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453" r:id="rId2"/>
    <p:sldId id="454" r:id="rId3"/>
    <p:sldId id="488" r:id="rId4"/>
    <p:sldId id="494" r:id="rId5"/>
    <p:sldId id="457" r:id="rId6"/>
    <p:sldId id="485" r:id="rId7"/>
    <p:sldId id="458" r:id="rId8"/>
    <p:sldId id="491" r:id="rId9"/>
    <p:sldId id="492" r:id="rId10"/>
    <p:sldId id="493" r:id="rId11"/>
    <p:sldId id="460" r:id="rId12"/>
    <p:sldId id="495" r:id="rId13"/>
    <p:sldId id="475" r:id="rId14"/>
    <p:sldId id="497" r:id="rId15"/>
    <p:sldId id="496" r:id="rId16"/>
    <p:sldId id="462" r:id="rId17"/>
    <p:sldId id="476" r:id="rId18"/>
    <p:sldId id="486" r:id="rId19"/>
    <p:sldId id="487" r:id="rId20"/>
    <p:sldId id="451" r:id="rId21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60"/>
    <a:srgbClr val="FF0000"/>
    <a:srgbClr val="0000FF"/>
    <a:srgbClr val="00FF00"/>
    <a:srgbClr val="FF0066"/>
    <a:srgbClr val="8CFF1F"/>
    <a:srgbClr val="8EFF1E"/>
    <a:srgbClr val="0066FF"/>
    <a:srgbClr val="708AD2"/>
    <a:srgbClr val="ADD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08" y="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243BF-AB2D-49DA-94BE-7014B51C858D}" type="datetimeFigureOut">
              <a:rPr kumimoji="1" lang="ja-JP" altLang="en-US" smtClean="0"/>
              <a:pPr/>
              <a:t>2016/3/25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957D2-4131-42E4-924D-0ED8DDBFBA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89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98525" y="738188"/>
            <a:ext cx="4938713" cy="37052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FC76-237D-46D5-A9D0-8D24F765B63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06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98525" y="738188"/>
            <a:ext cx="4938713" cy="37052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FC76-237D-46D5-A9D0-8D24F765B63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99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98525" y="738188"/>
            <a:ext cx="4938713" cy="37052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FC76-237D-46D5-A9D0-8D24F765B63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99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98525" y="738188"/>
            <a:ext cx="4938713" cy="37052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FC76-237D-46D5-A9D0-8D24F765B63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48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46FEF-2914-44E3-B4D9-11DE3FAD779A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88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86500"/>
            <a:ext cx="9144000" cy="571500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857250"/>
            <a:ext cx="9144000" cy="1857375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6507547" y="6637338"/>
            <a:ext cx="146050" cy="127000"/>
          </a:xfrm>
          <a:custGeom>
            <a:avLst/>
            <a:gdLst/>
            <a:ahLst/>
            <a:cxnLst>
              <a:cxn ang="0">
                <a:pos x="176" y="400"/>
              </a:cxn>
              <a:cxn ang="0">
                <a:pos x="310" y="244"/>
              </a:cxn>
              <a:cxn ang="0">
                <a:pos x="0" y="244"/>
              </a:cxn>
              <a:cxn ang="0">
                <a:pos x="0" y="154"/>
              </a:cxn>
              <a:cxn ang="0">
                <a:pos x="310" y="154"/>
              </a:cxn>
              <a:cxn ang="0">
                <a:pos x="176" y="0"/>
              </a:cxn>
              <a:cxn ang="0">
                <a:pos x="284" y="0"/>
              </a:cxn>
              <a:cxn ang="0">
                <a:pos x="458" y="200"/>
              </a:cxn>
              <a:cxn ang="0">
                <a:pos x="284" y="400"/>
              </a:cxn>
              <a:cxn ang="0">
                <a:pos x="176" y="400"/>
              </a:cxn>
            </a:cxnLst>
            <a:rect l="0" t="0" r="r" b="b"/>
            <a:pathLst>
              <a:path w="458" h="400">
                <a:moveTo>
                  <a:pt x="176" y="400"/>
                </a:moveTo>
                <a:lnTo>
                  <a:pt x="310" y="244"/>
                </a:lnTo>
                <a:lnTo>
                  <a:pt x="0" y="244"/>
                </a:lnTo>
                <a:lnTo>
                  <a:pt x="0" y="154"/>
                </a:lnTo>
                <a:lnTo>
                  <a:pt x="310" y="154"/>
                </a:lnTo>
                <a:lnTo>
                  <a:pt x="176" y="0"/>
                </a:lnTo>
                <a:lnTo>
                  <a:pt x="284" y="0"/>
                </a:lnTo>
                <a:lnTo>
                  <a:pt x="458" y="200"/>
                </a:lnTo>
                <a:lnTo>
                  <a:pt x="284" y="400"/>
                </a:lnTo>
                <a:lnTo>
                  <a:pt x="176" y="4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613910" y="6572250"/>
            <a:ext cx="2494594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solidFill>
                  <a:schemeClr val="bg1"/>
                </a:solidFill>
                <a:latin typeface="+mn-lt"/>
                <a:ea typeface="+mn-ea"/>
              </a:rPr>
              <a:t>http://</a:t>
            </a:r>
            <a:r>
              <a:rPr lang="en-US" altLang="ja-JP" sz="1000" b="1" dirty="0" smtClean="0">
                <a:solidFill>
                  <a:schemeClr val="bg1"/>
                </a:solidFill>
                <a:latin typeface="+mn-lt"/>
                <a:ea typeface="+mn-ea"/>
              </a:rPr>
              <a:t>www.cg.info.hiroshima-cu.ac.jp</a:t>
            </a:r>
            <a:r>
              <a:rPr lang="en-US" altLang="ja-JP" sz="1000" b="1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705475" y="6326188"/>
            <a:ext cx="3438525" cy="2460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lt"/>
                <a:ea typeface="+mn-ea"/>
              </a:rPr>
              <a:t>Computer Graphics Laboratory, Hiroshima City University</a:t>
            </a:r>
          </a:p>
        </p:txBody>
      </p:sp>
      <p:pic>
        <p:nvPicPr>
          <p:cNvPr id="9" name="Picture 2" descr="L:\research\003Presentation\2009-03-30Polarization\003HCU-logo\HCU-blue2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000375"/>
            <a:ext cx="1144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14348" y="1071546"/>
            <a:ext cx="7715304" cy="142876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48026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14432" y="4352934"/>
            <a:ext cx="6515135" cy="171927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77013"/>
            <a:ext cx="4210050" cy="2809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1B213A-E006-46F4-BD39-17399AE16CED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286500"/>
            <a:ext cx="4210050" cy="2857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14813" y="6572250"/>
            <a:ext cx="723900" cy="2857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7BB7DA4-AC5E-43D3-B942-28C0CC73DD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9088" y="1347788"/>
            <a:ext cx="8505825" cy="47958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18D5-5950-477B-9560-A82F3E33212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99B0-F7AD-4EF4-9F8E-45E3B29D27B0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77038" y="277813"/>
            <a:ext cx="2205037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1925" y="277813"/>
            <a:ext cx="64627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C009-7113-40F1-AF03-6F0E73645A7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FEC6-7BEE-4E7A-9323-3ADB2892F2D3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quarter" idx="13"/>
          </p:nvPr>
        </p:nvSpPr>
        <p:spPr>
          <a:xfrm>
            <a:off x="251520" y="548680"/>
            <a:ext cx="8640960" cy="475252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A8F6-EF20-48FE-AA57-62A576C75CC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A440-694A-427D-9D72-5FC952363F1B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EEDF-45C2-40DF-A8E8-DF91742398B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D4C2-658A-4740-863C-A0AD793C40DF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1313" y="530770"/>
            <a:ext cx="4154487" cy="47704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530770"/>
            <a:ext cx="4154488" cy="47704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9DEC-5CE3-45CD-8452-6D125966B4D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50B0-A0EA-44A7-BBB7-A21B8F6C68F4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A805-6877-43F6-8E5A-81838EB3502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9AA3-059B-4219-9BCE-A747B3373ADD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632F-AB8A-46D7-9DDC-BA5C937ECD0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DC9E-484F-4509-B189-33A1D1C80B96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2DA5-7F05-47B6-A6A2-878CB9D2CC4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101C-9CB7-4FA0-A8E5-522E8879543B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3B95-04A9-456A-9020-D60B651AEEF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F80E-7D5C-47BA-9919-FE3CC83BAA44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D4405-D244-49D9-A721-2DCBBF0406E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E2F6-69E5-4670-816C-93C9FBCB3DDC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ChangeArrowheads="1"/>
          </p:cNvSpPr>
          <p:nvPr/>
        </p:nvSpPr>
        <p:spPr bwMode="auto">
          <a:xfrm>
            <a:off x="107504" y="5373216"/>
            <a:ext cx="8928992" cy="1368152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79240" name="Rectangle 8"/>
          <p:cNvSpPr>
            <a:spLocks noChangeArrowheads="1"/>
          </p:cNvSpPr>
          <p:nvPr/>
        </p:nvSpPr>
        <p:spPr bwMode="auto">
          <a:xfrm>
            <a:off x="0" y="0"/>
            <a:ext cx="9144000" cy="448056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79241" name="Freeform 9"/>
          <p:cNvSpPr>
            <a:spLocks/>
          </p:cNvSpPr>
          <p:nvPr/>
        </p:nvSpPr>
        <p:spPr bwMode="auto">
          <a:xfrm>
            <a:off x="6326480" y="62912"/>
            <a:ext cx="146050" cy="127000"/>
          </a:xfrm>
          <a:custGeom>
            <a:avLst/>
            <a:gdLst/>
            <a:ahLst/>
            <a:cxnLst>
              <a:cxn ang="0">
                <a:pos x="176" y="400"/>
              </a:cxn>
              <a:cxn ang="0">
                <a:pos x="310" y="244"/>
              </a:cxn>
              <a:cxn ang="0">
                <a:pos x="0" y="244"/>
              </a:cxn>
              <a:cxn ang="0">
                <a:pos x="0" y="154"/>
              </a:cxn>
              <a:cxn ang="0">
                <a:pos x="310" y="154"/>
              </a:cxn>
              <a:cxn ang="0">
                <a:pos x="176" y="0"/>
              </a:cxn>
              <a:cxn ang="0">
                <a:pos x="284" y="0"/>
              </a:cxn>
              <a:cxn ang="0">
                <a:pos x="458" y="200"/>
              </a:cxn>
              <a:cxn ang="0">
                <a:pos x="284" y="400"/>
              </a:cxn>
              <a:cxn ang="0">
                <a:pos x="176" y="400"/>
              </a:cxn>
            </a:cxnLst>
            <a:rect l="0" t="0" r="r" b="b"/>
            <a:pathLst>
              <a:path w="458" h="400">
                <a:moveTo>
                  <a:pt x="176" y="400"/>
                </a:moveTo>
                <a:lnTo>
                  <a:pt x="310" y="244"/>
                </a:lnTo>
                <a:lnTo>
                  <a:pt x="0" y="244"/>
                </a:lnTo>
                <a:lnTo>
                  <a:pt x="0" y="154"/>
                </a:lnTo>
                <a:lnTo>
                  <a:pt x="310" y="154"/>
                </a:lnTo>
                <a:lnTo>
                  <a:pt x="176" y="0"/>
                </a:lnTo>
                <a:lnTo>
                  <a:pt x="284" y="0"/>
                </a:lnTo>
                <a:lnTo>
                  <a:pt x="458" y="200"/>
                </a:lnTo>
                <a:lnTo>
                  <a:pt x="284" y="400"/>
                </a:lnTo>
                <a:lnTo>
                  <a:pt x="176" y="4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6228184" y="182611"/>
            <a:ext cx="2520280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solidFill>
                  <a:schemeClr val="bg1"/>
                </a:solidFill>
                <a:latin typeface="+mn-lt"/>
                <a:ea typeface="+mn-ea"/>
              </a:rPr>
              <a:t>http://</a:t>
            </a:r>
            <a:r>
              <a:rPr lang="en-US" altLang="ja-JP" sz="1000" b="1" dirty="0" smtClean="0">
                <a:solidFill>
                  <a:schemeClr val="bg1"/>
                </a:solidFill>
                <a:latin typeface="+mn-lt"/>
                <a:ea typeface="+mn-ea"/>
              </a:rPr>
              <a:t>www.cg.info.hiroshima-cu.ac.jp</a:t>
            </a:r>
            <a:r>
              <a:rPr lang="en-US" altLang="ja-JP" sz="1000" b="1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</a:p>
        </p:txBody>
      </p:sp>
      <p:sp>
        <p:nvSpPr>
          <p:cNvPr id="47924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8"/>
            <a:ext cx="3929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7924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71938" y="99488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76F30B-F367-4DFC-95FE-32BA78DC264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47924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214361"/>
            <a:ext cx="3929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4350F4-C3B1-46D8-8B6E-9DA37E672316}" type="datetimeFigureOut">
              <a:rPr lang="ja-JP" altLang="en-US" smtClean="0"/>
              <a:pPr>
                <a:defRPr/>
              </a:pPr>
              <a:t>2016/3/25</a:t>
            </a:fld>
            <a:endParaRPr lang="ja-JP" altLang="en-US"/>
          </a:p>
        </p:txBody>
      </p:sp>
      <p:sp>
        <p:nvSpPr>
          <p:cNvPr id="479243" name="Text Box 11"/>
          <p:cNvSpPr txBox="1">
            <a:spLocks noChangeArrowheads="1"/>
          </p:cNvSpPr>
          <p:nvPr/>
        </p:nvSpPr>
        <p:spPr bwMode="auto">
          <a:xfrm>
            <a:off x="6615054" y="48"/>
            <a:ext cx="2214562" cy="246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lt"/>
                <a:ea typeface="+mn-ea"/>
              </a:rPr>
              <a:t>CG Lab, Hiroshima City University</a:t>
            </a:r>
          </a:p>
        </p:txBody>
      </p:sp>
      <p:sp>
        <p:nvSpPr>
          <p:cNvPr id="1036" name="テキスト プレースホルダ 13"/>
          <p:cNvSpPr>
            <a:spLocks noGrp="1"/>
          </p:cNvSpPr>
          <p:nvPr>
            <p:ph type="body" idx="1"/>
          </p:nvPr>
        </p:nvSpPr>
        <p:spPr bwMode="auto">
          <a:xfrm>
            <a:off x="251520" y="548680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9512" y="5445224"/>
            <a:ext cx="8784976" cy="123252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1520" y="5517232"/>
            <a:ext cx="8640960" cy="1088504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pic>
        <p:nvPicPr>
          <p:cNvPr id="1027" name="Picture 3" descr="C:\!work\2010-09\2010-09-13\presentation\2009-03-30Polarization\003HCU-logo\HCU-white.e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1378" y="0"/>
            <a:ext cx="462622" cy="461721"/>
          </a:xfrm>
          <a:prstGeom prst="rect">
            <a:avLst/>
          </a:prstGeom>
          <a:noFill/>
        </p:spPr>
      </p:pic>
      <p:sp>
        <p:nvSpPr>
          <p:cNvPr id="18" name="Freeform 9"/>
          <p:cNvSpPr>
            <a:spLocks/>
          </p:cNvSpPr>
          <p:nvPr/>
        </p:nvSpPr>
        <p:spPr bwMode="auto">
          <a:xfrm>
            <a:off x="6506312" y="62912"/>
            <a:ext cx="146050" cy="127000"/>
          </a:xfrm>
          <a:custGeom>
            <a:avLst/>
            <a:gdLst/>
            <a:ahLst/>
            <a:cxnLst>
              <a:cxn ang="0">
                <a:pos x="176" y="400"/>
              </a:cxn>
              <a:cxn ang="0">
                <a:pos x="310" y="244"/>
              </a:cxn>
              <a:cxn ang="0">
                <a:pos x="0" y="244"/>
              </a:cxn>
              <a:cxn ang="0">
                <a:pos x="0" y="154"/>
              </a:cxn>
              <a:cxn ang="0">
                <a:pos x="310" y="154"/>
              </a:cxn>
              <a:cxn ang="0">
                <a:pos x="176" y="0"/>
              </a:cxn>
              <a:cxn ang="0">
                <a:pos x="284" y="0"/>
              </a:cxn>
              <a:cxn ang="0">
                <a:pos x="458" y="200"/>
              </a:cxn>
              <a:cxn ang="0">
                <a:pos x="284" y="400"/>
              </a:cxn>
              <a:cxn ang="0">
                <a:pos x="176" y="400"/>
              </a:cxn>
            </a:cxnLst>
            <a:rect l="0" t="0" r="r" b="b"/>
            <a:pathLst>
              <a:path w="458" h="400">
                <a:moveTo>
                  <a:pt x="176" y="400"/>
                </a:moveTo>
                <a:lnTo>
                  <a:pt x="310" y="244"/>
                </a:lnTo>
                <a:lnTo>
                  <a:pt x="0" y="244"/>
                </a:lnTo>
                <a:lnTo>
                  <a:pt x="0" y="154"/>
                </a:lnTo>
                <a:lnTo>
                  <a:pt x="310" y="154"/>
                </a:lnTo>
                <a:lnTo>
                  <a:pt x="176" y="0"/>
                </a:lnTo>
                <a:lnTo>
                  <a:pt x="284" y="0"/>
                </a:lnTo>
                <a:lnTo>
                  <a:pt x="458" y="200"/>
                </a:lnTo>
                <a:lnTo>
                  <a:pt x="284" y="400"/>
                </a:lnTo>
                <a:lnTo>
                  <a:pt x="176" y="4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5517232"/>
            <a:ext cx="864096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11" Type="http://schemas.openxmlformats.org/officeDocument/2006/relationships/image" Target="../media/image34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9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12" Type="http://schemas.openxmlformats.org/officeDocument/2006/relationships/oleObject" Target="../embeddings/oleObject22.bin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11" Type="http://schemas.openxmlformats.org/officeDocument/2006/relationships/image" Target="../media/image41.wmf"/><Relationship Id="rId5" Type="http://schemas.openxmlformats.org/officeDocument/2006/relationships/image" Target="../media/image43.jpeg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kumimoji="1" lang="en-US" altLang="ja-JP" dirty="0" smtClean="0"/>
              <a:t>Polarization-based </a:t>
            </a:r>
            <a:r>
              <a:rPr kumimoji="1" lang="en-US" altLang="ja-JP" dirty="0" err="1" smtClean="0"/>
              <a:t>dehazing</a:t>
            </a:r>
            <a:r>
              <a:rPr kumimoji="1" lang="en-US" altLang="ja-JP" dirty="0" smtClean="0"/>
              <a:t> using two reference objects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sz="quarter" idx="1"/>
          </p:nvPr>
        </p:nvSpPr>
        <p:spPr>
          <a:xfrm>
            <a:off x="971600" y="4352934"/>
            <a:ext cx="7200800" cy="1719272"/>
          </a:xfrm>
        </p:spPr>
        <p:txBody>
          <a:bodyPr/>
          <a:lstStyle/>
          <a:p>
            <a:pPr algn="l"/>
            <a:r>
              <a:rPr kumimoji="1" lang="en-US" altLang="ja-JP" u="sng" dirty="0" smtClean="0"/>
              <a:t>Daisuke Miyazaki</a:t>
            </a:r>
            <a:r>
              <a:rPr lang="en-US" altLang="ja-JP" dirty="0"/>
              <a:t>	</a:t>
            </a:r>
            <a:r>
              <a:rPr lang="en-US" altLang="ja-JP" dirty="0" smtClean="0"/>
              <a:t>Daisuke Akiyama</a:t>
            </a:r>
          </a:p>
          <a:p>
            <a:pPr algn="l"/>
            <a:r>
              <a:rPr kumimoji="1" lang="en-US" altLang="ja-JP" dirty="0" smtClean="0"/>
              <a:t>Masashi Baba		Ryo Furukawa</a:t>
            </a:r>
          </a:p>
          <a:p>
            <a:pPr algn="l"/>
            <a:r>
              <a:rPr lang="en-US" altLang="ja-JP" dirty="0" err="1" smtClean="0"/>
              <a:t>Shinsaku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Hiura</a:t>
            </a:r>
            <a:r>
              <a:rPr lang="en-US" altLang="ja-JP" dirty="0" smtClean="0"/>
              <a:t>		Naoki Asada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8"/>
          <p:cNvGrpSpPr/>
          <p:nvPr/>
        </p:nvGrpSpPr>
        <p:grpSpPr>
          <a:xfrm>
            <a:off x="290235" y="3924672"/>
            <a:ext cx="1152128" cy="512440"/>
            <a:chOff x="1547664" y="1548408"/>
            <a:chExt cx="1152128" cy="512440"/>
          </a:xfrm>
        </p:grpSpPr>
        <p:sp>
          <p:nvSpPr>
            <p:cNvPr id="51" name="直方体 50"/>
            <p:cNvSpPr/>
            <p:nvPr/>
          </p:nvSpPr>
          <p:spPr>
            <a:xfrm>
              <a:off x="1547664" y="1548408"/>
              <a:ext cx="1008112" cy="51244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柱 51"/>
            <p:cNvSpPr/>
            <p:nvPr/>
          </p:nvSpPr>
          <p:spPr>
            <a:xfrm rot="5400000">
              <a:off x="2479576" y="1705000"/>
              <a:ext cx="224408" cy="21602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円/楕円 42"/>
          <p:cNvSpPr/>
          <p:nvPr/>
        </p:nvSpPr>
        <p:spPr>
          <a:xfrm>
            <a:off x="3026539" y="1044352"/>
            <a:ext cx="864096" cy="86409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47"/>
          <p:cNvGrpSpPr/>
          <p:nvPr/>
        </p:nvGrpSpPr>
        <p:grpSpPr>
          <a:xfrm>
            <a:off x="290235" y="1404392"/>
            <a:ext cx="1152128" cy="512440"/>
            <a:chOff x="1547664" y="1548408"/>
            <a:chExt cx="1152128" cy="512440"/>
          </a:xfrm>
        </p:grpSpPr>
        <p:sp>
          <p:nvSpPr>
            <p:cNvPr id="44" name="直方体 43"/>
            <p:cNvSpPr/>
            <p:nvPr/>
          </p:nvSpPr>
          <p:spPr>
            <a:xfrm>
              <a:off x="1547664" y="1548408"/>
              <a:ext cx="1008112" cy="51244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柱 46"/>
            <p:cNvSpPr/>
            <p:nvPr/>
          </p:nvSpPr>
          <p:spPr>
            <a:xfrm rot="5400000">
              <a:off x="2479576" y="1705000"/>
              <a:ext cx="224408" cy="21602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5" name="直線コネクタ 64"/>
          <p:cNvCxnSpPr/>
          <p:nvPr/>
        </p:nvCxnSpPr>
        <p:spPr>
          <a:xfrm rot="5400000">
            <a:off x="3134551" y="2232484"/>
            <a:ext cx="6480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rot="10800000">
            <a:off x="1514373" y="3859458"/>
            <a:ext cx="1512167" cy="15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1514371" y="2563316"/>
            <a:ext cx="1944216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1586379" y="683404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Observed light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1514371" y="620688"/>
            <a:ext cx="4392488" cy="252028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098547" y="1124744"/>
            <a:ext cx="8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Traffic</a:t>
            </a:r>
          </a:p>
          <a:p>
            <a:pPr algn="ctr"/>
            <a:r>
              <a:rPr lang="en-US" altLang="ja-JP" dirty="0" smtClean="0"/>
              <a:t>sign 1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258787" y="620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Haze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808462" y="26996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Distance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188865" y="97143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I</a:t>
            </a:r>
            <a:endParaRPr kumimoji="1" lang="ja-JP" altLang="en-US" i="1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738507" y="21235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Z</a:t>
            </a:r>
            <a:endParaRPr kumimoji="1" lang="ja-JP" altLang="en-US" i="1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234451" y="349171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R</a:t>
            </a:r>
            <a:endParaRPr kumimoji="1" lang="ja-JP" altLang="en-US" i="1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021295" y="1270501"/>
            <a:ext cx="8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Traffic</a:t>
            </a:r>
          </a:p>
          <a:p>
            <a:pPr algn="ctr"/>
            <a:r>
              <a:rPr lang="en-US" altLang="ja-JP" dirty="0" smtClean="0"/>
              <a:t>sign 2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306459" y="109454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/>
              <a:t>1</a:t>
            </a:r>
            <a:r>
              <a:rPr lang="en-US" altLang="ja-JP" sz="1000" i="1" dirty="0" smtClean="0"/>
              <a:t>p</a:t>
            </a:r>
            <a:endParaRPr kumimoji="1" lang="ja-JP" altLang="en-US" sz="1000" i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466699" y="239069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/>
              <a:t>2</a:t>
            </a:r>
            <a:r>
              <a:rPr lang="en-US" altLang="ja-JP" sz="1000" i="1" dirty="0" smtClean="0"/>
              <a:t>q</a:t>
            </a:r>
            <a:endParaRPr kumimoji="1" lang="ja-JP" altLang="en-US" sz="1000" i="1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882523" y="2318683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/>
              <a:t>1</a:t>
            </a:r>
            <a:endParaRPr kumimoji="1" lang="ja-JP" altLang="en-US" sz="1000" i="1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898747" y="2822739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/>
              <a:t>2</a:t>
            </a:r>
            <a:endParaRPr kumimoji="1" lang="ja-JP" altLang="en-US" sz="1000" i="1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51520" y="406778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Camera</a:t>
            </a:r>
            <a:endParaRPr kumimoji="1" lang="ja-JP" altLang="en-US" dirty="0"/>
          </a:p>
        </p:txBody>
      </p:sp>
      <p:sp>
        <p:nvSpPr>
          <p:cNvPr id="88" name="円/楕円 87"/>
          <p:cNvSpPr/>
          <p:nvPr/>
        </p:nvSpPr>
        <p:spPr>
          <a:xfrm>
            <a:off x="4970755" y="1196752"/>
            <a:ext cx="864096" cy="86409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3026539" y="3573016"/>
            <a:ext cx="864096" cy="86409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4970755" y="3717032"/>
            <a:ext cx="864096" cy="86409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直線コネクタ 91"/>
          <p:cNvCxnSpPr/>
          <p:nvPr/>
        </p:nvCxnSpPr>
        <p:spPr>
          <a:xfrm rot="5400000">
            <a:off x="5078767" y="2384884"/>
            <a:ext cx="6480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rot="5400000">
            <a:off x="5078767" y="4905164"/>
            <a:ext cx="6480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3746619" y="1979548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Observed light</a:t>
            </a:r>
            <a:endParaRPr kumimoji="1" lang="ja-JP" altLang="en-US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761643" y="449982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Object light</a:t>
            </a:r>
            <a:endParaRPr kumimoji="1" lang="ja-JP" altLang="en-US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802403" y="212356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Distance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077079" y="3646765"/>
            <a:ext cx="8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Traffic</a:t>
            </a:r>
          </a:p>
          <a:p>
            <a:pPr algn="ctr"/>
            <a:r>
              <a:rPr lang="en-US" altLang="ja-JP" dirty="0" smtClean="0"/>
              <a:t>sign 1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021295" y="3790781"/>
            <a:ext cx="8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Traffic</a:t>
            </a:r>
          </a:p>
          <a:p>
            <a:pPr algn="ctr"/>
            <a:r>
              <a:rPr lang="en-US" altLang="ja-JP" dirty="0" smtClean="0"/>
              <a:t>sign 2</a:t>
            </a:r>
            <a:endParaRPr kumimoji="1" lang="ja-JP" altLang="en-US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250675" y="478786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R</a:t>
            </a:r>
            <a:endParaRPr kumimoji="1" lang="ja-JP" altLang="en-US" i="1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754731" y="26996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Z</a:t>
            </a:r>
            <a:endParaRPr kumimoji="1" lang="ja-JP" altLang="en-US" i="1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322683" y="226758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I</a:t>
            </a:r>
            <a:endParaRPr kumimoji="1" lang="ja-JP" altLang="en-US" i="1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450475" y="361482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/>
              <a:t>1</a:t>
            </a:r>
            <a:r>
              <a:rPr lang="en-US" altLang="ja-JP" sz="1000" i="1" dirty="0" smtClean="0"/>
              <a:t>p</a:t>
            </a:r>
            <a:endParaRPr kumimoji="1" lang="ja-JP" altLang="en-US" sz="1000" i="1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441825" y="491097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/>
              <a:t>2</a:t>
            </a:r>
            <a:r>
              <a:rPr lang="en-US" altLang="ja-JP" sz="1000" i="1" dirty="0" smtClean="0"/>
              <a:t>q</a:t>
            </a:r>
            <a:endParaRPr kumimoji="1" lang="ja-JP" altLang="en-US" sz="1000" i="1" dirty="0"/>
          </a:p>
        </p:txBody>
      </p:sp>
      <p:cxnSp>
        <p:nvCxnSpPr>
          <p:cNvPr id="105" name="直線矢印コネクタ 104"/>
          <p:cNvCxnSpPr/>
          <p:nvPr/>
        </p:nvCxnSpPr>
        <p:spPr>
          <a:xfrm rot="10800000">
            <a:off x="1514373" y="4507531"/>
            <a:ext cx="3672407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rot="5400000">
            <a:off x="3134551" y="4761148"/>
            <a:ext cx="6480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1839526" y="320368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Object light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5475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Camera</a:t>
            </a:r>
            <a:endParaRPr kumimoji="1" lang="ja-JP" altLang="en-US" dirty="0"/>
          </a:p>
        </p:txBody>
      </p:sp>
      <p:cxnSp>
        <p:nvCxnSpPr>
          <p:cNvPr id="110" name="直線矢印コネクタ 109"/>
          <p:cNvCxnSpPr/>
          <p:nvPr/>
        </p:nvCxnSpPr>
        <p:spPr>
          <a:xfrm rot="10800000">
            <a:off x="1514371" y="1332384"/>
            <a:ext cx="1512168" cy="83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 rot="10800000">
            <a:off x="1514371" y="1987250"/>
            <a:ext cx="3672408" cy="15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>
            <a:off x="1514371" y="2707332"/>
            <a:ext cx="3888432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6084168" y="54868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Input:</a:t>
            </a:r>
            <a:endParaRPr kumimoji="1" lang="ja-JP" altLang="en-US" baseline="-25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907216" y="421179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Levenberg</a:t>
            </a:r>
            <a:r>
              <a:rPr kumimoji="1" lang="en-US" altLang="ja-JP" dirty="0" smtClean="0"/>
              <a:t>-Marquardt method</a:t>
            </a:r>
            <a:endParaRPr kumimoji="1" lang="ja-JP" altLang="en-US" dirty="0"/>
          </a:p>
        </p:txBody>
      </p:sp>
      <p:graphicFrame>
        <p:nvGraphicFramePr>
          <p:cNvPr id="50" name="オブジェクト 49"/>
          <p:cNvGraphicFramePr>
            <a:graphicFrameLocks noChangeAspect="1"/>
          </p:cNvGraphicFramePr>
          <p:nvPr/>
        </p:nvGraphicFramePr>
        <p:xfrm>
          <a:off x="6156176" y="1844824"/>
          <a:ext cx="2698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数式" r:id="rId3" imgW="2552400" imgH="558720" progId="Equation.3">
                  <p:embed/>
                </p:oleObj>
              </mc:Choice>
              <mc:Fallback>
                <p:oleObj name="数式" r:id="rId3" imgW="2552400" imgH="5587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844824"/>
                        <a:ext cx="26987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/>
          <p:cNvGraphicFramePr>
            <a:graphicFrameLocks noChangeAspect="1"/>
          </p:cNvGraphicFramePr>
          <p:nvPr/>
        </p:nvGraphicFramePr>
        <p:xfrm>
          <a:off x="6084168" y="2996952"/>
          <a:ext cx="2794341" cy="561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" name="数式" r:id="rId5" imgW="2641320" imgH="533160" progId="Equation.3">
                  <p:embed/>
                </p:oleObj>
              </mc:Choice>
              <mc:Fallback>
                <p:oleObj name="数式" r:id="rId5" imgW="264132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996952"/>
                        <a:ext cx="2794341" cy="5616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0"/>
          <p:cNvGraphicFramePr>
            <a:graphicFrameLocks noChangeAspect="1"/>
          </p:cNvGraphicFramePr>
          <p:nvPr/>
        </p:nvGraphicFramePr>
        <p:xfrm>
          <a:off x="6627913" y="2432466"/>
          <a:ext cx="2336575" cy="56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7" name="数式" r:id="rId7" imgW="2209680" imgH="533160" progId="Equation.3">
                  <p:embed/>
                </p:oleObj>
              </mc:Choice>
              <mc:Fallback>
                <p:oleObj name="数式" r:id="rId7" imgW="220968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913" y="2432466"/>
                        <a:ext cx="2336575" cy="5644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1"/>
          <p:cNvGraphicFramePr>
            <a:graphicFrameLocks noChangeAspect="1"/>
          </p:cNvGraphicFramePr>
          <p:nvPr/>
        </p:nvGraphicFramePr>
        <p:xfrm>
          <a:off x="6579160" y="3573016"/>
          <a:ext cx="2457336" cy="58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数式" r:id="rId9" imgW="2323800" imgH="558720" progId="Equation.3">
                  <p:embed/>
                </p:oleObj>
              </mc:Choice>
              <mc:Fallback>
                <p:oleObj name="数式" r:id="rId9" imgW="2323800" imgH="558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160" y="3573016"/>
                        <a:ext cx="2457336" cy="5897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6084168" y="1484784"/>
          <a:ext cx="1397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数式" r:id="rId11" imgW="1320480" imgH="355320" progId="Equation.3">
                  <p:embed/>
                </p:oleObj>
              </mc:Choice>
              <mc:Fallback>
                <p:oleObj name="数式" r:id="rId11" imgW="132048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484784"/>
                        <a:ext cx="1397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5940152" y="4797152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[Initial value]</a:t>
            </a:r>
            <a:endParaRPr kumimoji="1" lang="ja-JP" altLang="en-US" sz="1000" dirty="0"/>
          </a:p>
        </p:txBody>
      </p:sp>
      <p:graphicFrame>
        <p:nvGraphicFramePr>
          <p:cNvPr id="57" name="オブジェクト 56"/>
          <p:cNvGraphicFramePr>
            <a:graphicFrameLocks noChangeAspect="1"/>
          </p:cNvGraphicFramePr>
          <p:nvPr/>
        </p:nvGraphicFramePr>
        <p:xfrm>
          <a:off x="7007208" y="4656402"/>
          <a:ext cx="743779" cy="1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数式" r:id="rId13" imgW="863280" imgH="228600" progId="Equation.3">
                  <p:embed/>
                </p:oleObj>
              </mc:Choice>
              <mc:Fallback>
                <p:oleObj name="数式" r:id="rId13" imgW="863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08" y="4656402"/>
                        <a:ext cx="743779" cy="1968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オブジェクト 57"/>
          <p:cNvGraphicFramePr>
            <a:graphicFrameLocks noChangeAspect="1"/>
          </p:cNvGraphicFramePr>
          <p:nvPr/>
        </p:nvGraphicFramePr>
        <p:xfrm>
          <a:off x="6990722" y="4843032"/>
          <a:ext cx="864096" cy="371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数式" r:id="rId15" imgW="1002960" imgH="431640" progId="Equation.3">
                  <p:embed/>
                </p:oleObj>
              </mc:Choice>
              <mc:Fallback>
                <p:oleObj name="数式" r:id="rId15" imgW="10029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722" y="4843032"/>
                        <a:ext cx="864096" cy="3718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テキスト ボックス 58"/>
          <p:cNvSpPr txBox="1"/>
          <p:nvPr/>
        </p:nvSpPr>
        <p:spPr>
          <a:xfrm>
            <a:off x="7681564" y="4633540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for 8bit camera</a:t>
            </a:r>
            <a:endParaRPr kumimoji="1" lang="ja-JP" altLang="en-US" sz="1000" dirty="0"/>
          </a:p>
        </p:txBody>
      </p:sp>
      <p:sp>
        <p:nvSpPr>
          <p:cNvPr id="60" name="左中かっこ 59"/>
          <p:cNvSpPr/>
          <p:nvPr/>
        </p:nvSpPr>
        <p:spPr bwMode="auto">
          <a:xfrm>
            <a:off x="6804248" y="4682530"/>
            <a:ext cx="144016" cy="504056"/>
          </a:xfrm>
          <a:prstGeom prst="leftBrace">
            <a:avLst>
              <a:gd name="adj1" fmla="val 4647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61" name="オブジェクト 60"/>
          <p:cNvGraphicFramePr>
            <a:graphicFrameLocks noChangeAspect="1"/>
          </p:cNvGraphicFramePr>
          <p:nvPr/>
        </p:nvGraphicFramePr>
        <p:xfrm>
          <a:off x="6797716" y="614156"/>
          <a:ext cx="211223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数式" r:id="rId17" imgW="1676160" imgH="228600" progId="Equation.3">
                  <p:embed/>
                </p:oleObj>
              </mc:Choice>
              <mc:Fallback>
                <p:oleObj name="数式" r:id="rId17" imgW="167616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716" y="614156"/>
                        <a:ext cx="2112235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6084168" y="98072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Output:</a:t>
            </a:r>
            <a:endParaRPr kumimoji="1" lang="ja-JP" altLang="en-US" dirty="0"/>
          </a:p>
        </p:txBody>
      </p:sp>
      <p:graphicFrame>
        <p:nvGraphicFramePr>
          <p:cNvPr id="63" name="オブジェクト 62"/>
          <p:cNvGraphicFramePr>
            <a:graphicFrameLocks noChangeAspect="1"/>
          </p:cNvGraphicFramePr>
          <p:nvPr/>
        </p:nvGraphicFramePr>
        <p:xfrm>
          <a:off x="6961328" y="1042938"/>
          <a:ext cx="83209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" name="数式" r:id="rId19" imgW="660240" imgH="228600" progId="Equation.3">
                  <p:embed/>
                </p:oleObj>
              </mc:Choice>
              <mc:Fallback>
                <p:oleObj name="数式" r:id="rId19" imgW="6602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328" y="1042938"/>
                        <a:ext cx="832092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タイトル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Parameter estimation from two references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52340" y="116632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Proposed method(6/7)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!work\2013-07\2013-07-10\発表\2013-07-30MIRU2013\003ポスター\フリー素材\a0880_000016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775502"/>
            <a:ext cx="5760640" cy="4309682"/>
          </a:xfrm>
          <a:prstGeom prst="rect">
            <a:avLst/>
          </a:prstGeom>
          <a:noFill/>
        </p:spPr>
      </p:pic>
      <p:sp>
        <p:nvSpPr>
          <p:cNvPr id="8" name="円/楕円 7"/>
          <p:cNvSpPr/>
          <p:nvPr/>
        </p:nvSpPr>
        <p:spPr bwMode="auto">
          <a:xfrm>
            <a:off x="3851920" y="1772816"/>
            <a:ext cx="360040" cy="360040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283968" y="1700808"/>
            <a:ext cx="379423" cy="499249"/>
            <a:chOff x="7904163" y="2032001"/>
            <a:chExt cx="379423" cy="499249"/>
          </a:xfrm>
        </p:grpSpPr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8118476" y="2254251"/>
              <a:ext cx="1651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ymbol" pitchFamily="18" charset="2"/>
                  <a:ea typeface="ＭＳ Ｐゴシック" pitchFamily="50" charset="-128"/>
                  <a:cs typeface="ＭＳ Ｐゴシック" pitchFamily="50" charset="-128"/>
                </a:rPr>
                <a:t>¥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7904163" y="2032001"/>
              <a:ext cx="25006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32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ＭＳ Ｐゴシック" pitchFamily="50" charset="-128"/>
                </a:rPr>
                <a:t>A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2483768" y="908720"/>
            <a:ext cx="422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Schechner</a:t>
            </a:r>
            <a:r>
              <a:rPr kumimoji="1" lang="en-US" altLang="ja-JP" dirty="0" smtClean="0"/>
              <a:t> 2003] use sky region as A</a:t>
            </a:r>
            <a:r>
              <a:rPr lang="en-US" altLang="ja-JP" baseline="-25000" dirty="0" smtClean="0">
                <a:latin typeface="Symbol" pitchFamily="18" charset="2"/>
              </a:rPr>
              <a:t>¥</a:t>
            </a:r>
            <a:endParaRPr kumimoji="1" lang="ja-JP" altLang="en-US" baseline="-25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42697" y="234888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Reason 1: Stratosphere is far</a:t>
            </a:r>
          </a:p>
          <a:p>
            <a:r>
              <a:rPr lang="en-US" altLang="ja-JP" dirty="0" smtClean="0"/>
              <a:t>Reason 2: Universe is dark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40448" y="4150821"/>
            <a:ext cx="39757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kumimoji="1" lang="en-US" altLang="ja-JP" dirty="0" smtClean="0">
                <a:sym typeface="Wingdings" pitchFamily="2" charset="2"/>
              </a:rPr>
              <a:t>If sky is unobserved...</a:t>
            </a:r>
          </a:p>
          <a:p>
            <a:pPr>
              <a:buFont typeface="Wingdings" pitchFamily="2" charset="2"/>
              <a:buChar char="à"/>
            </a:pPr>
            <a:r>
              <a:rPr lang="en-US" altLang="ja-JP" dirty="0" smtClean="0">
                <a:sym typeface="Wingdings" pitchFamily="2" charset="2"/>
              </a:rPr>
              <a:t>If mountain boundary undetected...</a:t>
            </a:r>
            <a:endParaRPr kumimoji="1" lang="ja-JP" altLang="en-US" dirty="0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52340" y="116632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Proposed method(7/7)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60"/>
            <a:ext cx="2880320" cy="215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1268760"/>
            <a:ext cx="2880320" cy="215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1268760"/>
            <a:ext cx="2880320" cy="215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67544" y="1268760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Light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1988840"/>
            <a:ext cx="12917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Water tank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2996952"/>
            <a:ext cx="2223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Polarization camera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8064" y="2204864"/>
            <a:ext cx="1428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Traffic sign1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1484784"/>
            <a:ext cx="1492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Traffic sign 2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 bwMode="auto">
          <a:xfrm flipH="1">
            <a:off x="4427984" y="2204864"/>
            <a:ext cx="720080" cy="288032"/>
          </a:xfrm>
          <a:prstGeom prst="rightArrow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6516216" y="2132856"/>
            <a:ext cx="432048" cy="288032"/>
          </a:xfrm>
          <a:prstGeom prst="rightArrow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右矢印 13"/>
          <p:cNvSpPr/>
          <p:nvPr/>
        </p:nvSpPr>
        <p:spPr bwMode="auto">
          <a:xfrm flipH="1">
            <a:off x="5148064" y="1628800"/>
            <a:ext cx="720080" cy="288032"/>
          </a:xfrm>
          <a:prstGeom prst="rightArrow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右矢印 14"/>
          <p:cNvSpPr/>
          <p:nvPr/>
        </p:nvSpPr>
        <p:spPr bwMode="auto">
          <a:xfrm rot="16200000" flipH="1">
            <a:off x="7632340" y="1736812"/>
            <a:ext cx="504056" cy="288032"/>
          </a:xfrm>
          <a:prstGeom prst="rightArrow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7308304" y="1556792"/>
            <a:ext cx="648072" cy="14401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27784" y="3933056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Black paint particle scatters the light</a:t>
            </a:r>
            <a:endParaRPr kumimoji="1" lang="ja-JP" altLang="en-US" dirty="0"/>
          </a:p>
        </p:txBody>
      </p:sp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49340" y="116632"/>
            <a:ext cx="10502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Experiment(1/6)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Captured images</a:t>
            </a:r>
            <a:endParaRPr kumimoji="1" lang="ja-JP" altLang="en-US" dirty="0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1196460"/>
            <a:ext cx="28808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1840" y="1196459"/>
            <a:ext cx="2880320" cy="22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2160" y="1196460"/>
            <a:ext cx="2880320" cy="223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971600" y="3717032"/>
            <a:ext cx="1531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Realtime</a:t>
            </a:r>
            <a:endParaRPr kumimoji="1" lang="en-US" altLang="ja-JP" dirty="0" smtClean="0"/>
          </a:p>
          <a:p>
            <a:r>
              <a:rPr lang="en-US" altLang="ja-JP" dirty="0" smtClean="0"/>
              <a:t>monochrome</a:t>
            </a:r>
          </a:p>
          <a:p>
            <a:r>
              <a:rPr kumimoji="1" lang="en-US" altLang="ja-JP" dirty="0" smtClean="0"/>
              <a:t>polarization</a:t>
            </a:r>
          </a:p>
          <a:p>
            <a:r>
              <a:rPr lang="en-US" altLang="ja-JP" dirty="0" smtClean="0"/>
              <a:t>camera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51920" y="386104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 I</a:t>
            </a:r>
            <a:r>
              <a:rPr kumimoji="1" lang="en-US" altLang="ja-JP" baseline="-25000" dirty="0" smtClean="0"/>
              <a:t>max</a:t>
            </a:r>
          </a:p>
          <a:p>
            <a:r>
              <a:rPr lang="en-US" altLang="ja-JP" dirty="0" smtClean="0"/>
              <a:t>(related to    )</a:t>
            </a:r>
            <a:endParaRPr kumimoji="1" lang="ja-JP" altLang="en-US" dirty="0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4932040" y="4149080"/>
          <a:ext cx="28803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数式" r:id="rId8" imgW="190440" imgH="190440" progId="Equation.3">
                  <p:embed/>
                </p:oleObj>
              </mc:Choice>
              <mc:Fallback>
                <p:oleObj name="数式" r:id="rId8" imgW="190440" imgH="1904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149080"/>
                        <a:ext cx="288032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6732240" y="386104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 </a:t>
            </a:r>
            <a:r>
              <a:rPr kumimoji="1" lang="en-US" altLang="ja-JP" dirty="0" err="1" smtClean="0"/>
              <a:t>I</a:t>
            </a:r>
            <a:r>
              <a:rPr kumimoji="1" lang="en-US" altLang="ja-JP" baseline="-25000" dirty="0" err="1" smtClean="0"/>
              <a:t>min</a:t>
            </a:r>
            <a:endParaRPr kumimoji="1" lang="en-US" altLang="ja-JP" baseline="-25000" dirty="0" smtClean="0"/>
          </a:p>
          <a:p>
            <a:r>
              <a:rPr lang="en-US" altLang="ja-JP" dirty="0" smtClean="0"/>
              <a:t>(related to    )</a:t>
            </a:r>
            <a:endParaRPr kumimoji="1" lang="ja-JP" altLang="en-US" dirty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7812360" y="4149080"/>
          <a:ext cx="23042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数式" r:id="rId10" imgW="152280" imgH="190440" progId="Equation.3">
                  <p:embed/>
                </p:oleObj>
              </mc:Choice>
              <mc:Fallback>
                <p:oleObj name="数式" r:id="rId10" imgW="15228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4149080"/>
                        <a:ext cx="230425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正方形/長方形 11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49340" y="116632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Experiment(2/6)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784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980728"/>
            <a:ext cx="5040560" cy="39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1916832"/>
            <a:ext cx="21417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444208" y="98072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Degree of polarization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72200" y="4653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17728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Degree of polarization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49340" y="116632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Experiment(3/6)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4"/>
          <p:cNvGrpSpPr/>
          <p:nvPr/>
        </p:nvGrpSpPr>
        <p:grpSpPr>
          <a:xfrm>
            <a:off x="251520" y="908620"/>
            <a:ext cx="4499990" cy="3600500"/>
            <a:chOff x="0" y="1844780"/>
            <a:chExt cx="4499990" cy="3816530"/>
          </a:xfrm>
        </p:grpSpPr>
        <p:pic>
          <p:nvPicPr>
            <p:cNvPr id="7170" name="Picture 2" descr="F:\poldata-imax-gra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4780"/>
              <a:ext cx="4499990" cy="3816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円/楕円 16"/>
            <p:cNvSpPr/>
            <p:nvPr/>
          </p:nvSpPr>
          <p:spPr>
            <a:xfrm>
              <a:off x="1045771" y="3433782"/>
              <a:ext cx="665489" cy="7282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969162" y="3575665"/>
              <a:ext cx="570418" cy="62425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reference objects</a:t>
            </a:r>
            <a:endParaRPr kumimoji="1" lang="ja-JP" altLang="en-US" dirty="0"/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280" y="90862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080" y="90862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Object 14"/>
          <p:cNvGraphicFramePr>
            <a:graphicFrameLocks noChangeAspect="1"/>
          </p:cNvGraphicFramePr>
          <p:nvPr/>
        </p:nvGraphicFramePr>
        <p:xfrm>
          <a:off x="7062300" y="3500908"/>
          <a:ext cx="1296144" cy="45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数式" r:id="rId8" imgW="647640" imgH="228600" progId="Equation.3">
                  <p:embed/>
                </p:oleObj>
              </mc:Choice>
              <mc:Fallback>
                <p:oleObj name="数式" r:id="rId8" imgW="6476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300" y="3500908"/>
                        <a:ext cx="1296144" cy="45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7092280" y="2996852"/>
          <a:ext cx="1274896" cy="45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数式" r:id="rId10" imgW="634680" imgH="228600" progId="Equation.3">
                  <p:embed/>
                </p:oleObj>
              </mc:Choice>
              <mc:Fallback>
                <p:oleObj name="数式" r:id="rId10" imgW="6346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2996852"/>
                        <a:ext cx="1274896" cy="45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7206317" y="4105303"/>
          <a:ext cx="1296143" cy="40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数式" r:id="rId12" imgW="647640" imgH="203040" progId="Equation.3">
                  <p:embed/>
                </p:oleObj>
              </mc:Choice>
              <mc:Fallback>
                <p:oleObj name="数式" r:id="rId12" imgW="6476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6317" y="4105303"/>
                        <a:ext cx="1296143" cy="403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6012160" y="249279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Reference image</a:t>
            </a:r>
            <a:endParaRPr kumimoji="1" lang="ja-JP" altLang="en-US" dirty="0"/>
          </a:p>
        </p:txBody>
      </p:sp>
      <p:sp>
        <p:nvSpPr>
          <p:cNvPr id="29" name="左中かっこ 28"/>
          <p:cNvSpPr/>
          <p:nvPr/>
        </p:nvSpPr>
        <p:spPr bwMode="auto">
          <a:xfrm>
            <a:off x="6660232" y="3068860"/>
            <a:ext cx="360040" cy="1368152"/>
          </a:xfrm>
          <a:prstGeom prst="leftBrace">
            <a:avLst>
              <a:gd name="adj1" fmla="val 43648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92080" y="34289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Estimated</a:t>
            </a:r>
          </a:p>
          <a:p>
            <a:r>
              <a:rPr kumimoji="1" lang="en-US" altLang="ja-JP" dirty="0" smtClean="0"/>
              <a:t>parameters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49340" y="116632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Experiment(4/6)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784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054477"/>
            <a:ext cx="3600400" cy="27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054477"/>
            <a:ext cx="3600400" cy="27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1691680" y="407881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Output</a:t>
            </a:r>
          </a:p>
          <a:p>
            <a:r>
              <a:rPr lang="en-US" altLang="ja-JP" dirty="0" smtClean="0"/>
              <a:t>Object light R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00192" y="4078813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Output</a:t>
            </a:r>
          </a:p>
          <a:p>
            <a:r>
              <a:rPr lang="en-US" altLang="ja-JP" dirty="0" smtClean="0"/>
              <a:t>Depth Z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Output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9340" y="116632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Experiment(5/6)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Image enhancement result</a:t>
            </a:r>
            <a:endParaRPr kumimoji="1" lang="ja-JP" altLang="en-US" dirty="0"/>
          </a:p>
        </p:txBody>
      </p:sp>
      <p:pic>
        <p:nvPicPr>
          <p:cNvPr id="4" name="Picture 2" descr="F:\actual_object_l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7" y="1130252"/>
            <a:ext cx="4499990" cy="350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poldata-imin-gr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" y="1124744"/>
            <a:ext cx="4553039" cy="35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1843938" y="2708964"/>
            <a:ext cx="2728062" cy="1944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523595" y="2708964"/>
            <a:ext cx="2620405" cy="18722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479715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Input attenuated image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77177" y="479715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Output ameliorated image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49340" y="116632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Experiment(6/6)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62222"/>
            <a:ext cx="5040560" cy="39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角丸四角形 2"/>
          <p:cNvSpPr/>
          <p:nvPr/>
        </p:nvSpPr>
        <p:spPr bwMode="auto">
          <a:xfrm>
            <a:off x="1619672" y="2690414"/>
            <a:ext cx="3528392" cy="2016224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395536" y="1106238"/>
            <a:ext cx="4752528" cy="1440160"/>
          </a:xfrm>
          <a:prstGeom prst="round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395536" y="2690414"/>
            <a:ext cx="1008112" cy="201622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90872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Sky area not concerned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24128" y="1700808"/>
            <a:ext cx="2826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Image enhanced at</a:t>
            </a:r>
          </a:p>
          <a:p>
            <a:r>
              <a:rPr lang="en-US" altLang="ja-JP" dirty="0" smtClean="0"/>
              <a:t>not only reference objects</a:t>
            </a:r>
          </a:p>
          <a:p>
            <a:r>
              <a:rPr kumimoji="1" lang="en-US" altLang="ja-JP" dirty="0" smtClean="0"/>
              <a:t>but also other objects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52120" y="3068960"/>
            <a:ext cx="29193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Close objects fail</a:t>
            </a:r>
            <a:endParaRPr lang="en-US" altLang="ja-JP" sz="1200" dirty="0" smtClean="0"/>
          </a:p>
          <a:p>
            <a:r>
              <a:rPr lang="en-US" altLang="ja-JP" sz="1200" dirty="0" smtClean="0">
                <a:sym typeface="Wingdings" pitchFamily="2" charset="2"/>
              </a:rPr>
              <a:t>Particle distribution isn’t uniform</a:t>
            </a:r>
          </a:p>
          <a:p>
            <a:r>
              <a:rPr lang="en-US" altLang="ja-JP" sz="1200" dirty="0" smtClean="0">
                <a:sym typeface="Wingdings" pitchFamily="2" charset="2"/>
              </a:rPr>
              <a:t>Particle size isn’t same</a:t>
            </a:r>
          </a:p>
          <a:p>
            <a:r>
              <a:rPr lang="en-US" altLang="ja-JP" sz="1200" dirty="0" smtClean="0">
                <a:sym typeface="Wingdings" pitchFamily="2" charset="2"/>
              </a:rPr>
              <a:t>Water tank size is finite</a:t>
            </a:r>
          </a:p>
          <a:p>
            <a:r>
              <a:rPr lang="en-US" altLang="ja-JP" sz="1200" dirty="0" smtClean="0">
                <a:sym typeface="Wingdings" pitchFamily="2" charset="2"/>
              </a:rPr>
              <a:t></a:t>
            </a:r>
            <a:r>
              <a:rPr lang="en-US" altLang="ja-JP" sz="1200" dirty="0" err="1" smtClean="0">
                <a:sym typeface="Wingdings" pitchFamily="2" charset="2"/>
              </a:rPr>
              <a:t>Specular</a:t>
            </a:r>
            <a:r>
              <a:rPr lang="en-US" altLang="ja-JP" sz="1200" dirty="0" smtClean="0">
                <a:sym typeface="Wingdings" pitchFamily="2" charset="2"/>
              </a:rPr>
              <a:t> reflection of reference object</a:t>
            </a:r>
          </a:p>
          <a:p>
            <a:r>
              <a:rPr lang="en-US" altLang="ja-JP" sz="1200" dirty="0" smtClean="0">
                <a:sym typeface="Wingdings" pitchFamily="2" charset="2"/>
              </a:rPr>
              <a:t>Dark diffuse reflection</a:t>
            </a:r>
          </a:p>
          <a:p>
            <a:r>
              <a:rPr lang="en-US" altLang="ja-JP" sz="1200" dirty="0" smtClean="0">
                <a:sym typeface="Wingdings" pitchFamily="2" charset="2"/>
              </a:rPr>
              <a:t>Illumination isn’t uniform</a:t>
            </a:r>
          </a:p>
          <a:p>
            <a:r>
              <a:rPr lang="en-US" altLang="ja-JP" sz="1200" dirty="0" smtClean="0">
                <a:sym typeface="Wingdings" pitchFamily="2" charset="2"/>
              </a:rPr>
              <a:t>Close distance from illumination</a:t>
            </a:r>
          </a:p>
          <a:p>
            <a:r>
              <a:rPr lang="en-US" altLang="ja-JP" sz="1200" dirty="0" smtClean="0">
                <a:sym typeface="Wingdings" pitchFamily="2" charset="2"/>
              </a:rPr>
              <a:t>Polarization of water surface</a:t>
            </a:r>
          </a:p>
          <a:p>
            <a:r>
              <a:rPr lang="en-US" altLang="ja-JP" sz="1200" dirty="0" smtClean="0">
                <a:sym typeface="Wingdings" pitchFamily="2" charset="2"/>
              </a:rPr>
              <a:t>Affected by incident angle</a:t>
            </a:r>
            <a:endParaRPr lang="en-US" altLang="ja-JP" sz="1200" dirty="0" smtClean="0"/>
          </a:p>
        </p:txBody>
      </p:sp>
      <p:cxnSp>
        <p:nvCxnSpPr>
          <p:cNvPr id="20" name="直線矢印コネクタ 19"/>
          <p:cNvCxnSpPr/>
          <p:nvPr/>
        </p:nvCxnSpPr>
        <p:spPr bwMode="auto">
          <a:xfrm flipH="1">
            <a:off x="2771800" y="1196752"/>
            <a:ext cx="2952328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矢印コネクタ 22"/>
          <p:cNvCxnSpPr/>
          <p:nvPr/>
        </p:nvCxnSpPr>
        <p:spPr bwMode="auto">
          <a:xfrm flipH="1">
            <a:off x="3275856" y="2204864"/>
            <a:ext cx="2448272" cy="15841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線矢印コネクタ 25"/>
          <p:cNvCxnSpPr/>
          <p:nvPr/>
        </p:nvCxnSpPr>
        <p:spPr bwMode="auto">
          <a:xfrm flipH="1">
            <a:off x="899592" y="3284984"/>
            <a:ext cx="4608512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83088" y="116632"/>
            <a:ext cx="10374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Discussion(1/2)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115616" y="1347201"/>
            <a:ext cx="216024" cy="209591"/>
            <a:chOff x="224644" y="1531788"/>
            <a:chExt cx="147092" cy="144848"/>
          </a:xfrm>
        </p:grpSpPr>
        <p:sp>
          <p:nvSpPr>
            <p:cNvPr id="4" name="二等辺三角形 3"/>
            <p:cNvSpPr/>
            <p:nvPr/>
          </p:nvSpPr>
          <p:spPr bwMode="auto">
            <a:xfrm rot="5400000">
              <a:off x="188640" y="1568624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" name="二等辺三角形 4"/>
            <p:cNvSpPr/>
            <p:nvPr/>
          </p:nvSpPr>
          <p:spPr bwMode="auto">
            <a:xfrm rot="5400000">
              <a:off x="263724" y="1567792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331640" y="1196752"/>
            <a:ext cx="61711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Color </a:t>
            </a:r>
            <a:r>
              <a:rPr kumimoji="1" lang="en-US" altLang="ja-JP" sz="2400" dirty="0" err="1" smtClean="0"/>
              <a:t>relatime</a:t>
            </a:r>
            <a:r>
              <a:rPr kumimoji="1" lang="en-US" altLang="ja-JP" sz="2400" dirty="0" smtClean="0"/>
              <a:t> polarization camera</a:t>
            </a:r>
          </a:p>
          <a:p>
            <a:r>
              <a:rPr lang="en-US" altLang="ja-JP" sz="2400" dirty="0" smtClean="0"/>
              <a:t>Set camera on vehicles</a:t>
            </a:r>
          </a:p>
          <a:p>
            <a:r>
              <a:rPr kumimoji="1" lang="en-US" altLang="ja-JP" sz="2400" dirty="0" smtClean="0"/>
              <a:t>Traffic sign recognition</a:t>
            </a:r>
          </a:p>
          <a:p>
            <a:r>
              <a:rPr lang="en-US" altLang="ja-JP" sz="2400" dirty="0" smtClean="0"/>
              <a:t>On-line parameter </a:t>
            </a:r>
            <a:r>
              <a:rPr lang="en-US" altLang="ja-JP" sz="2400" dirty="0" err="1" smtClean="0"/>
              <a:t>updation</a:t>
            </a:r>
            <a:endParaRPr lang="en-US" altLang="ja-JP" sz="2400" dirty="0" smtClean="0"/>
          </a:p>
          <a:p>
            <a:r>
              <a:rPr lang="en-US" altLang="ja-JP" sz="2400" dirty="0" smtClean="0"/>
              <a:t>High precision using 3 or more traffic signs</a:t>
            </a:r>
          </a:p>
          <a:p>
            <a:r>
              <a:rPr kumimoji="1" lang="en-US" altLang="ja-JP" sz="2400" dirty="0" smtClean="0"/>
              <a:t>Creating traffic sign database</a:t>
            </a:r>
          </a:p>
          <a:p>
            <a:r>
              <a:rPr lang="en-US" altLang="ja-JP" sz="2400" dirty="0" smtClean="0"/>
              <a:t>Compute distance from traffic sign size</a:t>
            </a:r>
          </a:p>
          <a:p>
            <a:r>
              <a:rPr lang="en-US" altLang="ja-JP" sz="2400" dirty="0" smtClean="0"/>
              <a:t>Intrinsic camera calibration</a:t>
            </a:r>
            <a:endParaRPr kumimoji="1" lang="ja-JP" altLang="en-US" sz="2400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1115616" y="1707241"/>
            <a:ext cx="216024" cy="209591"/>
            <a:chOff x="224644" y="1531788"/>
            <a:chExt cx="147092" cy="144848"/>
          </a:xfrm>
        </p:grpSpPr>
        <p:sp>
          <p:nvSpPr>
            <p:cNvPr id="29" name="二等辺三角形 28"/>
            <p:cNvSpPr/>
            <p:nvPr/>
          </p:nvSpPr>
          <p:spPr bwMode="auto">
            <a:xfrm rot="5400000">
              <a:off x="188640" y="1568624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0" name="二等辺三角形 29"/>
            <p:cNvSpPr/>
            <p:nvPr/>
          </p:nvSpPr>
          <p:spPr bwMode="auto">
            <a:xfrm rot="5400000">
              <a:off x="263724" y="1567792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115616" y="2067281"/>
            <a:ext cx="216024" cy="209591"/>
            <a:chOff x="224644" y="1531788"/>
            <a:chExt cx="147092" cy="144848"/>
          </a:xfrm>
        </p:grpSpPr>
        <p:sp>
          <p:nvSpPr>
            <p:cNvPr id="32" name="二等辺三角形 31"/>
            <p:cNvSpPr/>
            <p:nvPr/>
          </p:nvSpPr>
          <p:spPr bwMode="auto">
            <a:xfrm rot="5400000">
              <a:off x="188640" y="1568624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3" name="二等辺三角形 32"/>
            <p:cNvSpPr/>
            <p:nvPr/>
          </p:nvSpPr>
          <p:spPr bwMode="auto">
            <a:xfrm rot="5400000">
              <a:off x="263724" y="1567792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115616" y="2427321"/>
            <a:ext cx="216024" cy="209591"/>
            <a:chOff x="224644" y="1531788"/>
            <a:chExt cx="147092" cy="144848"/>
          </a:xfrm>
        </p:grpSpPr>
        <p:sp>
          <p:nvSpPr>
            <p:cNvPr id="35" name="二等辺三角形 34"/>
            <p:cNvSpPr/>
            <p:nvPr/>
          </p:nvSpPr>
          <p:spPr bwMode="auto">
            <a:xfrm rot="5400000">
              <a:off x="188640" y="1568624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6" name="二等辺三角形 35"/>
            <p:cNvSpPr/>
            <p:nvPr/>
          </p:nvSpPr>
          <p:spPr bwMode="auto">
            <a:xfrm rot="5400000">
              <a:off x="263724" y="1567792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115616" y="2787361"/>
            <a:ext cx="216024" cy="209591"/>
            <a:chOff x="224644" y="1531788"/>
            <a:chExt cx="147092" cy="144848"/>
          </a:xfrm>
        </p:grpSpPr>
        <p:sp>
          <p:nvSpPr>
            <p:cNvPr id="38" name="二等辺三角形 37"/>
            <p:cNvSpPr/>
            <p:nvPr/>
          </p:nvSpPr>
          <p:spPr bwMode="auto">
            <a:xfrm rot="5400000">
              <a:off x="188640" y="1568624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9" name="二等辺三角形 38"/>
            <p:cNvSpPr/>
            <p:nvPr/>
          </p:nvSpPr>
          <p:spPr bwMode="auto">
            <a:xfrm rot="5400000">
              <a:off x="263724" y="1567792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1115616" y="3147401"/>
            <a:ext cx="216024" cy="209591"/>
            <a:chOff x="224644" y="1531788"/>
            <a:chExt cx="147092" cy="144848"/>
          </a:xfrm>
        </p:grpSpPr>
        <p:sp>
          <p:nvSpPr>
            <p:cNvPr id="41" name="二等辺三角形 40"/>
            <p:cNvSpPr/>
            <p:nvPr/>
          </p:nvSpPr>
          <p:spPr bwMode="auto">
            <a:xfrm rot="5400000">
              <a:off x="188640" y="1568624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2" name="二等辺三角形 41"/>
            <p:cNvSpPr/>
            <p:nvPr/>
          </p:nvSpPr>
          <p:spPr bwMode="auto">
            <a:xfrm rot="5400000">
              <a:off x="263724" y="1567792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1115616" y="3507441"/>
            <a:ext cx="216024" cy="209591"/>
            <a:chOff x="224644" y="1531788"/>
            <a:chExt cx="147092" cy="144848"/>
          </a:xfrm>
        </p:grpSpPr>
        <p:sp>
          <p:nvSpPr>
            <p:cNvPr id="44" name="二等辺三角形 43"/>
            <p:cNvSpPr/>
            <p:nvPr/>
          </p:nvSpPr>
          <p:spPr bwMode="auto">
            <a:xfrm rot="5400000">
              <a:off x="188640" y="1568624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5" name="二等辺三角形 44"/>
            <p:cNvSpPr/>
            <p:nvPr/>
          </p:nvSpPr>
          <p:spPr bwMode="auto">
            <a:xfrm rot="5400000">
              <a:off x="263724" y="1567792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1115616" y="3867481"/>
            <a:ext cx="216024" cy="209591"/>
            <a:chOff x="224644" y="1531788"/>
            <a:chExt cx="147092" cy="144848"/>
          </a:xfrm>
        </p:grpSpPr>
        <p:sp>
          <p:nvSpPr>
            <p:cNvPr id="47" name="二等辺三角形 46"/>
            <p:cNvSpPr/>
            <p:nvPr/>
          </p:nvSpPr>
          <p:spPr bwMode="auto">
            <a:xfrm rot="5400000">
              <a:off x="188640" y="1568624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8" name="二等辺三角形 47"/>
            <p:cNvSpPr/>
            <p:nvPr/>
          </p:nvSpPr>
          <p:spPr bwMode="auto">
            <a:xfrm rot="5400000">
              <a:off x="263724" y="1567792"/>
              <a:ext cx="144016" cy="72008"/>
            </a:xfrm>
            <a:prstGeom prst="triangl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49" name="タイトル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work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783089" y="116632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Discussion(2/2)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!work\2013-07\2013-07-10\発表\2013-07-30MIRU2013\003ポスター\フリー素材\a0880_000016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68760"/>
            <a:ext cx="4320480" cy="3232260"/>
          </a:xfrm>
          <a:prstGeom prst="rect">
            <a:avLst/>
          </a:prstGeom>
          <a:noFill/>
        </p:spPr>
      </p:pic>
      <p:pic>
        <p:nvPicPr>
          <p:cNvPr id="5" name="Picture 12" descr="C:\!work\2013-07\2013-07-16\2013-07-30MIRU2013\003ポスター\自作イラスト\運転するいちこ\運転するいっちゃん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48" y="1065077"/>
            <a:ext cx="4095328" cy="4408127"/>
          </a:xfrm>
          <a:prstGeom prst="rect">
            <a:avLst/>
          </a:prstGeom>
          <a:noFill/>
        </p:spPr>
      </p:pic>
      <p:sp>
        <p:nvSpPr>
          <p:cNvPr id="10" name="角丸四角形吹き出し 9"/>
          <p:cNvSpPr/>
          <p:nvPr/>
        </p:nvSpPr>
        <p:spPr bwMode="auto">
          <a:xfrm>
            <a:off x="251520" y="548680"/>
            <a:ext cx="6685485" cy="510778"/>
          </a:xfrm>
          <a:prstGeom prst="wedgeRoundRectCallout">
            <a:avLst>
              <a:gd name="adj1" fmla="val -27111"/>
              <a:gd name="adj2" fmla="val 206304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Ah... I’m scared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of driving under hazy weather...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 bwMode="auto">
          <a:xfrm>
            <a:off x="1424360" y="5085184"/>
            <a:ext cx="7542450" cy="510778"/>
          </a:xfrm>
          <a:prstGeom prst="wedgeRoundRectCallout">
            <a:avLst>
              <a:gd name="adj1" fmla="val -28691"/>
              <a:gd name="adj2" fmla="val -228042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Hiroshima (Japan</a:t>
            </a:r>
            <a:r>
              <a:rPr lang="en-US" altLang="ja-JP" sz="2400" dirty="0" smtClean="0">
                <a:ea typeface="ＭＳ Ｐゴシック" pitchFamily="50" charset="-128"/>
              </a:rPr>
              <a:t>)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has lots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of fogs and yellow dusts...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4188" y="116632"/>
            <a:ext cx="10951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Introduction(1/3)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ja-JP" smtClean="0"/>
              <a:t>Daisuke </a:t>
            </a:r>
            <a:r>
              <a:rPr lang="en-US" altLang="ja-JP" dirty="0"/>
              <a:t>Miyazaki </a:t>
            </a:r>
            <a:r>
              <a:rPr lang="en-US" altLang="ja-JP" dirty="0" smtClean="0"/>
              <a:t>2013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Creative Commons Attribution 4.0</a:t>
            </a:r>
            <a:br>
              <a:rPr lang="en-US" altLang="ja-JP" smtClean="0"/>
            </a:br>
            <a:r>
              <a:rPr lang="en-US" altLang="ja-JP" smtClean="0"/>
              <a:t>International License.</a:t>
            </a:r>
            <a:endParaRPr lang="en-US" altLang="ja-JP" dirty="0"/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 dirty="0" smtClean="0"/>
              <a:t>http://www.cg.info.hiroshima-cu.ac.jp/~miyazaki/</a:t>
            </a:r>
            <a:endParaRPr lang="en-US" altLang="ja-JP" sz="1800" dirty="0"/>
          </a:p>
          <a:p>
            <a:pPr>
              <a:lnSpc>
                <a:spcPct val="80000"/>
              </a:lnSpc>
            </a:pPr>
            <a:r>
              <a:rPr lang="en-US" altLang="ja-JP" sz="1800" dirty="0" smtClean="0"/>
              <a:t>Daisuke Miyazaki, Daisuke Akiyama, Masashi Baba, Ryo Furukawa, </a:t>
            </a:r>
            <a:r>
              <a:rPr lang="en-US" altLang="ja-JP" sz="1800" dirty="0" err="1" smtClean="0"/>
              <a:t>Shinsaku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Hiura</a:t>
            </a:r>
            <a:r>
              <a:rPr lang="en-US" altLang="ja-JP" sz="1800" dirty="0" smtClean="0"/>
              <a:t>, Naoki Asada, “Polarization-based </a:t>
            </a:r>
            <a:r>
              <a:rPr lang="en-US" altLang="ja-JP" sz="1800" dirty="0" err="1" smtClean="0"/>
              <a:t>dehazing</a:t>
            </a:r>
            <a:r>
              <a:rPr lang="en-US" altLang="ja-JP" sz="1800" dirty="0" smtClean="0"/>
              <a:t> using two reference objects,” CPCV, 2013.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" descr="N:\research\023Grad2010\003霧偏光\003テストデータ\001画像\シーン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9550" y="2276872"/>
            <a:ext cx="2880320" cy="223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6" descr="N:\research\023Grad2010\003霧偏光\003テストデータ\001画像\速度制限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02" y="76470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7" descr="N:\research\023Grad2010\003霧偏光\003テストデータ\001画像\駐車禁止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806" y="76470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110" y="2276872"/>
            <a:ext cx="2880320" cy="223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9"/>
          <p:cNvPicPr>
            <a:picLocks noChangeAspect="1" noChangeArrowheads="1"/>
          </p:cNvPicPr>
          <p:nvPr/>
        </p:nvPicPr>
        <p:blipFill>
          <a:blip r:embed="rId6" cstate="print"/>
          <a:srcRect l="13258" t="35065" r="75130" b="49860"/>
          <a:stretch>
            <a:fillRect/>
          </a:stretch>
        </p:blipFill>
        <p:spPr bwMode="auto">
          <a:xfrm>
            <a:off x="3585374" y="764704"/>
            <a:ext cx="7155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9"/>
          <p:cNvPicPr>
            <a:picLocks noChangeAspect="1" noChangeArrowheads="1"/>
          </p:cNvPicPr>
          <p:nvPr/>
        </p:nvPicPr>
        <p:blipFill>
          <a:blip r:embed="rId7" cstate="print"/>
          <a:srcRect l="83302" t="25546" r="13698" b="70586"/>
          <a:stretch>
            <a:fillRect/>
          </a:stretch>
        </p:blipFill>
        <p:spPr bwMode="auto">
          <a:xfrm>
            <a:off x="6321678" y="76470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テキスト ボックス 184"/>
          <p:cNvSpPr txBox="1"/>
          <p:nvPr/>
        </p:nvSpPr>
        <p:spPr>
          <a:xfrm>
            <a:off x="1785174" y="4509120"/>
            <a:ext cx="1866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Input</a:t>
            </a:r>
          </a:p>
          <a:p>
            <a:r>
              <a:rPr lang="en-US" altLang="ja-JP" sz="2400" dirty="0" smtClean="0"/>
              <a:t>(Hazy image)</a:t>
            </a:r>
            <a:endParaRPr kumimoji="1" lang="ja-JP" altLang="en-US" sz="2400" dirty="0" smtClean="0"/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5529590" y="4509120"/>
            <a:ext cx="229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Output</a:t>
            </a:r>
          </a:p>
          <a:p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Dehazed</a:t>
            </a:r>
            <a:r>
              <a:rPr lang="en-US" altLang="ja-JP" sz="2400" dirty="0" smtClean="0"/>
              <a:t> image)</a:t>
            </a:r>
            <a:endParaRPr kumimoji="1" lang="ja-JP" altLang="en-US" sz="2400" dirty="0" smtClean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345014" y="692696"/>
            <a:ext cx="1635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Attenuation</a:t>
            </a:r>
          </a:p>
          <a:p>
            <a:r>
              <a:rPr kumimoji="1" lang="en-US" altLang="ja-JP" sz="2400" dirty="0" smtClean="0"/>
              <a:t>parameters</a:t>
            </a:r>
            <a:endParaRPr kumimoji="1" lang="ja-JP" altLang="en-US" sz="2400" dirty="0" smtClean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2433246" y="836712"/>
            <a:ext cx="10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argmin</a:t>
            </a:r>
            <a:endParaRPr kumimoji="1" lang="ja-JP" altLang="en-US" sz="2400" dirty="0" smtClean="0"/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2505254" y="1196752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Attenuation</a:t>
            </a:r>
          </a:p>
          <a:p>
            <a:pPr algn="ctr"/>
            <a:r>
              <a:rPr kumimoji="1" lang="en-US" altLang="ja-JP" sz="1200" dirty="0" smtClean="0"/>
              <a:t>parameters</a:t>
            </a:r>
            <a:endParaRPr kumimoji="1" lang="ja-JP" altLang="en-US" sz="1200" dirty="0" smtClean="0"/>
          </a:p>
        </p:txBody>
      </p:sp>
      <p:cxnSp>
        <p:nvCxnSpPr>
          <p:cNvPr id="194" name="直線コネクタ 193"/>
          <p:cNvCxnSpPr/>
          <p:nvPr/>
        </p:nvCxnSpPr>
        <p:spPr>
          <a:xfrm>
            <a:off x="3441358" y="764704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3513366" y="764704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5817622" y="1124744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5529590" y="764704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5601598" y="764704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6177662" y="764704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6249670" y="764704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8265894" y="764704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8337902" y="764704"/>
            <a:ext cx="0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テキスト ボックス 202"/>
          <p:cNvSpPr txBox="1"/>
          <p:nvPr/>
        </p:nvSpPr>
        <p:spPr>
          <a:xfrm>
            <a:off x="3585374" y="1484784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Input</a:t>
            </a:r>
            <a:endParaRPr kumimoji="1" lang="ja-JP" altLang="en-US" sz="1600" dirty="0" smtClean="0"/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4593486" y="1484784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Reference</a:t>
            </a:r>
            <a:endParaRPr kumimoji="1" lang="ja-JP" altLang="en-US" sz="1600" dirty="0" smtClean="0"/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6321678" y="1484784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Input</a:t>
            </a:r>
            <a:endParaRPr kumimoji="1" lang="ja-JP" altLang="en-US" sz="1600" dirty="0" smtClean="0"/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7329790" y="1484784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Reference</a:t>
            </a:r>
            <a:endParaRPr kumimoji="1" lang="ja-JP" altLang="en-US" sz="1600" dirty="0" smtClean="0"/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5601598" y="4766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endParaRPr kumimoji="1" lang="ja-JP" altLang="en-US" sz="2400" dirty="0" smtClean="0"/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8337902" y="4766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endParaRPr kumimoji="1" lang="ja-JP" altLang="en-US" sz="2400" dirty="0" smtClean="0"/>
          </a:p>
        </p:txBody>
      </p:sp>
      <p:cxnSp>
        <p:nvCxnSpPr>
          <p:cNvPr id="211" name="直線コネクタ 210"/>
          <p:cNvCxnSpPr/>
          <p:nvPr/>
        </p:nvCxnSpPr>
        <p:spPr>
          <a:xfrm rot="5400000">
            <a:off x="5817622" y="1124744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>
            <a:off x="7113766" y="1124744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>
            <a:off x="4377462" y="1124744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2073206" y="1052736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>
            <a:off x="2073206" y="1196752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右矢印 215"/>
          <p:cNvSpPr/>
          <p:nvPr/>
        </p:nvSpPr>
        <p:spPr>
          <a:xfrm>
            <a:off x="4161438" y="3140968"/>
            <a:ext cx="936104" cy="57606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0" name="直線コネクタ 219"/>
          <p:cNvCxnSpPr/>
          <p:nvPr/>
        </p:nvCxnSpPr>
        <p:spPr>
          <a:xfrm>
            <a:off x="1281118" y="1556792"/>
            <a:ext cx="0" cy="28803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/>
          <p:nvPr/>
        </p:nvCxnSpPr>
        <p:spPr>
          <a:xfrm>
            <a:off x="1281118" y="1844824"/>
            <a:ext cx="331236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矢印コネクタ 224"/>
          <p:cNvCxnSpPr/>
          <p:nvPr/>
        </p:nvCxnSpPr>
        <p:spPr>
          <a:xfrm>
            <a:off x="4593486" y="1844824"/>
            <a:ext cx="0" cy="136815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 bwMode="auto">
          <a:xfrm flipV="1">
            <a:off x="1763688" y="1124744"/>
            <a:ext cx="2160240" cy="20882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線矢印コネクタ 44"/>
          <p:cNvCxnSpPr/>
          <p:nvPr/>
        </p:nvCxnSpPr>
        <p:spPr bwMode="auto">
          <a:xfrm flipV="1">
            <a:off x="3635896" y="1124744"/>
            <a:ext cx="3024336" cy="17281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タイトル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4188" y="116632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Introduction(2/3)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4188" y="116632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Introduction(3/3)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5696" y="11663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Proposed method(7)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4572000" y="1196752"/>
            <a:ext cx="4248472" cy="18722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1313" y="1322858"/>
            <a:ext cx="4154487" cy="2178150"/>
          </a:xfrm>
        </p:spPr>
        <p:txBody>
          <a:bodyPr/>
          <a:lstStyle/>
          <a:p>
            <a:r>
              <a:rPr kumimoji="1" lang="en-US" altLang="ja-JP" dirty="0" smtClean="0"/>
              <a:t>Intensity-based</a:t>
            </a:r>
          </a:p>
          <a:p>
            <a:pPr lvl="1"/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Narasimhan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Nayar</a:t>
            </a:r>
            <a:r>
              <a:rPr lang="en-US" altLang="ja-JP" sz="1400" dirty="0" smtClean="0"/>
              <a:t> 2000]</a:t>
            </a:r>
          </a:p>
          <a:p>
            <a:pPr lvl="1"/>
            <a:r>
              <a:rPr lang="en-US" altLang="ja-JP" sz="1400" dirty="0" smtClean="0"/>
              <a:t>[Tan 2008]</a:t>
            </a:r>
            <a:endParaRPr lang="ja-JP" altLang="en-US" sz="1400" dirty="0" smtClean="0"/>
          </a:p>
          <a:p>
            <a:pPr lvl="1"/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Fattal</a:t>
            </a:r>
            <a:r>
              <a:rPr lang="en-US" altLang="ja-JP" sz="1400" dirty="0" smtClean="0"/>
              <a:t> 2008]</a:t>
            </a:r>
          </a:p>
          <a:p>
            <a:pPr lvl="1"/>
            <a:r>
              <a:rPr kumimoji="1" lang="en-US" altLang="ja-JP" sz="1400" dirty="0" smtClean="0"/>
              <a:t>[He, Sun, Tang 2011]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22858"/>
            <a:ext cx="4154488" cy="2178150"/>
          </a:xfrm>
        </p:spPr>
        <p:txBody>
          <a:bodyPr/>
          <a:lstStyle/>
          <a:p>
            <a:r>
              <a:rPr kumimoji="1" lang="en-US" altLang="ja-JP" dirty="0" smtClean="0"/>
              <a:t>Polarization-based</a:t>
            </a:r>
          </a:p>
          <a:p>
            <a:pPr lvl="1"/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Schechner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Narasimhan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Nayar</a:t>
            </a:r>
            <a:r>
              <a:rPr lang="en-US" altLang="ja-JP" sz="1400" dirty="0" smtClean="0"/>
              <a:t> 2003]</a:t>
            </a:r>
          </a:p>
          <a:p>
            <a:pPr lvl="1"/>
            <a:r>
              <a:rPr kumimoji="1" lang="en-US" altLang="ja-JP" sz="1400" dirty="0" smtClean="0"/>
              <a:t>[</a:t>
            </a:r>
            <a:r>
              <a:rPr kumimoji="1" lang="en-US" altLang="ja-JP" sz="1400" dirty="0" err="1" smtClean="0"/>
              <a:t>Schechner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dirty="0" err="1" smtClean="0"/>
              <a:t>Karpel</a:t>
            </a:r>
            <a:r>
              <a:rPr kumimoji="1" lang="en-US" altLang="ja-JP" sz="1400" dirty="0" smtClean="0"/>
              <a:t> 2005]</a:t>
            </a:r>
          </a:p>
          <a:p>
            <a:pPr lvl="1"/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Shwartz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Namer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Schechner</a:t>
            </a:r>
            <a:r>
              <a:rPr lang="en-US" altLang="ja-JP" sz="1400" dirty="0" smtClean="0"/>
              <a:t> 2006]</a:t>
            </a:r>
          </a:p>
          <a:p>
            <a:pPr lvl="1"/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Treibitz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Schechner</a:t>
            </a:r>
            <a:r>
              <a:rPr lang="en-US" altLang="ja-JP" sz="1400" dirty="0" smtClean="0"/>
              <a:t> 2009]</a:t>
            </a:r>
            <a:endParaRPr kumimoji="1" lang="ja-JP" altLang="en-US" sz="1400" dirty="0"/>
          </a:p>
        </p:txBody>
      </p:sp>
      <p:sp>
        <p:nvSpPr>
          <p:cNvPr id="6" name="爆発 1 5"/>
          <p:cNvSpPr/>
          <p:nvPr/>
        </p:nvSpPr>
        <p:spPr bwMode="auto">
          <a:xfrm rot="20067130">
            <a:off x="3232092" y="124179"/>
            <a:ext cx="3668346" cy="1296591"/>
          </a:xfrm>
          <a:prstGeom prst="irregularSeal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Our approach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3338408"/>
            <a:ext cx="48099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(After parameter estimation [off-line process])</a:t>
            </a:r>
          </a:p>
          <a:p>
            <a:r>
              <a:rPr lang="en-US" altLang="ja-JP" sz="2400" dirty="0" smtClean="0"/>
              <a:t>Haze can be removed in real-time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7944" y="4274512"/>
            <a:ext cx="31726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Theory is physics-based thus</a:t>
            </a:r>
          </a:p>
          <a:p>
            <a:r>
              <a:rPr kumimoji="1" lang="en-US" altLang="ja-JP" sz="2400" dirty="0" smtClean="0"/>
              <a:t>reliable</a:t>
            </a:r>
            <a:endParaRPr kumimoji="1" lang="ja-JP" altLang="en-US" dirty="0"/>
          </a:p>
        </p:txBody>
      </p:sp>
      <p:pic>
        <p:nvPicPr>
          <p:cNvPr id="56322" name="Picture 2" descr="C:\Users\miyazaki\AppData\Local\Microsoft\Windows\Temporary Internet Files\Content.IE5\B5ADG3KZ\MC90044132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3284984"/>
            <a:ext cx="858515" cy="858515"/>
          </a:xfrm>
          <a:prstGeom prst="rect">
            <a:avLst/>
          </a:prstGeom>
          <a:noFill/>
        </p:spPr>
      </p:pic>
      <p:pic>
        <p:nvPicPr>
          <p:cNvPr id="13" name="Picture 2" descr="C:\Users\miyazaki\AppData\Local\Microsoft\Windows\Temporary Internet Files\Content.IE5\B5ADG3KZ\MC90044132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4149080"/>
            <a:ext cx="858515" cy="858515"/>
          </a:xfrm>
          <a:prstGeom prst="rect">
            <a:avLst/>
          </a:prstGeom>
          <a:noFill/>
        </p:spPr>
      </p:pic>
      <p:cxnSp>
        <p:nvCxnSpPr>
          <p:cNvPr id="17" name="直線コネクタ 16"/>
          <p:cNvCxnSpPr/>
          <p:nvPr/>
        </p:nvCxnSpPr>
        <p:spPr bwMode="auto">
          <a:xfrm>
            <a:off x="3563888" y="2420888"/>
            <a:ext cx="10081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矢印コネクタ 18"/>
          <p:cNvCxnSpPr/>
          <p:nvPr/>
        </p:nvCxnSpPr>
        <p:spPr bwMode="auto">
          <a:xfrm>
            <a:off x="3563888" y="2420888"/>
            <a:ext cx="0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3259085" y="2169605"/>
            <a:ext cx="2014646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 sz="48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90611" y="1730475"/>
            <a:ext cx="621715" cy="712495"/>
            <a:chOff x="567" y="3612"/>
            <a:chExt cx="317" cy="362"/>
          </a:xfrm>
        </p:grpSpPr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567" y="3702"/>
              <a:ext cx="181" cy="18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4800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V="1">
              <a:off x="748" y="3612"/>
              <a:ext cx="91" cy="9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793" y="3702"/>
              <a:ext cx="91" cy="46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793" y="3793"/>
              <a:ext cx="91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793" y="3838"/>
              <a:ext cx="91" cy="46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748" y="3884"/>
              <a:ext cx="91" cy="9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3217550" y="1700808"/>
            <a:ext cx="1746847" cy="872051"/>
            <a:chOff x="96" y="528"/>
            <a:chExt cx="5712" cy="1008"/>
          </a:xfrm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96" y="528"/>
              <a:ext cx="5664" cy="100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40" y="144"/>
                </a:cxn>
                <a:cxn ang="0">
                  <a:pos x="528" y="0"/>
                </a:cxn>
                <a:cxn ang="0">
                  <a:pos x="768" y="144"/>
                </a:cxn>
                <a:cxn ang="0">
                  <a:pos x="1008" y="480"/>
                </a:cxn>
                <a:cxn ang="0">
                  <a:pos x="1296" y="864"/>
                </a:cxn>
                <a:cxn ang="0">
                  <a:pos x="1536" y="1008"/>
                </a:cxn>
                <a:cxn ang="0">
                  <a:pos x="1776" y="864"/>
                </a:cxn>
                <a:cxn ang="0">
                  <a:pos x="2064" y="480"/>
                </a:cxn>
                <a:cxn ang="0">
                  <a:pos x="2304" y="144"/>
                </a:cxn>
                <a:cxn ang="0">
                  <a:pos x="2592" y="0"/>
                </a:cxn>
                <a:cxn ang="0">
                  <a:pos x="2832" y="144"/>
                </a:cxn>
                <a:cxn ang="0">
                  <a:pos x="3072" y="480"/>
                </a:cxn>
                <a:cxn ang="0">
                  <a:pos x="3360" y="864"/>
                </a:cxn>
                <a:cxn ang="0">
                  <a:pos x="3600" y="1008"/>
                </a:cxn>
                <a:cxn ang="0">
                  <a:pos x="3840" y="864"/>
                </a:cxn>
                <a:cxn ang="0">
                  <a:pos x="4128" y="480"/>
                </a:cxn>
                <a:cxn ang="0">
                  <a:pos x="4368" y="144"/>
                </a:cxn>
                <a:cxn ang="0">
                  <a:pos x="4656" y="0"/>
                </a:cxn>
                <a:cxn ang="0">
                  <a:pos x="4896" y="144"/>
                </a:cxn>
                <a:cxn ang="0">
                  <a:pos x="5136" y="480"/>
                </a:cxn>
                <a:cxn ang="0">
                  <a:pos x="5424" y="864"/>
                </a:cxn>
                <a:cxn ang="0">
                  <a:pos x="5664" y="1008"/>
                </a:cxn>
              </a:cxnLst>
              <a:rect l="0" t="0" r="r" b="b"/>
              <a:pathLst>
                <a:path w="5664" h="1008">
                  <a:moveTo>
                    <a:pt x="0" y="480"/>
                  </a:moveTo>
                  <a:cubicBezTo>
                    <a:pt x="76" y="352"/>
                    <a:pt x="152" y="224"/>
                    <a:pt x="240" y="144"/>
                  </a:cubicBezTo>
                  <a:cubicBezTo>
                    <a:pt x="328" y="64"/>
                    <a:pt x="440" y="0"/>
                    <a:pt x="528" y="0"/>
                  </a:cubicBezTo>
                  <a:cubicBezTo>
                    <a:pt x="616" y="0"/>
                    <a:pt x="688" y="64"/>
                    <a:pt x="768" y="144"/>
                  </a:cubicBezTo>
                  <a:cubicBezTo>
                    <a:pt x="848" y="224"/>
                    <a:pt x="920" y="360"/>
                    <a:pt x="1008" y="480"/>
                  </a:cubicBezTo>
                  <a:cubicBezTo>
                    <a:pt x="1096" y="600"/>
                    <a:pt x="1208" y="776"/>
                    <a:pt x="1296" y="864"/>
                  </a:cubicBezTo>
                  <a:cubicBezTo>
                    <a:pt x="1384" y="952"/>
                    <a:pt x="1456" y="1008"/>
                    <a:pt x="1536" y="1008"/>
                  </a:cubicBezTo>
                  <a:cubicBezTo>
                    <a:pt x="1616" y="1008"/>
                    <a:pt x="1688" y="952"/>
                    <a:pt x="1776" y="864"/>
                  </a:cubicBezTo>
                  <a:cubicBezTo>
                    <a:pt x="1864" y="776"/>
                    <a:pt x="1976" y="600"/>
                    <a:pt x="2064" y="480"/>
                  </a:cubicBezTo>
                  <a:cubicBezTo>
                    <a:pt x="2152" y="360"/>
                    <a:pt x="2216" y="224"/>
                    <a:pt x="2304" y="144"/>
                  </a:cubicBezTo>
                  <a:cubicBezTo>
                    <a:pt x="2392" y="64"/>
                    <a:pt x="2504" y="0"/>
                    <a:pt x="2592" y="0"/>
                  </a:cubicBezTo>
                  <a:cubicBezTo>
                    <a:pt x="2680" y="0"/>
                    <a:pt x="2752" y="64"/>
                    <a:pt x="2832" y="144"/>
                  </a:cubicBezTo>
                  <a:cubicBezTo>
                    <a:pt x="2912" y="224"/>
                    <a:pt x="2984" y="360"/>
                    <a:pt x="3072" y="480"/>
                  </a:cubicBezTo>
                  <a:cubicBezTo>
                    <a:pt x="3160" y="600"/>
                    <a:pt x="3272" y="776"/>
                    <a:pt x="3360" y="864"/>
                  </a:cubicBezTo>
                  <a:cubicBezTo>
                    <a:pt x="3448" y="952"/>
                    <a:pt x="3520" y="1008"/>
                    <a:pt x="3600" y="1008"/>
                  </a:cubicBezTo>
                  <a:cubicBezTo>
                    <a:pt x="3680" y="1008"/>
                    <a:pt x="3752" y="952"/>
                    <a:pt x="3840" y="864"/>
                  </a:cubicBezTo>
                  <a:cubicBezTo>
                    <a:pt x="3928" y="776"/>
                    <a:pt x="4040" y="600"/>
                    <a:pt x="4128" y="480"/>
                  </a:cubicBezTo>
                  <a:cubicBezTo>
                    <a:pt x="4216" y="360"/>
                    <a:pt x="4280" y="224"/>
                    <a:pt x="4368" y="144"/>
                  </a:cubicBezTo>
                  <a:cubicBezTo>
                    <a:pt x="4456" y="64"/>
                    <a:pt x="4568" y="0"/>
                    <a:pt x="4656" y="0"/>
                  </a:cubicBezTo>
                  <a:cubicBezTo>
                    <a:pt x="4744" y="0"/>
                    <a:pt x="4816" y="64"/>
                    <a:pt x="4896" y="144"/>
                  </a:cubicBezTo>
                  <a:cubicBezTo>
                    <a:pt x="4976" y="224"/>
                    <a:pt x="5048" y="360"/>
                    <a:pt x="5136" y="480"/>
                  </a:cubicBezTo>
                  <a:cubicBezTo>
                    <a:pt x="5224" y="600"/>
                    <a:pt x="5336" y="776"/>
                    <a:pt x="5424" y="864"/>
                  </a:cubicBezTo>
                  <a:cubicBezTo>
                    <a:pt x="5512" y="952"/>
                    <a:pt x="5584" y="1008"/>
                    <a:pt x="5664" y="100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4800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96" y="720"/>
              <a:ext cx="5712" cy="546"/>
            </a:xfrm>
            <a:custGeom>
              <a:avLst/>
              <a:gdLst/>
              <a:ahLst/>
              <a:cxnLst>
                <a:cxn ang="0">
                  <a:pos x="515" y="126"/>
                </a:cxn>
                <a:cxn ang="0">
                  <a:pos x="924" y="31"/>
                </a:cxn>
                <a:cxn ang="0">
                  <a:pos x="1057" y="12"/>
                </a:cxn>
                <a:cxn ang="0">
                  <a:pos x="1085" y="27"/>
                </a:cxn>
                <a:cxn ang="0">
                  <a:pos x="884" y="145"/>
                </a:cxn>
                <a:cxn ang="0">
                  <a:pos x="597" y="291"/>
                </a:cxn>
                <a:cxn ang="0">
                  <a:pos x="259" y="471"/>
                </a:cxn>
                <a:cxn ang="0">
                  <a:pos x="181" y="546"/>
                </a:cxn>
                <a:cxn ang="0">
                  <a:pos x="373" y="522"/>
                </a:cxn>
                <a:cxn ang="0">
                  <a:pos x="849" y="401"/>
                </a:cxn>
                <a:cxn ang="0">
                  <a:pos x="1627" y="192"/>
                </a:cxn>
                <a:cxn ang="0">
                  <a:pos x="2079" y="71"/>
                </a:cxn>
                <a:cxn ang="0">
                  <a:pos x="2370" y="16"/>
                </a:cxn>
                <a:cxn ang="0">
                  <a:pos x="2429" y="16"/>
                </a:cxn>
                <a:cxn ang="0">
                  <a:pos x="2374" y="71"/>
                </a:cxn>
                <a:cxn ang="0">
                  <a:pos x="2154" y="192"/>
                </a:cxn>
                <a:cxn ang="0">
                  <a:pos x="1741" y="401"/>
                </a:cxn>
                <a:cxn ang="0">
                  <a:pos x="1545" y="522"/>
                </a:cxn>
                <a:cxn ang="0">
                  <a:pos x="1619" y="542"/>
                </a:cxn>
                <a:cxn ang="0">
                  <a:pos x="1946" y="471"/>
                </a:cxn>
                <a:cxn ang="0">
                  <a:pos x="2614" y="291"/>
                </a:cxn>
                <a:cxn ang="0">
                  <a:pos x="3144" y="145"/>
                </a:cxn>
                <a:cxn ang="0">
                  <a:pos x="3557" y="43"/>
                </a:cxn>
                <a:cxn ang="0">
                  <a:pos x="3750" y="12"/>
                </a:cxn>
                <a:cxn ang="0">
                  <a:pos x="3781" y="31"/>
                </a:cxn>
                <a:cxn ang="0">
                  <a:pos x="3659" y="114"/>
                </a:cxn>
                <a:cxn ang="0">
                  <a:pos x="3360" y="267"/>
                </a:cxn>
                <a:cxn ang="0">
                  <a:pos x="3007" y="452"/>
                </a:cxn>
                <a:cxn ang="0">
                  <a:pos x="2889" y="538"/>
                </a:cxn>
                <a:cxn ang="0">
                  <a:pos x="2932" y="534"/>
                </a:cxn>
                <a:cxn ang="0">
                  <a:pos x="2964" y="491"/>
                </a:cxn>
                <a:cxn ang="0">
                  <a:pos x="3239" y="338"/>
                </a:cxn>
                <a:cxn ang="0">
                  <a:pos x="3585" y="161"/>
                </a:cxn>
                <a:cxn ang="0">
                  <a:pos x="3805" y="35"/>
                </a:cxn>
                <a:cxn ang="0">
                  <a:pos x="3809" y="0"/>
                </a:cxn>
                <a:cxn ang="0">
                  <a:pos x="3636" y="24"/>
                </a:cxn>
                <a:cxn ang="0">
                  <a:pos x="3160" y="137"/>
                </a:cxn>
                <a:cxn ang="0">
                  <a:pos x="2629" y="283"/>
                </a:cxn>
                <a:cxn ang="0">
                  <a:pos x="1957" y="460"/>
                </a:cxn>
                <a:cxn ang="0">
                  <a:pos x="1643" y="530"/>
                </a:cxn>
                <a:cxn ang="0">
                  <a:pos x="1584" y="534"/>
                </a:cxn>
                <a:cxn ang="0">
                  <a:pos x="1588" y="507"/>
                </a:cxn>
                <a:cxn ang="0">
                  <a:pos x="1828" y="365"/>
                </a:cxn>
                <a:cxn ang="0">
                  <a:pos x="2177" y="185"/>
                </a:cxn>
                <a:cxn ang="0">
                  <a:pos x="2429" y="47"/>
                </a:cxn>
                <a:cxn ang="0">
                  <a:pos x="2460" y="0"/>
                </a:cxn>
                <a:cxn ang="0">
                  <a:pos x="2307" y="20"/>
                </a:cxn>
                <a:cxn ang="0">
                  <a:pos x="1883" y="114"/>
                </a:cxn>
                <a:cxn ang="0">
                  <a:pos x="1321" y="271"/>
                </a:cxn>
                <a:cxn ang="0">
                  <a:pos x="637" y="452"/>
                </a:cxn>
                <a:cxn ang="0">
                  <a:pos x="307" y="526"/>
                </a:cxn>
                <a:cxn ang="0">
                  <a:pos x="208" y="538"/>
                </a:cxn>
                <a:cxn ang="0">
                  <a:pos x="224" y="511"/>
                </a:cxn>
                <a:cxn ang="0">
                  <a:pos x="421" y="393"/>
                </a:cxn>
                <a:cxn ang="0">
                  <a:pos x="774" y="212"/>
                </a:cxn>
                <a:cxn ang="0">
                  <a:pos x="1053" y="63"/>
                </a:cxn>
                <a:cxn ang="0">
                  <a:pos x="1104" y="4"/>
                </a:cxn>
                <a:cxn ang="0">
                  <a:pos x="975" y="16"/>
                </a:cxn>
                <a:cxn ang="0">
                  <a:pos x="527" y="114"/>
                </a:cxn>
              </a:cxnLst>
              <a:rect l="0" t="0" r="r" b="b"/>
              <a:pathLst>
                <a:path w="3828" h="546">
                  <a:moveTo>
                    <a:pt x="4" y="259"/>
                  </a:moveTo>
                  <a:lnTo>
                    <a:pt x="0" y="267"/>
                  </a:lnTo>
                  <a:lnTo>
                    <a:pt x="94" y="240"/>
                  </a:lnTo>
                  <a:lnTo>
                    <a:pt x="185" y="212"/>
                  </a:lnTo>
                  <a:lnTo>
                    <a:pt x="271" y="189"/>
                  </a:lnTo>
                  <a:lnTo>
                    <a:pt x="358" y="165"/>
                  </a:lnTo>
                  <a:lnTo>
                    <a:pt x="358" y="161"/>
                  </a:lnTo>
                  <a:lnTo>
                    <a:pt x="350" y="169"/>
                  </a:lnTo>
                  <a:lnTo>
                    <a:pt x="432" y="145"/>
                  </a:lnTo>
                  <a:lnTo>
                    <a:pt x="515" y="126"/>
                  </a:lnTo>
                  <a:lnTo>
                    <a:pt x="586" y="106"/>
                  </a:lnTo>
                  <a:lnTo>
                    <a:pt x="625" y="94"/>
                  </a:lnTo>
                  <a:lnTo>
                    <a:pt x="656" y="86"/>
                  </a:lnTo>
                  <a:lnTo>
                    <a:pt x="723" y="71"/>
                  </a:lnTo>
                  <a:lnTo>
                    <a:pt x="786" y="59"/>
                  </a:lnTo>
                  <a:lnTo>
                    <a:pt x="794" y="55"/>
                  </a:lnTo>
                  <a:lnTo>
                    <a:pt x="782" y="59"/>
                  </a:lnTo>
                  <a:lnTo>
                    <a:pt x="841" y="43"/>
                  </a:lnTo>
                  <a:lnTo>
                    <a:pt x="896" y="35"/>
                  </a:lnTo>
                  <a:lnTo>
                    <a:pt x="924" y="31"/>
                  </a:lnTo>
                  <a:lnTo>
                    <a:pt x="947" y="27"/>
                  </a:lnTo>
                  <a:lnTo>
                    <a:pt x="971" y="20"/>
                  </a:lnTo>
                  <a:lnTo>
                    <a:pt x="994" y="20"/>
                  </a:lnTo>
                  <a:lnTo>
                    <a:pt x="1014" y="16"/>
                  </a:lnTo>
                  <a:lnTo>
                    <a:pt x="1026" y="8"/>
                  </a:lnTo>
                  <a:lnTo>
                    <a:pt x="1006" y="16"/>
                  </a:lnTo>
                  <a:lnTo>
                    <a:pt x="1026" y="16"/>
                  </a:lnTo>
                  <a:lnTo>
                    <a:pt x="1038" y="12"/>
                  </a:lnTo>
                  <a:lnTo>
                    <a:pt x="1049" y="12"/>
                  </a:lnTo>
                  <a:lnTo>
                    <a:pt x="1057" y="12"/>
                  </a:lnTo>
                  <a:lnTo>
                    <a:pt x="1069" y="16"/>
                  </a:lnTo>
                  <a:lnTo>
                    <a:pt x="1085" y="8"/>
                  </a:lnTo>
                  <a:lnTo>
                    <a:pt x="1065" y="16"/>
                  </a:lnTo>
                  <a:lnTo>
                    <a:pt x="1073" y="16"/>
                  </a:lnTo>
                  <a:lnTo>
                    <a:pt x="1073" y="20"/>
                  </a:lnTo>
                  <a:lnTo>
                    <a:pt x="1077" y="20"/>
                  </a:lnTo>
                  <a:lnTo>
                    <a:pt x="1073" y="27"/>
                  </a:lnTo>
                  <a:lnTo>
                    <a:pt x="1069" y="31"/>
                  </a:lnTo>
                  <a:lnTo>
                    <a:pt x="1065" y="35"/>
                  </a:lnTo>
                  <a:lnTo>
                    <a:pt x="1085" y="27"/>
                  </a:lnTo>
                  <a:lnTo>
                    <a:pt x="1069" y="31"/>
                  </a:lnTo>
                  <a:lnTo>
                    <a:pt x="1057" y="43"/>
                  </a:lnTo>
                  <a:lnTo>
                    <a:pt x="1038" y="59"/>
                  </a:lnTo>
                  <a:lnTo>
                    <a:pt x="1018" y="71"/>
                  </a:lnTo>
                  <a:lnTo>
                    <a:pt x="990" y="86"/>
                  </a:lnTo>
                  <a:lnTo>
                    <a:pt x="979" y="94"/>
                  </a:lnTo>
                  <a:lnTo>
                    <a:pt x="963" y="106"/>
                  </a:lnTo>
                  <a:lnTo>
                    <a:pt x="947" y="114"/>
                  </a:lnTo>
                  <a:lnTo>
                    <a:pt x="928" y="126"/>
                  </a:lnTo>
                  <a:lnTo>
                    <a:pt x="884" y="145"/>
                  </a:lnTo>
                  <a:lnTo>
                    <a:pt x="841" y="169"/>
                  </a:lnTo>
                  <a:lnTo>
                    <a:pt x="857" y="165"/>
                  </a:lnTo>
                  <a:lnTo>
                    <a:pt x="845" y="169"/>
                  </a:lnTo>
                  <a:lnTo>
                    <a:pt x="798" y="192"/>
                  </a:lnTo>
                  <a:lnTo>
                    <a:pt x="747" y="216"/>
                  </a:lnTo>
                  <a:lnTo>
                    <a:pt x="700" y="240"/>
                  </a:lnTo>
                  <a:lnTo>
                    <a:pt x="696" y="244"/>
                  </a:lnTo>
                  <a:lnTo>
                    <a:pt x="649" y="267"/>
                  </a:lnTo>
                  <a:lnTo>
                    <a:pt x="621" y="279"/>
                  </a:lnTo>
                  <a:lnTo>
                    <a:pt x="597" y="291"/>
                  </a:lnTo>
                  <a:lnTo>
                    <a:pt x="546" y="318"/>
                  </a:lnTo>
                  <a:lnTo>
                    <a:pt x="491" y="346"/>
                  </a:lnTo>
                  <a:lnTo>
                    <a:pt x="436" y="373"/>
                  </a:lnTo>
                  <a:lnTo>
                    <a:pt x="381" y="401"/>
                  </a:lnTo>
                  <a:lnTo>
                    <a:pt x="358" y="416"/>
                  </a:lnTo>
                  <a:lnTo>
                    <a:pt x="334" y="428"/>
                  </a:lnTo>
                  <a:lnTo>
                    <a:pt x="314" y="440"/>
                  </a:lnTo>
                  <a:lnTo>
                    <a:pt x="295" y="452"/>
                  </a:lnTo>
                  <a:lnTo>
                    <a:pt x="275" y="460"/>
                  </a:lnTo>
                  <a:lnTo>
                    <a:pt x="259" y="471"/>
                  </a:lnTo>
                  <a:lnTo>
                    <a:pt x="236" y="487"/>
                  </a:lnTo>
                  <a:lnTo>
                    <a:pt x="212" y="503"/>
                  </a:lnTo>
                  <a:lnTo>
                    <a:pt x="197" y="515"/>
                  </a:lnTo>
                  <a:lnTo>
                    <a:pt x="189" y="522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77" y="538"/>
                  </a:lnTo>
                  <a:lnTo>
                    <a:pt x="177" y="538"/>
                  </a:lnTo>
                  <a:lnTo>
                    <a:pt x="177" y="542"/>
                  </a:lnTo>
                  <a:lnTo>
                    <a:pt x="181" y="546"/>
                  </a:lnTo>
                  <a:lnTo>
                    <a:pt x="189" y="546"/>
                  </a:lnTo>
                  <a:lnTo>
                    <a:pt x="232" y="546"/>
                  </a:lnTo>
                  <a:lnTo>
                    <a:pt x="248" y="546"/>
                  </a:lnTo>
                  <a:lnTo>
                    <a:pt x="263" y="542"/>
                  </a:lnTo>
                  <a:lnTo>
                    <a:pt x="279" y="538"/>
                  </a:lnTo>
                  <a:lnTo>
                    <a:pt x="299" y="538"/>
                  </a:lnTo>
                  <a:lnTo>
                    <a:pt x="318" y="530"/>
                  </a:lnTo>
                  <a:lnTo>
                    <a:pt x="342" y="526"/>
                  </a:lnTo>
                  <a:lnTo>
                    <a:pt x="350" y="526"/>
                  </a:lnTo>
                  <a:lnTo>
                    <a:pt x="373" y="522"/>
                  </a:lnTo>
                  <a:lnTo>
                    <a:pt x="401" y="515"/>
                  </a:lnTo>
                  <a:lnTo>
                    <a:pt x="456" y="503"/>
                  </a:lnTo>
                  <a:lnTo>
                    <a:pt x="519" y="487"/>
                  </a:lnTo>
                  <a:lnTo>
                    <a:pt x="586" y="471"/>
                  </a:lnTo>
                  <a:lnTo>
                    <a:pt x="625" y="460"/>
                  </a:lnTo>
                  <a:lnTo>
                    <a:pt x="664" y="452"/>
                  </a:lnTo>
                  <a:lnTo>
                    <a:pt x="707" y="440"/>
                  </a:lnTo>
                  <a:lnTo>
                    <a:pt x="755" y="428"/>
                  </a:lnTo>
                  <a:lnTo>
                    <a:pt x="798" y="416"/>
                  </a:lnTo>
                  <a:lnTo>
                    <a:pt x="849" y="401"/>
                  </a:lnTo>
                  <a:lnTo>
                    <a:pt x="955" y="373"/>
                  </a:lnTo>
                  <a:lnTo>
                    <a:pt x="1057" y="346"/>
                  </a:lnTo>
                  <a:lnTo>
                    <a:pt x="1159" y="318"/>
                  </a:lnTo>
                  <a:lnTo>
                    <a:pt x="1258" y="291"/>
                  </a:lnTo>
                  <a:lnTo>
                    <a:pt x="1305" y="279"/>
                  </a:lnTo>
                  <a:lnTo>
                    <a:pt x="1356" y="267"/>
                  </a:lnTo>
                  <a:lnTo>
                    <a:pt x="1442" y="244"/>
                  </a:lnTo>
                  <a:lnTo>
                    <a:pt x="1450" y="240"/>
                  </a:lnTo>
                  <a:lnTo>
                    <a:pt x="1537" y="216"/>
                  </a:lnTo>
                  <a:lnTo>
                    <a:pt x="1627" y="192"/>
                  </a:lnTo>
                  <a:lnTo>
                    <a:pt x="1714" y="169"/>
                  </a:lnTo>
                  <a:lnTo>
                    <a:pt x="1796" y="145"/>
                  </a:lnTo>
                  <a:lnTo>
                    <a:pt x="1796" y="141"/>
                  </a:lnTo>
                  <a:lnTo>
                    <a:pt x="1788" y="145"/>
                  </a:lnTo>
                  <a:lnTo>
                    <a:pt x="1871" y="126"/>
                  </a:lnTo>
                  <a:lnTo>
                    <a:pt x="1906" y="114"/>
                  </a:lnTo>
                  <a:lnTo>
                    <a:pt x="1942" y="106"/>
                  </a:lnTo>
                  <a:lnTo>
                    <a:pt x="1981" y="94"/>
                  </a:lnTo>
                  <a:lnTo>
                    <a:pt x="2012" y="86"/>
                  </a:lnTo>
                  <a:lnTo>
                    <a:pt x="2079" y="71"/>
                  </a:lnTo>
                  <a:lnTo>
                    <a:pt x="2142" y="59"/>
                  </a:lnTo>
                  <a:lnTo>
                    <a:pt x="2150" y="55"/>
                  </a:lnTo>
                  <a:lnTo>
                    <a:pt x="2138" y="59"/>
                  </a:lnTo>
                  <a:lnTo>
                    <a:pt x="2201" y="43"/>
                  </a:lnTo>
                  <a:lnTo>
                    <a:pt x="2252" y="35"/>
                  </a:lnTo>
                  <a:lnTo>
                    <a:pt x="2280" y="31"/>
                  </a:lnTo>
                  <a:lnTo>
                    <a:pt x="2303" y="27"/>
                  </a:lnTo>
                  <a:lnTo>
                    <a:pt x="2327" y="20"/>
                  </a:lnTo>
                  <a:lnTo>
                    <a:pt x="2350" y="20"/>
                  </a:lnTo>
                  <a:lnTo>
                    <a:pt x="2370" y="16"/>
                  </a:lnTo>
                  <a:lnTo>
                    <a:pt x="2382" y="8"/>
                  </a:lnTo>
                  <a:lnTo>
                    <a:pt x="2366" y="16"/>
                  </a:lnTo>
                  <a:lnTo>
                    <a:pt x="2382" y="16"/>
                  </a:lnTo>
                  <a:lnTo>
                    <a:pt x="2394" y="12"/>
                  </a:lnTo>
                  <a:lnTo>
                    <a:pt x="2409" y="12"/>
                  </a:lnTo>
                  <a:lnTo>
                    <a:pt x="2417" y="12"/>
                  </a:lnTo>
                  <a:lnTo>
                    <a:pt x="2425" y="16"/>
                  </a:lnTo>
                  <a:lnTo>
                    <a:pt x="2441" y="8"/>
                  </a:lnTo>
                  <a:lnTo>
                    <a:pt x="2421" y="16"/>
                  </a:lnTo>
                  <a:lnTo>
                    <a:pt x="2429" y="16"/>
                  </a:lnTo>
                  <a:lnTo>
                    <a:pt x="2433" y="20"/>
                  </a:lnTo>
                  <a:lnTo>
                    <a:pt x="2433" y="20"/>
                  </a:lnTo>
                  <a:lnTo>
                    <a:pt x="2429" y="27"/>
                  </a:lnTo>
                  <a:lnTo>
                    <a:pt x="2429" y="31"/>
                  </a:lnTo>
                  <a:lnTo>
                    <a:pt x="2425" y="35"/>
                  </a:lnTo>
                  <a:lnTo>
                    <a:pt x="2445" y="27"/>
                  </a:lnTo>
                  <a:lnTo>
                    <a:pt x="2425" y="31"/>
                  </a:lnTo>
                  <a:lnTo>
                    <a:pt x="2413" y="43"/>
                  </a:lnTo>
                  <a:lnTo>
                    <a:pt x="2394" y="59"/>
                  </a:lnTo>
                  <a:lnTo>
                    <a:pt x="2374" y="71"/>
                  </a:lnTo>
                  <a:lnTo>
                    <a:pt x="2346" y="86"/>
                  </a:lnTo>
                  <a:lnTo>
                    <a:pt x="2339" y="94"/>
                  </a:lnTo>
                  <a:lnTo>
                    <a:pt x="2319" y="106"/>
                  </a:lnTo>
                  <a:lnTo>
                    <a:pt x="2303" y="114"/>
                  </a:lnTo>
                  <a:lnTo>
                    <a:pt x="2284" y="126"/>
                  </a:lnTo>
                  <a:lnTo>
                    <a:pt x="2240" y="145"/>
                  </a:lnTo>
                  <a:lnTo>
                    <a:pt x="2197" y="169"/>
                  </a:lnTo>
                  <a:lnTo>
                    <a:pt x="2213" y="165"/>
                  </a:lnTo>
                  <a:lnTo>
                    <a:pt x="2201" y="169"/>
                  </a:lnTo>
                  <a:lnTo>
                    <a:pt x="2154" y="192"/>
                  </a:lnTo>
                  <a:lnTo>
                    <a:pt x="2103" y="216"/>
                  </a:lnTo>
                  <a:lnTo>
                    <a:pt x="2056" y="240"/>
                  </a:lnTo>
                  <a:lnTo>
                    <a:pt x="2052" y="244"/>
                  </a:lnTo>
                  <a:lnTo>
                    <a:pt x="2005" y="267"/>
                  </a:lnTo>
                  <a:lnTo>
                    <a:pt x="1977" y="279"/>
                  </a:lnTo>
                  <a:lnTo>
                    <a:pt x="1953" y="291"/>
                  </a:lnTo>
                  <a:lnTo>
                    <a:pt x="1902" y="318"/>
                  </a:lnTo>
                  <a:lnTo>
                    <a:pt x="1847" y="346"/>
                  </a:lnTo>
                  <a:lnTo>
                    <a:pt x="1792" y="373"/>
                  </a:lnTo>
                  <a:lnTo>
                    <a:pt x="1741" y="401"/>
                  </a:lnTo>
                  <a:lnTo>
                    <a:pt x="1714" y="416"/>
                  </a:lnTo>
                  <a:lnTo>
                    <a:pt x="1690" y="428"/>
                  </a:lnTo>
                  <a:lnTo>
                    <a:pt x="1670" y="440"/>
                  </a:lnTo>
                  <a:lnTo>
                    <a:pt x="1651" y="452"/>
                  </a:lnTo>
                  <a:lnTo>
                    <a:pt x="1635" y="460"/>
                  </a:lnTo>
                  <a:lnTo>
                    <a:pt x="1619" y="471"/>
                  </a:lnTo>
                  <a:lnTo>
                    <a:pt x="1592" y="487"/>
                  </a:lnTo>
                  <a:lnTo>
                    <a:pt x="1568" y="503"/>
                  </a:lnTo>
                  <a:lnTo>
                    <a:pt x="1553" y="515"/>
                  </a:lnTo>
                  <a:lnTo>
                    <a:pt x="1545" y="522"/>
                  </a:lnTo>
                  <a:lnTo>
                    <a:pt x="1541" y="526"/>
                  </a:lnTo>
                  <a:lnTo>
                    <a:pt x="1541" y="526"/>
                  </a:lnTo>
                  <a:lnTo>
                    <a:pt x="1533" y="538"/>
                  </a:lnTo>
                  <a:lnTo>
                    <a:pt x="1533" y="538"/>
                  </a:lnTo>
                  <a:lnTo>
                    <a:pt x="1537" y="542"/>
                  </a:lnTo>
                  <a:lnTo>
                    <a:pt x="1537" y="546"/>
                  </a:lnTo>
                  <a:lnTo>
                    <a:pt x="1545" y="546"/>
                  </a:lnTo>
                  <a:lnTo>
                    <a:pt x="1588" y="546"/>
                  </a:lnTo>
                  <a:lnTo>
                    <a:pt x="1604" y="546"/>
                  </a:lnTo>
                  <a:lnTo>
                    <a:pt x="1619" y="542"/>
                  </a:lnTo>
                  <a:lnTo>
                    <a:pt x="1635" y="538"/>
                  </a:lnTo>
                  <a:lnTo>
                    <a:pt x="1655" y="538"/>
                  </a:lnTo>
                  <a:lnTo>
                    <a:pt x="1678" y="530"/>
                  </a:lnTo>
                  <a:lnTo>
                    <a:pt x="1698" y="526"/>
                  </a:lnTo>
                  <a:lnTo>
                    <a:pt x="1706" y="526"/>
                  </a:lnTo>
                  <a:lnTo>
                    <a:pt x="1729" y="522"/>
                  </a:lnTo>
                  <a:lnTo>
                    <a:pt x="1757" y="515"/>
                  </a:lnTo>
                  <a:lnTo>
                    <a:pt x="1812" y="503"/>
                  </a:lnTo>
                  <a:lnTo>
                    <a:pt x="1875" y="487"/>
                  </a:lnTo>
                  <a:lnTo>
                    <a:pt x="1946" y="471"/>
                  </a:lnTo>
                  <a:lnTo>
                    <a:pt x="1981" y="460"/>
                  </a:lnTo>
                  <a:lnTo>
                    <a:pt x="2024" y="452"/>
                  </a:lnTo>
                  <a:lnTo>
                    <a:pt x="2063" y="440"/>
                  </a:lnTo>
                  <a:lnTo>
                    <a:pt x="2111" y="428"/>
                  </a:lnTo>
                  <a:lnTo>
                    <a:pt x="2158" y="416"/>
                  </a:lnTo>
                  <a:lnTo>
                    <a:pt x="2205" y="401"/>
                  </a:lnTo>
                  <a:lnTo>
                    <a:pt x="2311" y="373"/>
                  </a:lnTo>
                  <a:lnTo>
                    <a:pt x="2413" y="346"/>
                  </a:lnTo>
                  <a:lnTo>
                    <a:pt x="2515" y="318"/>
                  </a:lnTo>
                  <a:lnTo>
                    <a:pt x="2614" y="291"/>
                  </a:lnTo>
                  <a:lnTo>
                    <a:pt x="2661" y="279"/>
                  </a:lnTo>
                  <a:lnTo>
                    <a:pt x="2712" y="267"/>
                  </a:lnTo>
                  <a:lnTo>
                    <a:pt x="2798" y="244"/>
                  </a:lnTo>
                  <a:lnTo>
                    <a:pt x="2806" y="240"/>
                  </a:lnTo>
                  <a:lnTo>
                    <a:pt x="2893" y="216"/>
                  </a:lnTo>
                  <a:lnTo>
                    <a:pt x="2983" y="192"/>
                  </a:lnTo>
                  <a:lnTo>
                    <a:pt x="3070" y="169"/>
                  </a:lnTo>
                  <a:lnTo>
                    <a:pt x="3152" y="145"/>
                  </a:lnTo>
                  <a:lnTo>
                    <a:pt x="3152" y="141"/>
                  </a:lnTo>
                  <a:lnTo>
                    <a:pt x="3144" y="145"/>
                  </a:lnTo>
                  <a:lnTo>
                    <a:pt x="3227" y="126"/>
                  </a:lnTo>
                  <a:lnTo>
                    <a:pt x="3262" y="114"/>
                  </a:lnTo>
                  <a:lnTo>
                    <a:pt x="3298" y="106"/>
                  </a:lnTo>
                  <a:lnTo>
                    <a:pt x="3337" y="94"/>
                  </a:lnTo>
                  <a:lnTo>
                    <a:pt x="3368" y="86"/>
                  </a:lnTo>
                  <a:lnTo>
                    <a:pt x="3435" y="71"/>
                  </a:lnTo>
                  <a:lnTo>
                    <a:pt x="3498" y="59"/>
                  </a:lnTo>
                  <a:lnTo>
                    <a:pt x="3506" y="55"/>
                  </a:lnTo>
                  <a:lnTo>
                    <a:pt x="3494" y="59"/>
                  </a:lnTo>
                  <a:lnTo>
                    <a:pt x="3557" y="43"/>
                  </a:lnTo>
                  <a:lnTo>
                    <a:pt x="3608" y="35"/>
                  </a:lnTo>
                  <a:lnTo>
                    <a:pt x="3636" y="31"/>
                  </a:lnTo>
                  <a:lnTo>
                    <a:pt x="3659" y="27"/>
                  </a:lnTo>
                  <a:lnTo>
                    <a:pt x="3683" y="20"/>
                  </a:lnTo>
                  <a:lnTo>
                    <a:pt x="3706" y="20"/>
                  </a:lnTo>
                  <a:lnTo>
                    <a:pt x="3726" y="16"/>
                  </a:lnTo>
                  <a:lnTo>
                    <a:pt x="3738" y="8"/>
                  </a:lnTo>
                  <a:lnTo>
                    <a:pt x="3722" y="16"/>
                  </a:lnTo>
                  <a:lnTo>
                    <a:pt x="3738" y="16"/>
                  </a:lnTo>
                  <a:lnTo>
                    <a:pt x="3750" y="12"/>
                  </a:lnTo>
                  <a:lnTo>
                    <a:pt x="3765" y="12"/>
                  </a:lnTo>
                  <a:lnTo>
                    <a:pt x="3773" y="12"/>
                  </a:lnTo>
                  <a:lnTo>
                    <a:pt x="3781" y="16"/>
                  </a:lnTo>
                  <a:lnTo>
                    <a:pt x="3797" y="8"/>
                  </a:lnTo>
                  <a:lnTo>
                    <a:pt x="3777" y="16"/>
                  </a:lnTo>
                  <a:lnTo>
                    <a:pt x="3785" y="16"/>
                  </a:lnTo>
                  <a:lnTo>
                    <a:pt x="3789" y="20"/>
                  </a:lnTo>
                  <a:lnTo>
                    <a:pt x="3789" y="20"/>
                  </a:lnTo>
                  <a:lnTo>
                    <a:pt x="3785" y="27"/>
                  </a:lnTo>
                  <a:lnTo>
                    <a:pt x="3781" y="31"/>
                  </a:lnTo>
                  <a:lnTo>
                    <a:pt x="3781" y="35"/>
                  </a:lnTo>
                  <a:lnTo>
                    <a:pt x="3801" y="27"/>
                  </a:lnTo>
                  <a:lnTo>
                    <a:pt x="3781" y="31"/>
                  </a:lnTo>
                  <a:lnTo>
                    <a:pt x="3769" y="43"/>
                  </a:lnTo>
                  <a:lnTo>
                    <a:pt x="3750" y="59"/>
                  </a:lnTo>
                  <a:lnTo>
                    <a:pt x="3730" y="71"/>
                  </a:lnTo>
                  <a:lnTo>
                    <a:pt x="3702" y="86"/>
                  </a:lnTo>
                  <a:lnTo>
                    <a:pt x="3695" y="94"/>
                  </a:lnTo>
                  <a:lnTo>
                    <a:pt x="3675" y="106"/>
                  </a:lnTo>
                  <a:lnTo>
                    <a:pt x="3659" y="114"/>
                  </a:lnTo>
                  <a:lnTo>
                    <a:pt x="3640" y="126"/>
                  </a:lnTo>
                  <a:lnTo>
                    <a:pt x="3596" y="145"/>
                  </a:lnTo>
                  <a:lnTo>
                    <a:pt x="3553" y="169"/>
                  </a:lnTo>
                  <a:lnTo>
                    <a:pt x="3569" y="165"/>
                  </a:lnTo>
                  <a:lnTo>
                    <a:pt x="3557" y="169"/>
                  </a:lnTo>
                  <a:lnTo>
                    <a:pt x="3510" y="192"/>
                  </a:lnTo>
                  <a:lnTo>
                    <a:pt x="3459" y="216"/>
                  </a:lnTo>
                  <a:lnTo>
                    <a:pt x="3412" y="240"/>
                  </a:lnTo>
                  <a:lnTo>
                    <a:pt x="3408" y="244"/>
                  </a:lnTo>
                  <a:lnTo>
                    <a:pt x="3360" y="267"/>
                  </a:lnTo>
                  <a:lnTo>
                    <a:pt x="3333" y="279"/>
                  </a:lnTo>
                  <a:lnTo>
                    <a:pt x="3309" y="291"/>
                  </a:lnTo>
                  <a:lnTo>
                    <a:pt x="3258" y="318"/>
                  </a:lnTo>
                  <a:lnTo>
                    <a:pt x="3203" y="346"/>
                  </a:lnTo>
                  <a:lnTo>
                    <a:pt x="3148" y="373"/>
                  </a:lnTo>
                  <a:lnTo>
                    <a:pt x="3097" y="401"/>
                  </a:lnTo>
                  <a:lnTo>
                    <a:pt x="3070" y="416"/>
                  </a:lnTo>
                  <a:lnTo>
                    <a:pt x="3046" y="428"/>
                  </a:lnTo>
                  <a:lnTo>
                    <a:pt x="3026" y="440"/>
                  </a:lnTo>
                  <a:lnTo>
                    <a:pt x="3007" y="452"/>
                  </a:lnTo>
                  <a:lnTo>
                    <a:pt x="2991" y="460"/>
                  </a:lnTo>
                  <a:lnTo>
                    <a:pt x="2975" y="471"/>
                  </a:lnTo>
                  <a:lnTo>
                    <a:pt x="2948" y="487"/>
                  </a:lnTo>
                  <a:lnTo>
                    <a:pt x="2924" y="503"/>
                  </a:lnTo>
                  <a:lnTo>
                    <a:pt x="2908" y="515"/>
                  </a:lnTo>
                  <a:lnTo>
                    <a:pt x="2901" y="522"/>
                  </a:lnTo>
                  <a:lnTo>
                    <a:pt x="2897" y="526"/>
                  </a:lnTo>
                  <a:lnTo>
                    <a:pt x="2897" y="526"/>
                  </a:lnTo>
                  <a:lnTo>
                    <a:pt x="2889" y="538"/>
                  </a:lnTo>
                  <a:lnTo>
                    <a:pt x="2889" y="538"/>
                  </a:lnTo>
                  <a:lnTo>
                    <a:pt x="2893" y="542"/>
                  </a:lnTo>
                  <a:lnTo>
                    <a:pt x="2893" y="546"/>
                  </a:lnTo>
                  <a:lnTo>
                    <a:pt x="2901" y="546"/>
                  </a:lnTo>
                  <a:lnTo>
                    <a:pt x="2916" y="546"/>
                  </a:lnTo>
                  <a:lnTo>
                    <a:pt x="2952" y="534"/>
                  </a:lnTo>
                  <a:lnTo>
                    <a:pt x="2944" y="534"/>
                  </a:lnTo>
                  <a:lnTo>
                    <a:pt x="2936" y="534"/>
                  </a:lnTo>
                  <a:lnTo>
                    <a:pt x="2920" y="538"/>
                  </a:lnTo>
                  <a:lnTo>
                    <a:pt x="2940" y="534"/>
                  </a:lnTo>
                  <a:lnTo>
                    <a:pt x="2932" y="534"/>
                  </a:lnTo>
                  <a:lnTo>
                    <a:pt x="2928" y="530"/>
                  </a:lnTo>
                  <a:lnTo>
                    <a:pt x="2928" y="526"/>
                  </a:lnTo>
                  <a:lnTo>
                    <a:pt x="2928" y="522"/>
                  </a:lnTo>
                  <a:lnTo>
                    <a:pt x="2932" y="519"/>
                  </a:lnTo>
                  <a:lnTo>
                    <a:pt x="2932" y="515"/>
                  </a:lnTo>
                  <a:lnTo>
                    <a:pt x="2912" y="522"/>
                  </a:lnTo>
                  <a:lnTo>
                    <a:pt x="2936" y="519"/>
                  </a:lnTo>
                  <a:lnTo>
                    <a:pt x="2940" y="511"/>
                  </a:lnTo>
                  <a:lnTo>
                    <a:pt x="2944" y="507"/>
                  </a:lnTo>
                  <a:lnTo>
                    <a:pt x="2964" y="491"/>
                  </a:lnTo>
                  <a:lnTo>
                    <a:pt x="2983" y="479"/>
                  </a:lnTo>
                  <a:lnTo>
                    <a:pt x="3011" y="460"/>
                  </a:lnTo>
                  <a:lnTo>
                    <a:pt x="3026" y="452"/>
                  </a:lnTo>
                  <a:lnTo>
                    <a:pt x="3042" y="440"/>
                  </a:lnTo>
                  <a:lnTo>
                    <a:pt x="3062" y="432"/>
                  </a:lnTo>
                  <a:lnTo>
                    <a:pt x="3085" y="420"/>
                  </a:lnTo>
                  <a:lnTo>
                    <a:pt x="3109" y="405"/>
                  </a:lnTo>
                  <a:lnTo>
                    <a:pt x="3133" y="393"/>
                  </a:lnTo>
                  <a:lnTo>
                    <a:pt x="3184" y="365"/>
                  </a:lnTo>
                  <a:lnTo>
                    <a:pt x="3239" y="338"/>
                  </a:lnTo>
                  <a:lnTo>
                    <a:pt x="3294" y="310"/>
                  </a:lnTo>
                  <a:lnTo>
                    <a:pt x="3349" y="283"/>
                  </a:lnTo>
                  <a:lnTo>
                    <a:pt x="3372" y="271"/>
                  </a:lnTo>
                  <a:lnTo>
                    <a:pt x="3396" y="259"/>
                  </a:lnTo>
                  <a:lnTo>
                    <a:pt x="3443" y="232"/>
                  </a:lnTo>
                  <a:lnTo>
                    <a:pt x="3427" y="236"/>
                  </a:lnTo>
                  <a:lnTo>
                    <a:pt x="3439" y="236"/>
                  </a:lnTo>
                  <a:lnTo>
                    <a:pt x="3486" y="212"/>
                  </a:lnTo>
                  <a:lnTo>
                    <a:pt x="3533" y="185"/>
                  </a:lnTo>
                  <a:lnTo>
                    <a:pt x="3585" y="161"/>
                  </a:lnTo>
                  <a:lnTo>
                    <a:pt x="3588" y="161"/>
                  </a:lnTo>
                  <a:lnTo>
                    <a:pt x="3636" y="137"/>
                  </a:lnTo>
                  <a:lnTo>
                    <a:pt x="3675" y="114"/>
                  </a:lnTo>
                  <a:lnTo>
                    <a:pt x="3695" y="106"/>
                  </a:lnTo>
                  <a:lnTo>
                    <a:pt x="3714" y="94"/>
                  </a:lnTo>
                  <a:lnTo>
                    <a:pt x="3730" y="86"/>
                  </a:lnTo>
                  <a:lnTo>
                    <a:pt x="3742" y="79"/>
                  </a:lnTo>
                  <a:lnTo>
                    <a:pt x="3769" y="63"/>
                  </a:lnTo>
                  <a:lnTo>
                    <a:pt x="3785" y="47"/>
                  </a:lnTo>
                  <a:lnTo>
                    <a:pt x="3805" y="35"/>
                  </a:lnTo>
                  <a:lnTo>
                    <a:pt x="3816" y="24"/>
                  </a:lnTo>
                  <a:lnTo>
                    <a:pt x="3820" y="24"/>
                  </a:lnTo>
                  <a:lnTo>
                    <a:pt x="3824" y="20"/>
                  </a:lnTo>
                  <a:lnTo>
                    <a:pt x="3824" y="16"/>
                  </a:lnTo>
                  <a:lnTo>
                    <a:pt x="3828" y="8"/>
                  </a:lnTo>
                  <a:lnTo>
                    <a:pt x="3824" y="8"/>
                  </a:lnTo>
                  <a:lnTo>
                    <a:pt x="3824" y="4"/>
                  </a:lnTo>
                  <a:lnTo>
                    <a:pt x="3816" y="4"/>
                  </a:lnTo>
                  <a:lnTo>
                    <a:pt x="3816" y="0"/>
                  </a:lnTo>
                  <a:lnTo>
                    <a:pt x="3809" y="0"/>
                  </a:lnTo>
                  <a:lnTo>
                    <a:pt x="3801" y="0"/>
                  </a:lnTo>
                  <a:lnTo>
                    <a:pt x="3785" y="0"/>
                  </a:lnTo>
                  <a:lnTo>
                    <a:pt x="3773" y="0"/>
                  </a:lnTo>
                  <a:lnTo>
                    <a:pt x="3757" y="4"/>
                  </a:lnTo>
                  <a:lnTo>
                    <a:pt x="3754" y="4"/>
                  </a:lnTo>
                  <a:lnTo>
                    <a:pt x="3734" y="8"/>
                  </a:lnTo>
                  <a:lnTo>
                    <a:pt x="3714" y="8"/>
                  </a:lnTo>
                  <a:lnTo>
                    <a:pt x="3687" y="16"/>
                  </a:lnTo>
                  <a:lnTo>
                    <a:pt x="3663" y="20"/>
                  </a:lnTo>
                  <a:lnTo>
                    <a:pt x="3636" y="24"/>
                  </a:lnTo>
                  <a:lnTo>
                    <a:pt x="3581" y="35"/>
                  </a:lnTo>
                  <a:lnTo>
                    <a:pt x="3518" y="47"/>
                  </a:lnTo>
                  <a:lnTo>
                    <a:pt x="3514" y="47"/>
                  </a:lnTo>
                  <a:lnTo>
                    <a:pt x="3451" y="63"/>
                  </a:lnTo>
                  <a:lnTo>
                    <a:pt x="3384" y="79"/>
                  </a:lnTo>
                  <a:lnTo>
                    <a:pt x="3353" y="86"/>
                  </a:lnTo>
                  <a:lnTo>
                    <a:pt x="3317" y="94"/>
                  </a:lnTo>
                  <a:lnTo>
                    <a:pt x="3278" y="106"/>
                  </a:lnTo>
                  <a:lnTo>
                    <a:pt x="3239" y="114"/>
                  </a:lnTo>
                  <a:lnTo>
                    <a:pt x="3160" y="137"/>
                  </a:lnTo>
                  <a:lnTo>
                    <a:pt x="3152" y="137"/>
                  </a:lnTo>
                  <a:lnTo>
                    <a:pt x="3070" y="161"/>
                  </a:lnTo>
                  <a:lnTo>
                    <a:pt x="2979" y="185"/>
                  </a:lnTo>
                  <a:lnTo>
                    <a:pt x="2893" y="212"/>
                  </a:lnTo>
                  <a:lnTo>
                    <a:pt x="2806" y="236"/>
                  </a:lnTo>
                  <a:lnTo>
                    <a:pt x="2806" y="236"/>
                  </a:lnTo>
                  <a:lnTo>
                    <a:pt x="2810" y="232"/>
                  </a:lnTo>
                  <a:lnTo>
                    <a:pt x="2720" y="259"/>
                  </a:lnTo>
                  <a:lnTo>
                    <a:pt x="2677" y="271"/>
                  </a:lnTo>
                  <a:lnTo>
                    <a:pt x="2629" y="283"/>
                  </a:lnTo>
                  <a:lnTo>
                    <a:pt x="2531" y="310"/>
                  </a:lnTo>
                  <a:lnTo>
                    <a:pt x="2425" y="338"/>
                  </a:lnTo>
                  <a:lnTo>
                    <a:pt x="2323" y="365"/>
                  </a:lnTo>
                  <a:lnTo>
                    <a:pt x="2221" y="393"/>
                  </a:lnTo>
                  <a:lnTo>
                    <a:pt x="2174" y="405"/>
                  </a:lnTo>
                  <a:lnTo>
                    <a:pt x="2122" y="420"/>
                  </a:lnTo>
                  <a:lnTo>
                    <a:pt x="2079" y="432"/>
                  </a:lnTo>
                  <a:lnTo>
                    <a:pt x="2036" y="440"/>
                  </a:lnTo>
                  <a:lnTo>
                    <a:pt x="1997" y="452"/>
                  </a:lnTo>
                  <a:lnTo>
                    <a:pt x="1957" y="460"/>
                  </a:lnTo>
                  <a:lnTo>
                    <a:pt x="1891" y="479"/>
                  </a:lnTo>
                  <a:lnTo>
                    <a:pt x="1828" y="491"/>
                  </a:lnTo>
                  <a:lnTo>
                    <a:pt x="1769" y="507"/>
                  </a:lnTo>
                  <a:lnTo>
                    <a:pt x="1745" y="511"/>
                  </a:lnTo>
                  <a:lnTo>
                    <a:pt x="1722" y="519"/>
                  </a:lnTo>
                  <a:lnTo>
                    <a:pt x="1714" y="522"/>
                  </a:lnTo>
                  <a:lnTo>
                    <a:pt x="1725" y="515"/>
                  </a:lnTo>
                  <a:lnTo>
                    <a:pt x="1682" y="522"/>
                  </a:lnTo>
                  <a:lnTo>
                    <a:pt x="1663" y="526"/>
                  </a:lnTo>
                  <a:lnTo>
                    <a:pt x="1643" y="530"/>
                  </a:lnTo>
                  <a:lnTo>
                    <a:pt x="1627" y="534"/>
                  </a:lnTo>
                  <a:lnTo>
                    <a:pt x="1615" y="534"/>
                  </a:lnTo>
                  <a:lnTo>
                    <a:pt x="1604" y="538"/>
                  </a:lnTo>
                  <a:lnTo>
                    <a:pt x="1619" y="534"/>
                  </a:lnTo>
                  <a:lnTo>
                    <a:pt x="1608" y="534"/>
                  </a:lnTo>
                  <a:lnTo>
                    <a:pt x="1596" y="534"/>
                  </a:lnTo>
                  <a:lnTo>
                    <a:pt x="1588" y="534"/>
                  </a:lnTo>
                  <a:lnTo>
                    <a:pt x="1580" y="534"/>
                  </a:lnTo>
                  <a:lnTo>
                    <a:pt x="1564" y="538"/>
                  </a:lnTo>
                  <a:lnTo>
                    <a:pt x="1584" y="534"/>
                  </a:lnTo>
                  <a:lnTo>
                    <a:pt x="1576" y="534"/>
                  </a:lnTo>
                  <a:lnTo>
                    <a:pt x="1572" y="530"/>
                  </a:lnTo>
                  <a:lnTo>
                    <a:pt x="1572" y="526"/>
                  </a:lnTo>
                  <a:lnTo>
                    <a:pt x="1572" y="522"/>
                  </a:lnTo>
                  <a:lnTo>
                    <a:pt x="1576" y="519"/>
                  </a:lnTo>
                  <a:lnTo>
                    <a:pt x="1576" y="515"/>
                  </a:lnTo>
                  <a:lnTo>
                    <a:pt x="1556" y="522"/>
                  </a:lnTo>
                  <a:lnTo>
                    <a:pt x="1580" y="519"/>
                  </a:lnTo>
                  <a:lnTo>
                    <a:pt x="1584" y="511"/>
                  </a:lnTo>
                  <a:lnTo>
                    <a:pt x="1588" y="507"/>
                  </a:lnTo>
                  <a:lnTo>
                    <a:pt x="1608" y="491"/>
                  </a:lnTo>
                  <a:lnTo>
                    <a:pt x="1627" y="479"/>
                  </a:lnTo>
                  <a:lnTo>
                    <a:pt x="1655" y="460"/>
                  </a:lnTo>
                  <a:lnTo>
                    <a:pt x="1670" y="452"/>
                  </a:lnTo>
                  <a:lnTo>
                    <a:pt x="1686" y="440"/>
                  </a:lnTo>
                  <a:lnTo>
                    <a:pt x="1706" y="432"/>
                  </a:lnTo>
                  <a:lnTo>
                    <a:pt x="1729" y="420"/>
                  </a:lnTo>
                  <a:lnTo>
                    <a:pt x="1753" y="405"/>
                  </a:lnTo>
                  <a:lnTo>
                    <a:pt x="1777" y="393"/>
                  </a:lnTo>
                  <a:lnTo>
                    <a:pt x="1828" y="365"/>
                  </a:lnTo>
                  <a:lnTo>
                    <a:pt x="1883" y="338"/>
                  </a:lnTo>
                  <a:lnTo>
                    <a:pt x="1938" y="310"/>
                  </a:lnTo>
                  <a:lnTo>
                    <a:pt x="1993" y="283"/>
                  </a:lnTo>
                  <a:lnTo>
                    <a:pt x="2016" y="271"/>
                  </a:lnTo>
                  <a:lnTo>
                    <a:pt x="2040" y="259"/>
                  </a:lnTo>
                  <a:lnTo>
                    <a:pt x="2087" y="232"/>
                  </a:lnTo>
                  <a:lnTo>
                    <a:pt x="2071" y="236"/>
                  </a:lnTo>
                  <a:lnTo>
                    <a:pt x="2083" y="236"/>
                  </a:lnTo>
                  <a:lnTo>
                    <a:pt x="2130" y="212"/>
                  </a:lnTo>
                  <a:lnTo>
                    <a:pt x="2177" y="185"/>
                  </a:lnTo>
                  <a:lnTo>
                    <a:pt x="2229" y="161"/>
                  </a:lnTo>
                  <a:lnTo>
                    <a:pt x="2232" y="161"/>
                  </a:lnTo>
                  <a:lnTo>
                    <a:pt x="2280" y="137"/>
                  </a:lnTo>
                  <a:lnTo>
                    <a:pt x="2319" y="114"/>
                  </a:lnTo>
                  <a:lnTo>
                    <a:pt x="2339" y="106"/>
                  </a:lnTo>
                  <a:lnTo>
                    <a:pt x="2358" y="94"/>
                  </a:lnTo>
                  <a:lnTo>
                    <a:pt x="2374" y="86"/>
                  </a:lnTo>
                  <a:lnTo>
                    <a:pt x="2386" y="79"/>
                  </a:lnTo>
                  <a:lnTo>
                    <a:pt x="2413" y="63"/>
                  </a:lnTo>
                  <a:lnTo>
                    <a:pt x="2429" y="47"/>
                  </a:lnTo>
                  <a:lnTo>
                    <a:pt x="2449" y="35"/>
                  </a:lnTo>
                  <a:lnTo>
                    <a:pt x="2460" y="24"/>
                  </a:lnTo>
                  <a:lnTo>
                    <a:pt x="2464" y="24"/>
                  </a:lnTo>
                  <a:lnTo>
                    <a:pt x="2468" y="20"/>
                  </a:lnTo>
                  <a:lnTo>
                    <a:pt x="2468" y="16"/>
                  </a:lnTo>
                  <a:lnTo>
                    <a:pt x="2472" y="8"/>
                  </a:lnTo>
                  <a:lnTo>
                    <a:pt x="2468" y="8"/>
                  </a:lnTo>
                  <a:lnTo>
                    <a:pt x="2468" y="4"/>
                  </a:lnTo>
                  <a:lnTo>
                    <a:pt x="2460" y="4"/>
                  </a:lnTo>
                  <a:lnTo>
                    <a:pt x="2460" y="0"/>
                  </a:lnTo>
                  <a:lnTo>
                    <a:pt x="2453" y="0"/>
                  </a:lnTo>
                  <a:lnTo>
                    <a:pt x="2445" y="0"/>
                  </a:lnTo>
                  <a:lnTo>
                    <a:pt x="2429" y="0"/>
                  </a:lnTo>
                  <a:lnTo>
                    <a:pt x="2417" y="0"/>
                  </a:lnTo>
                  <a:lnTo>
                    <a:pt x="2401" y="4"/>
                  </a:lnTo>
                  <a:lnTo>
                    <a:pt x="2398" y="4"/>
                  </a:lnTo>
                  <a:lnTo>
                    <a:pt x="2378" y="8"/>
                  </a:lnTo>
                  <a:lnTo>
                    <a:pt x="2358" y="8"/>
                  </a:lnTo>
                  <a:lnTo>
                    <a:pt x="2331" y="16"/>
                  </a:lnTo>
                  <a:lnTo>
                    <a:pt x="2307" y="20"/>
                  </a:lnTo>
                  <a:lnTo>
                    <a:pt x="2280" y="24"/>
                  </a:lnTo>
                  <a:lnTo>
                    <a:pt x="2225" y="35"/>
                  </a:lnTo>
                  <a:lnTo>
                    <a:pt x="2162" y="47"/>
                  </a:lnTo>
                  <a:lnTo>
                    <a:pt x="2158" y="47"/>
                  </a:lnTo>
                  <a:lnTo>
                    <a:pt x="2095" y="63"/>
                  </a:lnTo>
                  <a:lnTo>
                    <a:pt x="2028" y="79"/>
                  </a:lnTo>
                  <a:lnTo>
                    <a:pt x="1997" y="86"/>
                  </a:lnTo>
                  <a:lnTo>
                    <a:pt x="1961" y="94"/>
                  </a:lnTo>
                  <a:lnTo>
                    <a:pt x="1922" y="106"/>
                  </a:lnTo>
                  <a:lnTo>
                    <a:pt x="1883" y="114"/>
                  </a:lnTo>
                  <a:lnTo>
                    <a:pt x="1804" y="137"/>
                  </a:lnTo>
                  <a:lnTo>
                    <a:pt x="1796" y="137"/>
                  </a:lnTo>
                  <a:lnTo>
                    <a:pt x="1714" y="161"/>
                  </a:lnTo>
                  <a:lnTo>
                    <a:pt x="1623" y="185"/>
                  </a:lnTo>
                  <a:lnTo>
                    <a:pt x="1537" y="212"/>
                  </a:lnTo>
                  <a:lnTo>
                    <a:pt x="1450" y="236"/>
                  </a:lnTo>
                  <a:lnTo>
                    <a:pt x="1450" y="236"/>
                  </a:lnTo>
                  <a:lnTo>
                    <a:pt x="1454" y="232"/>
                  </a:lnTo>
                  <a:lnTo>
                    <a:pt x="1364" y="259"/>
                  </a:lnTo>
                  <a:lnTo>
                    <a:pt x="1321" y="271"/>
                  </a:lnTo>
                  <a:lnTo>
                    <a:pt x="1273" y="283"/>
                  </a:lnTo>
                  <a:lnTo>
                    <a:pt x="1175" y="310"/>
                  </a:lnTo>
                  <a:lnTo>
                    <a:pt x="1069" y="338"/>
                  </a:lnTo>
                  <a:lnTo>
                    <a:pt x="967" y="365"/>
                  </a:lnTo>
                  <a:lnTo>
                    <a:pt x="865" y="393"/>
                  </a:lnTo>
                  <a:lnTo>
                    <a:pt x="818" y="405"/>
                  </a:lnTo>
                  <a:lnTo>
                    <a:pt x="766" y="420"/>
                  </a:lnTo>
                  <a:lnTo>
                    <a:pt x="723" y="432"/>
                  </a:lnTo>
                  <a:lnTo>
                    <a:pt x="680" y="440"/>
                  </a:lnTo>
                  <a:lnTo>
                    <a:pt x="637" y="452"/>
                  </a:lnTo>
                  <a:lnTo>
                    <a:pt x="601" y="460"/>
                  </a:lnTo>
                  <a:lnTo>
                    <a:pt x="531" y="479"/>
                  </a:lnTo>
                  <a:lnTo>
                    <a:pt x="472" y="491"/>
                  </a:lnTo>
                  <a:lnTo>
                    <a:pt x="413" y="507"/>
                  </a:lnTo>
                  <a:lnTo>
                    <a:pt x="389" y="511"/>
                  </a:lnTo>
                  <a:lnTo>
                    <a:pt x="366" y="519"/>
                  </a:lnTo>
                  <a:lnTo>
                    <a:pt x="354" y="522"/>
                  </a:lnTo>
                  <a:lnTo>
                    <a:pt x="369" y="515"/>
                  </a:lnTo>
                  <a:lnTo>
                    <a:pt x="326" y="522"/>
                  </a:lnTo>
                  <a:lnTo>
                    <a:pt x="307" y="526"/>
                  </a:lnTo>
                  <a:lnTo>
                    <a:pt x="287" y="530"/>
                  </a:lnTo>
                  <a:lnTo>
                    <a:pt x="271" y="534"/>
                  </a:lnTo>
                  <a:lnTo>
                    <a:pt x="259" y="534"/>
                  </a:lnTo>
                  <a:lnTo>
                    <a:pt x="248" y="538"/>
                  </a:lnTo>
                  <a:lnTo>
                    <a:pt x="263" y="534"/>
                  </a:lnTo>
                  <a:lnTo>
                    <a:pt x="252" y="534"/>
                  </a:lnTo>
                  <a:lnTo>
                    <a:pt x="240" y="534"/>
                  </a:lnTo>
                  <a:lnTo>
                    <a:pt x="232" y="534"/>
                  </a:lnTo>
                  <a:lnTo>
                    <a:pt x="224" y="534"/>
                  </a:lnTo>
                  <a:lnTo>
                    <a:pt x="208" y="538"/>
                  </a:lnTo>
                  <a:lnTo>
                    <a:pt x="228" y="534"/>
                  </a:lnTo>
                  <a:lnTo>
                    <a:pt x="220" y="534"/>
                  </a:lnTo>
                  <a:lnTo>
                    <a:pt x="216" y="530"/>
                  </a:lnTo>
                  <a:lnTo>
                    <a:pt x="216" y="526"/>
                  </a:lnTo>
                  <a:lnTo>
                    <a:pt x="216" y="522"/>
                  </a:lnTo>
                  <a:lnTo>
                    <a:pt x="216" y="519"/>
                  </a:lnTo>
                  <a:lnTo>
                    <a:pt x="220" y="515"/>
                  </a:lnTo>
                  <a:lnTo>
                    <a:pt x="200" y="522"/>
                  </a:lnTo>
                  <a:lnTo>
                    <a:pt x="220" y="519"/>
                  </a:lnTo>
                  <a:lnTo>
                    <a:pt x="224" y="511"/>
                  </a:lnTo>
                  <a:lnTo>
                    <a:pt x="232" y="507"/>
                  </a:lnTo>
                  <a:lnTo>
                    <a:pt x="252" y="491"/>
                  </a:lnTo>
                  <a:lnTo>
                    <a:pt x="271" y="479"/>
                  </a:lnTo>
                  <a:lnTo>
                    <a:pt x="299" y="460"/>
                  </a:lnTo>
                  <a:lnTo>
                    <a:pt x="314" y="452"/>
                  </a:lnTo>
                  <a:lnTo>
                    <a:pt x="330" y="440"/>
                  </a:lnTo>
                  <a:lnTo>
                    <a:pt x="350" y="432"/>
                  </a:lnTo>
                  <a:lnTo>
                    <a:pt x="369" y="420"/>
                  </a:lnTo>
                  <a:lnTo>
                    <a:pt x="397" y="405"/>
                  </a:lnTo>
                  <a:lnTo>
                    <a:pt x="421" y="393"/>
                  </a:lnTo>
                  <a:lnTo>
                    <a:pt x="472" y="365"/>
                  </a:lnTo>
                  <a:lnTo>
                    <a:pt x="527" y="338"/>
                  </a:lnTo>
                  <a:lnTo>
                    <a:pt x="582" y="310"/>
                  </a:lnTo>
                  <a:lnTo>
                    <a:pt x="637" y="283"/>
                  </a:lnTo>
                  <a:lnTo>
                    <a:pt x="660" y="271"/>
                  </a:lnTo>
                  <a:lnTo>
                    <a:pt x="680" y="259"/>
                  </a:lnTo>
                  <a:lnTo>
                    <a:pt x="731" y="232"/>
                  </a:lnTo>
                  <a:lnTo>
                    <a:pt x="715" y="236"/>
                  </a:lnTo>
                  <a:lnTo>
                    <a:pt x="727" y="236"/>
                  </a:lnTo>
                  <a:lnTo>
                    <a:pt x="774" y="212"/>
                  </a:lnTo>
                  <a:lnTo>
                    <a:pt x="821" y="185"/>
                  </a:lnTo>
                  <a:lnTo>
                    <a:pt x="873" y="161"/>
                  </a:lnTo>
                  <a:lnTo>
                    <a:pt x="876" y="161"/>
                  </a:lnTo>
                  <a:lnTo>
                    <a:pt x="924" y="137"/>
                  </a:lnTo>
                  <a:lnTo>
                    <a:pt x="963" y="114"/>
                  </a:lnTo>
                  <a:lnTo>
                    <a:pt x="983" y="106"/>
                  </a:lnTo>
                  <a:lnTo>
                    <a:pt x="1002" y="94"/>
                  </a:lnTo>
                  <a:lnTo>
                    <a:pt x="1018" y="86"/>
                  </a:lnTo>
                  <a:lnTo>
                    <a:pt x="1030" y="79"/>
                  </a:lnTo>
                  <a:lnTo>
                    <a:pt x="1053" y="63"/>
                  </a:lnTo>
                  <a:lnTo>
                    <a:pt x="1073" y="47"/>
                  </a:lnTo>
                  <a:lnTo>
                    <a:pt x="1093" y="35"/>
                  </a:lnTo>
                  <a:lnTo>
                    <a:pt x="1104" y="24"/>
                  </a:lnTo>
                  <a:lnTo>
                    <a:pt x="1104" y="24"/>
                  </a:lnTo>
                  <a:lnTo>
                    <a:pt x="1108" y="20"/>
                  </a:lnTo>
                  <a:lnTo>
                    <a:pt x="1112" y="16"/>
                  </a:lnTo>
                  <a:lnTo>
                    <a:pt x="1116" y="8"/>
                  </a:lnTo>
                  <a:lnTo>
                    <a:pt x="1112" y="8"/>
                  </a:lnTo>
                  <a:lnTo>
                    <a:pt x="1112" y="4"/>
                  </a:lnTo>
                  <a:lnTo>
                    <a:pt x="1104" y="4"/>
                  </a:lnTo>
                  <a:lnTo>
                    <a:pt x="1104" y="0"/>
                  </a:lnTo>
                  <a:lnTo>
                    <a:pt x="1097" y="0"/>
                  </a:lnTo>
                  <a:lnTo>
                    <a:pt x="1089" y="0"/>
                  </a:lnTo>
                  <a:lnTo>
                    <a:pt x="1073" y="0"/>
                  </a:lnTo>
                  <a:lnTo>
                    <a:pt x="1061" y="0"/>
                  </a:lnTo>
                  <a:lnTo>
                    <a:pt x="1045" y="4"/>
                  </a:lnTo>
                  <a:lnTo>
                    <a:pt x="1042" y="4"/>
                  </a:lnTo>
                  <a:lnTo>
                    <a:pt x="1018" y="8"/>
                  </a:lnTo>
                  <a:lnTo>
                    <a:pt x="998" y="8"/>
                  </a:lnTo>
                  <a:lnTo>
                    <a:pt x="975" y="16"/>
                  </a:lnTo>
                  <a:lnTo>
                    <a:pt x="951" y="20"/>
                  </a:lnTo>
                  <a:lnTo>
                    <a:pt x="924" y="24"/>
                  </a:lnTo>
                  <a:lnTo>
                    <a:pt x="869" y="35"/>
                  </a:lnTo>
                  <a:lnTo>
                    <a:pt x="806" y="47"/>
                  </a:lnTo>
                  <a:lnTo>
                    <a:pt x="802" y="47"/>
                  </a:lnTo>
                  <a:lnTo>
                    <a:pt x="739" y="63"/>
                  </a:lnTo>
                  <a:lnTo>
                    <a:pt x="672" y="79"/>
                  </a:lnTo>
                  <a:lnTo>
                    <a:pt x="637" y="86"/>
                  </a:lnTo>
                  <a:lnTo>
                    <a:pt x="601" y="94"/>
                  </a:lnTo>
                  <a:lnTo>
                    <a:pt x="527" y="114"/>
                  </a:lnTo>
                  <a:lnTo>
                    <a:pt x="448" y="134"/>
                  </a:lnTo>
                  <a:lnTo>
                    <a:pt x="366" y="157"/>
                  </a:lnTo>
                  <a:lnTo>
                    <a:pt x="358" y="161"/>
                  </a:lnTo>
                  <a:lnTo>
                    <a:pt x="271" y="185"/>
                  </a:lnTo>
                  <a:lnTo>
                    <a:pt x="94" y="236"/>
                  </a:lnTo>
                  <a:lnTo>
                    <a:pt x="4" y="259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4800"/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4525397" y="3501008"/>
            <a:ext cx="585949" cy="1174651"/>
            <a:chOff x="2222" y="2424"/>
            <a:chExt cx="213" cy="427"/>
          </a:xfrm>
        </p:grpSpPr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2222" y="2424"/>
              <a:ext cx="213" cy="427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4800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315" y="2424"/>
              <a:ext cx="0" cy="427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2289" y="2451"/>
              <a:ext cx="0" cy="373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2262" y="2477"/>
              <a:ext cx="0" cy="32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342" y="2424"/>
              <a:ext cx="0" cy="427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2368" y="2451"/>
              <a:ext cx="0" cy="373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2395" y="2477"/>
              <a:ext cx="0" cy="32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4800"/>
            </a:p>
          </p:txBody>
        </p:sp>
      </p:grp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419357" y="4132993"/>
            <a:ext cx="202948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 sz="4800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>
            <a:off x="5289228" y="4132993"/>
            <a:ext cx="2029481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 sz="4800"/>
          </a:p>
        </p:txBody>
      </p: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2411760" y="3661230"/>
            <a:ext cx="1746851" cy="872051"/>
            <a:chOff x="96" y="528"/>
            <a:chExt cx="5712" cy="1008"/>
          </a:xfrm>
        </p:grpSpPr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96" y="528"/>
              <a:ext cx="5664" cy="100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40" y="144"/>
                </a:cxn>
                <a:cxn ang="0">
                  <a:pos x="528" y="0"/>
                </a:cxn>
                <a:cxn ang="0">
                  <a:pos x="768" y="144"/>
                </a:cxn>
                <a:cxn ang="0">
                  <a:pos x="1008" y="480"/>
                </a:cxn>
                <a:cxn ang="0">
                  <a:pos x="1296" y="864"/>
                </a:cxn>
                <a:cxn ang="0">
                  <a:pos x="1536" y="1008"/>
                </a:cxn>
                <a:cxn ang="0">
                  <a:pos x="1776" y="864"/>
                </a:cxn>
                <a:cxn ang="0">
                  <a:pos x="2064" y="480"/>
                </a:cxn>
                <a:cxn ang="0">
                  <a:pos x="2304" y="144"/>
                </a:cxn>
                <a:cxn ang="0">
                  <a:pos x="2592" y="0"/>
                </a:cxn>
                <a:cxn ang="0">
                  <a:pos x="2832" y="144"/>
                </a:cxn>
                <a:cxn ang="0">
                  <a:pos x="3072" y="480"/>
                </a:cxn>
                <a:cxn ang="0">
                  <a:pos x="3360" y="864"/>
                </a:cxn>
                <a:cxn ang="0">
                  <a:pos x="3600" y="1008"/>
                </a:cxn>
                <a:cxn ang="0">
                  <a:pos x="3840" y="864"/>
                </a:cxn>
                <a:cxn ang="0">
                  <a:pos x="4128" y="480"/>
                </a:cxn>
                <a:cxn ang="0">
                  <a:pos x="4368" y="144"/>
                </a:cxn>
                <a:cxn ang="0">
                  <a:pos x="4656" y="0"/>
                </a:cxn>
                <a:cxn ang="0">
                  <a:pos x="4896" y="144"/>
                </a:cxn>
                <a:cxn ang="0">
                  <a:pos x="5136" y="480"/>
                </a:cxn>
                <a:cxn ang="0">
                  <a:pos x="5424" y="864"/>
                </a:cxn>
                <a:cxn ang="0">
                  <a:pos x="5664" y="1008"/>
                </a:cxn>
              </a:cxnLst>
              <a:rect l="0" t="0" r="r" b="b"/>
              <a:pathLst>
                <a:path w="5664" h="1008">
                  <a:moveTo>
                    <a:pt x="0" y="480"/>
                  </a:moveTo>
                  <a:cubicBezTo>
                    <a:pt x="76" y="352"/>
                    <a:pt x="152" y="224"/>
                    <a:pt x="240" y="144"/>
                  </a:cubicBezTo>
                  <a:cubicBezTo>
                    <a:pt x="328" y="64"/>
                    <a:pt x="440" y="0"/>
                    <a:pt x="528" y="0"/>
                  </a:cubicBezTo>
                  <a:cubicBezTo>
                    <a:pt x="616" y="0"/>
                    <a:pt x="688" y="64"/>
                    <a:pt x="768" y="144"/>
                  </a:cubicBezTo>
                  <a:cubicBezTo>
                    <a:pt x="848" y="224"/>
                    <a:pt x="920" y="360"/>
                    <a:pt x="1008" y="480"/>
                  </a:cubicBezTo>
                  <a:cubicBezTo>
                    <a:pt x="1096" y="600"/>
                    <a:pt x="1208" y="776"/>
                    <a:pt x="1296" y="864"/>
                  </a:cubicBezTo>
                  <a:cubicBezTo>
                    <a:pt x="1384" y="952"/>
                    <a:pt x="1456" y="1008"/>
                    <a:pt x="1536" y="1008"/>
                  </a:cubicBezTo>
                  <a:cubicBezTo>
                    <a:pt x="1616" y="1008"/>
                    <a:pt x="1688" y="952"/>
                    <a:pt x="1776" y="864"/>
                  </a:cubicBezTo>
                  <a:cubicBezTo>
                    <a:pt x="1864" y="776"/>
                    <a:pt x="1976" y="600"/>
                    <a:pt x="2064" y="480"/>
                  </a:cubicBezTo>
                  <a:cubicBezTo>
                    <a:pt x="2152" y="360"/>
                    <a:pt x="2216" y="224"/>
                    <a:pt x="2304" y="144"/>
                  </a:cubicBezTo>
                  <a:cubicBezTo>
                    <a:pt x="2392" y="64"/>
                    <a:pt x="2504" y="0"/>
                    <a:pt x="2592" y="0"/>
                  </a:cubicBezTo>
                  <a:cubicBezTo>
                    <a:pt x="2680" y="0"/>
                    <a:pt x="2752" y="64"/>
                    <a:pt x="2832" y="144"/>
                  </a:cubicBezTo>
                  <a:cubicBezTo>
                    <a:pt x="2912" y="224"/>
                    <a:pt x="2984" y="360"/>
                    <a:pt x="3072" y="480"/>
                  </a:cubicBezTo>
                  <a:cubicBezTo>
                    <a:pt x="3160" y="600"/>
                    <a:pt x="3272" y="776"/>
                    <a:pt x="3360" y="864"/>
                  </a:cubicBezTo>
                  <a:cubicBezTo>
                    <a:pt x="3448" y="952"/>
                    <a:pt x="3520" y="1008"/>
                    <a:pt x="3600" y="1008"/>
                  </a:cubicBezTo>
                  <a:cubicBezTo>
                    <a:pt x="3680" y="1008"/>
                    <a:pt x="3752" y="952"/>
                    <a:pt x="3840" y="864"/>
                  </a:cubicBezTo>
                  <a:cubicBezTo>
                    <a:pt x="3928" y="776"/>
                    <a:pt x="4040" y="600"/>
                    <a:pt x="4128" y="480"/>
                  </a:cubicBezTo>
                  <a:cubicBezTo>
                    <a:pt x="4216" y="360"/>
                    <a:pt x="4280" y="224"/>
                    <a:pt x="4368" y="144"/>
                  </a:cubicBezTo>
                  <a:cubicBezTo>
                    <a:pt x="4456" y="64"/>
                    <a:pt x="4568" y="0"/>
                    <a:pt x="4656" y="0"/>
                  </a:cubicBezTo>
                  <a:cubicBezTo>
                    <a:pt x="4744" y="0"/>
                    <a:pt x="4816" y="64"/>
                    <a:pt x="4896" y="144"/>
                  </a:cubicBezTo>
                  <a:cubicBezTo>
                    <a:pt x="4976" y="224"/>
                    <a:pt x="5048" y="360"/>
                    <a:pt x="5136" y="480"/>
                  </a:cubicBezTo>
                  <a:cubicBezTo>
                    <a:pt x="5224" y="600"/>
                    <a:pt x="5336" y="776"/>
                    <a:pt x="5424" y="864"/>
                  </a:cubicBezTo>
                  <a:cubicBezTo>
                    <a:pt x="5512" y="952"/>
                    <a:pt x="5584" y="1008"/>
                    <a:pt x="5664" y="100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4800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96" y="720"/>
              <a:ext cx="5712" cy="546"/>
            </a:xfrm>
            <a:custGeom>
              <a:avLst/>
              <a:gdLst/>
              <a:ahLst/>
              <a:cxnLst>
                <a:cxn ang="0">
                  <a:pos x="515" y="126"/>
                </a:cxn>
                <a:cxn ang="0">
                  <a:pos x="924" y="31"/>
                </a:cxn>
                <a:cxn ang="0">
                  <a:pos x="1057" y="12"/>
                </a:cxn>
                <a:cxn ang="0">
                  <a:pos x="1085" y="27"/>
                </a:cxn>
                <a:cxn ang="0">
                  <a:pos x="884" y="145"/>
                </a:cxn>
                <a:cxn ang="0">
                  <a:pos x="597" y="291"/>
                </a:cxn>
                <a:cxn ang="0">
                  <a:pos x="259" y="471"/>
                </a:cxn>
                <a:cxn ang="0">
                  <a:pos x="181" y="546"/>
                </a:cxn>
                <a:cxn ang="0">
                  <a:pos x="373" y="522"/>
                </a:cxn>
                <a:cxn ang="0">
                  <a:pos x="849" y="401"/>
                </a:cxn>
                <a:cxn ang="0">
                  <a:pos x="1627" y="192"/>
                </a:cxn>
                <a:cxn ang="0">
                  <a:pos x="2079" y="71"/>
                </a:cxn>
                <a:cxn ang="0">
                  <a:pos x="2370" y="16"/>
                </a:cxn>
                <a:cxn ang="0">
                  <a:pos x="2429" y="16"/>
                </a:cxn>
                <a:cxn ang="0">
                  <a:pos x="2374" y="71"/>
                </a:cxn>
                <a:cxn ang="0">
                  <a:pos x="2154" y="192"/>
                </a:cxn>
                <a:cxn ang="0">
                  <a:pos x="1741" y="401"/>
                </a:cxn>
                <a:cxn ang="0">
                  <a:pos x="1545" y="522"/>
                </a:cxn>
                <a:cxn ang="0">
                  <a:pos x="1619" y="542"/>
                </a:cxn>
                <a:cxn ang="0">
                  <a:pos x="1946" y="471"/>
                </a:cxn>
                <a:cxn ang="0">
                  <a:pos x="2614" y="291"/>
                </a:cxn>
                <a:cxn ang="0">
                  <a:pos x="3144" y="145"/>
                </a:cxn>
                <a:cxn ang="0">
                  <a:pos x="3557" y="43"/>
                </a:cxn>
                <a:cxn ang="0">
                  <a:pos x="3750" y="12"/>
                </a:cxn>
                <a:cxn ang="0">
                  <a:pos x="3781" y="31"/>
                </a:cxn>
                <a:cxn ang="0">
                  <a:pos x="3659" y="114"/>
                </a:cxn>
                <a:cxn ang="0">
                  <a:pos x="3360" y="267"/>
                </a:cxn>
                <a:cxn ang="0">
                  <a:pos x="3007" y="452"/>
                </a:cxn>
                <a:cxn ang="0">
                  <a:pos x="2889" y="538"/>
                </a:cxn>
                <a:cxn ang="0">
                  <a:pos x="2932" y="534"/>
                </a:cxn>
                <a:cxn ang="0">
                  <a:pos x="2964" y="491"/>
                </a:cxn>
                <a:cxn ang="0">
                  <a:pos x="3239" y="338"/>
                </a:cxn>
                <a:cxn ang="0">
                  <a:pos x="3585" y="161"/>
                </a:cxn>
                <a:cxn ang="0">
                  <a:pos x="3805" y="35"/>
                </a:cxn>
                <a:cxn ang="0">
                  <a:pos x="3809" y="0"/>
                </a:cxn>
                <a:cxn ang="0">
                  <a:pos x="3636" y="24"/>
                </a:cxn>
                <a:cxn ang="0">
                  <a:pos x="3160" y="137"/>
                </a:cxn>
                <a:cxn ang="0">
                  <a:pos x="2629" y="283"/>
                </a:cxn>
                <a:cxn ang="0">
                  <a:pos x="1957" y="460"/>
                </a:cxn>
                <a:cxn ang="0">
                  <a:pos x="1643" y="530"/>
                </a:cxn>
                <a:cxn ang="0">
                  <a:pos x="1584" y="534"/>
                </a:cxn>
                <a:cxn ang="0">
                  <a:pos x="1588" y="507"/>
                </a:cxn>
                <a:cxn ang="0">
                  <a:pos x="1828" y="365"/>
                </a:cxn>
                <a:cxn ang="0">
                  <a:pos x="2177" y="185"/>
                </a:cxn>
                <a:cxn ang="0">
                  <a:pos x="2429" y="47"/>
                </a:cxn>
                <a:cxn ang="0">
                  <a:pos x="2460" y="0"/>
                </a:cxn>
                <a:cxn ang="0">
                  <a:pos x="2307" y="20"/>
                </a:cxn>
                <a:cxn ang="0">
                  <a:pos x="1883" y="114"/>
                </a:cxn>
                <a:cxn ang="0">
                  <a:pos x="1321" y="271"/>
                </a:cxn>
                <a:cxn ang="0">
                  <a:pos x="637" y="452"/>
                </a:cxn>
                <a:cxn ang="0">
                  <a:pos x="307" y="526"/>
                </a:cxn>
                <a:cxn ang="0">
                  <a:pos x="208" y="538"/>
                </a:cxn>
                <a:cxn ang="0">
                  <a:pos x="224" y="511"/>
                </a:cxn>
                <a:cxn ang="0">
                  <a:pos x="421" y="393"/>
                </a:cxn>
                <a:cxn ang="0">
                  <a:pos x="774" y="212"/>
                </a:cxn>
                <a:cxn ang="0">
                  <a:pos x="1053" y="63"/>
                </a:cxn>
                <a:cxn ang="0">
                  <a:pos x="1104" y="4"/>
                </a:cxn>
                <a:cxn ang="0">
                  <a:pos x="975" y="16"/>
                </a:cxn>
                <a:cxn ang="0">
                  <a:pos x="527" y="114"/>
                </a:cxn>
              </a:cxnLst>
              <a:rect l="0" t="0" r="r" b="b"/>
              <a:pathLst>
                <a:path w="3828" h="546">
                  <a:moveTo>
                    <a:pt x="4" y="259"/>
                  </a:moveTo>
                  <a:lnTo>
                    <a:pt x="0" y="267"/>
                  </a:lnTo>
                  <a:lnTo>
                    <a:pt x="94" y="240"/>
                  </a:lnTo>
                  <a:lnTo>
                    <a:pt x="185" y="212"/>
                  </a:lnTo>
                  <a:lnTo>
                    <a:pt x="271" y="189"/>
                  </a:lnTo>
                  <a:lnTo>
                    <a:pt x="358" y="165"/>
                  </a:lnTo>
                  <a:lnTo>
                    <a:pt x="358" y="161"/>
                  </a:lnTo>
                  <a:lnTo>
                    <a:pt x="350" y="169"/>
                  </a:lnTo>
                  <a:lnTo>
                    <a:pt x="432" y="145"/>
                  </a:lnTo>
                  <a:lnTo>
                    <a:pt x="515" y="126"/>
                  </a:lnTo>
                  <a:lnTo>
                    <a:pt x="586" y="106"/>
                  </a:lnTo>
                  <a:lnTo>
                    <a:pt x="625" y="94"/>
                  </a:lnTo>
                  <a:lnTo>
                    <a:pt x="656" y="86"/>
                  </a:lnTo>
                  <a:lnTo>
                    <a:pt x="723" y="71"/>
                  </a:lnTo>
                  <a:lnTo>
                    <a:pt x="786" y="59"/>
                  </a:lnTo>
                  <a:lnTo>
                    <a:pt x="794" y="55"/>
                  </a:lnTo>
                  <a:lnTo>
                    <a:pt x="782" y="59"/>
                  </a:lnTo>
                  <a:lnTo>
                    <a:pt x="841" y="43"/>
                  </a:lnTo>
                  <a:lnTo>
                    <a:pt x="896" y="35"/>
                  </a:lnTo>
                  <a:lnTo>
                    <a:pt x="924" y="31"/>
                  </a:lnTo>
                  <a:lnTo>
                    <a:pt x="947" y="27"/>
                  </a:lnTo>
                  <a:lnTo>
                    <a:pt x="971" y="20"/>
                  </a:lnTo>
                  <a:lnTo>
                    <a:pt x="994" y="20"/>
                  </a:lnTo>
                  <a:lnTo>
                    <a:pt x="1014" y="16"/>
                  </a:lnTo>
                  <a:lnTo>
                    <a:pt x="1026" y="8"/>
                  </a:lnTo>
                  <a:lnTo>
                    <a:pt x="1006" y="16"/>
                  </a:lnTo>
                  <a:lnTo>
                    <a:pt x="1026" y="16"/>
                  </a:lnTo>
                  <a:lnTo>
                    <a:pt x="1038" y="12"/>
                  </a:lnTo>
                  <a:lnTo>
                    <a:pt x="1049" y="12"/>
                  </a:lnTo>
                  <a:lnTo>
                    <a:pt x="1057" y="12"/>
                  </a:lnTo>
                  <a:lnTo>
                    <a:pt x="1069" y="16"/>
                  </a:lnTo>
                  <a:lnTo>
                    <a:pt x="1085" y="8"/>
                  </a:lnTo>
                  <a:lnTo>
                    <a:pt x="1065" y="16"/>
                  </a:lnTo>
                  <a:lnTo>
                    <a:pt x="1073" y="16"/>
                  </a:lnTo>
                  <a:lnTo>
                    <a:pt x="1073" y="20"/>
                  </a:lnTo>
                  <a:lnTo>
                    <a:pt x="1077" y="20"/>
                  </a:lnTo>
                  <a:lnTo>
                    <a:pt x="1073" y="27"/>
                  </a:lnTo>
                  <a:lnTo>
                    <a:pt x="1069" y="31"/>
                  </a:lnTo>
                  <a:lnTo>
                    <a:pt x="1065" y="35"/>
                  </a:lnTo>
                  <a:lnTo>
                    <a:pt x="1085" y="27"/>
                  </a:lnTo>
                  <a:lnTo>
                    <a:pt x="1069" y="31"/>
                  </a:lnTo>
                  <a:lnTo>
                    <a:pt x="1057" y="43"/>
                  </a:lnTo>
                  <a:lnTo>
                    <a:pt x="1038" y="59"/>
                  </a:lnTo>
                  <a:lnTo>
                    <a:pt x="1018" y="71"/>
                  </a:lnTo>
                  <a:lnTo>
                    <a:pt x="990" y="86"/>
                  </a:lnTo>
                  <a:lnTo>
                    <a:pt x="979" y="94"/>
                  </a:lnTo>
                  <a:lnTo>
                    <a:pt x="963" y="106"/>
                  </a:lnTo>
                  <a:lnTo>
                    <a:pt x="947" y="114"/>
                  </a:lnTo>
                  <a:lnTo>
                    <a:pt x="928" y="126"/>
                  </a:lnTo>
                  <a:lnTo>
                    <a:pt x="884" y="145"/>
                  </a:lnTo>
                  <a:lnTo>
                    <a:pt x="841" y="169"/>
                  </a:lnTo>
                  <a:lnTo>
                    <a:pt x="857" y="165"/>
                  </a:lnTo>
                  <a:lnTo>
                    <a:pt x="845" y="169"/>
                  </a:lnTo>
                  <a:lnTo>
                    <a:pt x="798" y="192"/>
                  </a:lnTo>
                  <a:lnTo>
                    <a:pt x="747" y="216"/>
                  </a:lnTo>
                  <a:lnTo>
                    <a:pt x="700" y="240"/>
                  </a:lnTo>
                  <a:lnTo>
                    <a:pt x="696" y="244"/>
                  </a:lnTo>
                  <a:lnTo>
                    <a:pt x="649" y="267"/>
                  </a:lnTo>
                  <a:lnTo>
                    <a:pt x="621" y="279"/>
                  </a:lnTo>
                  <a:lnTo>
                    <a:pt x="597" y="291"/>
                  </a:lnTo>
                  <a:lnTo>
                    <a:pt x="546" y="318"/>
                  </a:lnTo>
                  <a:lnTo>
                    <a:pt x="491" y="346"/>
                  </a:lnTo>
                  <a:lnTo>
                    <a:pt x="436" y="373"/>
                  </a:lnTo>
                  <a:lnTo>
                    <a:pt x="381" y="401"/>
                  </a:lnTo>
                  <a:lnTo>
                    <a:pt x="358" y="416"/>
                  </a:lnTo>
                  <a:lnTo>
                    <a:pt x="334" y="428"/>
                  </a:lnTo>
                  <a:lnTo>
                    <a:pt x="314" y="440"/>
                  </a:lnTo>
                  <a:lnTo>
                    <a:pt x="295" y="452"/>
                  </a:lnTo>
                  <a:lnTo>
                    <a:pt x="275" y="460"/>
                  </a:lnTo>
                  <a:lnTo>
                    <a:pt x="259" y="471"/>
                  </a:lnTo>
                  <a:lnTo>
                    <a:pt x="236" y="487"/>
                  </a:lnTo>
                  <a:lnTo>
                    <a:pt x="212" y="503"/>
                  </a:lnTo>
                  <a:lnTo>
                    <a:pt x="197" y="515"/>
                  </a:lnTo>
                  <a:lnTo>
                    <a:pt x="189" y="522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77" y="538"/>
                  </a:lnTo>
                  <a:lnTo>
                    <a:pt x="177" y="538"/>
                  </a:lnTo>
                  <a:lnTo>
                    <a:pt x="177" y="542"/>
                  </a:lnTo>
                  <a:lnTo>
                    <a:pt x="181" y="546"/>
                  </a:lnTo>
                  <a:lnTo>
                    <a:pt x="189" y="546"/>
                  </a:lnTo>
                  <a:lnTo>
                    <a:pt x="232" y="546"/>
                  </a:lnTo>
                  <a:lnTo>
                    <a:pt x="248" y="546"/>
                  </a:lnTo>
                  <a:lnTo>
                    <a:pt x="263" y="542"/>
                  </a:lnTo>
                  <a:lnTo>
                    <a:pt x="279" y="538"/>
                  </a:lnTo>
                  <a:lnTo>
                    <a:pt x="299" y="538"/>
                  </a:lnTo>
                  <a:lnTo>
                    <a:pt x="318" y="530"/>
                  </a:lnTo>
                  <a:lnTo>
                    <a:pt x="342" y="526"/>
                  </a:lnTo>
                  <a:lnTo>
                    <a:pt x="350" y="526"/>
                  </a:lnTo>
                  <a:lnTo>
                    <a:pt x="373" y="522"/>
                  </a:lnTo>
                  <a:lnTo>
                    <a:pt x="401" y="515"/>
                  </a:lnTo>
                  <a:lnTo>
                    <a:pt x="456" y="503"/>
                  </a:lnTo>
                  <a:lnTo>
                    <a:pt x="519" y="487"/>
                  </a:lnTo>
                  <a:lnTo>
                    <a:pt x="586" y="471"/>
                  </a:lnTo>
                  <a:lnTo>
                    <a:pt x="625" y="460"/>
                  </a:lnTo>
                  <a:lnTo>
                    <a:pt x="664" y="452"/>
                  </a:lnTo>
                  <a:lnTo>
                    <a:pt x="707" y="440"/>
                  </a:lnTo>
                  <a:lnTo>
                    <a:pt x="755" y="428"/>
                  </a:lnTo>
                  <a:lnTo>
                    <a:pt x="798" y="416"/>
                  </a:lnTo>
                  <a:lnTo>
                    <a:pt x="849" y="401"/>
                  </a:lnTo>
                  <a:lnTo>
                    <a:pt x="955" y="373"/>
                  </a:lnTo>
                  <a:lnTo>
                    <a:pt x="1057" y="346"/>
                  </a:lnTo>
                  <a:lnTo>
                    <a:pt x="1159" y="318"/>
                  </a:lnTo>
                  <a:lnTo>
                    <a:pt x="1258" y="291"/>
                  </a:lnTo>
                  <a:lnTo>
                    <a:pt x="1305" y="279"/>
                  </a:lnTo>
                  <a:lnTo>
                    <a:pt x="1356" y="267"/>
                  </a:lnTo>
                  <a:lnTo>
                    <a:pt x="1442" y="244"/>
                  </a:lnTo>
                  <a:lnTo>
                    <a:pt x="1450" y="240"/>
                  </a:lnTo>
                  <a:lnTo>
                    <a:pt x="1537" y="216"/>
                  </a:lnTo>
                  <a:lnTo>
                    <a:pt x="1627" y="192"/>
                  </a:lnTo>
                  <a:lnTo>
                    <a:pt x="1714" y="169"/>
                  </a:lnTo>
                  <a:lnTo>
                    <a:pt x="1796" y="145"/>
                  </a:lnTo>
                  <a:lnTo>
                    <a:pt x="1796" y="141"/>
                  </a:lnTo>
                  <a:lnTo>
                    <a:pt x="1788" y="145"/>
                  </a:lnTo>
                  <a:lnTo>
                    <a:pt x="1871" y="126"/>
                  </a:lnTo>
                  <a:lnTo>
                    <a:pt x="1906" y="114"/>
                  </a:lnTo>
                  <a:lnTo>
                    <a:pt x="1942" y="106"/>
                  </a:lnTo>
                  <a:lnTo>
                    <a:pt x="1981" y="94"/>
                  </a:lnTo>
                  <a:lnTo>
                    <a:pt x="2012" y="86"/>
                  </a:lnTo>
                  <a:lnTo>
                    <a:pt x="2079" y="71"/>
                  </a:lnTo>
                  <a:lnTo>
                    <a:pt x="2142" y="59"/>
                  </a:lnTo>
                  <a:lnTo>
                    <a:pt x="2150" y="55"/>
                  </a:lnTo>
                  <a:lnTo>
                    <a:pt x="2138" y="59"/>
                  </a:lnTo>
                  <a:lnTo>
                    <a:pt x="2201" y="43"/>
                  </a:lnTo>
                  <a:lnTo>
                    <a:pt x="2252" y="35"/>
                  </a:lnTo>
                  <a:lnTo>
                    <a:pt x="2280" y="31"/>
                  </a:lnTo>
                  <a:lnTo>
                    <a:pt x="2303" y="27"/>
                  </a:lnTo>
                  <a:lnTo>
                    <a:pt x="2327" y="20"/>
                  </a:lnTo>
                  <a:lnTo>
                    <a:pt x="2350" y="20"/>
                  </a:lnTo>
                  <a:lnTo>
                    <a:pt x="2370" y="16"/>
                  </a:lnTo>
                  <a:lnTo>
                    <a:pt x="2382" y="8"/>
                  </a:lnTo>
                  <a:lnTo>
                    <a:pt x="2366" y="16"/>
                  </a:lnTo>
                  <a:lnTo>
                    <a:pt x="2382" y="16"/>
                  </a:lnTo>
                  <a:lnTo>
                    <a:pt x="2394" y="12"/>
                  </a:lnTo>
                  <a:lnTo>
                    <a:pt x="2409" y="12"/>
                  </a:lnTo>
                  <a:lnTo>
                    <a:pt x="2417" y="12"/>
                  </a:lnTo>
                  <a:lnTo>
                    <a:pt x="2425" y="16"/>
                  </a:lnTo>
                  <a:lnTo>
                    <a:pt x="2441" y="8"/>
                  </a:lnTo>
                  <a:lnTo>
                    <a:pt x="2421" y="16"/>
                  </a:lnTo>
                  <a:lnTo>
                    <a:pt x="2429" y="16"/>
                  </a:lnTo>
                  <a:lnTo>
                    <a:pt x="2433" y="20"/>
                  </a:lnTo>
                  <a:lnTo>
                    <a:pt x="2433" y="20"/>
                  </a:lnTo>
                  <a:lnTo>
                    <a:pt x="2429" y="27"/>
                  </a:lnTo>
                  <a:lnTo>
                    <a:pt x="2429" y="31"/>
                  </a:lnTo>
                  <a:lnTo>
                    <a:pt x="2425" y="35"/>
                  </a:lnTo>
                  <a:lnTo>
                    <a:pt x="2445" y="27"/>
                  </a:lnTo>
                  <a:lnTo>
                    <a:pt x="2425" y="31"/>
                  </a:lnTo>
                  <a:lnTo>
                    <a:pt x="2413" y="43"/>
                  </a:lnTo>
                  <a:lnTo>
                    <a:pt x="2394" y="59"/>
                  </a:lnTo>
                  <a:lnTo>
                    <a:pt x="2374" y="71"/>
                  </a:lnTo>
                  <a:lnTo>
                    <a:pt x="2346" y="86"/>
                  </a:lnTo>
                  <a:lnTo>
                    <a:pt x="2339" y="94"/>
                  </a:lnTo>
                  <a:lnTo>
                    <a:pt x="2319" y="106"/>
                  </a:lnTo>
                  <a:lnTo>
                    <a:pt x="2303" y="114"/>
                  </a:lnTo>
                  <a:lnTo>
                    <a:pt x="2284" y="126"/>
                  </a:lnTo>
                  <a:lnTo>
                    <a:pt x="2240" y="145"/>
                  </a:lnTo>
                  <a:lnTo>
                    <a:pt x="2197" y="169"/>
                  </a:lnTo>
                  <a:lnTo>
                    <a:pt x="2213" y="165"/>
                  </a:lnTo>
                  <a:lnTo>
                    <a:pt x="2201" y="169"/>
                  </a:lnTo>
                  <a:lnTo>
                    <a:pt x="2154" y="192"/>
                  </a:lnTo>
                  <a:lnTo>
                    <a:pt x="2103" y="216"/>
                  </a:lnTo>
                  <a:lnTo>
                    <a:pt x="2056" y="240"/>
                  </a:lnTo>
                  <a:lnTo>
                    <a:pt x="2052" y="244"/>
                  </a:lnTo>
                  <a:lnTo>
                    <a:pt x="2005" y="267"/>
                  </a:lnTo>
                  <a:lnTo>
                    <a:pt x="1977" y="279"/>
                  </a:lnTo>
                  <a:lnTo>
                    <a:pt x="1953" y="291"/>
                  </a:lnTo>
                  <a:lnTo>
                    <a:pt x="1902" y="318"/>
                  </a:lnTo>
                  <a:lnTo>
                    <a:pt x="1847" y="346"/>
                  </a:lnTo>
                  <a:lnTo>
                    <a:pt x="1792" y="373"/>
                  </a:lnTo>
                  <a:lnTo>
                    <a:pt x="1741" y="401"/>
                  </a:lnTo>
                  <a:lnTo>
                    <a:pt x="1714" y="416"/>
                  </a:lnTo>
                  <a:lnTo>
                    <a:pt x="1690" y="428"/>
                  </a:lnTo>
                  <a:lnTo>
                    <a:pt x="1670" y="440"/>
                  </a:lnTo>
                  <a:lnTo>
                    <a:pt x="1651" y="452"/>
                  </a:lnTo>
                  <a:lnTo>
                    <a:pt x="1635" y="460"/>
                  </a:lnTo>
                  <a:lnTo>
                    <a:pt x="1619" y="471"/>
                  </a:lnTo>
                  <a:lnTo>
                    <a:pt x="1592" y="487"/>
                  </a:lnTo>
                  <a:lnTo>
                    <a:pt x="1568" y="503"/>
                  </a:lnTo>
                  <a:lnTo>
                    <a:pt x="1553" y="515"/>
                  </a:lnTo>
                  <a:lnTo>
                    <a:pt x="1545" y="522"/>
                  </a:lnTo>
                  <a:lnTo>
                    <a:pt x="1541" y="526"/>
                  </a:lnTo>
                  <a:lnTo>
                    <a:pt x="1541" y="526"/>
                  </a:lnTo>
                  <a:lnTo>
                    <a:pt x="1533" y="538"/>
                  </a:lnTo>
                  <a:lnTo>
                    <a:pt x="1533" y="538"/>
                  </a:lnTo>
                  <a:lnTo>
                    <a:pt x="1537" y="542"/>
                  </a:lnTo>
                  <a:lnTo>
                    <a:pt x="1537" y="546"/>
                  </a:lnTo>
                  <a:lnTo>
                    <a:pt x="1545" y="546"/>
                  </a:lnTo>
                  <a:lnTo>
                    <a:pt x="1588" y="546"/>
                  </a:lnTo>
                  <a:lnTo>
                    <a:pt x="1604" y="546"/>
                  </a:lnTo>
                  <a:lnTo>
                    <a:pt x="1619" y="542"/>
                  </a:lnTo>
                  <a:lnTo>
                    <a:pt x="1635" y="538"/>
                  </a:lnTo>
                  <a:lnTo>
                    <a:pt x="1655" y="538"/>
                  </a:lnTo>
                  <a:lnTo>
                    <a:pt x="1678" y="530"/>
                  </a:lnTo>
                  <a:lnTo>
                    <a:pt x="1698" y="526"/>
                  </a:lnTo>
                  <a:lnTo>
                    <a:pt x="1706" y="526"/>
                  </a:lnTo>
                  <a:lnTo>
                    <a:pt x="1729" y="522"/>
                  </a:lnTo>
                  <a:lnTo>
                    <a:pt x="1757" y="515"/>
                  </a:lnTo>
                  <a:lnTo>
                    <a:pt x="1812" y="503"/>
                  </a:lnTo>
                  <a:lnTo>
                    <a:pt x="1875" y="487"/>
                  </a:lnTo>
                  <a:lnTo>
                    <a:pt x="1946" y="471"/>
                  </a:lnTo>
                  <a:lnTo>
                    <a:pt x="1981" y="460"/>
                  </a:lnTo>
                  <a:lnTo>
                    <a:pt x="2024" y="452"/>
                  </a:lnTo>
                  <a:lnTo>
                    <a:pt x="2063" y="440"/>
                  </a:lnTo>
                  <a:lnTo>
                    <a:pt x="2111" y="428"/>
                  </a:lnTo>
                  <a:lnTo>
                    <a:pt x="2158" y="416"/>
                  </a:lnTo>
                  <a:lnTo>
                    <a:pt x="2205" y="401"/>
                  </a:lnTo>
                  <a:lnTo>
                    <a:pt x="2311" y="373"/>
                  </a:lnTo>
                  <a:lnTo>
                    <a:pt x="2413" y="346"/>
                  </a:lnTo>
                  <a:lnTo>
                    <a:pt x="2515" y="318"/>
                  </a:lnTo>
                  <a:lnTo>
                    <a:pt x="2614" y="291"/>
                  </a:lnTo>
                  <a:lnTo>
                    <a:pt x="2661" y="279"/>
                  </a:lnTo>
                  <a:lnTo>
                    <a:pt x="2712" y="267"/>
                  </a:lnTo>
                  <a:lnTo>
                    <a:pt x="2798" y="244"/>
                  </a:lnTo>
                  <a:lnTo>
                    <a:pt x="2806" y="240"/>
                  </a:lnTo>
                  <a:lnTo>
                    <a:pt x="2893" y="216"/>
                  </a:lnTo>
                  <a:lnTo>
                    <a:pt x="2983" y="192"/>
                  </a:lnTo>
                  <a:lnTo>
                    <a:pt x="3070" y="169"/>
                  </a:lnTo>
                  <a:lnTo>
                    <a:pt x="3152" y="145"/>
                  </a:lnTo>
                  <a:lnTo>
                    <a:pt x="3152" y="141"/>
                  </a:lnTo>
                  <a:lnTo>
                    <a:pt x="3144" y="145"/>
                  </a:lnTo>
                  <a:lnTo>
                    <a:pt x="3227" y="126"/>
                  </a:lnTo>
                  <a:lnTo>
                    <a:pt x="3262" y="114"/>
                  </a:lnTo>
                  <a:lnTo>
                    <a:pt x="3298" y="106"/>
                  </a:lnTo>
                  <a:lnTo>
                    <a:pt x="3337" y="94"/>
                  </a:lnTo>
                  <a:lnTo>
                    <a:pt x="3368" y="86"/>
                  </a:lnTo>
                  <a:lnTo>
                    <a:pt x="3435" y="71"/>
                  </a:lnTo>
                  <a:lnTo>
                    <a:pt x="3498" y="59"/>
                  </a:lnTo>
                  <a:lnTo>
                    <a:pt x="3506" y="55"/>
                  </a:lnTo>
                  <a:lnTo>
                    <a:pt x="3494" y="59"/>
                  </a:lnTo>
                  <a:lnTo>
                    <a:pt x="3557" y="43"/>
                  </a:lnTo>
                  <a:lnTo>
                    <a:pt x="3608" y="35"/>
                  </a:lnTo>
                  <a:lnTo>
                    <a:pt x="3636" y="31"/>
                  </a:lnTo>
                  <a:lnTo>
                    <a:pt x="3659" y="27"/>
                  </a:lnTo>
                  <a:lnTo>
                    <a:pt x="3683" y="20"/>
                  </a:lnTo>
                  <a:lnTo>
                    <a:pt x="3706" y="20"/>
                  </a:lnTo>
                  <a:lnTo>
                    <a:pt x="3726" y="16"/>
                  </a:lnTo>
                  <a:lnTo>
                    <a:pt x="3738" y="8"/>
                  </a:lnTo>
                  <a:lnTo>
                    <a:pt x="3722" y="16"/>
                  </a:lnTo>
                  <a:lnTo>
                    <a:pt x="3738" y="16"/>
                  </a:lnTo>
                  <a:lnTo>
                    <a:pt x="3750" y="12"/>
                  </a:lnTo>
                  <a:lnTo>
                    <a:pt x="3765" y="12"/>
                  </a:lnTo>
                  <a:lnTo>
                    <a:pt x="3773" y="12"/>
                  </a:lnTo>
                  <a:lnTo>
                    <a:pt x="3781" y="16"/>
                  </a:lnTo>
                  <a:lnTo>
                    <a:pt x="3797" y="8"/>
                  </a:lnTo>
                  <a:lnTo>
                    <a:pt x="3777" y="16"/>
                  </a:lnTo>
                  <a:lnTo>
                    <a:pt x="3785" y="16"/>
                  </a:lnTo>
                  <a:lnTo>
                    <a:pt x="3789" y="20"/>
                  </a:lnTo>
                  <a:lnTo>
                    <a:pt x="3789" y="20"/>
                  </a:lnTo>
                  <a:lnTo>
                    <a:pt x="3785" y="27"/>
                  </a:lnTo>
                  <a:lnTo>
                    <a:pt x="3781" y="31"/>
                  </a:lnTo>
                  <a:lnTo>
                    <a:pt x="3781" y="35"/>
                  </a:lnTo>
                  <a:lnTo>
                    <a:pt x="3801" y="27"/>
                  </a:lnTo>
                  <a:lnTo>
                    <a:pt x="3781" y="31"/>
                  </a:lnTo>
                  <a:lnTo>
                    <a:pt x="3769" y="43"/>
                  </a:lnTo>
                  <a:lnTo>
                    <a:pt x="3750" y="59"/>
                  </a:lnTo>
                  <a:lnTo>
                    <a:pt x="3730" y="71"/>
                  </a:lnTo>
                  <a:lnTo>
                    <a:pt x="3702" y="86"/>
                  </a:lnTo>
                  <a:lnTo>
                    <a:pt x="3695" y="94"/>
                  </a:lnTo>
                  <a:lnTo>
                    <a:pt x="3675" y="106"/>
                  </a:lnTo>
                  <a:lnTo>
                    <a:pt x="3659" y="114"/>
                  </a:lnTo>
                  <a:lnTo>
                    <a:pt x="3640" y="126"/>
                  </a:lnTo>
                  <a:lnTo>
                    <a:pt x="3596" y="145"/>
                  </a:lnTo>
                  <a:lnTo>
                    <a:pt x="3553" y="169"/>
                  </a:lnTo>
                  <a:lnTo>
                    <a:pt x="3569" y="165"/>
                  </a:lnTo>
                  <a:lnTo>
                    <a:pt x="3557" y="169"/>
                  </a:lnTo>
                  <a:lnTo>
                    <a:pt x="3510" y="192"/>
                  </a:lnTo>
                  <a:lnTo>
                    <a:pt x="3459" y="216"/>
                  </a:lnTo>
                  <a:lnTo>
                    <a:pt x="3412" y="240"/>
                  </a:lnTo>
                  <a:lnTo>
                    <a:pt x="3408" y="244"/>
                  </a:lnTo>
                  <a:lnTo>
                    <a:pt x="3360" y="267"/>
                  </a:lnTo>
                  <a:lnTo>
                    <a:pt x="3333" y="279"/>
                  </a:lnTo>
                  <a:lnTo>
                    <a:pt x="3309" y="291"/>
                  </a:lnTo>
                  <a:lnTo>
                    <a:pt x="3258" y="318"/>
                  </a:lnTo>
                  <a:lnTo>
                    <a:pt x="3203" y="346"/>
                  </a:lnTo>
                  <a:lnTo>
                    <a:pt x="3148" y="373"/>
                  </a:lnTo>
                  <a:lnTo>
                    <a:pt x="3097" y="401"/>
                  </a:lnTo>
                  <a:lnTo>
                    <a:pt x="3070" y="416"/>
                  </a:lnTo>
                  <a:lnTo>
                    <a:pt x="3046" y="428"/>
                  </a:lnTo>
                  <a:lnTo>
                    <a:pt x="3026" y="440"/>
                  </a:lnTo>
                  <a:lnTo>
                    <a:pt x="3007" y="452"/>
                  </a:lnTo>
                  <a:lnTo>
                    <a:pt x="2991" y="460"/>
                  </a:lnTo>
                  <a:lnTo>
                    <a:pt x="2975" y="471"/>
                  </a:lnTo>
                  <a:lnTo>
                    <a:pt x="2948" y="487"/>
                  </a:lnTo>
                  <a:lnTo>
                    <a:pt x="2924" y="503"/>
                  </a:lnTo>
                  <a:lnTo>
                    <a:pt x="2908" y="515"/>
                  </a:lnTo>
                  <a:lnTo>
                    <a:pt x="2901" y="522"/>
                  </a:lnTo>
                  <a:lnTo>
                    <a:pt x="2897" y="526"/>
                  </a:lnTo>
                  <a:lnTo>
                    <a:pt x="2897" y="526"/>
                  </a:lnTo>
                  <a:lnTo>
                    <a:pt x="2889" y="538"/>
                  </a:lnTo>
                  <a:lnTo>
                    <a:pt x="2889" y="538"/>
                  </a:lnTo>
                  <a:lnTo>
                    <a:pt x="2893" y="542"/>
                  </a:lnTo>
                  <a:lnTo>
                    <a:pt x="2893" y="546"/>
                  </a:lnTo>
                  <a:lnTo>
                    <a:pt x="2901" y="546"/>
                  </a:lnTo>
                  <a:lnTo>
                    <a:pt x="2916" y="546"/>
                  </a:lnTo>
                  <a:lnTo>
                    <a:pt x="2952" y="534"/>
                  </a:lnTo>
                  <a:lnTo>
                    <a:pt x="2944" y="534"/>
                  </a:lnTo>
                  <a:lnTo>
                    <a:pt x="2936" y="534"/>
                  </a:lnTo>
                  <a:lnTo>
                    <a:pt x="2920" y="538"/>
                  </a:lnTo>
                  <a:lnTo>
                    <a:pt x="2940" y="534"/>
                  </a:lnTo>
                  <a:lnTo>
                    <a:pt x="2932" y="534"/>
                  </a:lnTo>
                  <a:lnTo>
                    <a:pt x="2928" y="530"/>
                  </a:lnTo>
                  <a:lnTo>
                    <a:pt x="2928" y="526"/>
                  </a:lnTo>
                  <a:lnTo>
                    <a:pt x="2928" y="522"/>
                  </a:lnTo>
                  <a:lnTo>
                    <a:pt x="2932" y="519"/>
                  </a:lnTo>
                  <a:lnTo>
                    <a:pt x="2932" y="515"/>
                  </a:lnTo>
                  <a:lnTo>
                    <a:pt x="2912" y="522"/>
                  </a:lnTo>
                  <a:lnTo>
                    <a:pt x="2936" y="519"/>
                  </a:lnTo>
                  <a:lnTo>
                    <a:pt x="2940" y="511"/>
                  </a:lnTo>
                  <a:lnTo>
                    <a:pt x="2944" y="507"/>
                  </a:lnTo>
                  <a:lnTo>
                    <a:pt x="2964" y="491"/>
                  </a:lnTo>
                  <a:lnTo>
                    <a:pt x="2983" y="479"/>
                  </a:lnTo>
                  <a:lnTo>
                    <a:pt x="3011" y="460"/>
                  </a:lnTo>
                  <a:lnTo>
                    <a:pt x="3026" y="452"/>
                  </a:lnTo>
                  <a:lnTo>
                    <a:pt x="3042" y="440"/>
                  </a:lnTo>
                  <a:lnTo>
                    <a:pt x="3062" y="432"/>
                  </a:lnTo>
                  <a:lnTo>
                    <a:pt x="3085" y="420"/>
                  </a:lnTo>
                  <a:lnTo>
                    <a:pt x="3109" y="405"/>
                  </a:lnTo>
                  <a:lnTo>
                    <a:pt x="3133" y="393"/>
                  </a:lnTo>
                  <a:lnTo>
                    <a:pt x="3184" y="365"/>
                  </a:lnTo>
                  <a:lnTo>
                    <a:pt x="3239" y="338"/>
                  </a:lnTo>
                  <a:lnTo>
                    <a:pt x="3294" y="310"/>
                  </a:lnTo>
                  <a:lnTo>
                    <a:pt x="3349" y="283"/>
                  </a:lnTo>
                  <a:lnTo>
                    <a:pt x="3372" y="271"/>
                  </a:lnTo>
                  <a:lnTo>
                    <a:pt x="3396" y="259"/>
                  </a:lnTo>
                  <a:lnTo>
                    <a:pt x="3443" y="232"/>
                  </a:lnTo>
                  <a:lnTo>
                    <a:pt x="3427" y="236"/>
                  </a:lnTo>
                  <a:lnTo>
                    <a:pt x="3439" y="236"/>
                  </a:lnTo>
                  <a:lnTo>
                    <a:pt x="3486" y="212"/>
                  </a:lnTo>
                  <a:lnTo>
                    <a:pt x="3533" y="185"/>
                  </a:lnTo>
                  <a:lnTo>
                    <a:pt x="3585" y="161"/>
                  </a:lnTo>
                  <a:lnTo>
                    <a:pt x="3588" y="161"/>
                  </a:lnTo>
                  <a:lnTo>
                    <a:pt x="3636" y="137"/>
                  </a:lnTo>
                  <a:lnTo>
                    <a:pt x="3675" y="114"/>
                  </a:lnTo>
                  <a:lnTo>
                    <a:pt x="3695" y="106"/>
                  </a:lnTo>
                  <a:lnTo>
                    <a:pt x="3714" y="94"/>
                  </a:lnTo>
                  <a:lnTo>
                    <a:pt x="3730" y="86"/>
                  </a:lnTo>
                  <a:lnTo>
                    <a:pt x="3742" y="79"/>
                  </a:lnTo>
                  <a:lnTo>
                    <a:pt x="3769" y="63"/>
                  </a:lnTo>
                  <a:lnTo>
                    <a:pt x="3785" y="47"/>
                  </a:lnTo>
                  <a:lnTo>
                    <a:pt x="3805" y="35"/>
                  </a:lnTo>
                  <a:lnTo>
                    <a:pt x="3816" y="24"/>
                  </a:lnTo>
                  <a:lnTo>
                    <a:pt x="3820" y="24"/>
                  </a:lnTo>
                  <a:lnTo>
                    <a:pt x="3824" y="20"/>
                  </a:lnTo>
                  <a:lnTo>
                    <a:pt x="3824" y="16"/>
                  </a:lnTo>
                  <a:lnTo>
                    <a:pt x="3828" y="8"/>
                  </a:lnTo>
                  <a:lnTo>
                    <a:pt x="3824" y="8"/>
                  </a:lnTo>
                  <a:lnTo>
                    <a:pt x="3824" y="4"/>
                  </a:lnTo>
                  <a:lnTo>
                    <a:pt x="3816" y="4"/>
                  </a:lnTo>
                  <a:lnTo>
                    <a:pt x="3816" y="0"/>
                  </a:lnTo>
                  <a:lnTo>
                    <a:pt x="3809" y="0"/>
                  </a:lnTo>
                  <a:lnTo>
                    <a:pt x="3801" y="0"/>
                  </a:lnTo>
                  <a:lnTo>
                    <a:pt x="3785" y="0"/>
                  </a:lnTo>
                  <a:lnTo>
                    <a:pt x="3773" y="0"/>
                  </a:lnTo>
                  <a:lnTo>
                    <a:pt x="3757" y="4"/>
                  </a:lnTo>
                  <a:lnTo>
                    <a:pt x="3754" y="4"/>
                  </a:lnTo>
                  <a:lnTo>
                    <a:pt x="3734" y="8"/>
                  </a:lnTo>
                  <a:lnTo>
                    <a:pt x="3714" y="8"/>
                  </a:lnTo>
                  <a:lnTo>
                    <a:pt x="3687" y="16"/>
                  </a:lnTo>
                  <a:lnTo>
                    <a:pt x="3663" y="20"/>
                  </a:lnTo>
                  <a:lnTo>
                    <a:pt x="3636" y="24"/>
                  </a:lnTo>
                  <a:lnTo>
                    <a:pt x="3581" y="35"/>
                  </a:lnTo>
                  <a:lnTo>
                    <a:pt x="3518" y="47"/>
                  </a:lnTo>
                  <a:lnTo>
                    <a:pt x="3514" y="47"/>
                  </a:lnTo>
                  <a:lnTo>
                    <a:pt x="3451" y="63"/>
                  </a:lnTo>
                  <a:lnTo>
                    <a:pt x="3384" y="79"/>
                  </a:lnTo>
                  <a:lnTo>
                    <a:pt x="3353" y="86"/>
                  </a:lnTo>
                  <a:lnTo>
                    <a:pt x="3317" y="94"/>
                  </a:lnTo>
                  <a:lnTo>
                    <a:pt x="3278" y="106"/>
                  </a:lnTo>
                  <a:lnTo>
                    <a:pt x="3239" y="114"/>
                  </a:lnTo>
                  <a:lnTo>
                    <a:pt x="3160" y="137"/>
                  </a:lnTo>
                  <a:lnTo>
                    <a:pt x="3152" y="137"/>
                  </a:lnTo>
                  <a:lnTo>
                    <a:pt x="3070" y="161"/>
                  </a:lnTo>
                  <a:lnTo>
                    <a:pt x="2979" y="185"/>
                  </a:lnTo>
                  <a:lnTo>
                    <a:pt x="2893" y="212"/>
                  </a:lnTo>
                  <a:lnTo>
                    <a:pt x="2806" y="236"/>
                  </a:lnTo>
                  <a:lnTo>
                    <a:pt x="2806" y="236"/>
                  </a:lnTo>
                  <a:lnTo>
                    <a:pt x="2810" y="232"/>
                  </a:lnTo>
                  <a:lnTo>
                    <a:pt x="2720" y="259"/>
                  </a:lnTo>
                  <a:lnTo>
                    <a:pt x="2677" y="271"/>
                  </a:lnTo>
                  <a:lnTo>
                    <a:pt x="2629" y="283"/>
                  </a:lnTo>
                  <a:lnTo>
                    <a:pt x="2531" y="310"/>
                  </a:lnTo>
                  <a:lnTo>
                    <a:pt x="2425" y="338"/>
                  </a:lnTo>
                  <a:lnTo>
                    <a:pt x="2323" y="365"/>
                  </a:lnTo>
                  <a:lnTo>
                    <a:pt x="2221" y="393"/>
                  </a:lnTo>
                  <a:lnTo>
                    <a:pt x="2174" y="405"/>
                  </a:lnTo>
                  <a:lnTo>
                    <a:pt x="2122" y="420"/>
                  </a:lnTo>
                  <a:lnTo>
                    <a:pt x="2079" y="432"/>
                  </a:lnTo>
                  <a:lnTo>
                    <a:pt x="2036" y="440"/>
                  </a:lnTo>
                  <a:lnTo>
                    <a:pt x="1997" y="452"/>
                  </a:lnTo>
                  <a:lnTo>
                    <a:pt x="1957" y="460"/>
                  </a:lnTo>
                  <a:lnTo>
                    <a:pt x="1891" y="479"/>
                  </a:lnTo>
                  <a:lnTo>
                    <a:pt x="1828" y="491"/>
                  </a:lnTo>
                  <a:lnTo>
                    <a:pt x="1769" y="507"/>
                  </a:lnTo>
                  <a:lnTo>
                    <a:pt x="1745" y="511"/>
                  </a:lnTo>
                  <a:lnTo>
                    <a:pt x="1722" y="519"/>
                  </a:lnTo>
                  <a:lnTo>
                    <a:pt x="1714" y="522"/>
                  </a:lnTo>
                  <a:lnTo>
                    <a:pt x="1725" y="515"/>
                  </a:lnTo>
                  <a:lnTo>
                    <a:pt x="1682" y="522"/>
                  </a:lnTo>
                  <a:lnTo>
                    <a:pt x="1663" y="526"/>
                  </a:lnTo>
                  <a:lnTo>
                    <a:pt x="1643" y="530"/>
                  </a:lnTo>
                  <a:lnTo>
                    <a:pt x="1627" y="534"/>
                  </a:lnTo>
                  <a:lnTo>
                    <a:pt x="1615" y="534"/>
                  </a:lnTo>
                  <a:lnTo>
                    <a:pt x="1604" y="538"/>
                  </a:lnTo>
                  <a:lnTo>
                    <a:pt x="1619" y="534"/>
                  </a:lnTo>
                  <a:lnTo>
                    <a:pt x="1608" y="534"/>
                  </a:lnTo>
                  <a:lnTo>
                    <a:pt x="1596" y="534"/>
                  </a:lnTo>
                  <a:lnTo>
                    <a:pt x="1588" y="534"/>
                  </a:lnTo>
                  <a:lnTo>
                    <a:pt x="1580" y="534"/>
                  </a:lnTo>
                  <a:lnTo>
                    <a:pt x="1564" y="538"/>
                  </a:lnTo>
                  <a:lnTo>
                    <a:pt x="1584" y="534"/>
                  </a:lnTo>
                  <a:lnTo>
                    <a:pt x="1576" y="534"/>
                  </a:lnTo>
                  <a:lnTo>
                    <a:pt x="1572" y="530"/>
                  </a:lnTo>
                  <a:lnTo>
                    <a:pt x="1572" y="526"/>
                  </a:lnTo>
                  <a:lnTo>
                    <a:pt x="1572" y="522"/>
                  </a:lnTo>
                  <a:lnTo>
                    <a:pt x="1576" y="519"/>
                  </a:lnTo>
                  <a:lnTo>
                    <a:pt x="1576" y="515"/>
                  </a:lnTo>
                  <a:lnTo>
                    <a:pt x="1556" y="522"/>
                  </a:lnTo>
                  <a:lnTo>
                    <a:pt x="1580" y="519"/>
                  </a:lnTo>
                  <a:lnTo>
                    <a:pt x="1584" y="511"/>
                  </a:lnTo>
                  <a:lnTo>
                    <a:pt x="1588" y="507"/>
                  </a:lnTo>
                  <a:lnTo>
                    <a:pt x="1608" y="491"/>
                  </a:lnTo>
                  <a:lnTo>
                    <a:pt x="1627" y="479"/>
                  </a:lnTo>
                  <a:lnTo>
                    <a:pt x="1655" y="460"/>
                  </a:lnTo>
                  <a:lnTo>
                    <a:pt x="1670" y="452"/>
                  </a:lnTo>
                  <a:lnTo>
                    <a:pt x="1686" y="440"/>
                  </a:lnTo>
                  <a:lnTo>
                    <a:pt x="1706" y="432"/>
                  </a:lnTo>
                  <a:lnTo>
                    <a:pt x="1729" y="420"/>
                  </a:lnTo>
                  <a:lnTo>
                    <a:pt x="1753" y="405"/>
                  </a:lnTo>
                  <a:lnTo>
                    <a:pt x="1777" y="393"/>
                  </a:lnTo>
                  <a:lnTo>
                    <a:pt x="1828" y="365"/>
                  </a:lnTo>
                  <a:lnTo>
                    <a:pt x="1883" y="338"/>
                  </a:lnTo>
                  <a:lnTo>
                    <a:pt x="1938" y="310"/>
                  </a:lnTo>
                  <a:lnTo>
                    <a:pt x="1993" y="283"/>
                  </a:lnTo>
                  <a:lnTo>
                    <a:pt x="2016" y="271"/>
                  </a:lnTo>
                  <a:lnTo>
                    <a:pt x="2040" y="259"/>
                  </a:lnTo>
                  <a:lnTo>
                    <a:pt x="2087" y="232"/>
                  </a:lnTo>
                  <a:lnTo>
                    <a:pt x="2071" y="236"/>
                  </a:lnTo>
                  <a:lnTo>
                    <a:pt x="2083" y="236"/>
                  </a:lnTo>
                  <a:lnTo>
                    <a:pt x="2130" y="212"/>
                  </a:lnTo>
                  <a:lnTo>
                    <a:pt x="2177" y="185"/>
                  </a:lnTo>
                  <a:lnTo>
                    <a:pt x="2229" y="161"/>
                  </a:lnTo>
                  <a:lnTo>
                    <a:pt x="2232" y="161"/>
                  </a:lnTo>
                  <a:lnTo>
                    <a:pt x="2280" y="137"/>
                  </a:lnTo>
                  <a:lnTo>
                    <a:pt x="2319" y="114"/>
                  </a:lnTo>
                  <a:lnTo>
                    <a:pt x="2339" y="106"/>
                  </a:lnTo>
                  <a:lnTo>
                    <a:pt x="2358" y="94"/>
                  </a:lnTo>
                  <a:lnTo>
                    <a:pt x="2374" y="86"/>
                  </a:lnTo>
                  <a:lnTo>
                    <a:pt x="2386" y="79"/>
                  </a:lnTo>
                  <a:lnTo>
                    <a:pt x="2413" y="63"/>
                  </a:lnTo>
                  <a:lnTo>
                    <a:pt x="2429" y="47"/>
                  </a:lnTo>
                  <a:lnTo>
                    <a:pt x="2449" y="35"/>
                  </a:lnTo>
                  <a:lnTo>
                    <a:pt x="2460" y="24"/>
                  </a:lnTo>
                  <a:lnTo>
                    <a:pt x="2464" y="24"/>
                  </a:lnTo>
                  <a:lnTo>
                    <a:pt x="2468" y="20"/>
                  </a:lnTo>
                  <a:lnTo>
                    <a:pt x="2468" y="16"/>
                  </a:lnTo>
                  <a:lnTo>
                    <a:pt x="2472" y="8"/>
                  </a:lnTo>
                  <a:lnTo>
                    <a:pt x="2468" y="8"/>
                  </a:lnTo>
                  <a:lnTo>
                    <a:pt x="2468" y="4"/>
                  </a:lnTo>
                  <a:lnTo>
                    <a:pt x="2460" y="4"/>
                  </a:lnTo>
                  <a:lnTo>
                    <a:pt x="2460" y="0"/>
                  </a:lnTo>
                  <a:lnTo>
                    <a:pt x="2453" y="0"/>
                  </a:lnTo>
                  <a:lnTo>
                    <a:pt x="2445" y="0"/>
                  </a:lnTo>
                  <a:lnTo>
                    <a:pt x="2429" y="0"/>
                  </a:lnTo>
                  <a:lnTo>
                    <a:pt x="2417" y="0"/>
                  </a:lnTo>
                  <a:lnTo>
                    <a:pt x="2401" y="4"/>
                  </a:lnTo>
                  <a:lnTo>
                    <a:pt x="2398" y="4"/>
                  </a:lnTo>
                  <a:lnTo>
                    <a:pt x="2378" y="8"/>
                  </a:lnTo>
                  <a:lnTo>
                    <a:pt x="2358" y="8"/>
                  </a:lnTo>
                  <a:lnTo>
                    <a:pt x="2331" y="16"/>
                  </a:lnTo>
                  <a:lnTo>
                    <a:pt x="2307" y="20"/>
                  </a:lnTo>
                  <a:lnTo>
                    <a:pt x="2280" y="24"/>
                  </a:lnTo>
                  <a:lnTo>
                    <a:pt x="2225" y="35"/>
                  </a:lnTo>
                  <a:lnTo>
                    <a:pt x="2162" y="47"/>
                  </a:lnTo>
                  <a:lnTo>
                    <a:pt x="2158" y="47"/>
                  </a:lnTo>
                  <a:lnTo>
                    <a:pt x="2095" y="63"/>
                  </a:lnTo>
                  <a:lnTo>
                    <a:pt x="2028" y="79"/>
                  </a:lnTo>
                  <a:lnTo>
                    <a:pt x="1997" y="86"/>
                  </a:lnTo>
                  <a:lnTo>
                    <a:pt x="1961" y="94"/>
                  </a:lnTo>
                  <a:lnTo>
                    <a:pt x="1922" y="106"/>
                  </a:lnTo>
                  <a:lnTo>
                    <a:pt x="1883" y="114"/>
                  </a:lnTo>
                  <a:lnTo>
                    <a:pt x="1804" y="137"/>
                  </a:lnTo>
                  <a:lnTo>
                    <a:pt x="1796" y="137"/>
                  </a:lnTo>
                  <a:lnTo>
                    <a:pt x="1714" y="161"/>
                  </a:lnTo>
                  <a:lnTo>
                    <a:pt x="1623" y="185"/>
                  </a:lnTo>
                  <a:lnTo>
                    <a:pt x="1537" y="212"/>
                  </a:lnTo>
                  <a:lnTo>
                    <a:pt x="1450" y="236"/>
                  </a:lnTo>
                  <a:lnTo>
                    <a:pt x="1450" y="236"/>
                  </a:lnTo>
                  <a:lnTo>
                    <a:pt x="1454" y="232"/>
                  </a:lnTo>
                  <a:lnTo>
                    <a:pt x="1364" y="259"/>
                  </a:lnTo>
                  <a:lnTo>
                    <a:pt x="1321" y="271"/>
                  </a:lnTo>
                  <a:lnTo>
                    <a:pt x="1273" y="283"/>
                  </a:lnTo>
                  <a:lnTo>
                    <a:pt x="1175" y="310"/>
                  </a:lnTo>
                  <a:lnTo>
                    <a:pt x="1069" y="338"/>
                  </a:lnTo>
                  <a:lnTo>
                    <a:pt x="967" y="365"/>
                  </a:lnTo>
                  <a:lnTo>
                    <a:pt x="865" y="393"/>
                  </a:lnTo>
                  <a:lnTo>
                    <a:pt x="818" y="405"/>
                  </a:lnTo>
                  <a:lnTo>
                    <a:pt x="766" y="420"/>
                  </a:lnTo>
                  <a:lnTo>
                    <a:pt x="723" y="432"/>
                  </a:lnTo>
                  <a:lnTo>
                    <a:pt x="680" y="440"/>
                  </a:lnTo>
                  <a:lnTo>
                    <a:pt x="637" y="452"/>
                  </a:lnTo>
                  <a:lnTo>
                    <a:pt x="601" y="460"/>
                  </a:lnTo>
                  <a:lnTo>
                    <a:pt x="531" y="479"/>
                  </a:lnTo>
                  <a:lnTo>
                    <a:pt x="472" y="491"/>
                  </a:lnTo>
                  <a:lnTo>
                    <a:pt x="413" y="507"/>
                  </a:lnTo>
                  <a:lnTo>
                    <a:pt x="389" y="511"/>
                  </a:lnTo>
                  <a:lnTo>
                    <a:pt x="366" y="519"/>
                  </a:lnTo>
                  <a:lnTo>
                    <a:pt x="354" y="522"/>
                  </a:lnTo>
                  <a:lnTo>
                    <a:pt x="369" y="515"/>
                  </a:lnTo>
                  <a:lnTo>
                    <a:pt x="326" y="522"/>
                  </a:lnTo>
                  <a:lnTo>
                    <a:pt x="307" y="526"/>
                  </a:lnTo>
                  <a:lnTo>
                    <a:pt x="287" y="530"/>
                  </a:lnTo>
                  <a:lnTo>
                    <a:pt x="271" y="534"/>
                  </a:lnTo>
                  <a:lnTo>
                    <a:pt x="259" y="534"/>
                  </a:lnTo>
                  <a:lnTo>
                    <a:pt x="248" y="538"/>
                  </a:lnTo>
                  <a:lnTo>
                    <a:pt x="263" y="534"/>
                  </a:lnTo>
                  <a:lnTo>
                    <a:pt x="252" y="534"/>
                  </a:lnTo>
                  <a:lnTo>
                    <a:pt x="240" y="534"/>
                  </a:lnTo>
                  <a:lnTo>
                    <a:pt x="232" y="534"/>
                  </a:lnTo>
                  <a:lnTo>
                    <a:pt x="224" y="534"/>
                  </a:lnTo>
                  <a:lnTo>
                    <a:pt x="208" y="538"/>
                  </a:lnTo>
                  <a:lnTo>
                    <a:pt x="228" y="534"/>
                  </a:lnTo>
                  <a:lnTo>
                    <a:pt x="220" y="534"/>
                  </a:lnTo>
                  <a:lnTo>
                    <a:pt x="216" y="530"/>
                  </a:lnTo>
                  <a:lnTo>
                    <a:pt x="216" y="526"/>
                  </a:lnTo>
                  <a:lnTo>
                    <a:pt x="216" y="522"/>
                  </a:lnTo>
                  <a:lnTo>
                    <a:pt x="216" y="519"/>
                  </a:lnTo>
                  <a:lnTo>
                    <a:pt x="220" y="515"/>
                  </a:lnTo>
                  <a:lnTo>
                    <a:pt x="200" y="522"/>
                  </a:lnTo>
                  <a:lnTo>
                    <a:pt x="220" y="519"/>
                  </a:lnTo>
                  <a:lnTo>
                    <a:pt x="224" y="511"/>
                  </a:lnTo>
                  <a:lnTo>
                    <a:pt x="232" y="507"/>
                  </a:lnTo>
                  <a:lnTo>
                    <a:pt x="252" y="491"/>
                  </a:lnTo>
                  <a:lnTo>
                    <a:pt x="271" y="479"/>
                  </a:lnTo>
                  <a:lnTo>
                    <a:pt x="299" y="460"/>
                  </a:lnTo>
                  <a:lnTo>
                    <a:pt x="314" y="452"/>
                  </a:lnTo>
                  <a:lnTo>
                    <a:pt x="330" y="440"/>
                  </a:lnTo>
                  <a:lnTo>
                    <a:pt x="350" y="432"/>
                  </a:lnTo>
                  <a:lnTo>
                    <a:pt x="369" y="420"/>
                  </a:lnTo>
                  <a:lnTo>
                    <a:pt x="397" y="405"/>
                  </a:lnTo>
                  <a:lnTo>
                    <a:pt x="421" y="393"/>
                  </a:lnTo>
                  <a:lnTo>
                    <a:pt x="472" y="365"/>
                  </a:lnTo>
                  <a:lnTo>
                    <a:pt x="527" y="338"/>
                  </a:lnTo>
                  <a:lnTo>
                    <a:pt x="582" y="310"/>
                  </a:lnTo>
                  <a:lnTo>
                    <a:pt x="637" y="283"/>
                  </a:lnTo>
                  <a:lnTo>
                    <a:pt x="660" y="271"/>
                  </a:lnTo>
                  <a:lnTo>
                    <a:pt x="680" y="259"/>
                  </a:lnTo>
                  <a:lnTo>
                    <a:pt x="731" y="232"/>
                  </a:lnTo>
                  <a:lnTo>
                    <a:pt x="715" y="236"/>
                  </a:lnTo>
                  <a:lnTo>
                    <a:pt x="727" y="236"/>
                  </a:lnTo>
                  <a:lnTo>
                    <a:pt x="774" y="212"/>
                  </a:lnTo>
                  <a:lnTo>
                    <a:pt x="821" y="185"/>
                  </a:lnTo>
                  <a:lnTo>
                    <a:pt x="873" y="161"/>
                  </a:lnTo>
                  <a:lnTo>
                    <a:pt x="876" y="161"/>
                  </a:lnTo>
                  <a:lnTo>
                    <a:pt x="924" y="137"/>
                  </a:lnTo>
                  <a:lnTo>
                    <a:pt x="963" y="114"/>
                  </a:lnTo>
                  <a:lnTo>
                    <a:pt x="983" y="106"/>
                  </a:lnTo>
                  <a:lnTo>
                    <a:pt x="1002" y="94"/>
                  </a:lnTo>
                  <a:lnTo>
                    <a:pt x="1018" y="86"/>
                  </a:lnTo>
                  <a:lnTo>
                    <a:pt x="1030" y="79"/>
                  </a:lnTo>
                  <a:lnTo>
                    <a:pt x="1053" y="63"/>
                  </a:lnTo>
                  <a:lnTo>
                    <a:pt x="1073" y="47"/>
                  </a:lnTo>
                  <a:lnTo>
                    <a:pt x="1093" y="35"/>
                  </a:lnTo>
                  <a:lnTo>
                    <a:pt x="1104" y="24"/>
                  </a:lnTo>
                  <a:lnTo>
                    <a:pt x="1104" y="24"/>
                  </a:lnTo>
                  <a:lnTo>
                    <a:pt x="1108" y="20"/>
                  </a:lnTo>
                  <a:lnTo>
                    <a:pt x="1112" y="16"/>
                  </a:lnTo>
                  <a:lnTo>
                    <a:pt x="1116" y="8"/>
                  </a:lnTo>
                  <a:lnTo>
                    <a:pt x="1112" y="8"/>
                  </a:lnTo>
                  <a:lnTo>
                    <a:pt x="1112" y="4"/>
                  </a:lnTo>
                  <a:lnTo>
                    <a:pt x="1104" y="4"/>
                  </a:lnTo>
                  <a:lnTo>
                    <a:pt x="1104" y="0"/>
                  </a:lnTo>
                  <a:lnTo>
                    <a:pt x="1097" y="0"/>
                  </a:lnTo>
                  <a:lnTo>
                    <a:pt x="1089" y="0"/>
                  </a:lnTo>
                  <a:lnTo>
                    <a:pt x="1073" y="0"/>
                  </a:lnTo>
                  <a:lnTo>
                    <a:pt x="1061" y="0"/>
                  </a:lnTo>
                  <a:lnTo>
                    <a:pt x="1045" y="4"/>
                  </a:lnTo>
                  <a:lnTo>
                    <a:pt x="1042" y="4"/>
                  </a:lnTo>
                  <a:lnTo>
                    <a:pt x="1018" y="8"/>
                  </a:lnTo>
                  <a:lnTo>
                    <a:pt x="998" y="8"/>
                  </a:lnTo>
                  <a:lnTo>
                    <a:pt x="975" y="16"/>
                  </a:lnTo>
                  <a:lnTo>
                    <a:pt x="951" y="20"/>
                  </a:lnTo>
                  <a:lnTo>
                    <a:pt x="924" y="24"/>
                  </a:lnTo>
                  <a:lnTo>
                    <a:pt x="869" y="35"/>
                  </a:lnTo>
                  <a:lnTo>
                    <a:pt x="806" y="47"/>
                  </a:lnTo>
                  <a:lnTo>
                    <a:pt x="802" y="47"/>
                  </a:lnTo>
                  <a:lnTo>
                    <a:pt x="739" y="63"/>
                  </a:lnTo>
                  <a:lnTo>
                    <a:pt x="672" y="79"/>
                  </a:lnTo>
                  <a:lnTo>
                    <a:pt x="637" y="86"/>
                  </a:lnTo>
                  <a:lnTo>
                    <a:pt x="601" y="94"/>
                  </a:lnTo>
                  <a:lnTo>
                    <a:pt x="527" y="114"/>
                  </a:lnTo>
                  <a:lnTo>
                    <a:pt x="448" y="134"/>
                  </a:lnTo>
                  <a:lnTo>
                    <a:pt x="366" y="157"/>
                  </a:lnTo>
                  <a:lnTo>
                    <a:pt x="358" y="161"/>
                  </a:lnTo>
                  <a:lnTo>
                    <a:pt x="271" y="185"/>
                  </a:lnTo>
                  <a:lnTo>
                    <a:pt x="94" y="236"/>
                  </a:lnTo>
                  <a:lnTo>
                    <a:pt x="4" y="259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4800"/>
            </a:p>
          </p:txBody>
        </p:sp>
      </p:grpSp>
      <p:sp>
        <p:nvSpPr>
          <p:cNvPr id="26" name="Freeform 37"/>
          <p:cNvSpPr>
            <a:spLocks/>
          </p:cNvSpPr>
          <p:nvPr/>
        </p:nvSpPr>
        <p:spPr bwMode="auto">
          <a:xfrm>
            <a:off x="5283294" y="3661230"/>
            <a:ext cx="1733089" cy="872051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40" y="144"/>
              </a:cxn>
              <a:cxn ang="0">
                <a:pos x="528" y="0"/>
              </a:cxn>
              <a:cxn ang="0">
                <a:pos x="768" y="144"/>
              </a:cxn>
              <a:cxn ang="0">
                <a:pos x="1008" y="480"/>
              </a:cxn>
              <a:cxn ang="0">
                <a:pos x="1296" y="864"/>
              </a:cxn>
              <a:cxn ang="0">
                <a:pos x="1536" y="1008"/>
              </a:cxn>
              <a:cxn ang="0">
                <a:pos x="1776" y="864"/>
              </a:cxn>
              <a:cxn ang="0">
                <a:pos x="2064" y="480"/>
              </a:cxn>
              <a:cxn ang="0">
                <a:pos x="2304" y="144"/>
              </a:cxn>
              <a:cxn ang="0">
                <a:pos x="2592" y="0"/>
              </a:cxn>
              <a:cxn ang="0">
                <a:pos x="2832" y="144"/>
              </a:cxn>
              <a:cxn ang="0">
                <a:pos x="3072" y="480"/>
              </a:cxn>
              <a:cxn ang="0">
                <a:pos x="3360" y="864"/>
              </a:cxn>
              <a:cxn ang="0">
                <a:pos x="3600" y="1008"/>
              </a:cxn>
              <a:cxn ang="0">
                <a:pos x="3840" y="864"/>
              </a:cxn>
              <a:cxn ang="0">
                <a:pos x="4128" y="480"/>
              </a:cxn>
              <a:cxn ang="0">
                <a:pos x="4368" y="144"/>
              </a:cxn>
              <a:cxn ang="0">
                <a:pos x="4656" y="0"/>
              </a:cxn>
              <a:cxn ang="0">
                <a:pos x="4896" y="144"/>
              </a:cxn>
              <a:cxn ang="0">
                <a:pos x="5136" y="480"/>
              </a:cxn>
              <a:cxn ang="0">
                <a:pos x="5424" y="864"/>
              </a:cxn>
              <a:cxn ang="0">
                <a:pos x="5664" y="1008"/>
              </a:cxn>
            </a:cxnLst>
            <a:rect l="0" t="0" r="r" b="b"/>
            <a:pathLst>
              <a:path w="5664" h="1008">
                <a:moveTo>
                  <a:pt x="0" y="480"/>
                </a:moveTo>
                <a:cubicBezTo>
                  <a:pt x="76" y="352"/>
                  <a:pt x="152" y="224"/>
                  <a:pt x="240" y="144"/>
                </a:cubicBezTo>
                <a:cubicBezTo>
                  <a:pt x="328" y="64"/>
                  <a:pt x="440" y="0"/>
                  <a:pt x="528" y="0"/>
                </a:cubicBezTo>
                <a:cubicBezTo>
                  <a:pt x="616" y="0"/>
                  <a:pt x="688" y="64"/>
                  <a:pt x="768" y="144"/>
                </a:cubicBezTo>
                <a:cubicBezTo>
                  <a:pt x="848" y="224"/>
                  <a:pt x="920" y="360"/>
                  <a:pt x="1008" y="480"/>
                </a:cubicBezTo>
                <a:cubicBezTo>
                  <a:pt x="1096" y="600"/>
                  <a:pt x="1208" y="776"/>
                  <a:pt x="1296" y="864"/>
                </a:cubicBezTo>
                <a:cubicBezTo>
                  <a:pt x="1384" y="952"/>
                  <a:pt x="1456" y="1008"/>
                  <a:pt x="1536" y="1008"/>
                </a:cubicBezTo>
                <a:cubicBezTo>
                  <a:pt x="1616" y="1008"/>
                  <a:pt x="1688" y="952"/>
                  <a:pt x="1776" y="864"/>
                </a:cubicBezTo>
                <a:cubicBezTo>
                  <a:pt x="1864" y="776"/>
                  <a:pt x="1976" y="600"/>
                  <a:pt x="2064" y="480"/>
                </a:cubicBezTo>
                <a:cubicBezTo>
                  <a:pt x="2152" y="360"/>
                  <a:pt x="2216" y="224"/>
                  <a:pt x="2304" y="144"/>
                </a:cubicBezTo>
                <a:cubicBezTo>
                  <a:pt x="2392" y="64"/>
                  <a:pt x="2504" y="0"/>
                  <a:pt x="2592" y="0"/>
                </a:cubicBezTo>
                <a:cubicBezTo>
                  <a:pt x="2680" y="0"/>
                  <a:pt x="2752" y="64"/>
                  <a:pt x="2832" y="144"/>
                </a:cubicBezTo>
                <a:cubicBezTo>
                  <a:pt x="2912" y="224"/>
                  <a:pt x="2984" y="360"/>
                  <a:pt x="3072" y="480"/>
                </a:cubicBezTo>
                <a:cubicBezTo>
                  <a:pt x="3160" y="600"/>
                  <a:pt x="3272" y="776"/>
                  <a:pt x="3360" y="864"/>
                </a:cubicBezTo>
                <a:cubicBezTo>
                  <a:pt x="3448" y="952"/>
                  <a:pt x="3520" y="1008"/>
                  <a:pt x="3600" y="1008"/>
                </a:cubicBezTo>
                <a:cubicBezTo>
                  <a:pt x="3680" y="1008"/>
                  <a:pt x="3752" y="952"/>
                  <a:pt x="3840" y="864"/>
                </a:cubicBezTo>
                <a:cubicBezTo>
                  <a:pt x="3928" y="776"/>
                  <a:pt x="4040" y="600"/>
                  <a:pt x="4128" y="480"/>
                </a:cubicBezTo>
                <a:cubicBezTo>
                  <a:pt x="4216" y="360"/>
                  <a:pt x="4280" y="224"/>
                  <a:pt x="4368" y="144"/>
                </a:cubicBezTo>
                <a:cubicBezTo>
                  <a:pt x="4456" y="64"/>
                  <a:pt x="4568" y="0"/>
                  <a:pt x="4656" y="0"/>
                </a:cubicBezTo>
                <a:cubicBezTo>
                  <a:pt x="4744" y="0"/>
                  <a:pt x="4816" y="64"/>
                  <a:pt x="4896" y="144"/>
                </a:cubicBezTo>
                <a:cubicBezTo>
                  <a:pt x="4976" y="224"/>
                  <a:pt x="5048" y="360"/>
                  <a:pt x="5136" y="480"/>
                </a:cubicBezTo>
                <a:cubicBezTo>
                  <a:pt x="5224" y="600"/>
                  <a:pt x="5336" y="776"/>
                  <a:pt x="5424" y="864"/>
                </a:cubicBezTo>
                <a:cubicBezTo>
                  <a:pt x="5512" y="952"/>
                  <a:pt x="5584" y="1008"/>
                  <a:pt x="5664" y="1008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480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11760" y="548680"/>
            <a:ext cx="45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Light is electro-magnetic wave</a:t>
            </a:r>
          </a:p>
          <a:p>
            <a:r>
              <a:rPr lang="en-US" altLang="ja-JP" dirty="0" smtClean="0"/>
              <a:t>Polarization = light oscillated non-uniformly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03848" y="263691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Unpolarized</a:t>
            </a:r>
            <a:r>
              <a:rPr kumimoji="1" lang="en-US" altLang="ja-JP" dirty="0" smtClean="0"/>
              <a:t> light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3888" y="479715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Perfect linear polarization</a:t>
            </a:r>
            <a:endParaRPr kumimoji="1" lang="ja-JP" altLang="en-US" dirty="0"/>
          </a:p>
        </p:txBody>
      </p:sp>
      <p:sp>
        <p:nvSpPr>
          <p:cNvPr id="30" name="タイトル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Polarization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752340" y="116632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Proposed method(1/7)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/>
          <p:cNvSpPr/>
          <p:nvPr/>
        </p:nvSpPr>
        <p:spPr>
          <a:xfrm>
            <a:off x="102886" y="1304653"/>
            <a:ext cx="7120891" cy="3348483"/>
          </a:xfrm>
          <a:prstGeom prst="cloud">
            <a:avLst/>
          </a:prstGeom>
          <a:gradFill>
            <a:gsLst>
              <a:gs pos="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63688" y="378904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Haze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3567132" y="2735370"/>
            <a:ext cx="3564969" cy="0"/>
          </a:xfrm>
          <a:prstGeom prst="straightConnector1">
            <a:avLst/>
          </a:prstGeom>
          <a:ln w="57150">
            <a:solidFill>
              <a:srgbClr val="BC7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779913" y="2885359"/>
            <a:ext cx="2563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Attenuated object light</a:t>
            </a:r>
            <a:endParaRPr kumimoji="1" lang="ja-JP" altLang="en-US" dirty="0"/>
          </a:p>
        </p:txBody>
      </p:sp>
      <p:graphicFrame>
        <p:nvGraphicFramePr>
          <p:cNvPr id="71" name="オブジェクト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835102"/>
              </p:ext>
            </p:extLst>
          </p:nvPr>
        </p:nvGraphicFramePr>
        <p:xfrm>
          <a:off x="6108744" y="2822935"/>
          <a:ext cx="443485" cy="52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数式" r:id="rId5" imgW="139579" imgH="164957" progId="Equation.3">
                  <p:embed/>
                </p:oleObj>
              </mc:Choice>
              <mc:Fallback>
                <p:oleObj name="数式" r:id="rId5" imgW="139579" imgH="16495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44" y="2822935"/>
                        <a:ext cx="443485" cy="5241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12"/>
          <p:cNvGrpSpPr/>
          <p:nvPr/>
        </p:nvGrpSpPr>
        <p:grpSpPr>
          <a:xfrm>
            <a:off x="3713827" y="1957229"/>
            <a:ext cx="2055004" cy="543976"/>
            <a:chOff x="4150294" y="2737801"/>
            <a:chExt cx="2055004" cy="543976"/>
          </a:xfrm>
        </p:grpSpPr>
        <p:sp>
          <p:nvSpPr>
            <p:cNvPr id="59" name="テキスト ボックス 58"/>
            <p:cNvSpPr txBox="1"/>
            <p:nvPr/>
          </p:nvSpPr>
          <p:spPr>
            <a:xfrm>
              <a:off x="4150294" y="2841420"/>
              <a:ext cx="16502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Scattered light</a:t>
              </a:r>
              <a:endParaRPr kumimoji="1" lang="ja-JP" altLang="en-US" dirty="0"/>
            </a:p>
          </p:txBody>
        </p:sp>
        <p:graphicFrame>
          <p:nvGraphicFramePr>
            <p:cNvPr id="70" name="オブジェクト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021165"/>
                </p:ext>
              </p:extLst>
            </p:nvPr>
          </p:nvGraphicFramePr>
          <p:xfrm>
            <a:off x="5703655" y="2737801"/>
            <a:ext cx="501643" cy="543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1" name="数式" r:id="rId7" imgW="152268" imgH="164957" progId="Equation.3">
                    <p:embed/>
                  </p:oleObj>
                </mc:Choice>
                <mc:Fallback>
                  <p:oleObj name="数式" r:id="rId7" imgW="152268" imgH="164957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3655" y="2737801"/>
                          <a:ext cx="501643" cy="5439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8" name="直線矢印コネクタ 57"/>
          <p:cNvCxnSpPr/>
          <p:nvPr/>
        </p:nvCxnSpPr>
        <p:spPr>
          <a:xfrm flipH="1">
            <a:off x="3567125" y="2563212"/>
            <a:ext cx="2668595" cy="0"/>
          </a:xfrm>
          <a:prstGeom prst="straightConnector1">
            <a:avLst/>
          </a:prstGeom>
          <a:ln w="57150">
            <a:solidFill>
              <a:srgbClr val="BC7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左中かっこ 80"/>
          <p:cNvSpPr/>
          <p:nvPr/>
        </p:nvSpPr>
        <p:spPr>
          <a:xfrm>
            <a:off x="3297478" y="2406805"/>
            <a:ext cx="381031" cy="41629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矢印コネクタ 81"/>
          <p:cNvCxnSpPr>
            <a:stCxn id="81" idx="1"/>
          </p:cNvCxnSpPr>
          <p:nvPr/>
        </p:nvCxnSpPr>
        <p:spPr>
          <a:xfrm flipH="1">
            <a:off x="1978357" y="2614954"/>
            <a:ext cx="1319115" cy="0"/>
          </a:xfrm>
          <a:prstGeom prst="straightConnector1">
            <a:avLst/>
          </a:prstGeom>
          <a:ln w="57150">
            <a:solidFill>
              <a:srgbClr val="BC7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1403648" y="2035690"/>
            <a:ext cx="1672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Observed light</a:t>
            </a:r>
            <a:endParaRPr kumimoji="1" lang="ja-JP" altLang="en-US" dirty="0"/>
          </a:p>
        </p:txBody>
      </p:sp>
      <p:graphicFrame>
        <p:nvGraphicFramePr>
          <p:cNvPr id="88" name="オブジェクト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90145"/>
              </p:ext>
            </p:extLst>
          </p:nvPr>
        </p:nvGraphicFramePr>
        <p:xfrm>
          <a:off x="2995615" y="1949664"/>
          <a:ext cx="49237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数式" r:id="rId9" imgW="126780" imgH="164814" progId="Equation.3">
                  <p:embed/>
                </p:oleObj>
              </mc:Choice>
              <mc:Fallback>
                <p:oleObj name="数式" r:id="rId9" imgW="126780" imgH="16481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5" y="1949664"/>
                        <a:ext cx="492372" cy="547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太陽 88"/>
          <p:cNvSpPr/>
          <p:nvPr/>
        </p:nvSpPr>
        <p:spPr>
          <a:xfrm>
            <a:off x="7457191" y="478870"/>
            <a:ext cx="914400" cy="914400"/>
          </a:xfrm>
          <a:prstGeom prst="su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6" name="オブジェクト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273029"/>
              </p:ext>
            </p:extLst>
          </p:nvPr>
        </p:nvGraphicFramePr>
        <p:xfrm>
          <a:off x="3266689" y="3565811"/>
          <a:ext cx="2788963" cy="75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数式" r:id="rId11" imgW="609336" imgH="165028" progId="Equation.3">
                  <p:embed/>
                </p:oleObj>
              </mc:Choice>
              <mc:Fallback>
                <p:oleObj name="数式" r:id="rId11" imgW="609336" imgH="16502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689" y="3565811"/>
                        <a:ext cx="2788963" cy="7553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下矢印 47"/>
          <p:cNvSpPr/>
          <p:nvPr/>
        </p:nvSpPr>
        <p:spPr>
          <a:xfrm rot="5400000">
            <a:off x="7620181" y="2227135"/>
            <a:ext cx="223672" cy="1016475"/>
          </a:xfrm>
          <a:prstGeom prst="downArrow">
            <a:avLst>
              <a:gd name="adj1" fmla="val 37269"/>
              <a:gd name="adj2" fmla="val 140538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876256" y="2132856"/>
            <a:ext cx="1351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Object light</a:t>
            </a:r>
            <a:endParaRPr kumimoji="1" lang="ja-JP" altLang="en-US" dirty="0"/>
          </a:p>
        </p:txBody>
      </p:sp>
      <p:grpSp>
        <p:nvGrpSpPr>
          <p:cNvPr id="5" name="グループ化 52"/>
          <p:cNvGrpSpPr/>
          <p:nvPr/>
        </p:nvGrpSpPr>
        <p:grpSpPr>
          <a:xfrm>
            <a:off x="8262022" y="2390027"/>
            <a:ext cx="748535" cy="1145225"/>
            <a:chOff x="457200" y="3000372"/>
            <a:chExt cx="2328850" cy="3125791"/>
          </a:xfrm>
        </p:grpSpPr>
        <p:sp>
          <p:nvSpPr>
            <p:cNvPr id="56" name="フローチャート: 処理 55"/>
            <p:cNvSpPr/>
            <p:nvPr/>
          </p:nvSpPr>
          <p:spPr>
            <a:xfrm>
              <a:off x="1416138" y="4736923"/>
              <a:ext cx="410974" cy="138924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457200" y="3000372"/>
              <a:ext cx="2328850" cy="196809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下矢印 60"/>
            <p:cNvSpPr/>
            <p:nvPr/>
          </p:nvSpPr>
          <p:spPr>
            <a:xfrm rot="10800000">
              <a:off x="1214414" y="3143248"/>
              <a:ext cx="785818" cy="1643074"/>
            </a:xfrm>
            <a:prstGeom prst="downArrow">
              <a:avLst>
                <a:gd name="adj1" fmla="val 50000"/>
                <a:gd name="adj2" fmla="val 67454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8" name="直線矢印コネクタ 27"/>
          <p:cNvCxnSpPr/>
          <p:nvPr/>
        </p:nvCxnSpPr>
        <p:spPr>
          <a:xfrm flipH="1">
            <a:off x="6235727" y="1304652"/>
            <a:ext cx="1308015" cy="12724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31"/>
          <p:cNvGrpSpPr/>
          <p:nvPr/>
        </p:nvGrpSpPr>
        <p:grpSpPr>
          <a:xfrm>
            <a:off x="845368" y="2466822"/>
            <a:ext cx="1792547" cy="1024142"/>
            <a:chOff x="1115520" y="2996940"/>
            <a:chExt cx="1815152" cy="1152160"/>
          </a:xfrm>
        </p:grpSpPr>
        <p:sp>
          <p:nvSpPr>
            <p:cNvPr id="33" name="フリーフォーム 32"/>
            <p:cNvSpPr/>
            <p:nvPr/>
          </p:nvSpPr>
          <p:spPr>
            <a:xfrm>
              <a:off x="1115520" y="2996940"/>
              <a:ext cx="1815152" cy="955343"/>
            </a:xfrm>
            <a:custGeom>
              <a:avLst/>
              <a:gdLst>
                <a:gd name="connsiteX0" fmla="*/ 423081 w 1815152"/>
                <a:gd name="connsiteY0" fmla="*/ 0 h 955343"/>
                <a:gd name="connsiteX1" fmla="*/ 313899 w 1815152"/>
                <a:gd name="connsiteY1" fmla="*/ 382137 h 955343"/>
                <a:gd name="connsiteX2" fmla="*/ 109182 w 1815152"/>
                <a:gd name="connsiteY2" fmla="*/ 382137 h 955343"/>
                <a:gd name="connsiteX3" fmla="*/ 0 w 1815152"/>
                <a:gd name="connsiteY3" fmla="*/ 955343 h 955343"/>
                <a:gd name="connsiteX4" fmla="*/ 1815152 w 1815152"/>
                <a:gd name="connsiteY4" fmla="*/ 955343 h 955343"/>
                <a:gd name="connsiteX5" fmla="*/ 1692322 w 1815152"/>
                <a:gd name="connsiteY5" fmla="*/ 354841 h 955343"/>
                <a:gd name="connsiteX6" fmla="*/ 1132764 w 1815152"/>
                <a:gd name="connsiteY6" fmla="*/ 354841 h 955343"/>
                <a:gd name="connsiteX7" fmla="*/ 955343 w 1815152"/>
                <a:gd name="connsiteY7" fmla="*/ 0 h 955343"/>
                <a:gd name="connsiteX8" fmla="*/ 423081 w 1815152"/>
                <a:gd name="connsiteY8" fmla="*/ 0 h 95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152" h="955343">
                  <a:moveTo>
                    <a:pt x="423081" y="0"/>
                  </a:moveTo>
                  <a:lnTo>
                    <a:pt x="313899" y="382137"/>
                  </a:lnTo>
                  <a:lnTo>
                    <a:pt x="109182" y="382137"/>
                  </a:lnTo>
                  <a:lnTo>
                    <a:pt x="0" y="955343"/>
                  </a:lnTo>
                  <a:lnTo>
                    <a:pt x="1815152" y="955343"/>
                  </a:lnTo>
                  <a:lnTo>
                    <a:pt x="1692322" y="354841"/>
                  </a:lnTo>
                  <a:lnTo>
                    <a:pt x="1132764" y="354841"/>
                  </a:lnTo>
                  <a:lnTo>
                    <a:pt x="955343" y="0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ドーナツ 33"/>
            <p:cNvSpPr/>
            <p:nvPr/>
          </p:nvSpPr>
          <p:spPr>
            <a:xfrm>
              <a:off x="1259540" y="3645030"/>
              <a:ext cx="504070" cy="504070"/>
            </a:xfrm>
            <a:prstGeom prst="donu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ドーナツ 34"/>
            <p:cNvSpPr/>
            <p:nvPr/>
          </p:nvSpPr>
          <p:spPr>
            <a:xfrm>
              <a:off x="2195670" y="3645030"/>
              <a:ext cx="504070" cy="504070"/>
            </a:xfrm>
            <a:prstGeom prst="donu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直線矢印コネクタ 30"/>
          <p:cNvCxnSpPr>
            <a:stCxn id="89" idx="2"/>
            <a:endCxn id="60" idx="2"/>
          </p:cNvCxnSpPr>
          <p:nvPr/>
        </p:nvCxnSpPr>
        <p:spPr>
          <a:xfrm rot="16200000" flipH="1">
            <a:off x="7409562" y="1898105"/>
            <a:ext cx="1357286" cy="347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タイトル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Observed light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31640" y="4869160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(Observed light) = (Scattered light) + (Attenuated object light)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52340" y="116632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Proposed method(2/7)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976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296752" y="1799950"/>
            <a:ext cx="582860" cy="589281"/>
            <a:chOff x="1628695" y="3294330"/>
            <a:chExt cx="216129" cy="218510"/>
          </a:xfrm>
        </p:grpSpPr>
        <p:sp>
          <p:nvSpPr>
            <p:cNvPr id="3" name="円/楕円 2"/>
            <p:cNvSpPr/>
            <p:nvPr/>
          </p:nvSpPr>
          <p:spPr bwMode="auto">
            <a:xfrm>
              <a:off x="1628800" y="3296816"/>
              <a:ext cx="216024" cy="216024"/>
            </a:xfrm>
            <a:prstGeom prst="ellipse">
              <a:avLst/>
            </a:prstGeom>
            <a:noFill/>
            <a:ln w="63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4" name="直線コネクタ 3"/>
            <p:cNvCxnSpPr/>
            <p:nvPr/>
          </p:nvCxnSpPr>
          <p:spPr bwMode="auto">
            <a:xfrm flipV="1">
              <a:off x="1739482" y="3296816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5" name="直線コネクタ 4"/>
            <p:cNvCxnSpPr/>
            <p:nvPr/>
          </p:nvCxnSpPr>
          <p:spPr bwMode="auto">
            <a:xfrm rot="5400000" flipV="1">
              <a:off x="1736812" y="3294146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6" name="直線コネクタ 5"/>
            <p:cNvCxnSpPr/>
            <p:nvPr/>
          </p:nvCxnSpPr>
          <p:spPr bwMode="auto">
            <a:xfrm rot="2700000" flipV="1">
              <a:off x="1736707" y="3298514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7" name="直線コネクタ 6"/>
            <p:cNvCxnSpPr/>
            <p:nvPr/>
          </p:nvCxnSpPr>
          <p:spPr bwMode="auto">
            <a:xfrm rot="-2700000" flipV="1">
              <a:off x="1736129" y="3294330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</p:grpSp>
      <p:grpSp>
        <p:nvGrpSpPr>
          <p:cNvPr id="8" name="グループ化 7"/>
          <p:cNvGrpSpPr/>
          <p:nvPr/>
        </p:nvGrpSpPr>
        <p:grpSpPr>
          <a:xfrm>
            <a:off x="3921802" y="1806654"/>
            <a:ext cx="582860" cy="589281"/>
            <a:chOff x="1628695" y="3294330"/>
            <a:chExt cx="216129" cy="218510"/>
          </a:xfrm>
        </p:grpSpPr>
        <p:sp>
          <p:nvSpPr>
            <p:cNvPr id="9" name="円/楕円 8"/>
            <p:cNvSpPr/>
            <p:nvPr/>
          </p:nvSpPr>
          <p:spPr bwMode="auto">
            <a:xfrm>
              <a:off x="1628800" y="3296816"/>
              <a:ext cx="216024" cy="216024"/>
            </a:xfrm>
            <a:prstGeom prst="ellipse">
              <a:avLst/>
            </a:prstGeom>
            <a:noFill/>
            <a:ln w="63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 bwMode="auto">
            <a:xfrm flipV="1">
              <a:off x="1739482" y="3296816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11" name="直線コネクタ 10"/>
            <p:cNvCxnSpPr/>
            <p:nvPr/>
          </p:nvCxnSpPr>
          <p:spPr bwMode="auto">
            <a:xfrm rot="5400000" flipV="1">
              <a:off x="1736812" y="3294146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12" name="直線コネクタ 11"/>
            <p:cNvCxnSpPr/>
            <p:nvPr/>
          </p:nvCxnSpPr>
          <p:spPr bwMode="auto">
            <a:xfrm rot="2700000" flipV="1">
              <a:off x="1736707" y="3298514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13" name="直線コネクタ 12"/>
            <p:cNvCxnSpPr/>
            <p:nvPr/>
          </p:nvCxnSpPr>
          <p:spPr bwMode="auto">
            <a:xfrm rot="-2700000" flipV="1">
              <a:off x="1736129" y="3294330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</p:grpSp>
      <p:grpSp>
        <p:nvGrpSpPr>
          <p:cNvPr id="14" name="グループ化 13"/>
          <p:cNvGrpSpPr/>
          <p:nvPr/>
        </p:nvGrpSpPr>
        <p:grpSpPr>
          <a:xfrm>
            <a:off x="4543507" y="1799950"/>
            <a:ext cx="582860" cy="589281"/>
            <a:chOff x="1628695" y="3294330"/>
            <a:chExt cx="216129" cy="218510"/>
          </a:xfrm>
        </p:grpSpPr>
        <p:sp>
          <p:nvSpPr>
            <p:cNvPr id="15" name="円/楕円 14"/>
            <p:cNvSpPr/>
            <p:nvPr/>
          </p:nvSpPr>
          <p:spPr bwMode="auto">
            <a:xfrm>
              <a:off x="1628800" y="3296816"/>
              <a:ext cx="216024" cy="216024"/>
            </a:xfrm>
            <a:prstGeom prst="ellipse">
              <a:avLst/>
            </a:prstGeom>
            <a:noFill/>
            <a:ln w="63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 bwMode="auto">
            <a:xfrm flipV="1">
              <a:off x="1739482" y="3296816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17" name="直線コネクタ 16"/>
            <p:cNvCxnSpPr/>
            <p:nvPr/>
          </p:nvCxnSpPr>
          <p:spPr bwMode="auto">
            <a:xfrm rot="5400000" flipV="1">
              <a:off x="1736812" y="3294146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18" name="直線コネクタ 17"/>
            <p:cNvCxnSpPr/>
            <p:nvPr/>
          </p:nvCxnSpPr>
          <p:spPr bwMode="auto">
            <a:xfrm rot="2700000" flipV="1">
              <a:off x="1736707" y="3298514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19" name="直線コネクタ 18"/>
            <p:cNvCxnSpPr/>
            <p:nvPr/>
          </p:nvCxnSpPr>
          <p:spPr bwMode="auto">
            <a:xfrm rot="-2700000" flipV="1">
              <a:off x="1736129" y="3294330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</p:grpSp>
      <p:grpSp>
        <p:nvGrpSpPr>
          <p:cNvPr id="20" name="グループ化 19"/>
          <p:cNvGrpSpPr/>
          <p:nvPr/>
        </p:nvGrpSpPr>
        <p:grpSpPr>
          <a:xfrm>
            <a:off x="2755903" y="2744628"/>
            <a:ext cx="582577" cy="388385"/>
            <a:chOff x="1700808" y="3728864"/>
            <a:chExt cx="216024" cy="144016"/>
          </a:xfrm>
        </p:grpSpPr>
        <p:sp>
          <p:nvSpPr>
            <p:cNvPr id="21" name="円/楕円 20"/>
            <p:cNvSpPr/>
            <p:nvPr/>
          </p:nvSpPr>
          <p:spPr bwMode="auto">
            <a:xfrm>
              <a:off x="1700808" y="3728864"/>
              <a:ext cx="216024" cy="144016"/>
            </a:xfrm>
            <a:prstGeom prst="ellipse">
              <a:avLst/>
            </a:prstGeom>
            <a:noFill/>
            <a:ln w="63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 bwMode="auto">
            <a:xfrm flipV="1">
              <a:off x="1811490" y="3729038"/>
              <a:ext cx="641" cy="14384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23" name="直線コネクタ 22"/>
            <p:cNvCxnSpPr/>
            <p:nvPr/>
          </p:nvCxnSpPr>
          <p:spPr bwMode="auto">
            <a:xfrm rot="5400000" flipV="1">
              <a:off x="1808820" y="3689901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24" name="直線コネクタ 23"/>
            <p:cNvCxnSpPr/>
            <p:nvPr/>
          </p:nvCxnSpPr>
          <p:spPr bwMode="auto">
            <a:xfrm flipV="1">
              <a:off x="1740694" y="3750469"/>
              <a:ext cx="138112" cy="10477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25" name="直線コネクタ 24"/>
            <p:cNvCxnSpPr/>
            <p:nvPr/>
          </p:nvCxnSpPr>
          <p:spPr bwMode="auto">
            <a:xfrm flipH="1" flipV="1">
              <a:off x="1747838" y="3748088"/>
              <a:ext cx="123825" cy="10239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</p:grpSp>
      <p:grpSp>
        <p:nvGrpSpPr>
          <p:cNvPr id="26" name="グループ化 25"/>
          <p:cNvGrpSpPr/>
          <p:nvPr/>
        </p:nvGrpSpPr>
        <p:grpSpPr>
          <a:xfrm>
            <a:off x="3979433" y="3111311"/>
            <a:ext cx="582577" cy="388385"/>
            <a:chOff x="1700808" y="3728864"/>
            <a:chExt cx="216024" cy="144016"/>
          </a:xfrm>
        </p:grpSpPr>
        <p:sp>
          <p:nvSpPr>
            <p:cNvPr id="27" name="円/楕円 26"/>
            <p:cNvSpPr/>
            <p:nvPr/>
          </p:nvSpPr>
          <p:spPr bwMode="auto">
            <a:xfrm>
              <a:off x="1700808" y="3728864"/>
              <a:ext cx="216024" cy="144016"/>
            </a:xfrm>
            <a:prstGeom prst="ellipse">
              <a:avLst/>
            </a:prstGeom>
            <a:noFill/>
            <a:ln w="63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 bwMode="auto">
            <a:xfrm flipV="1">
              <a:off x="1811490" y="3729038"/>
              <a:ext cx="641" cy="14384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29" name="直線コネクタ 28"/>
            <p:cNvCxnSpPr/>
            <p:nvPr/>
          </p:nvCxnSpPr>
          <p:spPr bwMode="auto">
            <a:xfrm rot="5400000" flipV="1">
              <a:off x="1808820" y="3689901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30" name="直線コネクタ 29"/>
            <p:cNvCxnSpPr/>
            <p:nvPr/>
          </p:nvCxnSpPr>
          <p:spPr bwMode="auto">
            <a:xfrm flipV="1">
              <a:off x="1740694" y="3750469"/>
              <a:ext cx="138112" cy="10477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31" name="直線コネクタ 30"/>
            <p:cNvCxnSpPr/>
            <p:nvPr/>
          </p:nvCxnSpPr>
          <p:spPr bwMode="auto">
            <a:xfrm flipH="1" flipV="1">
              <a:off x="1747838" y="3748088"/>
              <a:ext cx="123825" cy="10239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</p:grpSp>
      <p:grpSp>
        <p:nvGrpSpPr>
          <p:cNvPr id="32" name="グループ化 31"/>
          <p:cNvGrpSpPr/>
          <p:nvPr/>
        </p:nvGrpSpPr>
        <p:grpSpPr>
          <a:xfrm>
            <a:off x="4648464" y="2562973"/>
            <a:ext cx="582577" cy="388385"/>
            <a:chOff x="1700808" y="3728864"/>
            <a:chExt cx="216024" cy="144016"/>
          </a:xfrm>
        </p:grpSpPr>
        <p:sp>
          <p:nvSpPr>
            <p:cNvPr id="33" name="円/楕円 32"/>
            <p:cNvSpPr/>
            <p:nvPr/>
          </p:nvSpPr>
          <p:spPr bwMode="auto">
            <a:xfrm>
              <a:off x="1700808" y="3728864"/>
              <a:ext cx="216024" cy="144016"/>
            </a:xfrm>
            <a:prstGeom prst="ellipse">
              <a:avLst/>
            </a:prstGeom>
            <a:noFill/>
            <a:ln w="63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 bwMode="auto">
            <a:xfrm flipV="1">
              <a:off x="1811490" y="3729038"/>
              <a:ext cx="641" cy="14384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35" name="直線コネクタ 34"/>
            <p:cNvCxnSpPr/>
            <p:nvPr/>
          </p:nvCxnSpPr>
          <p:spPr bwMode="auto">
            <a:xfrm rot="5400000" flipV="1">
              <a:off x="1808820" y="3689901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36" name="直線コネクタ 35"/>
            <p:cNvCxnSpPr/>
            <p:nvPr/>
          </p:nvCxnSpPr>
          <p:spPr bwMode="auto">
            <a:xfrm flipV="1">
              <a:off x="1740694" y="3750469"/>
              <a:ext cx="138112" cy="10477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37" name="直線コネクタ 36"/>
            <p:cNvCxnSpPr/>
            <p:nvPr/>
          </p:nvCxnSpPr>
          <p:spPr bwMode="auto">
            <a:xfrm flipH="1" flipV="1">
              <a:off x="1747838" y="3748088"/>
              <a:ext cx="123825" cy="10239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</p:grpSp>
      <p:sp>
        <p:nvSpPr>
          <p:cNvPr id="38" name="フリーフォーム 37"/>
          <p:cNvSpPr/>
          <p:nvPr/>
        </p:nvSpPr>
        <p:spPr bwMode="auto">
          <a:xfrm>
            <a:off x="4010257" y="2777615"/>
            <a:ext cx="3179055" cy="1257153"/>
          </a:xfrm>
          <a:custGeom>
            <a:avLst/>
            <a:gdLst>
              <a:gd name="connsiteX0" fmla="*/ 0 w 1185863"/>
              <a:gd name="connsiteY0" fmla="*/ 451644 h 451644"/>
              <a:gd name="connsiteX1" fmla="*/ 338138 w 1185863"/>
              <a:gd name="connsiteY1" fmla="*/ 294481 h 451644"/>
              <a:gd name="connsiteX2" fmla="*/ 766763 w 1185863"/>
              <a:gd name="connsiteY2" fmla="*/ 23019 h 451644"/>
              <a:gd name="connsiteX3" fmla="*/ 1185863 w 1185863"/>
              <a:gd name="connsiteY3" fmla="*/ 432594 h 451644"/>
              <a:gd name="connsiteX0" fmla="*/ 0 w 1178818"/>
              <a:gd name="connsiteY0" fmla="*/ 456439 h 466162"/>
              <a:gd name="connsiteX1" fmla="*/ 338138 w 1178818"/>
              <a:gd name="connsiteY1" fmla="*/ 299276 h 466162"/>
              <a:gd name="connsiteX2" fmla="*/ 766763 w 1178818"/>
              <a:gd name="connsiteY2" fmla="*/ 27814 h 466162"/>
              <a:gd name="connsiteX3" fmla="*/ 1178818 w 1178818"/>
              <a:gd name="connsiteY3" fmla="*/ 466162 h 4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818" h="466162">
                <a:moveTo>
                  <a:pt x="0" y="456439"/>
                </a:moveTo>
                <a:cubicBezTo>
                  <a:pt x="105172" y="413576"/>
                  <a:pt x="210344" y="370713"/>
                  <a:pt x="338138" y="299276"/>
                </a:cubicBezTo>
                <a:cubicBezTo>
                  <a:pt x="465932" y="227839"/>
                  <a:pt x="626650" y="0"/>
                  <a:pt x="766763" y="27814"/>
                </a:cubicBezTo>
                <a:cubicBezTo>
                  <a:pt x="906876" y="55628"/>
                  <a:pt x="1039911" y="272884"/>
                  <a:pt x="1178818" y="466162"/>
                </a:cubicBezTo>
              </a:path>
            </a:pathLst>
          </a:cu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5563796" y="2583423"/>
            <a:ext cx="388385" cy="388385"/>
            <a:chOff x="2675586" y="3584848"/>
            <a:chExt cx="144016" cy="144016"/>
          </a:xfrm>
        </p:grpSpPr>
        <p:sp>
          <p:nvSpPr>
            <p:cNvPr id="40" name="正方形/長方形 39"/>
            <p:cNvSpPr/>
            <p:nvPr/>
          </p:nvSpPr>
          <p:spPr bwMode="auto">
            <a:xfrm>
              <a:off x="2708920" y="3656856"/>
              <a:ext cx="72008" cy="7200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1" name="二等辺三角形 40"/>
            <p:cNvSpPr/>
            <p:nvPr/>
          </p:nvSpPr>
          <p:spPr bwMode="auto">
            <a:xfrm>
              <a:off x="2675586" y="3584848"/>
              <a:ext cx="144016" cy="72008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2" name="フリーフォーム 41"/>
            <p:cNvSpPr/>
            <p:nvPr/>
          </p:nvSpPr>
          <p:spPr bwMode="auto">
            <a:xfrm>
              <a:off x="2742254" y="3666380"/>
              <a:ext cx="31848" cy="31605"/>
            </a:xfrm>
            <a:custGeom>
              <a:avLst/>
              <a:gdLst>
                <a:gd name="connsiteX0" fmla="*/ 0 w 85725"/>
                <a:gd name="connsiteY0" fmla="*/ 0 h 78581"/>
                <a:gd name="connsiteX1" fmla="*/ 78581 w 85725"/>
                <a:gd name="connsiteY1" fmla="*/ 7144 h 78581"/>
                <a:gd name="connsiteX2" fmla="*/ 85725 w 85725"/>
                <a:gd name="connsiteY2" fmla="*/ 78581 h 78581"/>
                <a:gd name="connsiteX3" fmla="*/ 19050 w 85725"/>
                <a:gd name="connsiteY3" fmla="*/ 73819 h 78581"/>
                <a:gd name="connsiteX4" fmla="*/ 0 w 85725"/>
                <a:gd name="connsiteY4" fmla="*/ 0 h 78581"/>
                <a:gd name="connsiteX0" fmla="*/ 0 w 214101"/>
                <a:gd name="connsiteY0" fmla="*/ 0 h 78581"/>
                <a:gd name="connsiteX1" fmla="*/ 206957 w 214101"/>
                <a:gd name="connsiteY1" fmla="*/ 7144 h 78581"/>
                <a:gd name="connsiteX2" fmla="*/ 214101 w 214101"/>
                <a:gd name="connsiteY2" fmla="*/ 78581 h 78581"/>
                <a:gd name="connsiteX3" fmla="*/ 147426 w 214101"/>
                <a:gd name="connsiteY3" fmla="*/ 73819 h 78581"/>
                <a:gd name="connsiteX4" fmla="*/ 0 w 214101"/>
                <a:gd name="connsiteY4" fmla="*/ 0 h 78581"/>
                <a:gd name="connsiteX0" fmla="*/ 0 w 214101"/>
                <a:gd name="connsiteY0" fmla="*/ 0 h 78581"/>
                <a:gd name="connsiteX1" fmla="*/ 31552 w 214101"/>
                <a:gd name="connsiteY1" fmla="*/ 6996 h 78581"/>
                <a:gd name="connsiteX2" fmla="*/ 214101 w 214101"/>
                <a:gd name="connsiteY2" fmla="*/ 78581 h 78581"/>
                <a:gd name="connsiteX3" fmla="*/ 147426 w 214101"/>
                <a:gd name="connsiteY3" fmla="*/ 73819 h 78581"/>
                <a:gd name="connsiteX4" fmla="*/ 0 w 214101"/>
                <a:gd name="connsiteY4" fmla="*/ 0 h 78581"/>
                <a:gd name="connsiteX0" fmla="*/ 3814 w 217915"/>
                <a:gd name="connsiteY0" fmla="*/ 0 h 78581"/>
                <a:gd name="connsiteX1" fmla="*/ 35366 w 217915"/>
                <a:gd name="connsiteY1" fmla="*/ 6996 h 78581"/>
                <a:gd name="connsiteX2" fmla="*/ 217915 w 217915"/>
                <a:gd name="connsiteY2" fmla="*/ 78581 h 78581"/>
                <a:gd name="connsiteX3" fmla="*/ 0 w 217915"/>
                <a:gd name="connsiteY3" fmla="*/ 11137 h 78581"/>
                <a:gd name="connsiteX4" fmla="*/ 3814 w 217915"/>
                <a:gd name="connsiteY4" fmla="*/ 0 h 78581"/>
                <a:gd name="connsiteX0" fmla="*/ 3814 w 106230"/>
                <a:gd name="connsiteY0" fmla="*/ 0 h 16441"/>
                <a:gd name="connsiteX1" fmla="*/ 35366 w 106230"/>
                <a:gd name="connsiteY1" fmla="*/ 6996 h 16441"/>
                <a:gd name="connsiteX2" fmla="*/ 106230 w 106230"/>
                <a:gd name="connsiteY2" fmla="*/ 16441 h 16441"/>
                <a:gd name="connsiteX3" fmla="*/ 0 w 106230"/>
                <a:gd name="connsiteY3" fmla="*/ 11137 h 16441"/>
                <a:gd name="connsiteX4" fmla="*/ 3814 w 106230"/>
                <a:gd name="connsiteY4" fmla="*/ 0 h 16441"/>
                <a:gd name="connsiteX0" fmla="*/ 3814 w 111823"/>
                <a:gd name="connsiteY0" fmla="*/ 12400 h 28841"/>
                <a:gd name="connsiteX1" fmla="*/ 111823 w 111823"/>
                <a:gd name="connsiteY1" fmla="*/ 0 h 28841"/>
                <a:gd name="connsiteX2" fmla="*/ 106230 w 111823"/>
                <a:gd name="connsiteY2" fmla="*/ 28841 h 28841"/>
                <a:gd name="connsiteX3" fmla="*/ 0 w 111823"/>
                <a:gd name="connsiteY3" fmla="*/ 23537 h 28841"/>
                <a:gd name="connsiteX4" fmla="*/ 3814 w 111823"/>
                <a:gd name="connsiteY4" fmla="*/ 12400 h 28841"/>
                <a:gd name="connsiteX0" fmla="*/ 3814 w 106230"/>
                <a:gd name="connsiteY0" fmla="*/ 1685 h 18126"/>
                <a:gd name="connsiteX1" fmla="*/ 45545 w 106230"/>
                <a:gd name="connsiteY1" fmla="*/ 0 h 18126"/>
                <a:gd name="connsiteX2" fmla="*/ 106230 w 106230"/>
                <a:gd name="connsiteY2" fmla="*/ 18126 h 18126"/>
                <a:gd name="connsiteX3" fmla="*/ 0 w 106230"/>
                <a:gd name="connsiteY3" fmla="*/ 12822 h 18126"/>
                <a:gd name="connsiteX4" fmla="*/ 3814 w 106230"/>
                <a:gd name="connsiteY4" fmla="*/ 1685 h 18126"/>
                <a:gd name="connsiteX0" fmla="*/ 3814 w 52317"/>
                <a:gd name="connsiteY0" fmla="*/ 1685 h 16381"/>
                <a:gd name="connsiteX1" fmla="*/ 45545 w 52317"/>
                <a:gd name="connsiteY1" fmla="*/ 0 h 16381"/>
                <a:gd name="connsiteX2" fmla="*/ 52317 w 52317"/>
                <a:gd name="connsiteY2" fmla="*/ 16381 h 16381"/>
                <a:gd name="connsiteX3" fmla="*/ 0 w 52317"/>
                <a:gd name="connsiteY3" fmla="*/ 12822 h 16381"/>
                <a:gd name="connsiteX4" fmla="*/ 3814 w 52317"/>
                <a:gd name="connsiteY4" fmla="*/ 1685 h 16381"/>
                <a:gd name="connsiteX0" fmla="*/ 0 w 48503"/>
                <a:gd name="connsiteY0" fmla="*/ 1685 h 105218"/>
                <a:gd name="connsiteX1" fmla="*/ 41731 w 48503"/>
                <a:gd name="connsiteY1" fmla="*/ 0 h 105218"/>
                <a:gd name="connsiteX2" fmla="*/ 48503 w 48503"/>
                <a:gd name="connsiteY2" fmla="*/ 16381 h 105218"/>
                <a:gd name="connsiteX3" fmla="*/ 590 w 48503"/>
                <a:gd name="connsiteY3" fmla="*/ 105218 h 105218"/>
                <a:gd name="connsiteX4" fmla="*/ 0 w 48503"/>
                <a:gd name="connsiteY4" fmla="*/ 1685 h 105218"/>
                <a:gd name="connsiteX0" fmla="*/ 0 w 330189"/>
                <a:gd name="connsiteY0" fmla="*/ 1685 h 105218"/>
                <a:gd name="connsiteX1" fmla="*/ 41731 w 330189"/>
                <a:gd name="connsiteY1" fmla="*/ 0 h 105218"/>
                <a:gd name="connsiteX2" fmla="*/ 330189 w 330189"/>
                <a:gd name="connsiteY2" fmla="*/ 105218 h 105218"/>
                <a:gd name="connsiteX3" fmla="*/ 590 w 330189"/>
                <a:gd name="connsiteY3" fmla="*/ 105218 h 105218"/>
                <a:gd name="connsiteX4" fmla="*/ 0 w 330189"/>
                <a:gd name="connsiteY4" fmla="*/ 1685 h 105218"/>
                <a:gd name="connsiteX0" fmla="*/ 0 w 330189"/>
                <a:gd name="connsiteY0" fmla="*/ 0 h 103533"/>
                <a:gd name="connsiteX1" fmla="*/ 330189 w 330189"/>
                <a:gd name="connsiteY1" fmla="*/ 332 h 103533"/>
                <a:gd name="connsiteX2" fmla="*/ 330189 w 330189"/>
                <a:gd name="connsiteY2" fmla="*/ 103533 h 103533"/>
                <a:gd name="connsiteX3" fmla="*/ 590 w 330189"/>
                <a:gd name="connsiteY3" fmla="*/ 103533 h 103533"/>
                <a:gd name="connsiteX4" fmla="*/ 0 w 330189"/>
                <a:gd name="connsiteY4" fmla="*/ 0 h 103533"/>
                <a:gd name="connsiteX0" fmla="*/ 0 w 330189"/>
                <a:gd name="connsiteY0" fmla="*/ 0 h 103533"/>
                <a:gd name="connsiteX1" fmla="*/ 330189 w 330189"/>
                <a:gd name="connsiteY1" fmla="*/ 332 h 103533"/>
                <a:gd name="connsiteX2" fmla="*/ 217329 w 330189"/>
                <a:gd name="connsiteY2" fmla="*/ 66179 h 103533"/>
                <a:gd name="connsiteX3" fmla="*/ 590 w 330189"/>
                <a:gd name="connsiteY3" fmla="*/ 103533 h 103533"/>
                <a:gd name="connsiteX4" fmla="*/ 0 w 330189"/>
                <a:gd name="connsiteY4" fmla="*/ 0 h 103533"/>
                <a:gd name="connsiteX0" fmla="*/ 5157 w 335346"/>
                <a:gd name="connsiteY0" fmla="*/ 0 h 71571"/>
                <a:gd name="connsiteX1" fmla="*/ 335346 w 335346"/>
                <a:gd name="connsiteY1" fmla="*/ 332 h 71571"/>
                <a:gd name="connsiteX2" fmla="*/ 222486 w 335346"/>
                <a:gd name="connsiteY2" fmla="*/ 66179 h 71571"/>
                <a:gd name="connsiteX3" fmla="*/ 195 w 335346"/>
                <a:gd name="connsiteY3" fmla="*/ 71571 h 71571"/>
                <a:gd name="connsiteX4" fmla="*/ 5157 w 335346"/>
                <a:gd name="connsiteY4" fmla="*/ 0 h 71571"/>
                <a:gd name="connsiteX0" fmla="*/ 5157 w 274081"/>
                <a:gd name="connsiteY0" fmla="*/ 0 h 71571"/>
                <a:gd name="connsiteX1" fmla="*/ 274081 w 274081"/>
                <a:gd name="connsiteY1" fmla="*/ 2018 h 71571"/>
                <a:gd name="connsiteX2" fmla="*/ 222486 w 274081"/>
                <a:gd name="connsiteY2" fmla="*/ 66179 h 71571"/>
                <a:gd name="connsiteX3" fmla="*/ 195 w 274081"/>
                <a:gd name="connsiteY3" fmla="*/ 71571 h 71571"/>
                <a:gd name="connsiteX4" fmla="*/ 5157 w 274081"/>
                <a:gd name="connsiteY4" fmla="*/ 0 h 71571"/>
                <a:gd name="connsiteX0" fmla="*/ 5157 w 230011"/>
                <a:gd name="connsiteY0" fmla="*/ 0 h 71571"/>
                <a:gd name="connsiteX1" fmla="*/ 230011 w 230011"/>
                <a:gd name="connsiteY1" fmla="*/ 3703 h 71571"/>
                <a:gd name="connsiteX2" fmla="*/ 222486 w 230011"/>
                <a:gd name="connsiteY2" fmla="*/ 66179 h 71571"/>
                <a:gd name="connsiteX3" fmla="*/ 195 w 230011"/>
                <a:gd name="connsiteY3" fmla="*/ 71571 h 71571"/>
                <a:gd name="connsiteX4" fmla="*/ 5157 w 230011"/>
                <a:gd name="connsiteY4" fmla="*/ 0 h 7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011" h="71571">
                  <a:moveTo>
                    <a:pt x="5157" y="0"/>
                  </a:moveTo>
                  <a:lnTo>
                    <a:pt x="230011" y="3703"/>
                  </a:lnTo>
                  <a:lnTo>
                    <a:pt x="222486" y="66179"/>
                  </a:lnTo>
                  <a:lnTo>
                    <a:pt x="195" y="71571"/>
                  </a:lnTo>
                  <a:cubicBezTo>
                    <a:pt x="-2" y="37060"/>
                    <a:pt x="5354" y="34511"/>
                    <a:pt x="5157" y="0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3" name="フリーフォーム 42"/>
            <p:cNvSpPr/>
            <p:nvPr/>
          </p:nvSpPr>
          <p:spPr bwMode="auto">
            <a:xfrm>
              <a:off x="2718444" y="3697708"/>
              <a:ext cx="19845" cy="31156"/>
            </a:xfrm>
            <a:custGeom>
              <a:avLst/>
              <a:gdLst>
                <a:gd name="connsiteX0" fmla="*/ 0 w 202406"/>
                <a:gd name="connsiteY0" fmla="*/ 4763 h 266700"/>
                <a:gd name="connsiteX1" fmla="*/ 2381 w 202406"/>
                <a:gd name="connsiteY1" fmla="*/ 266700 h 266700"/>
                <a:gd name="connsiteX2" fmla="*/ 202406 w 202406"/>
                <a:gd name="connsiteY2" fmla="*/ 252413 h 266700"/>
                <a:gd name="connsiteX3" fmla="*/ 157162 w 202406"/>
                <a:gd name="connsiteY3" fmla="*/ 0 h 266700"/>
                <a:gd name="connsiteX4" fmla="*/ 0 w 202406"/>
                <a:gd name="connsiteY4" fmla="*/ 4763 h 266700"/>
                <a:gd name="connsiteX0" fmla="*/ 0 w 277366"/>
                <a:gd name="connsiteY0" fmla="*/ 0 h 268585"/>
                <a:gd name="connsiteX1" fmla="*/ 77341 w 277366"/>
                <a:gd name="connsiteY1" fmla="*/ 268585 h 268585"/>
                <a:gd name="connsiteX2" fmla="*/ 277366 w 277366"/>
                <a:gd name="connsiteY2" fmla="*/ 254298 h 268585"/>
                <a:gd name="connsiteX3" fmla="*/ 232122 w 277366"/>
                <a:gd name="connsiteY3" fmla="*/ 1885 h 268585"/>
                <a:gd name="connsiteX4" fmla="*/ 0 w 277366"/>
                <a:gd name="connsiteY4" fmla="*/ 0 h 268585"/>
                <a:gd name="connsiteX0" fmla="*/ 794 w 278160"/>
                <a:gd name="connsiteY0" fmla="*/ 0 h 288033"/>
                <a:gd name="connsiteX1" fmla="*/ 794 w 278160"/>
                <a:gd name="connsiteY1" fmla="*/ 288033 h 288033"/>
                <a:gd name="connsiteX2" fmla="*/ 278160 w 278160"/>
                <a:gd name="connsiteY2" fmla="*/ 254298 h 288033"/>
                <a:gd name="connsiteX3" fmla="*/ 232916 w 278160"/>
                <a:gd name="connsiteY3" fmla="*/ 1885 h 288033"/>
                <a:gd name="connsiteX4" fmla="*/ 794 w 278160"/>
                <a:gd name="connsiteY4" fmla="*/ 0 h 288033"/>
                <a:gd name="connsiteX0" fmla="*/ 794 w 278160"/>
                <a:gd name="connsiteY0" fmla="*/ 0 h 288033"/>
                <a:gd name="connsiteX1" fmla="*/ 794 w 278160"/>
                <a:gd name="connsiteY1" fmla="*/ 288033 h 288033"/>
                <a:gd name="connsiteX2" fmla="*/ 278160 w 278160"/>
                <a:gd name="connsiteY2" fmla="*/ 254298 h 288033"/>
                <a:gd name="connsiteX3" fmla="*/ 144810 w 278160"/>
                <a:gd name="connsiteY3" fmla="*/ 1 h 288033"/>
                <a:gd name="connsiteX4" fmla="*/ 794 w 278160"/>
                <a:gd name="connsiteY4" fmla="*/ 0 h 288033"/>
                <a:gd name="connsiteX0" fmla="*/ 794 w 144810"/>
                <a:gd name="connsiteY0" fmla="*/ 0 h 288033"/>
                <a:gd name="connsiteX1" fmla="*/ 794 w 144810"/>
                <a:gd name="connsiteY1" fmla="*/ 288033 h 288033"/>
                <a:gd name="connsiteX2" fmla="*/ 144810 w 144810"/>
                <a:gd name="connsiteY2" fmla="*/ 288033 h 288033"/>
                <a:gd name="connsiteX3" fmla="*/ 144810 w 144810"/>
                <a:gd name="connsiteY3" fmla="*/ 1 h 288033"/>
                <a:gd name="connsiteX4" fmla="*/ 794 w 144810"/>
                <a:gd name="connsiteY4" fmla="*/ 0 h 288033"/>
                <a:gd name="connsiteX0" fmla="*/ -1 w 144015"/>
                <a:gd name="connsiteY0" fmla="*/ 0 h 288033"/>
                <a:gd name="connsiteX1" fmla="*/ 3614 w 144015"/>
                <a:gd name="connsiteY1" fmla="*/ 148893 h 288033"/>
                <a:gd name="connsiteX2" fmla="*/ 144015 w 144015"/>
                <a:gd name="connsiteY2" fmla="*/ 288033 h 288033"/>
                <a:gd name="connsiteX3" fmla="*/ 144015 w 144015"/>
                <a:gd name="connsiteY3" fmla="*/ 1 h 288033"/>
                <a:gd name="connsiteX4" fmla="*/ -1 w 144015"/>
                <a:gd name="connsiteY4" fmla="*/ 0 h 288033"/>
                <a:gd name="connsiteX0" fmla="*/ -1 w 144015"/>
                <a:gd name="connsiteY0" fmla="*/ 9113 h 297146"/>
                <a:gd name="connsiteX1" fmla="*/ 3614 w 144015"/>
                <a:gd name="connsiteY1" fmla="*/ 158006 h 297146"/>
                <a:gd name="connsiteX2" fmla="*/ 144015 w 144015"/>
                <a:gd name="connsiteY2" fmla="*/ 297146 h 297146"/>
                <a:gd name="connsiteX3" fmla="*/ 77940 w 144015"/>
                <a:gd name="connsiteY3" fmla="*/ 0 h 297146"/>
                <a:gd name="connsiteX4" fmla="*/ -1 w 144015"/>
                <a:gd name="connsiteY4" fmla="*/ 9113 h 297146"/>
                <a:gd name="connsiteX0" fmla="*/ -1 w 85485"/>
                <a:gd name="connsiteY0" fmla="*/ 9113 h 158006"/>
                <a:gd name="connsiteX1" fmla="*/ 3614 w 85485"/>
                <a:gd name="connsiteY1" fmla="*/ 158006 h 158006"/>
                <a:gd name="connsiteX2" fmla="*/ 85485 w 85485"/>
                <a:gd name="connsiteY2" fmla="*/ 150464 h 158006"/>
                <a:gd name="connsiteX3" fmla="*/ 77940 w 85485"/>
                <a:gd name="connsiteY3" fmla="*/ 0 h 158006"/>
                <a:gd name="connsiteX4" fmla="*/ -1 w 85485"/>
                <a:gd name="connsiteY4" fmla="*/ 9113 h 158006"/>
                <a:gd name="connsiteX0" fmla="*/ 5035 w 90521"/>
                <a:gd name="connsiteY0" fmla="*/ 9113 h 150464"/>
                <a:gd name="connsiteX1" fmla="*/ 795 w 90521"/>
                <a:gd name="connsiteY1" fmla="*/ 90673 h 150464"/>
                <a:gd name="connsiteX2" fmla="*/ 90521 w 90521"/>
                <a:gd name="connsiteY2" fmla="*/ 150464 h 150464"/>
                <a:gd name="connsiteX3" fmla="*/ 82976 w 90521"/>
                <a:gd name="connsiteY3" fmla="*/ 0 h 150464"/>
                <a:gd name="connsiteX4" fmla="*/ 5035 w 90521"/>
                <a:gd name="connsiteY4" fmla="*/ 9113 h 150464"/>
                <a:gd name="connsiteX0" fmla="*/ 5035 w 90521"/>
                <a:gd name="connsiteY0" fmla="*/ 5752 h 147103"/>
                <a:gd name="connsiteX1" fmla="*/ 795 w 90521"/>
                <a:gd name="connsiteY1" fmla="*/ 87312 h 147103"/>
                <a:gd name="connsiteX2" fmla="*/ 90521 w 90521"/>
                <a:gd name="connsiteY2" fmla="*/ 147103 h 147103"/>
                <a:gd name="connsiteX3" fmla="*/ 75121 w 90521"/>
                <a:gd name="connsiteY3" fmla="*/ 14082 h 147103"/>
                <a:gd name="connsiteX4" fmla="*/ 5035 w 90521"/>
                <a:gd name="connsiteY4" fmla="*/ 5752 h 147103"/>
                <a:gd name="connsiteX0" fmla="*/ 5035 w 75121"/>
                <a:gd name="connsiteY0" fmla="*/ 5752 h 93064"/>
                <a:gd name="connsiteX1" fmla="*/ 795 w 75121"/>
                <a:gd name="connsiteY1" fmla="*/ 87312 h 93064"/>
                <a:gd name="connsiteX2" fmla="*/ 60038 w 75121"/>
                <a:gd name="connsiteY2" fmla="*/ 79771 h 93064"/>
                <a:gd name="connsiteX3" fmla="*/ 75121 w 75121"/>
                <a:gd name="connsiteY3" fmla="*/ 14082 h 93064"/>
                <a:gd name="connsiteX4" fmla="*/ 5035 w 75121"/>
                <a:gd name="connsiteY4" fmla="*/ 5752 h 93064"/>
                <a:gd name="connsiteX0" fmla="*/ 5035 w 67266"/>
                <a:gd name="connsiteY0" fmla="*/ 5752 h 93064"/>
                <a:gd name="connsiteX1" fmla="*/ 795 w 67266"/>
                <a:gd name="connsiteY1" fmla="*/ 87312 h 93064"/>
                <a:gd name="connsiteX2" fmla="*/ 60038 w 67266"/>
                <a:gd name="connsiteY2" fmla="*/ 79771 h 93064"/>
                <a:gd name="connsiteX3" fmla="*/ 67266 w 67266"/>
                <a:gd name="connsiteY3" fmla="*/ 1356 h 93064"/>
                <a:gd name="connsiteX4" fmla="*/ 5035 w 67266"/>
                <a:gd name="connsiteY4" fmla="*/ 5752 h 93064"/>
                <a:gd name="connsiteX0" fmla="*/ 0 w 70085"/>
                <a:gd name="connsiteY0" fmla="*/ 0 h 109373"/>
                <a:gd name="connsiteX1" fmla="*/ 3614 w 70085"/>
                <a:gd name="connsiteY1" fmla="*/ 109373 h 109373"/>
                <a:gd name="connsiteX2" fmla="*/ 62857 w 70085"/>
                <a:gd name="connsiteY2" fmla="*/ 101832 h 109373"/>
                <a:gd name="connsiteX3" fmla="*/ 70085 w 70085"/>
                <a:gd name="connsiteY3" fmla="*/ 23417 h 109373"/>
                <a:gd name="connsiteX4" fmla="*/ 0 w 70085"/>
                <a:gd name="connsiteY4" fmla="*/ 0 h 109373"/>
                <a:gd name="connsiteX0" fmla="*/ 12267 w 67266"/>
                <a:gd name="connsiteY0" fmla="*/ 15650 h 102962"/>
                <a:gd name="connsiteX1" fmla="*/ 795 w 67266"/>
                <a:gd name="connsiteY1" fmla="*/ 87312 h 102962"/>
                <a:gd name="connsiteX2" fmla="*/ 60038 w 67266"/>
                <a:gd name="connsiteY2" fmla="*/ 79771 h 102962"/>
                <a:gd name="connsiteX3" fmla="*/ 67266 w 67266"/>
                <a:gd name="connsiteY3" fmla="*/ 1356 h 102962"/>
                <a:gd name="connsiteX4" fmla="*/ 12267 w 67266"/>
                <a:gd name="connsiteY4" fmla="*/ 15650 h 102962"/>
                <a:gd name="connsiteX0" fmla="*/ 0 w 70085"/>
                <a:gd name="connsiteY0" fmla="*/ 0 h 94290"/>
                <a:gd name="connsiteX1" fmla="*/ 3614 w 70085"/>
                <a:gd name="connsiteY1" fmla="*/ 94290 h 94290"/>
                <a:gd name="connsiteX2" fmla="*/ 62857 w 70085"/>
                <a:gd name="connsiteY2" fmla="*/ 86749 h 94290"/>
                <a:gd name="connsiteX3" fmla="*/ 70085 w 70085"/>
                <a:gd name="connsiteY3" fmla="*/ 8334 h 94290"/>
                <a:gd name="connsiteX4" fmla="*/ 0 w 70085"/>
                <a:gd name="connsiteY4" fmla="*/ 0 h 94290"/>
                <a:gd name="connsiteX0" fmla="*/ 0 w 62857"/>
                <a:gd name="connsiteY0" fmla="*/ 4393 h 98683"/>
                <a:gd name="connsiteX1" fmla="*/ 3614 w 62857"/>
                <a:gd name="connsiteY1" fmla="*/ 98683 h 98683"/>
                <a:gd name="connsiteX2" fmla="*/ 62857 w 62857"/>
                <a:gd name="connsiteY2" fmla="*/ 91142 h 98683"/>
                <a:gd name="connsiteX3" fmla="*/ 62230 w 62857"/>
                <a:gd name="connsiteY3" fmla="*/ 0 h 98683"/>
                <a:gd name="connsiteX4" fmla="*/ 0 w 62857"/>
                <a:gd name="connsiteY4" fmla="*/ 4393 h 9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57" h="98683">
                  <a:moveTo>
                    <a:pt x="0" y="4393"/>
                  </a:moveTo>
                  <a:cubicBezTo>
                    <a:pt x="794" y="91705"/>
                    <a:pt x="2820" y="11371"/>
                    <a:pt x="3614" y="98683"/>
                  </a:cubicBezTo>
                  <a:lnTo>
                    <a:pt x="62857" y="91142"/>
                  </a:lnTo>
                  <a:lnTo>
                    <a:pt x="62230" y="0"/>
                  </a:lnTo>
                  <a:lnTo>
                    <a:pt x="0" y="439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4787026" y="3166000"/>
            <a:ext cx="582577" cy="776769"/>
            <a:chOff x="2454222" y="4088904"/>
            <a:chExt cx="216024" cy="288032"/>
          </a:xfrm>
        </p:grpSpPr>
        <p:sp>
          <p:nvSpPr>
            <p:cNvPr id="45" name="正方形/長方形 44"/>
            <p:cNvSpPr/>
            <p:nvPr/>
          </p:nvSpPr>
          <p:spPr bwMode="auto">
            <a:xfrm>
              <a:off x="2492896" y="4232920"/>
              <a:ext cx="144016" cy="1440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6" name="二等辺三角形 45"/>
            <p:cNvSpPr/>
            <p:nvPr/>
          </p:nvSpPr>
          <p:spPr bwMode="auto">
            <a:xfrm>
              <a:off x="2454222" y="4088904"/>
              <a:ext cx="216024" cy="14401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 bwMode="auto">
            <a:xfrm>
              <a:off x="2574428" y="4251968"/>
              <a:ext cx="45719" cy="45719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 bwMode="auto">
            <a:xfrm>
              <a:off x="2507182" y="4304928"/>
              <a:ext cx="45719" cy="72008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763688" y="2777615"/>
            <a:ext cx="693030" cy="516807"/>
            <a:chOff x="1584220" y="4113292"/>
            <a:chExt cx="256981" cy="191636"/>
          </a:xfrm>
        </p:grpSpPr>
        <p:cxnSp>
          <p:nvCxnSpPr>
            <p:cNvPr id="50" name="直線コネクタ 49"/>
            <p:cNvCxnSpPr/>
            <p:nvPr/>
          </p:nvCxnSpPr>
          <p:spPr bwMode="auto">
            <a:xfrm flipV="1">
              <a:off x="1584220" y="4160912"/>
              <a:ext cx="216024" cy="720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直線コネクタ 50"/>
            <p:cNvCxnSpPr/>
            <p:nvPr/>
          </p:nvCxnSpPr>
          <p:spPr bwMode="auto">
            <a:xfrm>
              <a:off x="1584220" y="4232920"/>
              <a:ext cx="216024" cy="720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円弧 51"/>
            <p:cNvSpPr/>
            <p:nvPr/>
          </p:nvSpPr>
          <p:spPr bwMode="auto">
            <a:xfrm>
              <a:off x="1728236" y="4177579"/>
              <a:ext cx="55414" cy="111051"/>
            </a:xfrm>
            <a:prstGeom prst="arc">
              <a:avLst>
                <a:gd name="adj1" fmla="val 16200000"/>
                <a:gd name="adj2" fmla="val 549758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3" name="円/楕円 52"/>
            <p:cNvSpPr/>
            <p:nvPr/>
          </p:nvSpPr>
          <p:spPr bwMode="auto">
            <a:xfrm>
              <a:off x="1742522" y="4197205"/>
              <a:ext cx="45719" cy="7200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4" name="フリーフォーム 53"/>
            <p:cNvSpPr/>
            <p:nvPr/>
          </p:nvSpPr>
          <p:spPr bwMode="auto">
            <a:xfrm rot="-600000">
              <a:off x="1795482" y="4113292"/>
              <a:ext cx="45719" cy="45719"/>
            </a:xfrm>
            <a:custGeom>
              <a:avLst/>
              <a:gdLst>
                <a:gd name="connsiteX0" fmla="*/ 0 w 119062"/>
                <a:gd name="connsiteY0" fmla="*/ 135731 h 135731"/>
                <a:gd name="connsiteX1" fmla="*/ 83343 w 119062"/>
                <a:gd name="connsiteY1" fmla="*/ 95250 h 135731"/>
                <a:gd name="connsiteX2" fmla="*/ 119062 w 119062"/>
                <a:gd name="connsiteY2" fmla="*/ 0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2" h="135731">
                  <a:moveTo>
                    <a:pt x="0" y="135731"/>
                  </a:moveTo>
                  <a:cubicBezTo>
                    <a:pt x="31749" y="126801"/>
                    <a:pt x="63499" y="117872"/>
                    <a:pt x="83343" y="95250"/>
                  </a:cubicBezTo>
                  <a:cubicBezTo>
                    <a:pt x="103187" y="72628"/>
                    <a:pt x="111124" y="36314"/>
                    <a:pt x="119062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5" name="フリーフォーム 54"/>
            <p:cNvSpPr/>
            <p:nvPr/>
          </p:nvSpPr>
          <p:spPr bwMode="auto">
            <a:xfrm rot="-600000">
              <a:off x="1750902" y="4126439"/>
              <a:ext cx="45719" cy="45719"/>
            </a:xfrm>
            <a:custGeom>
              <a:avLst/>
              <a:gdLst>
                <a:gd name="connsiteX0" fmla="*/ 0 w 119062"/>
                <a:gd name="connsiteY0" fmla="*/ 135731 h 135731"/>
                <a:gd name="connsiteX1" fmla="*/ 83343 w 119062"/>
                <a:gd name="connsiteY1" fmla="*/ 95250 h 135731"/>
                <a:gd name="connsiteX2" fmla="*/ 119062 w 119062"/>
                <a:gd name="connsiteY2" fmla="*/ 0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2" h="135731">
                  <a:moveTo>
                    <a:pt x="0" y="135731"/>
                  </a:moveTo>
                  <a:cubicBezTo>
                    <a:pt x="31749" y="126801"/>
                    <a:pt x="63499" y="117872"/>
                    <a:pt x="83343" y="95250"/>
                  </a:cubicBezTo>
                  <a:cubicBezTo>
                    <a:pt x="103187" y="72628"/>
                    <a:pt x="111124" y="36314"/>
                    <a:pt x="119062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56" name="太陽 55"/>
          <p:cNvSpPr/>
          <p:nvPr/>
        </p:nvSpPr>
        <p:spPr bwMode="auto">
          <a:xfrm>
            <a:off x="3427680" y="641500"/>
            <a:ext cx="776769" cy="776769"/>
          </a:xfrm>
          <a:prstGeom prst="sun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7" name="直線矢印コネクタ 56"/>
          <p:cNvCxnSpPr/>
          <p:nvPr/>
        </p:nvCxnSpPr>
        <p:spPr bwMode="auto">
          <a:xfrm flipH="1">
            <a:off x="2380957" y="2676935"/>
            <a:ext cx="3281858" cy="348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58" name="直線矢印コネクタ 57"/>
          <p:cNvCxnSpPr/>
          <p:nvPr/>
        </p:nvCxnSpPr>
        <p:spPr bwMode="auto">
          <a:xfrm flipH="1" flipV="1">
            <a:off x="2390126" y="3190298"/>
            <a:ext cx="2539308" cy="146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59" name="直線矢印コネクタ 58"/>
          <p:cNvCxnSpPr/>
          <p:nvPr/>
        </p:nvCxnSpPr>
        <p:spPr bwMode="auto">
          <a:xfrm>
            <a:off x="3948543" y="1457702"/>
            <a:ext cx="765769" cy="17722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60" name="直線矢印コネクタ 59"/>
          <p:cNvCxnSpPr/>
          <p:nvPr/>
        </p:nvCxnSpPr>
        <p:spPr bwMode="auto">
          <a:xfrm flipH="1">
            <a:off x="3462065" y="1448536"/>
            <a:ext cx="248134" cy="13447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61" name="直線矢印コネクタ 60"/>
          <p:cNvCxnSpPr/>
          <p:nvPr/>
        </p:nvCxnSpPr>
        <p:spPr bwMode="auto">
          <a:xfrm>
            <a:off x="4168555" y="1384365"/>
            <a:ext cx="1155828" cy="12355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sp>
        <p:nvSpPr>
          <p:cNvPr id="62" name="円/楕円 61"/>
          <p:cNvSpPr/>
          <p:nvPr/>
        </p:nvSpPr>
        <p:spPr bwMode="auto">
          <a:xfrm>
            <a:off x="5319200" y="2631421"/>
            <a:ext cx="123296" cy="123296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3" name="円/楕円 62"/>
          <p:cNvSpPr/>
          <p:nvPr/>
        </p:nvSpPr>
        <p:spPr bwMode="auto">
          <a:xfrm>
            <a:off x="3388619" y="2829734"/>
            <a:ext cx="123296" cy="123296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4" name="円/楕円 63"/>
          <p:cNvSpPr/>
          <p:nvPr/>
        </p:nvSpPr>
        <p:spPr bwMode="auto">
          <a:xfrm>
            <a:off x="4675985" y="3253865"/>
            <a:ext cx="123296" cy="123296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65" name="直線矢印コネクタ 64"/>
          <p:cNvCxnSpPr/>
          <p:nvPr/>
        </p:nvCxnSpPr>
        <p:spPr bwMode="auto">
          <a:xfrm flipH="1">
            <a:off x="4947765" y="2716206"/>
            <a:ext cx="338089" cy="43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66" name="直線矢印コネクタ 65"/>
          <p:cNvCxnSpPr/>
          <p:nvPr/>
        </p:nvCxnSpPr>
        <p:spPr bwMode="auto">
          <a:xfrm flipH="1">
            <a:off x="3022662" y="2915283"/>
            <a:ext cx="330231" cy="366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67" name="直線矢印コネクタ 66"/>
          <p:cNvCxnSpPr/>
          <p:nvPr/>
        </p:nvCxnSpPr>
        <p:spPr bwMode="auto">
          <a:xfrm flipH="1" flipV="1">
            <a:off x="4278563" y="3300307"/>
            <a:ext cx="365111" cy="195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68" name="直線矢印コネクタ 67"/>
          <p:cNvCxnSpPr/>
          <p:nvPr/>
        </p:nvCxnSpPr>
        <p:spPr bwMode="auto">
          <a:xfrm flipV="1">
            <a:off x="5407866" y="2420805"/>
            <a:ext cx="115594" cy="179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69" name="直線矢印コネクタ 68"/>
          <p:cNvCxnSpPr/>
          <p:nvPr/>
        </p:nvCxnSpPr>
        <p:spPr bwMode="auto">
          <a:xfrm>
            <a:off x="5446398" y="2774004"/>
            <a:ext cx="115591" cy="1476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70" name="直線矢印コネクタ 69"/>
          <p:cNvCxnSpPr/>
          <p:nvPr/>
        </p:nvCxnSpPr>
        <p:spPr bwMode="auto">
          <a:xfrm flipH="1">
            <a:off x="5253743" y="2786847"/>
            <a:ext cx="89906" cy="1733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71" name="直線矢印コネクタ 70"/>
          <p:cNvCxnSpPr/>
          <p:nvPr/>
        </p:nvCxnSpPr>
        <p:spPr bwMode="auto">
          <a:xfrm>
            <a:off x="3507015" y="2979502"/>
            <a:ext cx="141281" cy="1541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72" name="直線矢印コネクタ 71"/>
          <p:cNvCxnSpPr/>
          <p:nvPr/>
        </p:nvCxnSpPr>
        <p:spPr bwMode="auto">
          <a:xfrm flipV="1">
            <a:off x="3539129" y="2709785"/>
            <a:ext cx="173384" cy="1412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73" name="直線矢印コネクタ 72"/>
          <p:cNvCxnSpPr/>
          <p:nvPr/>
        </p:nvCxnSpPr>
        <p:spPr bwMode="auto">
          <a:xfrm flipH="1">
            <a:off x="3327205" y="2979502"/>
            <a:ext cx="96328" cy="1733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74" name="直線矢印コネクタ 73"/>
          <p:cNvCxnSpPr/>
          <p:nvPr/>
        </p:nvCxnSpPr>
        <p:spPr bwMode="auto">
          <a:xfrm flipH="1">
            <a:off x="4528081" y="3403339"/>
            <a:ext cx="141283" cy="1091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75" name="直線矢印コネクタ 74"/>
          <p:cNvCxnSpPr/>
          <p:nvPr/>
        </p:nvCxnSpPr>
        <p:spPr bwMode="auto">
          <a:xfrm flipV="1">
            <a:off x="4791374" y="3107938"/>
            <a:ext cx="122015" cy="1476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cxnSp>
        <p:nvCxnSpPr>
          <p:cNvPr id="76" name="直線矢印コネクタ 75"/>
          <p:cNvCxnSpPr/>
          <p:nvPr/>
        </p:nvCxnSpPr>
        <p:spPr bwMode="auto">
          <a:xfrm flipH="1">
            <a:off x="4714312" y="3403339"/>
            <a:ext cx="38535" cy="1862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sm"/>
          </a:ln>
          <a:effectLst/>
        </p:spPr>
      </p:cxnSp>
      <p:grpSp>
        <p:nvGrpSpPr>
          <p:cNvPr id="81" name="グループ化 80"/>
          <p:cNvGrpSpPr/>
          <p:nvPr/>
        </p:nvGrpSpPr>
        <p:grpSpPr>
          <a:xfrm>
            <a:off x="899592" y="4551718"/>
            <a:ext cx="582577" cy="388385"/>
            <a:chOff x="1700808" y="3728864"/>
            <a:chExt cx="216024" cy="144016"/>
          </a:xfrm>
        </p:grpSpPr>
        <p:sp>
          <p:nvSpPr>
            <p:cNvPr id="82" name="円/楕円 81"/>
            <p:cNvSpPr/>
            <p:nvPr/>
          </p:nvSpPr>
          <p:spPr bwMode="auto">
            <a:xfrm>
              <a:off x="1700808" y="3728864"/>
              <a:ext cx="216024" cy="144016"/>
            </a:xfrm>
            <a:prstGeom prst="ellipse">
              <a:avLst/>
            </a:prstGeom>
            <a:noFill/>
            <a:ln w="63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83" name="直線コネクタ 82"/>
            <p:cNvCxnSpPr/>
            <p:nvPr/>
          </p:nvCxnSpPr>
          <p:spPr bwMode="auto">
            <a:xfrm flipV="1">
              <a:off x="1811490" y="3729038"/>
              <a:ext cx="641" cy="14384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84" name="直線コネクタ 83"/>
            <p:cNvCxnSpPr/>
            <p:nvPr/>
          </p:nvCxnSpPr>
          <p:spPr bwMode="auto">
            <a:xfrm rot="5400000" flipV="1">
              <a:off x="1808820" y="3689901"/>
              <a:ext cx="0" cy="2160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85" name="直線コネクタ 84"/>
            <p:cNvCxnSpPr/>
            <p:nvPr/>
          </p:nvCxnSpPr>
          <p:spPr bwMode="auto">
            <a:xfrm flipV="1">
              <a:off x="1740694" y="3750469"/>
              <a:ext cx="138112" cy="10477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 flipH="1" flipV="1">
              <a:off x="1747838" y="3748088"/>
              <a:ext cx="123825" cy="10239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660066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</p:grpSp>
      <p:sp>
        <p:nvSpPr>
          <p:cNvPr id="88" name="フリーフォーム 87"/>
          <p:cNvSpPr/>
          <p:nvPr/>
        </p:nvSpPr>
        <p:spPr bwMode="auto">
          <a:xfrm>
            <a:off x="1199743" y="4411848"/>
            <a:ext cx="706668" cy="192485"/>
          </a:xfrm>
          <a:custGeom>
            <a:avLst/>
            <a:gdLst>
              <a:gd name="connsiteX0" fmla="*/ 0 w 271463"/>
              <a:gd name="connsiteY0" fmla="*/ 23813 h 53668"/>
              <a:gd name="connsiteX1" fmla="*/ 26194 w 271463"/>
              <a:gd name="connsiteY1" fmla="*/ 4763 h 53668"/>
              <a:gd name="connsiteX2" fmla="*/ 40482 w 271463"/>
              <a:gd name="connsiteY2" fmla="*/ 0 h 53668"/>
              <a:gd name="connsiteX3" fmla="*/ 116682 w 271463"/>
              <a:gd name="connsiteY3" fmla="*/ 2381 h 53668"/>
              <a:gd name="connsiteX4" fmla="*/ 126207 w 271463"/>
              <a:gd name="connsiteY4" fmla="*/ 4763 h 53668"/>
              <a:gd name="connsiteX5" fmla="*/ 140494 w 271463"/>
              <a:gd name="connsiteY5" fmla="*/ 9525 h 53668"/>
              <a:gd name="connsiteX6" fmla="*/ 159544 w 271463"/>
              <a:gd name="connsiteY6" fmla="*/ 23813 h 53668"/>
              <a:gd name="connsiteX7" fmla="*/ 166688 w 271463"/>
              <a:gd name="connsiteY7" fmla="*/ 30956 h 53668"/>
              <a:gd name="connsiteX8" fmla="*/ 173832 w 271463"/>
              <a:gd name="connsiteY8" fmla="*/ 33338 h 53668"/>
              <a:gd name="connsiteX9" fmla="*/ 180975 w 271463"/>
              <a:gd name="connsiteY9" fmla="*/ 38100 h 53668"/>
              <a:gd name="connsiteX10" fmla="*/ 214313 w 271463"/>
              <a:gd name="connsiteY10" fmla="*/ 40481 h 53668"/>
              <a:gd name="connsiteX11" fmla="*/ 245269 w 271463"/>
              <a:gd name="connsiteY11" fmla="*/ 45244 h 53668"/>
              <a:gd name="connsiteX12" fmla="*/ 259557 w 271463"/>
              <a:gd name="connsiteY12" fmla="*/ 47625 h 53668"/>
              <a:gd name="connsiteX13" fmla="*/ 271463 w 271463"/>
              <a:gd name="connsiteY13" fmla="*/ 50006 h 53668"/>
              <a:gd name="connsiteX0" fmla="*/ 0 w 271463"/>
              <a:gd name="connsiteY0" fmla="*/ 23813 h 53668"/>
              <a:gd name="connsiteX1" fmla="*/ 26194 w 271463"/>
              <a:gd name="connsiteY1" fmla="*/ 4763 h 53668"/>
              <a:gd name="connsiteX2" fmla="*/ 40482 w 271463"/>
              <a:gd name="connsiteY2" fmla="*/ 0 h 53668"/>
              <a:gd name="connsiteX3" fmla="*/ 116682 w 271463"/>
              <a:gd name="connsiteY3" fmla="*/ 2381 h 53668"/>
              <a:gd name="connsiteX4" fmla="*/ 126207 w 271463"/>
              <a:gd name="connsiteY4" fmla="*/ 4763 h 53668"/>
              <a:gd name="connsiteX5" fmla="*/ 159544 w 271463"/>
              <a:gd name="connsiteY5" fmla="*/ 23813 h 53668"/>
              <a:gd name="connsiteX6" fmla="*/ 166688 w 271463"/>
              <a:gd name="connsiteY6" fmla="*/ 30956 h 53668"/>
              <a:gd name="connsiteX7" fmla="*/ 173832 w 271463"/>
              <a:gd name="connsiteY7" fmla="*/ 33338 h 53668"/>
              <a:gd name="connsiteX8" fmla="*/ 180975 w 271463"/>
              <a:gd name="connsiteY8" fmla="*/ 38100 h 53668"/>
              <a:gd name="connsiteX9" fmla="*/ 214313 w 271463"/>
              <a:gd name="connsiteY9" fmla="*/ 40481 h 53668"/>
              <a:gd name="connsiteX10" fmla="*/ 245269 w 271463"/>
              <a:gd name="connsiteY10" fmla="*/ 45244 h 53668"/>
              <a:gd name="connsiteX11" fmla="*/ 259557 w 271463"/>
              <a:gd name="connsiteY11" fmla="*/ 47625 h 53668"/>
              <a:gd name="connsiteX12" fmla="*/ 271463 w 271463"/>
              <a:gd name="connsiteY12" fmla="*/ 50006 h 53668"/>
              <a:gd name="connsiteX0" fmla="*/ 0 w 271463"/>
              <a:gd name="connsiteY0" fmla="*/ 23813 h 53668"/>
              <a:gd name="connsiteX1" fmla="*/ 26194 w 271463"/>
              <a:gd name="connsiteY1" fmla="*/ 4763 h 53668"/>
              <a:gd name="connsiteX2" fmla="*/ 40482 w 271463"/>
              <a:gd name="connsiteY2" fmla="*/ 0 h 53668"/>
              <a:gd name="connsiteX3" fmla="*/ 116682 w 271463"/>
              <a:gd name="connsiteY3" fmla="*/ 2381 h 53668"/>
              <a:gd name="connsiteX4" fmla="*/ 126207 w 271463"/>
              <a:gd name="connsiteY4" fmla="*/ 4763 h 53668"/>
              <a:gd name="connsiteX5" fmla="*/ 159544 w 271463"/>
              <a:gd name="connsiteY5" fmla="*/ 23813 h 53668"/>
              <a:gd name="connsiteX6" fmla="*/ 166688 w 271463"/>
              <a:gd name="connsiteY6" fmla="*/ 30956 h 53668"/>
              <a:gd name="connsiteX7" fmla="*/ 173832 w 271463"/>
              <a:gd name="connsiteY7" fmla="*/ 33338 h 53668"/>
              <a:gd name="connsiteX8" fmla="*/ 214313 w 271463"/>
              <a:gd name="connsiteY8" fmla="*/ 40481 h 53668"/>
              <a:gd name="connsiteX9" fmla="*/ 245269 w 271463"/>
              <a:gd name="connsiteY9" fmla="*/ 45244 h 53668"/>
              <a:gd name="connsiteX10" fmla="*/ 259557 w 271463"/>
              <a:gd name="connsiteY10" fmla="*/ 47625 h 53668"/>
              <a:gd name="connsiteX11" fmla="*/ 271463 w 271463"/>
              <a:gd name="connsiteY11" fmla="*/ 50006 h 53668"/>
              <a:gd name="connsiteX0" fmla="*/ 0 w 271463"/>
              <a:gd name="connsiteY0" fmla="*/ 23813 h 50006"/>
              <a:gd name="connsiteX1" fmla="*/ 26194 w 271463"/>
              <a:gd name="connsiteY1" fmla="*/ 4763 h 50006"/>
              <a:gd name="connsiteX2" fmla="*/ 40482 w 271463"/>
              <a:gd name="connsiteY2" fmla="*/ 0 h 50006"/>
              <a:gd name="connsiteX3" fmla="*/ 116682 w 271463"/>
              <a:gd name="connsiteY3" fmla="*/ 2381 h 50006"/>
              <a:gd name="connsiteX4" fmla="*/ 126207 w 271463"/>
              <a:gd name="connsiteY4" fmla="*/ 4763 h 50006"/>
              <a:gd name="connsiteX5" fmla="*/ 159544 w 271463"/>
              <a:gd name="connsiteY5" fmla="*/ 23813 h 50006"/>
              <a:gd name="connsiteX6" fmla="*/ 166688 w 271463"/>
              <a:gd name="connsiteY6" fmla="*/ 30956 h 50006"/>
              <a:gd name="connsiteX7" fmla="*/ 173832 w 271463"/>
              <a:gd name="connsiteY7" fmla="*/ 33338 h 50006"/>
              <a:gd name="connsiteX8" fmla="*/ 214313 w 271463"/>
              <a:gd name="connsiteY8" fmla="*/ 40481 h 50006"/>
              <a:gd name="connsiteX9" fmla="*/ 245269 w 271463"/>
              <a:gd name="connsiteY9" fmla="*/ 45244 h 50006"/>
              <a:gd name="connsiteX10" fmla="*/ 271463 w 271463"/>
              <a:gd name="connsiteY10" fmla="*/ 50006 h 50006"/>
              <a:gd name="connsiteX0" fmla="*/ 0 w 271463"/>
              <a:gd name="connsiteY0" fmla="*/ 23813 h 50006"/>
              <a:gd name="connsiteX1" fmla="*/ 26194 w 271463"/>
              <a:gd name="connsiteY1" fmla="*/ 4763 h 50006"/>
              <a:gd name="connsiteX2" fmla="*/ 40482 w 271463"/>
              <a:gd name="connsiteY2" fmla="*/ 0 h 50006"/>
              <a:gd name="connsiteX3" fmla="*/ 116682 w 271463"/>
              <a:gd name="connsiteY3" fmla="*/ 2381 h 50006"/>
              <a:gd name="connsiteX4" fmla="*/ 126207 w 271463"/>
              <a:gd name="connsiteY4" fmla="*/ 4763 h 50006"/>
              <a:gd name="connsiteX5" fmla="*/ 159544 w 271463"/>
              <a:gd name="connsiteY5" fmla="*/ 23813 h 50006"/>
              <a:gd name="connsiteX6" fmla="*/ 166688 w 271463"/>
              <a:gd name="connsiteY6" fmla="*/ 30956 h 50006"/>
              <a:gd name="connsiteX7" fmla="*/ 173832 w 271463"/>
              <a:gd name="connsiteY7" fmla="*/ 33338 h 50006"/>
              <a:gd name="connsiteX8" fmla="*/ 214313 w 271463"/>
              <a:gd name="connsiteY8" fmla="*/ 40481 h 50006"/>
              <a:gd name="connsiteX9" fmla="*/ 271463 w 271463"/>
              <a:gd name="connsiteY9" fmla="*/ 50006 h 50006"/>
              <a:gd name="connsiteX0" fmla="*/ 0 w 271463"/>
              <a:gd name="connsiteY0" fmla="*/ 23813 h 50006"/>
              <a:gd name="connsiteX1" fmla="*/ 26194 w 271463"/>
              <a:gd name="connsiteY1" fmla="*/ 4763 h 50006"/>
              <a:gd name="connsiteX2" fmla="*/ 40482 w 271463"/>
              <a:gd name="connsiteY2" fmla="*/ 0 h 50006"/>
              <a:gd name="connsiteX3" fmla="*/ 116682 w 271463"/>
              <a:gd name="connsiteY3" fmla="*/ 2381 h 50006"/>
              <a:gd name="connsiteX4" fmla="*/ 126207 w 271463"/>
              <a:gd name="connsiteY4" fmla="*/ 4763 h 50006"/>
              <a:gd name="connsiteX5" fmla="*/ 159544 w 271463"/>
              <a:gd name="connsiteY5" fmla="*/ 23813 h 50006"/>
              <a:gd name="connsiteX6" fmla="*/ 166688 w 271463"/>
              <a:gd name="connsiteY6" fmla="*/ 30956 h 50006"/>
              <a:gd name="connsiteX7" fmla="*/ 214313 w 271463"/>
              <a:gd name="connsiteY7" fmla="*/ 40481 h 50006"/>
              <a:gd name="connsiteX8" fmla="*/ 271463 w 271463"/>
              <a:gd name="connsiteY8" fmla="*/ 50006 h 50006"/>
              <a:gd name="connsiteX0" fmla="*/ 0 w 271463"/>
              <a:gd name="connsiteY0" fmla="*/ 23813 h 50006"/>
              <a:gd name="connsiteX1" fmla="*/ 26194 w 271463"/>
              <a:gd name="connsiteY1" fmla="*/ 4763 h 50006"/>
              <a:gd name="connsiteX2" fmla="*/ 40482 w 271463"/>
              <a:gd name="connsiteY2" fmla="*/ 0 h 50006"/>
              <a:gd name="connsiteX3" fmla="*/ 116682 w 271463"/>
              <a:gd name="connsiteY3" fmla="*/ 2381 h 50006"/>
              <a:gd name="connsiteX4" fmla="*/ 126207 w 271463"/>
              <a:gd name="connsiteY4" fmla="*/ 4763 h 50006"/>
              <a:gd name="connsiteX5" fmla="*/ 159544 w 271463"/>
              <a:gd name="connsiteY5" fmla="*/ 23813 h 50006"/>
              <a:gd name="connsiteX6" fmla="*/ 214313 w 271463"/>
              <a:gd name="connsiteY6" fmla="*/ 40481 h 50006"/>
              <a:gd name="connsiteX7" fmla="*/ 271463 w 271463"/>
              <a:gd name="connsiteY7" fmla="*/ 50006 h 50006"/>
              <a:gd name="connsiteX0" fmla="*/ 0 w 271463"/>
              <a:gd name="connsiteY0" fmla="*/ 23813 h 50006"/>
              <a:gd name="connsiteX1" fmla="*/ 26194 w 271463"/>
              <a:gd name="connsiteY1" fmla="*/ 4763 h 50006"/>
              <a:gd name="connsiteX2" fmla="*/ 40482 w 271463"/>
              <a:gd name="connsiteY2" fmla="*/ 0 h 50006"/>
              <a:gd name="connsiteX3" fmla="*/ 116682 w 271463"/>
              <a:gd name="connsiteY3" fmla="*/ 2381 h 50006"/>
              <a:gd name="connsiteX4" fmla="*/ 126207 w 271463"/>
              <a:gd name="connsiteY4" fmla="*/ 4763 h 50006"/>
              <a:gd name="connsiteX5" fmla="*/ 159544 w 271463"/>
              <a:gd name="connsiteY5" fmla="*/ 23813 h 50006"/>
              <a:gd name="connsiteX6" fmla="*/ 271463 w 271463"/>
              <a:gd name="connsiteY6" fmla="*/ 50006 h 50006"/>
              <a:gd name="connsiteX0" fmla="*/ 0 w 271463"/>
              <a:gd name="connsiteY0" fmla="*/ 23813 h 50006"/>
              <a:gd name="connsiteX1" fmla="*/ 26194 w 271463"/>
              <a:gd name="connsiteY1" fmla="*/ 4763 h 50006"/>
              <a:gd name="connsiteX2" fmla="*/ 40482 w 271463"/>
              <a:gd name="connsiteY2" fmla="*/ 0 h 50006"/>
              <a:gd name="connsiteX3" fmla="*/ 116682 w 271463"/>
              <a:gd name="connsiteY3" fmla="*/ 2381 h 50006"/>
              <a:gd name="connsiteX4" fmla="*/ 159544 w 271463"/>
              <a:gd name="connsiteY4" fmla="*/ 23813 h 50006"/>
              <a:gd name="connsiteX5" fmla="*/ 271463 w 271463"/>
              <a:gd name="connsiteY5" fmla="*/ 50006 h 50006"/>
              <a:gd name="connsiteX0" fmla="*/ 0 w 271463"/>
              <a:gd name="connsiteY0" fmla="*/ 23813 h 50006"/>
              <a:gd name="connsiteX1" fmla="*/ 40482 w 271463"/>
              <a:gd name="connsiteY1" fmla="*/ 0 h 50006"/>
              <a:gd name="connsiteX2" fmla="*/ 116682 w 271463"/>
              <a:gd name="connsiteY2" fmla="*/ 2381 h 50006"/>
              <a:gd name="connsiteX3" fmla="*/ 159544 w 271463"/>
              <a:gd name="connsiteY3" fmla="*/ 23813 h 50006"/>
              <a:gd name="connsiteX4" fmla="*/ 271463 w 271463"/>
              <a:gd name="connsiteY4" fmla="*/ 50006 h 50006"/>
              <a:gd name="connsiteX0" fmla="*/ 0 w 271463"/>
              <a:gd name="connsiteY0" fmla="*/ 23813 h 50006"/>
              <a:gd name="connsiteX1" fmla="*/ 40482 w 271463"/>
              <a:gd name="connsiteY1" fmla="*/ 0 h 50006"/>
              <a:gd name="connsiteX2" fmla="*/ 116682 w 271463"/>
              <a:gd name="connsiteY2" fmla="*/ 2381 h 50006"/>
              <a:gd name="connsiteX3" fmla="*/ 159544 w 271463"/>
              <a:gd name="connsiteY3" fmla="*/ 23813 h 50006"/>
              <a:gd name="connsiteX4" fmla="*/ 271463 w 271463"/>
              <a:gd name="connsiteY4" fmla="*/ 50006 h 50006"/>
              <a:gd name="connsiteX0" fmla="*/ 0 w 271463"/>
              <a:gd name="connsiteY0" fmla="*/ 35049 h 61242"/>
              <a:gd name="connsiteX1" fmla="*/ 68561 w 271463"/>
              <a:gd name="connsiteY1" fmla="*/ 0 h 61242"/>
              <a:gd name="connsiteX2" fmla="*/ 116682 w 271463"/>
              <a:gd name="connsiteY2" fmla="*/ 13617 h 61242"/>
              <a:gd name="connsiteX3" fmla="*/ 159544 w 271463"/>
              <a:gd name="connsiteY3" fmla="*/ 35049 h 61242"/>
              <a:gd name="connsiteX4" fmla="*/ 271463 w 271463"/>
              <a:gd name="connsiteY4" fmla="*/ 61242 h 61242"/>
              <a:gd name="connsiteX0" fmla="*/ 0 w 271463"/>
              <a:gd name="connsiteY0" fmla="*/ 35049 h 61242"/>
              <a:gd name="connsiteX1" fmla="*/ 68561 w 271463"/>
              <a:gd name="connsiteY1" fmla="*/ 0 h 61242"/>
              <a:gd name="connsiteX2" fmla="*/ 159544 w 271463"/>
              <a:gd name="connsiteY2" fmla="*/ 35049 h 61242"/>
              <a:gd name="connsiteX3" fmla="*/ 271463 w 271463"/>
              <a:gd name="connsiteY3" fmla="*/ 61242 h 61242"/>
              <a:gd name="connsiteX0" fmla="*/ 0 w 271463"/>
              <a:gd name="connsiteY0" fmla="*/ 35049 h 61242"/>
              <a:gd name="connsiteX1" fmla="*/ 68561 w 271463"/>
              <a:gd name="connsiteY1" fmla="*/ 0 h 61242"/>
              <a:gd name="connsiteX2" fmla="*/ 181719 w 271463"/>
              <a:gd name="connsiteY2" fmla="*/ 47625 h 61242"/>
              <a:gd name="connsiteX3" fmla="*/ 271463 w 271463"/>
              <a:gd name="connsiteY3" fmla="*/ 61242 h 61242"/>
              <a:gd name="connsiteX0" fmla="*/ 0 w 271463"/>
              <a:gd name="connsiteY0" fmla="*/ 35049 h 61242"/>
              <a:gd name="connsiteX1" fmla="*/ 68561 w 271463"/>
              <a:gd name="connsiteY1" fmla="*/ 0 h 61242"/>
              <a:gd name="connsiteX2" fmla="*/ 181719 w 271463"/>
              <a:gd name="connsiteY2" fmla="*/ 47625 h 61242"/>
              <a:gd name="connsiteX3" fmla="*/ 271463 w 271463"/>
              <a:gd name="connsiteY3" fmla="*/ 61242 h 61242"/>
              <a:gd name="connsiteX0" fmla="*/ 0 w 271463"/>
              <a:gd name="connsiteY0" fmla="*/ 35049 h 61242"/>
              <a:gd name="connsiteX1" fmla="*/ 68561 w 271463"/>
              <a:gd name="connsiteY1" fmla="*/ 0 h 61242"/>
              <a:gd name="connsiteX2" fmla="*/ 181719 w 271463"/>
              <a:gd name="connsiteY2" fmla="*/ 47625 h 61242"/>
              <a:gd name="connsiteX3" fmla="*/ 271463 w 271463"/>
              <a:gd name="connsiteY3" fmla="*/ 61242 h 61242"/>
              <a:gd name="connsiteX0" fmla="*/ 0 w 271463"/>
              <a:gd name="connsiteY0" fmla="*/ 35049 h 61242"/>
              <a:gd name="connsiteX1" fmla="*/ 68561 w 271463"/>
              <a:gd name="connsiteY1" fmla="*/ 0 h 61242"/>
              <a:gd name="connsiteX2" fmla="*/ 181719 w 271463"/>
              <a:gd name="connsiteY2" fmla="*/ 47625 h 61242"/>
              <a:gd name="connsiteX3" fmla="*/ 271463 w 271463"/>
              <a:gd name="connsiteY3" fmla="*/ 61242 h 61242"/>
              <a:gd name="connsiteX0" fmla="*/ 0 w 267197"/>
              <a:gd name="connsiteY0" fmla="*/ 37703 h 63226"/>
              <a:gd name="connsiteX1" fmla="*/ 64295 w 267197"/>
              <a:gd name="connsiteY1" fmla="*/ 1984 h 63226"/>
              <a:gd name="connsiteX2" fmla="*/ 177453 w 267197"/>
              <a:gd name="connsiteY2" fmla="*/ 49609 h 63226"/>
              <a:gd name="connsiteX3" fmla="*/ 267197 w 267197"/>
              <a:gd name="connsiteY3" fmla="*/ 63226 h 63226"/>
              <a:gd name="connsiteX0" fmla="*/ 0 w 262038"/>
              <a:gd name="connsiteY0" fmla="*/ 37703 h 70469"/>
              <a:gd name="connsiteX1" fmla="*/ 64295 w 262038"/>
              <a:gd name="connsiteY1" fmla="*/ 1984 h 70469"/>
              <a:gd name="connsiteX2" fmla="*/ 177453 w 262038"/>
              <a:gd name="connsiteY2" fmla="*/ 49609 h 70469"/>
              <a:gd name="connsiteX3" fmla="*/ 262038 w 262038"/>
              <a:gd name="connsiteY3" fmla="*/ 70469 h 70469"/>
              <a:gd name="connsiteX0" fmla="*/ 0 w 262038"/>
              <a:gd name="connsiteY0" fmla="*/ 38609 h 71375"/>
              <a:gd name="connsiteX1" fmla="*/ 64295 w 262038"/>
              <a:gd name="connsiteY1" fmla="*/ 2890 h 71375"/>
              <a:gd name="connsiteX2" fmla="*/ 166291 w 262038"/>
              <a:gd name="connsiteY2" fmla="*/ 55947 h 71375"/>
              <a:gd name="connsiteX3" fmla="*/ 262038 w 262038"/>
              <a:gd name="connsiteY3" fmla="*/ 71375 h 7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38" h="71375">
                <a:moveTo>
                  <a:pt x="0" y="38609"/>
                </a:moveTo>
                <a:cubicBezTo>
                  <a:pt x="8434" y="33648"/>
                  <a:pt x="36580" y="0"/>
                  <a:pt x="64295" y="2890"/>
                </a:cubicBezTo>
                <a:cubicBezTo>
                  <a:pt x="92010" y="5780"/>
                  <a:pt x="133334" y="44533"/>
                  <a:pt x="166291" y="55947"/>
                </a:cubicBezTo>
                <a:cubicBezTo>
                  <a:pt x="199248" y="67361"/>
                  <a:pt x="238722" y="65918"/>
                  <a:pt x="262038" y="71375"/>
                </a:cubicBezTo>
              </a:path>
            </a:pathLst>
          </a:custGeom>
          <a:noFill/>
          <a:ln w="63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9" name="フリーフォーム 88"/>
          <p:cNvSpPr/>
          <p:nvPr/>
        </p:nvSpPr>
        <p:spPr bwMode="auto">
          <a:xfrm>
            <a:off x="1519299" y="4745614"/>
            <a:ext cx="350589" cy="189845"/>
          </a:xfrm>
          <a:custGeom>
            <a:avLst/>
            <a:gdLst>
              <a:gd name="connsiteX0" fmla="*/ 0 w 127802"/>
              <a:gd name="connsiteY0" fmla="*/ 0 h 65179"/>
              <a:gd name="connsiteX1" fmla="*/ 45244 w 127802"/>
              <a:gd name="connsiteY1" fmla="*/ 2381 h 65179"/>
              <a:gd name="connsiteX2" fmla="*/ 59531 w 127802"/>
              <a:gd name="connsiteY2" fmla="*/ 11906 h 65179"/>
              <a:gd name="connsiteX3" fmla="*/ 69056 w 127802"/>
              <a:gd name="connsiteY3" fmla="*/ 16669 h 65179"/>
              <a:gd name="connsiteX4" fmla="*/ 85725 w 127802"/>
              <a:gd name="connsiteY4" fmla="*/ 35719 h 65179"/>
              <a:gd name="connsiteX5" fmla="*/ 92869 w 127802"/>
              <a:gd name="connsiteY5" fmla="*/ 38100 h 65179"/>
              <a:gd name="connsiteX6" fmla="*/ 104775 w 127802"/>
              <a:gd name="connsiteY6" fmla="*/ 52387 h 65179"/>
              <a:gd name="connsiteX7" fmla="*/ 121444 w 127802"/>
              <a:gd name="connsiteY7" fmla="*/ 59531 h 65179"/>
              <a:gd name="connsiteX0" fmla="*/ 0 w 127802"/>
              <a:gd name="connsiteY0" fmla="*/ 0 h 65179"/>
              <a:gd name="connsiteX1" fmla="*/ 45244 w 127802"/>
              <a:gd name="connsiteY1" fmla="*/ 2381 h 65179"/>
              <a:gd name="connsiteX2" fmla="*/ 59531 w 127802"/>
              <a:gd name="connsiteY2" fmla="*/ 11906 h 65179"/>
              <a:gd name="connsiteX3" fmla="*/ 69056 w 127802"/>
              <a:gd name="connsiteY3" fmla="*/ 16669 h 65179"/>
              <a:gd name="connsiteX4" fmla="*/ 85725 w 127802"/>
              <a:gd name="connsiteY4" fmla="*/ 35719 h 65179"/>
              <a:gd name="connsiteX5" fmla="*/ 104775 w 127802"/>
              <a:gd name="connsiteY5" fmla="*/ 52387 h 65179"/>
              <a:gd name="connsiteX6" fmla="*/ 121444 w 127802"/>
              <a:gd name="connsiteY6" fmla="*/ 59531 h 65179"/>
              <a:gd name="connsiteX0" fmla="*/ 0 w 127802"/>
              <a:gd name="connsiteY0" fmla="*/ 0 h 65179"/>
              <a:gd name="connsiteX1" fmla="*/ 45244 w 127802"/>
              <a:gd name="connsiteY1" fmla="*/ 2381 h 65179"/>
              <a:gd name="connsiteX2" fmla="*/ 59531 w 127802"/>
              <a:gd name="connsiteY2" fmla="*/ 11906 h 65179"/>
              <a:gd name="connsiteX3" fmla="*/ 85725 w 127802"/>
              <a:gd name="connsiteY3" fmla="*/ 35719 h 65179"/>
              <a:gd name="connsiteX4" fmla="*/ 104775 w 127802"/>
              <a:gd name="connsiteY4" fmla="*/ 52387 h 65179"/>
              <a:gd name="connsiteX5" fmla="*/ 121444 w 127802"/>
              <a:gd name="connsiteY5" fmla="*/ 59531 h 65179"/>
              <a:gd name="connsiteX0" fmla="*/ 0 w 127802"/>
              <a:gd name="connsiteY0" fmla="*/ 0 h 65179"/>
              <a:gd name="connsiteX1" fmla="*/ 45244 w 127802"/>
              <a:gd name="connsiteY1" fmla="*/ 2381 h 65179"/>
              <a:gd name="connsiteX2" fmla="*/ 85725 w 127802"/>
              <a:gd name="connsiteY2" fmla="*/ 35719 h 65179"/>
              <a:gd name="connsiteX3" fmla="*/ 104775 w 127802"/>
              <a:gd name="connsiteY3" fmla="*/ 52387 h 65179"/>
              <a:gd name="connsiteX4" fmla="*/ 121444 w 127802"/>
              <a:gd name="connsiteY4" fmla="*/ 59531 h 65179"/>
              <a:gd name="connsiteX0" fmla="*/ 0 w 121444"/>
              <a:gd name="connsiteY0" fmla="*/ 0 h 59531"/>
              <a:gd name="connsiteX1" fmla="*/ 45244 w 121444"/>
              <a:gd name="connsiteY1" fmla="*/ 2381 h 59531"/>
              <a:gd name="connsiteX2" fmla="*/ 85725 w 121444"/>
              <a:gd name="connsiteY2" fmla="*/ 35719 h 59531"/>
              <a:gd name="connsiteX3" fmla="*/ 121444 w 121444"/>
              <a:gd name="connsiteY3" fmla="*/ 59531 h 59531"/>
              <a:gd name="connsiteX0" fmla="*/ 0 w 120129"/>
              <a:gd name="connsiteY0" fmla="*/ 0 h 61813"/>
              <a:gd name="connsiteX1" fmla="*/ 43929 w 120129"/>
              <a:gd name="connsiteY1" fmla="*/ 4663 h 61813"/>
              <a:gd name="connsiteX2" fmla="*/ 84410 w 120129"/>
              <a:gd name="connsiteY2" fmla="*/ 38001 h 61813"/>
              <a:gd name="connsiteX3" fmla="*/ 120129 w 120129"/>
              <a:gd name="connsiteY3" fmla="*/ 61813 h 61813"/>
              <a:gd name="connsiteX0" fmla="*/ 0 w 122684"/>
              <a:gd name="connsiteY0" fmla="*/ 0 h 70867"/>
              <a:gd name="connsiteX1" fmla="*/ 43929 w 122684"/>
              <a:gd name="connsiteY1" fmla="*/ 4663 h 70867"/>
              <a:gd name="connsiteX2" fmla="*/ 84410 w 122684"/>
              <a:gd name="connsiteY2" fmla="*/ 38001 h 70867"/>
              <a:gd name="connsiteX3" fmla="*/ 122684 w 122684"/>
              <a:gd name="connsiteY3" fmla="*/ 70867 h 70867"/>
              <a:gd name="connsiteX0" fmla="*/ 0 w 122684"/>
              <a:gd name="connsiteY0" fmla="*/ 0 h 70867"/>
              <a:gd name="connsiteX1" fmla="*/ 43929 w 122684"/>
              <a:gd name="connsiteY1" fmla="*/ 4663 h 70867"/>
              <a:gd name="connsiteX2" fmla="*/ 122684 w 122684"/>
              <a:gd name="connsiteY2" fmla="*/ 70867 h 70867"/>
              <a:gd name="connsiteX0" fmla="*/ 0 w 122684"/>
              <a:gd name="connsiteY0" fmla="*/ 0 h 70867"/>
              <a:gd name="connsiteX1" fmla="*/ 60598 w 122684"/>
              <a:gd name="connsiteY1" fmla="*/ 28475 h 70867"/>
              <a:gd name="connsiteX2" fmla="*/ 122684 w 122684"/>
              <a:gd name="connsiteY2" fmla="*/ 70867 h 70867"/>
              <a:gd name="connsiteX0" fmla="*/ 0 w 122684"/>
              <a:gd name="connsiteY0" fmla="*/ 0 h 70867"/>
              <a:gd name="connsiteX1" fmla="*/ 54198 w 122684"/>
              <a:gd name="connsiteY1" fmla="*/ 47054 h 70867"/>
              <a:gd name="connsiteX2" fmla="*/ 122684 w 122684"/>
              <a:gd name="connsiteY2" fmla="*/ 70867 h 70867"/>
              <a:gd name="connsiteX0" fmla="*/ 0 w 122684"/>
              <a:gd name="connsiteY0" fmla="*/ 0 h 70867"/>
              <a:gd name="connsiteX1" fmla="*/ 122684 w 122684"/>
              <a:gd name="connsiteY1" fmla="*/ 70867 h 70867"/>
              <a:gd name="connsiteX0" fmla="*/ 0 w 122684"/>
              <a:gd name="connsiteY0" fmla="*/ 0 h 70867"/>
              <a:gd name="connsiteX1" fmla="*/ 122684 w 122684"/>
              <a:gd name="connsiteY1" fmla="*/ 70867 h 70867"/>
              <a:gd name="connsiteX0" fmla="*/ 0 w 122684"/>
              <a:gd name="connsiteY0" fmla="*/ 0 h 70867"/>
              <a:gd name="connsiteX1" fmla="*/ 122684 w 122684"/>
              <a:gd name="connsiteY1" fmla="*/ 70867 h 70867"/>
              <a:gd name="connsiteX0" fmla="*/ 0 w 130001"/>
              <a:gd name="connsiteY0" fmla="*/ 0 h 70396"/>
              <a:gd name="connsiteX1" fmla="*/ 130001 w 130001"/>
              <a:gd name="connsiteY1" fmla="*/ 70396 h 7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001" h="70396">
                <a:moveTo>
                  <a:pt x="0" y="0"/>
                </a:moveTo>
                <a:cubicBezTo>
                  <a:pt x="51164" y="4101"/>
                  <a:pt x="60705" y="65353"/>
                  <a:pt x="130001" y="70396"/>
                </a:cubicBezTo>
              </a:path>
            </a:pathLst>
          </a:custGeom>
          <a:noFill/>
          <a:ln w="63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771800" y="83671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Sun</a:t>
            </a:r>
            <a:endParaRPr kumimoji="1" lang="ja-JP" altLang="en-US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835696" y="191683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Unpolarized</a:t>
            </a:r>
            <a:endParaRPr kumimoji="1" lang="ja-JP" altLang="en-US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275856" y="234888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Scattering</a:t>
            </a:r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915816" y="3212976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Partially</a:t>
            </a:r>
          </a:p>
          <a:p>
            <a:r>
              <a:rPr lang="en-US" altLang="ja-JP" dirty="0" smtClean="0"/>
              <a:t>polarized</a:t>
            </a:r>
          </a:p>
          <a:p>
            <a:r>
              <a:rPr lang="en-US" altLang="ja-JP" dirty="0" smtClean="0"/>
              <a:t>light</a:t>
            </a:r>
            <a:endParaRPr kumimoji="1" lang="ja-JP" altLang="en-US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157291" y="4437112"/>
            <a:ext cx="645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Component parallel to scattering plane (superscript:    )</a:t>
            </a:r>
          </a:p>
          <a:p>
            <a:r>
              <a:rPr kumimoji="1" lang="en-US" altLang="ja-JP" dirty="0" smtClean="0"/>
              <a:t>Component perpendicular to scattering plane (superscript:    )</a:t>
            </a:r>
            <a:endParaRPr kumimoji="1" lang="ja-JP" altLang="en-US" dirty="0"/>
          </a:p>
        </p:txBody>
      </p:sp>
      <p:cxnSp>
        <p:nvCxnSpPr>
          <p:cNvPr id="97" name="直線矢印コネクタ 96"/>
          <p:cNvCxnSpPr/>
          <p:nvPr/>
        </p:nvCxnSpPr>
        <p:spPr bwMode="auto">
          <a:xfrm>
            <a:off x="2085283" y="4463400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8" name="直線矢印コネクタ 97"/>
          <p:cNvCxnSpPr/>
          <p:nvPr/>
        </p:nvCxnSpPr>
        <p:spPr bwMode="auto">
          <a:xfrm rot="5400000">
            <a:off x="2081091" y="4766672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99" name="オブジェクト 98"/>
          <p:cNvGraphicFramePr>
            <a:graphicFrameLocks noChangeAspect="1"/>
          </p:cNvGraphicFramePr>
          <p:nvPr/>
        </p:nvGraphicFramePr>
        <p:xfrm>
          <a:off x="7568058" y="4527972"/>
          <a:ext cx="88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数式" r:id="rId3" imgW="88560" imgH="203040" progId="Equation.3">
                  <p:embed/>
                </p:oleObj>
              </mc:Choice>
              <mc:Fallback>
                <p:oleObj name="数式" r:id="rId3" imgW="8856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058" y="4527972"/>
                        <a:ext cx="889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8181826" y="482543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数式" r:id="rId5" imgW="152280" imgH="164880" progId="Equation.3">
                  <p:embed/>
                </p:oleObj>
              </mc:Choice>
              <mc:Fallback>
                <p:oleObj name="数式" r:id="rId5" imgW="15228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826" y="4825430"/>
                        <a:ext cx="1524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タイトル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Polarization of scattered light</a:t>
            </a:r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752340" y="116632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Proposed method(3/7)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9"/>
          <p:cNvGrpSpPr/>
          <p:nvPr/>
        </p:nvGrpSpPr>
        <p:grpSpPr>
          <a:xfrm>
            <a:off x="1187624" y="2924944"/>
            <a:ext cx="1296144" cy="504056"/>
            <a:chOff x="467544" y="4797152"/>
            <a:chExt cx="1296144" cy="504056"/>
          </a:xfrm>
        </p:grpSpPr>
        <p:sp>
          <p:nvSpPr>
            <p:cNvPr id="62" name="直方体 61"/>
            <p:cNvSpPr/>
            <p:nvPr/>
          </p:nvSpPr>
          <p:spPr>
            <a:xfrm>
              <a:off x="467544" y="4797152"/>
              <a:ext cx="1080120" cy="504056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柱 64"/>
            <p:cNvSpPr/>
            <p:nvPr/>
          </p:nvSpPr>
          <p:spPr>
            <a:xfrm rot="5400000">
              <a:off x="1511660" y="4905164"/>
              <a:ext cx="216024" cy="28803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2350348" y="278092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Observed</a:t>
            </a:r>
          </a:p>
          <a:p>
            <a:pPr algn="ctr"/>
            <a:r>
              <a:rPr lang="en-US" altLang="ja-JP" dirty="0" smtClean="0"/>
              <a:t>light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1115616" y="1772816"/>
            <a:ext cx="6696744" cy="2808312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176541" y="183553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Haze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499992" y="41397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Distance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699792" y="33569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I</a:t>
            </a:r>
            <a:endParaRPr kumimoji="1" lang="ja-JP" altLang="en-US" i="1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580112" y="464384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R</a:t>
            </a:r>
            <a:endParaRPr kumimoji="1" lang="ja-JP" altLang="en-US" i="1" dirty="0"/>
          </a:p>
        </p:txBody>
      </p:sp>
      <p:grpSp>
        <p:nvGrpSpPr>
          <p:cNvPr id="3" name="グループ化 57"/>
          <p:cNvGrpSpPr/>
          <p:nvPr/>
        </p:nvGrpSpPr>
        <p:grpSpPr>
          <a:xfrm>
            <a:off x="1187624" y="4725144"/>
            <a:ext cx="1296144" cy="504056"/>
            <a:chOff x="467544" y="4797152"/>
            <a:chExt cx="1296144" cy="504056"/>
          </a:xfrm>
        </p:grpSpPr>
        <p:sp>
          <p:nvSpPr>
            <p:cNvPr id="85" name="直方体 84"/>
            <p:cNvSpPr/>
            <p:nvPr/>
          </p:nvSpPr>
          <p:spPr>
            <a:xfrm>
              <a:off x="467544" y="4797152"/>
              <a:ext cx="1080120" cy="504056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柱 85"/>
            <p:cNvSpPr/>
            <p:nvPr/>
          </p:nvSpPr>
          <p:spPr>
            <a:xfrm rot="5400000">
              <a:off x="1511660" y="4905164"/>
              <a:ext cx="216024" cy="28803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テキスト ボックス 86"/>
          <p:cNvSpPr txBox="1"/>
          <p:nvPr/>
        </p:nvSpPr>
        <p:spPr>
          <a:xfrm>
            <a:off x="1220917" y="48598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Camera</a:t>
            </a:r>
            <a:endParaRPr kumimoji="1" lang="ja-JP" altLang="en-US" dirty="0"/>
          </a:p>
        </p:txBody>
      </p:sp>
      <p:sp>
        <p:nvSpPr>
          <p:cNvPr id="90" name="円/楕円 89"/>
          <p:cNvSpPr/>
          <p:nvPr/>
        </p:nvSpPr>
        <p:spPr>
          <a:xfrm>
            <a:off x="4788024" y="620688"/>
            <a:ext cx="864096" cy="86409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355976" y="464384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Object light</a:t>
            </a:r>
            <a:endParaRPr kumimoji="1" lang="ja-JP" altLang="en-US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508104" y="41397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Z</a:t>
            </a:r>
            <a:endParaRPr kumimoji="1" lang="ja-JP" altLang="en-US" i="1" dirty="0"/>
          </a:p>
        </p:txBody>
      </p:sp>
      <p:cxnSp>
        <p:nvCxnSpPr>
          <p:cNvPr id="105" name="直線矢印コネクタ 104"/>
          <p:cNvCxnSpPr/>
          <p:nvPr/>
        </p:nvCxnSpPr>
        <p:spPr>
          <a:xfrm rot="10800000">
            <a:off x="3347864" y="5011588"/>
            <a:ext cx="3600400" cy="15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3347864" y="328498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Attenuated object light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20917" y="306896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Camera</a:t>
            </a:r>
            <a:endParaRPr kumimoji="1" lang="ja-JP" altLang="en-US" dirty="0"/>
          </a:p>
        </p:txBody>
      </p:sp>
      <p:cxnSp>
        <p:nvCxnSpPr>
          <p:cNvPr id="111" name="直線矢印コネクタ 110"/>
          <p:cNvCxnSpPr/>
          <p:nvPr/>
        </p:nvCxnSpPr>
        <p:spPr>
          <a:xfrm rot="10800000" flipV="1">
            <a:off x="3347864" y="3284984"/>
            <a:ext cx="3600400" cy="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>
            <a:off x="3347864" y="4147492"/>
            <a:ext cx="36004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6948264" y="393305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Object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580112" y="32849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T</a:t>
            </a:r>
            <a:endParaRPr kumimoji="1" lang="ja-JP" altLang="en-US" i="1" dirty="0"/>
          </a:p>
        </p:txBody>
      </p:sp>
      <p:sp>
        <p:nvSpPr>
          <p:cNvPr id="53" name="正方形/長方形 52"/>
          <p:cNvSpPr/>
          <p:nvPr/>
        </p:nvSpPr>
        <p:spPr>
          <a:xfrm>
            <a:off x="6948264" y="3140968"/>
            <a:ext cx="792088" cy="20162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419872" y="2699628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Scattered light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11986" y="183553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A</a:t>
            </a:r>
            <a:endParaRPr kumimoji="1" lang="ja-JP" altLang="en-US" i="1" dirty="0"/>
          </a:p>
        </p:txBody>
      </p:sp>
      <p:cxnSp>
        <p:nvCxnSpPr>
          <p:cNvPr id="57" name="直線矢印コネクタ 56"/>
          <p:cNvCxnSpPr/>
          <p:nvPr/>
        </p:nvCxnSpPr>
        <p:spPr>
          <a:xfrm rot="5400000">
            <a:off x="4031940" y="1880828"/>
            <a:ext cx="1584176" cy="7920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16200000" flipH="1">
            <a:off x="4499992" y="2204864"/>
            <a:ext cx="1584176" cy="14401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rot="16200000" flipH="1">
            <a:off x="5004048" y="1700808"/>
            <a:ext cx="1584176" cy="115212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211960" y="377974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Attenuation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387507" y="3779748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exp(-</a:t>
            </a:r>
            <a:r>
              <a:rPr lang="en-US" altLang="ja-JP" i="1" dirty="0" err="1" smtClean="0">
                <a:latin typeface="Symbol" pitchFamily="18" charset="2"/>
              </a:rPr>
              <a:t>b</a:t>
            </a:r>
            <a:r>
              <a:rPr lang="en-US" altLang="ja-JP" i="1" dirty="0" err="1" smtClean="0"/>
              <a:t>Z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275856" y="23395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Distance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222224" y="233958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Symbol" pitchFamily="18" charset="2"/>
              </a:rPr>
              <a:t></a:t>
            </a:r>
            <a:endParaRPr kumimoji="1" lang="ja-JP" altLang="en-US" dirty="0">
              <a:latin typeface="Symbol" pitchFamily="18" charset="2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3347864" y="2347292"/>
            <a:ext cx="4824536" cy="1588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2078180" y="184482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Maximum scattered light</a:t>
            </a:r>
            <a:endParaRPr kumimoji="1" lang="ja-JP" altLang="en-US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4860032" y="269962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A</a:t>
            </a:r>
            <a:endParaRPr kumimoji="1" lang="ja-JP" altLang="en-US" i="1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4656002" y="1958643"/>
            <a:ext cx="276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dirty="0" smtClean="0">
                <a:latin typeface="Symbol" pitchFamily="18" charset="2"/>
              </a:rPr>
              <a:t></a:t>
            </a:r>
            <a:endParaRPr kumimoji="1" lang="ja-JP" altLang="en-US" sz="1000" dirty="0">
              <a:latin typeface="Symbol" pitchFamily="18" charset="2"/>
            </a:endParaRPr>
          </a:p>
        </p:txBody>
      </p:sp>
      <p:cxnSp>
        <p:nvCxnSpPr>
          <p:cNvPr id="109" name="直線矢印コネクタ 108"/>
          <p:cNvCxnSpPr/>
          <p:nvPr/>
        </p:nvCxnSpPr>
        <p:spPr>
          <a:xfrm>
            <a:off x="5220072" y="1484784"/>
            <a:ext cx="2304256" cy="7200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 rot="10800000">
            <a:off x="3347864" y="2203276"/>
            <a:ext cx="4824536" cy="15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 rot="16200000" flipH="1">
            <a:off x="5184068" y="1520788"/>
            <a:ext cx="1800200" cy="17281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rot="16200000" flipH="1">
            <a:off x="4319972" y="2384884"/>
            <a:ext cx="3528392" cy="17281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rot="10800000">
            <a:off x="3347864" y="3067371"/>
            <a:ext cx="36004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>
            <a:off x="5220072" y="1484784"/>
            <a:ext cx="1080120" cy="7200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/>
          <p:nvPr/>
        </p:nvCxnSpPr>
        <p:spPr>
          <a:xfrm rot="10800000" flipV="1">
            <a:off x="3563888" y="1484784"/>
            <a:ext cx="1656184" cy="7200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テキスト ボックス 149"/>
          <p:cNvSpPr txBox="1"/>
          <p:nvPr/>
        </p:nvSpPr>
        <p:spPr>
          <a:xfrm>
            <a:off x="4860032" y="694437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Light</a:t>
            </a:r>
          </a:p>
          <a:p>
            <a:pPr algn="ctr"/>
            <a:r>
              <a:rPr lang="en-US" altLang="ja-JP" dirty="0" smtClean="0"/>
              <a:t>source</a:t>
            </a:r>
            <a:endParaRPr kumimoji="1" lang="ja-JP" altLang="en-US" dirty="0"/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683568" y="369906"/>
          <a:ext cx="3098565" cy="7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数式" r:id="rId3" imgW="1612800" imgH="393480" progId="Equation.3">
                  <p:embed/>
                </p:oleObj>
              </mc:Choice>
              <mc:Fallback>
                <p:oleObj name="数式" r:id="rId3" imgW="161280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9906"/>
                        <a:ext cx="3098565" cy="75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611560" y="1017978"/>
          <a:ext cx="3173114" cy="7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数式" r:id="rId5" imgW="1650960" imgH="393480" progId="Equation.3">
                  <p:embed/>
                </p:oleObj>
              </mc:Choice>
              <mc:Fallback>
                <p:oleObj name="数式" r:id="rId5" imgW="16509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17978"/>
                        <a:ext cx="3173114" cy="75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タイトル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Formulation of observed light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52340" y="116632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Proposed method(4/7)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79552" y="393305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Reference objects</a:t>
            </a:r>
            <a:endParaRPr kumimoji="1" lang="ja-JP" altLang="en-US" dirty="0"/>
          </a:p>
        </p:txBody>
      </p:sp>
      <p:pic>
        <p:nvPicPr>
          <p:cNvPr id="1027" name="Picture 3" descr="C:\!work\2011-03\2011-03-16\kirihenkou\004AppliedOptics\005paper\figure\work\mask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206750" cy="2193925"/>
          </a:xfrm>
          <a:prstGeom prst="rect">
            <a:avLst/>
          </a:prstGeom>
          <a:noFill/>
        </p:spPr>
      </p:pic>
      <p:sp>
        <p:nvSpPr>
          <p:cNvPr id="1029" name="AutoShape 5"/>
          <p:cNvSpPr>
            <a:spLocks noChangeAspect="1" noChangeArrowheads="1" noTextEdit="1"/>
          </p:cNvSpPr>
          <p:nvPr/>
        </p:nvSpPr>
        <p:spPr bwMode="auto">
          <a:xfrm>
            <a:off x="1258888" y="1772866"/>
            <a:ext cx="3273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277938" y="1783979"/>
            <a:ext cx="3238500" cy="1890713"/>
          </a:xfrm>
          <a:custGeom>
            <a:avLst/>
            <a:gdLst/>
            <a:ahLst/>
            <a:cxnLst>
              <a:cxn ang="0">
                <a:pos x="828" y="0"/>
              </a:cxn>
              <a:cxn ang="0">
                <a:pos x="864" y="36"/>
              </a:cxn>
              <a:cxn ang="0">
                <a:pos x="864" y="468"/>
              </a:cxn>
              <a:cxn ang="0">
                <a:pos x="828" y="504"/>
              </a:cxn>
              <a:cxn ang="0">
                <a:pos x="36" y="504"/>
              </a:cxn>
              <a:cxn ang="0">
                <a:pos x="0" y="468"/>
              </a:cxn>
              <a:cxn ang="0">
                <a:pos x="0" y="36"/>
              </a:cxn>
              <a:cxn ang="0">
                <a:pos x="36" y="0"/>
              </a:cxn>
              <a:cxn ang="0">
                <a:pos x="828" y="0"/>
              </a:cxn>
            </a:cxnLst>
            <a:rect l="0" t="0" r="r" b="b"/>
            <a:pathLst>
              <a:path w="864" h="504">
                <a:moveTo>
                  <a:pt x="828" y="0"/>
                </a:moveTo>
                <a:cubicBezTo>
                  <a:pt x="847" y="0"/>
                  <a:pt x="864" y="17"/>
                  <a:pt x="864" y="36"/>
                </a:cubicBezTo>
                <a:cubicBezTo>
                  <a:pt x="864" y="468"/>
                  <a:pt x="864" y="468"/>
                  <a:pt x="864" y="468"/>
                </a:cubicBezTo>
                <a:cubicBezTo>
                  <a:pt x="864" y="488"/>
                  <a:pt x="847" y="504"/>
                  <a:pt x="828" y="504"/>
                </a:cubicBezTo>
                <a:cubicBezTo>
                  <a:pt x="36" y="504"/>
                  <a:pt x="36" y="504"/>
                  <a:pt x="36" y="504"/>
                </a:cubicBezTo>
                <a:cubicBezTo>
                  <a:pt x="16" y="504"/>
                  <a:pt x="0" y="488"/>
                  <a:pt x="0" y="46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7"/>
                  <a:pt x="16" y="0"/>
                  <a:pt x="36" y="0"/>
                </a:cubicBezTo>
                <a:lnTo>
                  <a:pt x="828" y="0"/>
                </a:lnTo>
                <a:close/>
              </a:path>
            </a:pathLst>
          </a:custGeom>
          <a:noFill/>
          <a:ln w="2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1509713" y="2020516"/>
            <a:ext cx="2703513" cy="107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3" y="0"/>
              </a:cxn>
              <a:cxn ang="0">
                <a:pos x="683" y="680"/>
              </a:cxn>
              <a:cxn ang="0">
                <a:pos x="0" y="680"/>
              </a:cxn>
              <a:cxn ang="0">
                <a:pos x="0" y="0"/>
              </a:cxn>
              <a:cxn ang="0">
                <a:pos x="1023" y="0"/>
              </a:cxn>
              <a:cxn ang="0">
                <a:pos x="1703" y="0"/>
              </a:cxn>
              <a:cxn ang="0">
                <a:pos x="1703" y="680"/>
              </a:cxn>
              <a:cxn ang="0">
                <a:pos x="1023" y="680"/>
              </a:cxn>
              <a:cxn ang="0">
                <a:pos x="1023" y="0"/>
              </a:cxn>
            </a:cxnLst>
            <a:rect l="0" t="0" r="r" b="b"/>
            <a:pathLst>
              <a:path w="1703" h="680">
                <a:moveTo>
                  <a:pt x="0" y="0"/>
                </a:moveTo>
                <a:lnTo>
                  <a:pt x="683" y="0"/>
                </a:lnTo>
                <a:lnTo>
                  <a:pt x="683" y="680"/>
                </a:lnTo>
                <a:lnTo>
                  <a:pt x="0" y="680"/>
                </a:lnTo>
                <a:lnTo>
                  <a:pt x="0" y="0"/>
                </a:lnTo>
                <a:close/>
                <a:moveTo>
                  <a:pt x="1023" y="0"/>
                </a:moveTo>
                <a:lnTo>
                  <a:pt x="1703" y="0"/>
                </a:lnTo>
                <a:lnTo>
                  <a:pt x="1703" y="680"/>
                </a:lnTo>
                <a:lnTo>
                  <a:pt x="1023" y="680"/>
                </a:lnTo>
                <a:lnTo>
                  <a:pt x="1023" y="0"/>
                </a:lnTo>
                <a:close/>
              </a:path>
            </a:pathLst>
          </a:cu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1509713" y="2023691"/>
            <a:ext cx="1079500" cy="1081088"/>
          </a:xfrm>
          <a:prstGeom prst="ellips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2049463" y="2276104"/>
            <a:ext cx="1588" cy="723900"/>
          </a:xfrm>
          <a:prstGeom prst="line">
            <a:avLst/>
          </a:prstGeom>
          <a:noFill/>
          <a:ln w="3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1974851" y="2088779"/>
            <a:ext cx="153988" cy="187325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97" y="118"/>
              </a:cxn>
              <a:cxn ang="0">
                <a:pos x="0" y="118"/>
              </a:cxn>
              <a:cxn ang="0">
                <a:pos x="47" y="0"/>
              </a:cxn>
            </a:cxnLst>
            <a:rect l="0" t="0" r="r" b="b"/>
            <a:pathLst>
              <a:path w="97" h="118">
                <a:moveTo>
                  <a:pt x="47" y="0"/>
                </a:moveTo>
                <a:lnTo>
                  <a:pt x="97" y="118"/>
                </a:lnTo>
                <a:lnTo>
                  <a:pt x="0" y="118"/>
                </a:lnTo>
                <a:lnTo>
                  <a:pt x="4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1974851" y="2088779"/>
            <a:ext cx="153988" cy="187325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97" y="118"/>
              </a:cxn>
              <a:cxn ang="0">
                <a:pos x="0" y="118"/>
              </a:cxn>
              <a:cxn ang="0">
                <a:pos x="47" y="0"/>
              </a:cxn>
            </a:cxnLst>
            <a:rect l="0" t="0" r="r" b="b"/>
            <a:pathLst>
              <a:path w="97" h="118">
                <a:moveTo>
                  <a:pt x="47" y="0"/>
                </a:moveTo>
                <a:lnTo>
                  <a:pt x="97" y="118"/>
                </a:lnTo>
                <a:lnTo>
                  <a:pt x="0" y="118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3130551" y="2023691"/>
            <a:ext cx="1079500" cy="10810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3130551" y="2023691"/>
            <a:ext cx="1079500" cy="1081088"/>
          </a:xfrm>
          <a:prstGeom prst="ellipse">
            <a:avLst/>
          </a:prstGeom>
          <a:noFill/>
          <a:ln w="1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9" name="Freeform 15"/>
          <p:cNvSpPr>
            <a:spLocks noEditPoints="1"/>
          </p:cNvSpPr>
          <p:nvPr/>
        </p:nvSpPr>
        <p:spPr bwMode="auto">
          <a:xfrm>
            <a:off x="3302001" y="2188791"/>
            <a:ext cx="742950" cy="742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8" y="468"/>
              </a:cxn>
              <a:cxn ang="0">
                <a:pos x="468" y="0"/>
              </a:cxn>
              <a:cxn ang="0">
                <a:pos x="0" y="468"/>
              </a:cxn>
            </a:cxnLst>
            <a:rect l="0" t="0" r="r" b="b"/>
            <a:pathLst>
              <a:path w="468" h="468">
                <a:moveTo>
                  <a:pt x="0" y="0"/>
                </a:moveTo>
                <a:lnTo>
                  <a:pt x="468" y="468"/>
                </a:lnTo>
                <a:moveTo>
                  <a:pt x="468" y="0"/>
                </a:moveTo>
                <a:lnTo>
                  <a:pt x="0" y="468"/>
                </a:lnTo>
              </a:path>
            </a:pathLst>
          </a:custGeom>
          <a:noFill/>
          <a:ln w="3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43" name="直線矢印コネクタ 42"/>
          <p:cNvCxnSpPr>
            <a:stCxn id="1038" idx="0"/>
          </p:cNvCxnSpPr>
          <p:nvPr/>
        </p:nvCxnSpPr>
        <p:spPr>
          <a:xfrm rot="5400000" flipH="1" flipV="1">
            <a:off x="5183845" y="331281"/>
            <a:ext cx="178867" cy="320595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1037" idx="4"/>
          </p:cNvCxnSpPr>
          <p:nvPr/>
        </p:nvCxnSpPr>
        <p:spPr>
          <a:xfrm rot="5400000" flipH="1" flipV="1">
            <a:off x="4873625" y="1110879"/>
            <a:ext cx="790576" cy="31972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1033" idx="4"/>
          </p:cNvCxnSpPr>
          <p:nvPr/>
        </p:nvCxnSpPr>
        <p:spPr>
          <a:xfrm rot="5400000" flipH="1" flipV="1">
            <a:off x="3667918" y="1391073"/>
            <a:ext cx="95251" cy="333216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1033" idx="0"/>
          </p:cNvCxnSpPr>
          <p:nvPr/>
        </p:nvCxnSpPr>
        <p:spPr>
          <a:xfrm rot="16200000" flipH="1">
            <a:off x="3608388" y="464766"/>
            <a:ext cx="214312" cy="333216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299130" y="393305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Captured image</a:t>
            </a:r>
            <a:endParaRPr kumimoji="1" lang="ja-JP" altLang="en-US" dirty="0" err="1" smtClean="0"/>
          </a:p>
        </p:txBody>
      </p:sp>
      <p:sp>
        <p:nvSpPr>
          <p:cNvPr id="19" name="タイトル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Concept of parameter estimation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 bwMode="auto">
          <a:xfrm>
            <a:off x="25152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7544" y="1166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Introduction(3)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1691680" y="116632"/>
            <a:ext cx="1440160" cy="216024"/>
          </a:xfrm>
          <a:prstGeom prst="rect">
            <a:avLst/>
          </a:prstGeom>
          <a:solidFill>
            <a:srgbClr val="2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313184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4572000" y="116632"/>
            <a:ext cx="144016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52340" y="116632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solidFill>
                  <a:schemeClr val="bg1"/>
                </a:solidFill>
                <a:latin typeface="+mj-lt"/>
                <a:ea typeface="メイリオ" pitchFamily="50" charset="-128"/>
              </a:rPr>
              <a:t>Proposed method(5/7)</a:t>
            </a:r>
            <a:endParaRPr kumimoji="1" lang="ja-JP" altLang="en-US" sz="900" b="1" dirty="0">
              <a:solidFill>
                <a:schemeClr val="bg1"/>
              </a:solidFill>
              <a:latin typeface="+mj-lt"/>
              <a:ea typeface="メイリオ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19872" y="116632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Experiment(6)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60032" y="1166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+mj-lt"/>
                <a:ea typeface="メイリオ" pitchFamily="50" charset="-128"/>
              </a:rPr>
              <a:t>Discussion(2)</a:t>
            </a:r>
            <a:endParaRPr kumimoji="1" lang="ja-JP" altLang="en-US" sz="900" dirty="0">
              <a:latin typeface="+mj-lt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7.2|3.8|3.3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hcu04">
  <a:themeElements>
    <a:clrScheme name="ユーザー定義 6">
      <a:dk1>
        <a:srgbClr val="000000"/>
      </a:dk1>
      <a:lt1>
        <a:srgbClr val="FFFFFF"/>
      </a:lt1>
      <a:dk2>
        <a:srgbClr val="202060"/>
      </a:dk2>
      <a:lt2>
        <a:srgbClr val="A1D8E6"/>
      </a:lt2>
      <a:accent1>
        <a:srgbClr val="A0A0E0"/>
      </a:accent1>
      <a:accent2>
        <a:srgbClr val="004098"/>
      </a:accent2>
      <a:accent3>
        <a:srgbClr val="008040"/>
      </a:accent3>
      <a:accent4>
        <a:srgbClr val="802020"/>
      </a:accent4>
      <a:accent5>
        <a:srgbClr val="FFC060"/>
      </a:accent5>
      <a:accent6>
        <a:srgbClr val="FFC0E0"/>
      </a:accent6>
      <a:hlink>
        <a:srgbClr val="E0C0A0"/>
      </a:hlink>
      <a:folHlink>
        <a:srgbClr val="C080C0"/>
      </a:folHlink>
    </a:clrScheme>
    <a:fontScheme name="1_pbv0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pbv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4">
        <a:dk1>
          <a:srgbClr val="000000"/>
        </a:dk1>
        <a:lt1>
          <a:srgbClr val="FFFFFF"/>
        </a:lt1>
        <a:dk2>
          <a:srgbClr val="C0C0C0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5">
        <a:dk1>
          <a:srgbClr val="000000"/>
        </a:dk1>
        <a:lt1>
          <a:srgbClr val="FFFFFF"/>
        </a:lt1>
        <a:dk2>
          <a:srgbClr val="0242C2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6">
        <a:dk1>
          <a:srgbClr val="000000"/>
        </a:dk1>
        <a:lt1>
          <a:srgbClr val="FFFFFF"/>
        </a:lt1>
        <a:dk2>
          <a:srgbClr val="0242C2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EF70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Words>710</Words>
  <Application>Microsoft Office PowerPoint</Application>
  <PresentationFormat>画面に合わせる (4:3)</PresentationFormat>
  <Paragraphs>267</Paragraphs>
  <Slides>20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ＭＳ Ｐゴシック</vt:lpstr>
      <vt:lpstr>メイリオ</vt:lpstr>
      <vt:lpstr>Arial</vt:lpstr>
      <vt:lpstr>Calibri</vt:lpstr>
      <vt:lpstr>Symbol</vt:lpstr>
      <vt:lpstr>Times New Roman</vt:lpstr>
      <vt:lpstr>Wingdings</vt:lpstr>
      <vt:lpstr>hcu04</vt:lpstr>
      <vt:lpstr>数式</vt:lpstr>
      <vt:lpstr>Polarization-based dehazing using two reference objects</vt:lpstr>
      <vt:lpstr>Background</vt:lpstr>
      <vt:lpstr>Overview</vt:lpstr>
      <vt:lpstr>Related work</vt:lpstr>
      <vt:lpstr>Polarization</vt:lpstr>
      <vt:lpstr>Observed light</vt:lpstr>
      <vt:lpstr>Polarization of scattered light</vt:lpstr>
      <vt:lpstr>Formulation of observed light</vt:lpstr>
      <vt:lpstr>Concept of parameter estimation</vt:lpstr>
      <vt:lpstr>Parameter estimation from two references</vt:lpstr>
      <vt:lpstr>Related work</vt:lpstr>
      <vt:lpstr>Experimental setup</vt:lpstr>
      <vt:lpstr>Captured images</vt:lpstr>
      <vt:lpstr>Degree of polarization</vt:lpstr>
      <vt:lpstr>Two reference objects</vt:lpstr>
      <vt:lpstr>Output image</vt:lpstr>
      <vt:lpstr>Image enhancement result</vt:lpstr>
      <vt:lpstr>Discussion</vt:lpstr>
      <vt:lpstr>Future work</vt:lpstr>
      <vt:lpstr>Daisuke Miyazaki 2013 Creative Commons Attribution 4.0 International License.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</dc:title>
  <cp:lastModifiedBy>Daisuke Miyazaki</cp:lastModifiedBy>
  <cp:revision>475</cp:revision>
  <dcterms:modified xsi:type="dcterms:W3CDTF">2016-03-25T00:52:42Z</dcterms:modified>
</cp:coreProperties>
</file>