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30"/>
  </p:notesMasterIdLst>
  <p:sldIdLst>
    <p:sldId id="453" r:id="rId2"/>
    <p:sldId id="490" r:id="rId3"/>
    <p:sldId id="528" r:id="rId4"/>
    <p:sldId id="495" r:id="rId5"/>
    <p:sldId id="487" r:id="rId6"/>
    <p:sldId id="529" r:id="rId7"/>
    <p:sldId id="566" r:id="rId8"/>
    <p:sldId id="567" r:id="rId9"/>
    <p:sldId id="568" r:id="rId10"/>
    <p:sldId id="539" r:id="rId11"/>
    <p:sldId id="540" r:id="rId12"/>
    <p:sldId id="488" r:id="rId13"/>
    <p:sldId id="501" r:id="rId14"/>
    <p:sldId id="504" r:id="rId15"/>
    <p:sldId id="505" r:id="rId16"/>
    <p:sldId id="506" r:id="rId17"/>
    <p:sldId id="507" r:id="rId18"/>
    <p:sldId id="508" r:id="rId19"/>
    <p:sldId id="489" r:id="rId20"/>
    <p:sldId id="555" r:id="rId21"/>
    <p:sldId id="556" r:id="rId22"/>
    <p:sldId id="565" r:id="rId23"/>
    <p:sldId id="564" r:id="rId24"/>
    <p:sldId id="560" r:id="rId25"/>
    <p:sldId id="562" r:id="rId26"/>
    <p:sldId id="569" r:id="rId27"/>
    <p:sldId id="570" r:id="rId28"/>
    <p:sldId id="486" r:id="rId29"/>
  </p:sldIdLst>
  <p:sldSz cx="9144000" cy="6858000" type="screen4x3"/>
  <p:notesSz cx="6735763" cy="9866313"/>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8752"/>
    <a:srgbClr val="C8CC52"/>
    <a:srgbClr val="C252CC"/>
    <a:srgbClr val="A1D8E6"/>
    <a:srgbClr val="004098"/>
    <a:srgbClr val="D43238"/>
    <a:srgbClr val="58A84B"/>
    <a:srgbClr val="53A2D7"/>
    <a:srgbClr val="BFBFBF"/>
    <a:srgbClr val="2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1686" y="11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42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5BD243BF-AB2D-49DA-94BE-7014B51C858D}" type="datetimeFigureOut">
              <a:rPr kumimoji="1" lang="ja-JP" altLang="en-US" smtClean="0"/>
              <a:pPr/>
              <a:t>2015/4/10</a:t>
            </a:fld>
            <a:endParaRPr kumimoji="1" lang="ja-JP" altLang="en-US"/>
          </a:p>
        </p:txBody>
      </p:sp>
      <p:sp>
        <p:nvSpPr>
          <p:cNvPr id="4" name="スライド イメージ プレースホルダ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73577" y="4686499"/>
            <a:ext cx="5388610" cy="4439841"/>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E33957D2-4131-42E4-924D-0ED8DDBFBA4D}" type="slidenum">
              <a:rPr kumimoji="1" lang="ja-JP" altLang="en-US" smtClean="0"/>
              <a:pPr/>
              <a:t>‹#›</a:t>
            </a:fld>
            <a:endParaRPr kumimoji="1" lang="ja-JP" altLang="en-US"/>
          </a:p>
        </p:txBody>
      </p:sp>
    </p:spTree>
    <p:extLst>
      <p:ext uri="{BB962C8B-B14F-4D97-AF65-F5344CB8AC3E}">
        <p14:creationId xmlns:p14="http://schemas.microsoft.com/office/powerpoint/2010/main" val="342542300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33957D2-4131-42E4-924D-0ED8DDBFBA4D}" type="slidenum">
              <a:rPr kumimoji="1" lang="ja-JP" altLang="en-US" smtClean="0"/>
              <a:pPr/>
              <a:t>1</a:t>
            </a:fld>
            <a:endParaRPr kumimoji="1" lang="ja-JP" altLang="en-US"/>
          </a:p>
        </p:txBody>
      </p:sp>
    </p:spTree>
    <p:extLst>
      <p:ext uri="{BB962C8B-B14F-4D97-AF65-F5344CB8AC3E}">
        <p14:creationId xmlns:p14="http://schemas.microsoft.com/office/powerpoint/2010/main" val="4078366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p:txBody>
          <a:bodyPr/>
          <a:lstStyle/>
          <a:p>
            <a:pPr>
              <a:defRPr/>
            </a:pPr>
            <a:fld id="{F691FBD6-BE3B-42C7-92BE-2F2770243758}" type="slidenum">
              <a:rPr lang="en-US" altLang="ja-JP" smtClean="0"/>
              <a:pPr>
                <a:defRPr/>
              </a:pPr>
              <a:t>3</a:t>
            </a:fld>
            <a:endParaRPr lang="en-US" altLang="ja-JP" smtClean="0"/>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83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altLang="zh-CN" smtClean="0"/>
              <a:t>Here is the separated result.</a:t>
            </a:r>
            <a:endParaRPr lang="en-US" altLang="ja-JP" smtClean="0"/>
          </a:p>
        </p:txBody>
      </p:sp>
    </p:spTree>
    <p:extLst>
      <p:ext uri="{BB962C8B-B14F-4D97-AF65-F5344CB8AC3E}">
        <p14:creationId xmlns:p14="http://schemas.microsoft.com/office/powerpoint/2010/main" val="580277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98525" y="738188"/>
            <a:ext cx="4938713" cy="370522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BBBFC76-237D-46D5-A9D0-8D24F765B63B}" type="slidenum">
              <a:rPr kumimoji="1" lang="ja-JP" altLang="en-US" smtClean="0"/>
              <a:pPr/>
              <a:t>11</a:t>
            </a:fld>
            <a:endParaRPr kumimoji="1" lang="ja-JP" altLang="en-US"/>
          </a:p>
        </p:txBody>
      </p:sp>
    </p:spTree>
    <p:extLst>
      <p:ext uri="{BB962C8B-B14F-4D97-AF65-F5344CB8AC3E}">
        <p14:creationId xmlns:p14="http://schemas.microsoft.com/office/powerpoint/2010/main" val="3554401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33957D2-4131-42E4-924D-0ED8DDBFBA4D}" type="slidenum">
              <a:rPr kumimoji="1" lang="ja-JP" altLang="en-US" smtClean="0"/>
              <a:pPr/>
              <a:t>22</a:t>
            </a:fld>
            <a:endParaRPr kumimoji="1" lang="ja-JP" altLang="en-US"/>
          </a:p>
        </p:txBody>
      </p:sp>
    </p:spTree>
    <p:extLst>
      <p:ext uri="{BB962C8B-B14F-4D97-AF65-F5344CB8AC3E}">
        <p14:creationId xmlns:p14="http://schemas.microsoft.com/office/powerpoint/2010/main" val="2353221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B46FEF-2914-44E3-B4D9-11DE3FAD779A}" type="slidenum">
              <a:rPr lang="en-US" altLang="ja-JP"/>
              <a:pPr/>
              <a:t>28</a:t>
            </a:fld>
            <a:endParaRPr lang="en-US" altLang="ja-JP"/>
          </a:p>
        </p:txBody>
      </p:sp>
      <p:sp>
        <p:nvSpPr>
          <p:cNvPr id="477186" name="Rectangle 2"/>
          <p:cNvSpPr>
            <a:spLocks noGrp="1" noRot="1" noChangeAspect="1" noChangeArrowheads="1" noTextEdit="1"/>
          </p:cNvSpPr>
          <p:nvPr>
            <p:ph type="sldImg"/>
          </p:nvPr>
        </p:nvSpPr>
        <p:spPr>
          <a:ln/>
        </p:spPr>
      </p:sp>
      <p:sp>
        <p:nvSpPr>
          <p:cNvPr id="477187" name="Rectangle 3"/>
          <p:cNvSpPr>
            <a:spLocks noGrp="1" noChangeArrowheads="1"/>
          </p:cNvSpPr>
          <p:nvPr>
            <p:ph type="body" idx="1"/>
          </p:nvPr>
        </p:nvSpPr>
        <p:spPr/>
        <p:txBody>
          <a:bodyPr/>
          <a:lstStyle/>
          <a:p>
            <a:endParaRPr lang="ja-JP" altLang="en-US"/>
          </a:p>
        </p:txBody>
      </p:sp>
    </p:spTree>
    <p:extLst>
      <p:ext uri="{BB962C8B-B14F-4D97-AF65-F5344CB8AC3E}">
        <p14:creationId xmlns:p14="http://schemas.microsoft.com/office/powerpoint/2010/main" val="11611125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2" name="図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06223" y="2484428"/>
            <a:ext cx="1944217" cy="1944217"/>
          </a:xfrm>
          <a:prstGeom prst="rect">
            <a:avLst/>
          </a:prstGeom>
        </p:spPr>
      </p:pic>
      <p:sp>
        <p:nvSpPr>
          <p:cNvPr id="6" name="Freeform 13"/>
          <p:cNvSpPr>
            <a:spLocks/>
          </p:cNvSpPr>
          <p:nvPr/>
        </p:nvSpPr>
        <p:spPr bwMode="auto">
          <a:xfrm>
            <a:off x="6763901" y="6637338"/>
            <a:ext cx="146050" cy="127000"/>
          </a:xfrm>
          <a:custGeom>
            <a:avLst/>
            <a:gdLst/>
            <a:ahLst/>
            <a:cxnLst>
              <a:cxn ang="0">
                <a:pos x="176" y="400"/>
              </a:cxn>
              <a:cxn ang="0">
                <a:pos x="310" y="244"/>
              </a:cxn>
              <a:cxn ang="0">
                <a:pos x="0" y="244"/>
              </a:cxn>
              <a:cxn ang="0">
                <a:pos x="0" y="154"/>
              </a:cxn>
              <a:cxn ang="0">
                <a:pos x="310" y="154"/>
              </a:cxn>
              <a:cxn ang="0">
                <a:pos x="176" y="0"/>
              </a:cxn>
              <a:cxn ang="0">
                <a:pos x="284" y="0"/>
              </a:cxn>
              <a:cxn ang="0">
                <a:pos x="458" y="200"/>
              </a:cxn>
              <a:cxn ang="0">
                <a:pos x="284" y="400"/>
              </a:cxn>
              <a:cxn ang="0">
                <a:pos x="176" y="400"/>
              </a:cxn>
            </a:cxnLst>
            <a:rect l="0" t="0" r="r" b="b"/>
            <a:pathLst>
              <a:path w="458" h="400">
                <a:moveTo>
                  <a:pt x="176" y="400"/>
                </a:moveTo>
                <a:lnTo>
                  <a:pt x="310" y="244"/>
                </a:lnTo>
                <a:lnTo>
                  <a:pt x="0" y="244"/>
                </a:lnTo>
                <a:lnTo>
                  <a:pt x="0" y="154"/>
                </a:lnTo>
                <a:lnTo>
                  <a:pt x="310" y="154"/>
                </a:lnTo>
                <a:lnTo>
                  <a:pt x="176" y="0"/>
                </a:lnTo>
                <a:lnTo>
                  <a:pt x="284" y="0"/>
                </a:lnTo>
                <a:lnTo>
                  <a:pt x="458" y="200"/>
                </a:lnTo>
                <a:lnTo>
                  <a:pt x="284" y="400"/>
                </a:lnTo>
                <a:lnTo>
                  <a:pt x="176" y="400"/>
                </a:lnTo>
                <a:close/>
              </a:path>
            </a:pathLst>
          </a:custGeom>
          <a:solidFill>
            <a:schemeClr val="tx1"/>
          </a:solidFill>
          <a:ln w="9525">
            <a:noFill/>
            <a:round/>
            <a:headEnd/>
            <a:tailEnd/>
          </a:ln>
        </p:spPr>
        <p:txBody>
          <a:bodyPr/>
          <a:lstStyle/>
          <a:p>
            <a:pPr fontAlgn="auto">
              <a:spcBef>
                <a:spcPts val="0"/>
              </a:spcBef>
              <a:spcAft>
                <a:spcPts val="0"/>
              </a:spcAft>
              <a:defRPr/>
            </a:pPr>
            <a:endParaRPr lang="ja-JP" altLang="en-US">
              <a:latin typeface="+mn-lt"/>
              <a:ea typeface="+mn-ea"/>
            </a:endParaRPr>
          </a:p>
        </p:txBody>
      </p:sp>
      <p:sp>
        <p:nvSpPr>
          <p:cNvPr id="7" name="Text Box 14"/>
          <p:cNvSpPr txBox="1">
            <a:spLocks noChangeArrowheads="1"/>
          </p:cNvSpPr>
          <p:nvPr/>
        </p:nvSpPr>
        <p:spPr bwMode="auto">
          <a:xfrm>
            <a:off x="6870264" y="6572250"/>
            <a:ext cx="2310248" cy="246221"/>
          </a:xfrm>
          <a:prstGeom prst="rect">
            <a:avLst/>
          </a:prstGeom>
          <a:noFill/>
          <a:ln w="12700" algn="ctr">
            <a:noFill/>
            <a:miter lim="800000"/>
            <a:headEnd/>
            <a:tailEnd/>
          </a:ln>
          <a:effectLst/>
        </p:spPr>
        <p:txBody>
          <a:bodyPr wrap="none">
            <a:spAutoFit/>
          </a:bodyPr>
          <a:lstStyle/>
          <a:p>
            <a:pPr fontAlgn="auto">
              <a:spcBef>
                <a:spcPts val="0"/>
              </a:spcBef>
              <a:spcAft>
                <a:spcPts val="0"/>
              </a:spcAft>
              <a:defRPr/>
            </a:pPr>
            <a:r>
              <a:rPr lang="en-US" altLang="ja-JP" sz="1000" b="1" dirty="0">
                <a:solidFill>
                  <a:schemeClr val="tx1"/>
                </a:solidFill>
                <a:latin typeface="+mn-lt"/>
                <a:ea typeface="+mn-ea"/>
              </a:rPr>
              <a:t>http</a:t>
            </a:r>
            <a:r>
              <a:rPr lang="en-US" altLang="ja-JP" sz="1000" b="1" dirty="0" smtClean="0">
                <a:solidFill>
                  <a:schemeClr val="tx1"/>
                </a:solidFill>
                <a:latin typeface="+mn-lt"/>
                <a:ea typeface="+mn-ea"/>
              </a:rPr>
              <a:t>://ime.info.hiroshima-cu.ac.jp</a:t>
            </a:r>
            <a:r>
              <a:rPr lang="en-US" altLang="ja-JP" sz="1000" b="1" dirty="0">
                <a:solidFill>
                  <a:schemeClr val="tx1"/>
                </a:solidFill>
                <a:latin typeface="+mn-lt"/>
                <a:ea typeface="+mn-ea"/>
              </a:rPr>
              <a:t>/</a:t>
            </a:r>
          </a:p>
        </p:txBody>
      </p:sp>
      <p:sp>
        <p:nvSpPr>
          <p:cNvPr id="8" name="Text Box 15"/>
          <p:cNvSpPr txBox="1">
            <a:spLocks noChangeArrowheads="1"/>
          </p:cNvSpPr>
          <p:nvPr/>
        </p:nvSpPr>
        <p:spPr bwMode="auto">
          <a:xfrm>
            <a:off x="6357430" y="6326188"/>
            <a:ext cx="2751074" cy="246221"/>
          </a:xfrm>
          <a:prstGeom prst="rect">
            <a:avLst/>
          </a:prstGeom>
          <a:noFill/>
          <a:ln w="12700" algn="ctr">
            <a:noFill/>
            <a:miter lim="800000"/>
            <a:headEnd/>
            <a:tailEnd/>
          </a:ln>
          <a:effectLst/>
        </p:spPr>
        <p:txBody>
          <a:bodyPr wrap="none">
            <a:spAutoFit/>
          </a:bodyPr>
          <a:lstStyle/>
          <a:p>
            <a:pPr fontAlgn="auto">
              <a:spcBef>
                <a:spcPts val="0"/>
              </a:spcBef>
              <a:spcAft>
                <a:spcPts val="0"/>
              </a:spcAft>
              <a:defRPr/>
            </a:pPr>
            <a:r>
              <a:rPr lang="en-US" altLang="ja-JP" sz="1000" dirty="0" smtClean="0">
                <a:solidFill>
                  <a:schemeClr val="tx1"/>
                </a:solidFill>
                <a:latin typeface="+mn-lt"/>
                <a:ea typeface="+mn-ea"/>
              </a:rPr>
              <a:t>IMECG </a:t>
            </a:r>
            <a:r>
              <a:rPr lang="en-US" altLang="ja-JP" sz="1000" dirty="0">
                <a:solidFill>
                  <a:schemeClr val="tx1"/>
                </a:solidFill>
                <a:latin typeface="+mn-lt"/>
                <a:ea typeface="+mn-ea"/>
              </a:rPr>
              <a:t>Laboratory, Hiroshima City University</a:t>
            </a:r>
          </a:p>
        </p:txBody>
      </p:sp>
      <p:sp>
        <p:nvSpPr>
          <p:cNvPr id="480263" name="Rectangle 7"/>
          <p:cNvSpPr>
            <a:spLocks noGrp="1" noChangeArrowheads="1"/>
          </p:cNvSpPr>
          <p:nvPr>
            <p:ph type="ctrTitle" sz="quarter"/>
          </p:nvPr>
        </p:nvSpPr>
        <p:spPr>
          <a:xfrm>
            <a:off x="714348" y="1071546"/>
            <a:ext cx="7715304" cy="1428760"/>
          </a:xfrm>
          <a:noFill/>
        </p:spPr>
        <p:txBody>
          <a:bodyPr/>
          <a:lstStyle>
            <a:lvl1pPr algn="ctr">
              <a:defRPr>
                <a:solidFill>
                  <a:schemeClr val="tx1"/>
                </a:solidFill>
              </a:defRPr>
            </a:lvl1pPr>
          </a:lstStyle>
          <a:p>
            <a:r>
              <a:rPr lang="ja-JP" altLang="en-US" dirty="0" smtClean="0"/>
              <a:t>マスタ タイトルの書式設定</a:t>
            </a:r>
            <a:endParaRPr lang="ja-JP" altLang="en-US" dirty="0"/>
          </a:p>
        </p:txBody>
      </p:sp>
      <p:sp>
        <p:nvSpPr>
          <p:cNvPr id="480264" name="Rectangle 8"/>
          <p:cNvSpPr>
            <a:spLocks noGrp="1" noChangeArrowheads="1"/>
          </p:cNvSpPr>
          <p:nvPr>
            <p:ph type="subTitle" sz="quarter" idx="1"/>
          </p:nvPr>
        </p:nvSpPr>
        <p:spPr>
          <a:xfrm>
            <a:off x="1314432" y="4352934"/>
            <a:ext cx="6515135" cy="1719272"/>
          </a:xfrm>
          <a:prstGeom prst="rect">
            <a:avLst/>
          </a:prstGeom>
        </p:spPr>
        <p:txBody>
          <a:bodyPr/>
          <a:lstStyle>
            <a:lvl1pPr marL="0" indent="0" algn="ctr">
              <a:buFontTx/>
              <a:buNone/>
              <a:defRPr>
                <a:solidFill>
                  <a:schemeClr val="tx1"/>
                </a:solidFill>
              </a:defRPr>
            </a:lvl1pPr>
          </a:lstStyle>
          <a:p>
            <a:r>
              <a:rPr lang="ja-JP" altLang="en-US" smtClean="0"/>
              <a:t>マスタ サブタイトルの書式設定</a:t>
            </a:r>
            <a:endParaRPr lang="ja-JP" altLang="en-US" dirty="0"/>
          </a:p>
        </p:txBody>
      </p:sp>
      <p:sp>
        <p:nvSpPr>
          <p:cNvPr id="10" name="Rectangle 4"/>
          <p:cNvSpPr>
            <a:spLocks noGrp="1" noChangeArrowheads="1"/>
          </p:cNvSpPr>
          <p:nvPr>
            <p:ph type="dt" sz="half" idx="10"/>
          </p:nvPr>
        </p:nvSpPr>
        <p:spPr>
          <a:xfrm>
            <a:off x="0" y="6577013"/>
            <a:ext cx="4210050" cy="280987"/>
          </a:xfrm>
        </p:spPr>
        <p:txBody>
          <a:bodyPr/>
          <a:lstStyle>
            <a:lvl1pPr>
              <a:defRPr smtClean="0">
                <a:solidFill>
                  <a:schemeClr val="tx1"/>
                </a:solidFill>
              </a:defRPr>
            </a:lvl1pPr>
          </a:lstStyle>
          <a:p>
            <a:pPr>
              <a:defRPr/>
            </a:pPr>
            <a:fld id="{801B213A-E006-46F4-BD39-17399AE16CED}" type="datetimeFigureOut">
              <a:rPr lang="ja-JP" altLang="en-US" smtClean="0"/>
              <a:pPr>
                <a:defRPr/>
              </a:pPr>
              <a:t>2015/4/10</a:t>
            </a:fld>
            <a:endParaRPr lang="ja-JP" altLang="en-US"/>
          </a:p>
        </p:txBody>
      </p:sp>
      <p:sp>
        <p:nvSpPr>
          <p:cNvPr id="11" name="Rectangle 5"/>
          <p:cNvSpPr>
            <a:spLocks noGrp="1" noChangeArrowheads="1"/>
          </p:cNvSpPr>
          <p:nvPr>
            <p:ph type="ftr" sz="quarter" idx="11"/>
          </p:nvPr>
        </p:nvSpPr>
        <p:spPr>
          <a:xfrm>
            <a:off x="0" y="6286500"/>
            <a:ext cx="4210050" cy="285750"/>
          </a:xfrm>
        </p:spPr>
        <p:txBody>
          <a:bodyPr/>
          <a:lstStyle>
            <a:lvl1pPr algn="l">
              <a:defRPr>
                <a:solidFill>
                  <a:schemeClr val="tx1"/>
                </a:solidFill>
              </a:defRPr>
            </a:lvl1pPr>
          </a:lstStyle>
          <a:p>
            <a:pPr>
              <a:defRPr/>
            </a:pPr>
            <a:endParaRPr lang="ja-JP" altLang="en-US" dirty="0"/>
          </a:p>
        </p:txBody>
      </p:sp>
      <p:sp>
        <p:nvSpPr>
          <p:cNvPr id="12" name="Rectangle 6"/>
          <p:cNvSpPr>
            <a:spLocks noGrp="1" noChangeArrowheads="1"/>
          </p:cNvSpPr>
          <p:nvPr>
            <p:ph type="sldNum" sz="quarter" idx="12"/>
          </p:nvPr>
        </p:nvSpPr>
        <p:spPr>
          <a:xfrm>
            <a:off x="4214813" y="6572250"/>
            <a:ext cx="723900" cy="285750"/>
          </a:xfrm>
        </p:spPr>
        <p:txBody>
          <a:bodyPr/>
          <a:lstStyle>
            <a:lvl1pPr algn="ctr">
              <a:defRPr smtClean="0">
                <a:solidFill>
                  <a:schemeClr val="tx1"/>
                </a:solidFill>
              </a:defRPr>
            </a:lvl1pPr>
          </a:lstStyle>
          <a:p>
            <a:pPr>
              <a:defRPr/>
            </a:pPr>
            <a:fld id="{F7BB7DA4-AC5E-43D3-B942-28C0CC73DDDB}" type="slidenum">
              <a:rPr lang="ja-JP" altLang="en-US" smtClean="0"/>
              <a:pPr>
                <a:defRPr/>
              </a:pPr>
              <a:t>‹#›</a:t>
            </a:fld>
            <a:endParaRPr lang="ja-JP" altLang="en-US"/>
          </a:p>
        </p:txBody>
      </p:sp>
      <p:grpSp>
        <p:nvGrpSpPr>
          <p:cNvPr id="14" name="グループ化 13"/>
          <p:cNvGrpSpPr/>
          <p:nvPr userDrawn="1"/>
        </p:nvGrpSpPr>
        <p:grpSpPr>
          <a:xfrm>
            <a:off x="0" y="2636912"/>
            <a:ext cx="9144000" cy="72008"/>
            <a:chOff x="0" y="3140968"/>
            <a:chExt cx="9144000" cy="72008"/>
          </a:xfrm>
        </p:grpSpPr>
        <p:cxnSp>
          <p:nvCxnSpPr>
            <p:cNvPr id="13" name="直線コネクタ 12"/>
            <p:cNvCxnSpPr/>
            <p:nvPr userDrawn="1"/>
          </p:nvCxnSpPr>
          <p:spPr bwMode="auto">
            <a:xfrm>
              <a:off x="0" y="3140968"/>
              <a:ext cx="9144000" cy="0"/>
            </a:xfrm>
            <a:prstGeom prst="line">
              <a:avLst/>
            </a:prstGeom>
            <a:solidFill>
              <a:schemeClr val="accent1"/>
            </a:solidFill>
            <a:ln w="12700" cap="flat" cmpd="sng" algn="ctr">
              <a:solidFill>
                <a:schemeClr val="accent1"/>
              </a:solidFill>
              <a:prstDash val="solid"/>
              <a:round/>
              <a:headEnd type="none" w="med" len="med"/>
              <a:tailEnd type="none" w="med" len="med"/>
            </a:ln>
            <a:effectLst/>
          </p:spPr>
        </p:cxnSp>
        <p:cxnSp>
          <p:nvCxnSpPr>
            <p:cNvPr id="20" name="直線コネクタ 19"/>
            <p:cNvCxnSpPr/>
            <p:nvPr userDrawn="1"/>
          </p:nvCxnSpPr>
          <p:spPr bwMode="auto">
            <a:xfrm>
              <a:off x="0" y="3177251"/>
              <a:ext cx="9144000" cy="0"/>
            </a:xfrm>
            <a:prstGeom prst="line">
              <a:avLst/>
            </a:prstGeom>
            <a:solidFill>
              <a:schemeClr val="accent1"/>
            </a:solidFill>
            <a:ln w="12700" cap="flat" cmpd="sng" algn="ctr">
              <a:solidFill>
                <a:schemeClr val="accent2"/>
              </a:solidFill>
              <a:prstDash val="solid"/>
              <a:round/>
              <a:headEnd type="none" w="med" len="med"/>
              <a:tailEnd type="none" w="med" len="med"/>
            </a:ln>
            <a:effectLst/>
          </p:spPr>
        </p:cxnSp>
        <p:cxnSp>
          <p:nvCxnSpPr>
            <p:cNvPr id="21" name="直線コネクタ 20"/>
            <p:cNvCxnSpPr/>
            <p:nvPr userDrawn="1"/>
          </p:nvCxnSpPr>
          <p:spPr bwMode="auto">
            <a:xfrm>
              <a:off x="0" y="3212976"/>
              <a:ext cx="9144000" cy="0"/>
            </a:xfrm>
            <a:prstGeom prst="line">
              <a:avLst/>
            </a:prstGeom>
            <a:solidFill>
              <a:schemeClr val="accent1"/>
            </a:solidFill>
            <a:ln w="12700" cap="flat" cmpd="sng" algn="ctr">
              <a:solidFill>
                <a:schemeClr val="accent3"/>
              </a:solidFill>
              <a:prstDash val="solid"/>
              <a:round/>
              <a:headEnd type="none" w="med" len="med"/>
              <a:tailEnd type="none" w="med" len="med"/>
            </a:ln>
            <a:effectLst/>
          </p:spPr>
        </p:cxnSp>
      </p:grpSp>
      <p:grpSp>
        <p:nvGrpSpPr>
          <p:cNvPr id="23" name="グループ化 22"/>
          <p:cNvGrpSpPr/>
          <p:nvPr userDrawn="1"/>
        </p:nvGrpSpPr>
        <p:grpSpPr>
          <a:xfrm>
            <a:off x="0" y="836712"/>
            <a:ext cx="9144000" cy="72008"/>
            <a:chOff x="0" y="3140968"/>
            <a:chExt cx="9144000" cy="72008"/>
          </a:xfrm>
        </p:grpSpPr>
        <p:cxnSp>
          <p:nvCxnSpPr>
            <p:cNvPr id="24" name="直線コネクタ 23"/>
            <p:cNvCxnSpPr/>
            <p:nvPr userDrawn="1"/>
          </p:nvCxnSpPr>
          <p:spPr bwMode="auto">
            <a:xfrm>
              <a:off x="0" y="3140968"/>
              <a:ext cx="9144000" cy="0"/>
            </a:xfrm>
            <a:prstGeom prst="line">
              <a:avLst/>
            </a:prstGeom>
            <a:solidFill>
              <a:schemeClr val="accent1"/>
            </a:solidFill>
            <a:ln w="12700" cap="flat" cmpd="sng" algn="ctr">
              <a:solidFill>
                <a:schemeClr val="accent1"/>
              </a:solidFill>
              <a:prstDash val="solid"/>
              <a:round/>
              <a:headEnd type="none" w="med" len="med"/>
              <a:tailEnd type="none" w="med" len="med"/>
            </a:ln>
            <a:effectLst/>
          </p:spPr>
        </p:cxnSp>
        <p:cxnSp>
          <p:nvCxnSpPr>
            <p:cNvPr id="25" name="直線コネクタ 24"/>
            <p:cNvCxnSpPr/>
            <p:nvPr userDrawn="1"/>
          </p:nvCxnSpPr>
          <p:spPr bwMode="auto">
            <a:xfrm>
              <a:off x="0" y="3177251"/>
              <a:ext cx="9144000" cy="0"/>
            </a:xfrm>
            <a:prstGeom prst="line">
              <a:avLst/>
            </a:prstGeom>
            <a:solidFill>
              <a:schemeClr val="accent1"/>
            </a:solidFill>
            <a:ln w="12700" cap="flat" cmpd="sng" algn="ctr">
              <a:solidFill>
                <a:schemeClr val="accent2"/>
              </a:solidFill>
              <a:prstDash val="solid"/>
              <a:round/>
              <a:headEnd type="none" w="med" len="med"/>
              <a:tailEnd type="none" w="med" len="med"/>
            </a:ln>
            <a:effectLst/>
          </p:spPr>
        </p:cxnSp>
        <p:cxnSp>
          <p:nvCxnSpPr>
            <p:cNvPr id="26" name="直線コネクタ 25"/>
            <p:cNvCxnSpPr/>
            <p:nvPr userDrawn="1"/>
          </p:nvCxnSpPr>
          <p:spPr bwMode="auto">
            <a:xfrm>
              <a:off x="0" y="3212976"/>
              <a:ext cx="9144000" cy="0"/>
            </a:xfrm>
            <a:prstGeom prst="line">
              <a:avLst/>
            </a:prstGeom>
            <a:solidFill>
              <a:schemeClr val="accent1"/>
            </a:solidFill>
            <a:ln w="12700" cap="flat" cmpd="sng" algn="ctr">
              <a:solidFill>
                <a:schemeClr val="accent3"/>
              </a:solidFill>
              <a:prstDash val="solid"/>
              <a:round/>
              <a:headEnd type="none" w="med" len="med"/>
              <a:tailEnd type="none" w="med" len="med"/>
            </a:ln>
            <a:effectLst/>
          </p:spPr>
        </p:cxnSp>
      </p:grpSp>
      <p:grpSp>
        <p:nvGrpSpPr>
          <p:cNvPr id="27" name="グループ化 26"/>
          <p:cNvGrpSpPr/>
          <p:nvPr userDrawn="1"/>
        </p:nvGrpSpPr>
        <p:grpSpPr>
          <a:xfrm>
            <a:off x="0" y="6237312"/>
            <a:ext cx="9144000" cy="72008"/>
            <a:chOff x="0" y="3140968"/>
            <a:chExt cx="9144000" cy="72008"/>
          </a:xfrm>
        </p:grpSpPr>
        <p:cxnSp>
          <p:nvCxnSpPr>
            <p:cNvPr id="28" name="直線コネクタ 27"/>
            <p:cNvCxnSpPr/>
            <p:nvPr userDrawn="1"/>
          </p:nvCxnSpPr>
          <p:spPr bwMode="auto">
            <a:xfrm>
              <a:off x="0" y="3140968"/>
              <a:ext cx="9144000" cy="0"/>
            </a:xfrm>
            <a:prstGeom prst="line">
              <a:avLst/>
            </a:prstGeom>
            <a:solidFill>
              <a:schemeClr val="accent1"/>
            </a:solidFill>
            <a:ln w="12700" cap="flat" cmpd="sng" algn="ctr">
              <a:solidFill>
                <a:schemeClr val="accent1"/>
              </a:solidFill>
              <a:prstDash val="solid"/>
              <a:round/>
              <a:headEnd type="none" w="med" len="med"/>
              <a:tailEnd type="none" w="med" len="med"/>
            </a:ln>
            <a:effectLst/>
          </p:spPr>
        </p:cxnSp>
        <p:cxnSp>
          <p:nvCxnSpPr>
            <p:cNvPr id="29" name="直線コネクタ 28"/>
            <p:cNvCxnSpPr/>
            <p:nvPr userDrawn="1"/>
          </p:nvCxnSpPr>
          <p:spPr bwMode="auto">
            <a:xfrm>
              <a:off x="0" y="3177251"/>
              <a:ext cx="9144000" cy="0"/>
            </a:xfrm>
            <a:prstGeom prst="line">
              <a:avLst/>
            </a:prstGeom>
            <a:solidFill>
              <a:schemeClr val="accent1"/>
            </a:solidFill>
            <a:ln w="12700" cap="flat" cmpd="sng" algn="ctr">
              <a:solidFill>
                <a:schemeClr val="accent2"/>
              </a:solidFill>
              <a:prstDash val="solid"/>
              <a:round/>
              <a:headEnd type="none" w="med" len="med"/>
              <a:tailEnd type="none" w="med" len="med"/>
            </a:ln>
            <a:effectLst/>
          </p:spPr>
        </p:cxnSp>
        <p:cxnSp>
          <p:nvCxnSpPr>
            <p:cNvPr id="30" name="直線コネクタ 29"/>
            <p:cNvCxnSpPr/>
            <p:nvPr userDrawn="1"/>
          </p:nvCxnSpPr>
          <p:spPr bwMode="auto">
            <a:xfrm>
              <a:off x="0" y="3212976"/>
              <a:ext cx="9144000" cy="0"/>
            </a:xfrm>
            <a:prstGeom prst="line">
              <a:avLst/>
            </a:prstGeom>
            <a:solidFill>
              <a:schemeClr val="accent1"/>
            </a:solidFill>
            <a:ln w="12700" cap="flat" cmpd="sng" algn="ctr">
              <a:solidFill>
                <a:schemeClr val="accent3"/>
              </a:solidFill>
              <a:prstDash val="solid"/>
              <a:round/>
              <a:headEnd type="none" w="med" len="med"/>
              <a:tailEnd type="none" w="med" len="med"/>
            </a:ln>
            <a:effectLst/>
          </p:spPr>
        </p:cxnSp>
      </p:gr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319088" y="1347788"/>
            <a:ext cx="8505825" cy="4795837"/>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6"/>
          <p:cNvSpPr>
            <a:spLocks noGrp="1" noChangeArrowheads="1"/>
          </p:cNvSpPr>
          <p:nvPr>
            <p:ph type="ftr" sz="quarter" idx="10"/>
          </p:nvPr>
        </p:nvSpPr>
        <p:spPr>
          <a:ln/>
        </p:spPr>
        <p:txBody>
          <a:bodyPr/>
          <a:lstStyle>
            <a:lvl1pPr>
              <a:defRPr/>
            </a:lvl1pPr>
          </a:lstStyle>
          <a:p>
            <a:pPr>
              <a:defRPr/>
            </a:pPr>
            <a:endParaRPr lang="ja-JP" altLang="en-US"/>
          </a:p>
        </p:txBody>
      </p:sp>
      <p:sp>
        <p:nvSpPr>
          <p:cNvPr id="5" name="Rectangle 17"/>
          <p:cNvSpPr>
            <a:spLocks noGrp="1" noChangeArrowheads="1"/>
          </p:cNvSpPr>
          <p:nvPr>
            <p:ph type="sldNum" sz="quarter" idx="11"/>
          </p:nvPr>
        </p:nvSpPr>
        <p:spPr>
          <a:ln/>
        </p:spPr>
        <p:txBody>
          <a:bodyPr/>
          <a:lstStyle>
            <a:lvl1pPr>
              <a:defRPr/>
            </a:lvl1pPr>
          </a:lstStyle>
          <a:p>
            <a:pPr>
              <a:defRPr/>
            </a:pPr>
            <a:fld id="{831A18D5-5950-477B-9560-A82F3E332125}" type="slidenum">
              <a:rPr lang="ja-JP" altLang="en-US" smtClean="0"/>
              <a:pPr>
                <a:defRPr/>
              </a:pPr>
              <a:t>‹#›</a:t>
            </a:fld>
            <a:endParaRPr lang="ja-JP" altLang="en-US"/>
          </a:p>
        </p:txBody>
      </p:sp>
      <p:sp>
        <p:nvSpPr>
          <p:cNvPr id="6" name="Rectangle 15"/>
          <p:cNvSpPr>
            <a:spLocks noGrp="1" noChangeArrowheads="1"/>
          </p:cNvSpPr>
          <p:nvPr>
            <p:ph type="dt" sz="half" idx="12"/>
          </p:nvPr>
        </p:nvSpPr>
        <p:spPr>
          <a:ln/>
        </p:spPr>
        <p:txBody>
          <a:bodyPr/>
          <a:lstStyle>
            <a:lvl1pPr>
              <a:defRPr/>
            </a:lvl1pPr>
          </a:lstStyle>
          <a:p>
            <a:pPr>
              <a:defRPr/>
            </a:pPr>
            <a:fld id="{8BC799B0-F7AD-4EF4-9F8E-45E3B29D27B0}" type="datetimeFigureOut">
              <a:rPr lang="ja-JP" altLang="en-US" smtClean="0"/>
              <a:pPr>
                <a:defRPr/>
              </a:pPr>
              <a:t>2015/4/10</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77038" y="277813"/>
            <a:ext cx="2205037"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161925" y="277813"/>
            <a:ext cx="6462713" cy="5851525"/>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6"/>
          <p:cNvSpPr>
            <a:spLocks noGrp="1" noChangeArrowheads="1"/>
          </p:cNvSpPr>
          <p:nvPr>
            <p:ph type="ftr" sz="quarter" idx="10"/>
          </p:nvPr>
        </p:nvSpPr>
        <p:spPr>
          <a:ln/>
        </p:spPr>
        <p:txBody>
          <a:bodyPr/>
          <a:lstStyle>
            <a:lvl1pPr>
              <a:defRPr/>
            </a:lvl1pPr>
          </a:lstStyle>
          <a:p>
            <a:pPr>
              <a:defRPr/>
            </a:pPr>
            <a:endParaRPr lang="ja-JP" altLang="en-US"/>
          </a:p>
        </p:txBody>
      </p:sp>
      <p:sp>
        <p:nvSpPr>
          <p:cNvPr id="5" name="Rectangle 17"/>
          <p:cNvSpPr>
            <a:spLocks noGrp="1" noChangeArrowheads="1"/>
          </p:cNvSpPr>
          <p:nvPr>
            <p:ph type="sldNum" sz="quarter" idx="11"/>
          </p:nvPr>
        </p:nvSpPr>
        <p:spPr>
          <a:ln/>
        </p:spPr>
        <p:txBody>
          <a:bodyPr/>
          <a:lstStyle>
            <a:lvl1pPr>
              <a:defRPr/>
            </a:lvl1pPr>
          </a:lstStyle>
          <a:p>
            <a:pPr>
              <a:defRPr/>
            </a:pPr>
            <a:fld id="{BACBC009-7113-40F1-AF03-6F0E73645A7D}" type="slidenum">
              <a:rPr lang="ja-JP" altLang="en-US" smtClean="0"/>
              <a:pPr>
                <a:defRPr/>
              </a:pPr>
              <a:t>‹#›</a:t>
            </a:fld>
            <a:endParaRPr lang="ja-JP" altLang="en-US"/>
          </a:p>
        </p:txBody>
      </p:sp>
      <p:sp>
        <p:nvSpPr>
          <p:cNvPr id="6" name="Rectangle 15"/>
          <p:cNvSpPr>
            <a:spLocks noGrp="1" noChangeArrowheads="1"/>
          </p:cNvSpPr>
          <p:nvPr>
            <p:ph type="dt" sz="half" idx="12"/>
          </p:nvPr>
        </p:nvSpPr>
        <p:spPr>
          <a:ln/>
        </p:spPr>
        <p:txBody>
          <a:bodyPr/>
          <a:lstStyle>
            <a:lvl1pPr>
              <a:defRPr/>
            </a:lvl1pPr>
          </a:lstStyle>
          <a:p>
            <a:pPr>
              <a:defRPr/>
            </a:pPr>
            <a:fld id="{5DD6FEC6-7BEE-4E7A-9323-3ADB2892F2D3}" type="datetimeFigureOut">
              <a:rPr lang="ja-JP" altLang="en-US" smtClean="0"/>
              <a:pPr>
                <a:defRPr/>
              </a:pPr>
              <a:t>2015/4/10</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10" name="テキスト プレースホルダ 9"/>
          <p:cNvSpPr>
            <a:spLocks noGrp="1"/>
          </p:cNvSpPr>
          <p:nvPr>
            <p:ph type="body" sz="quarter" idx="13"/>
          </p:nvPr>
        </p:nvSpPr>
        <p:spPr>
          <a:xfrm>
            <a:off x="251520" y="548680"/>
            <a:ext cx="8640960" cy="475252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6"/>
          <p:cNvSpPr>
            <a:spLocks noGrp="1" noChangeArrowheads="1"/>
          </p:cNvSpPr>
          <p:nvPr>
            <p:ph type="ftr" sz="quarter" idx="14"/>
          </p:nvPr>
        </p:nvSpPr>
        <p:spPr>
          <a:ln/>
        </p:spPr>
        <p:txBody>
          <a:bodyPr/>
          <a:lstStyle>
            <a:lvl1pPr>
              <a:defRPr/>
            </a:lvl1pPr>
          </a:lstStyle>
          <a:p>
            <a:pPr>
              <a:defRPr/>
            </a:pPr>
            <a:endParaRPr lang="ja-JP" altLang="en-US"/>
          </a:p>
        </p:txBody>
      </p:sp>
      <p:sp>
        <p:nvSpPr>
          <p:cNvPr id="5" name="Rectangle 17"/>
          <p:cNvSpPr>
            <a:spLocks noGrp="1" noChangeArrowheads="1"/>
          </p:cNvSpPr>
          <p:nvPr>
            <p:ph type="sldNum" sz="quarter" idx="15"/>
          </p:nvPr>
        </p:nvSpPr>
        <p:spPr>
          <a:ln/>
        </p:spPr>
        <p:txBody>
          <a:bodyPr/>
          <a:lstStyle>
            <a:lvl1pPr>
              <a:defRPr/>
            </a:lvl1pPr>
          </a:lstStyle>
          <a:p>
            <a:pPr>
              <a:defRPr/>
            </a:pPr>
            <a:fld id="{0697A8F6-EF20-48FE-AA57-62A576C75CC1}" type="slidenum">
              <a:rPr lang="ja-JP" altLang="en-US" smtClean="0"/>
              <a:pPr>
                <a:defRPr/>
              </a:pPr>
              <a:t>‹#›</a:t>
            </a:fld>
            <a:endParaRPr lang="ja-JP" altLang="en-US"/>
          </a:p>
        </p:txBody>
      </p:sp>
      <p:sp>
        <p:nvSpPr>
          <p:cNvPr id="6" name="Rectangle 15"/>
          <p:cNvSpPr>
            <a:spLocks noGrp="1" noChangeArrowheads="1"/>
          </p:cNvSpPr>
          <p:nvPr>
            <p:ph type="dt" sz="half" idx="16"/>
          </p:nvPr>
        </p:nvSpPr>
        <p:spPr>
          <a:ln/>
        </p:spPr>
        <p:txBody>
          <a:bodyPr/>
          <a:lstStyle>
            <a:lvl1pPr>
              <a:defRPr/>
            </a:lvl1pPr>
          </a:lstStyle>
          <a:p>
            <a:pPr>
              <a:defRPr/>
            </a:pPr>
            <a:fld id="{5067A440-694A-427D-9D72-5FC952363F1B}" type="datetimeFigureOut">
              <a:rPr lang="ja-JP" altLang="en-US" smtClean="0"/>
              <a:pPr>
                <a:defRPr/>
              </a:pPr>
              <a:t>2015/4/10</a:t>
            </a:fld>
            <a:endParaRPr lang="ja-JP" alt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dirty="0"/>
          </a:p>
        </p:txBody>
      </p:sp>
      <p:sp>
        <p:nvSpPr>
          <p:cNvPr id="3" name="テキスト プレースホル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16"/>
          <p:cNvSpPr>
            <a:spLocks noGrp="1" noChangeArrowheads="1"/>
          </p:cNvSpPr>
          <p:nvPr>
            <p:ph type="ftr" sz="quarter" idx="10"/>
          </p:nvPr>
        </p:nvSpPr>
        <p:spPr>
          <a:ln/>
        </p:spPr>
        <p:txBody>
          <a:bodyPr/>
          <a:lstStyle>
            <a:lvl1pPr>
              <a:defRPr/>
            </a:lvl1pPr>
          </a:lstStyle>
          <a:p>
            <a:pPr>
              <a:defRPr/>
            </a:pPr>
            <a:endParaRPr lang="ja-JP" altLang="en-US"/>
          </a:p>
        </p:txBody>
      </p:sp>
      <p:sp>
        <p:nvSpPr>
          <p:cNvPr id="5" name="Rectangle 17"/>
          <p:cNvSpPr>
            <a:spLocks noGrp="1" noChangeArrowheads="1"/>
          </p:cNvSpPr>
          <p:nvPr>
            <p:ph type="sldNum" sz="quarter" idx="11"/>
          </p:nvPr>
        </p:nvSpPr>
        <p:spPr>
          <a:ln/>
        </p:spPr>
        <p:txBody>
          <a:bodyPr/>
          <a:lstStyle>
            <a:lvl1pPr>
              <a:defRPr/>
            </a:lvl1pPr>
          </a:lstStyle>
          <a:p>
            <a:pPr>
              <a:defRPr/>
            </a:pPr>
            <a:fld id="{474DEEDF-45C2-40DF-A8E8-DF91742398B6}" type="slidenum">
              <a:rPr lang="ja-JP" altLang="en-US" smtClean="0"/>
              <a:pPr>
                <a:defRPr/>
              </a:pPr>
              <a:t>‹#›</a:t>
            </a:fld>
            <a:endParaRPr lang="ja-JP" altLang="en-US"/>
          </a:p>
        </p:txBody>
      </p:sp>
      <p:sp>
        <p:nvSpPr>
          <p:cNvPr id="6" name="Rectangle 15"/>
          <p:cNvSpPr>
            <a:spLocks noGrp="1" noChangeArrowheads="1"/>
          </p:cNvSpPr>
          <p:nvPr>
            <p:ph type="dt" sz="half" idx="12"/>
          </p:nvPr>
        </p:nvSpPr>
        <p:spPr>
          <a:ln/>
        </p:spPr>
        <p:txBody>
          <a:bodyPr/>
          <a:lstStyle>
            <a:lvl1pPr>
              <a:defRPr/>
            </a:lvl1pPr>
          </a:lstStyle>
          <a:p>
            <a:pPr>
              <a:defRPr/>
            </a:pPr>
            <a:fld id="{A62ED4C2-658A-4740-863C-A0AD793C40DF}" type="datetimeFigureOut">
              <a:rPr lang="ja-JP" altLang="en-US" smtClean="0"/>
              <a:pPr>
                <a:defRPr/>
              </a:pPr>
              <a:t>2015/4/10</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341313" y="530770"/>
            <a:ext cx="4154487" cy="47704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530770"/>
            <a:ext cx="4154488" cy="47704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16"/>
          <p:cNvSpPr>
            <a:spLocks noGrp="1" noChangeArrowheads="1"/>
          </p:cNvSpPr>
          <p:nvPr>
            <p:ph type="ftr" sz="quarter" idx="10"/>
          </p:nvPr>
        </p:nvSpPr>
        <p:spPr>
          <a:ln/>
        </p:spPr>
        <p:txBody>
          <a:bodyPr/>
          <a:lstStyle>
            <a:lvl1pPr>
              <a:defRPr/>
            </a:lvl1pPr>
          </a:lstStyle>
          <a:p>
            <a:pPr>
              <a:defRPr/>
            </a:pPr>
            <a:endParaRPr lang="ja-JP" altLang="en-US"/>
          </a:p>
        </p:txBody>
      </p:sp>
      <p:sp>
        <p:nvSpPr>
          <p:cNvPr id="6" name="Rectangle 17"/>
          <p:cNvSpPr>
            <a:spLocks noGrp="1" noChangeArrowheads="1"/>
          </p:cNvSpPr>
          <p:nvPr>
            <p:ph type="sldNum" sz="quarter" idx="11"/>
          </p:nvPr>
        </p:nvSpPr>
        <p:spPr>
          <a:ln/>
        </p:spPr>
        <p:txBody>
          <a:bodyPr/>
          <a:lstStyle>
            <a:lvl1pPr>
              <a:defRPr/>
            </a:lvl1pPr>
          </a:lstStyle>
          <a:p>
            <a:pPr>
              <a:defRPr/>
            </a:pPr>
            <a:fld id="{BCF49DEC-5CE3-45CD-8452-6D125966B4D5}" type="slidenum">
              <a:rPr lang="ja-JP" altLang="en-US" smtClean="0"/>
              <a:pPr>
                <a:defRPr/>
              </a:pPr>
              <a:t>‹#›</a:t>
            </a:fld>
            <a:endParaRPr lang="ja-JP" altLang="en-US"/>
          </a:p>
        </p:txBody>
      </p:sp>
      <p:sp>
        <p:nvSpPr>
          <p:cNvPr id="7" name="Rectangle 15"/>
          <p:cNvSpPr>
            <a:spLocks noGrp="1" noChangeArrowheads="1"/>
          </p:cNvSpPr>
          <p:nvPr>
            <p:ph type="dt" sz="half" idx="12"/>
          </p:nvPr>
        </p:nvSpPr>
        <p:spPr>
          <a:ln/>
        </p:spPr>
        <p:txBody>
          <a:bodyPr/>
          <a:lstStyle>
            <a:lvl1pPr>
              <a:defRPr/>
            </a:lvl1pPr>
          </a:lstStyle>
          <a:p>
            <a:pPr>
              <a:defRPr/>
            </a:pPr>
            <a:fld id="{C70A50B0-A0EA-44A7-BBB7-A21B8F6C68F4}" type="datetimeFigureOut">
              <a:rPr lang="ja-JP" altLang="en-US" smtClean="0"/>
              <a:pPr>
                <a:defRPr/>
              </a:pPr>
              <a:t>2015/4/10</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16"/>
          <p:cNvSpPr>
            <a:spLocks noGrp="1" noChangeArrowheads="1"/>
          </p:cNvSpPr>
          <p:nvPr>
            <p:ph type="ftr" sz="quarter" idx="10"/>
          </p:nvPr>
        </p:nvSpPr>
        <p:spPr>
          <a:ln/>
        </p:spPr>
        <p:txBody>
          <a:bodyPr/>
          <a:lstStyle>
            <a:lvl1pPr>
              <a:defRPr/>
            </a:lvl1pPr>
          </a:lstStyle>
          <a:p>
            <a:pPr>
              <a:defRPr/>
            </a:pPr>
            <a:endParaRPr lang="ja-JP" altLang="en-US"/>
          </a:p>
        </p:txBody>
      </p:sp>
      <p:sp>
        <p:nvSpPr>
          <p:cNvPr id="8" name="Rectangle 17"/>
          <p:cNvSpPr>
            <a:spLocks noGrp="1" noChangeArrowheads="1"/>
          </p:cNvSpPr>
          <p:nvPr>
            <p:ph type="sldNum" sz="quarter" idx="11"/>
          </p:nvPr>
        </p:nvSpPr>
        <p:spPr>
          <a:ln/>
        </p:spPr>
        <p:txBody>
          <a:bodyPr/>
          <a:lstStyle>
            <a:lvl1pPr>
              <a:defRPr/>
            </a:lvl1pPr>
          </a:lstStyle>
          <a:p>
            <a:pPr>
              <a:defRPr/>
            </a:pPr>
            <a:fld id="{06ECA805-6877-43F6-8E5A-81838EB3502F}" type="slidenum">
              <a:rPr lang="ja-JP" altLang="en-US" smtClean="0"/>
              <a:pPr>
                <a:defRPr/>
              </a:pPr>
              <a:t>‹#›</a:t>
            </a:fld>
            <a:endParaRPr lang="ja-JP" altLang="en-US"/>
          </a:p>
        </p:txBody>
      </p:sp>
      <p:sp>
        <p:nvSpPr>
          <p:cNvPr id="9" name="Rectangle 15"/>
          <p:cNvSpPr>
            <a:spLocks noGrp="1" noChangeArrowheads="1"/>
          </p:cNvSpPr>
          <p:nvPr>
            <p:ph type="dt" sz="half" idx="12"/>
          </p:nvPr>
        </p:nvSpPr>
        <p:spPr>
          <a:ln/>
        </p:spPr>
        <p:txBody>
          <a:bodyPr/>
          <a:lstStyle>
            <a:lvl1pPr>
              <a:defRPr/>
            </a:lvl1pPr>
          </a:lstStyle>
          <a:p>
            <a:pPr>
              <a:defRPr/>
            </a:pPr>
            <a:fld id="{DCC89AA3-059B-4219-9BCE-A747B3373ADD}" type="datetimeFigureOut">
              <a:rPr lang="ja-JP" altLang="en-US" smtClean="0"/>
              <a:pPr>
                <a:defRPr/>
              </a:pPr>
              <a:t>2015/4/10</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16"/>
          <p:cNvSpPr>
            <a:spLocks noGrp="1" noChangeArrowheads="1"/>
          </p:cNvSpPr>
          <p:nvPr>
            <p:ph type="ftr" sz="quarter" idx="10"/>
          </p:nvPr>
        </p:nvSpPr>
        <p:spPr>
          <a:ln/>
        </p:spPr>
        <p:txBody>
          <a:bodyPr/>
          <a:lstStyle>
            <a:lvl1pPr>
              <a:defRPr/>
            </a:lvl1pPr>
          </a:lstStyle>
          <a:p>
            <a:pPr>
              <a:defRPr/>
            </a:pPr>
            <a:endParaRPr lang="ja-JP" altLang="en-US"/>
          </a:p>
        </p:txBody>
      </p:sp>
      <p:sp>
        <p:nvSpPr>
          <p:cNvPr id="4" name="Rectangle 17"/>
          <p:cNvSpPr>
            <a:spLocks noGrp="1" noChangeArrowheads="1"/>
          </p:cNvSpPr>
          <p:nvPr>
            <p:ph type="sldNum" sz="quarter" idx="11"/>
          </p:nvPr>
        </p:nvSpPr>
        <p:spPr>
          <a:ln/>
        </p:spPr>
        <p:txBody>
          <a:bodyPr/>
          <a:lstStyle>
            <a:lvl1pPr>
              <a:defRPr/>
            </a:lvl1pPr>
          </a:lstStyle>
          <a:p>
            <a:pPr>
              <a:defRPr/>
            </a:pPr>
            <a:fld id="{ED95632F-AB8A-46D7-9DDC-BA5C937ECD01}" type="slidenum">
              <a:rPr lang="ja-JP" altLang="en-US" smtClean="0"/>
              <a:pPr>
                <a:defRPr/>
              </a:pPr>
              <a:t>‹#›</a:t>
            </a:fld>
            <a:endParaRPr lang="ja-JP" altLang="en-US"/>
          </a:p>
        </p:txBody>
      </p:sp>
      <p:sp>
        <p:nvSpPr>
          <p:cNvPr id="5" name="Rectangle 15"/>
          <p:cNvSpPr>
            <a:spLocks noGrp="1" noChangeArrowheads="1"/>
          </p:cNvSpPr>
          <p:nvPr>
            <p:ph type="dt" sz="half" idx="12"/>
          </p:nvPr>
        </p:nvSpPr>
        <p:spPr>
          <a:ln/>
        </p:spPr>
        <p:txBody>
          <a:bodyPr/>
          <a:lstStyle>
            <a:lvl1pPr>
              <a:defRPr/>
            </a:lvl1pPr>
          </a:lstStyle>
          <a:p>
            <a:pPr>
              <a:defRPr/>
            </a:pPr>
            <a:fld id="{0E61DC9E-484F-4509-B189-33A1D1C80B96}" type="datetimeFigureOut">
              <a:rPr lang="ja-JP" altLang="en-US" smtClean="0"/>
              <a:pPr>
                <a:defRPr/>
              </a:pPr>
              <a:t>2015/4/10</a:t>
            </a:fld>
            <a:endParaRPr lang="ja-JP" alt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16"/>
          <p:cNvSpPr>
            <a:spLocks noGrp="1" noChangeArrowheads="1"/>
          </p:cNvSpPr>
          <p:nvPr>
            <p:ph type="ftr" sz="quarter" idx="10"/>
          </p:nvPr>
        </p:nvSpPr>
        <p:spPr>
          <a:ln/>
        </p:spPr>
        <p:txBody>
          <a:bodyPr/>
          <a:lstStyle>
            <a:lvl1pPr>
              <a:defRPr/>
            </a:lvl1pPr>
          </a:lstStyle>
          <a:p>
            <a:pPr>
              <a:defRPr/>
            </a:pPr>
            <a:endParaRPr lang="ja-JP" altLang="en-US"/>
          </a:p>
        </p:txBody>
      </p:sp>
      <p:sp>
        <p:nvSpPr>
          <p:cNvPr id="3" name="Rectangle 17"/>
          <p:cNvSpPr>
            <a:spLocks noGrp="1" noChangeArrowheads="1"/>
          </p:cNvSpPr>
          <p:nvPr>
            <p:ph type="sldNum" sz="quarter" idx="11"/>
          </p:nvPr>
        </p:nvSpPr>
        <p:spPr>
          <a:ln/>
        </p:spPr>
        <p:txBody>
          <a:bodyPr/>
          <a:lstStyle>
            <a:lvl1pPr>
              <a:defRPr/>
            </a:lvl1pPr>
          </a:lstStyle>
          <a:p>
            <a:pPr>
              <a:defRPr/>
            </a:pPr>
            <a:fld id="{885C2DA5-7F05-47B6-A6A2-878CB9D2CC45}" type="slidenum">
              <a:rPr lang="ja-JP" altLang="en-US" smtClean="0"/>
              <a:pPr>
                <a:defRPr/>
              </a:pPr>
              <a:t>‹#›</a:t>
            </a:fld>
            <a:endParaRPr lang="ja-JP" altLang="en-US"/>
          </a:p>
        </p:txBody>
      </p:sp>
      <p:sp>
        <p:nvSpPr>
          <p:cNvPr id="4" name="Rectangle 15"/>
          <p:cNvSpPr>
            <a:spLocks noGrp="1" noChangeArrowheads="1"/>
          </p:cNvSpPr>
          <p:nvPr>
            <p:ph type="dt" sz="half" idx="12"/>
          </p:nvPr>
        </p:nvSpPr>
        <p:spPr>
          <a:ln/>
        </p:spPr>
        <p:txBody>
          <a:bodyPr/>
          <a:lstStyle>
            <a:lvl1pPr>
              <a:defRPr/>
            </a:lvl1pPr>
          </a:lstStyle>
          <a:p>
            <a:pPr>
              <a:defRPr/>
            </a:pPr>
            <a:fld id="{280D101C-9CB7-4FA0-A8E5-522E8879543B}" type="datetimeFigureOut">
              <a:rPr lang="ja-JP" altLang="en-US" smtClean="0"/>
              <a:pPr>
                <a:defRPr/>
              </a:pPr>
              <a:t>2015/4/10</a:t>
            </a:fld>
            <a:endParaRPr lang="ja-JP"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16"/>
          <p:cNvSpPr>
            <a:spLocks noGrp="1" noChangeArrowheads="1"/>
          </p:cNvSpPr>
          <p:nvPr>
            <p:ph type="ftr" sz="quarter" idx="10"/>
          </p:nvPr>
        </p:nvSpPr>
        <p:spPr>
          <a:ln/>
        </p:spPr>
        <p:txBody>
          <a:bodyPr/>
          <a:lstStyle>
            <a:lvl1pPr>
              <a:defRPr/>
            </a:lvl1pPr>
          </a:lstStyle>
          <a:p>
            <a:pPr>
              <a:defRPr/>
            </a:pPr>
            <a:endParaRPr lang="ja-JP" altLang="en-US"/>
          </a:p>
        </p:txBody>
      </p:sp>
      <p:sp>
        <p:nvSpPr>
          <p:cNvPr id="6" name="Rectangle 17"/>
          <p:cNvSpPr>
            <a:spLocks noGrp="1" noChangeArrowheads="1"/>
          </p:cNvSpPr>
          <p:nvPr>
            <p:ph type="sldNum" sz="quarter" idx="11"/>
          </p:nvPr>
        </p:nvSpPr>
        <p:spPr>
          <a:ln/>
        </p:spPr>
        <p:txBody>
          <a:bodyPr/>
          <a:lstStyle>
            <a:lvl1pPr>
              <a:defRPr/>
            </a:lvl1pPr>
          </a:lstStyle>
          <a:p>
            <a:pPr>
              <a:defRPr/>
            </a:pPr>
            <a:fld id="{3EE03B95-04A9-456A-9020-D60B651AEEFF}" type="slidenum">
              <a:rPr lang="ja-JP" altLang="en-US" smtClean="0"/>
              <a:pPr>
                <a:defRPr/>
              </a:pPr>
              <a:t>‹#›</a:t>
            </a:fld>
            <a:endParaRPr lang="ja-JP" altLang="en-US"/>
          </a:p>
        </p:txBody>
      </p:sp>
      <p:sp>
        <p:nvSpPr>
          <p:cNvPr id="7" name="Rectangle 15"/>
          <p:cNvSpPr>
            <a:spLocks noGrp="1" noChangeArrowheads="1"/>
          </p:cNvSpPr>
          <p:nvPr>
            <p:ph type="dt" sz="half" idx="12"/>
          </p:nvPr>
        </p:nvSpPr>
        <p:spPr>
          <a:ln/>
        </p:spPr>
        <p:txBody>
          <a:bodyPr/>
          <a:lstStyle>
            <a:lvl1pPr>
              <a:defRPr/>
            </a:lvl1pPr>
          </a:lstStyle>
          <a:p>
            <a:pPr>
              <a:defRPr/>
            </a:pPr>
            <a:fld id="{0918F80E-7D5C-47BA-9919-FE3CC83BAA44}" type="datetimeFigureOut">
              <a:rPr lang="ja-JP" altLang="en-US" smtClean="0"/>
              <a:pPr>
                <a:defRPr/>
              </a:pPr>
              <a:t>2015/4/10</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smtClean="0"/>
              <a:t>アイコンをクリックして図を追加</a:t>
            </a:r>
            <a:endParaRPr lang="ja-JP" altLang="en-US" noProof="0"/>
          </a:p>
        </p:txBody>
      </p:sp>
      <p:sp>
        <p:nvSpPr>
          <p:cNvPr id="4" name="テキスト プレースホル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16"/>
          <p:cNvSpPr>
            <a:spLocks noGrp="1" noChangeArrowheads="1"/>
          </p:cNvSpPr>
          <p:nvPr>
            <p:ph type="ftr" sz="quarter" idx="10"/>
          </p:nvPr>
        </p:nvSpPr>
        <p:spPr>
          <a:ln/>
        </p:spPr>
        <p:txBody>
          <a:bodyPr/>
          <a:lstStyle>
            <a:lvl1pPr>
              <a:defRPr/>
            </a:lvl1pPr>
          </a:lstStyle>
          <a:p>
            <a:pPr>
              <a:defRPr/>
            </a:pPr>
            <a:endParaRPr lang="ja-JP" altLang="en-US"/>
          </a:p>
        </p:txBody>
      </p:sp>
      <p:sp>
        <p:nvSpPr>
          <p:cNvPr id="6" name="Rectangle 17"/>
          <p:cNvSpPr>
            <a:spLocks noGrp="1" noChangeArrowheads="1"/>
          </p:cNvSpPr>
          <p:nvPr>
            <p:ph type="sldNum" sz="quarter" idx="11"/>
          </p:nvPr>
        </p:nvSpPr>
        <p:spPr>
          <a:ln/>
        </p:spPr>
        <p:txBody>
          <a:bodyPr/>
          <a:lstStyle>
            <a:lvl1pPr>
              <a:defRPr/>
            </a:lvl1pPr>
          </a:lstStyle>
          <a:p>
            <a:pPr>
              <a:defRPr/>
            </a:pPr>
            <a:fld id="{5F4D4405-D244-49D9-A721-2DCBBF0406E7}" type="slidenum">
              <a:rPr lang="ja-JP" altLang="en-US" smtClean="0"/>
              <a:pPr>
                <a:defRPr/>
              </a:pPr>
              <a:t>‹#›</a:t>
            </a:fld>
            <a:endParaRPr lang="ja-JP" altLang="en-US"/>
          </a:p>
        </p:txBody>
      </p:sp>
      <p:sp>
        <p:nvSpPr>
          <p:cNvPr id="7" name="Rectangle 15"/>
          <p:cNvSpPr>
            <a:spLocks noGrp="1" noChangeArrowheads="1"/>
          </p:cNvSpPr>
          <p:nvPr>
            <p:ph type="dt" sz="half" idx="12"/>
          </p:nvPr>
        </p:nvSpPr>
        <p:spPr>
          <a:ln/>
        </p:spPr>
        <p:txBody>
          <a:bodyPr/>
          <a:lstStyle>
            <a:lvl1pPr>
              <a:defRPr/>
            </a:lvl1pPr>
          </a:lstStyle>
          <a:p>
            <a:pPr>
              <a:defRPr/>
            </a:pPr>
            <a:fld id="{8BC4E2F6-69E5-4670-816C-93C9FBCB3DDC}" type="datetimeFigureOut">
              <a:rPr lang="ja-JP" altLang="en-US" smtClean="0"/>
              <a:pPr>
                <a:defRPr/>
              </a:pPr>
              <a:t>2015/4/10</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グループ化 26"/>
          <p:cNvGrpSpPr/>
          <p:nvPr userDrawn="1"/>
        </p:nvGrpSpPr>
        <p:grpSpPr>
          <a:xfrm>
            <a:off x="0" y="404664"/>
            <a:ext cx="9144000" cy="72008"/>
            <a:chOff x="0" y="3140968"/>
            <a:chExt cx="9144000" cy="72008"/>
          </a:xfrm>
        </p:grpSpPr>
        <p:cxnSp>
          <p:nvCxnSpPr>
            <p:cNvPr id="28" name="直線コネクタ 27"/>
            <p:cNvCxnSpPr/>
            <p:nvPr userDrawn="1"/>
          </p:nvCxnSpPr>
          <p:spPr bwMode="auto">
            <a:xfrm>
              <a:off x="0" y="3140968"/>
              <a:ext cx="9144000" cy="0"/>
            </a:xfrm>
            <a:prstGeom prst="line">
              <a:avLst/>
            </a:prstGeom>
            <a:solidFill>
              <a:schemeClr val="accent1"/>
            </a:solidFill>
            <a:ln w="12700" cap="flat" cmpd="sng" algn="ctr">
              <a:solidFill>
                <a:schemeClr val="accent1"/>
              </a:solidFill>
              <a:prstDash val="solid"/>
              <a:round/>
              <a:headEnd type="none" w="med" len="med"/>
              <a:tailEnd type="none" w="med" len="med"/>
            </a:ln>
            <a:effectLst/>
          </p:spPr>
        </p:cxnSp>
        <p:cxnSp>
          <p:nvCxnSpPr>
            <p:cNvPr id="29" name="直線コネクタ 28"/>
            <p:cNvCxnSpPr/>
            <p:nvPr userDrawn="1"/>
          </p:nvCxnSpPr>
          <p:spPr bwMode="auto">
            <a:xfrm>
              <a:off x="0" y="3177251"/>
              <a:ext cx="9144000" cy="0"/>
            </a:xfrm>
            <a:prstGeom prst="line">
              <a:avLst/>
            </a:prstGeom>
            <a:solidFill>
              <a:schemeClr val="accent1"/>
            </a:solidFill>
            <a:ln w="12700" cap="flat" cmpd="sng" algn="ctr">
              <a:solidFill>
                <a:schemeClr val="accent2"/>
              </a:solidFill>
              <a:prstDash val="solid"/>
              <a:round/>
              <a:headEnd type="none" w="med" len="med"/>
              <a:tailEnd type="none" w="med" len="med"/>
            </a:ln>
            <a:effectLst/>
          </p:spPr>
        </p:cxnSp>
        <p:cxnSp>
          <p:nvCxnSpPr>
            <p:cNvPr id="30" name="直線コネクタ 29"/>
            <p:cNvCxnSpPr/>
            <p:nvPr userDrawn="1"/>
          </p:nvCxnSpPr>
          <p:spPr bwMode="auto">
            <a:xfrm>
              <a:off x="0" y="3212976"/>
              <a:ext cx="9144000" cy="0"/>
            </a:xfrm>
            <a:prstGeom prst="line">
              <a:avLst/>
            </a:prstGeom>
            <a:solidFill>
              <a:schemeClr val="accent1"/>
            </a:solidFill>
            <a:ln w="12700" cap="flat" cmpd="sng" algn="ctr">
              <a:solidFill>
                <a:schemeClr val="accent3"/>
              </a:solidFill>
              <a:prstDash val="solid"/>
              <a:round/>
              <a:headEnd type="none" w="med" len="med"/>
              <a:tailEnd type="none" w="med" len="med"/>
            </a:ln>
            <a:effectLst/>
          </p:spPr>
        </p:cxnSp>
      </p:grpSp>
      <p:sp>
        <p:nvSpPr>
          <p:cNvPr id="479241" name="Freeform 9"/>
          <p:cNvSpPr>
            <a:spLocks/>
          </p:cNvSpPr>
          <p:nvPr/>
        </p:nvSpPr>
        <p:spPr bwMode="auto">
          <a:xfrm>
            <a:off x="6110456" y="62912"/>
            <a:ext cx="146050" cy="127000"/>
          </a:xfrm>
          <a:custGeom>
            <a:avLst/>
            <a:gdLst/>
            <a:ahLst/>
            <a:cxnLst>
              <a:cxn ang="0">
                <a:pos x="176" y="400"/>
              </a:cxn>
              <a:cxn ang="0">
                <a:pos x="310" y="244"/>
              </a:cxn>
              <a:cxn ang="0">
                <a:pos x="0" y="244"/>
              </a:cxn>
              <a:cxn ang="0">
                <a:pos x="0" y="154"/>
              </a:cxn>
              <a:cxn ang="0">
                <a:pos x="310" y="154"/>
              </a:cxn>
              <a:cxn ang="0">
                <a:pos x="176" y="0"/>
              </a:cxn>
              <a:cxn ang="0">
                <a:pos x="284" y="0"/>
              </a:cxn>
              <a:cxn ang="0">
                <a:pos x="458" y="200"/>
              </a:cxn>
              <a:cxn ang="0">
                <a:pos x="284" y="400"/>
              </a:cxn>
              <a:cxn ang="0">
                <a:pos x="176" y="400"/>
              </a:cxn>
            </a:cxnLst>
            <a:rect l="0" t="0" r="r" b="b"/>
            <a:pathLst>
              <a:path w="458" h="400">
                <a:moveTo>
                  <a:pt x="176" y="400"/>
                </a:moveTo>
                <a:lnTo>
                  <a:pt x="310" y="244"/>
                </a:lnTo>
                <a:lnTo>
                  <a:pt x="0" y="244"/>
                </a:lnTo>
                <a:lnTo>
                  <a:pt x="0" y="154"/>
                </a:lnTo>
                <a:lnTo>
                  <a:pt x="310" y="154"/>
                </a:lnTo>
                <a:lnTo>
                  <a:pt x="176" y="0"/>
                </a:lnTo>
                <a:lnTo>
                  <a:pt x="284" y="0"/>
                </a:lnTo>
                <a:lnTo>
                  <a:pt x="458" y="200"/>
                </a:lnTo>
                <a:lnTo>
                  <a:pt x="284" y="400"/>
                </a:lnTo>
                <a:lnTo>
                  <a:pt x="176" y="400"/>
                </a:lnTo>
                <a:close/>
              </a:path>
            </a:pathLst>
          </a:custGeom>
          <a:solidFill>
            <a:schemeClr val="tx1"/>
          </a:solidFill>
          <a:ln w="9525">
            <a:noFill/>
            <a:round/>
            <a:headEnd/>
            <a:tailEnd/>
          </a:ln>
        </p:spPr>
        <p:txBody>
          <a:bodyPr/>
          <a:lstStyle/>
          <a:p>
            <a:pPr fontAlgn="auto">
              <a:spcBef>
                <a:spcPts val="0"/>
              </a:spcBef>
              <a:spcAft>
                <a:spcPts val="0"/>
              </a:spcAft>
              <a:defRPr/>
            </a:pPr>
            <a:endParaRPr lang="ja-JP" altLang="en-US">
              <a:latin typeface="+mn-lt"/>
              <a:ea typeface="+mn-ea"/>
            </a:endParaRPr>
          </a:p>
        </p:txBody>
      </p:sp>
      <p:sp>
        <p:nvSpPr>
          <p:cNvPr id="479242" name="Text Box 10"/>
          <p:cNvSpPr txBox="1">
            <a:spLocks noChangeArrowheads="1"/>
          </p:cNvSpPr>
          <p:nvPr/>
        </p:nvSpPr>
        <p:spPr bwMode="auto">
          <a:xfrm>
            <a:off x="6012160" y="182611"/>
            <a:ext cx="2520280" cy="246221"/>
          </a:xfrm>
          <a:prstGeom prst="rect">
            <a:avLst/>
          </a:prstGeom>
          <a:noFill/>
          <a:ln w="12700" algn="ctr">
            <a:noFill/>
            <a:miter lim="800000"/>
            <a:headEnd/>
            <a:tailEnd/>
          </a:ln>
          <a:effectLst/>
        </p:spPr>
        <p:txBody>
          <a:bodyPr wrap="square">
            <a:spAutoFit/>
          </a:bodyPr>
          <a:lstStyle/>
          <a:p>
            <a:pPr fontAlgn="auto">
              <a:spcBef>
                <a:spcPts val="0"/>
              </a:spcBef>
              <a:spcAft>
                <a:spcPts val="0"/>
              </a:spcAft>
              <a:defRPr/>
            </a:pPr>
            <a:r>
              <a:rPr lang="en-US" altLang="ja-JP" sz="1000" b="1" dirty="0">
                <a:solidFill>
                  <a:schemeClr val="tx1"/>
                </a:solidFill>
                <a:latin typeface="+mn-lt"/>
                <a:ea typeface="+mn-ea"/>
              </a:rPr>
              <a:t>http</a:t>
            </a:r>
            <a:r>
              <a:rPr lang="en-US" altLang="ja-JP" sz="1000" b="1" dirty="0" smtClean="0">
                <a:solidFill>
                  <a:schemeClr val="tx1"/>
                </a:solidFill>
                <a:latin typeface="+mn-lt"/>
                <a:ea typeface="+mn-ea"/>
              </a:rPr>
              <a:t>://ime.info.hiroshima-cu.ac.jp</a:t>
            </a:r>
            <a:r>
              <a:rPr lang="en-US" altLang="ja-JP" sz="1000" b="1" dirty="0">
                <a:solidFill>
                  <a:schemeClr val="tx1"/>
                </a:solidFill>
                <a:latin typeface="+mn-lt"/>
                <a:ea typeface="+mn-ea"/>
              </a:rPr>
              <a:t>/</a:t>
            </a:r>
          </a:p>
        </p:txBody>
      </p:sp>
      <p:sp>
        <p:nvSpPr>
          <p:cNvPr id="479248" name="Rectangle 16"/>
          <p:cNvSpPr>
            <a:spLocks noGrp="1" noChangeArrowheads="1"/>
          </p:cNvSpPr>
          <p:nvPr>
            <p:ph type="ftr" sz="quarter" idx="3"/>
          </p:nvPr>
        </p:nvSpPr>
        <p:spPr bwMode="auto">
          <a:xfrm>
            <a:off x="0" y="48"/>
            <a:ext cx="3929063" cy="2143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fontAlgn="auto">
              <a:spcBef>
                <a:spcPts val="0"/>
              </a:spcBef>
              <a:spcAft>
                <a:spcPts val="0"/>
              </a:spcAft>
              <a:defRPr sz="1000" b="1">
                <a:solidFill>
                  <a:schemeClr val="tx1"/>
                </a:solidFill>
                <a:latin typeface="+mn-lt"/>
                <a:ea typeface="+mn-ea"/>
              </a:defRPr>
            </a:lvl1pPr>
          </a:lstStyle>
          <a:p>
            <a:pPr>
              <a:defRPr/>
            </a:pPr>
            <a:endParaRPr lang="ja-JP" altLang="en-US" dirty="0"/>
          </a:p>
        </p:txBody>
      </p:sp>
      <p:sp>
        <p:nvSpPr>
          <p:cNvPr id="479249" name="Rectangle 17"/>
          <p:cNvSpPr>
            <a:spLocks noGrp="1" noChangeArrowheads="1"/>
          </p:cNvSpPr>
          <p:nvPr>
            <p:ph type="sldNum" sz="quarter" idx="4"/>
          </p:nvPr>
        </p:nvSpPr>
        <p:spPr bwMode="auto">
          <a:xfrm>
            <a:off x="4071938" y="99488"/>
            <a:ext cx="1000125" cy="2857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000" b="1" smtClean="0">
                <a:solidFill>
                  <a:schemeClr val="tx1"/>
                </a:solidFill>
                <a:latin typeface="+mn-lt"/>
                <a:ea typeface="+mn-ea"/>
              </a:defRPr>
            </a:lvl1pPr>
          </a:lstStyle>
          <a:p>
            <a:pPr>
              <a:defRPr/>
            </a:pPr>
            <a:fld id="{3576F30B-F367-4DFC-95FE-32BA78DC264B}" type="slidenum">
              <a:rPr lang="ja-JP" altLang="en-US" smtClean="0"/>
              <a:pPr>
                <a:defRPr/>
              </a:pPr>
              <a:t>‹#›</a:t>
            </a:fld>
            <a:endParaRPr lang="ja-JP" altLang="en-US"/>
          </a:p>
        </p:txBody>
      </p:sp>
      <p:sp>
        <p:nvSpPr>
          <p:cNvPr id="479247" name="Rectangle 15"/>
          <p:cNvSpPr>
            <a:spLocks noGrp="1" noChangeArrowheads="1"/>
          </p:cNvSpPr>
          <p:nvPr>
            <p:ph type="dt" sz="half" idx="2"/>
          </p:nvPr>
        </p:nvSpPr>
        <p:spPr bwMode="auto">
          <a:xfrm>
            <a:off x="0" y="214361"/>
            <a:ext cx="3929063" cy="2143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fontAlgn="auto">
              <a:spcBef>
                <a:spcPts val="0"/>
              </a:spcBef>
              <a:spcAft>
                <a:spcPts val="0"/>
              </a:spcAft>
              <a:defRPr sz="1000" b="1" smtClean="0">
                <a:solidFill>
                  <a:schemeClr val="tx1"/>
                </a:solidFill>
                <a:latin typeface="+mn-lt"/>
                <a:ea typeface="+mn-ea"/>
              </a:defRPr>
            </a:lvl1pPr>
          </a:lstStyle>
          <a:p>
            <a:pPr>
              <a:defRPr/>
            </a:pPr>
            <a:fld id="{0F4350F4-C3B1-46D8-8B6E-9DA37E672316}" type="datetimeFigureOut">
              <a:rPr lang="ja-JP" altLang="en-US" smtClean="0"/>
              <a:pPr>
                <a:defRPr/>
              </a:pPr>
              <a:t>2015/4/10</a:t>
            </a:fld>
            <a:endParaRPr lang="ja-JP" altLang="en-US"/>
          </a:p>
        </p:txBody>
      </p:sp>
      <p:sp>
        <p:nvSpPr>
          <p:cNvPr id="479243" name="Text Box 11"/>
          <p:cNvSpPr txBox="1">
            <a:spLocks noChangeArrowheads="1"/>
          </p:cNvSpPr>
          <p:nvPr/>
        </p:nvSpPr>
        <p:spPr bwMode="auto">
          <a:xfrm>
            <a:off x="6399030" y="48"/>
            <a:ext cx="2349434" cy="246221"/>
          </a:xfrm>
          <a:prstGeom prst="rect">
            <a:avLst/>
          </a:prstGeom>
          <a:noFill/>
          <a:ln w="12700" algn="ctr">
            <a:noFill/>
            <a:miter lim="800000"/>
            <a:headEnd/>
            <a:tailEnd/>
          </a:ln>
          <a:effectLst/>
        </p:spPr>
        <p:txBody>
          <a:bodyPr wrap="square">
            <a:spAutoFit/>
          </a:bodyPr>
          <a:lstStyle/>
          <a:p>
            <a:pPr fontAlgn="auto">
              <a:spcBef>
                <a:spcPts val="0"/>
              </a:spcBef>
              <a:spcAft>
                <a:spcPts val="0"/>
              </a:spcAft>
              <a:defRPr/>
            </a:pPr>
            <a:r>
              <a:rPr lang="en-US" altLang="ja-JP" sz="1000" dirty="0" smtClean="0">
                <a:solidFill>
                  <a:schemeClr val="tx1"/>
                </a:solidFill>
                <a:latin typeface="+mn-lt"/>
                <a:ea typeface="+mn-ea"/>
              </a:rPr>
              <a:t>IMECG </a:t>
            </a:r>
            <a:r>
              <a:rPr lang="en-US" altLang="ja-JP" sz="1000" dirty="0">
                <a:solidFill>
                  <a:schemeClr val="tx1"/>
                </a:solidFill>
                <a:latin typeface="+mn-lt"/>
                <a:ea typeface="+mn-ea"/>
              </a:rPr>
              <a:t>Lab, Hiroshima City University</a:t>
            </a:r>
          </a:p>
        </p:txBody>
      </p:sp>
      <p:sp>
        <p:nvSpPr>
          <p:cNvPr id="1036" name="テキスト プレースホルダ 13"/>
          <p:cNvSpPr>
            <a:spLocks noGrp="1"/>
          </p:cNvSpPr>
          <p:nvPr>
            <p:ph type="body" idx="1"/>
          </p:nvPr>
        </p:nvSpPr>
        <p:spPr bwMode="auto">
          <a:xfrm>
            <a:off x="251520" y="548680"/>
            <a:ext cx="8640960" cy="47525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8" name="Freeform 9"/>
          <p:cNvSpPr>
            <a:spLocks/>
          </p:cNvSpPr>
          <p:nvPr/>
        </p:nvSpPr>
        <p:spPr bwMode="auto">
          <a:xfrm>
            <a:off x="6290288" y="62912"/>
            <a:ext cx="146050" cy="127000"/>
          </a:xfrm>
          <a:custGeom>
            <a:avLst/>
            <a:gdLst/>
            <a:ahLst/>
            <a:cxnLst>
              <a:cxn ang="0">
                <a:pos x="176" y="400"/>
              </a:cxn>
              <a:cxn ang="0">
                <a:pos x="310" y="244"/>
              </a:cxn>
              <a:cxn ang="0">
                <a:pos x="0" y="244"/>
              </a:cxn>
              <a:cxn ang="0">
                <a:pos x="0" y="154"/>
              </a:cxn>
              <a:cxn ang="0">
                <a:pos x="310" y="154"/>
              </a:cxn>
              <a:cxn ang="0">
                <a:pos x="176" y="0"/>
              </a:cxn>
              <a:cxn ang="0">
                <a:pos x="284" y="0"/>
              </a:cxn>
              <a:cxn ang="0">
                <a:pos x="458" y="200"/>
              </a:cxn>
              <a:cxn ang="0">
                <a:pos x="284" y="400"/>
              </a:cxn>
              <a:cxn ang="0">
                <a:pos x="176" y="400"/>
              </a:cxn>
            </a:cxnLst>
            <a:rect l="0" t="0" r="r" b="b"/>
            <a:pathLst>
              <a:path w="458" h="400">
                <a:moveTo>
                  <a:pt x="176" y="400"/>
                </a:moveTo>
                <a:lnTo>
                  <a:pt x="310" y="244"/>
                </a:lnTo>
                <a:lnTo>
                  <a:pt x="0" y="244"/>
                </a:lnTo>
                <a:lnTo>
                  <a:pt x="0" y="154"/>
                </a:lnTo>
                <a:lnTo>
                  <a:pt x="310" y="154"/>
                </a:lnTo>
                <a:lnTo>
                  <a:pt x="176" y="0"/>
                </a:lnTo>
                <a:lnTo>
                  <a:pt x="284" y="0"/>
                </a:lnTo>
                <a:lnTo>
                  <a:pt x="458" y="200"/>
                </a:lnTo>
                <a:lnTo>
                  <a:pt x="284" y="400"/>
                </a:lnTo>
                <a:lnTo>
                  <a:pt x="176" y="400"/>
                </a:lnTo>
                <a:close/>
              </a:path>
            </a:pathLst>
          </a:custGeom>
          <a:solidFill>
            <a:schemeClr val="tx1"/>
          </a:solidFill>
          <a:ln w="9525">
            <a:noFill/>
            <a:round/>
            <a:headEnd/>
            <a:tailEnd/>
          </a:ln>
        </p:spPr>
        <p:txBody>
          <a:bodyPr/>
          <a:lstStyle/>
          <a:p>
            <a:pPr fontAlgn="auto">
              <a:spcBef>
                <a:spcPts val="0"/>
              </a:spcBef>
              <a:spcAft>
                <a:spcPts val="0"/>
              </a:spcAft>
              <a:defRPr/>
            </a:pPr>
            <a:endParaRPr lang="ja-JP" altLang="en-US">
              <a:latin typeface="+mn-lt"/>
              <a:ea typeface="+mn-ea"/>
            </a:endParaRPr>
          </a:p>
        </p:txBody>
      </p:sp>
      <p:sp>
        <p:nvSpPr>
          <p:cNvPr id="1033" name="Rectangle 13"/>
          <p:cNvSpPr>
            <a:spLocks noGrp="1" noChangeArrowheads="1"/>
          </p:cNvSpPr>
          <p:nvPr>
            <p:ph type="title"/>
          </p:nvPr>
        </p:nvSpPr>
        <p:spPr bwMode="auto">
          <a:xfrm>
            <a:off x="251520" y="5517232"/>
            <a:ext cx="8640960" cy="1071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dirty="0" smtClean="0"/>
              <a:t>マスタ タイトルの書式設定</a:t>
            </a:r>
          </a:p>
        </p:txBody>
      </p:sp>
      <p:grpSp>
        <p:nvGrpSpPr>
          <p:cNvPr id="8" name="グループ化 7"/>
          <p:cNvGrpSpPr/>
          <p:nvPr userDrawn="1"/>
        </p:nvGrpSpPr>
        <p:grpSpPr>
          <a:xfrm>
            <a:off x="8745710" y="-43"/>
            <a:ext cx="395536" cy="402922"/>
            <a:chOff x="9621838" y="2052638"/>
            <a:chExt cx="1530351" cy="1558926"/>
          </a:xfrm>
        </p:grpSpPr>
        <p:sp>
          <p:nvSpPr>
            <p:cNvPr id="5" name="Freeform 5"/>
            <p:cNvSpPr>
              <a:spLocks/>
            </p:cNvSpPr>
            <p:nvPr userDrawn="1"/>
          </p:nvSpPr>
          <p:spPr bwMode="auto">
            <a:xfrm>
              <a:off x="10553701" y="2052638"/>
              <a:ext cx="447675" cy="1004888"/>
            </a:xfrm>
            <a:custGeom>
              <a:avLst/>
              <a:gdLst>
                <a:gd name="T0" fmla="*/ 4 w 119"/>
                <a:gd name="T1" fmla="*/ 219 h 267"/>
                <a:gd name="T2" fmla="*/ 4 w 119"/>
                <a:gd name="T3" fmla="*/ 178 h 267"/>
                <a:gd name="T4" fmla="*/ 24 w 119"/>
                <a:gd name="T5" fmla="*/ 15 h 267"/>
                <a:gd name="T6" fmla="*/ 80 w 119"/>
                <a:gd name="T7" fmla="*/ 0 h 267"/>
                <a:gd name="T8" fmla="*/ 16 w 119"/>
                <a:gd name="T9" fmla="*/ 183 h 267"/>
                <a:gd name="T10" fmla="*/ 11 w 119"/>
                <a:gd name="T11" fmla="*/ 215 h 267"/>
                <a:gd name="T12" fmla="*/ 41 w 119"/>
                <a:gd name="T13" fmla="*/ 228 h 267"/>
                <a:gd name="T14" fmla="*/ 119 w 119"/>
                <a:gd name="T15" fmla="*/ 245 h 267"/>
                <a:gd name="T16" fmla="*/ 97 w 119"/>
                <a:gd name="T17" fmla="*/ 267 h 267"/>
                <a:gd name="T18" fmla="*/ 39 w 119"/>
                <a:gd name="T19" fmla="*/ 241 h 267"/>
                <a:gd name="T20" fmla="*/ 4 w 119"/>
                <a:gd name="T21" fmla="*/ 219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9" h="267">
                  <a:moveTo>
                    <a:pt x="4" y="219"/>
                  </a:moveTo>
                  <a:cubicBezTo>
                    <a:pt x="0" y="212"/>
                    <a:pt x="1" y="204"/>
                    <a:pt x="4" y="178"/>
                  </a:cubicBezTo>
                  <a:cubicBezTo>
                    <a:pt x="24" y="15"/>
                    <a:pt x="24" y="15"/>
                    <a:pt x="24" y="15"/>
                  </a:cubicBezTo>
                  <a:cubicBezTo>
                    <a:pt x="80" y="0"/>
                    <a:pt x="80" y="0"/>
                    <a:pt x="80" y="0"/>
                  </a:cubicBezTo>
                  <a:cubicBezTo>
                    <a:pt x="80" y="0"/>
                    <a:pt x="80" y="0"/>
                    <a:pt x="16" y="183"/>
                  </a:cubicBezTo>
                  <a:cubicBezTo>
                    <a:pt x="9" y="203"/>
                    <a:pt x="9" y="210"/>
                    <a:pt x="11" y="215"/>
                  </a:cubicBezTo>
                  <a:cubicBezTo>
                    <a:pt x="14" y="219"/>
                    <a:pt x="20" y="223"/>
                    <a:pt x="41" y="228"/>
                  </a:cubicBezTo>
                  <a:cubicBezTo>
                    <a:pt x="119" y="245"/>
                    <a:pt x="119" y="245"/>
                    <a:pt x="119" y="245"/>
                  </a:cubicBezTo>
                  <a:cubicBezTo>
                    <a:pt x="97" y="267"/>
                    <a:pt x="97" y="267"/>
                    <a:pt x="97" y="267"/>
                  </a:cubicBezTo>
                  <a:cubicBezTo>
                    <a:pt x="97" y="267"/>
                    <a:pt x="97" y="267"/>
                    <a:pt x="39" y="241"/>
                  </a:cubicBezTo>
                  <a:cubicBezTo>
                    <a:pt x="16" y="230"/>
                    <a:pt x="8" y="227"/>
                    <a:pt x="4" y="219"/>
                  </a:cubicBezTo>
                  <a:close/>
                </a:path>
              </a:pathLst>
            </a:custGeom>
            <a:solidFill>
              <a:srgbClr val="D4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 name="Freeform 6"/>
            <p:cNvSpPr>
              <a:spLocks/>
            </p:cNvSpPr>
            <p:nvPr userDrawn="1"/>
          </p:nvSpPr>
          <p:spPr bwMode="auto">
            <a:xfrm>
              <a:off x="10191751" y="2952751"/>
              <a:ext cx="960438" cy="658813"/>
            </a:xfrm>
            <a:custGeom>
              <a:avLst/>
              <a:gdLst>
                <a:gd name="T0" fmla="*/ 88 w 255"/>
                <a:gd name="T1" fmla="*/ 0 h 175"/>
                <a:gd name="T2" fmla="*/ 124 w 255"/>
                <a:gd name="T3" fmla="*/ 21 h 175"/>
                <a:gd name="T4" fmla="*/ 255 w 255"/>
                <a:gd name="T5" fmla="*/ 119 h 175"/>
                <a:gd name="T6" fmla="*/ 240 w 255"/>
                <a:gd name="T7" fmla="*/ 175 h 175"/>
                <a:gd name="T8" fmla="*/ 113 w 255"/>
                <a:gd name="T9" fmla="*/ 29 h 175"/>
                <a:gd name="T10" fmla="*/ 88 w 255"/>
                <a:gd name="T11" fmla="*/ 9 h 175"/>
                <a:gd name="T12" fmla="*/ 62 w 255"/>
                <a:gd name="T13" fmla="*/ 28 h 175"/>
                <a:gd name="T14" fmla="*/ 8 w 255"/>
                <a:gd name="T15" fmla="*/ 86 h 175"/>
                <a:gd name="T16" fmla="*/ 0 w 255"/>
                <a:gd name="T17" fmla="*/ 57 h 175"/>
                <a:gd name="T18" fmla="*/ 52 w 255"/>
                <a:gd name="T19" fmla="*/ 20 h 175"/>
                <a:gd name="T20" fmla="*/ 88 w 255"/>
                <a:gd name="T2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5" h="175">
                  <a:moveTo>
                    <a:pt x="88" y="0"/>
                  </a:moveTo>
                  <a:cubicBezTo>
                    <a:pt x="96" y="0"/>
                    <a:pt x="103" y="5"/>
                    <a:pt x="124" y="21"/>
                  </a:cubicBezTo>
                  <a:cubicBezTo>
                    <a:pt x="255" y="119"/>
                    <a:pt x="255" y="119"/>
                    <a:pt x="255" y="119"/>
                  </a:cubicBezTo>
                  <a:cubicBezTo>
                    <a:pt x="240" y="175"/>
                    <a:pt x="240" y="175"/>
                    <a:pt x="240" y="175"/>
                  </a:cubicBezTo>
                  <a:cubicBezTo>
                    <a:pt x="240" y="175"/>
                    <a:pt x="240" y="175"/>
                    <a:pt x="113" y="29"/>
                  </a:cubicBezTo>
                  <a:cubicBezTo>
                    <a:pt x="99" y="12"/>
                    <a:pt x="94" y="9"/>
                    <a:pt x="88" y="9"/>
                  </a:cubicBezTo>
                  <a:cubicBezTo>
                    <a:pt x="83" y="9"/>
                    <a:pt x="77" y="12"/>
                    <a:pt x="62" y="28"/>
                  </a:cubicBezTo>
                  <a:cubicBezTo>
                    <a:pt x="8" y="86"/>
                    <a:pt x="8" y="86"/>
                    <a:pt x="8" y="86"/>
                  </a:cubicBezTo>
                  <a:cubicBezTo>
                    <a:pt x="0" y="57"/>
                    <a:pt x="0" y="57"/>
                    <a:pt x="0" y="57"/>
                  </a:cubicBezTo>
                  <a:cubicBezTo>
                    <a:pt x="0" y="57"/>
                    <a:pt x="0" y="57"/>
                    <a:pt x="52" y="20"/>
                  </a:cubicBezTo>
                  <a:cubicBezTo>
                    <a:pt x="73" y="5"/>
                    <a:pt x="80" y="0"/>
                    <a:pt x="88" y="0"/>
                  </a:cubicBezTo>
                  <a:close/>
                </a:path>
              </a:pathLst>
            </a:custGeom>
            <a:solidFill>
              <a:srgbClr val="58A8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 name="Freeform 7"/>
            <p:cNvSpPr>
              <a:spLocks/>
            </p:cNvSpPr>
            <p:nvPr userDrawn="1"/>
          </p:nvSpPr>
          <p:spPr bwMode="auto">
            <a:xfrm>
              <a:off x="9621838" y="2451101"/>
              <a:ext cx="874713" cy="746125"/>
            </a:xfrm>
            <a:custGeom>
              <a:avLst/>
              <a:gdLst>
                <a:gd name="T0" fmla="*/ 228 w 232"/>
                <a:gd name="T1" fmla="*/ 113 h 198"/>
                <a:gd name="T2" fmla="*/ 192 w 232"/>
                <a:gd name="T3" fmla="*/ 133 h 198"/>
                <a:gd name="T4" fmla="*/ 41 w 232"/>
                <a:gd name="T5" fmla="*/ 198 h 198"/>
                <a:gd name="T6" fmla="*/ 0 w 232"/>
                <a:gd name="T7" fmla="*/ 157 h 198"/>
                <a:gd name="T8" fmla="*/ 191 w 232"/>
                <a:gd name="T9" fmla="*/ 120 h 198"/>
                <a:gd name="T10" fmla="*/ 220 w 232"/>
                <a:gd name="T11" fmla="*/ 109 h 198"/>
                <a:gd name="T12" fmla="*/ 217 w 232"/>
                <a:gd name="T13" fmla="*/ 77 h 198"/>
                <a:gd name="T14" fmla="*/ 193 w 232"/>
                <a:gd name="T15" fmla="*/ 0 h 198"/>
                <a:gd name="T16" fmla="*/ 223 w 232"/>
                <a:gd name="T17" fmla="*/ 8 h 198"/>
                <a:gd name="T18" fmla="*/ 229 w 232"/>
                <a:gd name="T19" fmla="*/ 72 h 198"/>
                <a:gd name="T20" fmla="*/ 228 w 232"/>
                <a:gd name="T21" fmla="*/ 11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2" h="198">
                  <a:moveTo>
                    <a:pt x="228" y="113"/>
                  </a:moveTo>
                  <a:cubicBezTo>
                    <a:pt x="224" y="120"/>
                    <a:pt x="216" y="123"/>
                    <a:pt x="192" y="133"/>
                  </a:cubicBezTo>
                  <a:cubicBezTo>
                    <a:pt x="41" y="198"/>
                    <a:pt x="41" y="198"/>
                    <a:pt x="41" y="198"/>
                  </a:cubicBezTo>
                  <a:cubicBezTo>
                    <a:pt x="0" y="157"/>
                    <a:pt x="0" y="157"/>
                    <a:pt x="0" y="157"/>
                  </a:cubicBezTo>
                  <a:cubicBezTo>
                    <a:pt x="0" y="157"/>
                    <a:pt x="0" y="157"/>
                    <a:pt x="191" y="120"/>
                  </a:cubicBezTo>
                  <a:cubicBezTo>
                    <a:pt x="212" y="116"/>
                    <a:pt x="218" y="114"/>
                    <a:pt x="220" y="109"/>
                  </a:cubicBezTo>
                  <a:cubicBezTo>
                    <a:pt x="223" y="104"/>
                    <a:pt x="223" y="97"/>
                    <a:pt x="217" y="77"/>
                  </a:cubicBezTo>
                  <a:cubicBezTo>
                    <a:pt x="193" y="0"/>
                    <a:pt x="193" y="0"/>
                    <a:pt x="193" y="0"/>
                  </a:cubicBezTo>
                  <a:cubicBezTo>
                    <a:pt x="223" y="8"/>
                    <a:pt x="223" y="8"/>
                    <a:pt x="223" y="8"/>
                  </a:cubicBezTo>
                  <a:cubicBezTo>
                    <a:pt x="223" y="8"/>
                    <a:pt x="223" y="8"/>
                    <a:pt x="229" y="72"/>
                  </a:cubicBezTo>
                  <a:cubicBezTo>
                    <a:pt x="231" y="97"/>
                    <a:pt x="232" y="106"/>
                    <a:pt x="228" y="113"/>
                  </a:cubicBezTo>
                  <a:close/>
                </a:path>
              </a:pathLst>
            </a:custGeom>
            <a:solidFill>
              <a:srgbClr val="53A2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9" name="正方形/長方形 8"/>
          <p:cNvSpPr/>
          <p:nvPr userDrawn="1"/>
        </p:nvSpPr>
        <p:spPr bwMode="auto">
          <a:xfrm>
            <a:off x="251520" y="5517232"/>
            <a:ext cx="8640960" cy="1080120"/>
          </a:xfrm>
          <a:prstGeom prst="rect">
            <a:avLst/>
          </a:prstGeom>
          <a:noFill/>
          <a:ln w="12700" cap="flat" cmpd="sng" algn="ctr">
            <a:solidFill>
              <a:schemeClr val="accent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32" name="正方形/長方形 31"/>
          <p:cNvSpPr/>
          <p:nvPr userDrawn="1"/>
        </p:nvSpPr>
        <p:spPr bwMode="auto">
          <a:xfrm>
            <a:off x="216187" y="5480557"/>
            <a:ext cx="8712968" cy="1152128"/>
          </a:xfrm>
          <a:prstGeom prst="rect">
            <a:avLst/>
          </a:prstGeom>
          <a:noFill/>
          <a:ln w="1270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33" name="正方形/長方形 32"/>
          <p:cNvSpPr/>
          <p:nvPr userDrawn="1"/>
        </p:nvSpPr>
        <p:spPr bwMode="auto">
          <a:xfrm>
            <a:off x="179512" y="5445224"/>
            <a:ext cx="8784976" cy="1224136"/>
          </a:xfrm>
          <a:prstGeom prst="rect">
            <a:avLst/>
          </a:prstGeom>
          <a:noFill/>
          <a:ln w="12700"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iming>
    <p:tnLst>
      <p:par>
        <p:cTn id="1" dur="indefinite" restart="never" nodeType="tmRoot"/>
      </p:par>
    </p:tnLst>
  </p:timing>
  <p:txStyles>
    <p:titleStyle>
      <a:lvl1pPr algn="ctr" rtl="0" eaLnBrk="1" fontAlgn="base" hangingPunct="1">
        <a:spcBef>
          <a:spcPct val="0"/>
        </a:spcBef>
        <a:spcAft>
          <a:spcPct val="0"/>
        </a:spcAft>
        <a:defRPr kumimoji="1" sz="3200" b="1">
          <a:solidFill>
            <a:schemeClr val="tx1"/>
          </a:solidFill>
          <a:latin typeface="+mj-lt"/>
          <a:ea typeface="+mj-ea"/>
          <a:cs typeface="+mj-cs"/>
        </a:defRPr>
      </a:lvl1pPr>
      <a:lvl2pPr algn="l" rtl="0" eaLnBrk="1" fontAlgn="base" hangingPunct="1">
        <a:spcBef>
          <a:spcPct val="0"/>
        </a:spcBef>
        <a:spcAft>
          <a:spcPct val="0"/>
        </a:spcAft>
        <a:defRPr kumimoji="1" sz="3200" b="1">
          <a:solidFill>
            <a:schemeClr val="bg1"/>
          </a:solidFill>
          <a:latin typeface="Arial" charset="0"/>
          <a:ea typeface="ＭＳ Ｐゴシック" pitchFamily="50" charset="-128"/>
        </a:defRPr>
      </a:lvl2pPr>
      <a:lvl3pPr algn="l" rtl="0" eaLnBrk="1" fontAlgn="base" hangingPunct="1">
        <a:spcBef>
          <a:spcPct val="0"/>
        </a:spcBef>
        <a:spcAft>
          <a:spcPct val="0"/>
        </a:spcAft>
        <a:defRPr kumimoji="1" sz="3200" b="1">
          <a:solidFill>
            <a:schemeClr val="bg1"/>
          </a:solidFill>
          <a:latin typeface="Arial" charset="0"/>
          <a:ea typeface="ＭＳ Ｐゴシック" pitchFamily="50" charset="-128"/>
        </a:defRPr>
      </a:lvl3pPr>
      <a:lvl4pPr algn="l" rtl="0" eaLnBrk="1" fontAlgn="base" hangingPunct="1">
        <a:spcBef>
          <a:spcPct val="0"/>
        </a:spcBef>
        <a:spcAft>
          <a:spcPct val="0"/>
        </a:spcAft>
        <a:defRPr kumimoji="1" sz="3200" b="1">
          <a:solidFill>
            <a:schemeClr val="bg1"/>
          </a:solidFill>
          <a:latin typeface="Arial" charset="0"/>
          <a:ea typeface="ＭＳ Ｐゴシック" pitchFamily="50" charset="-128"/>
        </a:defRPr>
      </a:lvl4pPr>
      <a:lvl5pPr algn="l" rtl="0" eaLnBrk="1" fontAlgn="base" hangingPunct="1">
        <a:spcBef>
          <a:spcPct val="0"/>
        </a:spcBef>
        <a:spcAft>
          <a:spcPct val="0"/>
        </a:spcAft>
        <a:defRPr kumimoji="1" sz="3200" b="1">
          <a:solidFill>
            <a:schemeClr val="bg1"/>
          </a:solidFill>
          <a:latin typeface="Arial" charset="0"/>
          <a:ea typeface="ＭＳ Ｐゴシック" pitchFamily="50" charset="-128"/>
        </a:defRPr>
      </a:lvl5pPr>
      <a:lvl6pPr marL="457200" algn="ctr" rtl="0" eaLnBrk="1" fontAlgn="base" hangingPunct="1">
        <a:spcBef>
          <a:spcPct val="0"/>
        </a:spcBef>
        <a:spcAft>
          <a:spcPct val="0"/>
        </a:spcAft>
        <a:defRPr kumimoji="1" sz="3200" b="1">
          <a:solidFill>
            <a:schemeClr val="bg1"/>
          </a:solidFill>
          <a:latin typeface="Arial" charset="0"/>
          <a:ea typeface="ＭＳ Ｐゴシック" pitchFamily="50" charset="-128"/>
        </a:defRPr>
      </a:lvl6pPr>
      <a:lvl7pPr marL="914400" algn="ctr" rtl="0" eaLnBrk="1" fontAlgn="base" hangingPunct="1">
        <a:spcBef>
          <a:spcPct val="0"/>
        </a:spcBef>
        <a:spcAft>
          <a:spcPct val="0"/>
        </a:spcAft>
        <a:defRPr kumimoji="1" sz="3200" b="1">
          <a:solidFill>
            <a:schemeClr val="bg1"/>
          </a:solidFill>
          <a:latin typeface="Arial" charset="0"/>
          <a:ea typeface="ＭＳ Ｐゴシック" pitchFamily="50" charset="-128"/>
        </a:defRPr>
      </a:lvl7pPr>
      <a:lvl8pPr marL="1371600" algn="ctr" rtl="0" eaLnBrk="1" fontAlgn="base" hangingPunct="1">
        <a:spcBef>
          <a:spcPct val="0"/>
        </a:spcBef>
        <a:spcAft>
          <a:spcPct val="0"/>
        </a:spcAft>
        <a:defRPr kumimoji="1" sz="3200" b="1">
          <a:solidFill>
            <a:schemeClr val="bg1"/>
          </a:solidFill>
          <a:latin typeface="Arial" charset="0"/>
          <a:ea typeface="ＭＳ Ｐゴシック" pitchFamily="50" charset="-128"/>
        </a:defRPr>
      </a:lvl8pPr>
      <a:lvl9pPr marL="1828800" algn="ctr" rtl="0" eaLnBrk="1" fontAlgn="base" hangingPunct="1">
        <a:spcBef>
          <a:spcPct val="0"/>
        </a:spcBef>
        <a:spcAft>
          <a:spcPct val="0"/>
        </a:spcAft>
        <a:defRPr kumimoji="1" sz="3200" b="1">
          <a:solidFill>
            <a:schemeClr val="bg1"/>
          </a:solidFill>
          <a:latin typeface="Arial" charset="0"/>
          <a:ea typeface="ＭＳ Ｐゴシック" pitchFamily="50" charset="-128"/>
        </a:defRPr>
      </a:lvl9pPr>
    </p:titleStyle>
    <p:bodyStyle>
      <a:lvl1pPr marL="342900" indent="-342900" algn="l" rtl="0" eaLnBrk="1" fontAlgn="base" hangingPunct="1">
        <a:spcBef>
          <a:spcPct val="20000"/>
        </a:spcBef>
        <a:spcAft>
          <a:spcPct val="0"/>
        </a:spcAft>
        <a:buChar char="•"/>
        <a:defRPr kumimoji="1"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400">
          <a:solidFill>
            <a:schemeClr val="tx1"/>
          </a:solidFill>
          <a:latin typeface="+mn-lt"/>
          <a:ea typeface="+mn-ea"/>
        </a:defRPr>
      </a:lvl2pPr>
      <a:lvl3pPr marL="1143000" indent="-228600" algn="l" rtl="0" eaLnBrk="1" fontAlgn="base" hangingPunct="1">
        <a:spcBef>
          <a:spcPct val="20000"/>
        </a:spcBef>
        <a:spcAft>
          <a:spcPct val="0"/>
        </a:spcAft>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5" Type="http://schemas.openxmlformats.org/officeDocument/2006/relationships/image" Target="../media/image38.emf"/><Relationship Id="rId4" Type="http://schemas.openxmlformats.org/officeDocument/2006/relationships/image" Target="../media/image37.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6.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6.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8.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sz="quarter"/>
          </p:nvPr>
        </p:nvSpPr>
        <p:spPr/>
        <p:txBody>
          <a:bodyPr/>
          <a:lstStyle/>
          <a:p>
            <a:r>
              <a:rPr kumimoji="1" lang="ja-JP" altLang="en-US" dirty="0" smtClean="0"/>
              <a:t>画像応用としての偏光</a:t>
            </a:r>
            <a:endParaRPr kumimoji="1" lang="ja-JP" altLang="en-US" dirty="0"/>
          </a:p>
        </p:txBody>
      </p:sp>
      <p:sp>
        <p:nvSpPr>
          <p:cNvPr id="3" name="サブタイトル 2"/>
          <p:cNvSpPr>
            <a:spLocks noGrp="1"/>
          </p:cNvSpPr>
          <p:nvPr>
            <p:ph type="subTitle" sz="quarter" idx="1"/>
          </p:nvPr>
        </p:nvSpPr>
        <p:spPr>
          <a:xfrm>
            <a:off x="1691680" y="4869160"/>
            <a:ext cx="5760640" cy="576064"/>
          </a:xfrm>
        </p:spPr>
        <p:txBody>
          <a:bodyPr/>
          <a:lstStyle/>
          <a:p>
            <a:r>
              <a:rPr lang="ja-JP" altLang="en-US" dirty="0" smtClean="0"/>
              <a:t>宮崎大輔</a:t>
            </a:r>
            <a:endParaRPr kumimoji="1" lang="en-US" altLang="ja-JP"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5"/>
          <p:cNvPicPr>
            <a:picLocks noChangeAspect="1" noChangeArrowheads="1"/>
          </p:cNvPicPr>
          <p:nvPr/>
        </p:nvPicPr>
        <p:blipFill>
          <a:blip r:embed="rId2"/>
          <a:srcRect/>
          <a:stretch>
            <a:fillRect/>
          </a:stretch>
        </p:blipFill>
        <p:spPr bwMode="auto">
          <a:xfrm>
            <a:off x="251520" y="1268760"/>
            <a:ext cx="2880320" cy="2159818"/>
          </a:xfrm>
          <a:prstGeom prst="rect">
            <a:avLst/>
          </a:prstGeom>
          <a:noFill/>
          <a:ln w="9525">
            <a:noFill/>
            <a:miter lim="800000"/>
            <a:headEnd/>
            <a:tailEnd/>
          </a:ln>
        </p:spPr>
      </p:pic>
      <p:pic>
        <p:nvPicPr>
          <p:cNvPr id="3" name="Picture 16"/>
          <p:cNvPicPr>
            <a:picLocks noChangeAspect="1" noChangeArrowheads="1"/>
          </p:cNvPicPr>
          <p:nvPr/>
        </p:nvPicPr>
        <p:blipFill>
          <a:blip r:embed="rId3"/>
          <a:srcRect/>
          <a:stretch>
            <a:fillRect/>
          </a:stretch>
        </p:blipFill>
        <p:spPr bwMode="auto">
          <a:xfrm>
            <a:off x="3131840" y="1268760"/>
            <a:ext cx="2880320" cy="2159820"/>
          </a:xfrm>
          <a:prstGeom prst="rect">
            <a:avLst/>
          </a:prstGeom>
          <a:noFill/>
          <a:ln w="9525">
            <a:noFill/>
            <a:miter lim="800000"/>
            <a:headEnd/>
            <a:tailEnd/>
          </a:ln>
        </p:spPr>
      </p:pic>
      <p:pic>
        <p:nvPicPr>
          <p:cNvPr id="4" name="Picture 17"/>
          <p:cNvPicPr>
            <a:picLocks noChangeAspect="1" noChangeArrowheads="1"/>
          </p:cNvPicPr>
          <p:nvPr/>
        </p:nvPicPr>
        <p:blipFill>
          <a:blip r:embed="rId4"/>
          <a:srcRect/>
          <a:stretch>
            <a:fillRect/>
          </a:stretch>
        </p:blipFill>
        <p:spPr bwMode="auto">
          <a:xfrm>
            <a:off x="6012160" y="1268760"/>
            <a:ext cx="2880320" cy="2159820"/>
          </a:xfrm>
          <a:prstGeom prst="rect">
            <a:avLst/>
          </a:prstGeom>
          <a:noFill/>
          <a:ln w="9525">
            <a:noFill/>
            <a:miter lim="800000"/>
            <a:headEnd/>
            <a:tailEnd/>
          </a:ln>
        </p:spPr>
      </p:pic>
      <p:sp>
        <p:nvSpPr>
          <p:cNvPr id="12" name="右矢印 11"/>
          <p:cNvSpPr/>
          <p:nvPr/>
        </p:nvSpPr>
        <p:spPr bwMode="auto">
          <a:xfrm flipH="1">
            <a:off x="4427984" y="2204864"/>
            <a:ext cx="792088" cy="288032"/>
          </a:xfrm>
          <a:prstGeom prst="rightArrow">
            <a:avLst/>
          </a:prstGeom>
          <a:solidFill>
            <a:schemeClr val="bg1"/>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3" name="右矢印 12"/>
          <p:cNvSpPr/>
          <p:nvPr/>
        </p:nvSpPr>
        <p:spPr bwMode="auto">
          <a:xfrm>
            <a:off x="6444208" y="2132856"/>
            <a:ext cx="504056" cy="288032"/>
          </a:xfrm>
          <a:prstGeom prst="rightArrow">
            <a:avLst/>
          </a:prstGeom>
          <a:solidFill>
            <a:schemeClr val="bg1"/>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4" name="右矢印 13"/>
          <p:cNvSpPr/>
          <p:nvPr/>
        </p:nvSpPr>
        <p:spPr bwMode="auto">
          <a:xfrm flipH="1">
            <a:off x="5148064" y="1628800"/>
            <a:ext cx="792088" cy="288032"/>
          </a:xfrm>
          <a:prstGeom prst="rightArrow">
            <a:avLst/>
          </a:prstGeom>
          <a:solidFill>
            <a:schemeClr val="bg1"/>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5" name="右矢印 14"/>
          <p:cNvSpPr/>
          <p:nvPr/>
        </p:nvSpPr>
        <p:spPr bwMode="auto">
          <a:xfrm rot="16200000" flipH="1">
            <a:off x="7632340" y="1736812"/>
            <a:ext cx="504056" cy="288032"/>
          </a:xfrm>
          <a:prstGeom prst="rightArrow">
            <a:avLst/>
          </a:prstGeom>
          <a:solidFill>
            <a:schemeClr val="bg1"/>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6" name="正方形/長方形 15"/>
          <p:cNvSpPr/>
          <p:nvPr/>
        </p:nvSpPr>
        <p:spPr bwMode="auto">
          <a:xfrm>
            <a:off x="7164288" y="1556792"/>
            <a:ext cx="792088" cy="144016"/>
          </a:xfrm>
          <a:prstGeom prst="rect">
            <a:avLst/>
          </a:prstGeom>
          <a:solidFill>
            <a:schemeClr val="bg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8" name="タイトル 17"/>
          <p:cNvSpPr>
            <a:spLocks noGrp="1"/>
          </p:cNvSpPr>
          <p:nvPr>
            <p:ph type="title"/>
          </p:nvPr>
        </p:nvSpPr>
        <p:spPr/>
        <p:txBody>
          <a:bodyPr/>
          <a:lstStyle/>
          <a:p>
            <a:r>
              <a:rPr kumimoji="1" lang="ja-JP" altLang="en-US" dirty="0" smtClean="0"/>
              <a:t>実験環境</a:t>
            </a:r>
            <a:endParaRPr kumimoji="1" lang="ja-JP" altLang="en-US" dirty="0"/>
          </a:p>
        </p:txBody>
      </p:sp>
      <p:sp>
        <p:nvSpPr>
          <p:cNvPr id="10" name="テキスト ボックス 9"/>
          <p:cNvSpPr txBox="1"/>
          <p:nvPr/>
        </p:nvSpPr>
        <p:spPr>
          <a:xfrm>
            <a:off x="2987824" y="4725144"/>
            <a:ext cx="3108543" cy="369332"/>
          </a:xfrm>
          <a:prstGeom prst="rect">
            <a:avLst/>
          </a:prstGeom>
          <a:noFill/>
        </p:spPr>
        <p:txBody>
          <a:bodyPr wrap="none" rtlCol="0">
            <a:spAutoFit/>
          </a:bodyPr>
          <a:lstStyle/>
          <a:p>
            <a:r>
              <a:rPr kumimoji="1" lang="ja-JP" altLang="en-US" dirty="0" smtClean="0"/>
              <a:t>黒色絵の具の粒子による散乱</a:t>
            </a:r>
            <a:endParaRPr kumimoji="1" lang="ja-JP" altLang="en-US" dirty="0"/>
          </a:p>
        </p:txBody>
      </p:sp>
      <p:sp>
        <p:nvSpPr>
          <p:cNvPr id="11" name="テキスト ボックス 10"/>
          <p:cNvSpPr txBox="1"/>
          <p:nvPr/>
        </p:nvSpPr>
        <p:spPr>
          <a:xfrm>
            <a:off x="1043608" y="2852936"/>
            <a:ext cx="1189749" cy="369332"/>
          </a:xfrm>
          <a:prstGeom prst="rect">
            <a:avLst/>
          </a:prstGeom>
          <a:solidFill>
            <a:schemeClr val="bg1"/>
          </a:solidFill>
        </p:spPr>
        <p:txBody>
          <a:bodyPr wrap="none" rtlCol="0">
            <a:spAutoFit/>
          </a:bodyPr>
          <a:lstStyle/>
          <a:p>
            <a:r>
              <a:rPr kumimoji="1" lang="ja-JP" altLang="en-US" dirty="0" smtClean="0"/>
              <a:t>偏光カメラ</a:t>
            </a:r>
            <a:endParaRPr kumimoji="1" lang="ja-JP" altLang="en-US" dirty="0"/>
          </a:p>
        </p:txBody>
      </p:sp>
      <p:sp>
        <p:nvSpPr>
          <p:cNvPr id="27" name="テキスト ボックス 26"/>
          <p:cNvSpPr txBox="1"/>
          <p:nvPr/>
        </p:nvSpPr>
        <p:spPr>
          <a:xfrm>
            <a:off x="2123728" y="1844824"/>
            <a:ext cx="646331" cy="369332"/>
          </a:xfrm>
          <a:prstGeom prst="rect">
            <a:avLst/>
          </a:prstGeom>
          <a:solidFill>
            <a:schemeClr val="bg1"/>
          </a:solidFill>
        </p:spPr>
        <p:txBody>
          <a:bodyPr wrap="none" rtlCol="0">
            <a:spAutoFit/>
          </a:bodyPr>
          <a:lstStyle/>
          <a:p>
            <a:r>
              <a:rPr kumimoji="1" lang="ja-JP" altLang="en-US" dirty="0" smtClean="0"/>
              <a:t>水槽</a:t>
            </a:r>
            <a:endParaRPr kumimoji="1" lang="ja-JP" altLang="en-US" dirty="0"/>
          </a:p>
        </p:txBody>
      </p:sp>
      <p:sp>
        <p:nvSpPr>
          <p:cNvPr id="28" name="テキスト ボックス 27"/>
          <p:cNvSpPr txBox="1"/>
          <p:nvPr/>
        </p:nvSpPr>
        <p:spPr>
          <a:xfrm>
            <a:off x="395536" y="1412776"/>
            <a:ext cx="646331" cy="369332"/>
          </a:xfrm>
          <a:prstGeom prst="rect">
            <a:avLst/>
          </a:prstGeom>
          <a:solidFill>
            <a:schemeClr val="bg1"/>
          </a:solidFill>
        </p:spPr>
        <p:txBody>
          <a:bodyPr wrap="none" rtlCol="0">
            <a:spAutoFit/>
          </a:bodyPr>
          <a:lstStyle/>
          <a:p>
            <a:r>
              <a:rPr kumimoji="1" lang="ja-JP" altLang="en-US" dirty="0" smtClean="0"/>
              <a:t>光源</a:t>
            </a:r>
            <a:endParaRPr kumimoji="1" lang="ja-JP" altLang="en-US" dirty="0"/>
          </a:p>
        </p:txBody>
      </p:sp>
      <p:sp>
        <p:nvSpPr>
          <p:cNvPr id="29" name="テキスト ボックス 28"/>
          <p:cNvSpPr txBox="1"/>
          <p:nvPr/>
        </p:nvSpPr>
        <p:spPr>
          <a:xfrm>
            <a:off x="5220072" y="2132856"/>
            <a:ext cx="1236236" cy="369332"/>
          </a:xfrm>
          <a:prstGeom prst="rect">
            <a:avLst/>
          </a:prstGeom>
          <a:solidFill>
            <a:schemeClr val="bg1"/>
          </a:solidFill>
        </p:spPr>
        <p:txBody>
          <a:bodyPr wrap="none" rtlCol="0">
            <a:spAutoFit/>
          </a:bodyPr>
          <a:lstStyle/>
          <a:p>
            <a:r>
              <a:rPr kumimoji="1" lang="ja-JP" altLang="en-US" dirty="0" smtClean="0"/>
              <a:t>交通標識</a:t>
            </a:r>
            <a:r>
              <a:rPr kumimoji="1" lang="en-US" altLang="ja-JP" dirty="0" smtClean="0"/>
              <a:t>1</a:t>
            </a:r>
            <a:endParaRPr kumimoji="1" lang="ja-JP" altLang="en-US" dirty="0"/>
          </a:p>
        </p:txBody>
      </p:sp>
      <p:sp>
        <p:nvSpPr>
          <p:cNvPr id="30" name="テキスト ボックス 29"/>
          <p:cNvSpPr txBox="1"/>
          <p:nvPr/>
        </p:nvSpPr>
        <p:spPr>
          <a:xfrm>
            <a:off x="5940152" y="1484784"/>
            <a:ext cx="1236236" cy="369332"/>
          </a:xfrm>
          <a:prstGeom prst="rect">
            <a:avLst/>
          </a:prstGeom>
          <a:solidFill>
            <a:schemeClr val="bg1"/>
          </a:solidFill>
        </p:spPr>
        <p:txBody>
          <a:bodyPr wrap="none" rtlCol="0">
            <a:spAutoFit/>
          </a:bodyPr>
          <a:lstStyle/>
          <a:p>
            <a:r>
              <a:rPr kumimoji="1" lang="ja-JP" altLang="en-US" dirty="0" smtClean="0"/>
              <a:t>交通標識</a:t>
            </a:r>
            <a:r>
              <a:rPr kumimoji="1" lang="en-US" altLang="ja-JP" dirty="0" smtClean="0"/>
              <a:t>2</a:t>
            </a:r>
            <a:endParaRPr kumimoji="1" lang="ja-JP" altLang="en-US" dirty="0"/>
          </a:p>
        </p:txBody>
      </p:sp>
      <p:sp>
        <p:nvSpPr>
          <p:cNvPr id="41" name="正方形/長方形 40"/>
          <p:cNvSpPr/>
          <p:nvPr/>
        </p:nvSpPr>
        <p:spPr bwMode="auto">
          <a:xfrm>
            <a:off x="107504" y="116632"/>
            <a:ext cx="864096" cy="216024"/>
          </a:xfrm>
          <a:prstGeom prst="rect">
            <a:avLst/>
          </a:prstGeom>
          <a:solidFill>
            <a:srgbClr val="BFBFBF"/>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42" name="テキスト ボックス 41"/>
          <p:cNvSpPr txBox="1"/>
          <p:nvPr/>
        </p:nvSpPr>
        <p:spPr>
          <a:xfrm>
            <a:off x="314907" y="116632"/>
            <a:ext cx="441146" cy="230832"/>
          </a:xfrm>
          <a:prstGeom prst="rect">
            <a:avLst/>
          </a:prstGeom>
          <a:noFill/>
        </p:spPr>
        <p:txBody>
          <a:bodyPr wrap="none" rtlCol="0">
            <a:spAutoFit/>
          </a:bodyPr>
          <a:lstStyle/>
          <a:p>
            <a:pPr algn="ctr"/>
            <a:r>
              <a:rPr lang="ja-JP" altLang="en-US" sz="900" dirty="0" smtClean="0">
                <a:latin typeface="+mj-lt"/>
                <a:ea typeface="メイリオ" pitchFamily="50" charset="-128"/>
              </a:rPr>
              <a:t>序</a:t>
            </a:r>
            <a:r>
              <a:rPr lang="en-US" altLang="ja-JP" sz="900" dirty="0" smtClean="0">
                <a:latin typeface="+mj-lt"/>
                <a:ea typeface="メイリオ" pitchFamily="50" charset="-128"/>
              </a:rPr>
              <a:t>(3)</a:t>
            </a:r>
            <a:endParaRPr kumimoji="1" lang="ja-JP" altLang="en-US" sz="900" dirty="0">
              <a:latin typeface="+mj-lt"/>
              <a:ea typeface="メイリオ" pitchFamily="50" charset="-128"/>
            </a:endParaRPr>
          </a:p>
        </p:txBody>
      </p:sp>
      <p:sp>
        <p:nvSpPr>
          <p:cNvPr id="43" name="正方形/長方形 42"/>
          <p:cNvSpPr/>
          <p:nvPr/>
        </p:nvSpPr>
        <p:spPr bwMode="auto">
          <a:xfrm>
            <a:off x="971600" y="116632"/>
            <a:ext cx="1152128" cy="216024"/>
          </a:xfrm>
          <a:prstGeom prst="rect">
            <a:avLst/>
          </a:prstGeom>
          <a:solidFill>
            <a:srgbClr val="202060"/>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44" name="正方形/長方形 43"/>
          <p:cNvSpPr/>
          <p:nvPr/>
        </p:nvSpPr>
        <p:spPr bwMode="auto">
          <a:xfrm>
            <a:off x="2123728" y="116632"/>
            <a:ext cx="1512168" cy="216024"/>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45" name="正方形/長方形 44"/>
          <p:cNvSpPr/>
          <p:nvPr/>
        </p:nvSpPr>
        <p:spPr bwMode="auto">
          <a:xfrm>
            <a:off x="3635896" y="116632"/>
            <a:ext cx="1512168" cy="216024"/>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46" name="正方形/長方形 45"/>
          <p:cNvSpPr/>
          <p:nvPr/>
        </p:nvSpPr>
        <p:spPr bwMode="auto">
          <a:xfrm>
            <a:off x="5148064" y="116632"/>
            <a:ext cx="864096" cy="216024"/>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47" name="テキスト ボックス 46"/>
          <p:cNvSpPr txBox="1"/>
          <p:nvPr/>
        </p:nvSpPr>
        <p:spPr>
          <a:xfrm>
            <a:off x="1172279" y="116632"/>
            <a:ext cx="768159" cy="230832"/>
          </a:xfrm>
          <a:prstGeom prst="rect">
            <a:avLst/>
          </a:prstGeom>
          <a:noFill/>
        </p:spPr>
        <p:txBody>
          <a:bodyPr wrap="none" rtlCol="0">
            <a:spAutoFit/>
          </a:bodyPr>
          <a:lstStyle/>
          <a:p>
            <a:pPr algn="ctr"/>
            <a:r>
              <a:rPr lang="ja-JP" altLang="en-US" sz="900" b="1" dirty="0" smtClean="0">
                <a:solidFill>
                  <a:schemeClr val="bg1"/>
                </a:solidFill>
                <a:latin typeface="+mj-lt"/>
                <a:ea typeface="メイリオ" pitchFamily="50" charset="-128"/>
              </a:rPr>
              <a:t>霧除去</a:t>
            </a:r>
            <a:r>
              <a:rPr lang="en-US" altLang="ja-JP" sz="900" b="1" dirty="0" smtClean="0">
                <a:solidFill>
                  <a:schemeClr val="bg1"/>
                </a:solidFill>
                <a:latin typeface="+mj-lt"/>
                <a:ea typeface="メイリオ" pitchFamily="50" charset="-128"/>
              </a:rPr>
              <a:t>(5/6)</a:t>
            </a:r>
            <a:endParaRPr kumimoji="1" lang="ja-JP" altLang="en-US" sz="900" b="1" dirty="0">
              <a:solidFill>
                <a:schemeClr val="bg1"/>
              </a:solidFill>
              <a:latin typeface="+mj-lt"/>
              <a:ea typeface="メイリオ" pitchFamily="50" charset="-128"/>
            </a:endParaRPr>
          </a:p>
        </p:txBody>
      </p:sp>
      <p:sp>
        <p:nvSpPr>
          <p:cNvPr id="48" name="テキスト ボックス 47"/>
          <p:cNvSpPr txBox="1"/>
          <p:nvPr/>
        </p:nvSpPr>
        <p:spPr>
          <a:xfrm>
            <a:off x="2309308" y="116632"/>
            <a:ext cx="1165704" cy="230832"/>
          </a:xfrm>
          <a:prstGeom prst="rect">
            <a:avLst/>
          </a:prstGeom>
          <a:noFill/>
        </p:spPr>
        <p:txBody>
          <a:bodyPr wrap="none" rtlCol="0">
            <a:spAutoFit/>
          </a:bodyPr>
          <a:lstStyle/>
          <a:p>
            <a:pPr algn="ctr"/>
            <a:r>
              <a:rPr lang="ja-JP" altLang="en-US" sz="900" dirty="0" smtClean="0">
                <a:latin typeface="+mj-lt"/>
                <a:ea typeface="メイリオ" pitchFamily="50" charset="-128"/>
              </a:rPr>
              <a:t>形状計測</a:t>
            </a:r>
            <a:r>
              <a:rPr lang="en-US" altLang="ja-JP" sz="900" dirty="0">
                <a:latin typeface="+mj-lt"/>
                <a:ea typeface="メイリオ" pitchFamily="50" charset="-128"/>
              </a:rPr>
              <a:t>:</a:t>
            </a:r>
            <a:r>
              <a:rPr lang="ja-JP" altLang="en-US" sz="900" dirty="0" smtClean="0">
                <a:latin typeface="+mj-lt"/>
                <a:ea typeface="メイリオ" pitchFamily="50" charset="-128"/>
              </a:rPr>
              <a:t>多視点</a:t>
            </a:r>
            <a:r>
              <a:rPr lang="en-US" altLang="ja-JP" sz="900" dirty="0" smtClean="0">
                <a:latin typeface="+mj-lt"/>
                <a:ea typeface="メイリオ" pitchFamily="50" charset="-128"/>
              </a:rPr>
              <a:t>(6)</a:t>
            </a:r>
            <a:endParaRPr kumimoji="1" lang="ja-JP" altLang="en-US" sz="900" dirty="0">
              <a:latin typeface="+mj-lt"/>
              <a:ea typeface="メイリオ" pitchFamily="50" charset="-128"/>
            </a:endParaRPr>
          </a:p>
        </p:txBody>
      </p:sp>
      <p:sp>
        <p:nvSpPr>
          <p:cNvPr id="49" name="テキスト ボックス 48"/>
          <p:cNvSpPr txBox="1"/>
          <p:nvPr/>
        </p:nvSpPr>
        <p:spPr>
          <a:xfrm>
            <a:off x="3807482" y="116632"/>
            <a:ext cx="1165705" cy="230832"/>
          </a:xfrm>
          <a:prstGeom prst="rect">
            <a:avLst/>
          </a:prstGeom>
          <a:noFill/>
        </p:spPr>
        <p:txBody>
          <a:bodyPr wrap="none" rtlCol="0">
            <a:spAutoFit/>
          </a:bodyPr>
          <a:lstStyle/>
          <a:p>
            <a:pPr algn="ctr"/>
            <a:r>
              <a:rPr lang="ja-JP" altLang="en-US" sz="900" dirty="0" smtClean="0">
                <a:latin typeface="+mj-lt"/>
                <a:ea typeface="メイリオ" pitchFamily="50" charset="-128"/>
              </a:rPr>
              <a:t>形状計測</a:t>
            </a:r>
            <a:r>
              <a:rPr lang="en-US" altLang="ja-JP" sz="900" dirty="0" smtClean="0">
                <a:latin typeface="+mj-lt"/>
                <a:ea typeface="メイリオ" pitchFamily="50" charset="-128"/>
              </a:rPr>
              <a:t>:</a:t>
            </a:r>
            <a:r>
              <a:rPr lang="ja-JP" altLang="en-US" sz="900" dirty="0" smtClean="0">
                <a:latin typeface="+mj-lt"/>
                <a:ea typeface="メイリオ" pitchFamily="50" charset="-128"/>
              </a:rPr>
              <a:t>多光源</a:t>
            </a:r>
            <a:r>
              <a:rPr lang="en-US" altLang="ja-JP" sz="900" dirty="0" smtClean="0">
                <a:latin typeface="+mj-lt"/>
                <a:ea typeface="メイリオ" pitchFamily="50" charset="-128"/>
              </a:rPr>
              <a:t>(6)</a:t>
            </a:r>
            <a:endParaRPr kumimoji="1" lang="ja-JP" altLang="en-US" sz="900" dirty="0">
              <a:latin typeface="+mj-lt"/>
              <a:ea typeface="メイリオ" pitchFamily="50" charset="-128"/>
            </a:endParaRPr>
          </a:p>
        </p:txBody>
      </p:sp>
      <p:sp>
        <p:nvSpPr>
          <p:cNvPr id="50" name="テキスト ボックス 49"/>
          <p:cNvSpPr txBox="1"/>
          <p:nvPr/>
        </p:nvSpPr>
        <p:spPr>
          <a:xfrm>
            <a:off x="5368683" y="116632"/>
            <a:ext cx="441146" cy="230832"/>
          </a:xfrm>
          <a:prstGeom prst="rect">
            <a:avLst/>
          </a:prstGeom>
          <a:noFill/>
        </p:spPr>
        <p:txBody>
          <a:bodyPr wrap="none" rtlCol="0">
            <a:spAutoFit/>
          </a:bodyPr>
          <a:lstStyle/>
          <a:p>
            <a:pPr algn="ctr"/>
            <a:r>
              <a:rPr lang="ja-JP" altLang="en-US" sz="900" dirty="0" smtClean="0">
                <a:latin typeface="+mj-lt"/>
                <a:ea typeface="メイリオ" pitchFamily="50" charset="-128"/>
              </a:rPr>
              <a:t>結</a:t>
            </a:r>
            <a:r>
              <a:rPr lang="en-US" altLang="ja-JP" sz="900" dirty="0" smtClean="0">
                <a:latin typeface="+mj-lt"/>
                <a:ea typeface="メイリオ" pitchFamily="50" charset="-128"/>
              </a:rPr>
              <a:t>(1)</a:t>
            </a:r>
            <a:endParaRPr kumimoji="1" lang="ja-JP" altLang="en-US" sz="900" dirty="0">
              <a:latin typeface="+mj-lt"/>
              <a:ea typeface="メイリオ" pitchFamily="50" charset="-128"/>
            </a:endParaRPr>
          </a:p>
        </p:txBody>
      </p:sp>
    </p:spTree>
    <p:extLst>
      <p:ext uri="{BB962C8B-B14F-4D97-AF65-F5344CB8AC3E}">
        <p14:creationId xmlns:p14="http://schemas.microsoft.com/office/powerpoint/2010/main" val="30936186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0"/>
          <p:cNvSpPr>
            <a:spLocks noGrp="1"/>
          </p:cNvSpPr>
          <p:nvPr>
            <p:ph type="title"/>
          </p:nvPr>
        </p:nvSpPr>
        <p:spPr/>
        <p:txBody>
          <a:bodyPr/>
          <a:lstStyle/>
          <a:p>
            <a:r>
              <a:rPr kumimoji="1" lang="ja-JP" altLang="en-US" dirty="0" smtClean="0"/>
              <a:t>実験結果</a:t>
            </a:r>
            <a:endParaRPr kumimoji="1" lang="ja-JP" altLang="en-US" dirty="0"/>
          </a:p>
        </p:txBody>
      </p:sp>
      <p:pic>
        <p:nvPicPr>
          <p:cNvPr id="16" name="Picture 11"/>
          <p:cNvPicPr>
            <a:picLocks noChangeAspect="1" noChangeArrowheads="1"/>
          </p:cNvPicPr>
          <p:nvPr/>
        </p:nvPicPr>
        <p:blipFill>
          <a:blip r:embed="rId4"/>
          <a:srcRect/>
          <a:stretch>
            <a:fillRect/>
          </a:stretch>
        </p:blipFill>
        <p:spPr bwMode="auto">
          <a:xfrm>
            <a:off x="251520" y="899428"/>
            <a:ext cx="4320480" cy="3348806"/>
          </a:xfrm>
          <a:prstGeom prst="rect">
            <a:avLst/>
          </a:prstGeom>
          <a:noFill/>
          <a:ln w="9525">
            <a:noFill/>
            <a:miter lim="800000"/>
            <a:headEnd/>
            <a:tailEnd/>
          </a:ln>
        </p:spPr>
      </p:pic>
      <p:pic>
        <p:nvPicPr>
          <p:cNvPr id="25" name="Picture 20"/>
          <p:cNvPicPr>
            <a:picLocks noChangeAspect="1" noChangeArrowheads="1"/>
          </p:cNvPicPr>
          <p:nvPr/>
        </p:nvPicPr>
        <p:blipFill>
          <a:blip r:embed="rId5"/>
          <a:srcRect/>
          <a:stretch>
            <a:fillRect/>
          </a:stretch>
        </p:blipFill>
        <p:spPr bwMode="auto">
          <a:xfrm>
            <a:off x="4572000" y="899428"/>
            <a:ext cx="4320480" cy="3348804"/>
          </a:xfrm>
          <a:prstGeom prst="rect">
            <a:avLst/>
          </a:prstGeom>
          <a:noFill/>
          <a:ln w="9525">
            <a:noFill/>
            <a:miter lim="800000"/>
            <a:headEnd/>
            <a:tailEnd/>
          </a:ln>
        </p:spPr>
      </p:pic>
      <p:sp>
        <p:nvSpPr>
          <p:cNvPr id="2" name="テキスト ボックス 1"/>
          <p:cNvSpPr txBox="1"/>
          <p:nvPr/>
        </p:nvSpPr>
        <p:spPr>
          <a:xfrm>
            <a:off x="1763688" y="4427820"/>
            <a:ext cx="1107996" cy="369332"/>
          </a:xfrm>
          <a:prstGeom prst="rect">
            <a:avLst/>
          </a:prstGeom>
          <a:noFill/>
        </p:spPr>
        <p:txBody>
          <a:bodyPr wrap="none" rtlCol="0">
            <a:spAutoFit/>
          </a:bodyPr>
          <a:lstStyle/>
          <a:p>
            <a:r>
              <a:rPr kumimoji="1" lang="ja-JP" altLang="en-US" dirty="0" smtClean="0"/>
              <a:t>入力画像</a:t>
            </a:r>
            <a:endParaRPr kumimoji="1" lang="en-US" altLang="ja-JP" dirty="0" smtClean="0"/>
          </a:p>
        </p:txBody>
      </p:sp>
      <mc:AlternateContent xmlns:mc="http://schemas.openxmlformats.org/markup-compatibility/2006" xmlns:a14="http://schemas.microsoft.com/office/drawing/2010/main">
        <mc:Choice Requires="a14">
          <p:sp>
            <p:nvSpPr>
              <p:cNvPr id="3" name="テキスト ボックス 2"/>
              <p:cNvSpPr txBox="1"/>
              <p:nvPr/>
            </p:nvSpPr>
            <p:spPr>
              <a:xfrm>
                <a:off x="2915816" y="4499828"/>
                <a:ext cx="28777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i="1" smtClean="0">
                              <a:latin typeface="Cambria Math" panose="02040503050406030204" pitchFamily="18" charset="0"/>
                            </a:rPr>
                          </m:ctrlPr>
                        </m:sSupPr>
                        <m:e>
                          <m:r>
                            <a:rPr kumimoji="1" lang="en-US" altLang="ja-JP" b="0" i="1" smtClean="0">
                              <a:latin typeface="Cambria Math" panose="02040503050406030204" pitchFamily="18" charset="0"/>
                            </a:rPr>
                            <m:t>𝐼</m:t>
                          </m:r>
                        </m:e>
                        <m:sup>
                          <m:r>
                            <a:rPr kumimoji="1" lang="en-US" altLang="ja-JP" i="1" smtClean="0">
                              <a:latin typeface="Cambria Math" panose="02040503050406030204" pitchFamily="18" charset="0"/>
                              <a:ea typeface="Cambria Math" panose="02040503050406030204" pitchFamily="18" charset="0"/>
                            </a:rPr>
                            <m:t>⊥</m:t>
                          </m:r>
                        </m:sup>
                      </m:sSup>
                    </m:oMath>
                  </m:oMathPara>
                </a14:m>
                <a:endParaRPr kumimoji="1" lang="ja-JP" altLang="en-US" dirty="0"/>
              </a:p>
            </p:txBody>
          </p:sp>
        </mc:Choice>
        <mc:Fallback xmlns="">
          <p:sp>
            <p:nvSpPr>
              <p:cNvPr id="3" name="テキスト ボックス 2"/>
              <p:cNvSpPr txBox="1">
                <a:spLocks noRot="1" noChangeAspect="1" noMove="1" noResize="1" noEditPoints="1" noAdjustHandles="1" noChangeArrowheads="1" noChangeShapeType="1" noTextEdit="1"/>
              </p:cNvSpPr>
              <p:nvPr/>
            </p:nvSpPr>
            <p:spPr>
              <a:xfrm>
                <a:off x="2915816" y="4499828"/>
                <a:ext cx="287771" cy="276999"/>
              </a:xfrm>
              <a:prstGeom prst="rect">
                <a:avLst/>
              </a:prstGeom>
              <a:blipFill rotWithShape="0">
                <a:blip r:embed="rId6"/>
                <a:stretch>
                  <a:fillRect l="-16667" t="-2174" r="-6250" b="-8696"/>
                </a:stretch>
              </a:blipFill>
            </p:spPr>
            <p:txBody>
              <a:bodyPr/>
              <a:lstStyle/>
              <a:p>
                <a:r>
                  <a:rPr lang="ja-JP" altLang="en-US">
                    <a:noFill/>
                  </a:rPr>
                  <a:t> </a:t>
                </a:r>
              </a:p>
            </p:txBody>
          </p:sp>
        </mc:Fallback>
      </mc:AlternateContent>
      <p:sp>
        <p:nvSpPr>
          <p:cNvPr id="4" name="テキスト ボックス 3"/>
          <p:cNvSpPr txBox="1"/>
          <p:nvPr/>
        </p:nvSpPr>
        <p:spPr>
          <a:xfrm>
            <a:off x="6156176" y="4427820"/>
            <a:ext cx="1107996" cy="369332"/>
          </a:xfrm>
          <a:prstGeom prst="rect">
            <a:avLst/>
          </a:prstGeom>
          <a:noFill/>
        </p:spPr>
        <p:txBody>
          <a:bodyPr wrap="none" rtlCol="0">
            <a:spAutoFit/>
          </a:bodyPr>
          <a:lstStyle/>
          <a:p>
            <a:r>
              <a:rPr kumimoji="1" lang="ja-JP" altLang="en-US" dirty="0" smtClean="0"/>
              <a:t>出力画像</a:t>
            </a:r>
            <a:endParaRPr kumimoji="1" lang="ja-JP" altLang="en-US" dirty="0"/>
          </a:p>
        </p:txBody>
      </p:sp>
      <p:sp>
        <p:nvSpPr>
          <p:cNvPr id="5" name="テキスト ボックス 4"/>
          <p:cNvSpPr txBox="1"/>
          <p:nvPr/>
        </p:nvSpPr>
        <p:spPr>
          <a:xfrm>
            <a:off x="7236296" y="4427820"/>
            <a:ext cx="325730" cy="369332"/>
          </a:xfrm>
          <a:prstGeom prst="rect">
            <a:avLst/>
          </a:prstGeom>
          <a:noFill/>
        </p:spPr>
        <p:txBody>
          <a:bodyPr wrap="none" rtlCol="0">
            <a:spAutoFit/>
          </a:bodyPr>
          <a:lstStyle/>
          <a:p>
            <a:r>
              <a:rPr kumimoji="1" lang="en-US" altLang="ja-JP" i="1" dirty="0" smtClean="0">
                <a:latin typeface="Times New Roman" panose="02020603050405020304" pitchFamily="18" charset="0"/>
                <a:cs typeface="Times New Roman" panose="02020603050405020304" pitchFamily="18" charset="0"/>
              </a:rPr>
              <a:t>R</a:t>
            </a:r>
            <a:endParaRPr kumimoji="1" lang="ja-JP" altLang="en-US" i="1" dirty="0">
              <a:latin typeface="Times New Roman" panose="02020603050405020304" pitchFamily="18" charset="0"/>
              <a:cs typeface="Times New Roman" panose="02020603050405020304" pitchFamily="18" charset="0"/>
            </a:endParaRPr>
          </a:p>
        </p:txBody>
      </p:sp>
      <p:sp>
        <p:nvSpPr>
          <p:cNvPr id="37" name="正方形/長方形 36"/>
          <p:cNvSpPr/>
          <p:nvPr/>
        </p:nvSpPr>
        <p:spPr bwMode="auto">
          <a:xfrm>
            <a:off x="107504" y="116632"/>
            <a:ext cx="864096" cy="216024"/>
          </a:xfrm>
          <a:prstGeom prst="rect">
            <a:avLst/>
          </a:prstGeom>
          <a:solidFill>
            <a:srgbClr val="BFBFBF"/>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38" name="テキスト ボックス 37"/>
          <p:cNvSpPr txBox="1"/>
          <p:nvPr/>
        </p:nvSpPr>
        <p:spPr>
          <a:xfrm>
            <a:off x="314907" y="116632"/>
            <a:ext cx="441146" cy="230832"/>
          </a:xfrm>
          <a:prstGeom prst="rect">
            <a:avLst/>
          </a:prstGeom>
          <a:noFill/>
        </p:spPr>
        <p:txBody>
          <a:bodyPr wrap="none" rtlCol="0">
            <a:spAutoFit/>
          </a:bodyPr>
          <a:lstStyle/>
          <a:p>
            <a:pPr algn="ctr"/>
            <a:r>
              <a:rPr lang="ja-JP" altLang="en-US" sz="900" dirty="0" smtClean="0">
                <a:latin typeface="+mj-lt"/>
                <a:ea typeface="メイリオ" pitchFamily="50" charset="-128"/>
              </a:rPr>
              <a:t>序</a:t>
            </a:r>
            <a:r>
              <a:rPr lang="en-US" altLang="ja-JP" sz="900" dirty="0" smtClean="0">
                <a:latin typeface="+mj-lt"/>
                <a:ea typeface="メイリオ" pitchFamily="50" charset="-128"/>
              </a:rPr>
              <a:t>(3)</a:t>
            </a:r>
            <a:endParaRPr kumimoji="1" lang="ja-JP" altLang="en-US" sz="900" dirty="0">
              <a:latin typeface="+mj-lt"/>
              <a:ea typeface="メイリオ" pitchFamily="50" charset="-128"/>
            </a:endParaRPr>
          </a:p>
        </p:txBody>
      </p:sp>
      <p:sp>
        <p:nvSpPr>
          <p:cNvPr id="39" name="正方形/長方形 38"/>
          <p:cNvSpPr/>
          <p:nvPr/>
        </p:nvSpPr>
        <p:spPr bwMode="auto">
          <a:xfrm>
            <a:off x="971600" y="116632"/>
            <a:ext cx="1152128" cy="216024"/>
          </a:xfrm>
          <a:prstGeom prst="rect">
            <a:avLst/>
          </a:prstGeom>
          <a:solidFill>
            <a:srgbClr val="202060"/>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40" name="正方形/長方形 39"/>
          <p:cNvSpPr/>
          <p:nvPr/>
        </p:nvSpPr>
        <p:spPr bwMode="auto">
          <a:xfrm>
            <a:off x="2123728" y="116632"/>
            <a:ext cx="1512168" cy="216024"/>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41" name="正方形/長方形 40"/>
          <p:cNvSpPr/>
          <p:nvPr/>
        </p:nvSpPr>
        <p:spPr bwMode="auto">
          <a:xfrm>
            <a:off x="3635896" y="116632"/>
            <a:ext cx="1512168" cy="216024"/>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42" name="正方形/長方形 41"/>
          <p:cNvSpPr/>
          <p:nvPr/>
        </p:nvSpPr>
        <p:spPr bwMode="auto">
          <a:xfrm>
            <a:off x="5148064" y="116632"/>
            <a:ext cx="864096" cy="216024"/>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43" name="テキスト ボックス 42"/>
          <p:cNvSpPr txBox="1"/>
          <p:nvPr/>
        </p:nvSpPr>
        <p:spPr>
          <a:xfrm>
            <a:off x="1172279" y="116632"/>
            <a:ext cx="768159" cy="230832"/>
          </a:xfrm>
          <a:prstGeom prst="rect">
            <a:avLst/>
          </a:prstGeom>
          <a:noFill/>
        </p:spPr>
        <p:txBody>
          <a:bodyPr wrap="none" rtlCol="0">
            <a:spAutoFit/>
          </a:bodyPr>
          <a:lstStyle/>
          <a:p>
            <a:pPr algn="ctr"/>
            <a:r>
              <a:rPr lang="ja-JP" altLang="en-US" sz="900" b="1" dirty="0" smtClean="0">
                <a:solidFill>
                  <a:schemeClr val="bg1"/>
                </a:solidFill>
                <a:latin typeface="+mj-lt"/>
                <a:ea typeface="メイリオ" pitchFamily="50" charset="-128"/>
              </a:rPr>
              <a:t>霧除去</a:t>
            </a:r>
            <a:r>
              <a:rPr lang="en-US" altLang="ja-JP" sz="900" b="1" dirty="0" smtClean="0">
                <a:solidFill>
                  <a:schemeClr val="bg1"/>
                </a:solidFill>
                <a:latin typeface="+mj-lt"/>
                <a:ea typeface="メイリオ" pitchFamily="50" charset="-128"/>
              </a:rPr>
              <a:t>(6/6)</a:t>
            </a:r>
            <a:endParaRPr kumimoji="1" lang="ja-JP" altLang="en-US" sz="900" b="1" dirty="0">
              <a:solidFill>
                <a:schemeClr val="bg1"/>
              </a:solidFill>
              <a:latin typeface="+mj-lt"/>
              <a:ea typeface="メイリオ" pitchFamily="50" charset="-128"/>
            </a:endParaRPr>
          </a:p>
        </p:txBody>
      </p:sp>
      <p:sp>
        <p:nvSpPr>
          <p:cNvPr id="44" name="テキスト ボックス 43"/>
          <p:cNvSpPr txBox="1"/>
          <p:nvPr/>
        </p:nvSpPr>
        <p:spPr>
          <a:xfrm>
            <a:off x="2309308" y="116632"/>
            <a:ext cx="1165704" cy="230832"/>
          </a:xfrm>
          <a:prstGeom prst="rect">
            <a:avLst/>
          </a:prstGeom>
          <a:noFill/>
        </p:spPr>
        <p:txBody>
          <a:bodyPr wrap="none" rtlCol="0">
            <a:spAutoFit/>
          </a:bodyPr>
          <a:lstStyle/>
          <a:p>
            <a:pPr algn="ctr"/>
            <a:r>
              <a:rPr lang="ja-JP" altLang="en-US" sz="900" dirty="0" smtClean="0">
                <a:latin typeface="+mj-lt"/>
                <a:ea typeface="メイリオ" pitchFamily="50" charset="-128"/>
              </a:rPr>
              <a:t>形状計測</a:t>
            </a:r>
            <a:r>
              <a:rPr lang="en-US" altLang="ja-JP" sz="900" dirty="0">
                <a:latin typeface="+mj-lt"/>
                <a:ea typeface="メイリオ" pitchFamily="50" charset="-128"/>
              </a:rPr>
              <a:t>:</a:t>
            </a:r>
            <a:r>
              <a:rPr lang="ja-JP" altLang="en-US" sz="900" dirty="0" smtClean="0">
                <a:latin typeface="+mj-lt"/>
                <a:ea typeface="メイリオ" pitchFamily="50" charset="-128"/>
              </a:rPr>
              <a:t>多視点</a:t>
            </a:r>
            <a:r>
              <a:rPr lang="en-US" altLang="ja-JP" sz="900" dirty="0" smtClean="0">
                <a:latin typeface="+mj-lt"/>
                <a:ea typeface="メイリオ" pitchFamily="50" charset="-128"/>
              </a:rPr>
              <a:t>(6)</a:t>
            </a:r>
            <a:endParaRPr kumimoji="1" lang="ja-JP" altLang="en-US" sz="900" dirty="0">
              <a:latin typeface="+mj-lt"/>
              <a:ea typeface="メイリオ" pitchFamily="50" charset="-128"/>
            </a:endParaRPr>
          </a:p>
        </p:txBody>
      </p:sp>
      <p:sp>
        <p:nvSpPr>
          <p:cNvPr id="45" name="テキスト ボックス 44"/>
          <p:cNvSpPr txBox="1"/>
          <p:nvPr/>
        </p:nvSpPr>
        <p:spPr>
          <a:xfrm>
            <a:off x="3807482" y="116632"/>
            <a:ext cx="1165705" cy="230832"/>
          </a:xfrm>
          <a:prstGeom prst="rect">
            <a:avLst/>
          </a:prstGeom>
          <a:noFill/>
        </p:spPr>
        <p:txBody>
          <a:bodyPr wrap="none" rtlCol="0">
            <a:spAutoFit/>
          </a:bodyPr>
          <a:lstStyle/>
          <a:p>
            <a:pPr algn="ctr"/>
            <a:r>
              <a:rPr lang="ja-JP" altLang="en-US" sz="900" dirty="0" smtClean="0">
                <a:latin typeface="+mj-lt"/>
                <a:ea typeface="メイリオ" pitchFamily="50" charset="-128"/>
              </a:rPr>
              <a:t>形状計測</a:t>
            </a:r>
            <a:r>
              <a:rPr lang="en-US" altLang="ja-JP" sz="900" dirty="0" smtClean="0">
                <a:latin typeface="+mj-lt"/>
                <a:ea typeface="メイリオ" pitchFamily="50" charset="-128"/>
              </a:rPr>
              <a:t>:</a:t>
            </a:r>
            <a:r>
              <a:rPr lang="ja-JP" altLang="en-US" sz="900" dirty="0" smtClean="0">
                <a:latin typeface="+mj-lt"/>
                <a:ea typeface="メイリオ" pitchFamily="50" charset="-128"/>
              </a:rPr>
              <a:t>多光源</a:t>
            </a:r>
            <a:r>
              <a:rPr lang="en-US" altLang="ja-JP" sz="900" dirty="0" smtClean="0">
                <a:latin typeface="+mj-lt"/>
                <a:ea typeface="メイリオ" pitchFamily="50" charset="-128"/>
              </a:rPr>
              <a:t>(6)</a:t>
            </a:r>
            <a:endParaRPr kumimoji="1" lang="ja-JP" altLang="en-US" sz="900" dirty="0">
              <a:latin typeface="+mj-lt"/>
              <a:ea typeface="メイリオ" pitchFamily="50" charset="-128"/>
            </a:endParaRPr>
          </a:p>
        </p:txBody>
      </p:sp>
      <p:sp>
        <p:nvSpPr>
          <p:cNvPr id="46" name="テキスト ボックス 45"/>
          <p:cNvSpPr txBox="1"/>
          <p:nvPr/>
        </p:nvSpPr>
        <p:spPr>
          <a:xfrm>
            <a:off x="5368683" y="116632"/>
            <a:ext cx="441146" cy="230832"/>
          </a:xfrm>
          <a:prstGeom prst="rect">
            <a:avLst/>
          </a:prstGeom>
          <a:noFill/>
        </p:spPr>
        <p:txBody>
          <a:bodyPr wrap="none" rtlCol="0">
            <a:spAutoFit/>
          </a:bodyPr>
          <a:lstStyle/>
          <a:p>
            <a:pPr algn="ctr"/>
            <a:r>
              <a:rPr lang="ja-JP" altLang="en-US" sz="900" dirty="0" smtClean="0">
                <a:latin typeface="+mj-lt"/>
                <a:ea typeface="メイリオ" pitchFamily="50" charset="-128"/>
              </a:rPr>
              <a:t>結</a:t>
            </a:r>
            <a:r>
              <a:rPr lang="en-US" altLang="ja-JP" sz="900" dirty="0" smtClean="0">
                <a:latin typeface="+mj-lt"/>
                <a:ea typeface="メイリオ" pitchFamily="50" charset="-128"/>
              </a:rPr>
              <a:t>(1)</a:t>
            </a:r>
            <a:endParaRPr kumimoji="1" lang="ja-JP" altLang="en-US" sz="900" dirty="0">
              <a:latin typeface="+mj-lt"/>
              <a:ea typeface="メイリオ" pitchFamily="50" charset="-128"/>
            </a:endParaRPr>
          </a:p>
        </p:txBody>
      </p:sp>
    </p:spTree>
    <p:custDataLst>
      <p:tags r:id="rId1"/>
    </p:custDataLst>
    <p:extLst>
      <p:ext uri="{BB962C8B-B14F-4D97-AF65-F5344CB8AC3E}">
        <p14:creationId xmlns:p14="http://schemas.microsoft.com/office/powerpoint/2010/main" val="29874481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sz="quarter"/>
          </p:nvPr>
        </p:nvSpPr>
        <p:spPr/>
        <p:txBody>
          <a:bodyPr/>
          <a:lstStyle/>
          <a:p>
            <a:r>
              <a:rPr kumimoji="1" lang="ja-JP" altLang="en-US" dirty="0" smtClean="0"/>
              <a:t>形状計測</a:t>
            </a:r>
            <a:r>
              <a:rPr kumimoji="1" lang="en-US" altLang="ja-JP" dirty="0" smtClean="0"/>
              <a:t/>
            </a:r>
            <a:br>
              <a:rPr kumimoji="1" lang="en-US" altLang="ja-JP" dirty="0" smtClean="0"/>
            </a:br>
            <a:r>
              <a:rPr kumimoji="1" lang="ja-JP" altLang="en-US" dirty="0" smtClean="0"/>
              <a:t>多視点</a:t>
            </a:r>
            <a:endParaRPr kumimoji="1" lang="ja-JP" altLang="en-US" dirty="0"/>
          </a:p>
        </p:txBody>
      </p:sp>
      <p:sp>
        <p:nvSpPr>
          <p:cNvPr id="5" name="サブタイトル 4"/>
          <p:cNvSpPr>
            <a:spLocks noGrp="1"/>
          </p:cNvSpPr>
          <p:nvPr>
            <p:ph type="subTitle" sz="quarter" idx="1"/>
          </p:nvPr>
        </p:nvSpPr>
        <p:spPr/>
        <p:txBody>
          <a:bodyPr/>
          <a:lstStyle/>
          <a:p>
            <a:r>
              <a:rPr kumimoji="1" lang="ja-JP" altLang="en-US" dirty="0" smtClean="0"/>
              <a:t>宮崎，重富，馬場，古川，日浦，浅田</a:t>
            </a:r>
            <a:endParaRPr kumimoji="1" lang="en-US" altLang="ja-JP" dirty="0" smtClean="0"/>
          </a:p>
          <a:p>
            <a:r>
              <a:rPr lang="en-US" altLang="ja-JP" dirty="0" smtClean="0"/>
              <a:t>3DIMPVT 2012</a:t>
            </a:r>
            <a:endParaRPr kumimoji="1" lang="ja-JP" altLang="en-US" dirty="0"/>
          </a:p>
        </p:txBody>
      </p:sp>
    </p:spTree>
    <p:extLst>
      <p:ext uri="{BB962C8B-B14F-4D97-AF65-F5344CB8AC3E}">
        <p14:creationId xmlns:p14="http://schemas.microsoft.com/office/powerpoint/2010/main" val="25740781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6"/>
          <p:cNvPicPr>
            <a:picLocks noChangeAspect="1" noChangeArrowheads="1"/>
          </p:cNvPicPr>
          <p:nvPr/>
        </p:nvPicPr>
        <p:blipFill>
          <a:blip r:embed="rId2"/>
          <a:srcRect/>
          <a:stretch>
            <a:fillRect/>
          </a:stretch>
        </p:blipFill>
        <p:spPr bwMode="auto">
          <a:xfrm>
            <a:off x="2411760" y="548680"/>
            <a:ext cx="4320480" cy="3457821"/>
          </a:xfrm>
          <a:prstGeom prst="rect">
            <a:avLst/>
          </a:prstGeom>
          <a:noFill/>
          <a:ln w="9525">
            <a:noFill/>
            <a:miter lim="800000"/>
            <a:headEnd/>
            <a:tailEnd/>
          </a:ln>
        </p:spPr>
      </p:pic>
      <p:sp>
        <p:nvSpPr>
          <p:cNvPr id="63" name="正方形/長方形 62"/>
          <p:cNvSpPr/>
          <p:nvPr/>
        </p:nvSpPr>
        <p:spPr bwMode="auto">
          <a:xfrm>
            <a:off x="3851920" y="548680"/>
            <a:ext cx="1440160" cy="504056"/>
          </a:xfrm>
          <a:prstGeom prst="rect">
            <a:avLst/>
          </a:prstGeom>
          <a:solidFill>
            <a:schemeClr val="tx1"/>
          </a:solidFill>
          <a:ln w="38100" cap="flat" cmpd="sng" algn="ctr">
            <a:solidFill>
              <a:schemeClr val="tx1">
                <a:lumMod val="50000"/>
                <a:lumOff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2" name="タイトル 1"/>
          <p:cNvSpPr>
            <a:spLocks noGrp="1"/>
          </p:cNvSpPr>
          <p:nvPr>
            <p:ph type="title"/>
          </p:nvPr>
        </p:nvSpPr>
        <p:spPr/>
        <p:txBody>
          <a:bodyPr/>
          <a:lstStyle/>
          <a:p>
            <a:r>
              <a:rPr kumimoji="1" lang="ja-JP" altLang="en-US" dirty="0" smtClean="0"/>
              <a:t>滑らかな黒色物体の形状計測</a:t>
            </a:r>
            <a:endParaRPr kumimoji="1" lang="ja-JP" altLang="en-US" dirty="0"/>
          </a:p>
        </p:txBody>
      </p:sp>
      <p:sp>
        <p:nvSpPr>
          <p:cNvPr id="56" name="テキスト ボックス 55"/>
          <p:cNvSpPr txBox="1"/>
          <p:nvPr/>
        </p:nvSpPr>
        <p:spPr>
          <a:xfrm>
            <a:off x="3995936" y="620688"/>
            <a:ext cx="1107996" cy="369332"/>
          </a:xfrm>
          <a:prstGeom prst="rect">
            <a:avLst/>
          </a:prstGeom>
          <a:noFill/>
        </p:spPr>
        <p:txBody>
          <a:bodyPr wrap="none" rtlCol="0">
            <a:spAutoFit/>
          </a:bodyPr>
          <a:lstStyle/>
          <a:p>
            <a:r>
              <a:rPr kumimoji="1" lang="ja-JP" altLang="en-US" b="1" dirty="0" smtClean="0">
                <a:solidFill>
                  <a:schemeClr val="bg1"/>
                </a:solidFill>
              </a:rPr>
              <a:t>形状計測</a:t>
            </a:r>
            <a:endParaRPr kumimoji="1" lang="ja-JP" altLang="en-US" b="1" dirty="0">
              <a:solidFill>
                <a:schemeClr val="bg1"/>
              </a:solidFill>
            </a:endParaRPr>
          </a:p>
        </p:txBody>
      </p:sp>
      <p:sp>
        <p:nvSpPr>
          <p:cNvPr id="59" name="テキスト ボックス 58"/>
          <p:cNvSpPr txBox="1"/>
          <p:nvPr/>
        </p:nvSpPr>
        <p:spPr>
          <a:xfrm>
            <a:off x="2771800" y="4653136"/>
            <a:ext cx="3206327" cy="646331"/>
          </a:xfrm>
          <a:prstGeom prst="rect">
            <a:avLst/>
          </a:prstGeom>
          <a:noFill/>
        </p:spPr>
        <p:txBody>
          <a:bodyPr wrap="none" rtlCol="0">
            <a:spAutoFit/>
          </a:bodyPr>
          <a:lstStyle/>
          <a:p>
            <a:r>
              <a:rPr kumimoji="1" lang="ja-JP" altLang="en-US" b="1" dirty="0" smtClean="0"/>
              <a:t>偏光　　　　　　　→　法線</a:t>
            </a:r>
            <a:endParaRPr kumimoji="1" lang="en-US" altLang="ja-JP" b="1" dirty="0" smtClean="0"/>
          </a:p>
          <a:p>
            <a:r>
              <a:rPr lang="ja-JP" altLang="en-US" b="1" dirty="0" smtClean="0"/>
              <a:t>視体積交差法　→　３次元座標</a:t>
            </a:r>
            <a:endParaRPr kumimoji="1" lang="ja-JP" altLang="en-US" b="1" dirty="0"/>
          </a:p>
        </p:txBody>
      </p:sp>
      <p:sp>
        <p:nvSpPr>
          <p:cNvPr id="60" name="円弧 59"/>
          <p:cNvSpPr/>
          <p:nvPr/>
        </p:nvSpPr>
        <p:spPr bwMode="auto">
          <a:xfrm flipV="1">
            <a:off x="3491880" y="2420888"/>
            <a:ext cx="2160240" cy="899220"/>
          </a:xfrm>
          <a:prstGeom prst="arc">
            <a:avLst>
              <a:gd name="adj1" fmla="val 10773071"/>
              <a:gd name="adj2" fmla="val 0"/>
            </a:avLst>
          </a:prstGeom>
          <a:noFill/>
          <a:ln w="38100" cap="flat" cmpd="sng" algn="ctr">
            <a:solidFill>
              <a:schemeClr val="accent2"/>
            </a:solidFill>
            <a:prstDash val="solid"/>
            <a:round/>
            <a:headEnd type="triangle" w="med" len="med"/>
            <a:tailEnd type="triangl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61" name="テキスト ボックス 60"/>
          <p:cNvSpPr txBox="1"/>
          <p:nvPr/>
        </p:nvSpPr>
        <p:spPr>
          <a:xfrm>
            <a:off x="3658045" y="3429000"/>
            <a:ext cx="1778051" cy="369332"/>
          </a:xfrm>
          <a:prstGeom prst="rect">
            <a:avLst/>
          </a:prstGeom>
          <a:noFill/>
        </p:spPr>
        <p:txBody>
          <a:bodyPr wrap="none" rtlCol="0">
            <a:spAutoFit/>
          </a:bodyPr>
          <a:lstStyle/>
          <a:p>
            <a:r>
              <a:rPr kumimoji="1" lang="ja-JP" altLang="en-US" b="1" dirty="0" smtClean="0">
                <a:solidFill>
                  <a:srgbClr val="FFFF00"/>
                </a:solidFill>
              </a:rPr>
              <a:t>複数視点で観測</a:t>
            </a:r>
            <a:endParaRPr kumimoji="1" lang="ja-JP" altLang="en-US" b="1" dirty="0">
              <a:solidFill>
                <a:srgbClr val="FFFF00"/>
              </a:solidFill>
            </a:endParaRPr>
          </a:p>
        </p:txBody>
      </p:sp>
      <p:sp>
        <p:nvSpPr>
          <p:cNvPr id="62" name="下矢印 61"/>
          <p:cNvSpPr/>
          <p:nvPr/>
        </p:nvSpPr>
        <p:spPr bwMode="auto">
          <a:xfrm>
            <a:off x="3779912" y="3861048"/>
            <a:ext cx="1512168" cy="720080"/>
          </a:xfrm>
          <a:prstGeom prst="downArrow">
            <a:avLst/>
          </a:prstGeom>
          <a:solidFill>
            <a:schemeClr val="accent2"/>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64" name="爆発 1 63"/>
          <p:cNvSpPr/>
          <p:nvPr/>
        </p:nvSpPr>
        <p:spPr bwMode="auto">
          <a:xfrm>
            <a:off x="1403648" y="692696"/>
            <a:ext cx="1800200" cy="1440160"/>
          </a:xfrm>
          <a:prstGeom prst="irregularSeal1">
            <a:avLst/>
          </a:prstGeom>
          <a:solidFill>
            <a:schemeClr val="bg2"/>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65" name="爆発 1 64"/>
          <p:cNvSpPr/>
          <p:nvPr/>
        </p:nvSpPr>
        <p:spPr bwMode="auto">
          <a:xfrm>
            <a:off x="6012160" y="2420888"/>
            <a:ext cx="1800200" cy="1440160"/>
          </a:xfrm>
          <a:prstGeom prst="irregularSeal1">
            <a:avLst/>
          </a:prstGeom>
          <a:solidFill>
            <a:schemeClr val="bg2"/>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57" name="テキスト ボックス 56"/>
          <p:cNvSpPr txBox="1"/>
          <p:nvPr/>
        </p:nvSpPr>
        <p:spPr>
          <a:xfrm>
            <a:off x="1979712" y="1196752"/>
            <a:ext cx="633507" cy="369332"/>
          </a:xfrm>
          <a:prstGeom prst="rect">
            <a:avLst/>
          </a:prstGeom>
          <a:noFill/>
        </p:spPr>
        <p:txBody>
          <a:bodyPr wrap="none" rtlCol="0">
            <a:spAutoFit/>
          </a:bodyPr>
          <a:lstStyle/>
          <a:p>
            <a:r>
              <a:rPr lang="ja-JP" altLang="en-US" dirty="0" smtClean="0"/>
              <a:t>黒い</a:t>
            </a:r>
            <a:endParaRPr kumimoji="1" lang="ja-JP" altLang="en-US" dirty="0"/>
          </a:p>
        </p:txBody>
      </p:sp>
      <p:sp>
        <p:nvSpPr>
          <p:cNvPr id="58" name="テキスト ボックス 57"/>
          <p:cNvSpPr txBox="1"/>
          <p:nvPr/>
        </p:nvSpPr>
        <p:spPr>
          <a:xfrm>
            <a:off x="6372200" y="2924944"/>
            <a:ext cx="1107996" cy="369332"/>
          </a:xfrm>
          <a:prstGeom prst="rect">
            <a:avLst/>
          </a:prstGeom>
          <a:noFill/>
        </p:spPr>
        <p:txBody>
          <a:bodyPr wrap="none" rtlCol="0">
            <a:spAutoFit/>
          </a:bodyPr>
          <a:lstStyle/>
          <a:p>
            <a:r>
              <a:rPr kumimoji="1" lang="ja-JP" altLang="en-US" dirty="0" smtClean="0"/>
              <a:t>鏡面反射</a:t>
            </a:r>
            <a:endParaRPr kumimoji="1" lang="ja-JP" altLang="en-US" dirty="0"/>
          </a:p>
        </p:txBody>
      </p:sp>
      <p:sp>
        <p:nvSpPr>
          <p:cNvPr id="25" name="正方形/長方形 24"/>
          <p:cNvSpPr/>
          <p:nvPr/>
        </p:nvSpPr>
        <p:spPr bwMode="auto">
          <a:xfrm>
            <a:off x="107504" y="116632"/>
            <a:ext cx="864096" cy="216024"/>
          </a:xfrm>
          <a:prstGeom prst="rect">
            <a:avLst/>
          </a:prstGeom>
          <a:solidFill>
            <a:srgbClr val="BFBFBF"/>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26" name="テキスト ボックス 25"/>
          <p:cNvSpPr txBox="1"/>
          <p:nvPr/>
        </p:nvSpPr>
        <p:spPr>
          <a:xfrm>
            <a:off x="314907" y="116632"/>
            <a:ext cx="441146" cy="230832"/>
          </a:xfrm>
          <a:prstGeom prst="rect">
            <a:avLst/>
          </a:prstGeom>
          <a:noFill/>
        </p:spPr>
        <p:txBody>
          <a:bodyPr wrap="none" rtlCol="0">
            <a:spAutoFit/>
          </a:bodyPr>
          <a:lstStyle/>
          <a:p>
            <a:pPr algn="ctr"/>
            <a:r>
              <a:rPr lang="ja-JP" altLang="en-US" sz="900" dirty="0" smtClean="0">
                <a:latin typeface="+mj-lt"/>
                <a:ea typeface="メイリオ" pitchFamily="50" charset="-128"/>
              </a:rPr>
              <a:t>序</a:t>
            </a:r>
            <a:r>
              <a:rPr lang="en-US" altLang="ja-JP" sz="900" dirty="0" smtClean="0">
                <a:latin typeface="+mj-lt"/>
                <a:ea typeface="メイリオ" pitchFamily="50" charset="-128"/>
              </a:rPr>
              <a:t>(3)</a:t>
            </a:r>
            <a:endParaRPr kumimoji="1" lang="ja-JP" altLang="en-US" sz="900" dirty="0">
              <a:latin typeface="+mj-lt"/>
              <a:ea typeface="メイリオ" pitchFamily="50" charset="-128"/>
            </a:endParaRPr>
          </a:p>
        </p:txBody>
      </p:sp>
      <p:sp>
        <p:nvSpPr>
          <p:cNvPr id="27" name="正方形/長方形 26"/>
          <p:cNvSpPr/>
          <p:nvPr/>
        </p:nvSpPr>
        <p:spPr bwMode="auto">
          <a:xfrm>
            <a:off x="971600" y="116632"/>
            <a:ext cx="1152128" cy="216024"/>
          </a:xfrm>
          <a:prstGeom prst="rect">
            <a:avLst/>
          </a:prstGeom>
          <a:solidFill>
            <a:srgbClr val="BFBFBF"/>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28" name="正方形/長方形 27"/>
          <p:cNvSpPr/>
          <p:nvPr/>
        </p:nvSpPr>
        <p:spPr bwMode="auto">
          <a:xfrm>
            <a:off x="2123728" y="116632"/>
            <a:ext cx="1512168" cy="216024"/>
          </a:xfrm>
          <a:prstGeom prst="rect">
            <a:avLst/>
          </a:prstGeom>
          <a:solidFill>
            <a:srgbClr val="202060"/>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29" name="正方形/長方形 28"/>
          <p:cNvSpPr/>
          <p:nvPr/>
        </p:nvSpPr>
        <p:spPr bwMode="auto">
          <a:xfrm>
            <a:off x="3635896" y="116632"/>
            <a:ext cx="1512168" cy="216024"/>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30" name="正方形/長方形 29"/>
          <p:cNvSpPr/>
          <p:nvPr/>
        </p:nvSpPr>
        <p:spPr bwMode="auto">
          <a:xfrm>
            <a:off x="5148064" y="116632"/>
            <a:ext cx="864096" cy="216024"/>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31" name="テキスト ボックス 30"/>
          <p:cNvSpPr txBox="1"/>
          <p:nvPr/>
        </p:nvSpPr>
        <p:spPr>
          <a:xfrm>
            <a:off x="1220369" y="116632"/>
            <a:ext cx="671979" cy="230832"/>
          </a:xfrm>
          <a:prstGeom prst="rect">
            <a:avLst/>
          </a:prstGeom>
          <a:noFill/>
        </p:spPr>
        <p:txBody>
          <a:bodyPr wrap="none" rtlCol="0">
            <a:spAutoFit/>
          </a:bodyPr>
          <a:lstStyle/>
          <a:p>
            <a:pPr algn="ctr"/>
            <a:r>
              <a:rPr lang="ja-JP" altLang="en-US" sz="900" dirty="0" smtClean="0">
                <a:latin typeface="+mj-lt"/>
                <a:ea typeface="メイリオ" pitchFamily="50" charset="-128"/>
              </a:rPr>
              <a:t>霧除去</a:t>
            </a:r>
            <a:r>
              <a:rPr lang="en-US" altLang="ja-JP" sz="900" dirty="0" smtClean="0">
                <a:latin typeface="+mj-lt"/>
                <a:ea typeface="メイリオ" pitchFamily="50" charset="-128"/>
              </a:rPr>
              <a:t>(6)</a:t>
            </a:r>
            <a:endParaRPr kumimoji="1" lang="ja-JP" altLang="en-US" sz="900" dirty="0">
              <a:latin typeface="+mj-lt"/>
              <a:ea typeface="メイリオ" pitchFamily="50" charset="-128"/>
            </a:endParaRPr>
          </a:p>
        </p:txBody>
      </p:sp>
      <p:sp>
        <p:nvSpPr>
          <p:cNvPr id="32" name="テキスト ボックス 31"/>
          <p:cNvSpPr txBox="1"/>
          <p:nvPr/>
        </p:nvSpPr>
        <p:spPr>
          <a:xfrm>
            <a:off x="2258012" y="116632"/>
            <a:ext cx="1268296" cy="230832"/>
          </a:xfrm>
          <a:prstGeom prst="rect">
            <a:avLst/>
          </a:prstGeom>
          <a:noFill/>
        </p:spPr>
        <p:txBody>
          <a:bodyPr wrap="none" rtlCol="0">
            <a:spAutoFit/>
          </a:bodyPr>
          <a:lstStyle/>
          <a:p>
            <a:pPr algn="ctr"/>
            <a:r>
              <a:rPr lang="ja-JP" altLang="en-US" sz="900" b="1" dirty="0" smtClean="0">
                <a:solidFill>
                  <a:schemeClr val="bg1"/>
                </a:solidFill>
                <a:latin typeface="+mj-lt"/>
                <a:ea typeface="メイリオ" pitchFamily="50" charset="-128"/>
              </a:rPr>
              <a:t>形状計測</a:t>
            </a:r>
            <a:r>
              <a:rPr lang="en-US" altLang="ja-JP" sz="900" b="1" dirty="0">
                <a:solidFill>
                  <a:schemeClr val="bg1"/>
                </a:solidFill>
                <a:latin typeface="+mj-lt"/>
                <a:ea typeface="メイリオ" pitchFamily="50" charset="-128"/>
              </a:rPr>
              <a:t>:</a:t>
            </a:r>
            <a:r>
              <a:rPr lang="ja-JP" altLang="en-US" sz="900" b="1" dirty="0" smtClean="0">
                <a:solidFill>
                  <a:schemeClr val="bg1"/>
                </a:solidFill>
                <a:latin typeface="+mj-lt"/>
                <a:ea typeface="メイリオ" pitchFamily="50" charset="-128"/>
              </a:rPr>
              <a:t>多視点</a:t>
            </a:r>
            <a:r>
              <a:rPr lang="en-US" altLang="ja-JP" sz="900" b="1" dirty="0" smtClean="0">
                <a:solidFill>
                  <a:schemeClr val="bg1"/>
                </a:solidFill>
                <a:latin typeface="+mj-lt"/>
                <a:ea typeface="メイリオ" pitchFamily="50" charset="-128"/>
              </a:rPr>
              <a:t>(1/6)</a:t>
            </a:r>
            <a:endParaRPr kumimoji="1" lang="ja-JP" altLang="en-US" sz="900" b="1" dirty="0">
              <a:solidFill>
                <a:schemeClr val="bg1"/>
              </a:solidFill>
              <a:latin typeface="+mj-lt"/>
              <a:ea typeface="メイリオ" pitchFamily="50" charset="-128"/>
            </a:endParaRPr>
          </a:p>
        </p:txBody>
      </p:sp>
      <p:sp>
        <p:nvSpPr>
          <p:cNvPr id="33" name="テキスト ボックス 32"/>
          <p:cNvSpPr txBox="1"/>
          <p:nvPr/>
        </p:nvSpPr>
        <p:spPr>
          <a:xfrm>
            <a:off x="3807482" y="116632"/>
            <a:ext cx="1165705" cy="230832"/>
          </a:xfrm>
          <a:prstGeom prst="rect">
            <a:avLst/>
          </a:prstGeom>
          <a:noFill/>
        </p:spPr>
        <p:txBody>
          <a:bodyPr wrap="none" rtlCol="0">
            <a:spAutoFit/>
          </a:bodyPr>
          <a:lstStyle/>
          <a:p>
            <a:pPr algn="ctr"/>
            <a:r>
              <a:rPr lang="ja-JP" altLang="en-US" sz="900" dirty="0" smtClean="0">
                <a:latin typeface="+mj-lt"/>
                <a:ea typeface="メイリオ" pitchFamily="50" charset="-128"/>
              </a:rPr>
              <a:t>形状計測</a:t>
            </a:r>
            <a:r>
              <a:rPr lang="en-US" altLang="ja-JP" sz="900" dirty="0" smtClean="0">
                <a:latin typeface="+mj-lt"/>
                <a:ea typeface="メイリオ" pitchFamily="50" charset="-128"/>
              </a:rPr>
              <a:t>:</a:t>
            </a:r>
            <a:r>
              <a:rPr lang="ja-JP" altLang="en-US" sz="900" dirty="0" smtClean="0">
                <a:latin typeface="+mj-lt"/>
                <a:ea typeface="メイリオ" pitchFamily="50" charset="-128"/>
              </a:rPr>
              <a:t>多光源</a:t>
            </a:r>
            <a:r>
              <a:rPr lang="en-US" altLang="ja-JP" sz="900" dirty="0" smtClean="0">
                <a:latin typeface="+mj-lt"/>
                <a:ea typeface="メイリオ" pitchFamily="50" charset="-128"/>
              </a:rPr>
              <a:t>(6)</a:t>
            </a:r>
            <a:endParaRPr kumimoji="1" lang="ja-JP" altLang="en-US" sz="900" dirty="0">
              <a:latin typeface="+mj-lt"/>
              <a:ea typeface="メイリオ" pitchFamily="50" charset="-128"/>
            </a:endParaRPr>
          </a:p>
        </p:txBody>
      </p:sp>
      <p:sp>
        <p:nvSpPr>
          <p:cNvPr id="34" name="テキスト ボックス 33"/>
          <p:cNvSpPr txBox="1"/>
          <p:nvPr/>
        </p:nvSpPr>
        <p:spPr>
          <a:xfrm>
            <a:off x="5368683" y="116632"/>
            <a:ext cx="441146" cy="230832"/>
          </a:xfrm>
          <a:prstGeom prst="rect">
            <a:avLst/>
          </a:prstGeom>
          <a:noFill/>
        </p:spPr>
        <p:txBody>
          <a:bodyPr wrap="none" rtlCol="0">
            <a:spAutoFit/>
          </a:bodyPr>
          <a:lstStyle/>
          <a:p>
            <a:pPr algn="ctr"/>
            <a:r>
              <a:rPr lang="ja-JP" altLang="en-US" sz="900" dirty="0" smtClean="0">
                <a:latin typeface="+mj-lt"/>
                <a:ea typeface="メイリオ" pitchFamily="50" charset="-128"/>
              </a:rPr>
              <a:t>結</a:t>
            </a:r>
            <a:r>
              <a:rPr lang="en-US" altLang="ja-JP" sz="900" dirty="0" smtClean="0">
                <a:latin typeface="+mj-lt"/>
                <a:ea typeface="メイリオ" pitchFamily="50" charset="-128"/>
              </a:rPr>
              <a:t>(1)</a:t>
            </a:r>
            <a:endParaRPr kumimoji="1" lang="ja-JP" altLang="en-US" sz="900" dirty="0">
              <a:latin typeface="+mj-lt"/>
              <a:ea typeface="メイリオ" pitchFamily="50" charset="-128"/>
            </a:endParaRPr>
          </a:p>
        </p:txBody>
      </p:sp>
    </p:spTree>
    <p:extLst>
      <p:ext uri="{BB962C8B-B14F-4D97-AF65-F5344CB8AC3E}">
        <p14:creationId xmlns:p14="http://schemas.microsoft.com/office/powerpoint/2010/main" val="10047594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角丸四角形 134"/>
          <p:cNvSpPr/>
          <p:nvPr/>
        </p:nvSpPr>
        <p:spPr bwMode="auto">
          <a:xfrm>
            <a:off x="3419872" y="692696"/>
            <a:ext cx="5400600" cy="936104"/>
          </a:xfrm>
          <a:prstGeom prst="roundRect">
            <a:avLst/>
          </a:prstGeom>
          <a:solidFill>
            <a:schemeClr val="accent2"/>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34" name="角丸四角形 133"/>
          <p:cNvSpPr/>
          <p:nvPr/>
        </p:nvSpPr>
        <p:spPr bwMode="auto">
          <a:xfrm>
            <a:off x="3563888" y="836712"/>
            <a:ext cx="5112568" cy="648072"/>
          </a:xfrm>
          <a:prstGeom prst="roundRect">
            <a:avLst/>
          </a:prstGeom>
          <a:solidFill>
            <a:schemeClr val="bg2"/>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2" name="タイトル 1"/>
          <p:cNvSpPr>
            <a:spLocks noGrp="1"/>
          </p:cNvSpPr>
          <p:nvPr>
            <p:ph type="title"/>
          </p:nvPr>
        </p:nvSpPr>
        <p:spPr/>
        <p:txBody>
          <a:bodyPr/>
          <a:lstStyle/>
          <a:p>
            <a:r>
              <a:rPr kumimoji="1" lang="ja-JP" altLang="en-US" dirty="0" smtClean="0"/>
              <a:t>偏光と法線の関係</a:t>
            </a:r>
            <a:endParaRPr kumimoji="1" lang="ja-JP" altLang="en-US" dirty="0"/>
          </a:p>
        </p:txBody>
      </p:sp>
      <p:cxnSp>
        <p:nvCxnSpPr>
          <p:cNvPr id="3" name="直線コネクタ 2"/>
          <p:cNvCxnSpPr/>
          <p:nvPr/>
        </p:nvCxnSpPr>
        <p:spPr>
          <a:xfrm>
            <a:off x="5340517" y="4095990"/>
            <a:ext cx="1781457" cy="890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直線矢印コネクタ 3"/>
          <p:cNvCxnSpPr/>
          <p:nvPr/>
        </p:nvCxnSpPr>
        <p:spPr>
          <a:xfrm flipH="1" flipV="1">
            <a:off x="1777600" y="2314533"/>
            <a:ext cx="275657" cy="136661"/>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 name="直線矢印コネクタ 4"/>
          <p:cNvCxnSpPr/>
          <p:nvPr/>
        </p:nvCxnSpPr>
        <p:spPr>
          <a:xfrm flipV="1">
            <a:off x="7125534" y="2893033"/>
            <a:ext cx="415326" cy="156116"/>
          </a:xfrm>
          <a:prstGeom prst="straightConnector1">
            <a:avLst/>
          </a:prstGeom>
          <a:ln w="19050">
            <a:solidFill>
              <a:srgbClr val="660066"/>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直線矢印コネクタ 5"/>
          <p:cNvCxnSpPr/>
          <p:nvPr/>
        </p:nvCxnSpPr>
        <p:spPr>
          <a:xfrm flipV="1">
            <a:off x="2933984" y="2784044"/>
            <a:ext cx="332850" cy="111934"/>
          </a:xfrm>
          <a:prstGeom prst="straightConnector1">
            <a:avLst/>
          </a:prstGeom>
          <a:ln w="19050">
            <a:solidFill>
              <a:srgbClr val="660066"/>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直線矢印コネクタ 6"/>
          <p:cNvCxnSpPr/>
          <p:nvPr/>
        </p:nvCxnSpPr>
        <p:spPr>
          <a:xfrm flipV="1">
            <a:off x="2939874" y="2672114"/>
            <a:ext cx="197354" cy="223865"/>
          </a:xfrm>
          <a:prstGeom prst="straightConnector1">
            <a:avLst/>
          </a:prstGeom>
          <a:ln w="19050">
            <a:solidFill>
              <a:srgbClr val="660066"/>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フリーフォーム 7"/>
          <p:cNvSpPr/>
          <p:nvPr/>
        </p:nvSpPr>
        <p:spPr>
          <a:xfrm>
            <a:off x="5693988" y="3379052"/>
            <a:ext cx="406734" cy="206714"/>
          </a:xfrm>
          <a:custGeom>
            <a:avLst/>
            <a:gdLst>
              <a:gd name="connsiteX0" fmla="*/ 321469 w 321469"/>
              <a:gd name="connsiteY0" fmla="*/ 26194 h 178197"/>
              <a:gd name="connsiteX1" fmla="*/ 235744 w 321469"/>
              <a:gd name="connsiteY1" fmla="*/ 173831 h 178197"/>
              <a:gd name="connsiteX2" fmla="*/ 0 w 321469"/>
              <a:gd name="connsiteY2" fmla="*/ 0 h 178197"/>
              <a:gd name="connsiteX0" fmla="*/ 321469 w 321469"/>
              <a:gd name="connsiteY0" fmla="*/ 26194 h 178197"/>
              <a:gd name="connsiteX1" fmla="*/ 235744 w 321469"/>
              <a:gd name="connsiteY1" fmla="*/ 173831 h 178197"/>
              <a:gd name="connsiteX2" fmla="*/ 0 w 321469"/>
              <a:gd name="connsiteY2" fmla="*/ 0 h 178197"/>
              <a:gd name="connsiteX0" fmla="*/ 321469 w 321469"/>
              <a:gd name="connsiteY0" fmla="*/ 26194 h 178197"/>
              <a:gd name="connsiteX1" fmla="*/ 235744 w 321469"/>
              <a:gd name="connsiteY1" fmla="*/ 173831 h 178197"/>
              <a:gd name="connsiteX2" fmla="*/ 0 w 321469"/>
              <a:gd name="connsiteY2" fmla="*/ 0 h 178197"/>
              <a:gd name="connsiteX0" fmla="*/ 321469 w 321469"/>
              <a:gd name="connsiteY0" fmla="*/ 26194 h 178197"/>
              <a:gd name="connsiteX1" fmla="*/ 235744 w 321469"/>
              <a:gd name="connsiteY1" fmla="*/ 173831 h 178197"/>
              <a:gd name="connsiteX2" fmla="*/ 0 w 321469"/>
              <a:gd name="connsiteY2" fmla="*/ 0 h 178197"/>
              <a:gd name="connsiteX0" fmla="*/ 321469 w 321469"/>
              <a:gd name="connsiteY0" fmla="*/ 26194 h 173831"/>
              <a:gd name="connsiteX1" fmla="*/ 235744 w 321469"/>
              <a:gd name="connsiteY1" fmla="*/ 173831 h 173831"/>
              <a:gd name="connsiteX2" fmla="*/ 0 w 321469"/>
              <a:gd name="connsiteY2" fmla="*/ 0 h 173831"/>
              <a:gd name="connsiteX0" fmla="*/ 321469 w 321469"/>
              <a:gd name="connsiteY0" fmla="*/ 26194 h 174427"/>
              <a:gd name="connsiteX1" fmla="*/ 235744 w 321469"/>
              <a:gd name="connsiteY1" fmla="*/ 173831 h 174427"/>
              <a:gd name="connsiteX2" fmla="*/ 0 w 321469"/>
              <a:gd name="connsiteY2" fmla="*/ 0 h 174427"/>
              <a:gd name="connsiteX0" fmla="*/ 321469 w 321469"/>
              <a:gd name="connsiteY0" fmla="*/ 26194 h 174427"/>
              <a:gd name="connsiteX1" fmla="*/ 235744 w 321469"/>
              <a:gd name="connsiteY1" fmla="*/ 173831 h 174427"/>
              <a:gd name="connsiteX2" fmla="*/ 0 w 321469"/>
              <a:gd name="connsiteY2" fmla="*/ 0 h 174427"/>
              <a:gd name="connsiteX0" fmla="*/ 321469 w 321469"/>
              <a:gd name="connsiteY0" fmla="*/ 26194 h 186433"/>
              <a:gd name="connsiteX1" fmla="*/ 235744 w 321469"/>
              <a:gd name="connsiteY1" fmla="*/ 173831 h 186433"/>
              <a:gd name="connsiteX2" fmla="*/ 0 w 321469"/>
              <a:gd name="connsiteY2" fmla="*/ 0 h 186433"/>
              <a:gd name="connsiteX0" fmla="*/ 328811 w 328811"/>
              <a:gd name="connsiteY0" fmla="*/ 22672 h 186433"/>
              <a:gd name="connsiteX1" fmla="*/ 235744 w 328811"/>
              <a:gd name="connsiteY1" fmla="*/ 173831 h 186433"/>
              <a:gd name="connsiteX2" fmla="*/ 0 w 328811"/>
              <a:gd name="connsiteY2" fmla="*/ 0 h 186433"/>
              <a:gd name="connsiteX0" fmla="*/ 328811 w 328811"/>
              <a:gd name="connsiteY0" fmla="*/ 22672 h 186433"/>
              <a:gd name="connsiteX1" fmla="*/ 235744 w 328811"/>
              <a:gd name="connsiteY1" fmla="*/ 173831 h 186433"/>
              <a:gd name="connsiteX2" fmla="*/ 0 w 328811"/>
              <a:gd name="connsiteY2" fmla="*/ 0 h 186433"/>
              <a:gd name="connsiteX0" fmla="*/ 328811 w 328811"/>
              <a:gd name="connsiteY0" fmla="*/ 22672 h 181199"/>
              <a:gd name="connsiteX1" fmla="*/ 235744 w 328811"/>
              <a:gd name="connsiteY1" fmla="*/ 173831 h 181199"/>
              <a:gd name="connsiteX2" fmla="*/ 0 w 328811"/>
              <a:gd name="connsiteY2" fmla="*/ 0 h 181199"/>
              <a:gd name="connsiteX0" fmla="*/ 328811 w 328811"/>
              <a:gd name="connsiteY0" fmla="*/ 22672 h 181199"/>
              <a:gd name="connsiteX1" fmla="*/ 235744 w 328811"/>
              <a:gd name="connsiteY1" fmla="*/ 173831 h 181199"/>
              <a:gd name="connsiteX2" fmla="*/ 0 w 328811"/>
              <a:gd name="connsiteY2" fmla="*/ 0 h 181199"/>
              <a:gd name="connsiteX0" fmla="*/ 328811 w 328811"/>
              <a:gd name="connsiteY0" fmla="*/ 22672 h 169392"/>
              <a:gd name="connsiteX1" fmla="*/ 243657 w 328811"/>
              <a:gd name="connsiteY1" fmla="*/ 162024 h 169392"/>
              <a:gd name="connsiteX2" fmla="*/ 0 w 328811"/>
              <a:gd name="connsiteY2" fmla="*/ 0 h 169392"/>
              <a:gd name="connsiteX0" fmla="*/ 328811 w 328811"/>
              <a:gd name="connsiteY0" fmla="*/ 22672 h 167110"/>
              <a:gd name="connsiteX1" fmla="*/ 243657 w 328811"/>
              <a:gd name="connsiteY1" fmla="*/ 162024 h 167110"/>
              <a:gd name="connsiteX2" fmla="*/ 0 w 328811"/>
              <a:gd name="connsiteY2" fmla="*/ 0 h 167110"/>
            </a:gdLst>
            <a:ahLst/>
            <a:cxnLst>
              <a:cxn ang="0">
                <a:pos x="connsiteX0" y="connsiteY0"/>
              </a:cxn>
              <a:cxn ang="0">
                <a:pos x="connsiteX1" y="connsiteY1"/>
              </a:cxn>
              <a:cxn ang="0">
                <a:pos x="connsiteX2" y="connsiteY2"/>
              </a:cxn>
            </a:cxnLst>
            <a:rect l="l" t="t" r="r" b="b"/>
            <a:pathLst>
              <a:path w="328811" h="167110">
                <a:moveTo>
                  <a:pt x="328811" y="22672"/>
                </a:moveTo>
                <a:cubicBezTo>
                  <a:pt x="315516" y="94680"/>
                  <a:pt x="292870" y="159445"/>
                  <a:pt x="243657" y="162024"/>
                </a:cubicBezTo>
                <a:cubicBezTo>
                  <a:pt x="170013" y="167110"/>
                  <a:pt x="90140" y="118839"/>
                  <a:pt x="0" y="0"/>
                </a:cubicBezTo>
              </a:path>
            </a:pathLst>
          </a:custGeom>
          <a:ln w="19050">
            <a:solidFill>
              <a:schemeClr val="accent5">
                <a:lumMod val="75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 name="フリーフォーム 8"/>
          <p:cNvSpPr/>
          <p:nvPr/>
        </p:nvSpPr>
        <p:spPr>
          <a:xfrm>
            <a:off x="6097528" y="3278901"/>
            <a:ext cx="26510" cy="132551"/>
          </a:xfrm>
          <a:custGeom>
            <a:avLst/>
            <a:gdLst>
              <a:gd name="connsiteX0" fmla="*/ 21432 w 21432"/>
              <a:gd name="connsiteY0" fmla="*/ 0 h 107157"/>
              <a:gd name="connsiteX1" fmla="*/ 0 w 21432"/>
              <a:gd name="connsiteY1" fmla="*/ 107157 h 107157"/>
            </a:gdLst>
            <a:ahLst/>
            <a:cxnLst>
              <a:cxn ang="0">
                <a:pos x="connsiteX0" y="connsiteY0"/>
              </a:cxn>
              <a:cxn ang="0">
                <a:pos x="connsiteX1" y="connsiteY1"/>
              </a:cxn>
            </a:cxnLst>
            <a:rect l="l" t="t" r="r" b="b"/>
            <a:pathLst>
              <a:path w="21432" h="107157">
                <a:moveTo>
                  <a:pt x="21432" y="0"/>
                </a:moveTo>
                <a:lnTo>
                  <a:pt x="0" y="107157"/>
                </a:lnTo>
              </a:path>
            </a:pathLst>
          </a:custGeom>
          <a:ln w="6350">
            <a:solidFill>
              <a:srgbClr val="FFFF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10" name="直線コネクタ 9"/>
          <p:cNvCxnSpPr/>
          <p:nvPr/>
        </p:nvCxnSpPr>
        <p:spPr>
          <a:xfrm>
            <a:off x="3559060" y="3205263"/>
            <a:ext cx="1781457"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2668330" y="4095990"/>
            <a:ext cx="35629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flipV="1">
            <a:off x="2668330" y="3205263"/>
            <a:ext cx="890730" cy="890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flipH="1" flipV="1">
            <a:off x="5340517" y="3205263"/>
            <a:ext cx="890730" cy="89073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flipV="1">
            <a:off x="4449787" y="2595528"/>
            <a:ext cx="1168" cy="1055099"/>
          </a:xfrm>
          <a:prstGeom prst="straightConnector1">
            <a:avLst/>
          </a:prstGeom>
          <a:ln w="1905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nvGrpSpPr>
          <p:cNvPr id="15" name="グループ化 14"/>
          <p:cNvGrpSpPr/>
          <p:nvPr/>
        </p:nvGrpSpPr>
        <p:grpSpPr>
          <a:xfrm rot="1094683">
            <a:off x="672110" y="1908727"/>
            <a:ext cx="982022" cy="417352"/>
            <a:chOff x="395536" y="2420888"/>
            <a:chExt cx="1186035" cy="504056"/>
          </a:xfrm>
          <a:solidFill>
            <a:schemeClr val="tx1">
              <a:lumMod val="50000"/>
              <a:lumOff val="50000"/>
            </a:schemeClr>
          </a:solidFill>
        </p:grpSpPr>
        <p:sp>
          <p:nvSpPr>
            <p:cNvPr id="16" name="直方体 15"/>
            <p:cNvSpPr/>
            <p:nvPr/>
          </p:nvSpPr>
          <p:spPr>
            <a:xfrm>
              <a:off x="395536" y="2420888"/>
              <a:ext cx="1008112" cy="504056"/>
            </a:xfrm>
            <a:prstGeom prst="cube">
              <a:avLst>
                <a:gd name="adj" fmla="val 29409"/>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柱 16"/>
            <p:cNvSpPr/>
            <p:nvPr/>
          </p:nvSpPr>
          <p:spPr>
            <a:xfrm rot="5400000">
              <a:off x="1312589" y="2536329"/>
              <a:ext cx="249932" cy="288032"/>
            </a:xfrm>
            <a:prstGeom prst="can">
              <a:avLst>
                <a:gd name="adj" fmla="val 34921"/>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18" name="直線コネクタ 17"/>
          <p:cNvCxnSpPr/>
          <p:nvPr/>
        </p:nvCxnSpPr>
        <p:spPr>
          <a:xfrm flipV="1">
            <a:off x="2312039" y="1780098"/>
            <a:ext cx="0" cy="801655"/>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0" name="円弧 19"/>
          <p:cNvSpPr/>
          <p:nvPr/>
        </p:nvSpPr>
        <p:spPr>
          <a:xfrm>
            <a:off x="2044820" y="1869170"/>
            <a:ext cx="534439" cy="534439"/>
          </a:xfrm>
          <a:prstGeom prst="arc">
            <a:avLst>
              <a:gd name="adj1" fmla="val 16200000"/>
              <a:gd name="adj2" fmla="val 21283755"/>
            </a:avLst>
          </a:prstGeom>
          <a:ln w="19050">
            <a:solidFill>
              <a:schemeClr val="tx1"/>
            </a:solidFill>
            <a:headEnd type="triangle" w="med" len="med"/>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21" name="直線コネクタ 20"/>
          <p:cNvCxnSpPr/>
          <p:nvPr/>
        </p:nvCxnSpPr>
        <p:spPr>
          <a:xfrm flipV="1">
            <a:off x="2490186" y="1212589"/>
            <a:ext cx="0" cy="712583"/>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19" name="グループ化 21"/>
          <p:cNvGrpSpPr/>
          <p:nvPr/>
        </p:nvGrpSpPr>
        <p:grpSpPr>
          <a:xfrm rot="20898175">
            <a:off x="7790207" y="2642498"/>
            <a:ext cx="743952" cy="427803"/>
            <a:chOff x="6562725" y="2996952"/>
            <a:chExt cx="817587" cy="470148"/>
          </a:xfrm>
        </p:grpSpPr>
        <p:sp>
          <p:nvSpPr>
            <p:cNvPr id="23" name="円/楕円 22"/>
            <p:cNvSpPr/>
            <p:nvPr/>
          </p:nvSpPr>
          <p:spPr>
            <a:xfrm>
              <a:off x="6948264" y="2996952"/>
              <a:ext cx="432048" cy="432048"/>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 name="直線コネクタ 23"/>
            <p:cNvCxnSpPr/>
            <p:nvPr/>
          </p:nvCxnSpPr>
          <p:spPr>
            <a:xfrm flipH="1" flipV="1">
              <a:off x="6600825" y="3019425"/>
              <a:ext cx="228601" cy="85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flipH="1" flipV="1">
              <a:off x="6562725" y="3228975"/>
              <a:ext cx="238125" cy="95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flipH="1">
              <a:off x="6610350" y="3371850"/>
              <a:ext cx="209550" cy="952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7" name="直線コネクタ 26"/>
          <p:cNvCxnSpPr/>
          <p:nvPr/>
        </p:nvCxnSpPr>
        <p:spPr>
          <a:xfrm>
            <a:off x="7121976" y="2608260"/>
            <a:ext cx="0" cy="890730"/>
          </a:xfrm>
          <a:prstGeom prst="line">
            <a:avLst/>
          </a:prstGeom>
          <a:ln w="19050">
            <a:solidFill>
              <a:srgbClr val="66006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円弧 27"/>
          <p:cNvSpPr/>
          <p:nvPr/>
        </p:nvSpPr>
        <p:spPr>
          <a:xfrm>
            <a:off x="2044820" y="2047314"/>
            <a:ext cx="534439" cy="1068874"/>
          </a:xfrm>
          <a:prstGeom prst="arc">
            <a:avLst>
              <a:gd name="adj1" fmla="val 1643093"/>
              <a:gd name="adj2" fmla="val 19288768"/>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29" name="直線矢印コネクタ 28"/>
          <p:cNvCxnSpPr/>
          <p:nvPr/>
        </p:nvCxnSpPr>
        <p:spPr>
          <a:xfrm flipV="1">
            <a:off x="2424400" y="1968123"/>
            <a:ext cx="241537" cy="415323"/>
          </a:xfrm>
          <a:prstGeom prst="straightConnector1">
            <a:avLst/>
          </a:prstGeom>
          <a:ln w="1905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H="1">
            <a:off x="2312469" y="2386394"/>
            <a:ext cx="114876" cy="19440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1" name="フリーフォーム 30"/>
          <p:cNvSpPr/>
          <p:nvPr/>
        </p:nvSpPr>
        <p:spPr>
          <a:xfrm>
            <a:off x="3813790" y="2535959"/>
            <a:ext cx="1411023" cy="1309004"/>
          </a:xfrm>
          <a:custGeom>
            <a:avLst/>
            <a:gdLst>
              <a:gd name="connsiteX0" fmla="*/ 0 w 1028700"/>
              <a:gd name="connsiteY0" fmla="*/ 636985 h 1172766"/>
              <a:gd name="connsiteX1" fmla="*/ 504825 w 1028700"/>
              <a:gd name="connsiteY1" fmla="*/ 89297 h 1172766"/>
              <a:gd name="connsiteX2" fmla="*/ 1028700 w 1028700"/>
              <a:gd name="connsiteY2" fmla="*/ 1172766 h 1172766"/>
              <a:gd name="connsiteX0" fmla="*/ 0 w 1091357"/>
              <a:gd name="connsiteY0" fmla="*/ 833355 h 1133492"/>
              <a:gd name="connsiteX1" fmla="*/ 567482 w 1091357"/>
              <a:gd name="connsiteY1" fmla="*/ 50023 h 1133492"/>
              <a:gd name="connsiteX2" fmla="*/ 1091357 w 1091357"/>
              <a:gd name="connsiteY2" fmla="*/ 1133492 h 1133492"/>
              <a:gd name="connsiteX0" fmla="*/ 0 w 1202606"/>
              <a:gd name="connsiteY0" fmla="*/ 886648 h 1506542"/>
              <a:gd name="connsiteX1" fmla="*/ 567482 w 1202606"/>
              <a:gd name="connsiteY1" fmla="*/ 103316 h 1506542"/>
              <a:gd name="connsiteX2" fmla="*/ 1202606 w 1202606"/>
              <a:gd name="connsiteY2" fmla="*/ 1506542 h 1506542"/>
              <a:gd name="connsiteX0" fmla="*/ 0 w 1140694"/>
              <a:gd name="connsiteY0" fmla="*/ 1162476 h 1451376"/>
              <a:gd name="connsiteX1" fmla="*/ 505570 w 1140694"/>
              <a:gd name="connsiteY1" fmla="*/ 48150 h 1451376"/>
              <a:gd name="connsiteX2" fmla="*/ 1140694 w 1140694"/>
              <a:gd name="connsiteY2" fmla="*/ 1451376 h 1451376"/>
              <a:gd name="connsiteX0" fmla="*/ 0 w 1140694"/>
              <a:gd name="connsiteY0" fmla="*/ 764807 h 1053707"/>
              <a:gd name="connsiteX1" fmla="*/ 515095 w 1140694"/>
              <a:gd name="connsiteY1" fmla="*/ 48150 h 1053707"/>
              <a:gd name="connsiteX2" fmla="*/ 1140694 w 1140694"/>
              <a:gd name="connsiteY2" fmla="*/ 1053707 h 1053707"/>
              <a:gd name="connsiteX0" fmla="*/ 0 w 1140694"/>
              <a:gd name="connsiteY0" fmla="*/ 764807 h 1053707"/>
              <a:gd name="connsiteX1" fmla="*/ 515095 w 1140694"/>
              <a:gd name="connsiteY1" fmla="*/ 48150 h 1053707"/>
              <a:gd name="connsiteX2" fmla="*/ 1140694 w 1140694"/>
              <a:gd name="connsiteY2" fmla="*/ 1053707 h 1053707"/>
              <a:gd name="connsiteX0" fmla="*/ 0 w 1140694"/>
              <a:gd name="connsiteY0" fmla="*/ 736430 h 1025330"/>
              <a:gd name="connsiteX1" fmla="*/ 515095 w 1140694"/>
              <a:gd name="connsiteY1" fmla="*/ 19773 h 1025330"/>
              <a:gd name="connsiteX2" fmla="*/ 1140694 w 1140694"/>
              <a:gd name="connsiteY2" fmla="*/ 1025330 h 1025330"/>
              <a:gd name="connsiteX0" fmla="*/ 0 w 1140694"/>
              <a:gd name="connsiteY0" fmla="*/ 736430 h 1025330"/>
              <a:gd name="connsiteX1" fmla="*/ 515095 w 1140694"/>
              <a:gd name="connsiteY1" fmla="*/ 19773 h 1025330"/>
              <a:gd name="connsiteX2" fmla="*/ 1140694 w 1140694"/>
              <a:gd name="connsiteY2" fmla="*/ 1025330 h 1025330"/>
              <a:gd name="connsiteX0" fmla="*/ 0 w 1140694"/>
              <a:gd name="connsiteY0" fmla="*/ 753868 h 1042768"/>
              <a:gd name="connsiteX1" fmla="*/ 515095 w 1140694"/>
              <a:gd name="connsiteY1" fmla="*/ 37211 h 1042768"/>
              <a:gd name="connsiteX2" fmla="*/ 1140694 w 1140694"/>
              <a:gd name="connsiteY2" fmla="*/ 1042768 h 1042768"/>
              <a:gd name="connsiteX0" fmla="*/ 0 w 1140694"/>
              <a:gd name="connsiteY0" fmla="*/ 753868 h 1042768"/>
              <a:gd name="connsiteX1" fmla="*/ 515095 w 1140694"/>
              <a:gd name="connsiteY1" fmla="*/ 37211 h 1042768"/>
              <a:gd name="connsiteX2" fmla="*/ 1140694 w 1140694"/>
              <a:gd name="connsiteY2" fmla="*/ 1042768 h 1042768"/>
              <a:gd name="connsiteX0" fmla="*/ 0 w 1140694"/>
              <a:gd name="connsiteY0" fmla="*/ 753868 h 1042768"/>
              <a:gd name="connsiteX1" fmla="*/ 515095 w 1140694"/>
              <a:gd name="connsiteY1" fmla="*/ 37211 h 1042768"/>
              <a:gd name="connsiteX2" fmla="*/ 1140694 w 1140694"/>
              <a:gd name="connsiteY2" fmla="*/ 1042768 h 1042768"/>
              <a:gd name="connsiteX0" fmla="*/ 0 w 1140694"/>
              <a:gd name="connsiteY0" fmla="*/ 807024 h 1095924"/>
              <a:gd name="connsiteX1" fmla="*/ 515095 w 1140694"/>
              <a:gd name="connsiteY1" fmla="*/ 90367 h 1095924"/>
              <a:gd name="connsiteX2" fmla="*/ 1140694 w 1140694"/>
              <a:gd name="connsiteY2" fmla="*/ 1095924 h 1095924"/>
              <a:gd name="connsiteX0" fmla="*/ 0 w 1140694"/>
              <a:gd name="connsiteY0" fmla="*/ 807024 h 1095924"/>
              <a:gd name="connsiteX1" fmla="*/ 515095 w 1140694"/>
              <a:gd name="connsiteY1" fmla="*/ 90367 h 1095924"/>
              <a:gd name="connsiteX2" fmla="*/ 1140694 w 1140694"/>
              <a:gd name="connsiteY2" fmla="*/ 1095924 h 1095924"/>
              <a:gd name="connsiteX0" fmla="*/ 0 w 1140694"/>
              <a:gd name="connsiteY0" fmla="*/ 807024 h 1095924"/>
              <a:gd name="connsiteX1" fmla="*/ 515095 w 1140694"/>
              <a:gd name="connsiteY1" fmla="*/ 90367 h 1095924"/>
              <a:gd name="connsiteX2" fmla="*/ 1140694 w 1140694"/>
              <a:gd name="connsiteY2" fmla="*/ 1095924 h 1095924"/>
              <a:gd name="connsiteX0" fmla="*/ 0 w 1140694"/>
              <a:gd name="connsiteY0" fmla="*/ 792935 h 1081835"/>
              <a:gd name="connsiteX1" fmla="*/ 515095 w 1140694"/>
              <a:gd name="connsiteY1" fmla="*/ 76278 h 1081835"/>
              <a:gd name="connsiteX2" fmla="*/ 1140694 w 1140694"/>
              <a:gd name="connsiteY2" fmla="*/ 1081835 h 1081835"/>
              <a:gd name="connsiteX0" fmla="*/ 0 w 1140694"/>
              <a:gd name="connsiteY0" fmla="*/ 769321 h 1058221"/>
              <a:gd name="connsiteX1" fmla="*/ 515095 w 1140694"/>
              <a:gd name="connsiteY1" fmla="*/ 52664 h 1058221"/>
              <a:gd name="connsiteX2" fmla="*/ 1140694 w 1140694"/>
              <a:gd name="connsiteY2" fmla="*/ 1058221 h 1058221"/>
              <a:gd name="connsiteX0" fmla="*/ 0 w 1140694"/>
              <a:gd name="connsiteY0" fmla="*/ 769321 h 1058221"/>
              <a:gd name="connsiteX1" fmla="*/ 515095 w 1140694"/>
              <a:gd name="connsiteY1" fmla="*/ 52664 h 1058221"/>
              <a:gd name="connsiteX2" fmla="*/ 1140694 w 1140694"/>
              <a:gd name="connsiteY2" fmla="*/ 1058221 h 1058221"/>
            </a:gdLst>
            <a:ahLst/>
            <a:cxnLst>
              <a:cxn ang="0">
                <a:pos x="connsiteX0" y="connsiteY0"/>
              </a:cxn>
              <a:cxn ang="0">
                <a:pos x="connsiteX1" y="connsiteY1"/>
              </a:cxn>
              <a:cxn ang="0">
                <a:pos x="connsiteX2" y="connsiteY2"/>
              </a:cxn>
            </a:cxnLst>
            <a:rect l="l" t="t" r="r" b="b"/>
            <a:pathLst>
              <a:path w="1140694" h="1058221">
                <a:moveTo>
                  <a:pt x="0" y="769321"/>
                </a:moveTo>
                <a:cubicBezTo>
                  <a:pt x="81409" y="445396"/>
                  <a:pt x="252524" y="0"/>
                  <a:pt x="515095" y="52664"/>
                </a:cubicBezTo>
                <a:cubicBezTo>
                  <a:pt x="842728" y="156799"/>
                  <a:pt x="1028676" y="549229"/>
                  <a:pt x="1140694" y="1058221"/>
                </a:cubicBezTo>
              </a:path>
            </a:pathLst>
          </a:cu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32" name="直線コネクタ 31"/>
          <p:cNvCxnSpPr/>
          <p:nvPr/>
        </p:nvCxnSpPr>
        <p:spPr>
          <a:xfrm>
            <a:off x="2934321" y="2670894"/>
            <a:ext cx="0" cy="445433"/>
          </a:xfrm>
          <a:prstGeom prst="line">
            <a:avLst/>
          </a:prstGeom>
          <a:ln w="19050">
            <a:solidFill>
              <a:srgbClr val="66006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p:nvPr/>
        </p:nvCxnSpPr>
        <p:spPr>
          <a:xfrm flipH="1" flipV="1">
            <a:off x="3808819" y="3488038"/>
            <a:ext cx="640968" cy="162589"/>
          </a:xfrm>
          <a:prstGeom prst="straightConnector1">
            <a:avLst/>
          </a:prstGeom>
          <a:ln w="19050">
            <a:solidFill>
              <a:schemeClr val="tx1"/>
            </a:solidFill>
            <a:prstDash val="sysDot"/>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p:nvPr/>
        </p:nvCxnSpPr>
        <p:spPr>
          <a:xfrm>
            <a:off x="4449787" y="3650627"/>
            <a:ext cx="769961" cy="193824"/>
          </a:xfrm>
          <a:prstGeom prst="straightConnector1">
            <a:avLst/>
          </a:prstGeom>
          <a:ln w="19050">
            <a:solidFill>
              <a:schemeClr val="tx1"/>
            </a:solidFill>
            <a:prstDash val="sysDot"/>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p:nvPr/>
        </p:nvCxnSpPr>
        <p:spPr>
          <a:xfrm flipV="1">
            <a:off x="4449787" y="3116895"/>
            <a:ext cx="528424" cy="533732"/>
          </a:xfrm>
          <a:prstGeom prst="straightConnector1">
            <a:avLst/>
          </a:prstGeom>
          <a:ln w="19050">
            <a:solidFill>
              <a:schemeClr val="tx1"/>
            </a:solidFill>
            <a:prstDash val="sysDot"/>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直線矢印コネクタ 35"/>
          <p:cNvCxnSpPr/>
          <p:nvPr/>
        </p:nvCxnSpPr>
        <p:spPr>
          <a:xfrm flipH="1" flipV="1">
            <a:off x="3976715" y="3016747"/>
            <a:ext cx="473072" cy="633880"/>
          </a:xfrm>
          <a:prstGeom prst="straightConnector1">
            <a:avLst/>
          </a:prstGeom>
          <a:ln w="19050">
            <a:solidFill>
              <a:schemeClr val="tx1"/>
            </a:solidFill>
            <a:prstDash val="sysDot"/>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直線矢印コネクタ 36"/>
          <p:cNvCxnSpPr/>
          <p:nvPr/>
        </p:nvCxnSpPr>
        <p:spPr>
          <a:xfrm flipV="1">
            <a:off x="4449787" y="3488038"/>
            <a:ext cx="681593" cy="162589"/>
          </a:xfrm>
          <a:prstGeom prst="straightConnector1">
            <a:avLst/>
          </a:prstGeom>
          <a:ln w="19050">
            <a:solidFill>
              <a:schemeClr val="tx1"/>
            </a:solidFill>
            <a:prstDash val="sysDot"/>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直線矢印コネクタ 37"/>
          <p:cNvCxnSpPr/>
          <p:nvPr/>
        </p:nvCxnSpPr>
        <p:spPr>
          <a:xfrm flipV="1">
            <a:off x="4449787" y="2786992"/>
            <a:ext cx="298670" cy="863634"/>
          </a:xfrm>
          <a:prstGeom prst="straightConnector1">
            <a:avLst/>
          </a:prstGeom>
          <a:ln w="19050">
            <a:solidFill>
              <a:schemeClr val="tx1"/>
            </a:solidFill>
            <a:prstDash val="sysDot"/>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flipH="1" flipV="1">
            <a:off x="4159342" y="2716299"/>
            <a:ext cx="290445" cy="934327"/>
          </a:xfrm>
          <a:prstGeom prst="straightConnector1">
            <a:avLst/>
          </a:prstGeom>
          <a:ln w="19050">
            <a:solidFill>
              <a:schemeClr val="tx1"/>
            </a:solidFill>
            <a:prstDash val="sysDot"/>
            <a:tailEnd type="triangle" w="med" len="med"/>
          </a:ln>
        </p:spPr>
        <p:style>
          <a:lnRef idx="1">
            <a:schemeClr val="accent1"/>
          </a:lnRef>
          <a:fillRef idx="0">
            <a:schemeClr val="accent1"/>
          </a:fillRef>
          <a:effectRef idx="0">
            <a:schemeClr val="accent1"/>
          </a:effectRef>
          <a:fontRef idx="minor">
            <a:schemeClr val="tx1"/>
          </a:fontRef>
        </p:style>
      </p:cxnSp>
      <p:sp>
        <p:nvSpPr>
          <p:cNvPr id="40" name="フリーフォーム 39"/>
          <p:cNvSpPr/>
          <p:nvPr/>
        </p:nvSpPr>
        <p:spPr>
          <a:xfrm>
            <a:off x="5691040" y="3140951"/>
            <a:ext cx="484609" cy="232208"/>
          </a:xfrm>
          <a:custGeom>
            <a:avLst/>
            <a:gdLst>
              <a:gd name="connsiteX0" fmla="*/ 354806 w 394890"/>
              <a:gd name="connsiteY0" fmla="*/ 107553 h 181371"/>
              <a:gd name="connsiteX1" fmla="*/ 335756 w 394890"/>
              <a:gd name="connsiteY1" fmla="*/ 12303 h 181371"/>
              <a:gd name="connsiteX2" fmla="*/ 0 w 394890"/>
              <a:gd name="connsiteY2" fmla="*/ 181371 h 181371"/>
              <a:gd name="connsiteX0" fmla="*/ 354806 w 375468"/>
              <a:gd name="connsiteY0" fmla="*/ 95250 h 169068"/>
              <a:gd name="connsiteX1" fmla="*/ 335756 w 375468"/>
              <a:gd name="connsiteY1" fmla="*/ 0 h 169068"/>
              <a:gd name="connsiteX2" fmla="*/ 0 w 375468"/>
              <a:gd name="connsiteY2" fmla="*/ 169068 h 169068"/>
              <a:gd name="connsiteX0" fmla="*/ 354806 w 375468"/>
              <a:gd name="connsiteY0" fmla="*/ 101997 h 175815"/>
              <a:gd name="connsiteX1" fmla="*/ 335756 w 375468"/>
              <a:gd name="connsiteY1" fmla="*/ 6747 h 175815"/>
              <a:gd name="connsiteX2" fmla="*/ 0 w 375468"/>
              <a:gd name="connsiteY2" fmla="*/ 175815 h 175815"/>
              <a:gd name="connsiteX0" fmla="*/ 354806 w 375468"/>
              <a:gd name="connsiteY0" fmla="*/ 101997 h 175815"/>
              <a:gd name="connsiteX1" fmla="*/ 335756 w 375468"/>
              <a:gd name="connsiteY1" fmla="*/ 6747 h 175815"/>
              <a:gd name="connsiteX2" fmla="*/ 0 w 375468"/>
              <a:gd name="connsiteY2" fmla="*/ 175815 h 175815"/>
              <a:gd name="connsiteX0" fmla="*/ 354806 w 375468"/>
              <a:gd name="connsiteY0" fmla="*/ 101997 h 175815"/>
              <a:gd name="connsiteX1" fmla="*/ 335756 w 375468"/>
              <a:gd name="connsiteY1" fmla="*/ 6747 h 175815"/>
              <a:gd name="connsiteX2" fmla="*/ 0 w 375468"/>
              <a:gd name="connsiteY2" fmla="*/ 175815 h 175815"/>
              <a:gd name="connsiteX0" fmla="*/ 354806 w 382612"/>
              <a:gd name="connsiteY0" fmla="*/ 113904 h 187722"/>
              <a:gd name="connsiteX1" fmla="*/ 342900 w 382612"/>
              <a:gd name="connsiteY1" fmla="*/ 6747 h 187722"/>
              <a:gd name="connsiteX2" fmla="*/ 0 w 382612"/>
              <a:gd name="connsiteY2" fmla="*/ 187722 h 187722"/>
              <a:gd name="connsiteX0" fmla="*/ 354806 w 391765"/>
              <a:gd name="connsiteY0" fmla="*/ 113904 h 187722"/>
              <a:gd name="connsiteX1" fmla="*/ 342900 w 391765"/>
              <a:gd name="connsiteY1" fmla="*/ 6747 h 187722"/>
              <a:gd name="connsiteX2" fmla="*/ 0 w 391765"/>
              <a:gd name="connsiteY2" fmla="*/ 187722 h 187722"/>
              <a:gd name="connsiteX0" fmla="*/ 354806 w 391765"/>
              <a:gd name="connsiteY0" fmla="*/ 113904 h 187722"/>
              <a:gd name="connsiteX1" fmla="*/ 342900 w 391765"/>
              <a:gd name="connsiteY1" fmla="*/ 6747 h 187722"/>
              <a:gd name="connsiteX2" fmla="*/ 0 w 391765"/>
              <a:gd name="connsiteY2" fmla="*/ 187722 h 187722"/>
            </a:gdLst>
            <a:ahLst/>
            <a:cxnLst>
              <a:cxn ang="0">
                <a:pos x="connsiteX0" y="connsiteY0"/>
              </a:cxn>
              <a:cxn ang="0">
                <a:pos x="connsiteX1" y="connsiteY1"/>
              </a:cxn>
              <a:cxn ang="0">
                <a:pos x="connsiteX2" y="connsiteY2"/>
              </a:cxn>
            </a:cxnLst>
            <a:rect l="l" t="t" r="r" b="b"/>
            <a:pathLst>
              <a:path w="391765" h="187722">
                <a:moveTo>
                  <a:pt x="354806" y="113904"/>
                </a:moveTo>
                <a:cubicBezTo>
                  <a:pt x="381248" y="74415"/>
                  <a:pt x="391765" y="17017"/>
                  <a:pt x="342900" y="6747"/>
                </a:cubicBezTo>
                <a:cubicBezTo>
                  <a:pt x="264915" y="0"/>
                  <a:pt x="122982" y="104006"/>
                  <a:pt x="0" y="187722"/>
                </a:cubicBezTo>
              </a:path>
            </a:pathLst>
          </a:custGeom>
          <a:ln w="19050">
            <a:solidFill>
              <a:schemeClr val="accent5">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1" name="フリーフォーム 40"/>
          <p:cNvSpPr/>
          <p:nvPr/>
        </p:nvSpPr>
        <p:spPr>
          <a:xfrm>
            <a:off x="6047522" y="3195042"/>
            <a:ext cx="454756" cy="251873"/>
          </a:xfrm>
          <a:custGeom>
            <a:avLst/>
            <a:gdLst>
              <a:gd name="connsiteX0" fmla="*/ 351163 w 351163"/>
              <a:gd name="connsiteY0" fmla="*/ 0 h 201517"/>
              <a:gd name="connsiteX1" fmla="*/ 50953 w 351163"/>
              <a:gd name="connsiteY1" fmla="*/ 190041 h 201517"/>
              <a:gd name="connsiteX2" fmla="*/ 45445 w 351163"/>
              <a:gd name="connsiteY2" fmla="*/ 68856 h 201517"/>
              <a:gd name="connsiteX0" fmla="*/ 367633 w 367633"/>
              <a:gd name="connsiteY0" fmla="*/ 0 h 190041"/>
              <a:gd name="connsiteX1" fmla="*/ 67423 w 367633"/>
              <a:gd name="connsiteY1" fmla="*/ 190041 h 190041"/>
              <a:gd name="connsiteX2" fmla="*/ 61915 w 367633"/>
              <a:gd name="connsiteY2" fmla="*/ 68856 h 190041"/>
              <a:gd name="connsiteX0" fmla="*/ 367633 w 367633"/>
              <a:gd name="connsiteY0" fmla="*/ 0 h 190041"/>
              <a:gd name="connsiteX1" fmla="*/ 67423 w 367633"/>
              <a:gd name="connsiteY1" fmla="*/ 190041 h 190041"/>
              <a:gd name="connsiteX2" fmla="*/ 61915 w 367633"/>
              <a:gd name="connsiteY2" fmla="*/ 68856 h 190041"/>
              <a:gd name="connsiteX0" fmla="*/ 367633 w 367633"/>
              <a:gd name="connsiteY0" fmla="*/ 0 h 203618"/>
              <a:gd name="connsiteX1" fmla="*/ 67423 w 367633"/>
              <a:gd name="connsiteY1" fmla="*/ 190041 h 203618"/>
              <a:gd name="connsiteX2" fmla="*/ 61915 w 367633"/>
              <a:gd name="connsiteY2" fmla="*/ 68856 h 203618"/>
              <a:gd name="connsiteX0" fmla="*/ 367633 w 367633"/>
              <a:gd name="connsiteY0" fmla="*/ 0 h 203618"/>
              <a:gd name="connsiteX1" fmla="*/ 67423 w 367633"/>
              <a:gd name="connsiteY1" fmla="*/ 190041 h 203618"/>
              <a:gd name="connsiteX2" fmla="*/ 61915 w 367633"/>
              <a:gd name="connsiteY2" fmla="*/ 68856 h 203618"/>
            </a:gdLst>
            <a:ahLst/>
            <a:cxnLst>
              <a:cxn ang="0">
                <a:pos x="connsiteX0" y="connsiteY0"/>
              </a:cxn>
              <a:cxn ang="0">
                <a:pos x="connsiteX1" y="connsiteY1"/>
              </a:cxn>
              <a:cxn ang="0">
                <a:pos x="connsiteX2" y="connsiteY2"/>
              </a:cxn>
            </a:cxnLst>
            <a:rect l="l" t="t" r="r" b="b"/>
            <a:pathLst>
              <a:path w="367633" h="203618">
                <a:moveTo>
                  <a:pt x="367633" y="0"/>
                </a:moveTo>
                <a:cubicBezTo>
                  <a:pt x="284354" y="93474"/>
                  <a:pt x="131721" y="203618"/>
                  <a:pt x="67423" y="190041"/>
                </a:cubicBezTo>
                <a:cubicBezTo>
                  <a:pt x="0" y="168849"/>
                  <a:pt x="34628" y="110233"/>
                  <a:pt x="61915" y="68856"/>
                </a:cubicBezTo>
              </a:path>
            </a:pathLst>
          </a:custGeom>
          <a:ln w="19050">
            <a:solidFill>
              <a:schemeClr val="accent5">
                <a:lumMod val="75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2" name="フリーフォーム 41"/>
          <p:cNvSpPr/>
          <p:nvPr/>
        </p:nvSpPr>
        <p:spPr>
          <a:xfrm>
            <a:off x="6124041" y="2952034"/>
            <a:ext cx="368195" cy="326867"/>
          </a:xfrm>
          <a:custGeom>
            <a:avLst/>
            <a:gdLst>
              <a:gd name="connsiteX0" fmla="*/ 297656 w 297656"/>
              <a:gd name="connsiteY0" fmla="*/ 169466 h 243284"/>
              <a:gd name="connsiteX1" fmla="*/ 121443 w 297656"/>
              <a:gd name="connsiteY1" fmla="*/ 12303 h 243284"/>
              <a:gd name="connsiteX2" fmla="*/ 0 w 297656"/>
              <a:gd name="connsiteY2" fmla="*/ 243284 h 243284"/>
              <a:gd name="connsiteX0" fmla="*/ 297656 w 297656"/>
              <a:gd name="connsiteY0" fmla="*/ 169466 h 243284"/>
              <a:gd name="connsiteX1" fmla="*/ 121443 w 297656"/>
              <a:gd name="connsiteY1" fmla="*/ 12303 h 243284"/>
              <a:gd name="connsiteX2" fmla="*/ 0 w 297656"/>
              <a:gd name="connsiteY2" fmla="*/ 243284 h 243284"/>
              <a:gd name="connsiteX0" fmla="*/ 297656 w 297656"/>
              <a:gd name="connsiteY0" fmla="*/ 170136 h 243954"/>
              <a:gd name="connsiteX1" fmla="*/ 121443 w 297656"/>
              <a:gd name="connsiteY1" fmla="*/ 12973 h 243954"/>
              <a:gd name="connsiteX2" fmla="*/ 0 w 297656"/>
              <a:gd name="connsiteY2" fmla="*/ 243954 h 243954"/>
              <a:gd name="connsiteX0" fmla="*/ 297656 w 297656"/>
              <a:gd name="connsiteY0" fmla="*/ 170136 h 243954"/>
              <a:gd name="connsiteX1" fmla="*/ 121443 w 297656"/>
              <a:gd name="connsiteY1" fmla="*/ 12973 h 243954"/>
              <a:gd name="connsiteX2" fmla="*/ 0 w 297656"/>
              <a:gd name="connsiteY2" fmla="*/ 243954 h 243954"/>
              <a:gd name="connsiteX0" fmla="*/ 297656 w 297656"/>
              <a:gd name="connsiteY0" fmla="*/ 170136 h 243954"/>
              <a:gd name="connsiteX1" fmla="*/ 121443 w 297656"/>
              <a:gd name="connsiteY1" fmla="*/ 12973 h 243954"/>
              <a:gd name="connsiteX2" fmla="*/ 0 w 297656"/>
              <a:gd name="connsiteY2" fmla="*/ 243954 h 243954"/>
              <a:gd name="connsiteX0" fmla="*/ 297656 w 297656"/>
              <a:gd name="connsiteY0" fmla="*/ 190426 h 264244"/>
              <a:gd name="connsiteX1" fmla="*/ 132407 w 297656"/>
              <a:gd name="connsiteY1" fmla="*/ 12973 h 264244"/>
              <a:gd name="connsiteX2" fmla="*/ 0 w 297656"/>
              <a:gd name="connsiteY2" fmla="*/ 264244 h 264244"/>
            </a:gdLst>
            <a:ahLst/>
            <a:cxnLst>
              <a:cxn ang="0">
                <a:pos x="connsiteX0" y="connsiteY0"/>
              </a:cxn>
              <a:cxn ang="0">
                <a:pos x="connsiteX1" y="connsiteY1"/>
              </a:cxn>
              <a:cxn ang="0">
                <a:pos x="connsiteX2" y="connsiteY2"/>
              </a:cxn>
            </a:cxnLst>
            <a:rect l="l" t="t" r="r" b="b"/>
            <a:pathLst>
              <a:path w="297656" h="264244">
                <a:moveTo>
                  <a:pt x="297656" y="190426"/>
                </a:moveTo>
                <a:cubicBezTo>
                  <a:pt x="251321" y="89595"/>
                  <a:pt x="211459" y="0"/>
                  <a:pt x="132407" y="12973"/>
                </a:cubicBezTo>
                <a:cubicBezTo>
                  <a:pt x="69949" y="24036"/>
                  <a:pt x="26020" y="160238"/>
                  <a:pt x="0" y="264244"/>
                </a:cubicBezTo>
              </a:path>
            </a:pathLst>
          </a:cu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3" name="フリーフォーム 42"/>
          <p:cNvSpPr/>
          <p:nvPr/>
        </p:nvSpPr>
        <p:spPr>
          <a:xfrm rot="2381027">
            <a:off x="3210169" y="3088895"/>
            <a:ext cx="426071" cy="136764"/>
          </a:xfrm>
          <a:custGeom>
            <a:avLst/>
            <a:gdLst>
              <a:gd name="connsiteX0" fmla="*/ 321469 w 321469"/>
              <a:gd name="connsiteY0" fmla="*/ 26194 h 178197"/>
              <a:gd name="connsiteX1" fmla="*/ 235744 w 321469"/>
              <a:gd name="connsiteY1" fmla="*/ 173831 h 178197"/>
              <a:gd name="connsiteX2" fmla="*/ 0 w 321469"/>
              <a:gd name="connsiteY2" fmla="*/ 0 h 178197"/>
              <a:gd name="connsiteX0" fmla="*/ 321469 w 321469"/>
              <a:gd name="connsiteY0" fmla="*/ 26194 h 178197"/>
              <a:gd name="connsiteX1" fmla="*/ 235744 w 321469"/>
              <a:gd name="connsiteY1" fmla="*/ 173831 h 178197"/>
              <a:gd name="connsiteX2" fmla="*/ 0 w 321469"/>
              <a:gd name="connsiteY2" fmla="*/ 0 h 178197"/>
              <a:gd name="connsiteX0" fmla="*/ 321469 w 321469"/>
              <a:gd name="connsiteY0" fmla="*/ 26194 h 178197"/>
              <a:gd name="connsiteX1" fmla="*/ 235744 w 321469"/>
              <a:gd name="connsiteY1" fmla="*/ 173831 h 178197"/>
              <a:gd name="connsiteX2" fmla="*/ 0 w 321469"/>
              <a:gd name="connsiteY2" fmla="*/ 0 h 178197"/>
              <a:gd name="connsiteX0" fmla="*/ 321469 w 321469"/>
              <a:gd name="connsiteY0" fmla="*/ 26194 h 178197"/>
              <a:gd name="connsiteX1" fmla="*/ 235744 w 321469"/>
              <a:gd name="connsiteY1" fmla="*/ 173831 h 178197"/>
              <a:gd name="connsiteX2" fmla="*/ 0 w 321469"/>
              <a:gd name="connsiteY2" fmla="*/ 0 h 178197"/>
              <a:gd name="connsiteX0" fmla="*/ 321469 w 321469"/>
              <a:gd name="connsiteY0" fmla="*/ 26194 h 173831"/>
              <a:gd name="connsiteX1" fmla="*/ 235744 w 321469"/>
              <a:gd name="connsiteY1" fmla="*/ 173831 h 173831"/>
              <a:gd name="connsiteX2" fmla="*/ 0 w 321469"/>
              <a:gd name="connsiteY2" fmla="*/ 0 h 173831"/>
              <a:gd name="connsiteX0" fmla="*/ 321469 w 321469"/>
              <a:gd name="connsiteY0" fmla="*/ 26194 h 174427"/>
              <a:gd name="connsiteX1" fmla="*/ 235744 w 321469"/>
              <a:gd name="connsiteY1" fmla="*/ 173831 h 174427"/>
              <a:gd name="connsiteX2" fmla="*/ 0 w 321469"/>
              <a:gd name="connsiteY2" fmla="*/ 0 h 174427"/>
              <a:gd name="connsiteX0" fmla="*/ 321469 w 321469"/>
              <a:gd name="connsiteY0" fmla="*/ 26194 h 174427"/>
              <a:gd name="connsiteX1" fmla="*/ 235744 w 321469"/>
              <a:gd name="connsiteY1" fmla="*/ 173831 h 174427"/>
              <a:gd name="connsiteX2" fmla="*/ 0 w 321469"/>
              <a:gd name="connsiteY2" fmla="*/ 0 h 174427"/>
              <a:gd name="connsiteX0" fmla="*/ 321469 w 321469"/>
              <a:gd name="connsiteY0" fmla="*/ 26194 h 186433"/>
              <a:gd name="connsiteX1" fmla="*/ 235744 w 321469"/>
              <a:gd name="connsiteY1" fmla="*/ 173831 h 186433"/>
              <a:gd name="connsiteX2" fmla="*/ 0 w 321469"/>
              <a:gd name="connsiteY2" fmla="*/ 0 h 186433"/>
              <a:gd name="connsiteX0" fmla="*/ 328811 w 328811"/>
              <a:gd name="connsiteY0" fmla="*/ 22672 h 186433"/>
              <a:gd name="connsiteX1" fmla="*/ 235744 w 328811"/>
              <a:gd name="connsiteY1" fmla="*/ 173831 h 186433"/>
              <a:gd name="connsiteX2" fmla="*/ 0 w 328811"/>
              <a:gd name="connsiteY2" fmla="*/ 0 h 186433"/>
              <a:gd name="connsiteX0" fmla="*/ 328811 w 328811"/>
              <a:gd name="connsiteY0" fmla="*/ 22672 h 186433"/>
              <a:gd name="connsiteX1" fmla="*/ 235744 w 328811"/>
              <a:gd name="connsiteY1" fmla="*/ 173831 h 186433"/>
              <a:gd name="connsiteX2" fmla="*/ 0 w 328811"/>
              <a:gd name="connsiteY2" fmla="*/ 0 h 186433"/>
              <a:gd name="connsiteX0" fmla="*/ 328811 w 328811"/>
              <a:gd name="connsiteY0" fmla="*/ 22672 h 181199"/>
              <a:gd name="connsiteX1" fmla="*/ 235744 w 328811"/>
              <a:gd name="connsiteY1" fmla="*/ 173831 h 181199"/>
              <a:gd name="connsiteX2" fmla="*/ 0 w 328811"/>
              <a:gd name="connsiteY2" fmla="*/ 0 h 181199"/>
              <a:gd name="connsiteX0" fmla="*/ 328811 w 328811"/>
              <a:gd name="connsiteY0" fmla="*/ 22672 h 181199"/>
              <a:gd name="connsiteX1" fmla="*/ 235744 w 328811"/>
              <a:gd name="connsiteY1" fmla="*/ 173831 h 181199"/>
              <a:gd name="connsiteX2" fmla="*/ 0 w 328811"/>
              <a:gd name="connsiteY2" fmla="*/ 0 h 181199"/>
              <a:gd name="connsiteX0" fmla="*/ 328811 w 328811"/>
              <a:gd name="connsiteY0" fmla="*/ 22672 h 169392"/>
              <a:gd name="connsiteX1" fmla="*/ 243657 w 328811"/>
              <a:gd name="connsiteY1" fmla="*/ 162024 h 169392"/>
              <a:gd name="connsiteX2" fmla="*/ 0 w 328811"/>
              <a:gd name="connsiteY2" fmla="*/ 0 h 169392"/>
              <a:gd name="connsiteX0" fmla="*/ 328811 w 328811"/>
              <a:gd name="connsiteY0" fmla="*/ 22672 h 167110"/>
              <a:gd name="connsiteX1" fmla="*/ 243657 w 328811"/>
              <a:gd name="connsiteY1" fmla="*/ 162024 h 167110"/>
              <a:gd name="connsiteX2" fmla="*/ 0 w 328811"/>
              <a:gd name="connsiteY2" fmla="*/ 0 h 167110"/>
              <a:gd name="connsiteX0" fmla="*/ 328811 w 328811"/>
              <a:gd name="connsiteY0" fmla="*/ 22672 h 118839"/>
              <a:gd name="connsiteX1" fmla="*/ 194029 w 328811"/>
              <a:gd name="connsiteY1" fmla="*/ 19161 h 118839"/>
              <a:gd name="connsiteX2" fmla="*/ 0 w 328811"/>
              <a:gd name="connsiteY2" fmla="*/ 0 h 118839"/>
              <a:gd name="connsiteX0" fmla="*/ 328811 w 328811"/>
              <a:gd name="connsiteY0" fmla="*/ 22672 h 94680"/>
              <a:gd name="connsiteX1" fmla="*/ 194029 w 328811"/>
              <a:gd name="connsiteY1" fmla="*/ 19161 h 94680"/>
              <a:gd name="connsiteX2" fmla="*/ 0 w 328811"/>
              <a:gd name="connsiteY2" fmla="*/ 0 h 94680"/>
              <a:gd name="connsiteX0" fmla="*/ 344444 w 344444"/>
              <a:gd name="connsiteY0" fmla="*/ 0 h 116084"/>
              <a:gd name="connsiteX1" fmla="*/ 194029 w 344444"/>
              <a:gd name="connsiteY1" fmla="*/ 99933 h 116084"/>
              <a:gd name="connsiteX2" fmla="*/ 0 w 344444"/>
              <a:gd name="connsiteY2" fmla="*/ 80772 h 116084"/>
              <a:gd name="connsiteX0" fmla="*/ 344444 w 344444"/>
              <a:gd name="connsiteY0" fmla="*/ 0 h 116084"/>
              <a:gd name="connsiteX1" fmla="*/ 194029 w 344444"/>
              <a:gd name="connsiteY1" fmla="*/ 99933 h 116084"/>
              <a:gd name="connsiteX2" fmla="*/ 0 w 344444"/>
              <a:gd name="connsiteY2" fmla="*/ 80772 h 116084"/>
              <a:gd name="connsiteX0" fmla="*/ 344444 w 344444"/>
              <a:gd name="connsiteY0" fmla="*/ 0 h 116084"/>
              <a:gd name="connsiteX1" fmla="*/ 194029 w 344444"/>
              <a:gd name="connsiteY1" fmla="*/ 99933 h 116084"/>
              <a:gd name="connsiteX2" fmla="*/ 0 w 344444"/>
              <a:gd name="connsiteY2" fmla="*/ 80772 h 116084"/>
              <a:gd name="connsiteX0" fmla="*/ 344444 w 344444"/>
              <a:gd name="connsiteY0" fmla="*/ 0 h 116084"/>
              <a:gd name="connsiteX1" fmla="*/ 194029 w 344444"/>
              <a:gd name="connsiteY1" fmla="*/ 99933 h 116084"/>
              <a:gd name="connsiteX2" fmla="*/ 0 w 344444"/>
              <a:gd name="connsiteY2" fmla="*/ 80772 h 116084"/>
              <a:gd name="connsiteX0" fmla="*/ 344444 w 344444"/>
              <a:gd name="connsiteY0" fmla="*/ 0 h 110561"/>
              <a:gd name="connsiteX1" fmla="*/ 194029 w 344444"/>
              <a:gd name="connsiteY1" fmla="*/ 99933 h 110561"/>
              <a:gd name="connsiteX2" fmla="*/ 0 w 344444"/>
              <a:gd name="connsiteY2" fmla="*/ 80772 h 110561"/>
              <a:gd name="connsiteX0" fmla="*/ 344444 w 344444"/>
              <a:gd name="connsiteY0" fmla="*/ 0 h 110561"/>
              <a:gd name="connsiteX1" fmla="*/ 194029 w 344444"/>
              <a:gd name="connsiteY1" fmla="*/ 99933 h 110561"/>
              <a:gd name="connsiteX2" fmla="*/ 0 w 344444"/>
              <a:gd name="connsiteY2" fmla="*/ 80772 h 110561"/>
            </a:gdLst>
            <a:ahLst/>
            <a:cxnLst>
              <a:cxn ang="0">
                <a:pos x="connsiteX0" y="connsiteY0"/>
              </a:cxn>
              <a:cxn ang="0">
                <a:pos x="connsiteX1" y="connsiteY1"/>
              </a:cxn>
              <a:cxn ang="0">
                <a:pos x="connsiteX2" y="connsiteY2"/>
              </a:cxn>
            </a:cxnLst>
            <a:rect l="l" t="t" r="r" b="b"/>
            <a:pathLst>
              <a:path w="344444" h="110561">
                <a:moveTo>
                  <a:pt x="344444" y="0"/>
                </a:moveTo>
                <a:cubicBezTo>
                  <a:pt x="304664" y="67747"/>
                  <a:pt x="246912" y="90473"/>
                  <a:pt x="194029" y="99933"/>
                </a:cubicBezTo>
                <a:cubicBezTo>
                  <a:pt x="142063" y="99409"/>
                  <a:pt x="60377" y="110561"/>
                  <a:pt x="0" y="80772"/>
                </a:cubicBezTo>
              </a:path>
            </a:pathLst>
          </a:custGeom>
          <a:ln w="19050">
            <a:solidFill>
              <a:schemeClr val="accent5">
                <a:lumMod val="75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4" name="フリーフォーム 43"/>
          <p:cNvSpPr/>
          <p:nvPr/>
        </p:nvSpPr>
        <p:spPr>
          <a:xfrm rot="2381027">
            <a:off x="3258925" y="2988362"/>
            <a:ext cx="484609" cy="232208"/>
          </a:xfrm>
          <a:custGeom>
            <a:avLst/>
            <a:gdLst>
              <a:gd name="connsiteX0" fmla="*/ 354806 w 394890"/>
              <a:gd name="connsiteY0" fmla="*/ 107553 h 181371"/>
              <a:gd name="connsiteX1" fmla="*/ 335756 w 394890"/>
              <a:gd name="connsiteY1" fmla="*/ 12303 h 181371"/>
              <a:gd name="connsiteX2" fmla="*/ 0 w 394890"/>
              <a:gd name="connsiteY2" fmla="*/ 181371 h 181371"/>
              <a:gd name="connsiteX0" fmla="*/ 354806 w 375468"/>
              <a:gd name="connsiteY0" fmla="*/ 95250 h 169068"/>
              <a:gd name="connsiteX1" fmla="*/ 335756 w 375468"/>
              <a:gd name="connsiteY1" fmla="*/ 0 h 169068"/>
              <a:gd name="connsiteX2" fmla="*/ 0 w 375468"/>
              <a:gd name="connsiteY2" fmla="*/ 169068 h 169068"/>
              <a:gd name="connsiteX0" fmla="*/ 354806 w 375468"/>
              <a:gd name="connsiteY0" fmla="*/ 101997 h 175815"/>
              <a:gd name="connsiteX1" fmla="*/ 335756 w 375468"/>
              <a:gd name="connsiteY1" fmla="*/ 6747 h 175815"/>
              <a:gd name="connsiteX2" fmla="*/ 0 w 375468"/>
              <a:gd name="connsiteY2" fmla="*/ 175815 h 175815"/>
              <a:gd name="connsiteX0" fmla="*/ 354806 w 375468"/>
              <a:gd name="connsiteY0" fmla="*/ 101997 h 175815"/>
              <a:gd name="connsiteX1" fmla="*/ 335756 w 375468"/>
              <a:gd name="connsiteY1" fmla="*/ 6747 h 175815"/>
              <a:gd name="connsiteX2" fmla="*/ 0 w 375468"/>
              <a:gd name="connsiteY2" fmla="*/ 175815 h 175815"/>
              <a:gd name="connsiteX0" fmla="*/ 354806 w 375468"/>
              <a:gd name="connsiteY0" fmla="*/ 101997 h 175815"/>
              <a:gd name="connsiteX1" fmla="*/ 335756 w 375468"/>
              <a:gd name="connsiteY1" fmla="*/ 6747 h 175815"/>
              <a:gd name="connsiteX2" fmla="*/ 0 w 375468"/>
              <a:gd name="connsiteY2" fmla="*/ 175815 h 175815"/>
              <a:gd name="connsiteX0" fmla="*/ 354806 w 382612"/>
              <a:gd name="connsiteY0" fmla="*/ 113904 h 187722"/>
              <a:gd name="connsiteX1" fmla="*/ 342900 w 382612"/>
              <a:gd name="connsiteY1" fmla="*/ 6747 h 187722"/>
              <a:gd name="connsiteX2" fmla="*/ 0 w 382612"/>
              <a:gd name="connsiteY2" fmla="*/ 187722 h 187722"/>
              <a:gd name="connsiteX0" fmla="*/ 354806 w 391765"/>
              <a:gd name="connsiteY0" fmla="*/ 113904 h 187722"/>
              <a:gd name="connsiteX1" fmla="*/ 342900 w 391765"/>
              <a:gd name="connsiteY1" fmla="*/ 6747 h 187722"/>
              <a:gd name="connsiteX2" fmla="*/ 0 w 391765"/>
              <a:gd name="connsiteY2" fmla="*/ 187722 h 187722"/>
              <a:gd name="connsiteX0" fmla="*/ 354806 w 391765"/>
              <a:gd name="connsiteY0" fmla="*/ 113904 h 187722"/>
              <a:gd name="connsiteX1" fmla="*/ 342900 w 391765"/>
              <a:gd name="connsiteY1" fmla="*/ 6747 h 187722"/>
              <a:gd name="connsiteX2" fmla="*/ 0 w 391765"/>
              <a:gd name="connsiteY2" fmla="*/ 187722 h 187722"/>
            </a:gdLst>
            <a:ahLst/>
            <a:cxnLst>
              <a:cxn ang="0">
                <a:pos x="connsiteX0" y="connsiteY0"/>
              </a:cxn>
              <a:cxn ang="0">
                <a:pos x="connsiteX1" y="connsiteY1"/>
              </a:cxn>
              <a:cxn ang="0">
                <a:pos x="connsiteX2" y="connsiteY2"/>
              </a:cxn>
            </a:cxnLst>
            <a:rect l="l" t="t" r="r" b="b"/>
            <a:pathLst>
              <a:path w="391765" h="187722">
                <a:moveTo>
                  <a:pt x="354806" y="113904"/>
                </a:moveTo>
                <a:cubicBezTo>
                  <a:pt x="381248" y="74415"/>
                  <a:pt x="391765" y="17017"/>
                  <a:pt x="342900" y="6747"/>
                </a:cubicBezTo>
                <a:cubicBezTo>
                  <a:pt x="264915" y="0"/>
                  <a:pt x="122982" y="104006"/>
                  <a:pt x="0" y="187722"/>
                </a:cubicBezTo>
              </a:path>
            </a:pathLst>
          </a:custGeom>
          <a:ln w="19050">
            <a:solidFill>
              <a:schemeClr val="accent5">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5" name="フリーフォーム 44"/>
          <p:cNvSpPr/>
          <p:nvPr/>
        </p:nvSpPr>
        <p:spPr>
          <a:xfrm rot="2381027">
            <a:off x="3495889" y="3245825"/>
            <a:ext cx="454756" cy="251873"/>
          </a:xfrm>
          <a:custGeom>
            <a:avLst/>
            <a:gdLst>
              <a:gd name="connsiteX0" fmla="*/ 351163 w 351163"/>
              <a:gd name="connsiteY0" fmla="*/ 0 h 201517"/>
              <a:gd name="connsiteX1" fmla="*/ 50953 w 351163"/>
              <a:gd name="connsiteY1" fmla="*/ 190041 h 201517"/>
              <a:gd name="connsiteX2" fmla="*/ 45445 w 351163"/>
              <a:gd name="connsiteY2" fmla="*/ 68856 h 201517"/>
              <a:gd name="connsiteX0" fmla="*/ 367633 w 367633"/>
              <a:gd name="connsiteY0" fmla="*/ 0 h 190041"/>
              <a:gd name="connsiteX1" fmla="*/ 67423 w 367633"/>
              <a:gd name="connsiteY1" fmla="*/ 190041 h 190041"/>
              <a:gd name="connsiteX2" fmla="*/ 61915 w 367633"/>
              <a:gd name="connsiteY2" fmla="*/ 68856 h 190041"/>
              <a:gd name="connsiteX0" fmla="*/ 367633 w 367633"/>
              <a:gd name="connsiteY0" fmla="*/ 0 h 190041"/>
              <a:gd name="connsiteX1" fmla="*/ 67423 w 367633"/>
              <a:gd name="connsiteY1" fmla="*/ 190041 h 190041"/>
              <a:gd name="connsiteX2" fmla="*/ 61915 w 367633"/>
              <a:gd name="connsiteY2" fmla="*/ 68856 h 190041"/>
              <a:gd name="connsiteX0" fmla="*/ 367633 w 367633"/>
              <a:gd name="connsiteY0" fmla="*/ 0 h 203618"/>
              <a:gd name="connsiteX1" fmla="*/ 67423 w 367633"/>
              <a:gd name="connsiteY1" fmla="*/ 190041 h 203618"/>
              <a:gd name="connsiteX2" fmla="*/ 61915 w 367633"/>
              <a:gd name="connsiteY2" fmla="*/ 68856 h 203618"/>
              <a:gd name="connsiteX0" fmla="*/ 367633 w 367633"/>
              <a:gd name="connsiteY0" fmla="*/ 0 h 203618"/>
              <a:gd name="connsiteX1" fmla="*/ 67423 w 367633"/>
              <a:gd name="connsiteY1" fmla="*/ 190041 h 203618"/>
              <a:gd name="connsiteX2" fmla="*/ 61915 w 367633"/>
              <a:gd name="connsiteY2" fmla="*/ 68856 h 203618"/>
            </a:gdLst>
            <a:ahLst/>
            <a:cxnLst>
              <a:cxn ang="0">
                <a:pos x="connsiteX0" y="connsiteY0"/>
              </a:cxn>
              <a:cxn ang="0">
                <a:pos x="connsiteX1" y="connsiteY1"/>
              </a:cxn>
              <a:cxn ang="0">
                <a:pos x="connsiteX2" y="connsiteY2"/>
              </a:cxn>
            </a:cxnLst>
            <a:rect l="l" t="t" r="r" b="b"/>
            <a:pathLst>
              <a:path w="367633" h="203618">
                <a:moveTo>
                  <a:pt x="367633" y="0"/>
                </a:moveTo>
                <a:cubicBezTo>
                  <a:pt x="284354" y="93474"/>
                  <a:pt x="131721" y="203618"/>
                  <a:pt x="67423" y="190041"/>
                </a:cubicBezTo>
                <a:cubicBezTo>
                  <a:pt x="0" y="168849"/>
                  <a:pt x="34628" y="110233"/>
                  <a:pt x="61915" y="68856"/>
                </a:cubicBezTo>
              </a:path>
            </a:pathLst>
          </a:custGeom>
          <a:ln w="19050">
            <a:solidFill>
              <a:schemeClr val="accent5">
                <a:lumMod val="75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6" name="フリーフォーム 45"/>
          <p:cNvSpPr/>
          <p:nvPr/>
        </p:nvSpPr>
        <p:spPr>
          <a:xfrm rot="2381027">
            <a:off x="3643231" y="3217564"/>
            <a:ext cx="368195" cy="161664"/>
          </a:xfrm>
          <a:custGeom>
            <a:avLst/>
            <a:gdLst>
              <a:gd name="connsiteX0" fmla="*/ 297656 w 297656"/>
              <a:gd name="connsiteY0" fmla="*/ 169466 h 243284"/>
              <a:gd name="connsiteX1" fmla="*/ 121443 w 297656"/>
              <a:gd name="connsiteY1" fmla="*/ 12303 h 243284"/>
              <a:gd name="connsiteX2" fmla="*/ 0 w 297656"/>
              <a:gd name="connsiteY2" fmla="*/ 243284 h 243284"/>
              <a:gd name="connsiteX0" fmla="*/ 297656 w 297656"/>
              <a:gd name="connsiteY0" fmla="*/ 169466 h 243284"/>
              <a:gd name="connsiteX1" fmla="*/ 121443 w 297656"/>
              <a:gd name="connsiteY1" fmla="*/ 12303 h 243284"/>
              <a:gd name="connsiteX2" fmla="*/ 0 w 297656"/>
              <a:gd name="connsiteY2" fmla="*/ 243284 h 243284"/>
              <a:gd name="connsiteX0" fmla="*/ 297656 w 297656"/>
              <a:gd name="connsiteY0" fmla="*/ 170136 h 243954"/>
              <a:gd name="connsiteX1" fmla="*/ 121443 w 297656"/>
              <a:gd name="connsiteY1" fmla="*/ 12973 h 243954"/>
              <a:gd name="connsiteX2" fmla="*/ 0 w 297656"/>
              <a:gd name="connsiteY2" fmla="*/ 243954 h 243954"/>
              <a:gd name="connsiteX0" fmla="*/ 297656 w 297656"/>
              <a:gd name="connsiteY0" fmla="*/ 170136 h 243954"/>
              <a:gd name="connsiteX1" fmla="*/ 121443 w 297656"/>
              <a:gd name="connsiteY1" fmla="*/ 12973 h 243954"/>
              <a:gd name="connsiteX2" fmla="*/ 0 w 297656"/>
              <a:gd name="connsiteY2" fmla="*/ 243954 h 243954"/>
              <a:gd name="connsiteX0" fmla="*/ 297656 w 297656"/>
              <a:gd name="connsiteY0" fmla="*/ 170136 h 243954"/>
              <a:gd name="connsiteX1" fmla="*/ 121443 w 297656"/>
              <a:gd name="connsiteY1" fmla="*/ 12973 h 243954"/>
              <a:gd name="connsiteX2" fmla="*/ 0 w 297656"/>
              <a:gd name="connsiteY2" fmla="*/ 243954 h 243954"/>
              <a:gd name="connsiteX0" fmla="*/ 297656 w 297656"/>
              <a:gd name="connsiteY0" fmla="*/ 190426 h 264244"/>
              <a:gd name="connsiteX1" fmla="*/ 132407 w 297656"/>
              <a:gd name="connsiteY1" fmla="*/ 12973 h 264244"/>
              <a:gd name="connsiteX2" fmla="*/ 0 w 297656"/>
              <a:gd name="connsiteY2" fmla="*/ 264244 h 264244"/>
              <a:gd name="connsiteX0" fmla="*/ 297656 w 297656"/>
              <a:gd name="connsiteY0" fmla="*/ 100831 h 174649"/>
              <a:gd name="connsiteX1" fmla="*/ 170282 w 297656"/>
              <a:gd name="connsiteY1" fmla="*/ 62874 h 174649"/>
              <a:gd name="connsiteX2" fmla="*/ 0 w 297656"/>
              <a:gd name="connsiteY2" fmla="*/ 174649 h 174649"/>
              <a:gd name="connsiteX0" fmla="*/ 297656 w 297656"/>
              <a:gd name="connsiteY0" fmla="*/ 100831 h 174649"/>
              <a:gd name="connsiteX1" fmla="*/ 170282 w 297656"/>
              <a:gd name="connsiteY1" fmla="*/ 62874 h 174649"/>
              <a:gd name="connsiteX2" fmla="*/ 0 w 297656"/>
              <a:gd name="connsiteY2" fmla="*/ 174649 h 174649"/>
              <a:gd name="connsiteX0" fmla="*/ 297656 w 297656"/>
              <a:gd name="connsiteY0" fmla="*/ 50930 h 124748"/>
              <a:gd name="connsiteX1" fmla="*/ 170282 w 297656"/>
              <a:gd name="connsiteY1" fmla="*/ 12973 h 124748"/>
              <a:gd name="connsiteX2" fmla="*/ 0 w 297656"/>
              <a:gd name="connsiteY2" fmla="*/ 124748 h 124748"/>
              <a:gd name="connsiteX0" fmla="*/ 297656 w 297656"/>
              <a:gd name="connsiteY0" fmla="*/ 50930 h 124748"/>
              <a:gd name="connsiteX1" fmla="*/ 170282 w 297656"/>
              <a:gd name="connsiteY1" fmla="*/ 12973 h 124748"/>
              <a:gd name="connsiteX2" fmla="*/ 0 w 297656"/>
              <a:gd name="connsiteY2" fmla="*/ 124748 h 124748"/>
              <a:gd name="connsiteX0" fmla="*/ 297656 w 297656"/>
              <a:gd name="connsiteY0" fmla="*/ 56874 h 130692"/>
              <a:gd name="connsiteX1" fmla="*/ 170282 w 297656"/>
              <a:gd name="connsiteY1" fmla="*/ 18917 h 130692"/>
              <a:gd name="connsiteX2" fmla="*/ 0 w 297656"/>
              <a:gd name="connsiteY2" fmla="*/ 130692 h 130692"/>
              <a:gd name="connsiteX0" fmla="*/ 297656 w 297656"/>
              <a:gd name="connsiteY0" fmla="*/ 56874 h 130692"/>
              <a:gd name="connsiteX1" fmla="*/ 170282 w 297656"/>
              <a:gd name="connsiteY1" fmla="*/ 18917 h 130692"/>
              <a:gd name="connsiteX2" fmla="*/ 0 w 297656"/>
              <a:gd name="connsiteY2" fmla="*/ 130692 h 130692"/>
              <a:gd name="connsiteX0" fmla="*/ 297656 w 297656"/>
              <a:gd name="connsiteY0" fmla="*/ 56874 h 130692"/>
              <a:gd name="connsiteX1" fmla="*/ 170282 w 297656"/>
              <a:gd name="connsiteY1" fmla="*/ 18917 h 130692"/>
              <a:gd name="connsiteX2" fmla="*/ 0 w 297656"/>
              <a:gd name="connsiteY2" fmla="*/ 130692 h 130692"/>
            </a:gdLst>
            <a:ahLst/>
            <a:cxnLst>
              <a:cxn ang="0">
                <a:pos x="connsiteX0" y="connsiteY0"/>
              </a:cxn>
              <a:cxn ang="0">
                <a:pos x="connsiteX1" y="connsiteY1"/>
              </a:cxn>
              <a:cxn ang="0">
                <a:pos x="connsiteX2" y="connsiteY2"/>
              </a:cxn>
            </a:cxnLst>
            <a:rect l="l" t="t" r="r" b="b"/>
            <a:pathLst>
              <a:path w="297656" h="130692">
                <a:moveTo>
                  <a:pt x="297656" y="56874"/>
                </a:moveTo>
                <a:cubicBezTo>
                  <a:pt x="269690" y="25957"/>
                  <a:pt x="236957" y="0"/>
                  <a:pt x="170282" y="18917"/>
                </a:cubicBezTo>
                <a:cubicBezTo>
                  <a:pt x="98795" y="37472"/>
                  <a:pt x="45061" y="69678"/>
                  <a:pt x="0" y="130692"/>
                </a:cubicBezTo>
              </a:path>
            </a:pathLst>
          </a:cu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47" name="直線コネクタ 46"/>
          <p:cNvCxnSpPr/>
          <p:nvPr/>
        </p:nvCxnSpPr>
        <p:spPr>
          <a:xfrm flipH="1">
            <a:off x="2221156" y="2082999"/>
            <a:ext cx="2948" cy="9926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flipH="1">
            <a:off x="2132791" y="2189040"/>
            <a:ext cx="2945" cy="7864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flipH="1">
            <a:off x="2312039" y="2581753"/>
            <a:ext cx="2945" cy="53443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flipH="1">
            <a:off x="2400838" y="2627931"/>
            <a:ext cx="2945" cy="4624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a:off x="2400835" y="2077109"/>
            <a:ext cx="0" cy="3092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flipH="1">
            <a:off x="2489203" y="2670825"/>
            <a:ext cx="983" cy="3135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a:off x="2489203" y="2177257"/>
            <a:ext cx="0" cy="2179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矢印コネクタ 53"/>
          <p:cNvCxnSpPr/>
          <p:nvPr/>
        </p:nvCxnSpPr>
        <p:spPr>
          <a:xfrm flipH="1">
            <a:off x="2736630" y="2898923"/>
            <a:ext cx="197357" cy="217972"/>
          </a:xfrm>
          <a:prstGeom prst="straightConnector1">
            <a:avLst/>
          </a:prstGeom>
          <a:ln w="19050">
            <a:solidFill>
              <a:srgbClr val="66006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直線矢印コネクタ 54"/>
          <p:cNvCxnSpPr/>
          <p:nvPr/>
        </p:nvCxnSpPr>
        <p:spPr>
          <a:xfrm flipH="1">
            <a:off x="2601134" y="2893033"/>
            <a:ext cx="332850" cy="108986"/>
          </a:xfrm>
          <a:prstGeom prst="straightConnector1">
            <a:avLst/>
          </a:prstGeom>
          <a:ln w="19050">
            <a:solidFill>
              <a:srgbClr val="66006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6" name="円弧 55"/>
          <p:cNvSpPr/>
          <p:nvPr/>
        </p:nvSpPr>
        <p:spPr>
          <a:xfrm rot="20517289">
            <a:off x="2579258" y="2670825"/>
            <a:ext cx="712583" cy="445363"/>
          </a:xfrm>
          <a:prstGeom prst="arc">
            <a:avLst>
              <a:gd name="adj1" fmla="val 2734625"/>
              <a:gd name="adj2" fmla="val 17306863"/>
            </a:avLst>
          </a:prstGeom>
          <a:ln w="19050">
            <a:solidFill>
              <a:srgbClr val="6600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7" name="円弧 56"/>
          <p:cNvSpPr/>
          <p:nvPr/>
        </p:nvSpPr>
        <p:spPr>
          <a:xfrm rot="20517289">
            <a:off x="2579258" y="2670825"/>
            <a:ext cx="712583" cy="445363"/>
          </a:xfrm>
          <a:prstGeom prst="arc">
            <a:avLst>
              <a:gd name="adj1" fmla="val 17396625"/>
              <a:gd name="adj2" fmla="val 2645880"/>
            </a:avLst>
          </a:prstGeom>
          <a:ln w="19050">
            <a:solidFill>
              <a:srgbClr val="660066"/>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58" name="直線矢印コネクタ 57"/>
          <p:cNvCxnSpPr/>
          <p:nvPr/>
        </p:nvCxnSpPr>
        <p:spPr>
          <a:xfrm>
            <a:off x="2931040" y="2893033"/>
            <a:ext cx="262154" cy="100148"/>
          </a:xfrm>
          <a:prstGeom prst="straightConnector1">
            <a:avLst/>
          </a:prstGeom>
          <a:ln w="19050">
            <a:solidFill>
              <a:srgbClr val="660066"/>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直線矢印コネクタ 58"/>
          <p:cNvCxnSpPr/>
          <p:nvPr/>
        </p:nvCxnSpPr>
        <p:spPr>
          <a:xfrm flipV="1">
            <a:off x="7231575" y="2686841"/>
            <a:ext cx="129606" cy="209137"/>
          </a:xfrm>
          <a:prstGeom prst="straightConnector1">
            <a:avLst/>
          </a:prstGeom>
          <a:ln w="19050">
            <a:solidFill>
              <a:srgbClr val="66006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flipH="1">
            <a:off x="7125534" y="2898923"/>
            <a:ext cx="97203" cy="147279"/>
          </a:xfrm>
          <a:prstGeom prst="line">
            <a:avLst/>
          </a:prstGeom>
          <a:ln w="19050">
            <a:solidFill>
              <a:srgbClr val="660066"/>
            </a:solidFill>
            <a:prstDash val="sysDot"/>
          </a:ln>
        </p:spPr>
        <p:style>
          <a:lnRef idx="1">
            <a:schemeClr val="accent1"/>
          </a:lnRef>
          <a:fillRef idx="0">
            <a:schemeClr val="accent1"/>
          </a:fillRef>
          <a:effectRef idx="0">
            <a:schemeClr val="accent1"/>
          </a:effectRef>
          <a:fontRef idx="minor">
            <a:schemeClr val="tx1"/>
          </a:fontRef>
        </p:style>
      </p:cxnSp>
      <p:cxnSp>
        <p:nvCxnSpPr>
          <p:cNvPr id="61" name="直線矢印コネクタ 60"/>
          <p:cNvCxnSpPr/>
          <p:nvPr/>
        </p:nvCxnSpPr>
        <p:spPr>
          <a:xfrm flipH="1">
            <a:off x="6886942" y="3052092"/>
            <a:ext cx="238592" cy="368195"/>
          </a:xfrm>
          <a:prstGeom prst="straightConnector1">
            <a:avLst/>
          </a:prstGeom>
          <a:ln w="19050">
            <a:solidFill>
              <a:srgbClr val="66006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2" name="円弧 61"/>
          <p:cNvSpPr/>
          <p:nvPr/>
        </p:nvSpPr>
        <p:spPr>
          <a:xfrm>
            <a:off x="6676610" y="2611205"/>
            <a:ext cx="890730" cy="890730"/>
          </a:xfrm>
          <a:prstGeom prst="arc">
            <a:avLst>
              <a:gd name="adj1" fmla="val 20833801"/>
              <a:gd name="adj2" fmla="val 20538424"/>
            </a:avLst>
          </a:prstGeom>
          <a:ln w="19050">
            <a:solidFill>
              <a:srgbClr val="6600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63" name="直線コネクタ 62"/>
          <p:cNvCxnSpPr/>
          <p:nvPr/>
        </p:nvCxnSpPr>
        <p:spPr>
          <a:xfrm flipH="1" flipV="1">
            <a:off x="2933002" y="2894995"/>
            <a:ext cx="1516785" cy="7556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flipH="1" flipV="1">
            <a:off x="2693430" y="2773244"/>
            <a:ext cx="239575" cy="12175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flipH="1" flipV="1">
            <a:off x="2312039" y="2581753"/>
            <a:ext cx="373536" cy="1875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a:off x="2053257" y="2455125"/>
            <a:ext cx="258782" cy="12662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p:nvPr/>
        </p:nvCxnSpPr>
        <p:spPr>
          <a:xfrm>
            <a:off x="1777600" y="2314533"/>
            <a:ext cx="291367" cy="34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線コネクタ 67"/>
          <p:cNvCxnSpPr/>
          <p:nvPr/>
        </p:nvCxnSpPr>
        <p:spPr>
          <a:xfrm>
            <a:off x="2068967" y="2345156"/>
            <a:ext cx="243499" cy="2749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p:nvPr/>
        </p:nvCxnSpPr>
        <p:spPr>
          <a:xfrm>
            <a:off x="2315414" y="2368721"/>
            <a:ext cx="4412469" cy="47129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a:off x="6730828" y="2842958"/>
            <a:ext cx="391761" cy="4123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直線矢印コネクタ 70"/>
          <p:cNvCxnSpPr/>
          <p:nvPr/>
        </p:nvCxnSpPr>
        <p:spPr>
          <a:xfrm flipH="1">
            <a:off x="4449787" y="3149298"/>
            <a:ext cx="2233911" cy="501332"/>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flipV="1">
            <a:off x="6689591" y="3052095"/>
            <a:ext cx="430054" cy="10014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a:off x="4449787" y="3650627"/>
            <a:ext cx="890730" cy="44536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a:stCxn id="31" idx="2"/>
          </p:cNvCxnSpPr>
          <p:nvPr/>
        </p:nvCxnSpPr>
        <p:spPr>
          <a:xfrm>
            <a:off x="5224813" y="3844966"/>
            <a:ext cx="1006434" cy="251027"/>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a:xfrm>
            <a:off x="3380913" y="3383407"/>
            <a:ext cx="433796" cy="10168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8" name="左中かっこ 87"/>
          <p:cNvSpPr/>
          <p:nvPr/>
        </p:nvSpPr>
        <p:spPr bwMode="auto">
          <a:xfrm rot="16200000" flipH="1">
            <a:off x="4415654" y="1640502"/>
            <a:ext cx="168047" cy="1440788"/>
          </a:xfrm>
          <a:prstGeom prst="leftBrace">
            <a:avLst>
              <a:gd name="adj1" fmla="val 59954"/>
              <a:gd name="adj2" fmla="val 50000"/>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cxnSp>
        <p:nvCxnSpPr>
          <p:cNvPr id="89" name="直線コネクタ 88"/>
          <p:cNvCxnSpPr/>
          <p:nvPr/>
        </p:nvCxnSpPr>
        <p:spPr>
          <a:xfrm>
            <a:off x="6760284" y="2804665"/>
            <a:ext cx="736394" cy="494857"/>
          </a:xfrm>
          <a:prstGeom prst="line">
            <a:avLst/>
          </a:prstGeom>
          <a:ln w="19050">
            <a:solidFill>
              <a:srgbClr val="66006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直線矢印コネクタ 89"/>
          <p:cNvCxnSpPr/>
          <p:nvPr/>
        </p:nvCxnSpPr>
        <p:spPr>
          <a:xfrm flipH="1">
            <a:off x="6710208" y="3052092"/>
            <a:ext cx="412381" cy="150224"/>
          </a:xfrm>
          <a:prstGeom prst="straightConnector1">
            <a:avLst/>
          </a:prstGeom>
          <a:ln w="19050">
            <a:solidFill>
              <a:srgbClr val="66006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直線矢印コネクタ 90"/>
          <p:cNvCxnSpPr/>
          <p:nvPr/>
        </p:nvCxnSpPr>
        <p:spPr>
          <a:xfrm flipH="1" flipV="1">
            <a:off x="2683610" y="2792882"/>
            <a:ext cx="247430" cy="103096"/>
          </a:xfrm>
          <a:prstGeom prst="straightConnector1">
            <a:avLst/>
          </a:prstGeom>
          <a:ln w="19050">
            <a:solidFill>
              <a:srgbClr val="66006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p:nvPr/>
        </p:nvCxnSpPr>
        <p:spPr>
          <a:xfrm>
            <a:off x="7122589" y="2887140"/>
            <a:ext cx="533823" cy="509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直線コネクタ 92"/>
          <p:cNvCxnSpPr/>
          <p:nvPr/>
        </p:nvCxnSpPr>
        <p:spPr>
          <a:xfrm flipV="1">
            <a:off x="7122589" y="2938044"/>
            <a:ext cx="533823" cy="1140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p:nvPr/>
        </p:nvCxnSpPr>
        <p:spPr bwMode="auto">
          <a:xfrm flipH="1">
            <a:off x="7047708" y="2621328"/>
            <a:ext cx="72222" cy="79443"/>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95" name="直線コネクタ 94"/>
          <p:cNvCxnSpPr/>
          <p:nvPr/>
        </p:nvCxnSpPr>
        <p:spPr bwMode="auto">
          <a:xfrm>
            <a:off x="7119926" y="2621328"/>
            <a:ext cx="57776" cy="72222"/>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96" name="直線コネクタ 95"/>
          <p:cNvCxnSpPr/>
          <p:nvPr/>
        </p:nvCxnSpPr>
        <p:spPr bwMode="auto">
          <a:xfrm flipV="1">
            <a:off x="6766049" y="2780214"/>
            <a:ext cx="79443" cy="28888"/>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97" name="直線コネクタ 96"/>
          <p:cNvCxnSpPr/>
          <p:nvPr/>
        </p:nvCxnSpPr>
        <p:spPr bwMode="auto">
          <a:xfrm>
            <a:off x="6773270" y="2816323"/>
            <a:ext cx="21667" cy="86664"/>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98" name="直線コネクタ 97"/>
          <p:cNvCxnSpPr/>
          <p:nvPr/>
        </p:nvCxnSpPr>
        <p:spPr bwMode="auto">
          <a:xfrm>
            <a:off x="6708273" y="3206312"/>
            <a:ext cx="79443" cy="21664"/>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99" name="直線コネクタ 98"/>
          <p:cNvCxnSpPr/>
          <p:nvPr/>
        </p:nvCxnSpPr>
        <p:spPr bwMode="auto">
          <a:xfrm flipV="1">
            <a:off x="6715494" y="3119648"/>
            <a:ext cx="28888" cy="93885"/>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00" name="直線コネクタ 99"/>
          <p:cNvCxnSpPr/>
          <p:nvPr/>
        </p:nvCxnSpPr>
        <p:spPr bwMode="auto">
          <a:xfrm flipV="1">
            <a:off x="6903268" y="3408528"/>
            <a:ext cx="72218" cy="28888"/>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01" name="直線コネクタ 100"/>
          <p:cNvCxnSpPr/>
          <p:nvPr/>
        </p:nvCxnSpPr>
        <p:spPr bwMode="auto">
          <a:xfrm flipH="1" flipV="1">
            <a:off x="6874380" y="3343528"/>
            <a:ext cx="14442" cy="86664"/>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02" name="直線コネクタ 101"/>
          <p:cNvCxnSpPr/>
          <p:nvPr/>
        </p:nvCxnSpPr>
        <p:spPr bwMode="auto">
          <a:xfrm flipV="1">
            <a:off x="7119926" y="3430192"/>
            <a:ext cx="64997" cy="72222"/>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03" name="直線コネクタ 102"/>
          <p:cNvCxnSpPr/>
          <p:nvPr/>
        </p:nvCxnSpPr>
        <p:spPr bwMode="auto">
          <a:xfrm flipH="1" flipV="1">
            <a:off x="7054929" y="3437416"/>
            <a:ext cx="64997" cy="64997"/>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04" name="直線コネクタ 103"/>
          <p:cNvCxnSpPr/>
          <p:nvPr/>
        </p:nvCxnSpPr>
        <p:spPr bwMode="auto">
          <a:xfrm flipH="1">
            <a:off x="7401585" y="3307419"/>
            <a:ext cx="86664" cy="14446"/>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05" name="直線コネクタ 104"/>
          <p:cNvCxnSpPr/>
          <p:nvPr/>
        </p:nvCxnSpPr>
        <p:spPr bwMode="auto">
          <a:xfrm flipH="1" flipV="1">
            <a:off x="7481028" y="3213534"/>
            <a:ext cx="14442" cy="86664"/>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06" name="直線コネクタ 105"/>
          <p:cNvCxnSpPr/>
          <p:nvPr/>
        </p:nvCxnSpPr>
        <p:spPr bwMode="auto">
          <a:xfrm flipH="1">
            <a:off x="7502691" y="2902987"/>
            <a:ext cx="36112" cy="101109"/>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07" name="直線コネクタ 106"/>
          <p:cNvCxnSpPr/>
          <p:nvPr/>
        </p:nvCxnSpPr>
        <p:spPr bwMode="auto">
          <a:xfrm flipH="1" flipV="1">
            <a:off x="7466582" y="2874099"/>
            <a:ext cx="72222" cy="28888"/>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08" name="直線コネクタ 107"/>
          <p:cNvCxnSpPr/>
          <p:nvPr/>
        </p:nvCxnSpPr>
        <p:spPr bwMode="auto">
          <a:xfrm>
            <a:off x="7365476" y="2679104"/>
            <a:ext cx="7221" cy="93888"/>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09" name="直線コネクタ 108"/>
          <p:cNvCxnSpPr/>
          <p:nvPr/>
        </p:nvCxnSpPr>
        <p:spPr bwMode="auto">
          <a:xfrm flipV="1">
            <a:off x="7293254" y="2679104"/>
            <a:ext cx="72222" cy="14446"/>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10" name="直線コネクタ 109"/>
          <p:cNvCxnSpPr/>
          <p:nvPr/>
        </p:nvCxnSpPr>
        <p:spPr bwMode="auto">
          <a:xfrm>
            <a:off x="2938388" y="2664662"/>
            <a:ext cx="50555" cy="50555"/>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11" name="直線コネクタ 110"/>
          <p:cNvCxnSpPr/>
          <p:nvPr/>
        </p:nvCxnSpPr>
        <p:spPr bwMode="auto">
          <a:xfrm flipH="1">
            <a:off x="2873391" y="2664662"/>
            <a:ext cx="57776" cy="57776"/>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12" name="直線コネクタ 111"/>
          <p:cNvCxnSpPr/>
          <p:nvPr/>
        </p:nvCxnSpPr>
        <p:spPr bwMode="auto">
          <a:xfrm>
            <a:off x="2671175" y="2794656"/>
            <a:ext cx="14446" cy="79443"/>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13" name="直線コネクタ 112"/>
          <p:cNvCxnSpPr/>
          <p:nvPr/>
        </p:nvCxnSpPr>
        <p:spPr bwMode="auto">
          <a:xfrm flipV="1">
            <a:off x="2685620" y="2758547"/>
            <a:ext cx="86664" cy="36109"/>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14" name="直線コネクタ 113"/>
          <p:cNvCxnSpPr/>
          <p:nvPr/>
        </p:nvCxnSpPr>
        <p:spPr bwMode="auto">
          <a:xfrm flipV="1">
            <a:off x="2606178" y="2917433"/>
            <a:ext cx="28888" cy="79440"/>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15" name="直線コネクタ 114"/>
          <p:cNvCxnSpPr/>
          <p:nvPr/>
        </p:nvCxnSpPr>
        <p:spPr bwMode="auto">
          <a:xfrm>
            <a:off x="2606178" y="3004097"/>
            <a:ext cx="86664" cy="7221"/>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16" name="直線コネクタ 115"/>
          <p:cNvCxnSpPr/>
          <p:nvPr/>
        </p:nvCxnSpPr>
        <p:spPr bwMode="auto">
          <a:xfrm flipH="1" flipV="1">
            <a:off x="2721730" y="3047427"/>
            <a:ext cx="21667" cy="72222"/>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17" name="直線コネクタ 116"/>
          <p:cNvCxnSpPr/>
          <p:nvPr/>
        </p:nvCxnSpPr>
        <p:spPr bwMode="auto">
          <a:xfrm flipV="1">
            <a:off x="2750618" y="3076315"/>
            <a:ext cx="79443" cy="43334"/>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18" name="直線コネクタ 117"/>
          <p:cNvCxnSpPr/>
          <p:nvPr/>
        </p:nvCxnSpPr>
        <p:spPr bwMode="auto">
          <a:xfrm flipH="1" flipV="1">
            <a:off x="2873391" y="3047427"/>
            <a:ext cx="57776" cy="72222"/>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19" name="直線コネクタ 118"/>
          <p:cNvCxnSpPr/>
          <p:nvPr/>
        </p:nvCxnSpPr>
        <p:spPr bwMode="auto">
          <a:xfrm flipV="1">
            <a:off x="2931167" y="3054648"/>
            <a:ext cx="64997" cy="65000"/>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20" name="直線コネクタ 119"/>
          <p:cNvCxnSpPr/>
          <p:nvPr/>
        </p:nvCxnSpPr>
        <p:spPr bwMode="auto">
          <a:xfrm flipH="1">
            <a:off x="3097274" y="2989651"/>
            <a:ext cx="86664" cy="21667"/>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21" name="直線コネクタ 120"/>
          <p:cNvCxnSpPr/>
          <p:nvPr/>
        </p:nvCxnSpPr>
        <p:spPr bwMode="auto">
          <a:xfrm>
            <a:off x="3169492" y="2917433"/>
            <a:ext cx="21667" cy="79443"/>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22" name="直線コネクタ 121"/>
          <p:cNvCxnSpPr/>
          <p:nvPr/>
        </p:nvCxnSpPr>
        <p:spPr bwMode="auto">
          <a:xfrm flipV="1">
            <a:off x="3227268" y="2794656"/>
            <a:ext cx="57776" cy="57776"/>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23" name="直線コネクタ 122"/>
          <p:cNvCxnSpPr/>
          <p:nvPr/>
        </p:nvCxnSpPr>
        <p:spPr bwMode="auto">
          <a:xfrm flipH="1" flipV="1">
            <a:off x="3191159" y="2758547"/>
            <a:ext cx="86664" cy="36109"/>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24" name="直線コネクタ 123"/>
          <p:cNvCxnSpPr/>
          <p:nvPr/>
        </p:nvCxnSpPr>
        <p:spPr bwMode="auto">
          <a:xfrm flipH="1" flipV="1">
            <a:off x="3140607" y="2664662"/>
            <a:ext cx="14442" cy="93885"/>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25" name="直線コネクタ 124"/>
          <p:cNvCxnSpPr/>
          <p:nvPr/>
        </p:nvCxnSpPr>
        <p:spPr bwMode="auto">
          <a:xfrm flipV="1">
            <a:off x="3061164" y="2671886"/>
            <a:ext cx="79443" cy="14442"/>
          </a:xfrm>
          <a:prstGeom prst="line">
            <a:avLst/>
          </a:prstGeom>
          <a:solidFill>
            <a:schemeClr val="accent1"/>
          </a:solidFill>
          <a:ln w="19050" cap="flat" cmpd="sng" algn="ctr">
            <a:solidFill>
              <a:srgbClr val="660066"/>
            </a:solidFill>
            <a:prstDash val="solid"/>
            <a:round/>
            <a:headEnd type="none" w="med" len="med"/>
            <a:tailEnd type="none" w="med" len="med"/>
          </a:ln>
          <a:effectLst/>
        </p:spPr>
      </p:cxnSp>
      <p:cxnSp>
        <p:nvCxnSpPr>
          <p:cNvPr id="126" name="直線矢印コネクタ 125"/>
          <p:cNvCxnSpPr/>
          <p:nvPr/>
        </p:nvCxnSpPr>
        <p:spPr>
          <a:xfrm flipH="1" flipV="1">
            <a:off x="3879512" y="3258284"/>
            <a:ext cx="570275" cy="392343"/>
          </a:xfrm>
          <a:prstGeom prst="straightConnector1">
            <a:avLst/>
          </a:prstGeom>
          <a:ln w="19050">
            <a:solidFill>
              <a:schemeClr val="tx1"/>
            </a:solidFill>
            <a:prstDash val="sysDot"/>
            <a:tailEnd type="triangle" w="med" len="med"/>
          </a:ln>
        </p:spPr>
        <p:style>
          <a:lnRef idx="1">
            <a:schemeClr val="accent1"/>
          </a:lnRef>
          <a:fillRef idx="0">
            <a:schemeClr val="accent1"/>
          </a:fillRef>
          <a:effectRef idx="0">
            <a:schemeClr val="accent1"/>
          </a:effectRef>
          <a:fontRef idx="minor">
            <a:schemeClr val="tx1"/>
          </a:fontRef>
        </p:style>
      </p:cxnSp>
      <p:sp>
        <p:nvSpPr>
          <p:cNvPr id="128" name="テキスト ボックス 127"/>
          <p:cNvSpPr txBox="1"/>
          <p:nvPr/>
        </p:nvSpPr>
        <p:spPr>
          <a:xfrm>
            <a:off x="3851920" y="1844824"/>
            <a:ext cx="1338828" cy="369332"/>
          </a:xfrm>
          <a:prstGeom prst="rect">
            <a:avLst/>
          </a:prstGeom>
          <a:noFill/>
        </p:spPr>
        <p:txBody>
          <a:bodyPr wrap="none" rtlCol="0">
            <a:spAutoFit/>
          </a:bodyPr>
          <a:lstStyle/>
          <a:p>
            <a:r>
              <a:rPr kumimoji="1" lang="ja-JP" altLang="en-US" dirty="0" smtClean="0"/>
              <a:t>法線の候補</a:t>
            </a:r>
            <a:endParaRPr kumimoji="1" lang="ja-JP" altLang="en-US" dirty="0"/>
          </a:p>
        </p:txBody>
      </p:sp>
      <p:sp>
        <p:nvSpPr>
          <p:cNvPr id="129" name="テキスト ボックス 128"/>
          <p:cNvSpPr txBox="1"/>
          <p:nvPr/>
        </p:nvSpPr>
        <p:spPr>
          <a:xfrm>
            <a:off x="5004048" y="2708920"/>
            <a:ext cx="877163" cy="369332"/>
          </a:xfrm>
          <a:prstGeom prst="rect">
            <a:avLst/>
          </a:prstGeom>
          <a:noFill/>
        </p:spPr>
        <p:txBody>
          <a:bodyPr wrap="none" rtlCol="0">
            <a:spAutoFit/>
          </a:bodyPr>
          <a:lstStyle/>
          <a:p>
            <a:r>
              <a:rPr kumimoji="1" lang="ja-JP" altLang="en-US" dirty="0" smtClean="0"/>
              <a:t>反射面</a:t>
            </a:r>
            <a:endParaRPr kumimoji="1" lang="ja-JP" altLang="en-US" dirty="0"/>
          </a:p>
        </p:txBody>
      </p:sp>
      <p:sp>
        <p:nvSpPr>
          <p:cNvPr id="130" name="テキスト ボックス 129"/>
          <p:cNvSpPr txBox="1"/>
          <p:nvPr/>
        </p:nvSpPr>
        <p:spPr>
          <a:xfrm>
            <a:off x="7524328" y="3212976"/>
            <a:ext cx="877163" cy="369332"/>
          </a:xfrm>
          <a:prstGeom prst="rect">
            <a:avLst/>
          </a:prstGeom>
          <a:noFill/>
        </p:spPr>
        <p:txBody>
          <a:bodyPr wrap="none" rtlCol="0">
            <a:spAutoFit/>
          </a:bodyPr>
          <a:lstStyle/>
          <a:p>
            <a:r>
              <a:rPr kumimoji="1" lang="ja-JP" altLang="en-US" dirty="0" smtClean="0"/>
              <a:t>非偏光</a:t>
            </a:r>
            <a:endParaRPr kumimoji="1" lang="ja-JP" altLang="en-US" dirty="0"/>
          </a:p>
        </p:txBody>
      </p:sp>
      <p:sp>
        <p:nvSpPr>
          <p:cNvPr id="131" name="テキスト ボックス 130"/>
          <p:cNvSpPr txBox="1"/>
          <p:nvPr/>
        </p:nvSpPr>
        <p:spPr>
          <a:xfrm>
            <a:off x="755576" y="2492896"/>
            <a:ext cx="1189749" cy="369332"/>
          </a:xfrm>
          <a:prstGeom prst="rect">
            <a:avLst/>
          </a:prstGeom>
          <a:noFill/>
        </p:spPr>
        <p:txBody>
          <a:bodyPr wrap="none" rtlCol="0">
            <a:spAutoFit/>
          </a:bodyPr>
          <a:lstStyle/>
          <a:p>
            <a:r>
              <a:rPr kumimoji="1" lang="ja-JP" altLang="en-US" dirty="0" smtClean="0"/>
              <a:t>偏光カメラ</a:t>
            </a:r>
            <a:endParaRPr kumimoji="1" lang="ja-JP" altLang="en-US" dirty="0"/>
          </a:p>
        </p:txBody>
      </p:sp>
      <p:sp>
        <p:nvSpPr>
          <p:cNvPr id="132" name="テキスト ボックス 131"/>
          <p:cNvSpPr txBox="1"/>
          <p:nvPr/>
        </p:nvSpPr>
        <p:spPr>
          <a:xfrm>
            <a:off x="2123728" y="3140968"/>
            <a:ext cx="1107996" cy="369332"/>
          </a:xfrm>
          <a:prstGeom prst="rect">
            <a:avLst/>
          </a:prstGeom>
          <a:noFill/>
        </p:spPr>
        <p:txBody>
          <a:bodyPr wrap="none" rtlCol="0">
            <a:spAutoFit/>
          </a:bodyPr>
          <a:lstStyle/>
          <a:p>
            <a:r>
              <a:rPr kumimoji="1" lang="ja-JP" altLang="en-US" dirty="0" smtClean="0"/>
              <a:t>部分偏光</a:t>
            </a:r>
            <a:endParaRPr kumimoji="1" lang="ja-JP" altLang="en-US" dirty="0"/>
          </a:p>
        </p:txBody>
      </p:sp>
      <p:sp>
        <p:nvSpPr>
          <p:cNvPr id="133" name="テキスト ボックス 132"/>
          <p:cNvSpPr txBox="1"/>
          <p:nvPr/>
        </p:nvSpPr>
        <p:spPr>
          <a:xfrm>
            <a:off x="2051720" y="764704"/>
            <a:ext cx="877163" cy="369332"/>
          </a:xfrm>
          <a:prstGeom prst="rect">
            <a:avLst/>
          </a:prstGeom>
          <a:noFill/>
        </p:spPr>
        <p:txBody>
          <a:bodyPr wrap="none" rtlCol="0">
            <a:spAutoFit/>
          </a:bodyPr>
          <a:lstStyle/>
          <a:p>
            <a:r>
              <a:rPr lang="ja-JP" altLang="en-US" dirty="0" smtClean="0"/>
              <a:t>方位角</a:t>
            </a:r>
            <a:endParaRPr kumimoji="1" lang="ja-JP" altLang="en-US" dirty="0"/>
          </a:p>
        </p:txBody>
      </p:sp>
      <p:sp>
        <p:nvSpPr>
          <p:cNvPr id="127" name="テキスト ボックス 126"/>
          <p:cNvSpPr txBox="1"/>
          <p:nvPr/>
        </p:nvSpPr>
        <p:spPr>
          <a:xfrm>
            <a:off x="3707904" y="980728"/>
            <a:ext cx="4801314" cy="369332"/>
          </a:xfrm>
          <a:prstGeom prst="rect">
            <a:avLst/>
          </a:prstGeom>
          <a:noFill/>
        </p:spPr>
        <p:txBody>
          <a:bodyPr wrap="none" rtlCol="0">
            <a:spAutoFit/>
          </a:bodyPr>
          <a:lstStyle/>
          <a:p>
            <a:r>
              <a:rPr kumimoji="1" lang="ja-JP" altLang="en-US" dirty="0" smtClean="0"/>
              <a:t>最小輝度の時の偏光角＝反射面＝法線の候補</a:t>
            </a:r>
            <a:endParaRPr kumimoji="1" lang="ja-JP" altLang="en-US" dirty="0"/>
          </a:p>
        </p:txBody>
      </p:sp>
      <p:sp>
        <p:nvSpPr>
          <p:cNvPr id="136" name="角丸四角形 135"/>
          <p:cNvSpPr/>
          <p:nvPr/>
        </p:nvSpPr>
        <p:spPr bwMode="auto">
          <a:xfrm>
            <a:off x="3491880" y="764704"/>
            <a:ext cx="5256584" cy="792088"/>
          </a:xfrm>
          <a:prstGeom prst="roundRect">
            <a:avLst/>
          </a:prstGeom>
          <a:no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47" name="正方形/長方形 146"/>
          <p:cNvSpPr/>
          <p:nvPr/>
        </p:nvSpPr>
        <p:spPr bwMode="auto">
          <a:xfrm>
            <a:off x="107504" y="116632"/>
            <a:ext cx="864096" cy="216024"/>
          </a:xfrm>
          <a:prstGeom prst="rect">
            <a:avLst/>
          </a:prstGeom>
          <a:solidFill>
            <a:srgbClr val="BFBFBF"/>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48" name="テキスト ボックス 147"/>
          <p:cNvSpPr txBox="1"/>
          <p:nvPr/>
        </p:nvSpPr>
        <p:spPr>
          <a:xfrm>
            <a:off x="314907" y="116632"/>
            <a:ext cx="441146" cy="230832"/>
          </a:xfrm>
          <a:prstGeom prst="rect">
            <a:avLst/>
          </a:prstGeom>
          <a:noFill/>
        </p:spPr>
        <p:txBody>
          <a:bodyPr wrap="none" rtlCol="0">
            <a:spAutoFit/>
          </a:bodyPr>
          <a:lstStyle/>
          <a:p>
            <a:pPr algn="ctr"/>
            <a:r>
              <a:rPr lang="ja-JP" altLang="en-US" sz="900" dirty="0" smtClean="0">
                <a:latin typeface="+mj-lt"/>
                <a:ea typeface="メイリオ" pitchFamily="50" charset="-128"/>
              </a:rPr>
              <a:t>序</a:t>
            </a:r>
            <a:r>
              <a:rPr lang="en-US" altLang="ja-JP" sz="900" dirty="0" smtClean="0">
                <a:latin typeface="+mj-lt"/>
                <a:ea typeface="メイリオ" pitchFamily="50" charset="-128"/>
              </a:rPr>
              <a:t>(3)</a:t>
            </a:r>
            <a:endParaRPr kumimoji="1" lang="ja-JP" altLang="en-US" sz="900" dirty="0">
              <a:latin typeface="+mj-lt"/>
              <a:ea typeface="メイリオ" pitchFamily="50" charset="-128"/>
            </a:endParaRPr>
          </a:p>
        </p:txBody>
      </p:sp>
      <p:sp>
        <p:nvSpPr>
          <p:cNvPr id="149" name="正方形/長方形 148"/>
          <p:cNvSpPr/>
          <p:nvPr/>
        </p:nvSpPr>
        <p:spPr bwMode="auto">
          <a:xfrm>
            <a:off x="971600" y="116632"/>
            <a:ext cx="1152128" cy="216024"/>
          </a:xfrm>
          <a:prstGeom prst="rect">
            <a:avLst/>
          </a:prstGeom>
          <a:solidFill>
            <a:srgbClr val="BFBFBF"/>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50" name="正方形/長方形 149"/>
          <p:cNvSpPr/>
          <p:nvPr/>
        </p:nvSpPr>
        <p:spPr bwMode="auto">
          <a:xfrm>
            <a:off x="2123728" y="116632"/>
            <a:ext cx="1512168" cy="216024"/>
          </a:xfrm>
          <a:prstGeom prst="rect">
            <a:avLst/>
          </a:prstGeom>
          <a:solidFill>
            <a:srgbClr val="202060"/>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51" name="正方形/長方形 150"/>
          <p:cNvSpPr/>
          <p:nvPr/>
        </p:nvSpPr>
        <p:spPr bwMode="auto">
          <a:xfrm>
            <a:off x="3635896" y="116632"/>
            <a:ext cx="1512168" cy="216024"/>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52" name="正方形/長方形 151"/>
          <p:cNvSpPr/>
          <p:nvPr/>
        </p:nvSpPr>
        <p:spPr bwMode="auto">
          <a:xfrm>
            <a:off x="5148064" y="116632"/>
            <a:ext cx="864096" cy="216024"/>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53" name="テキスト ボックス 152"/>
          <p:cNvSpPr txBox="1"/>
          <p:nvPr/>
        </p:nvSpPr>
        <p:spPr>
          <a:xfrm>
            <a:off x="1220369" y="116632"/>
            <a:ext cx="671979" cy="230832"/>
          </a:xfrm>
          <a:prstGeom prst="rect">
            <a:avLst/>
          </a:prstGeom>
          <a:noFill/>
        </p:spPr>
        <p:txBody>
          <a:bodyPr wrap="none" rtlCol="0">
            <a:spAutoFit/>
          </a:bodyPr>
          <a:lstStyle/>
          <a:p>
            <a:pPr algn="ctr"/>
            <a:r>
              <a:rPr lang="ja-JP" altLang="en-US" sz="900" dirty="0" smtClean="0">
                <a:latin typeface="+mj-lt"/>
                <a:ea typeface="メイリオ" pitchFamily="50" charset="-128"/>
              </a:rPr>
              <a:t>霧除去</a:t>
            </a:r>
            <a:r>
              <a:rPr lang="en-US" altLang="ja-JP" sz="900" dirty="0" smtClean="0">
                <a:latin typeface="+mj-lt"/>
                <a:ea typeface="メイリオ" pitchFamily="50" charset="-128"/>
              </a:rPr>
              <a:t>(6)</a:t>
            </a:r>
            <a:endParaRPr kumimoji="1" lang="ja-JP" altLang="en-US" sz="900" dirty="0">
              <a:latin typeface="+mj-lt"/>
              <a:ea typeface="メイリオ" pitchFamily="50" charset="-128"/>
            </a:endParaRPr>
          </a:p>
        </p:txBody>
      </p:sp>
      <p:sp>
        <p:nvSpPr>
          <p:cNvPr id="154" name="テキスト ボックス 153"/>
          <p:cNvSpPr txBox="1"/>
          <p:nvPr/>
        </p:nvSpPr>
        <p:spPr>
          <a:xfrm>
            <a:off x="2258012" y="116632"/>
            <a:ext cx="1268296" cy="230832"/>
          </a:xfrm>
          <a:prstGeom prst="rect">
            <a:avLst/>
          </a:prstGeom>
          <a:noFill/>
        </p:spPr>
        <p:txBody>
          <a:bodyPr wrap="none" rtlCol="0">
            <a:spAutoFit/>
          </a:bodyPr>
          <a:lstStyle/>
          <a:p>
            <a:pPr algn="ctr"/>
            <a:r>
              <a:rPr lang="ja-JP" altLang="en-US" sz="900" b="1" dirty="0" smtClean="0">
                <a:solidFill>
                  <a:schemeClr val="bg1"/>
                </a:solidFill>
                <a:latin typeface="+mj-lt"/>
                <a:ea typeface="メイリオ" pitchFamily="50" charset="-128"/>
              </a:rPr>
              <a:t>形状計測</a:t>
            </a:r>
            <a:r>
              <a:rPr lang="en-US" altLang="ja-JP" sz="900" b="1" dirty="0">
                <a:solidFill>
                  <a:schemeClr val="bg1"/>
                </a:solidFill>
                <a:latin typeface="+mj-lt"/>
                <a:ea typeface="メイリオ" pitchFamily="50" charset="-128"/>
              </a:rPr>
              <a:t>:</a:t>
            </a:r>
            <a:r>
              <a:rPr lang="ja-JP" altLang="en-US" sz="900" b="1" dirty="0" smtClean="0">
                <a:solidFill>
                  <a:schemeClr val="bg1"/>
                </a:solidFill>
                <a:latin typeface="+mj-lt"/>
                <a:ea typeface="メイリオ" pitchFamily="50" charset="-128"/>
              </a:rPr>
              <a:t>多視点</a:t>
            </a:r>
            <a:r>
              <a:rPr lang="en-US" altLang="ja-JP" sz="900" b="1" dirty="0" smtClean="0">
                <a:solidFill>
                  <a:schemeClr val="bg1"/>
                </a:solidFill>
                <a:latin typeface="+mj-lt"/>
                <a:ea typeface="メイリオ" pitchFamily="50" charset="-128"/>
              </a:rPr>
              <a:t>(2/6)</a:t>
            </a:r>
            <a:endParaRPr kumimoji="1" lang="ja-JP" altLang="en-US" sz="900" b="1" dirty="0">
              <a:solidFill>
                <a:schemeClr val="bg1"/>
              </a:solidFill>
              <a:latin typeface="+mj-lt"/>
              <a:ea typeface="メイリオ" pitchFamily="50" charset="-128"/>
            </a:endParaRPr>
          </a:p>
        </p:txBody>
      </p:sp>
      <p:sp>
        <p:nvSpPr>
          <p:cNvPr id="155" name="テキスト ボックス 154"/>
          <p:cNvSpPr txBox="1"/>
          <p:nvPr/>
        </p:nvSpPr>
        <p:spPr>
          <a:xfrm>
            <a:off x="3807482" y="116632"/>
            <a:ext cx="1165705" cy="230832"/>
          </a:xfrm>
          <a:prstGeom prst="rect">
            <a:avLst/>
          </a:prstGeom>
          <a:noFill/>
        </p:spPr>
        <p:txBody>
          <a:bodyPr wrap="none" rtlCol="0">
            <a:spAutoFit/>
          </a:bodyPr>
          <a:lstStyle/>
          <a:p>
            <a:pPr algn="ctr"/>
            <a:r>
              <a:rPr lang="ja-JP" altLang="en-US" sz="900" dirty="0" smtClean="0">
                <a:latin typeface="+mj-lt"/>
                <a:ea typeface="メイリオ" pitchFamily="50" charset="-128"/>
              </a:rPr>
              <a:t>形状計測</a:t>
            </a:r>
            <a:r>
              <a:rPr lang="en-US" altLang="ja-JP" sz="900" dirty="0" smtClean="0">
                <a:latin typeface="+mj-lt"/>
                <a:ea typeface="メイリオ" pitchFamily="50" charset="-128"/>
              </a:rPr>
              <a:t>:</a:t>
            </a:r>
            <a:r>
              <a:rPr lang="ja-JP" altLang="en-US" sz="900" dirty="0" smtClean="0">
                <a:latin typeface="+mj-lt"/>
                <a:ea typeface="メイリオ" pitchFamily="50" charset="-128"/>
              </a:rPr>
              <a:t>多光源</a:t>
            </a:r>
            <a:r>
              <a:rPr lang="en-US" altLang="ja-JP" sz="900" dirty="0" smtClean="0">
                <a:latin typeface="+mj-lt"/>
                <a:ea typeface="メイリオ" pitchFamily="50" charset="-128"/>
              </a:rPr>
              <a:t>(6)</a:t>
            </a:r>
            <a:endParaRPr kumimoji="1" lang="ja-JP" altLang="en-US" sz="900" dirty="0">
              <a:latin typeface="+mj-lt"/>
              <a:ea typeface="メイリオ" pitchFamily="50" charset="-128"/>
            </a:endParaRPr>
          </a:p>
        </p:txBody>
      </p:sp>
      <p:sp>
        <p:nvSpPr>
          <p:cNvPr id="156" name="テキスト ボックス 155"/>
          <p:cNvSpPr txBox="1"/>
          <p:nvPr/>
        </p:nvSpPr>
        <p:spPr>
          <a:xfrm>
            <a:off x="5368683" y="116632"/>
            <a:ext cx="441146" cy="230832"/>
          </a:xfrm>
          <a:prstGeom prst="rect">
            <a:avLst/>
          </a:prstGeom>
          <a:noFill/>
        </p:spPr>
        <p:txBody>
          <a:bodyPr wrap="none" rtlCol="0">
            <a:spAutoFit/>
          </a:bodyPr>
          <a:lstStyle/>
          <a:p>
            <a:pPr algn="ctr"/>
            <a:r>
              <a:rPr lang="ja-JP" altLang="en-US" sz="900" dirty="0" smtClean="0">
                <a:latin typeface="+mj-lt"/>
                <a:ea typeface="メイリオ" pitchFamily="50" charset="-128"/>
              </a:rPr>
              <a:t>結</a:t>
            </a:r>
            <a:r>
              <a:rPr lang="en-US" altLang="ja-JP" sz="900" dirty="0" smtClean="0">
                <a:latin typeface="+mj-lt"/>
                <a:ea typeface="メイリオ" pitchFamily="50" charset="-128"/>
              </a:rPr>
              <a:t>(1)</a:t>
            </a:r>
            <a:endParaRPr kumimoji="1" lang="ja-JP" altLang="en-US" sz="900" dirty="0">
              <a:latin typeface="+mj-lt"/>
              <a:ea typeface="メイリオ" pitchFamily="50" charset="-128"/>
            </a:endParaRPr>
          </a:p>
        </p:txBody>
      </p:sp>
    </p:spTree>
    <p:extLst>
      <p:ext uri="{BB962C8B-B14F-4D97-AF65-F5344CB8AC3E}">
        <p14:creationId xmlns:p14="http://schemas.microsoft.com/office/powerpoint/2010/main" val="24688944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2</a:t>
            </a:r>
            <a:r>
              <a:rPr kumimoji="1" lang="ja-JP" altLang="en-US" dirty="0" smtClean="0"/>
              <a:t>視点以上から法線を一意に決定</a:t>
            </a:r>
            <a:endParaRPr kumimoji="1" lang="ja-JP" altLang="en-US" dirty="0"/>
          </a:p>
        </p:txBody>
      </p:sp>
      <p:grpSp>
        <p:nvGrpSpPr>
          <p:cNvPr id="3" name="グループ化 3"/>
          <p:cNvGrpSpPr/>
          <p:nvPr/>
        </p:nvGrpSpPr>
        <p:grpSpPr>
          <a:xfrm rot="20661272" flipH="1">
            <a:off x="7717703" y="1978879"/>
            <a:ext cx="1002709" cy="539921"/>
            <a:chOff x="3779912" y="2636912"/>
            <a:chExt cx="936104" cy="504056"/>
          </a:xfrm>
          <a:solidFill>
            <a:schemeClr val="bg1">
              <a:lumMod val="85000"/>
            </a:schemeClr>
          </a:solidFill>
        </p:grpSpPr>
        <p:sp>
          <p:nvSpPr>
            <p:cNvPr id="5" name="直方体 4"/>
            <p:cNvSpPr/>
            <p:nvPr/>
          </p:nvSpPr>
          <p:spPr>
            <a:xfrm>
              <a:off x="3779912" y="2636912"/>
              <a:ext cx="792088" cy="504056"/>
            </a:xfrm>
            <a:prstGeom prst="cube">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円柱 5"/>
            <p:cNvSpPr/>
            <p:nvPr/>
          </p:nvSpPr>
          <p:spPr>
            <a:xfrm rot="5400000">
              <a:off x="4499992" y="2780928"/>
              <a:ext cx="216024" cy="216024"/>
            </a:xfrm>
            <a:prstGeom prst="can">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 name="グループ化 6"/>
          <p:cNvGrpSpPr/>
          <p:nvPr/>
        </p:nvGrpSpPr>
        <p:grpSpPr>
          <a:xfrm rot="1198862">
            <a:off x="403347" y="2099413"/>
            <a:ext cx="1002709" cy="539921"/>
            <a:chOff x="3779912" y="2636912"/>
            <a:chExt cx="936104" cy="504056"/>
          </a:xfrm>
          <a:solidFill>
            <a:schemeClr val="bg1">
              <a:lumMod val="85000"/>
            </a:schemeClr>
          </a:solidFill>
        </p:grpSpPr>
        <p:sp>
          <p:nvSpPr>
            <p:cNvPr id="8" name="直方体 7"/>
            <p:cNvSpPr/>
            <p:nvPr/>
          </p:nvSpPr>
          <p:spPr>
            <a:xfrm>
              <a:off x="3779912" y="2636912"/>
              <a:ext cx="792088" cy="504056"/>
            </a:xfrm>
            <a:prstGeom prst="cube">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柱 8"/>
            <p:cNvSpPr/>
            <p:nvPr/>
          </p:nvSpPr>
          <p:spPr>
            <a:xfrm rot="5400000">
              <a:off x="4499992" y="2780928"/>
              <a:ext cx="216024" cy="216024"/>
            </a:xfrm>
            <a:prstGeom prst="can">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台形 9"/>
          <p:cNvSpPr/>
          <p:nvPr/>
        </p:nvSpPr>
        <p:spPr>
          <a:xfrm>
            <a:off x="2584160" y="3217545"/>
            <a:ext cx="3548052" cy="1002712"/>
          </a:xfrm>
          <a:prstGeom prst="trapezoid">
            <a:avLst>
              <a:gd name="adj" fmla="val 87068"/>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矢印コネクタ 10"/>
          <p:cNvCxnSpPr/>
          <p:nvPr/>
        </p:nvCxnSpPr>
        <p:spPr>
          <a:xfrm rot="5400000" flipH="1" flipV="1">
            <a:off x="3740283" y="3140413"/>
            <a:ext cx="1234955" cy="850"/>
          </a:xfrm>
          <a:prstGeom prst="straightConnector1">
            <a:avLst/>
          </a:prstGeom>
          <a:ln w="6350">
            <a:solidFill>
              <a:schemeClr val="tx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rot="5400000">
            <a:off x="1350055" y="3988862"/>
            <a:ext cx="138836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rot="5400000">
            <a:off x="5939384" y="3950296"/>
            <a:ext cx="146550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rot="5400000">
            <a:off x="1581450" y="2446229"/>
            <a:ext cx="617053" cy="0"/>
          </a:xfrm>
          <a:prstGeom prst="line">
            <a:avLst/>
          </a:prstGeom>
          <a:ln w="63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rot="5400000">
            <a:off x="1825903" y="2952685"/>
            <a:ext cx="28240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rot="5400000">
            <a:off x="1465752" y="2752511"/>
            <a:ext cx="69418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rot="5400000">
            <a:off x="1918340" y="2957787"/>
            <a:ext cx="2518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rot="5400000">
            <a:off x="1427186" y="2754754"/>
            <a:ext cx="61705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rot="5400000">
            <a:off x="1697148" y="2947584"/>
            <a:ext cx="38565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rot="5400000">
            <a:off x="6903528" y="2291965"/>
            <a:ext cx="617053" cy="0"/>
          </a:xfrm>
          <a:prstGeom prst="line">
            <a:avLst/>
          </a:prstGeom>
          <a:ln w="63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rot="5400000">
            <a:off x="6942094" y="2612940"/>
            <a:ext cx="69418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rot="5400000">
            <a:off x="6962501" y="2803523"/>
            <a:ext cx="34484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rot="5400000">
            <a:off x="7057792" y="2620897"/>
            <a:ext cx="61705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rot="5400000">
            <a:off x="6942094" y="2772915"/>
            <a:ext cx="23139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rot="5400000">
            <a:off x="7019226" y="2793320"/>
            <a:ext cx="38565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rot="5400000">
            <a:off x="1889975" y="2502953"/>
            <a:ext cx="15426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rot="5400000">
            <a:off x="1967107" y="2543765"/>
            <a:ext cx="15426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rot="5400000">
            <a:off x="7019226" y="2361139"/>
            <a:ext cx="23139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rot="5400000">
            <a:off x="6980660" y="2409909"/>
            <a:ext cx="15426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2899197" y="3157578"/>
            <a:ext cx="1458991" cy="599888"/>
          </a:xfrm>
          <a:prstGeom prst="line">
            <a:avLst/>
          </a:prstGeom>
          <a:ln w="63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4358186" y="3757466"/>
            <a:ext cx="2313946" cy="92558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rot="10800000">
            <a:off x="1889975" y="2754754"/>
            <a:ext cx="1002709" cy="38565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rot="10800000">
            <a:off x="1350054" y="2523361"/>
            <a:ext cx="304409" cy="13428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1350054" y="2523361"/>
            <a:ext cx="330511" cy="4272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1889975" y="2600493"/>
            <a:ext cx="4782160" cy="61705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円弧 35"/>
          <p:cNvSpPr/>
          <p:nvPr/>
        </p:nvSpPr>
        <p:spPr>
          <a:xfrm>
            <a:off x="1658582" y="2369097"/>
            <a:ext cx="462789" cy="771316"/>
          </a:xfrm>
          <a:prstGeom prst="arc">
            <a:avLst>
              <a:gd name="adj1" fmla="val 1503428"/>
              <a:gd name="adj2" fmla="val 19708256"/>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37" name="直線コネクタ 36"/>
          <p:cNvCxnSpPr/>
          <p:nvPr/>
        </p:nvCxnSpPr>
        <p:spPr>
          <a:xfrm rot="10800000" flipV="1">
            <a:off x="2044239" y="3757466"/>
            <a:ext cx="2313946" cy="92558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flipV="1">
            <a:off x="4358186" y="3119416"/>
            <a:ext cx="1545515" cy="638050"/>
          </a:xfrm>
          <a:prstGeom prst="line">
            <a:avLst/>
          </a:prstGeom>
          <a:ln w="63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flipV="1">
            <a:off x="5897341" y="2600493"/>
            <a:ext cx="1314714" cy="52528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rot="10800000" flipV="1">
            <a:off x="7430137" y="2369097"/>
            <a:ext cx="321839" cy="12702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flipV="1">
            <a:off x="2044239" y="2446229"/>
            <a:ext cx="5167817" cy="84844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rot="10800000" flipV="1">
            <a:off x="7417416" y="2369097"/>
            <a:ext cx="334560" cy="5070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円弧 42"/>
          <p:cNvSpPr/>
          <p:nvPr/>
        </p:nvSpPr>
        <p:spPr>
          <a:xfrm>
            <a:off x="6980660" y="2214833"/>
            <a:ext cx="462789" cy="771316"/>
          </a:xfrm>
          <a:prstGeom prst="arc">
            <a:avLst>
              <a:gd name="adj1" fmla="val 12578207"/>
              <a:gd name="adj2" fmla="val 9394372"/>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44" name="直線矢印コネクタ 43"/>
          <p:cNvCxnSpPr/>
          <p:nvPr/>
        </p:nvCxnSpPr>
        <p:spPr>
          <a:xfrm rot="5400000" flipH="1" flipV="1">
            <a:off x="1934348" y="2271942"/>
            <a:ext cx="398396" cy="284178"/>
          </a:xfrm>
          <a:prstGeom prst="straightConnector1">
            <a:avLst/>
          </a:prstGeom>
          <a:ln w="6350">
            <a:solidFill>
              <a:schemeClr val="tx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47" name="直線矢印コネクタ 46"/>
          <p:cNvCxnSpPr/>
          <p:nvPr/>
        </p:nvCxnSpPr>
        <p:spPr>
          <a:xfrm flipV="1">
            <a:off x="7212056" y="2026345"/>
            <a:ext cx="322307" cy="574148"/>
          </a:xfrm>
          <a:prstGeom prst="straightConnector1">
            <a:avLst/>
          </a:prstGeom>
          <a:ln w="6350">
            <a:solidFill>
              <a:schemeClr val="tx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rot="5400000" flipH="1" flipV="1">
            <a:off x="1871773" y="2635073"/>
            <a:ext cx="137886" cy="101479"/>
          </a:xfrm>
          <a:prstGeom prst="line">
            <a:avLst/>
          </a:prstGeom>
          <a:ln w="63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6" name="円弧 55"/>
          <p:cNvSpPr/>
          <p:nvPr/>
        </p:nvSpPr>
        <p:spPr>
          <a:xfrm>
            <a:off x="1658582" y="2214833"/>
            <a:ext cx="462789" cy="462789"/>
          </a:xfrm>
          <a:prstGeom prst="arc">
            <a:avLst/>
          </a:prstGeom>
          <a:ln w="6350">
            <a:solidFill>
              <a:schemeClr val="tx1"/>
            </a:solidFill>
            <a:headEnd type="stealth" w="sm" len="sm"/>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7" name="円弧 56"/>
          <p:cNvSpPr/>
          <p:nvPr/>
        </p:nvSpPr>
        <p:spPr>
          <a:xfrm>
            <a:off x="6980660" y="2060569"/>
            <a:ext cx="462789" cy="510405"/>
          </a:xfrm>
          <a:prstGeom prst="arc">
            <a:avLst>
              <a:gd name="adj1" fmla="val 16200000"/>
              <a:gd name="adj2" fmla="val 19944560"/>
            </a:avLst>
          </a:prstGeom>
          <a:ln w="6350">
            <a:solidFill>
              <a:schemeClr val="tx1"/>
            </a:solidFill>
            <a:headEnd type="stealth" w="sm" len="sm"/>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58" name="直線コネクタ 57"/>
          <p:cNvCxnSpPr/>
          <p:nvPr/>
        </p:nvCxnSpPr>
        <p:spPr>
          <a:xfrm rot="5400000" flipH="1" flipV="1">
            <a:off x="7057792" y="1782653"/>
            <a:ext cx="617053" cy="0"/>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a:xfrm rot="5400000" flipH="1" flipV="1">
            <a:off x="1735711" y="1945895"/>
            <a:ext cx="617053" cy="0"/>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6" name="テキスト ボックス 75"/>
          <p:cNvSpPr txBox="1"/>
          <p:nvPr/>
        </p:nvSpPr>
        <p:spPr>
          <a:xfrm>
            <a:off x="683568" y="2780928"/>
            <a:ext cx="856325" cy="369332"/>
          </a:xfrm>
          <a:prstGeom prst="rect">
            <a:avLst/>
          </a:prstGeom>
          <a:noFill/>
        </p:spPr>
        <p:txBody>
          <a:bodyPr wrap="none" rtlCol="0">
            <a:spAutoFit/>
          </a:bodyPr>
          <a:lstStyle/>
          <a:p>
            <a:r>
              <a:rPr kumimoji="1" lang="ja-JP" altLang="en-US" dirty="0" smtClean="0"/>
              <a:t>カメラ</a:t>
            </a:r>
            <a:r>
              <a:rPr kumimoji="1" lang="en-US" altLang="ja-JP" dirty="0" smtClean="0"/>
              <a:t>1</a:t>
            </a:r>
            <a:endParaRPr kumimoji="1" lang="ja-JP" altLang="en-US" dirty="0"/>
          </a:p>
        </p:txBody>
      </p:sp>
      <p:sp>
        <p:nvSpPr>
          <p:cNvPr id="77" name="テキスト ボックス 76"/>
          <p:cNvSpPr txBox="1"/>
          <p:nvPr/>
        </p:nvSpPr>
        <p:spPr>
          <a:xfrm>
            <a:off x="1547664" y="1268760"/>
            <a:ext cx="1005403" cy="369332"/>
          </a:xfrm>
          <a:prstGeom prst="rect">
            <a:avLst/>
          </a:prstGeom>
          <a:noFill/>
        </p:spPr>
        <p:txBody>
          <a:bodyPr wrap="none" rtlCol="0">
            <a:spAutoFit/>
          </a:bodyPr>
          <a:lstStyle/>
          <a:p>
            <a:r>
              <a:rPr kumimoji="1" lang="ja-JP" altLang="en-US" dirty="0" smtClean="0"/>
              <a:t>方位角</a:t>
            </a:r>
            <a:r>
              <a:rPr kumimoji="1" lang="en-US" altLang="ja-JP" dirty="0" smtClean="0"/>
              <a:t>1</a:t>
            </a:r>
            <a:endParaRPr kumimoji="1" lang="ja-JP" altLang="en-US" dirty="0"/>
          </a:p>
        </p:txBody>
      </p:sp>
      <p:sp>
        <p:nvSpPr>
          <p:cNvPr id="78" name="テキスト ボックス 77"/>
          <p:cNvSpPr txBox="1"/>
          <p:nvPr/>
        </p:nvSpPr>
        <p:spPr>
          <a:xfrm>
            <a:off x="3995936" y="2132856"/>
            <a:ext cx="646331" cy="369332"/>
          </a:xfrm>
          <a:prstGeom prst="rect">
            <a:avLst/>
          </a:prstGeom>
          <a:noFill/>
        </p:spPr>
        <p:txBody>
          <a:bodyPr wrap="none" rtlCol="0">
            <a:spAutoFit/>
          </a:bodyPr>
          <a:lstStyle/>
          <a:p>
            <a:r>
              <a:rPr lang="ja-JP" altLang="en-US" dirty="0" smtClean="0"/>
              <a:t>法線</a:t>
            </a:r>
            <a:endParaRPr kumimoji="1" lang="ja-JP" altLang="en-US" dirty="0"/>
          </a:p>
        </p:txBody>
      </p:sp>
      <p:sp>
        <p:nvSpPr>
          <p:cNvPr id="79" name="テキスト ボックス 78"/>
          <p:cNvSpPr txBox="1"/>
          <p:nvPr/>
        </p:nvSpPr>
        <p:spPr>
          <a:xfrm>
            <a:off x="6876256" y="1124744"/>
            <a:ext cx="1005403" cy="369332"/>
          </a:xfrm>
          <a:prstGeom prst="rect">
            <a:avLst/>
          </a:prstGeom>
          <a:noFill/>
        </p:spPr>
        <p:txBody>
          <a:bodyPr wrap="none" rtlCol="0">
            <a:spAutoFit/>
          </a:bodyPr>
          <a:lstStyle/>
          <a:p>
            <a:r>
              <a:rPr kumimoji="1" lang="ja-JP" altLang="en-US" dirty="0" smtClean="0"/>
              <a:t>方位角</a:t>
            </a:r>
            <a:r>
              <a:rPr kumimoji="1" lang="en-US" altLang="ja-JP" dirty="0" smtClean="0"/>
              <a:t>2</a:t>
            </a:r>
            <a:endParaRPr kumimoji="1" lang="ja-JP" altLang="en-US" dirty="0"/>
          </a:p>
        </p:txBody>
      </p:sp>
      <p:sp>
        <p:nvSpPr>
          <p:cNvPr id="80" name="テキスト ボックス 79"/>
          <p:cNvSpPr txBox="1"/>
          <p:nvPr/>
        </p:nvSpPr>
        <p:spPr>
          <a:xfrm>
            <a:off x="7524328" y="2564904"/>
            <a:ext cx="856325" cy="369332"/>
          </a:xfrm>
          <a:prstGeom prst="rect">
            <a:avLst/>
          </a:prstGeom>
          <a:noFill/>
        </p:spPr>
        <p:txBody>
          <a:bodyPr wrap="none" rtlCol="0">
            <a:spAutoFit/>
          </a:bodyPr>
          <a:lstStyle/>
          <a:p>
            <a:r>
              <a:rPr kumimoji="1" lang="ja-JP" altLang="en-US" dirty="0" smtClean="0"/>
              <a:t>カメラ</a:t>
            </a:r>
            <a:r>
              <a:rPr kumimoji="1" lang="en-US" altLang="ja-JP" dirty="0" smtClean="0"/>
              <a:t>2</a:t>
            </a:r>
            <a:endParaRPr kumimoji="1" lang="ja-JP" altLang="en-US" dirty="0"/>
          </a:p>
        </p:txBody>
      </p:sp>
      <p:sp>
        <p:nvSpPr>
          <p:cNvPr id="81" name="テキスト ボックス 80"/>
          <p:cNvSpPr txBox="1"/>
          <p:nvPr/>
        </p:nvSpPr>
        <p:spPr>
          <a:xfrm>
            <a:off x="2051720" y="3284984"/>
            <a:ext cx="1005403" cy="369332"/>
          </a:xfrm>
          <a:prstGeom prst="rect">
            <a:avLst/>
          </a:prstGeom>
          <a:noFill/>
        </p:spPr>
        <p:txBody>
          <a:bodyPr wrap="none" rtlCol="0">
            <a:spAutoFit/>
          </a:bodyPr>
          <a:lstStyle/>
          <a:p>
            <a:r>
              <a:rPr lang="ja-JP" altLang="en-US" dirty="0" smtClean="0"/>
              <a:t>反射面</a:t>
            </a:r>
            <a:r>
              <a:rPr lang="en-US" altLang="ja-JP" dirty="0" smtClean="0"/>
              <a:t>2</a:t>
            </a:r>
            <a:endParaRPr kumimoji="1" lang="ja-JP" altLang="en-US" dirty="0"/>
          </a:p>
        </p:txBody>
      </p:sp>
      <p:sp>
        <p:nvSpPr>
          <p:cNvPr id="82" name="テキスト ボックス 81"/>
          <p:cNvSpPr txBox="1"/>
          <p:nvPr/>
        </p:nvSpPr>
        <p:spPr>
          <a:xfrm>
            <a:off x="5652120" y="3212976"/>
            <a:ext cx="1005403" cy="369332"/>
          </a:xfrm>
          <a:prstGeom prst="rect">
            <a:avLst/>
          </a:prstGeom>
          <a:noFill/>
        </p:spPr>
        <p:txBody>
          <a:bodyPr wrap="none" rtlCol="0">
            <a:spAutoFit/>
          </a:bodyPr>
          <a:lstStyle/>
          <a:p>
            <a:r>
              <a:rPr kumimoji="1" lang="ja-JP" altLang="en-US" dirty="0" smtClean="0"/>
              <a:t>反射面</a:t>
            </a:r>
            <a:r>
              <a:rPr kumimoji="1" lang="en-US" altLang="ja-JP" dirty="0" smtClean="0"/>
              <a:t>1</a:t>
            </a:r>
            <a:endParaRPr kumimoji="1" lang="ja-JP" altLang="en-US" dirty="0"/>
          </a:p>
        </p:txBody>
      </p:sp>
      <p:sp>
        <p:nvSpPr>
          <p:cNvPr id="83" name="テキスト ボックス 82"/>
          <p:cNvSpPr txBox="1"/>
          <p:nvPr/>
        </p:nvSpPr>
        <p:spPr>
          <a:xfrm>
            <a:off x="3779912" y="4221088"/>
            <a:ext cx="1107996" cy="369332"/>
          </a:xfrm>
          <a:prstGeom prst="rect">
            <a:avLst/>
          </a:prstGeom>
          <a:noFill/>
        </p:spPr>
        <p:txBody>
          <a:bodyPr wrap="none" rtlCol="0">
            <a:spAutoFit/>
          </a:bodyPr>
          <a:lstStyle/>
          <a:p>
            <a:r>
              <a:rPr lang="ja-JP" altLang="en-US" dirty="0" smtClean="0"/>
              <a:t>物体表面</a:t>
            </a:r>
            <a:endParaRPr kumimoji="1" lang="ja-JP" altLang="en-US" dirty="0"/>
          </a:p>
        </p:txBody>
      </p:sp>
      <p:sp>
        <p:nvSpPr>
          <p:cNvPr id="70" name="正方形/長方形 69"/>
          <p:cNvSpPr/>
          <p:nvPr/>
        </p:nvSpPr>
        <p:spPr bwMode="auto">
          <a:xfrm>
            <a:off x="107504" y="116632"/>
            <a:ext cx="864096" cy="216024"/>
          </a:xfrm>
          <a:prstGeom prst="rect">
            <a:avLst/>
          </a:prstGeom>
          <a:solidFill>
            <a:srgbClr val="BFBFBF"/>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71" name="テキスト ボックス 70"/>
          <p:cNvSpPr txBox="1"/>
          <p:nvPr/>
        </p:nvSpPr>
        <p:spPr>
          <a:xfrm>
            <a:off x="314907" y="116632"/>
            <a:ext cx="441146" cy="230832"/>
          </a:xfrm>
          <a:prstGeom prst="rect">
            <a:avLst/>
          </a:prstGeom>
          <a:noFill/>
        </p:spPr>
        <p:txBody>
          <a:bodyPr wrap="none" rtlCol="0">
            <a:spAutoFit/>
          </a:bodyPr>
          <a:lstStyle/>
          <a:p>
            <a:pPr algn="ctr"/>
            <a:r>
              <a:rPr lang="ja-JP" altLang="en-US" sz="900" dirty="0" smtClean="0">
                <a:latin typeface="+mj-lt"/>
                <a:ea typeface="メイリオ" pitchFamily="50" charset="-128"/>
              </a:rPr>
              <a:t>序</a:t>
            </a:r>
            <a:r>
              <a:rPr lang="en-US" altLang="ja-JP" sz="900" dirty="0" smtClean="0">
                <a:latin typeface="+mj-lt"/>
                <a:ea typeface="メイリオ" pitchFamily="50" charset="-128"/>
              </a:rPr>
              <a:t>(3)</a:t>
            </a:r>
            <a:endParaRPr kumimoji="1" lang="ja-JP" altLang="en-US" sz="900" dirty="0">
              <a:latin typeface="+mj-lt"/>
              <a:ea typeface="メイリオ" pitchFamily="50" charset="-128"/>
            </a:endParaRPr>
          </a:p>
        </p:txBody>
      </p:sp>
      <p:sp>
        <p:nvSpPr>
          <p:cNvPr id="72" name="正方形/長方形 71"/>
          <p:cNvSpPr/>
          <p:nvPr/>
        </p:nvSpPr>
        <p:spPr bwMode="auto">
          <a:xfrm>
            <a:off x="971600" y="116632"/>
            <a:ext cx="1152128" cy="216024"/>
          </a:xfrm>
          <a:prstGeom prst="rect">
            <a:avLst/>
          </a:prstGeom>
          <a:solidFill>
            <a:srgbClr val="BFBFBF"/>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73" name="正方形/長方形 72"/>
          <p:cNvSpPr/>
          <p:nvPr/>
        </p:nvSpPr>
        <p:spPr bwMode="auto">
          <a:xfrm>
            <a:off x="2123728" y="116632"/>
            <a:ext cx="1512168" cy="216024"/>
          </a:xfrm>
          <a:prstGeom prst="rect">
            <a:avLst/>
          </a:prstGeom>
          <a:solidFill>
            <a:srgbClr val="202060"/>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74" name="正方形/長方形 73"/>
          <p:cNvSpPr/>
          <p:nvPr/>
        </p:nvSpPr>
        <p:spPr bwMode="auto">
          <a:xfrm>
            <a:off x="3635896" y="116632"/>
            <a:ext cx="1512168" cy="216024"/>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75" name="正方形/長方形 74"/>
          <p:cNvSpPr/>
          <p:nvPr/>
        </p:nvSpPr>
        <p:spPr bwMode="auto">
          <a:xfrm>
            <a:off x="5148064" y="116632"/>
            <a:ext cx="864096" cy="216024"/>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84" name="テキスト ボックス 83"/>
          <p:cNvSpPr txBox="1"/>
          <p:nvPr/>
        </p:nvSpPr>
        <p:spPr>
          <a:xfrm>
            <a:off x="1220369" y="116632"/>
            <a:ext cx="671979" cy="230832"/>
          </a:xfrm>
          <a:prstGeom prst="rect">
            <a:avLst/>
          </a:prstGeom>
          <a:noFill/>
        </p:spPr>
        <p:txBody>
          <a:bodyPr wrap="none" rtlCol="0">
            <a:spAutoFit/>
          </a:bodyPr>
          <a:lstStyle/>
          <a:p>
            <a:pPr algn="ctr"/>
            <a:r>
              <a:rPr lang="ja-JP" altLang="en-US" sz="900" dirty="0" smtClean="0">
                <a:latin typeface="+mj-lt"/>
                <a:ea typeface="メイリオ" pitchFamily="50" charset="-128"/>
              </a:rPr>
              <a:t>霧除去</a:t>
            </a:r>
            <a:r>
              <a:rPr lang="en-US" altLang="ja-JP" sz="900" dirty="0" smtClean="0">
                <a:latin typeface="+mj-lt"/>
                <a:ea typeface="メイリオ" pitchFamily="50" charset="-128"/>
              </a:rPr>
              <a:t>(6)</a:t>
            </a:r>
            <a:endParaRPr kumimoji="1" lang="ja-JP" altLang="en-US" sz="900" dirty="0">
              <a:latin typeface="+mj-lt"/>
              <a:ea typeface="メイリオ" pitchFamily="50" charset="-128"/>
            </a:endParaRPr>
          </a:p>
        </p:txBody>
      </p:sp>
      <p:sp>
        <p:nvSpPr>
          <p:cNvPr id="85" name="テキスト ボックス 84"/>
          <p:cNvSpPr txBox="1"/>
          <p:nvPr/>
        </p:nvSpPr>
        <p:spPr>
          <a:xfrm>
            <a:off x="2258012" y="116632"/>
            <a:ext cx="1268296" cy="230832"/>
          </a:xfrm>
          <a:prstGeom prst="rect">
            <a:avLst/>
          </a:prstGeom>
          <a:noFill/>
        </p:spPr>
        <p:txBody>
          <a:bodyPr wrap="none" rtlCol="0">
            <a:spAutoFit/>
          </a:bodyPr>
          <a:lstStyle/>
          <a:p>
            <a:pPr algn="ctr"/>
            <a:r>
              <a:rPr lang="ja-JP" altLang="en-US" sz="900" b="1" dirty="0" smtClean="0">
                <a:solidFill>
                  <a:schemeClr val="bg1"/>
                </a:solidFill>
                <a:latin typeface="+mj-lt"/>
                <a:ea typeface="メイリオ" pitchFamily="50" charset="-128"/>
              </a:rPr>
              <a:t>形状計測</a:t>
            </a:r>
            <a:r>
              <a:rPr lang="en-US" altLang="ja-JP" sz="900" b="1" dirty="0">
                <a:solidFill>
                  <a:schemeClr val="bg1"/>
                </a:solidFill>
                <a:latin typeface="+mj-lt"/>
                <a:ea typeface="メイリオ" pitchFamily="50" charset="-128"/>
              </a:rPr>
              <a:t>:</a:t>
            </a:r>
            <a:r>
              <a:rPr lang="ja-JP" altLang="en-US" sz="900" b="1" dirty="0" smtClean="0">
                <a:solidFill>
                  <a:schemeClr val="bg1"/>
                </a:solidFill>
                <a:latin typeface="+mj-lt"/>
                <a:ea typeface="メイリオ" pitchFamily="50" charset="-128"/>
              </a:rPr>
              <a:t>多視点</a:t>
            </a:r>
            <a:r>
              <a:rPr lang="en-US" altLang="ja-JP" sz="900" b="1" dirty="0" smtClean="0">
                <a:solidFill>
                  <a:schemeClr val="bg1"/>
                </a:solidFill>
                <a:latin typeface="+mj-lt"/>
                <a:ea typeface="メイリオ" pitchFamily="50" charset="-128"/>
              </a:rPr>
              <a:t>(3/6)</a:t>
            </a:r>
            <a:endParaRPr kumimoji="1" lang="ja-JP" altLang="en-US" sz="900" b="1" dirty="0">
              <a:solidFill>
                <a:schemeClr val="bg1"/>
              </a:solidFill>
              <a:latin typeface="+mj-lt"/>
              <a:ea typeface="メイリオ" pitchFamily="50" charset="-128"/>
            </a:endParaRPr>
          </a:p>
        </p:txBody>
      </p:sp>
      <p:sp>
        <p:nvSpPr>
          <p:cNvPr id="86" name="テキスト ボックス 85"/>
          <p:cNvSpPr txBox="1"/>
          <p:nvPr/>
        </p:nvSpPr>
        <p:spPr>
          <a:xfrm>
            <a:off x="3807482" y="116632"/>
            <a:ext cx="1165705" cy="230832"/>
          </a:xfrm>
          <a:prstGeom prst="rect">
            <a:avLst/>
          </a:prstGeom>
          <a:noFill/>
        </p:spPr>
        <p:txBody>
          <a:bodyPr wrap="none" rtlCol="0">
            <a:spAutoFit/>
          </a:bodyPr>
          <a:lstStyle/>
          <a:p>
            <a:pPr algn="ctr"/>
            <a:r>
              <a:rPr lang="ja-JP" altLang="en-US" sz="900" dirty="0" smtClean="0">
                <a:latin typeface="+mj-lt"/>
                <a:ea typeface="メイリオ" pitchFamily="50" charset="-128"/>
              </a:rPr>
              <a:t>形状計測</a:t>
            </a:r>
            <a:r>
              <a:rPr lang="en-US" altLang="ja-JP" sz="900" dirty="0" smtClean="0">
                <a:latin typeface="+mj-lt"/>
                <a:ea typeface="メイリオ" pitchFamily="50" charset="-128"/>
              </a:rPr>
              <a:t>:</a:t>
            </a:r>
            <a:r>
              <a:rPr lang="ja-JP" altLang="en-US" sz="900" dirty="0" smtClean="0">
                <a:latin typeface="+mj-lt"/>
                <a:ea typeface="メイリオ" pitchFamily="50" charset="-128"/>
              </a:rPr>
              <a:t>多光源</a:t>
            </a:r>
            <a:r>
              <a:rPr lang="en-US" altLang="ja-JP" sz="900" dirty="0" smtClean="0">
                <a:latin typeface="+mj-lt"/>
                <a:ea typeface="メイリオ" pitchFamily="50" charset="-128"/>
              </a:rPr>
              <a:t>(6)</a:t>
            </a:r>
            <a:endParaRPr kumimoji="1" lang="ja-JP" altLang="en-US" sz="900" dirty="0">
              <a:latin typeface="+mj-lt"/>
              <a:ea typeface="メイリオ" pitchFamily="50" charset="-128"/>
            </a:endParaRPr>
          </a:p>
        </p:txBody>
      </p:sp>
      <p:sp>
        <p:nvSpPr>
          <p:cNvPr id="87" name="テキスト ボックス 86"/>
          <p:cNvSpPr txBox="1"/>
          <p:nvPr/>
        </p:nvSpPr>
        <p:spPr>
          <a:xfrm>
            <a:off x="5368683" y="116632"/>
            <a:ext cx="441146" cy="230832"/>
          </a:xfrm>
          <a:prstGeom prst="rect">
            <a:avLst/>
          </a:prstGeom>
          <a:noFill/>
        </p:spPr>
        <p:txBody>
          <a:bodyPr wrap="none" rtlCol="0">
            <a:spAutoFit/>
          </a:bodyPr>
          <a:lstStyle/>
          <a:p>
            <a:pPr algn="ctr"/>
            <a:r>
              <a:rPr lang="ja-JP" altLang="en-US" sz="900" dirty="0" smtClean="0">
                <a:latin typeface="+mj-lt"/>
                <a:ea typeface="メイリオ" pitchFamily="50" charset="-128"/>
              </a:rPr>
              <a:t>結</a:t>
            </a:r>
            <a:r>
              <a:rPr lang="en-US" altLang="ja-JP" sz="900" dirty="0" smtClean="0">
                <a:latin typeface="+mj-lt"/>
                <a:ea typeface="メイリオ" pitchFamily="50" charset="-128"/>
              </a:rPr>
              <a:t>(1)</a:t>
            </a:r>
            <a:endParaRPr kumimoji="1" lang="ja-JP" altLang="en-US" sz="900" dirty="0">
              <a:latin typeface="+mj-lt"/>
              <a:ea typeface="メイリオ" pitchFamily="50" charset="-128"/>
            </a:endParaRPr>
          </a:p>
        </p:txBody>
      </p:sp>
    </p:spTree>
    <p:extLst>
      <p:ext uri="{BB962C8B-B14F-4D97-AF65-F5344CB8AC3E}">
        <p14:creationId xmlns:p14="http://schemas.microsoft.com/office/powerpoint/2010/main" val="28429583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ホームベース 61"/>
          <p:cNvSpPr/>
          <p:nvPr/>
        </p:nvSpPr>
        <p:spPr bwMode="auto">
          <a:xfrm rot="5400000">
            <a:off x="6984268" y="2096852"/>
            <a:ext cx="864096" cy="1656184"/>
          </a:xfrm>
          <a:prstGeom prst="homePlate">
            <a:avLst/>
          </a:prstGeom>
          <a:solidFill>
            <a:schemeClr val="bg2"/>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2" name="タイトル 1"/>
          <p:cNvSpPr>
            <a:spLocks noGrp="1"/>
          </p:cNvSpPr>
          <p:nvPr>
            <p:ph type="title"/>
          </p:nvPr>
        </p:nvSpPr>
        <p:spPr/>
        <p:txBody>
          <a:bodyPr/>
          <a:lstStyle/>
          <a:p>
            <a:r>
              <a:rPr lang="ja-JP" altLang="en-US" dirty="0" smtClean="0"/>
              <a:t>視体積交差法</a:t>
            </a:r>
            <a:endParaRPr kumimoji="1" lang="ja-JP" altLang="en-US" dirty="0"/>
          </a:p>
        </p:txBody>
      </p:sp>
      <p:sp>
        <p:nvSpPr>
          <p:cNvPr id="3" name="フリーフォーム 2"/>
          <p:cNvSpPr/>
          <p:nvPr/>
        </p:nvSpPr>
        <p:spPr>
          <a:xfrm>
            <a:off x="2550967" y="2099768"/>
            <a:ext cx="1588612" cy="1588612"/>
          </a:xfrm>
          <a:custGeom>
            <a:avLst/>
            <a:gdLst>
              <a:gd name="connsiteX0" fmla="*/ 783771 w 1588612"/>
              <a:gd name="connsiteY0" fmla="*/ 0 h 1588612"/>
              <a:gd name="connsiteX1" fmla="*/ 1339996 w 1588612"/>
              <a:gd name="connsiteY1" fmla="*/ 244401 h 1588612"/>
              <a:gd name="connsiteX2" fmla="*/ 1588612 w 1588612"/>
              <a:gd name="connsiteY2" fmla="*/ 796412 h 1588612"/>
              <a:gd name="connsiteX3" fmla="*/ 1344210 w 1588612"/>
              <a:gd name="connsiteY3" fmla="*/ 1339996 h 1588612"/>
              <a:gd name="connsiteX4" fmla="*/ 787985 w 1588612"/>
              <a:gd name="connsiteY4" fmla="*/ 1588612 h 1588612"/>
              <a:gd name="connsiteX5" fmla="*/ 240188 w 1588612"/>
              <a:gd name="connsiteY5" fmla="*/ 1335782 h 1588612"/>
              <a:gd name="connsiteX6" fmla="*/ 0 w 1588612"/>
              <a:gd name="connsiteY6" fmla="*/ 792199 h 1588612"/>
              <a:gd name="connsiteX7" fmla="*/ 248616 w 1588612"/>
              <a:gd name="connsiteY7" fmla="*/ 244401 h 1588612"/>
              <a:gd name="connsiteX8" fmla="*/ 783771 w 1588612"/>
              <a:gd name="connsiteY8" fmla="*/ 0 h 158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8612" h="1588612">
                <a:moveTo>
                  <a:pt x="783771" y="0"/>
                </a:moveTo>
                <a:lnTo>
                  <a:pt x="1339996" y="244401"/>
                </a:lnTo>
                <a:lnTo>
                  <a:pt x="1588612" y="796412"/>
                </a:lnTo>
                <a:lnTo>
                  <a:pt x="1344210" y="1339996"/>
                </a:lnTo>
                <a:lnTo>
                  <a:pt x="787985" y="1588612"/>
                </a:lnTo>
                <a:lnTo>
                  <a:pt x="240188" y="1335782"/>
                </a:lnTo>
                <a:lnTo>
                  <a:pt x="0" y="792199"/>
                </a:lnTo>
                <a:lnTo>
                  <a:pt x="248616" y="244401"/>
                </a:lnTo>
                <a:lnTo>
                  <a:pt x="783771" y="0"/>
                </a:lnTo>
                <a:close/>
              </a:path>
            </a:pathLst>
          </a:custGeom>
          <a:solidFill>
            <a:schemeClr val="tx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円/楕円 3"/>
          <p:cNvSpPr/>
          <p:nvPr/>
        </p:nvSpPr>
        <p:spPr>
          <a:xfrm>
            <a:off x="2627784" y="2175047"/>
            <a:ext cx="1440160" cy="1440160"/>
          </a:xfrm>
          <a:prstGeom prst="ellipse">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直線コネクタ 4"/>
          <p:cNvCxnSpPr/>
          <p:nvPr/>
        </p:nvCxnSpPr>
        <p:spPr>
          <a:xfrm>
            <a:off x="1907704" y="1454967"/>
            <a:ext cx="1296144" cy="288032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1907704" y="1454967"/>
            <a:ext cx="2880320" cy="1296144"/>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flipH="1">
            <a:off x="1907704" y="1454967"/>
            <a:ext cx="2880320" cy="1296144"/>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flipH="1">
            <a:off x="3491880" y="1454967"/>
            <a:ext cx="1296144" cy="288032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V="1">
            <a:off x="1907704" y="1454967"/>
            <a:ext cx="1296144" cy="288032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flipV="1">
            <a:off x="1907704" y="3039143"/>
            <a:ext cx="2880320" cy="1296144"/>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flipH="1" flipV="1">
            <a:off x="3491880" y="1454967"/>
            <a:ext cx="1296144" cy="288032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flipH="1" flipV="1">
            <a:off x="1907704" y="3039143"/>
            <a:ext cx="2880320" cy="1296144"/>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grpSp>
        <p:nvGrpSpPr>
          <p:cNvPr id="13" name="グループ化 12"/>
          <p:cNvGrpSpPr/>
          <p:nvPr/>
        </p:nvGrpSpPr>
        <p:grpSpPr>
          <a:xfrm rot="18900000" flipH="1">
            <a:off x="1446578" y="813822"/>
            <a:ext cx="288032" cy="648072"/>
            <a:chOff x="6732240" y="1268760"/>
            <a:chExt cx="288032" cy="648072"/>
          </a:xfrm>
        </p:grpSpPr>
        <p:sp>
          <p:nvSpPr>
            <p:cNvPr id="14" name="正方形/長方形 13"/>
            <p:cNvSpPr/>
            <p:nvPr/>
          </p:nvSpPr>
          <p:spPr>
            <a:xfrm>
              <a:off x="6732240" y="1268760"/>
              <a:ext cx="288032" cy="50405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6804248" y="1772816"/>
              <a:ext cx="144016" cy="14401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 name="グループ化 15"/>
          <p:cNvGrpSpPr/>
          <p:nvPr/>
        </p:nvGrpSpPr>
        <p:grpSpPr>
          <a:xfrm rot="2700000">
            <a:off x="4974971" y="813822"/>
            <a:ext cx="288032" cy="648072"/>
            <a:chOff x="6732240" y="1268760"/>
            <a:chExt cx="288032" cy="648072"/>
          </a:xfrm>
        </p:grpSpPr>
        <p:sp>
          <p:nvSpPr>
            <p:cNvPr id="17" name="正方形/長方形 16"/>
            <p:cNvSpPr/>
            <p:nvPr/>
          </p:nvSpPr>
          <p:spPr>
            <a:xfrm>
              <a:off x="6732240" y="1268760"/>
              <a:ext cx="288032" cy="50405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6804248" y="1772816"/>
              <a:ext cx="144016" cy="14401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9" name="グループ化 18"/>
          <p:cNvGrpSpPr/>
          <p:nvPr/>
        </p:nvGrpSpPr>
        <p:grpSpPr>
          <a:xfrm rot="2700000" flipH="1" flipV="1">
            <a:off x="1446578" y="4342214"/>
            <a:ext cx="288032" cy="648072"/>
            <a:chOff x="6732240" y="1268760"/>
            <a:chExt cx="288032" cy="648072"/>
          </a:xfrm>
        </p:grpSpPr>
        <p:sp>
          <p:nvSpPr>
            <p:cNvPr id="20" name="正方形/長方形 19"/>
            <p:cNvSpPr/>
            <p:nvPr/>
          </p:nvSpPr>
          <p:spPr>
            <a:xfrm>
              <a:off x="6732240" y="1268760"/>
              <a:ext cx="288032" cy="50405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6804248" y="1772816"/>
              <a:ext cx="144016" cy="14401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 name="グループ化 21"/>
          <p:cNvGrpSpPr/>
          <p:nvPr/>
        </p:nvGrpSpPr>
        <p:grpSpPr>
          <a:xfrm rot="18900000" flipV="1">
            <a:off x="4974970" y="4342214"/>
            <a:ext cx="288032" cy="648072"/>
            <a:chOff x="6732240" y="1268760"/>
            <a:chExt cx="288032" cy="648072"/>
          </a:xfrm>
        </p:grpSpPr>
        <p:sp>
          <p:nvSpPr>
            <p:cNvPr id="23" name="正方形/長方形 22"/>
            <p:cNvSpPr/>
            <p:nvPr/>
          </p:nvSpPr>
          <p:spPr>
            <a:xfrm>
              <a:off x="6732240" y="1268760"/>
              <a:ext cx="288032" cy="50405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6804248" y="1772816"/>
              <a:ext cx="144016" cy="14401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5" name="正方形/長方形 24"/>
          <p:cNvSpPr/>
          <p:nvPr/>
        </p:nvSpPr>
        <p:spPr>
          <a:xfrm rot="18900000" flipV="1">
            <a:off x="1755701" y="1627001"/>
            <a:ext cx="720080" cy="72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rot="2700000">
            <a:off x="4275981" y="1627000"/>
            <a:ext cx="720080" cy="72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rot="2700000">
            <a:off x="1755701" y="4075272"/>
            <a:ext cx="720080" cy="72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rot="18900000" flipV="1">
            <a:off x="4203972" y="4075272"/>
            <a:ext cx="720080" cy="72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rot="2700000">
            <a:off x="4513693" y="1602745"/>
            <a:ext cx="216024" cy="7200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rot="18900000" flipV="1">
            <a:off x="2005767" y="1625058"/>
            <a:ext cx="216024" cy="7200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rot="18900000" flipV="1">
            <a:off x="4454039" y="4073310"/>
            <a:ext cx="216024" cy="7200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p:cNvSpPr/>
          <p:nvPr/>
        </p:nvSpPr>
        <p:spPr>
          <a:xfrm rot="2700000">
            <a:off x="2025645" y="4083269"/>
            <a:ext cx="216024" cy="7200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2955572" y="1052736"/>
            <a:ext cx="646331" cy="369332"/>
          </a:xfrm>
          <a:prstGeom prst="rect">
            <a:avLst/>
          </a:prstGeom>
          <a:noFill/>
        </p:spPr>
        <p:txBody>
          <a:bodyPr wrap="none" rtlCol="0">
            <a:spAutoFit/>
          </a:bodyPr>
          <a:lstStyle/>
          <a:p>
            <a:r>
              <a:rPr kumimoji="1" lang="ja-JP" altLang="en-US" dirty="0" smtClean="0"/>
              <a:t>物体</a:t>
            </a:r>
            <a:endParaRPr kumimoji="1" lang="ja-JP" altLang="en-US" dirty="0"/>
          </a:p>
        </p:txBody>
      </p:sp>
      <p:sp>
        <p:nvSpPr>
          <p:cNvPr id="34" name="テキスト ボックス 33"/>
          <p:cNvSpPr txBox="1"/>
          <p:nvPr/>
        </p:nvSpPr>
        <p:spPr>
          <a:xfrm>
            <a:off x="1651924" y="764704"/>
            <a:ext cx="728084" cy="369332"/>
          </a:xfrm>
          <a:prstGeom prst="rect">
            <a:avLst/>
          </a:prstGeom>
          <a:noFill/>
        </p:spPr>
        <p:txBody>
          <a:bodyPr wrap="none" rtlCol="0">
            <a:spAutoFit/>
          </a:bodyPr>
          <a:lstStyle/>
          <a:p>
            <a:r>
              <a:rPr kumimoji="1" lang="ja-JP" altLang="en-US" dirty="0" smtClean="0"/>
              <a:t>カメラ</a:t>
            </a:r>
            <a:endParaRPr kumimoji="1" lang="ja-JP" altLang="en-US" dirty="0"/>
          </a:p>
        </p:txBody>
      </p:sp>
      <p:sp>
        <p:nvSpPr>
          <p:cNvPr id="35" name="テキスト ボックス 34"/>
          <p:cNvSpPr txBox="1"/>
          <p:nvPr/>
        </p:nvSpPr>
        <p:spPr>
          <a:xfrm>
            <a:off x="4788024" y="3615207"/>
            <a:ext cx="646331" cy="369332"/>
          </a:xfrm>
          <a:prstGeom prst="rect">
            <a:avLst/>
          </a:prstGeom>
          <a:noFill/>
        </p:spPr>
        <p:txBody>
          <a:bodyPr wrap="none" rtlCol="0">
            <a:spAutoFit/>
          </a:bodyPr>
          <a:lstStyle/>
          <a:p>
            <a:r>
              <a:rPr kumimoji="1" lang="ja-JP" altLang="en-US" dirty="0" smtClean="0"/>
              <a:t>画像</a:t>
            </a:r>
            <a:endParaRPr kumimoji="1" lang="ja-JP" altLang="en-US" dirty="0"/>
          </a:p>
        </p:txBody>
      </p:sp>
      <p:sp>
        <p:nvSpPr>
          <p:cNvPr id="36" name="テキスト ボックス 35"/>
          <p:cNvSpPr txBox="1"/>
          <p:nvPr/>
        </p:nvSpPr>
        <p:spPr>
          <a:xfrm>
            <a:off x="594117" y="3935491"/>
            <a:ext cx="1148071" cy="369332"/>
          </a:xfrm>
          <a:prstGeom prst="rect">
            <a:avLst/>
          </a:prstGeom>
          <a:noFill/>
        </p:spPr>
        <p:txBody>
          <a:bodyPr wrap="none" rtlCol="0">
            <a:spAutoFit/>
          </a:bodyPr>
          <a:lstStyle/>
          <a:p>
            <a:r>
              <a:rPr kumimoji="1" lang="ja-JP" altLang="en-US" dirty="0" smtClean="0"/>
              <a:t>シルエット</a:t>
            </a:r>
            <a:endParaRPr kumimoji="1" lang="ja-JP" altLang="en-US" dirty="0"/>
          </a:p>
        </p:txBody>
      </p:sp>
      <p:sp>
        <p:nvSpPr>
          <p:cNvPr id="37" name="テキスト ボックス 36"/>
          <p:cNvSpPr txBox="1"/>
          <p:nvPr/>
        </p:nvSpPr>
        <p:spPr>
          <a:xfrm>
            <a:off x="467544" y="2679103"/>
            <a:ext cx="877163" cy="369332"/>
          </a:xfrm>
          <a:prstGeom prst="rect">
            <a:avLst/>
          </a:prstGeom>
          <a:noFill/>
        </p:spPr>
        <p:txBody>
          <a:bodyPr wrap="none" rtlCol="0">
            <a:spAutoFit/>
          </a:bodyPr>
          <a:lstStyle/>
          <a:p>
            <a:r>
              <a:rPr kumimoji="1" lang="ja-JP" altLang="en-US" dirty="0" smtClean="0"/>
              <a:t>視体積</a:t>
            </a:r>
            <a:endParaRPr kumimoji="1" lang="ja-JP" altLang="en-US" dirty="0"/>
          </a:p>
        </p:txBody>
      </p:sp>
      <p:cxnSp>
        <p:nvCxnSpPr>
          <p:cNvPr id="38" name="直線矢印コネクタ 37"/>
          <p:cNvCxnSpPr/>
          <p:nvPr/>
        </p:nvCxnSpPr>
        <p:spPr>
          <a:xfrm>
            <a:off x="3347864" y="1454967"/>
            <a:ext cx="0" cy="1008112"/>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a:off x="1619672" y="2895127"/>
            <a:ext cx="936104"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p:nvPr/>
        </p:nvCxnSpPr>
        <p:spPr>
          <a:xfrm>
            <a:off x="1679306" y="4151515"/>
            <a:ext cx="432048"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41" name="グループ化 107"/>
          <p:cNvGrpSpPr/>
          <p:nvPr/>
        </p:nvGrpSpPr>
        <p:grpSpPr>
          <a:xfrm>
            <a:off x="6732240" y="3501008"/>
            <a:ext cx="1471291" cy="1434650"/>
            <a:chOff x="1688811" y="3408914"/>
            <a:chExt cx="1471291" cy="1434650"/>
          </a:xfrm>
        </p:grpSpPr>
        <p:sp>
          <p:nvSpPr>
            <p:cNvPr id="43" name="フリーフォーム 42"/>
            <p:cNvSpPr/>
            <p:nvPr/>
          </p:nvSpPr>
          <p:spPr>
            <a:xfrm rot="164770">
              <a:off x="1923966" y="3607868"/>
              <a:ext cx="519113" cy="1223963"/>
            </a:xfrm>
            <a:custGeom>
              <a:avLst/>
              <a:gdLst>
                <a:gd name="connsiteX0" fmla="*/ 471488 w 519113"/>
                <a:gd name="connsiteY0" fmla="*/ 0 h 1223963"/>
                <a:gd name="connsiteX1" fmla="*/ 519113 w 519113"/>
                <a:gd name="connsiteY1" fmla="*/ 1223963 h 1223963"/>
                <a:gd name="connsiteX2" fmla="*/ 52388 w 519113"/>
                <a:gd name="connsiteY2" fmla="*/ 1100138 h 1223963"/>
                <a:gd name="connsiteX3" fmla="*/ 0 w 519113"/>
                <a:gd name="connsiteY3" fmla="*/ 709613 h 1223963"/>
                <a:gd name="connsiteX4" fmla="*/ 214313 w 519113"/>
                <a:gd name="connsiteY4" fmla="*/ 290513 h 1223963"/>
                <a:gd name="connsiteX5" fmla="*/ 471488 w 519113"/>
                <a:gd name="connsiteY5" fmla="*/ 0 h 122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113" h="1223963">
                  <a:moveTo>
                    <a:pt x="471488" y="0"/>
                  </a:moveTo>
                  <a:lnTo>
                    <a:pt x="519113" y="1223963"/>
                  </a:lnTo>
                  <a:lnTo>
                    <a:pt x="52388" y="1100138"/>
                  </a:lnTo>
                  <a:lnTo>
                    <a:pt x="0" y="709613"/>
                  </a:lnTo>
                  <a:lnTo>
                    <a:pt x="214313" y="290513"/>
                  </a:lnTo>
                  <a:lnTo>
                    <a:pt x="471488" y="0"/>
                  </a:lnTo>
                  <a:close/>
                </a:path>
              </a:pathLst>
            </a:custGeom>
            <a:solidFill>
              <a:schemeClr val="accent1">
                <a:lumMod val="20000"/>
                <a:lumOff val="80000"/>
              </a:schemeClr>
            </a:solidFill>
            <a:ln w="28575">
              <a:noFill/>
            </a:ln>
            <a:effectLst>
              <a:innerShdw blurRad="203200" dist="50800" dir="10800000">
                <a:schemeClr val="bg1">
                  <a:lumMod val="85000"/>
                  <a:alpha val="50000"/>
                </a:schemeClr>
              </a:inn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4" name="フリーフォーム 43"/>
            <p:cNvSpPr/>
            <p:nvPr/>
          </p:nvSpPr>
          <p:spPr>
            <a:xfrm rot="164770">
              <a:off x="1705704" y="3487186"/>
              <a:ext cx="709613" cy="614363"/>
            </a:xfrm>
            <a:custGeom>
              <a:avLst/>
              <a:gdLst>
                <a:gd name="connsiteX0" fmla="*/ 709613 w 709613"/>
                <a:gd name="connsiteY0" fmla="*/ 85725 h 614363"/>
                <a:gd name="connsiteX1" fmla="*/ 404813 w 709613"/>
                <a:gd name="connsiteY1" fmla="*/ 147638 h 614363"/>
                <a:gd name="connsiteX2" fmla="*/ 109538 w 709613"/>
                <a:gd name="connsiteY2" fmla="*/ 371475 h 614363"/>
                <a:gd name="connsiteX3" fmla="*/ 0 w 709613"/>
                <a:gd name="connsiteY3" fmla="*/ 614363 h 614363"/>
                <a:gd name="connsiteX4" fmla="*/ 85725 w 709613"/>
                <a:gd name="connsiteY4" fmla="*/ 309563 h 614363"/>
                <a:gd name="connsiteX5" fmla="*/ 233363 w 709613"/>
                <a:gd name="connsiteY5" fmla="*/ 90488 h 614363"/>
                <a:gd name="connsiteX6" fmla="*/ 361950 w 709613"/>
                <a:gd name="connsiteY6" fmla="*/ 4763 h 614363"/>
                <a:gd name="connsiteX7" fmla="*/ 495300 w 709613"/>
                <a:gd name="connsiteY7" fmla="*/ 0 h 614363"/>
                <a:gd name="connsiteX8" fmla="*/ 600075 w 709613"/>
                <a:gd name="connsiteY8" fmla="*/ 38100 h 614363"/>
                <a:gd name="connsiteX9" fmla="*/ 709613 w 709613"/>
                <a:gd name="connsiteY9" fmla="*/ 85725 h 614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613" h="614363">
                  <a:moveTo>
                    <a:pt x="709613" y="85725"/>
                  </a:moveTo>
                  <a:lnTo>
                    <a:pt x="404813" y="147638"/>
                  </a:lnTo>
                  <a:lnTo>
                    <a:pt x="109538" y="371475"/>
                  </a:lnTo>
                  <a:lnTo>
                    <a:pt x="0" y="614363"/>
                  </a:lnTo>
                  <a:lnTo>
                    <a:pt x="85725" y="309563"/>
                  </a:lnTo>
                  <a:lnTo>
                    <a:pt x="233363" y="90488"/>
                  </a:lnTo>
                  <a:lnTo>
                    <a:pt x="361950" y="4763"/>
                  </a:lnTo>
                  <a:lnTo>
                    <a:pt x="495300" y="0"/>
                  </a:lnTo>
                  <a:lnTo>
                    <a:pt x="600075" y="38100"/>
                  </a:lnTo>
                  <a:lnTo>
                    <a:pt x="709613" y="85725"/>
                  </a:lnTo>
                  <a:close/>
                </a:path>
              </a:pathLst>
            </a:custGeom>
            <a:solidFill>
              <a:schemeClr val="accent1">
                <a:lumMod val="60000"/>
                <a:lumOff val="40000"/>
              </a:schemeClr>
            </a:solidFill>
            <a:ln w="28575">
              <a:noFill/>
            </a:ln>
            <a:effectLst>
              <a:innerShdw blurRad="228600" dist="50800" dir="13500000">
                <a:schemeClr val="tx1">
                  <a:alpha val="50000"/>
                </a:schemeClr>
              </a:inn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5" name="フリーフォーム 44"/>
            <p:cNvSpPr/>
            <p:nvPr/>
          </p:nvSpPr>
          <p:spPr>
            <a:xfrm rot="164770">
              <a:off x="2091989" y="3409853"/>
              <a:ext cx="333375" cy="176213"/>
            </a:xfrm>
            <a:custGeom>
              <a:avLst/>
              <a:gdLst>
                <a:gd name="connsiteX0" fmla="*/ 333375 w 333375"/>
                <a:gd name="connsiteY0" fmla="*/ 176213 h 176213"/>
                <a:gd name="connsiteX1" fmla="*/ 142875 w 333375"/>
                <a:gd name="connsiteY1" fmla="*/ 100013 h 176213"/>
                <a:gd name="connsiteX2" fmla="*/ 0 w 333375"/>
                <a:gd name="connsiteY2" fmla="*/ 100013 h 176213"/>
                <a:gd name="connsiteX3" fmla="*/ 166688 w 333375"/>
                <a:gd name="connsiteY3" fmla="*/ 28575 h 176213"/>
                <a:gd name="connsiteX4" fmla="*/ 323850 w 333375"/>
                <a:gd name="connsiteY4" fmla="*/ 0 h 176213"/>
                <a:gd name="connsiteX5" fmla="*/ 333375 w 333375"/>
                <a:gd name="connsiteY5" fmla="*/ 176213 h 1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75" h="176213">
                  <a:moveTo>
                    <a:pt x="333375" y="176213"/>
                  </a:moveTo>
                  <a:lnTo>
                    <a:pt x="142875" y="100013"/>
                  </a:lnTo>
                  <a:lnTo>
                    <a:pt x="0" y="100013"/>
                  </a:lnTo>
                  <a:lnTo>
                    <a:pt x="166688" y="28575"/>
                  </a:lnTo>
                  <a:lnTo>
                    <a:pt x="323850" y="0"/>
                  </a:lnTo>
                  <a:lnTo>
                    <a:pt x="333375" y="176213"/>
                  </a:lnTo>
                  <a:close/>
                </a:path>
              </a:pathLst>
            </a:custGeom>
            <a:solidFill>
              <a:schemeClr val="accent1"/>
            </a:solidFill>
            <a:ln w="28575">
              <a:noFill/>
            </a:ln>
            <a:effectLst>
              <a:innerShdw blurRad="215900" dist="50800" dir="16200000">
                <a:prstClr val="black">
                  <a:alpha val="50000"/>
                </a:prstClr>
              </a:inn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6" name="フリーフォーム 45"/>
            <p:cNvSpPr/>
            <p:nvPr/>
          </p:nvSpPr>
          <p:spPr>
            <a:xfrm rot="164770">
              <a:off x="1688811" y="3582374"/>
              <a:ext cx="723900" cy="1128713"/>
            </a:xfrm>
            <a:custGeom>
              <a:avLst/>
              <a:gdLst>
                <a:gd name="connsiteX0" fmla="*/ 723900 w 723900"/>
                <a:gd name="connsiteY0" fmla="*/ 0 h 1128713"/>
                <a:gd name="connsiteX1" fmla="*/ 466725 w 723900"/>
                <a:gd name="connsiteY1" fmla="*/ 309563 h 1128713"/>
                <a:gd name="connsiteX2" fmla="*/ 245269 w 723900"/>
                <a:gd name="connsiteY2" fmla="*/ 733425 h 1128713"/>
                <a:gd name="connsiteX3" fmla="*/ 295275 w 723900"/>
                <a:gd name="connsiteY3" fmla="*/ 1128713 h 1128713"/>
                <a:gd name="connsiteX4" fmla="*/ 71438 w 723900"/>
                <a:gd name="connsiteY4" fmla="*/ 828675 h 1128713"/>
                <a:gd name="connsiteX5" fmla="*/ 0 w 723900"/>
                <a:gd name="connsiteY5" fmla="*/ 514350 h 1128713"/>
                <a:gd name="connsiteX6" fmla="*/ 109538 w 723900"/>
                <a:gd name="connsiteY6" fmla="*/ 280988 h 1128713"/>
                <a:gd name="connsiteX7" fmla="*/ 409575 w 723900"/>
                <a:gd name="connsiteY7" fmla="*/ 52388 h 1128713"/>
                <a:gd name="connsiteX8" fmla="*/ 723900 w 723900"/>
                <a:gd name="connsiteY8" fmla="*/ 0 h 112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900" h="1128713">
                  <a:moveTo>
                    <a:pt x="723900" y="0"/>
                  </a:moveTo>
                  <a:lnTo>
                    <a:pt x="466725" y="309563"/>
                  </a:lnTo>
                  <a:lnTo>
                    <a:pt x="245269" y="733425"/>
                  </a:lnTo>
                  <a:lnTo>
                    <a:pt x="295275" y="1128713"/>
                  </a:lnTo>
                  <a:lnTo>
                    <a:pt x="71438" y="828675"/>
                  </a:lnTo>
                  <a:lnTo>
                    <a:pt x="0" y="514350"/>
                  </a:lnTo>
                  <a:lnTo>
                    <a:pt x="109538" y="280988"/>
                  </a:lnTo>
                  <a:lnTo>
                    <a:pt x="409575" y="52388"/>
                  </a:lnTo>
                  <a:lnTo>
                    <a:pt x="723900" y="0"/>
                  </a:lnTo>
                  <a:close/>
                </a:path>
              </a:pathLst>
            </a:custGeom>
            <a:solidFill>
              <a:schemeClr val="accent1">
                <a:lumMod val="40000"/>
                <a:lumOff val="60000"/>
              </a:schemeClr>
            </a:solidFill>
            <a:ln w="28575">
              <a:noFill/>
            </a:ln>
            <a:effectLst>
              <a:innerShdw blurRad="152400" dist="50800" dir="13500000">
                <a:schemeClr val="bg1">
                  <a:lumMod val="50000"/>
                  <a:alpha val="50000"/>
                </a:schemeClr>
              </a:inn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7" name="フリーフォーム 46"/>
            <p:cNvSpPr/>
            <p:nvPr/>
          </p:nvSpPr>
          <p:spPr>
            <a:xfrm rot="21446684" flipH="1">
              <a:off x="2407210" y="3616704"/>
              <a:ext cx="518004" cy="1223963"/>
            </a:xfrm>
            <a:custGeom>
              <a:avLst/>
              <a:gdLst>
                <a:gd name="connsiteX0" fmla="*/ 471488 w 519113"/>
                <a:gd name="connsiteY0" fmla="*/ 0 h 1223963"/>
                <a:gd name="connsiteX1" fmla="*/ 519113 w 519113"/>
                <a:gd name="connsiteY1" fmla="*/ 1223963 h 1223963"/>
                <a:gd name="connsiteX2" fmla="*/ 52388 w 519113"/>
                <a:gd name="connsiteY2" fmla="*/ 1100138 h 1223963"/>
                <a:gd name="connsiteX3" fmla="*/ 0 w 519113"/>
                <a:gd name="connsiteY3" fmla="*/ 709613 h 1223963"/>
                <a:gd name="connsiteX4" fmla="*/ 214313 w 519113"/>
                <a:gd name="connsiteY4" fmla="*/ 290513 h 1223963"/>
                <a:gd name="connsiteX5" fmla="*/ 471488 w 519113"/>
                <a:gd name="connsiteY5" fmla="*/ 0 h 122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113" h="1223963">
                  <a:moveTo>
                    <a:pt x="471488" y="0"/>
                  </a:moveTo>
                  <a:lnTo>
                    <a:pt x="519113" y="1223963"/>
                  </a:lnTo>
                  <a:lnTo>
                    <a:pt x="52388" y="1100138"/>
                  </a:lnTo>
                  <a:lnTo>
                    <a:pt x="0" y="709613"/>
                  </a:lnTo>
                  <a:lnTo>
                    <a:pt x="214313" y="290513"/>
                  </a:lnTo>
                  <a:lnTo>
                    <a:pt x="471488" y="0"/>
                  </a:lnTo>
                  <a:close/>
                </a:path>
              </a:pathLst>
            </a:custGeom>
            <a:solidFill>
              <a:schemeClr val="accent1">
                <a:lumMod val="20000"/>
                <a:lumOff val="80000"/>
              </a:schemeClr>
            </a:solidFill>
            <a:ln w="28575">
              <a:noFill/>
            </a:ln>
            <a:effectLst>
              <a:innerShdw blurRad="127000" dist="50800">
                <a:schemeClr val="bg1">
                  <a:lumMod val="85000"/>
                  <a:alpha val="50000"/>
                </a:schemeClr>
              </a:inn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8" name="フリーフォーム 47"/>
            <p:cNvSpPr/>
            <p:nvPr/>
          </p:nvSpPr>
          <p:spPr>
            <a:xfrm rot="21446684" flipH="1">
              <a:off x="2436287" y="3496448"/>
              <a:ext cx="708097" cy="614363"/>
            </a:xfrm>
            <a:custGeom>
              <a:avLst/>
              <a:gdLst>
                <a:gd name="connsiteX0" fmla="*/ 709613 w 709613"/>
                <a:gd name="connsiteY0" fmla="*/ 85725 h 614363"/>
                <a:gd name="connsiteX1" fmla="*/ 404813 w 709613"/>
                <a:gd name="connsiteY1" fmla="*/ 147638 h 614363"/>
                <a:gd name="connsiteX2" fmla="*/ 109538 w 709613"/>
                <a:gd name="connsiteY2" fmla="*/ 371475 h 614363"/>
                <a:gd name="connsiteX3" fmla="*/ 0 w 709613"/>
                <a:gd name="connsiteY3" fmla="*/ 614363 h 614363"/>
                <a:gd name="connsiteX4" fmla="*/ 85725 w 709613"/>
                <a:gd name="connsiteY4" fmla="*/ 309563 h 614363"/>
                <a:gd name="connsiteX5" fmla="*/ 233363 w 709613"/>
                <a:gd name="connsiteY5" fmla="*/ 90488 h 614363"/>
                <a:gd name="connsiteX6" fmla="*/ 361950 w 709613"/>
                <a:gd name="connsiteY6" fmla="*/ 4763 h 614363"/>
                <a:gd name="connsiteX7" fmla="*/ 495300 w 709613"/>
                <a:gd name="connsiteY7" fmla="*/ 0 h 614363"/>
                <a:gd name="connsiteX8" fmla="*/ 600075 w 709613"/>
                <a:gd name="connsiteY8" fmla="*/ 38100 h 614363"/>
                <a:gd name="connsiteX9" fmla="*/ 709613 w 709613"/>
                <a:gd name="connsiteY9" fmla="*/ 85725 h 614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613" h="614363">
                  <a:moveTo>
                    <a:pt x="709613" y="85725"/>
                  </a:moveTo>
                  <a:lnTo>
                    <a:pt x="404813" y="147638"/>
                  </a:lnTo>
                  <a:lnTo>
                    <a:pt x="109538" y="371475"/>
                  </a:lnTo>
                  <a:lnTo>
                    <a:pt x="0" y="614363"/>
                  </a:lnTo>
                  <a:lnTo>
                    <a:pt x="85725" y="309563"/>
                  </a:lnTo>
                  <a:lnTo>
                    <a:pt x="233363" y="90488"/>
                  </a:lnTo>
                  <a:lnTo>
                    <a:pt x="361950" y="4763"/>
                  </a:lnTo>
                  <a:lnTo>
                    <a:pt x="495300" y="0"/>
                  </a:lnTo>
                  <a:lnTo>
                    <a:pt x="600075" y="38100"/>
                  </a:lnTo>
                  <a:lnTo>
                    <a:pt x="709613" y="85725"/>
                  </a:lnTo>
                  <a:close/>
                </a:path>
              </a:pathLst>
            </a:custGeom>
            <a:solidFill>
              <a:schemeClr val="accent1">
                <a:lumMod val="60000"/>
                <a:lumOff val="40000"/>
              </a:schemeClr>
            </a:solidFill>
            <a:ln w="28575">
              <a:noFill/>
            </a:ln>
            <a:effectLst>
              <a:innerShdw blurRad="342900" dist="50800" dir="18900000">
                <a:schemeClr val="tx1">
                  <a:alpha val="50000"/>
                </a:schemeClr>
              </a:inn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9" name="フリーフォーム 48"/>
            <p:cNvSpPr/>
            <p:nvPr/>
          </p:nvSpPr>
          <p:spPr>
            <a:xfrm rot="21446684" flipH="1">
              <a:off x="2427219" y="3408914"/>
              <a:ext cx="332663" cy="176213"/>
            </a:xfrm>
            <a:custGeom>
              <a:avLst/>
              <a:gdLst>
                <a:gd name="connsiteX0" fmla="*/ 333375 w 333375"/>
                <a:gd name="connsiteY0" fmla="*/ 176213 h 176213"/>
                <a:gd name="connsiteX1" fmla="*/ 142875 w 333375"/>
                <a:gd name="connsiteY1" fmla="*/ 100013 h 176213"/>
                <a:gd name="connsiteX2" fmla="*/ 0 w 333375"/>
                <a:gd name="connsiteY2" fmla="*/ 100013 h 176213"/>
                <a:gd name="connsiteX3" fmla="*/ 166688 w 333375"/>
                <a:gd name="connsiteY3" fmla="*/ 28575 h 176213"/>
                <a:gd name="connsiteX4" fmla="*/ 323850 w 333375"/>
                <a:gd name="connsiteY4" fmla="*/ 0 h 176213"/>
                <a:gd name="connsiteX5" fmla="*/ 333375 w 333375"/>
                <a:gd name="connsiteY5" fmla="*/ 176213 h 1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75" h="176213">
                  <a:moveTo>
                    <a:pt x="333375" y="176213"/>
                  </a:moveTo>
                  <a:lnTo>
                    <a:pt x="142875" y="100013"/>
                  </a:lnTo>
                  <a:lnTo>
                    <a:pt x="0" y="100013"/>
                  </a:lnTo>
                  <a:lnTo>
                    <a:pt x="166688" y="28575"/>
                  </a:lnTo>
                  <a:lnTo>
                    <a:pt x="323850" y="0"/>
                  </a:lnTo>
                  <a:lnTo>
                    <a:pt x="333375" y="176213"/>
                  </a:lnTo>
                  <a:close/>
                </a:path>
              </a:pathLst>
            </a:custGeom>
            <a:solidFill>
              <a:schemeClr val="accent1"/>
            </a:solidFill>
            <a:ln w="28575">
              <a:noFill/>
            </a:ln>
            <a:effectLst>
              <a:innerShdw blurRad="254000" dist="50800" dir="16200000">
                <a:prstClr val="black">
                  <a:alpha val="50000"/>
                </a:prstClr>
              </a:inn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0" name="フリーフォーム 49"/>
            <p:cNvSpPr/>
            <p:nvPr/>
          </p:nvSpPr>
          <p:spPr>
            <a:xfrm rot="21446684" flipH="1">
              <a:off x="2437749" y="3591665"/>
              <a:ext cx="722353" cy="1128713"/>
            </a:xfrm>
            <a:custGeom>
              <a:avLst/>
              <a:gdLst>
                <a:gd name="connsiteX0" fmla="*/ 723900 w 723900"/>
                <a:gd name="connsiteY0" fmla="*/ 0 h 1128713"/>
                <a:gd name="connsiteX1" fmla="*/ 466725 w 723900"/>
                <a:gd name="connsiteY1" fmla="*/ 309563 h 1128713"/>
                <a:gd name="connsiteX2" fmla="*/ 245269 w 723900"/>
                <a:gd name="connsiteY2" fmla="*/ 733425 h 1128713"/>
                <a:gd name="connsiteX3" fmla="*/ 295275 w 723900"/>
                <a:gd name="connsiteY3" fmla="*/ 1128713 h 1128713"/>
                <a:gd name="connsiteX4" fmla="*/ 71438 w 723900"/>
                <a:gd name="connsiteY4" fmla="*/ 828675 h 1128713"/>
                <a:gd name="connsiteX5" fmla="*/ 0 w 723900"/>
                <a:gd name="connsiteY5" fmla="*/ 514350 h 1128713"/>
                <a:gd name="connsiteX6" fmla="*/ 109538 w 723900"/>
                <a:gd name="connsiteY6" fmla="*/ 280988 h 1128713"/>
                <a:gd name="connsiteX7" fmla="*/ 409575 w 723900"/>
                <a:gd name="connsiteY7" fmla="*/ 52388 h 1128713"/>
                <a:gd name="connsiteX8" fmla="*/ 723900 w 723900"/>
                <a:gd name="connsiteY8" fmla="*/ 0 h 112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900" h="1128713">
                  <a:moveTo>
                    <a:pt x="723900" y="0"/>
                  </a:moveTo>
                  <a:lnTo>
                    <a:pt x="466725" y="309563"/>
                  </a:lnTo>
                  <a:lnTo>
                    <a:pt x="245269" y="733425"/>
                  </a:lnTo>
                  <a:lnTo>
                    <a:pt x="295275" y="1128713"/>
                  </a:lnTo>
                  <a:lnTo>
                    <a:pt x="71438" y="828675"/>
                  </a:lnTo>
                  <a:lnTo>
                    <a:pt x="0" y="514350"/>
                  </a:lnTo>
                  <a:lnTo>
                    <a:pt x="109538" y="280988"/>
                  </a:lnTo>
                  <a:lnTo>
                    <a:pt x="409575" y="52388"/>
                  </a:lnTo>
                  <a:lnTo>
                    <a:pt x="723900" y="0"/>
                  </a:lnTo>
                  <a:close/>
                </a:path>
              </a:pathLst>
            </a:custGeom>
            <a:solidFill>
              <a:schemeClr val="accent1">
                <a:lumMod val="40000"/>
                <a:lumOff val="60000"/>
              </a:schemeClr>
            </a:solidFill>
            <a:ln w="28575">
              <a:noFill/>
            </a:ln>
            <a:effectLst>
              <a:innerShdw blurRad="279400" dist="50800" dir="18900000">
                <a:schemeClr val="bg1">
                  <a:lumMod val="75000"/>
                  <a:alpha val="50000"/>
                </a:schemeClr>
              </a:inn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51" name="直線コネクタ 50"/>
            <p:cNvCxnSpPr>
              <a:stCxn id="50" idx="0"/>
              <a:endCxn id="43" idx="1"/>
            </p:cNvCxnSpPr>
            <p:nvPr/>
          </p:nvCxnSpPr>
          <p:spPr>
            <a:xfrm rot="10800000" flipH="1" flipV="1">
              <a:off x="2412946" y="3608328"/>
              <a:ext cx="513" cy="1235236"/>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rot="5400000">
              <a:off x="2330904" y="3508712"/>
              <a:ext cx="180000"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53" name="テキスト ボックス 52"/>
          <p:cNvSpPr txBox="1"/>
          <p:nvPr/>
        </p:nvSpPr>
        <p:spPr>
          <a:xfrm>
            <a:off x="6300192" y="4941168"/>
            <a:ext cx="2332690" cy="369332"/>
          </a:xfrm>
          <a:prstGeom prst="rect">
            <a:avLst/>
          </a:prstGeom>
          <a:noFill/>
        </p:spPr>
        <p:txBody>
          <a:bodyPr wrap="none" rtlCol="0">
            <a:spAutoFit/>
          </a:bodyPr>
          <a:lstStyle/>
          <a:p>
            <a:r>
              <a:rPr lang="ja-JP" altLang="en-US" dirty="0" smtClean="0"/>
              <a:t>復元される３次元形状</a:t>
            </a:r>
            <a:endParaRPr kumimoji="1" lang="ja-JP" altLang="en-US" dirty="0"/>
          </a:p>
        </p:txBody>
      </p:sp>
      <p:sp>
        <p:nvSpPr>
          <p:cNvPr id="54" name="円/楕円 53"/>
          <p:cNvSpPr/>
          <p:nvPr/>
        </p:nvSpPr>
        <p:spPr bwMode="auto">
          <a:xfrm>
            <a:off x="6732240" y="548680"/>
            <a:ext cx="1440160" cy="1440160"/>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t="100000"/>
            </a:path>
            <a:tileRect r="-100000" b="-100000"/>
          </a:gra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55" name="テキスト ボックス 54"/>
          <p:cNvSpPr txBox="1"/>
          <p:nvPr/>
        </p:nvSpPr>
        <p:spPr>
          <a:xfrm>
            <a:off x="6228184" y="2060848"/>
            <a:ext cx="2419252" cy="369332"/>
          </a:xfrm>
          <a:prstGeom prst="rect">
            <a:avLst/>
          </a:prstGeom>
          <a:noFill/>
        </p:spPr>
        <p:txBody>
          <a:bodyPr wrap="none" rtlCol="0">
            <a:spAutoFit/>
          </a:bodyPr>
          <a:lstStyle/>
          <a:p>
            <a:r>
              <a:rPr kumimoji="1" lang="ja-JP" altLang="en-US" dirty="0" smtClean="0"/>
              <a:t>対象物体の３次元形状</a:t>
            </a:r>
            <a:endParaRPr kumimoji="1" lang="ja-JP" altLang="en-US" dirty="0"/>
          </a:p>
        </p:txBody>
      </p:sp>
      <p:cxnSp>
        <p:nvCxnSpPr>
          <p:cNvPr id="59" name="直線コネクタ 58"/>
          <p:cNvCxnSpPr/>
          <p:nvPr/>
        </p:nvCxnSpPr>
        <p:spPr bwMode="auto">
          <a:xfrm>
            <a:off x="5940152" y="548680"/>
            <a:ext cx="0" cy="4752528"/>
          </a:xfrm>
          <a:prstGeom prst="line">
            <a:avLst/>
          </a:prstGeom>
          <a:solidFill>
            <a:schemeClr val="accent1"/>
          </a:solidFill>
          <a:ln w="38100" cap="flat" cmpd="sng" algn="ctr">
            <a:solidFill>
              <a:schemeClr val="accent2"/>
            </a:solidFill>
            <a:prstDash val="solid"/>
            <a:round/>
            <a:headEnd type="none" w="med" len="med"/>
            <a:tailEnd type="none" w="med" len="med"/>
          </a:ln>
          <a:effectLst/>
        </p:spPr>
      </p:cxnSp>
      <p:cxnSp>
        <p:nvCxnSpPr>
          <p:cNvPr id="60" name="直線コネクタ 59"/>
          <p:cNvCxnSpPr/>
          <p:nvPr/>
        </p:nvCxnSpPr>
        <p:spPr bwMode="auto">
          <a:xfrm>
            <a:off x="6012160" y="548680"/>
            <a:ext cx="0" cy="4752528"/>
          </a:xfrm>
          <a:prstGeom prst="line">
            <a:avLst/>
          </a:prstGeom>
          <a:solidFill>
            <a:schemeClr val="accent1"/>
          </a:solidFill>
          <a:ln w="38100" cap="flat" cmpd="sng" algn="ctr">
            <a:solidFill>
              <a:schemeClr val="accent2"/>
            </a:solidFill>
            <a:prstDash val="solid"/>
            <a:round/>
            <a:headEnd type="none" w="med" len="med"/>
            <a:tailEnd type="none" w="med" len="med"/>
          </a:ln>
          <a:effectLst/>
        </p:spPr>
      </p:cxnSp>
      <p:sp>
        <p:nvSpPr>
          <p:cNvPr id="61" name="テキスト ボックス 60"/>
          <p:cNvSpPr txBox="1"/>
          <p:nvPr/>
        </p:nvSpPr>
        <p:spPr>
          <a:xfrm>
            <a:off x="6660232" y="2564904"/>
            <a:ext cx="1564852" cy="646331"/>
          </a:xfrm>
          <a:prstGeom prst="rect">
            <a:avLst/>
          </a:prstGeom>
          <a:noFill/>
        </p:spPr>
        <p:txBody>
          <a:bodyPr wrap="none" rtlCol="0">
            <a:spAutoFit/>
          </a:bodyPr>
          <a:lstStyle/>
          <a:p>
            <a:pPr algn="ctr"/>
            <a:r>
              <a:rPr lang="ja-JP" altLang="en-US" dirty="0" smtClean="0"/>
              <a:t>シルエットから</a:t>
            </a:r>
            <a:endParaRPr lang="en-US" altLang="ja-JP" dirty="0" smtClean="0"/>
          </a:p>
          <a:p>
            <a:pPr algn="ctr"/>
            <a:r>
              <a:rPr kumimoji="1" lang="ja-JP" altLang="en-US" dirty="0" smtClean="0"/>
              <a:t>復元</a:t>
            </a:r>
            <a:endParaRPr kumimoji="1" lang="ja-JP" altLang="en-US" dirty="0"/>
          </a:p>
        </p:txBody>
      </p:sp>
      <p:sp>
        <p:nvSpPr>
          <p:cNvPr id="73" name="正方形/長方形 72"/>
          <p:cNvSpPr/>
          <p:nvPr/>
        </p:nvSpPr>
        <p:spPr bwMode="auto">
          <a:xfrm>
            <a:off x="107504" y="116632"/>
            <a:ext cx="864096" cy="216024"/>
          </a:xfrm>
          <a:prstGeom prst="rect">
            <a:avLst/>
          </a:prstGeom>
          <a:solidFill>
            <a:srgbClr val="BFBFBF"/>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74" name="テキスト ボックス 73"/>
          <p:cNvSpPr txBox="1"/>
          <p:nvPr/>
        </p:nvSpPr>
        <p:spPr>
          <a:xfrm>
            <a:off x="314907" y="116632"/>
            <a:ext cx="441146" cy="230832"/>
          </a:xfrm>
          <a:prstGeom prst="rect">
            <a:avLst/>
          </a:prstGeom>
          <a:noFill/>
        </p:spPr>
        <p:txBody>
          <a:bodyPr wrap="none" rtlCol="0">
            <a:spAutoFit/>
          </a:bodyPr>
          <a:lstStyle/>
          <a:p>
            <a:pPr algn="ctr"/>
            <a:r>
              <a:rPr lang="ja-JP" altLang="en-US" sz="900" dirty="0" smtClean="0">
                <a:latin typeface="+mj-lt"/>
                <a:ea typeface="メイリオ" pitchFamily="50" charset="-128"/>
              </a:rPr>
              <a:t>序</a:t>
            </a:r>
            <a:r>
              <a:rPr lang="en-US" altLang="ja-JP" sz="900" dirty="0" smtClean="0">
                <a:latin typeface="+mj-lt"/>
                <a:ea typeface="メイリオ" pitchFamily="50" charset="-128"/>
              </a:rPr>
              <a:t>(3)</a:t>
            </a:r>
            <a:endParaRPr kumimoji="1" lang="ja-JP" altLang="en-US" sz="900" dirty="0">
              <a:latin typeface="+mj-lt"/>
              <a:ea typeface="メイリオ" pitchFamily="50" charset="-128"/>
            </a:endParaRPr>
          </a:p>
        </p:txBody>
      </p:sp>
      <p:sp>
        <p:nvSpPr>
          <p:cNvPr id="75" name="正方形/長方形 74"/>
          <p:cNvSpPr/>
          <p:nvPr/>
        </p:nvSpPr>
        <p:spPr bwMode="auto">
          <a:xfrm>
            <a:off x="971600" y="116632"/>
            <a:ext cx="1152128" cy="216024"/>
          </a:xfrm>
          <a:prstGeom prst="rect">
            <a:avLst/>
          </a:prstGeom>
          <a:solidFill>
            <a:srgbClr val="BFBFBF"/>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76" name="正方形/長方形 75"/>
          <p:cNvSpPr/>
          <p:nvPr/>
        </p:nvSpPr>
        <p:spPr bwMode="auto">
          <a:xfrm>
            <a:off x="2123728" y="116632"/>
            <a:ext cx="1512168" cy="216024"/>
          </a:xfrm>
          <a:prstGeom prst="rect">
            <a:avLst/>
          </a:prstGeom>
          <a:solidFill>
            <a:srgbClr val="202060"/>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77" name="正方形/長方形 76"/>
          <p:cNvSpPr/>
          <p:nvPr/>
        </p:nvSpPr>
        <p:spPr bwMode="auto">
          <a:xfrm>
            <a:off x="3635896" y="116632"/>
            <a:ext cx="1512168" cy="216024"/>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78" name="正方形/長方形 77"/>
          <p:cNvSpPr/>
          <p:nvPr/>
        </p:nvSpPr>
        <p:spPr bwMode="auto">
          <a:xfrm>
            <a:off x="5148064" y="116632"/>
            <a:ext cx="864096" cy="216024"/>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79" name="テキスト ボックス 78"/>
          <p:cNvSpPr txBox="1"/>
          <p:nvPr/>
        </p:nvSpPr>
        <p:spPr>
          <a:xfrm>
            <a:off x="1220369" y="116632"/>
            <a:ext cx="671979" cy="230832"/>
          </a:xfrm>
          <a:prstGeom prst="rect">
            <a:avLst/>
          </a:prstGeom>
          <a:noFill/>
        </p:spPr>
        <p:txBody>
          <a:bodyPr wrap="none" rtlCol="0">
            <a:spAutoFit/>
          </a:bodyPr>
          <a:lstStyle/>
          <a:p>
            <a:pPr algn="ctr"/>
            <a:r>
              <a:rPr lang="ja-JP" altLang="en-US" sz="900" dirty="0" smtClean="0">
                <a:latin typeface="+mj-lt"/>
                <a:ea typeface="メイリオ" pitchFamily="50" charset="-128"/>
              </a:rPr>
              <a:t>霧除去</a:t>
            </a:r>
            <a:r>
              <a:rPr lang="en-US" altLang="ja-JP" sz="900" dirty="0" smtClean="0">
                <a:latin typeface="+mj-lt"/>
                <a:ea typeface="メイリオ" pitchFamily="50" charset="-128"/>
              </a:rPr>
              <a:t>(6)</a:t>
            </a:r>
            <a:endParaRPr kumimoji="1" lang="ja-JP" altLang="en-US" sz="900" dirty="0">
              <a:latin typeface="+mj-lt"/>
              <a:ea typeface="メイリオ" pitchFamily="50" charset="-128"/>
            </a:endParaRPr>
          </a:p>
        </p:txBody>
      </p:sp>
      <p:sp>
        <p:nvSpPr>
          <p:cNvPr id="80" name="テキスト ボックス 79"/>
          <p:cNvSpPr txBox="1"/>
          <p:nvPr/>
        </p:nvSpPr>
        <p:spPr>
          <a:xfrm>
            <a:off x="2258012" y="116632"/>
            <a:ext cx="1268296" cy="230832"/>
          </a:xfrm>
          <a:prstGeom prst="rect">
            <a:avLst/>
          </a:prstGeom>
          <a:noFill/>
        </p:spPr>
        <p:txBody>
          <a:bodyPr wrap="none" rtlCol="0">
            <a:spAutoFit/>
          </a:bodyPr>
          <a:lstStyle/>
          <a:p>
            <a:pPr algn="ctr"/>
            <a:r>
              <a:rPr lang="ja-JP" altLang="en-US" sz="900" b="1" dirty="0" smtClean="0">
                <a:solidFill>
                  <a:schemeClr val="bg1"/>
                </a:solidFill>
                <a:latin typeface="+mj-lt"/>
                <a:ea typeface="メイリオ" pitchFamily="50" charset="-128"/>
              </a:rPr>
              <a:t>形状計測</a:t>
            </a:r>
            <a:r>
              <a:rPr lang="en-US" altLang="ja-JP" sz="900" b="1" dirty="0">
                <a:solidFill>
                  <a:schemeClr val="bg1"/>
                </a:solidFill>
                <a:latin typeface="+mj-lt"/>
                <a:ea typeface="メイリオ" pitchFamily="50" charset="-128"/>
              </a:rPr>
              <a:t>:</a:t>
            </a:r>
            <a:r>
              <a:rPr lang="ja-JP" altLang="en-US" sz="900" b="1" dirty="0" smtClean="0">
                <a:solidFill>
                  <a:schemeClr val="bg1"/>
                </a:solidFill>
                <a:latin typeface="+mj-lt"/>
                <a:ea typeface="メイリオ" pitchFamily="50" charset="-128"/>
              </a:rPr>
              <a:t>多視点</a:t>
            </a:r>
            <a:r>
              <a:rPr lang="en-US" altLang="ja-JP" sz="900" b="1" dirty="0" smtClean="0">
                <a:solidFill>
                  <a:schemeClr val="bg1"/>
                </a:solidFill>
                <a:latin typeface="+mj-lt"/>
                <a:ea typeface="メイリオ" pitchFamily="50" charset="-128"/>
              </a:rPr>
              <a:t>(4/6)</a:t>
            </a:r>
            <a:endParaRPr kumimoji="1" lang="ja-JP" altLang="en-US" sz="900" b="1" dirty="0">
              <a:solidFill>
                <a:schemeClr val="bg1"/>
              </a:solidFill>
              <a:latin typeface="+mj-lt"/>
              <a:ea typeface="メイリオ" pitchFamily="50" charset="-128"/>
            </a:endParaRPr>
          </a:p>
        </p:txBody>
      </p:sp>
      <p:sp>
        <p:nvSpPr>
          <p:cNvPr id="81" name="テキスト ボックス 80"/>
          <p:cNvSpPr txBox="1"/>
          <p:nvPr/>
        </p:nvSpPr>
        <p:spPr>
          <a:xfrm>
            <a:off x="3807482" y="116632"/>
            <a:ext cx="1165705" cy="230832"/>
          </a:xfrm>
          <a:prstGeom prst="rect">
            <a:avLst/>
          </a:prstGeom>
          <a:noFill/>
        </p:spPr>
        <p:txBody>
          <a:bodyPr wrap="none" rtlCol="0">
            <a:spAutoFit/>
          </a:bodyPr>
          <a:lstStyle/>
          <a:p>
            <a:pPr algn="ctr"/>
            <a:r>
              <a:rPr lang="ja-JP" altLang="en-US" sz="900" dirty="0" smtClean="0">
                <a:latin typeface="+mj-lt"/>
                <a:ea typeface="メイリオ" pitchFamily="50" charset="-128"/>
              </a:rPr>
              <a:t>形状計測</a:t>
            </a:r>
            <a:r>
              <a:rPr lang="en-US" altLang="ja-JP" sz="900" dirty="0" smtClean="0">
                <a:latin typeface="+mj-lt"/>
                <a:ea typeface="メイリオ" pitchFamily="50" charset="-128"/>
              </a:rPr>
              <a:t>:</a:t>
            </a:r>
            <a:r>
              <a:rPr lang="ja-JP" altLang="en-US" sz="900" dirty="0" smtClean="0">
                <a:latin typeface="+mj-lt"/>
                <a:ea typeface="メイリオ" pitchFamily="50" charset="-128"/>
              </a:rPr>
              <a:t>多光源</a:t>
            </a:r>
            <a:r>
              <a:rPr lang="en-US" altLang="ja-JP" sz="900" dirty="0" smtClean="0">
                <a:latin typeface="+mj-lt"/>
                <a:ea typeface="メイリオ" pitchFamily="50" charset="-128"/>
              </a:rPr>
              <a:t>(6)</a:t>
            </a:r>
            <a:endParaRPr kumimoji="1" lang="ja-JP" altLang="en-US" sz="900" dirty="0">
              <a:latin typeface="+mj-lt"/>
              <a:ea typeface="メイリオ" pitchFamily="50" charset="-128"/>
            </a:endParaRPr>
          </a:p>
        </p:txBody>
      </p:sp>
      <p:sp>
        <p:nvSpPr>
          <p:cNvPr id="82" name="テキスト ボックス 81"/>
          <p:cNvSpPr txBox="1"/>
          <p:nvPr/>
        </p:nvSpPr>
        <p:spPr>
          <a:xfrm>
            <a:off x="5368683" y="116632"/>
            <a:ext cx="441146" cy="230832"/>
          </a:xfrm>
          <a:prstGeom prst="rect">
            <a:avLst/>
          </a:prstGeom>
          <a:noFill/>
        </p:spPr>
        <p:txBody>
          <a:bodyPr wrap="none" rtlCol="0">
            <a:spAutoFit/>
          </a:bodyPr>
          <a:lstStyle/>
          <a:p>
            <a:pPr algn="ctr"/>
            <a:r>
              <a:rPr lang="ja-JP" altLang="en-US" sz="900" dirty="0" smtClean="0">
                <a:latin typeface="+mj-lt"/>
                <a:ea typeface="メイリオ" pitchFamily="50" charset="-128"/>
              </a:rPr>
              <a:t>結</a:t>
            </a:r>
            <a:r>
              <a:rPr lang="en-US" altLang="ja-JP" sz="900" dirty="0" smtClean="0">
                <a:latin typeface="+mj-lt"/>
                <a:ea typeface="メイリオ" pitchFamily="50" charset="-128"/>
              </a:rPr>
              <a:t>(1)</a:t>
            </a:r>
            <a:endParaRPr kumimoji="1" lang="ja-JP" altLang="en-US" sz="900" dirty="0">
              <a:latin typeface="+mj-lt"/>
              <a:ea typeface="メイリオ" pitchFamily="50" charset="-128"/>
            </a:endParaRPr>
          </a:p>
        </p:txBody>
      </p:sp>
    </p:spTree>
    <p:extLst>
      <p:ext uri="{BB962C8B-B14F-4D97-AF65-F5344CB8AC3E}">
        <p14:creationId xmlns:p14="http://schemas.microsoft.com/office/powerpoint/2010/main" val="26001901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コンテンツ プレースホルダ 3" descr="exp.gif"/>
          <p:cNvPicPr>
            <a:picLocks noChangeAspect="1"/>
          </p:cNvPicPr>
          <p:nvPr/>
        </p:nvPicPr>
        <p:blipFill>
          <a:blip r:embed="rId2" cstate="print"/>
          <a:stretch>
            <a:fillRect/>
          </a:stretch>
        </p:blipFill>
        <p:spPr bwMode="auto">
          <a:xfrm rot="5400000">
            <a:off x="1991308" y="1113148"/>
            <a:ext cx="5028940" cy="3755988"/>
          </a:xfrm>
          <a:prstGeom prst="rect">
            <a:avLst/>
          </a:prstGeom>
          <a:noFill/>
          <a:ln w="9525">
            <a:noFill/>
            <a:miter lim="800000"/>
            <a:headEnd/>
            <a:tailEnd/>
          </a:ln>
        </p:spPr>
      </p:pic>
      <p:sp>
        <p:nvSpPr>
          <p:cNvPr id="11" name="角丸四角形吹き出し 10"/>
          <p:cNvSpPr/>
          <p:nvPr/>
        </p:nvSpPr>
        <p:spPr bwMode="auto">
          <a:xfrm>
            <a:off x="323528" y="3573016"/>
            <a:ext cx="1872208" cy="792088"/>
          </a:xfrm>
          <a:prstGeom prst="wedgeRoundRectCallout">
            <a:avLst>
              <a:gd name="adj1" fmla="val 182983"/>
              <a:gd name="adj2" fmla="val -37856"/>
              <a:gd name="adj3" fmla="val 16667"/>
            </a:avLst>
          </a:prstGeom>
          <a:solidFill>
            <a:schemeClr val="bg2"/>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0" name="角丸四角形吹き出し 9"/>
          <p:cNvSpPr/>
          <p:nvPr/>
        </p:nvSpPr>
        <p:spPr bwMode="auto">
          <a:xfrm>
            <a:off x="7236296" y="836712"/>
            <a:ext cx="1440160" cy="792088"/>
          </a:xfrm>
          <a:prstGeom prst="wedgeRoundRectCallout">
            <a:avLst>
              <a:gd name="adj1" fmla="val -112069"/>
              <a:gd name="adj2" fmla="val 86565"/>
              <a:gd name="adj3" fmla="val 16667"/>
            </a:avLst>
          </a:prstGeom>
          <a:solidFill>
            <a:schemeClr val="bg2"/>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2" name="タイトル 1"/>
          <p:cNvSpPr>
            <a:spLocks noGrp="1"/>
          </p:cNvSpPr>
          <p:nvPr>
            <p:ph type="title"/>
          </p:nvPr>
        </p:nvSpPr>
        <p:spPr/>
        <p:txBody>
          <a:bodyPr/>
          <a:lstStyle/>
          <a:p>
            <a:r>
              <a:rPr kumimoji="1" lang="ja-JP" altLang="en-US" dirty="0" smtClean="0"/>
              <a:t>実験装置</a:t>
            </a:r>
            <a:endParaRPr kumimoji="1" lang="ja-JP" altLang="en-US" dirty="0"/>
          </a:p>
        </p:txBody>
      </p:sp>
      <p:sp>
        <p:nvSpPr>
          <p:cNvPr id="4" name="テキスト ボックス 3"/>
          <p:cNvSpPr txBox="1"/>
          <p:nvPr/>
        </p:nvSpPr>
        <p:spPr>
          <a:xfrm>
            <a:off x="4251516" y="1727288"/>
            <a:ext cx="2138727" cy="400110"/>
          </a:xfrm>
          <a:prstGeom prst="rect">
            <a:avLst/>
          </a:prstGeom>
          <a:solidFill>
            <a:schemeClr val="bg1"/>
          </a:solidFill>
        </p:spPr>
        <p:txBody>
          <a:bodyPr wrap="none" rtlCol="0">
            <a:spAutoFit/>
          </a:bodyPr>
          <a:lstStyle/>
          <a:p>
            <a:pPr algn="ctr"/>
            <a:r>
              <a:rPr kumimoji="1" lang="ja-JP" altLang="en-US" sz="2000" dirty="0" smtClean="0"/>
              <a:t>ライティングドーム</a:t>
            </a:r>
            <a:endParaRPr kumimoji="1" lang="ja-JP" altLang="en-US" sz="2000" dirty="0"/>
          </a:p>
        </p:txBody>
      </p:sp>
      <p:sp>
        <p:nvSpPr>
          <p:cNvPr id="5" name="テキスト ボックス 4"/>
          <p:cNvSpPr txBox="1"/>
          <p:nvPr/>
        </p:nvSpPr>
        <p:spPr>
          <a:xfrm>
            <a:off x="2980346" y="2735400"/>
            <a:ext cx="1224136" cy="400110"/>
          </a:xfrm>
          <a:prstGeom prst="rect">
            <a:avLst/>
          </a:prstGeom>
          <a:solidFill>
            <a:schemeClr val="bg1"/>
          </a:solidFill>
        </p:spPr>
        <p:txBody>
          <a:bodyPr wrap="square" rtlCol="0">
            <a:spAutoFit/>
          </a:bodyPr>
          <a:lstStyle/>
          <a:p>
            <a:pPr algn="ctr"/>
            <a:r>
              <a:rPr kumimoji="1" lang="ja-JP" altLang="en-US" sz="2000" dirty="0" smtClean="0"/>
              <a:t>対象物体</a:t>
            </a:r>
            <a:endParaRPr kumimoji="1" lang="ja-JP" altLang="en-US" sz="2000" dirty="0"/>
          </a:p>
        </p:txBody>
      </p:sp>
      <p:sp>
        <p:nvSpPr>
          <p:cNvPr id="6" name="テキスト ボックス 5"/>
          <p:cNvSpPr txBox="1"/>
          <p:nvPr/>
        </p:nvSpPr>
        <p:spPr>
          <a:xfrm>
            <a:off x="4670066" y="3455480"/>
            <a:ext cx="954108" cy="400110"/>
          </a:xfrm>
          <a:prstGeom prst="rect">
            <a:avLst/>
          </a:prstGeom>
          <a:solidFill>
            <a:schemeClr val="bg1"/>
          </a:solidFill>
        </p:spPr>
        <p:txBody>
          <a:bodyPr wrap="none" rtlCol="0">
            <a:spAutoFit/>
          </a:bodyPr>
          <a:lstStyle/>
          <a:p>
            <a:pPr algn="ctr"/>
            <a:r>
              <a:rPr kumimoji="1" lang="ja-JP" altLang="en-US" sz="2000" dirty="0" smtClean="0"/>
              <a:t>回転台</a:t>
            </a:r>
            <a:endParaRPr kumimoji="1" lang="ja-JP" altLang="en-US" sz="2000" dirty="0"/>
          </a:p>
        </p:txBody>
      </p:sp>
      <p:sp>
        <p:nvSpPr>
          <p:cNvPr id="7" name="テキスト ボックス 6"/>
          <p:cNvSpPr txBox="1"/>
          <p:nvPr/>
        </p:nvSpPr>
        <p:spPr>
          <a:xfrm>
            <a:off x="2836330" y="4103552"/>
            <a:ext cx="1296144" cy="400110"/>
          </a:xfrm>
          <a:prstGeom prst="rect">
            <a:avLst/>
          </a:prstGeom>
          <a:solidFill>
            <a:schemeClr val="bg1"/>
          </a:solidFill>
        </p:spPr>
        <p:txBody>
          <a:bodyPr wrap="square" rtlCol="0">
            <a:spAutoFit/>
          </a:bodyPr>
          <a:lstStyle/>
          <a:p>
            <a:pPr algn="ctr"/>
            <a:r>
              <a:rPr kumimoji="1" lang="ja-JP" altLang="en-US" sz="2000" dirty="0" smtClean="0"/>
              <a:t>偏光カメラ</a:t>
            </a:r>
            <a:endParaRPr kumimoji="1" lang="ja-JP" altLang="en-US" sz="2000" dirty="0"/>
          </a:p>
        </p:txBody>
      </p:sp>
      <p:sp>
        <p:nvSpPr>
          <p:cNvPr id="8" name="テキスト ボックス 7"/>
          <p:cNvSpPr txBox="1"/>
          <p:nvPr/>
        </p:nvSpPr>
        <p:spPr>
          <a:xfrm>
            <a:off x="467544" y="3789040"/>
            <a:ext cx="1572866" cy="369332"/>
          </a:xfrm>
          <a:prstGeom prst="rect">
            <a:avLst/>
          </a:prstGeom>
          <a:noFill/>
        </p:spPr>
        <p:txBody>
          <a:bodyPr wrap="none" rtlCol="0">
            <a:spAutoFit/>
          </a:bodyPr>
          <a:lstStyle/>
          <a:p>
            <a:r>
              <a:rPr kumimoji="1" lang="en-US" altLang="ja-JP" dirty="0" smtClean="0"/>
              <a:t>24</a:t>
            </a:r>
            <a:r>
              <a:rPr kumimoji="1" lang="ja-JP" altLang="en-US" dirty="0" smtClean="0"/>
              <a:t>視点で撮影</a:t>
            </a:r>
            <a:endParaRPr kumimoji="1" lang="ja-JP" altLang="en-US" dirty="0"/>
          </a:p>
        </p:txBody>
      </p:sp>
      <p:sp>
        <p:nvSpPr>
          <p:cNvPr id="9" name="テキスト ボックス 8"/>
          <p:cNvSpPr txBox="1"/>
          <p:nvPr/>
        </p:nvSpPr>
        <p:spPr>
          <a:xfrm>
            <a:off x="7380312" y="1052736"/>
            <a:ext cx="1107996" cy="369332"/>
          </a:xfrm>
          <a:prstGeom prst="rect">
            <a:avLst/>
          </a:prstGeom>
          <a:noFill/>
        </p:spPr>
        <p:txBody>
          <a:bodyPr wrap="none" rtlCol="0">
            <a:spAutoFit/>
          </a:bodyPr>
          <a:lstStyle/>
          <a:p>
            <a:r>
              <a:rPr kumimoji="1" lang="ja-JP" altLang="en-US" dirty="0" smtClean="0"/>
              <a:t>一様光源</a:t>
            </a:r>
            <a:endParaRPr kumimoji="1" lang="ja-JP" altLang="en-US" dirty="0"/>
          </a:p>
        </p:txBody>
      </p:sp>
      <p:sp>
        <p:nvSpPr>
          <p:cNvPr id="22" name="正方形/長方形 21"/>
          <p:cNvSpPr/>
          <p:nvPr/>
        </p:nvSpPr>
        <p:spPr bwMode="auto">
          <a:xfrm>
            <a:off x="107504" y="116632"/>
            <a:ext cx="864096" cy="216024"/>
          </a:xfrm>
          <a:prstGeom prst="rect">
            <a:avLst/>
          </a:prstGeom>
          <a:solidFill>
            <a:srgbClr val="BFBFBF"/>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23" name="テキスト ボックス 22"/>
          <p:cNvSpPr txBox="1"/>
          <p:nvPr/>
        </p:nvSpPr>
        <p:spPr>
          <a:xfrm>
            <a:off x="314907" y="116632"/>
            <a:ext cx="441146" cy="230832"/>
          </a:xfrm>
          <a:prstGeom prst="rect">
            <a:avLst/>
          </a:prstGeom>
          <a:noFill/>
        </p:spPr>
        <p:txBody>
          <a:bodyPr wrap="none" rtlCol="0">
            <a:spAutoFit/>
          </a:bodyPr>
          <a:lstStyle/>
          <a:p>
            <a:pPr algn="ctr"/>
            <a:r>
              <a:rPr lang="ja-JP" altLang="en-US" sz="900" dirty="0" smtClean="0">
                <a:latin typeface="+mj-lt"/>
                <a:ea typeface="メイリオ" pitchFamily="50" charset="-128"/>
              </a:rPr>
              <a:t>序</a:t>
            </a:r>
            <a:r>
              <a:rPr lang="en-US" altLang="ja-JP" sz="900" dirty="0" smtClean="0">
                <a:latin typeface="+mj-lt"/>
                <a:ea typeface="メイリオ" pitchFamily="50" charset="-128"/>
              </a:rPr>
              <a:t>(3)</a:t>
            </a:r>
            <a:endParaRPr kumimoji="1" lang="ja-JP" altLang="en-US" sz="900" dirty="0">
              <a:latin typeface="+mj-lt"/>
              <a:ea typeface="メイリオ" pitchFamily="50" charset="-128"/>
            </a:endParaRPr>
          </a:p>
        </p:txBody>
      </p:sp>
      <p:sp>
        <p:nvSpPr>
          <p:cNvPr id="24" name="正方形/長方形 23"/>
          <p:cNvSpPr/>
          <p:nvPr/>
        </p:nvSpPr>
        <p:spPr bwMode="auto">
          <a:xfrm>
            <a:off x="971600" y="116632"/>
            <a:ext cx="1152128" cy="216024"/>
          </a:xfrm>
          <a:prstGeom prst="rect">
            <a:avLst/>
          </a:prstGeom>
          <a:solidFill>
            <a:srgbClr val="BFBFBF"/>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25" name="正方形/長方形 24"/>
          <p:cNvSpPr/>
          <p:nvPr/>
        </p:nvSpPr>
        <p:spPr bwMode="auto">
          <a:xfrm>
            <a:off x="2123728" y="116632"/>
            <a:ext cx="1512168" cy="216024"/>
          </a:xfrm>
          <a:prstGeom prst="rect">
            <a:avLst/>
          </a:prstGeom>
          <a:solidFill>
            <a:srgbClr val="202060"/>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26" name="正方形/長方形 25"/>
          <p:cNvSpPr/>
          <p:nvPr/>
        </p:nvSpPr>
        <p:spPr bwMode="auto">
          <a:xfrm>
            <a:off x="3635896" y="116632"/>
            <a:ext cx="1512168" cy="216024"/>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27" name="正方形/長方形 26"/>
          <p:cNvSpPr/>
          <p:nvPr/>
        </p:nvSpPr>
        <p:spPr bwMode="auto">
          <a:xfrm>
            <a:off x="5148064" y="116632"/>
            <a:ext cx="864096" cy="216024"/>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28" name="テキスト ボックス 27"/>
          <p:cNvSpPr txBox="1"/>
          <p:nvPr/>
        </p:nvSpPr>
        <p:spPr>
          <a:xfrm>
            <a:off x="1220369" y="116632"/>
            <a:ext cx="671979" cy="230832"/>
          </a:xfrm>
          <a:prstGeom prst="rect">
            <a:avLst/>
          </a:prstGeom>
          <a:noFill/>
        </p:spPr>
        <p:txBody>
          <a:bodyPr wrap="none" rtlCol="0">
            <a:spAutoFit/>
          </a:bodyPr>
          <a:lstStyle/>
          <a:p>
            <a:pPr algn="ctr"/>
            <a:r>
              <a:rPr lang="ja-JP" altLang="en-US" sz="900" dirty="0" smtClean="0">
                <a:latin typeface="+mj-lt"/>
                <a:ea typeface="メイリオ" pitchFamily="50" charset="-128"/>
              </a:rPr>
              <a:t>霧除去</a:t>
            </a:r>
            <a:r>
              <a:rPr lang="en-US" altLang="ja-JP" sz="900" dirty="0" smtClean="0">
                <a:latin typeface="+mj-lt"/>
                <a:ea typeface="メイリオ" pitchFamily="50" charset="-128"/>
              </a:rPr>
              <a:t>(6)</a:t>
            </a:r>
            <a:endParaRPr kumimoji="1" lang="ja-JP" altLang="en-US" sz="900" dirty="0">
              <a:latin typeface="+mj-lt"/>
              <a:ea typeface="メイリオ" pitchFamily="50" charset="-128"/>
            </a:endParaRPr>
          </a:p>
        </p:txBody>
      </p:sp>
      <p:sp>
        <p:nvSpPr>
          <p:cNvPr id="29" name="テキスト ボックス 28"/>
          <p:cNvSpPr txBox="1"/>
          <p:nvPr/>
        </p:nvSpPr>
        <p:spPr>
          <a:xfrm>
            <a:off x="2258012" y="116632"/>
            <a:ext cx="1268296" cy="230832"/>
          </a:xfrm>
          <a:prstGeom prst="rect">
            <a:avLst/>
          </a:prstGeom>
          <a:noFill/>
        </p:spPr>
        <p:txBody>
          <a:bodyPr wrap="none" rtlCol="0">
            <a:spAutoFit/>
          </a:bodyPr>
          <a:lstStyle/>
          <a:p>
            <a:pPr algn="ctr"/>
            <a:r>
              <a:rPr lang="ja-JP" altLang="en-US" sz="900" b="1" dirty="0" smtClean="0">
                <a:solidFill>
                  <a:schemeClr val="bg1"/>
                </a:solidFill>
                <a:latin typeface="+mj-lt"/>
                <a:ea typeface="メイリオ" pitchFamily="50" charset="-128"/>
              </a:rPr>
              <a:t>形状計測</a:t>
            </a:r>
            <a:r>
              <a:rPr lang="en-US" altLang="ja-JP" sz="900" b="1" dirty="0">
                <a:solidFill>
                  <a:schemeClr val="bg1"/>
                </a:solidFill>
                <a:latin typeface="+mj-lt"/>
                <a:ea typeface="メイリオ" pitchFamily="50" charset="-128"/>
              </a:rPr>
              <a:t>:</a:t>
            </a:r>
            <a:r>
              <a:rPr lang="ja-JP" altLang="en-US" sz="900" b="1" dirty="0" smtClean="0">
                <a:solidFill>
                  <a:schemeClr val="bg1"/>
                </a:solidFill>
                <a:latin typeface="+mj-lt"/>
                <a:ea typeface="メイリオ" pitchFamily="50" charset="-128"/>
              </a:rPr>
              <a:t>多視点</a:t>
            </a:r>
            <a:r>
              <a:rPr lang="en-US" altLang="ja-JP" sz="900" b="1" dirty="0" smtClean="0">
                <a:solidFill>
                  <a:schemeClr val="bg1"/>
                </a:solidFill>
                <a:latin typeface="+mj-lt"/>
                <a:ea typeface="メイリオ" pitchFamily="50" charset="-128"/>
              </a:rPr>
              <a:t>(5/6)</a:t>
            </a:r>
            <a:endParaRPr kumimoji="1" lang="ja-JP" altLang="en-US" sz="900" b="1" dirty="0">
              <a:solidFill>
                <a:schemeClr val="bg1"/>
              </a:solidFill>
              <a:latin typeface="+mj-lt"/>
              <a:ea typeface="メイリオ" pitchFamily="50" charset="-128"/>
            </a:endParaRPr>
          </a:p>
        </p:txBody>
      </p:sp>
      <p:sp>
        <p:nvSpPr>
          <p:cNvPr id="30" name="テキスト ボックス 29"/>
          <p:cNvSpPr txBox="1"/>
          <p:nvPr/>
        </p:nvSpPr>
        <p:spPr>
          <a:xfrm>
            <a:off x="3807482" y="116632"/>
            <a:ext cx="1165705" cy="230832"/>
          </a:xfrm>
          <a:prstGeom prst="rect">
            <a:avLst/>
          </a:prstGeom>
          <a:noFill/>
        </p:spPr>
        <p:txBody>
          <a:bodyPr wrap="none" rtlCol="0">
            <a:spAutoFit/>
          </a:bodyPr>
          <a:lstStyle/>
          <a:p>
            <a:pPr algn="ctr"/>
            <a:r>
              <a:rPr lang="ja-JP" altLang="en-US" sz="900" dirty="0" smtClean="0">
                <a:latin typeface="+mj-lt"/>
                <a:ea typeface="メイリオ" pitchFamily="50" charset="-128"/>
              </a:rPr>
              <a:t>形状計測</a:t>
            </a:r>
            <a:r>
              <a:rPr lang="en-US" altLang="ja-JP" sz="900" dirty="0" smtClean="0">
                <a:latin typeface="+mj-lt"/>
                <a:ea typeface="メイリオ" pitchFamily="50" charset="-128"/>
              </a:rPr>
              <a:t>:</a:t>
            </a:r>
            <a:r>
              <a:rPr lang="ja-JP" altLang="en-US" sz="900" dirty="0" smtClean="0">
                <a:latin typeface="+mj-lt"/>
                <a:ea typeface="メイリオ" pitchFamily="50" charset="-128"/>
              </a:rPr>
              <a:t>多光源</a:t>
            </a:r>
            <a:r>
              <a:rPr lang="en-US" altLang="ja-JP" sz="900" dirty="0" smtClean="0">
                <a:latin typeface="+mj-lt"/>
                <a:ea typeface="メイリオ" pitchFamily="50" charset="-128"/>
              </a:rPr>
              <a:t>(6)</a:t>
            </a:r>
            <a:endParaRPr kumimoji="1" lang="ja-JP" altLang="en-US" sz="900" dirty="0">
              <a:latin typeface="+mj-lt"/>
              <a:ea typeface="メイリオ" pitchFamily="50" charset="-128"/>
            </a:endParaRPr>
          </a:p>
        </p:txBody>
      </p:sp>
      <p:sp>
        <p:nvSpPr>
          <p:cNvPr id="31" name="テキスト ボックス 30"/>
          <p:cNvSpPr txBox="1"/>
          <p:nvPr/>
        </p:nvSpPr>
        <p:spPr>
          <a:xfrm>
            <a:off x="5368683" y="116632"/>
            <a:ext cx="441146" cy="230832"/>
          </a:xfrm>
          <a:prstGeom prst="rect">
            <a:avLst/>
          </a:prstGeom>
          <a:noFill/>
        </p:spPr>
        <p:txBody>
          <a:bodyPr wrap="none" rtlCol="0">
            <a:spAutoFit/>
          </a:bodyPr>
          <a:lstStyle/>
          <a:p>
            <a:pPr algn="ctr"/>
            <a:r>
              <a:rPr lang="ja-JP" altLang="en-US" sz="900" dirty="0" smtClean="0">
                <a:latin typeface="+mj-lt"/>
                <a:ea typeface="メイリオ" pitchFamily="50" charset="-128"/>
              </a:rPr>
              <a:t>結</a:t>
            </a:r>
            <a:r>
              <a:rPr lang="en-US" altLang="ja-JP" sz="900" dirty="0" smtClean="0">
                <a:latin typeface="+mj-lt"/>
                <a:ea typeface="メイリオ" pitchFamily="50" charset="-128"/>
              </a:rPr>
              <a:t>(1)</a:t>
            </a:r>
            <a:endParaRPr kumimoji="1" lang="ja-JP" altLang="en-US" sz="900" dirty="0">
              <a:latin typeface="+mj-lt"/>
              <a:ea typeface="メイリオ" pitchFamily="50" charset="-128"/>
            </a:endParaRPr>
          </a:p>
        </p:txBody>
      </p:sp>
    </p:spTree>
    <p:extLst>
      <p:ext uri="{BB962C8B-B14F-4D97-AF65-F5344CB8AC3E}">
        <p14:creationId xmlns:p14="http://schemas.microsoft.com/office/powerpoint/2010/main" val="27157825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コンテンツ プレースホルダ 3" descr="rabbit00.bmp"/>
          <p:cNvPicPr>
            <a:picLocks noChangeAspect="1"/>
          </p:cNvPicPr>
          <p:nvPr/>
        </p:nvPicPr>
        <p:blipFill>
          <a:blip r:embed="rId2" cstate="print"/>
          <a:srcRect l="9524" r="10476"/>
          <a:stretch>
            <a:fillRect/>
          </a:stretch>
        </p:blipFill>
        <p:spPr bwMode="auto">
          <a:xfrm>
            <a:off x="1547664" y="548680"/>
            <a:ext cx="3024336" cy="3024336"/>
          </a:xfrm>
          <a:prstGeom prst="rect">
            <a:avLst/>
          </a:prstGeom>
          <a:noFill/>
          <a:ln w="9525">
            <a:noFill/>
            <a:miter lim="800000"/>
            <a:headEnd/>
            <a:tailEnd/>
          </a:ln>
        </p:spPr>
      </p:pic>
      <p:pic>
        <p:nvPicPr>
          <p:cNvPr id="4" name="図 5" descr="shade00-3.bmp"/>
          <p:cNvPicPr>
            <a:picLocks noChangeAspect="1"/>
          </p:cNvPicPr>
          <p:nvPr/>
        </p:nvPicPr>
        <p:blipFill>
          <a:blip r:embed="rId3" cstate="print"/>
          <a:srcRect l="16869" t="16869" r="15653" b="15653"/>
          <a:stretch>
            <a:fillRect/>
          </a:stretch>
        </p:blipFill>
        <p:spPr bwMode="auto">
          <a:xfrm>
            <a:off x="4644008" y="3645024"/>
            <a:ext cx="3024336" cy="3024336"/>
          </a:xfrm>
          <a:prstGeom prst="rect">
            <a:avLst/>
          </a:prstGeom>
          <a:noFill/>
          <a:ln w="9525">
            <a:solidFill>
              <a:schemeClr val="tx1"/>
            </a:solidFill>
            <a:miter lim="800000"/>
            <a:headEnd/>
            <a:tailEnd/>
          </a:ln>
        </p:spPr>
      </p:pic>
      <p:pic>
        <p:nvPicPr>
          <p:cNvPr id="5" name="図 8" descr="bunny_shade000.bmp"/>
          <p:cNvPicPr>
            <a:picLocks noChangeAspect="1"/>
          </p:cNvPicPr>
          <p:nvPr/>
        </p:nvPicPr>
        <p:blipFill>
          <a:blip r:embed="rId4" cstate="print"/>
          <a:srcRect l="19279" t="14468" r="13243" b="18012"/>
          <a:stretch>
            <a:fillRect/>
          </a:stretch>
        </p:blipFill>
        <p:spPr bwMode="auto">
          <a:xfrm>
            <a:off x="1547664" y="3645024"/>
            <a:ext cx="3024336" cy="3024336"/>
          </a:xfrm>
          <a:prstGeom prst="rect">
            <a:avLst/>
          </a:prstGeom>
          <a:noFill/>
          <a:ln w="9525">
            <a:solidFill>
              <a:schemeClr val="tx1"/>
            </a:solidFill>
            <a:miter lim="800000"/>
            <a:headEnd/>
            <a:tailEnd/>
          </a:ln>
        </p:spPr>
      </p:pic>
      <p:pic>
        <p:nvPicPr>
          <p:cNvPr id="6" name="図 5" descr="shade00-3.bmp"/>
          <p:cNvPicPr>
            <a:picLocks noChangeAspect="1"/>
          </p:cNvPicPr>
          <p:nvPr/>
        </p:nvPicPr>
        <p:blipFill>
          <a:blip r:embed="rId5" cstate="print"/>
          <a:srcRect l="19274" t="19274" r="13268" b="13268"/>
          <a:stretch>
            <a:fillRect/>
          </a:stretch>
        </p:blipFill>
        <p:spPr bwMode="auto">
          <a:xfrm>
            <a:off x="4644008" y="548680"/>
            <a:ext cx="3024336" cy="3024336"/>
          </a:xfrm>
          <a:prstGeom prst="rect">
            <a:avLst/>
          </a:prstGeom>
          <a:noFill/>
          <a:ln w="9525">
            <a:solidFill>
              <a:schemeClr val="tx1"/>
            </a:solidFill>
            <a:miter lim="800000"/>
            <a:headEnd/>
            <a:tailEnd/>
          </a:ln>
        </p:spPr>
      </p:pic>
      <p:sp>
        <p:nvSpPr>
          <p:cNvPr id="7" name="テキスト ボックス 6"/>
          <p:cNvSpPr txBox="1"/>
          <p:nvPr/>
        </p:nvSpPr>
        <p:spPr>
          <a:xfrm>
            <a:off x="1619672" y="3140968"/>
            <a:ext cx="1569660" cy="369332"/>
          </a:xfrm>
          <a:prstGeom prst="rect">
            <a:avLst/>
          </a:prstGeom>
          <a:noFill/>
        </p:spPr>
        <p:txBody>
          <a:bodyPr wrap="none" rtlCol="0">
            <a:spAutoFit/>
            <a:scene3d>
              <a:camera prst="orthographicFront"/>
              <a:lightRig rig="threePt" dir="t"/>
            </a:scene3d>
            <a:sp3d/>
          </a:bodyPr>
          <a:lstStyle/>
          <a:p>
            <a:r>
              <a:rPr kumimoji="1" lang="ja-JP" altLang="en-US" b="1" dirty="0" smtClean="0">
                <a:solidFill>
                  <a:schemeClr val="bg1"/>
                </a:solidFill>
                <a:effectLst>
                  <a:glow rad="228600">
                    <a:schemeClr val="tx1">
                      <a:alpha val="40000"/>
                    </a:schemeClr>
                  </a:glow>
                  <a:outerShdw dir="5400000" algn="ctr" rotWithShape="0">
                    <a:schemeClr val="tx1"/>
                  </a:outerShdw>
                </a:effectLst>
              </a:rPr>
              <a:t>計測対象物体</a:t>
            </a:r>
            <a:endParaRPr kumimoji="1" lang="ja-JP" altLang="en-US" b="1" dirty="0">
              <a:solidFill>
                <a:schemeClr val="bg1"/>
              </a:solidFill>
              <a:effectLst>
                <a:glow rad="228600">
                  <a:schemeClr val="tx1">
                    <a:alpha val="40000"/>
                  </a:schemeClr>
                </a:glow>
                <a:outerShdw dir="5400000" algn="ctr" rotWithShape="0">
                  <a:schemeClr val="tx1"/>
                </a:outerShdw>
              </a:effectLst>
            </a:endParaRPr>
          </a:p>
        </p:txBody>
      </p:sp>
      <p:sp>
        <p:nvSpPr>
          <p:cNvPr id="9" name="テキスト ボックス 8"/>
          <p:cNvSpPr txBox="1"/>
          <p:nvPr/>
        </p:nvSpPr>
        <p:spPr>
          <a:xfrm>
            <a:off x="1619672" y="6237312"/>
            <a:ext cx="1114408" cy="369332"/>
          </a:xfrm>
          <a:prstGeom prst="rect">
            <a:avLst/>
          </a:prstGeom>
          <a:noFill/>
        </p:spPr>
        <p:txBody>
          <a:bodyPr wrap="none" rtlCol="0">
            <a:spAutoFit/>
            <a:scene3d>
              <a:camera prst="orthographicFront"/>
              <a:lightRig rig="threePt" dir="t"/>
            </a:scene3d>
            <a:sp3d/>
          </a:bodyPr>
          <a:lstStyle/>
          <a:p>
            <a:r>
              <a:rPr kumimoji="1" lang="ja-JP" altLang="en-US" b="1" dirty="0" smtClean="0">
                <a:solidFill>
                  <a:schemeClr val="bg1"/>
                </a:solidFill>
                <a:effectLst>
                  <a:glow rad="228600">
                    <a:schemeClr val="tx1">
                      <a:alpha val="40000"/>
                    </a:schemeClr>
                  </a:glow>
                  <a:outerShdw dir="5400000" algn="ctr" rotWithShape="0">
                    <a:schemeClr val="tx1"/>
                  </a:outerShdw>
                </a:effectLst>
              </a:rPr>
              <a:t>真の形状</a:t>
            </a:r>
            <a:endParaRPr kumimoji="1" lang="ja-JP" altLang="en-US" b="1" dirty="0">
              <a:solidFill>
                <a:schemeClr val="bg1"/>
              </a:solidFill>
              <a:effectLst>
                <a:glow rad="228600">
                  <a:schemeClr val="tx1">
                    <a:alpha val="40000"/>
                  </a:schemeClr>
                </a:glow>
                <a:outerShdw dir="5400000" algn="ctr" rotWithShape="0">
                  <a:schemeClr val="tx1"/>
                </a:outerShdw>
              </a:effectLst>
            </a:endParaRPr>
          </a:p>
        </p:txBody>
      </p:sp>
      <p:sp>
        <p:nvSpPr>
          <p:cNvPr id="10" name="テキスト ボックス 9"/>
          <p:cNvSpPr txBox="1"/>
          <p:nvPr/>
        </p:nvSpPr>
        <p:spPr>
          <a:xfrm>
            <a:off x="4716016" y="3140968"/>
            <a:ext cx="2044149" cy="369332"/>
          </a:xfrm>
          <a:prstGeom prst="rect">
            <a:avLst/>
          </a:prstGeom>
          <a:noFill/>
        </p:spPr>
        <p:txBody>
          <a:bodyPr wrap="none" rtlCol="0">
            <a:spAutoFit/>
            <a:scene3d>
              <a:camera prst="orthographicFront"/>
              <a:lightRig rig="threePt" dir="t"/>
            </a:scene3d>
            <a:sp3d/>
          </a:bodyPr>
          <a:lstStyle/>
          <a:p>
            <a:r>
              <a:rPr kumimoji="1" lang="ja-JP" altLang="en-US" b="1" dirty="0" smtClean="0">
                <a:solidFill>
                  <a:schemeClr val="bg1"/>
                </a:solidFill>
                <a:effectLst>
                  <a:glow rad="228600">
                    <a:schemeClr val="tx1">
                      <a:alpha val="40000"/>
                    </a:schemeClr>
                  </a:glow>
                  <a:outerShdw dir="5400000" algn="ctr" rotWithShape="0">
                    <a:schemeClr val="tx1"/>
                  </a:outerShdw>
                </a:effectLst>
              </a:rPr>
              <a:t>視体積交差法のみ</a:t>
            </a:r>
            <a:endParaRPr kumimoji="1" lang="ja-JP" altLang="en-US" b="1" dirty="0">
              <a:solidFill>
                <a:schemeClr val="bg1"/>
              </a:solidFill>
              <a:effectLst>
                <a:glow rad="228600">
                  <a:schemeClr val="tx1">
                    <a:alpha val="40000"/>
                  </a:schemeClr>
                </a:glow>
                <a:outerShdw dir="5400000" algn="ctr" rotWithShape="0">
                  <a:schemeClr val="tx1"/>
                </a:outerShdw>
              </a:effectLst>
            </a:endParaRPr>
          </a:p>
        </p:txBody>
      </p:sp>
      <p:sp>
        <p:nvSpPr>
          <p:cNvPr id="11" name="テキスト ボックス 10"/>
          <p:cNvSpPr txBox="1"/>
          <p:nvPr/>
        </p:nvSpPr>
        <p:spPr>
          <a:xfrm>
            <a:off x="4716016" y="5949280"/>
            <a:ext cx="2276585" cy="646331"/>
          </a:xfrm>
          <a:prstGeom prst="rect">
            <a:avLst/>
          </a:prstGeom>
          <a:noFill/>
        </p:spPr>
        <p:txBody>
          <a:bodyPr wrap="none" rtlCol="0">
            <a:spAutoFit/>
            <a:scene3d>
              <a:camera prst="orthographicFront"/>
              <a:lightRig rig="threePt" dir="t"/>
            </a:scene3d>
            <a:sp3d/>
          </a:bodyPr>
          <a:lstStyle/>
          <a:p>
            <a:r>
              <a:rPr kumimoji="1" lang="ja-JP" altLang="en-US" b="1" dirty="0" smtClean="0">
                <a:solidFill>
                  <a:schemeClr val="bg1"/>
                </a:solidFill>
                <a:effectLst>
                  <a:glow rad="228600">
                    <a:schemeClr val="tx1">
                      <a:alpha val="40000"/>
                    </a:schemeClr>
                  </a:glow>
                  <a:outerShdw dir="5400000" algn="ctr" rotWithShape="0">
                    <a:schemeClr val="tx1"/>
                  </a:outerShdw>
                </a:effectLst>
              </a:rPr>
              <a:t>提案手法</a:t>
            </a:r>
            <a:endParaRPr kumimoji="1" lang="en-US" altLang="ja-JP" b="1" dirty="0" smtClean="0">
              <a:solidFill>
                <a:schemeClr val="bg1"/>
              </a:solidFill>
              <a:effectLst>
                <a:glow rad="228600">
                  <a:schemeClr val="tx1">
                    <a:alpha val="40000"/>
                  </a:schemeClr>
                </a:glow>
                <a:outerShdw dir="5400000" algn="ctr" rotWithShape="0">
                  <a:schemeClr val="tx1"/>
                </a:outerShdw>
              </a:effectLst>
            </a:endParaRPr>
          </a:p>
          <a:p>
            <a:r>
              <a:rPr kumimoji="1" lang="ja-JP" altLang="en-US" b="1" dirty="0" smtClean="0">
                <a:solidFill>
                  <a:schemeClr val="bg1"/>
                </a:solidFill>
                <a:effectLst>
                  <a:glow rad="228600">
                    <a:schemeClr val="tx1">
                      <a:alpha val="40000"/>
                    </a:schemeClr>
                  </a:glow>
                  <a:outerShdw dir="5400000" algn="ctr" rotWithShape="0">
                    <a:schemeClr val="tx1"/>
                  </a:outerShdw>
                </a:effectLst>
              </a:rPr>
              <a:t>視体積交差法＋偏光</a:t>
            </a:r>
            <a:endParaRPr kumimoji="1" lang="ja-JP" altLang="en-US" b="1" dirty="0">
              <a:solidFill>
                <a:schemeClr val="bg1"/>
              </a:solidFill>
              <a:effectLst>
                <a:glow rad="228600">
                  <a:schemeClr val="tx1">
                    <a:alpha val="40000"/>
                  </a:schemeClr>
                </a:glow>
                <a:outerShdw dir="5400000" algn="ctr" rotWithShape="0">
                  <a:schemeClr val="tx1"/>
                </a:outerShdw>
              </a:effectLst>
            </a:endParaRPr>
          </a:p>
        </p:txBody>
      </p:sp>
      <p:sp>
        <p:nvSpPr>
          <p:cNvPr id="22" name="正方形/長方形 21"/>
          <p:cNvSpPr/>
          <p:nvPr/>
        </p:nvSpPr>
        <p:spPr bwMode="auto">
          <a:xfrm>
            <a:off x="107504" y="116632"/>
            <a:ext cx="864096" cy="216024"/>
          </a:xfrm>
          <a:prstGeom prst="rect">
            <a:avLst/>
          </a:prstGeom>
          <a:solidFill>
            <a:srgbClr val="BFBFBF"/>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23" name="テキスト ボックス 22"/>
          <p:cNvSpPr txBox="1"/>
          <p:nvPr/>
        </p:nvSpPr>
        <p:spPr>
          <a:xfrm>
            <a:off x="314907" y="116632"/>
            <a:ext cx="441146" cy="230832"/>
          </a:xfrm>
          <a:prstGeom prst="rect">
            <a:avLst/>
          </a:prstGeom>
          <a:noFill/>
        </p:spPr>
        <p:txBody>
          <a:bodyPr wrap="none" rtlCol="0">
            <a:spAutoFit/>
          </a:bodyPr>
          <a:lstStyle/>
          <a:p>
            <a:pPr algn="ctr"/>
            <a:r>
              <a:rPr lang="ja-JP" altLang="en-US" sz="900" dirty="0" smtClean="0">
                <a:latin typeface="+mj-lt"/>
                <a:ea typeface="メイリオ" pitchFamily="50" charset="-128"/>
              </a:rPr>
              <a:t>序</a:t>
            </a:r>
            <a:r>
              <a:rPr lang="en-US" altLang="ja-JP" sz="900" dirty="0" smtClean="0">
                <a:latin typeface="+mj-lt"/>
                <a:ea typeface="メイリオ" pitchFamily="50" charset="-128"/>
              </a:rPr>
              <a:t>(3)</a:t>
            </a:r>
            <a:endParaRPr kumimoji="1" lang="ja-JP" altLang="en-US" sz="900" dirty="0">
              <a:latin typeface="+mj-lt"/>
              <a:ea typeface="メイリオ" pitchFamily="50" charset="-128"/>
            </a:endParaRPr>
          </a:p>
        </p:txBody>
      </p:sp>
      <p:sp>
        <p:nvSpPr>
          <p:cNvPr id="24" name="正方形/長方形 23"/>
          <p:cNvSpPr/>
          <p:nvPr/>
        </p:nvSpPr>
        <p:spPr bwMode="auto">
          <a:xfrm>
            <a:off x="971600" y="116632"/>
            <a:ext cx="1152128" cy="216024"/>
          </a:xfrm>
          <a:prstGeom prst="rect">
            <a:avLst/>
          </a:prstGeom>
          <a:solidFill>
            <a:srgbClr val="BFBFBF"/>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25" name="正方形/長方形 24"/>
          <p:cNvSpPr/>
          <p:nvPr/>
        </p:nvSpPr>
        <p:spPr bwMode="auto">
          <a:xfrm>
            <a:off x="2123728" y="116632"/>
            <a:ext cx="1512168" cy="216024"/>
          </a:xfrm>
          <a:prstGeom prst="rect">
            <a:avLst/>
          </a:prstGeom>
          <a:solidFill>
            <a:srgbClr val="202060"/>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26" name="正方形/長方形 25"/>
          <p:cNvSpPr/>
          <p:nvPr/>
        </p:nvSpPr>
        <p:spPr bwMode="auto">
          <a:xfrm>
            <a:off x="3635896" y="116632"/>
            <a:ext cx="1512168" cy="216024"/>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27" name="正方形/長方形 26"/>
          <p:cNvSpPr/>
          <p:nvPr/>
        </p:nvSpPr>
        <p:spPr bwMode="auto">
          <a:xfrm>
            <a:off x="5148064" y="116632"/>
            <a:ext cx="864096" cy="216024"/>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28" name="テキスト ボックス 27"/>
          <p:cNvSpPr txBox="1"/>
          <p:nvPr/>
        </p:nvSpPr>
        <p:spPr>
          <a:xfrm>
            <a:off x="1220369" y="116632"/>
            <a:ext cx="671979" cy="230832"/>
          </a:xfrm>
          <a:prstGeom prst="rect">
            <a:avLst/>
          </a:prstGeom>
          <a:noFill/>
        </p:spPr>
        <p:txBody>
          <a:bodyPr wrap="none" rtlCol="0">
            <a:spAutoFit/>
          </a:bodyPr>
          <a:lstStyle/>
          <a:p>
            <a:pPr algn="ctr"/>
            <a:r>
              <a:rPr lang="ja-JP" altLang="en-US" sz="900" dirty="0" smtClean="0">
                <a:latin typeface="+mj-lt"/>
                <a:ea typeface="メイリオ" pitchFamily="50" charset="-128"/>
              </a:rPr>
              <a:t>霧除去</a:t>
            </a:r>
            <a:r>
              <a:rPr lang="en-US" altLang="ja-JP" sz="900" dirty="0" smtClean="0">
                <a:latin typeface="+mj-lt"/>
                <a:ea typeface="メイリオ" pitchFamily="50" charset="-128"/>
              </a:rPr>
              <a:t>(6)</a:t>
            </a:r>
            <a:endParaRPr kumimoji="1" lang="ja-JP" altLang="en-US" sz="900" dirty="0">
              <a:latin typeface="+mj-lt"/>
              <a:ea typeface="メイリオ" pitchFamily="50" charset="-128"/>
            </a:endParaRPr>
          </a:p>
        </p:txBody>
      </p:sp>
      <p:sp>
        <p:nvSpPr>
          <p:cNvPr id="29" name="テキスト ボックス 28"/>
          <p:cNvSpPr txBox="1"/>
          <p:nvPr/>
        </p:nvSpPr>
        <p:spPr>
          <a:xfrm>
            <a:off x="2258012" y="116632"/>
            <a:ext cx="1268296" cy="230832"/>
          </a:xfrm>
          <a:prstGeom prst="rect">
            <a:avLst/>
          </a:prstGeom>
          <a:noFill/>
        </p:spPr>
        <p:txBody>
          <a:bodyPr wrap="none" rtlCol="0">
            <a:spAutoFit/>
          </a:bodyPr>
          <a:lstStyle/>
          <a:p>
            <a:pPr algn="ctr"/>
            <a:r>
              <a:rPr lang="ja-JP" altLang="en-US" sz="900" b="1" dirty="0" smtClean="0">
                <a:solidFill>
                  <a:schemeClr val="bg1"/>
                </a:solidFill>
                <a:latin typeface="+mj-lt"/>
                <a:ea typeface="メイリオ" pitchFamily="50" charset="-128"/>
              </a:rPr>
              <a:t>形状計測</a:t>
            </a:r>
            <a:r>
              <a:rPr lang="en-US" altLang="ja-JP" sz="900" b="1" dirty="0">
                <a:solidFill>
                  <a:schemeClr val="bg1"/>
                </a:solidFill>
                <a:latin typeface="+mj-lt"/>
                <a:ea typeface="メイリオ" pitchFamily="50" charset="-128"/>
              </a:rPr>
              <a:t>:</a:t>
            </a:r>
            <a:r>
              <a:rPr lang="ja-JP" altLang="en-US" sz="900" b="1" dirty="0" smtClean="0">
                <a:solidFill>
                  <a:schemeClr val="bg1"/>
                </a:solidFill>
                <a:latin typeface="+mj-lt"/>
                <a:ea typeface="メイリオ" pitchFamily="50" charset="-128"/>
              </a:rPr>
              <a:t>多視点</a:t>
            </a:r>
            <a:r>
              <a:rPr lang="en-US" altLang="ja-JP" sz="900" b="1" dirty="0" smtClean="0">
                <a:solidFill>
                  <a:schemeClr val="bg1"/>
                </a:solidFill>
                <a:latin typeface="+mj-lt"/>
                <a:ea typeface="メイリオ" pitchFamily="50" charset="-128"/>
              </a:rPr>
              <a:t>(6/6)</a:t>
            </a:r>
            <a:endParaRPr kumimoji="1" lang="ja-JP" altLang="en-US" sz="900" b="1" dirty="0">
              <a:solidFill>
                <a:schemeClr val="bg1"/>
              </a:solidFill>
              <a:latin typeface="+mj-lt"/>
              <a:ea typeface="メイリオ" pitchFamily="50" charset="-128"/>
            </a:endParaRPr>
          </a:p>
        </p:txBody>
      </p:sp>
      <p:sp>
        <p:nvSpPr>
          <p:cNvPr id="30" name="テキスト ボックス 29"/>
          <p:cNvSpPr txBox="1"/>
          <p:nvPr/>
        </p:nvSpPr>
        <p:spPr>
          <a:xfrm>
            <a:off x="3807482" y="116632"/>
            <a:ext cx="1165705" cy="230832"/>
          </a:xfrm>
          <a:prstGeom prst="rect">
            <a:avLst/>
          </a:prstGeom>
          <a:noFill/>
        </p:spPr>
        <p:txBody>
          <a:bodyPr wrap="none" rtlCol="0">
            <a:spAutoFit/>
          </a:bodyPr>
          <a:lstStyle/>
          <a:p>
            <a:pPr algn="ctr"/>
            <a:r>
              <a:rPr lang="ja-JP" altLang="en-US" sz="900" dirty="0" smtClean="0">
                <a:latin typeface="+mj-lt"/>
                <a:ea typeface="メイリオ" pitchFamily="50" charset="-128"/>
              </a:rPr>
              <a:t>形状計測</a:t>
            </a:r>
            <a:r>
              <a:rPr lang="en-US" altLang="ja-JP" sz="900" dirty="0" smtClean="0">
                <a:latin typeface="+mj-lt"/>
                <a:ea typeface="メイリオ" pitchFamily="50" charset="-128"/>
              </a:rPr>
              <a:t>:</a:t>
            </a:r>
            <a:r>
              <a:rPr lang="ja-JP" altLang="en-US" sz="900" dirty="0" smtClean="0">
                <a:latin typeface="+mj-lt"/>
                <a:ea typeface="メイリオ" pitchFamily="50" charset="-128"/>
              </a:rPr>
              <a:t>多光源</a:t>
            </a:r>
            <a:r>
              <a:rPr lang="en-US" altLang="ja-JP" sz="900" dirty="0" smtClean="0">
                <a:latin typeface="+mj-lt"/>
                <a:ea typeface="メイリオ" pitchFamily="50" charset="-128"/>
              </a:rPr>
              <a:t>(6)</a:t>
            </a:r>
            <a:endParaRPr kumimoji="1" lang="ja-JP" altLang="en-US" sz="900" dirty="0">
              <a:latin typeface="+mj-lt"/>
              <a:ea typeface="メイリオ" pitchFamily="50" charset="-128"/>
            </a:endParaRPr>
          </a:p>
        </p:txBody>
      </p:sp>
      <p:sp>
        <p:nvSpPr>
          <p:cNvPr id="31" name="テキスト ボックス 30"/>
          <p:cNvSpPr txBox="1"/>
          <p:nvPr/>
        </p:nvSpPr>
        <p:spPr>
          <a:xfrm>
            <a:off x="5368683" y="116632"/>
            <a:ext cx="441146" cy="230832"/>
          </a:xfrm>
          <a:prstGeom prst="rect">
            <a:avLst/>
          </a:prstGeom>
          <a:noFill/>
        </p:spPr>
        <p:txBody>
          <a:bodyPr wrap="none" rtlCol="0">
            <a:spAutoFit/>
          </a:bodyPr>
          <a:lstStyle/>
          <a:p>
            <a:pPr algn="ctr"/>
            <a:r>
              <a:rPr lang="ja-JP" altLang="en-US" sz="900" dirty="0" smtClean="0">
                <a:latin typeface="+mj-lt"/>
                <a:ea typeface="メイリオ" pitchFamily="50" charset="-128"/>
              </a:rPr>
              <a:t>結</a:t>
            </a:r>
            <a:r>
              <a:rPr lang="en-US" altLang="ja-JP" sz="900" dirty="0" smtClean="0">
                <a:latin typeface="+mj-lt"/>
                <a:ea typeface="メイリオ" pitchFamily="50" charset="-128"/>
              </a:rPr>
              <a:t>(1)</a:t>
            </a:r>
            <a:endParaRPr kumimoji="1" lang="ja-JP" altLang="en-US" sz="900" dirty="0">
              <a:latin typeface="+mj-lt"/>
              <a:ea typeface="メイリオ" pitchFamily="50" charset="-128"/>
            </a:endParaRPr>
          </a:p>
        </p:txBody>
      </p:sp>
    </p:spTree>
    <p:extLst>
      <p:ext uri="{BB962C8B-B14F-4D97-AF65-F5344CB8AC3E}">
        <p14:creationId xmlns:p14="http://schemas.microsoft.com/office/powerpoint/2010/main" val="28553025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sz="quarter"/>
          </p:nvPr>
        </p:nvSpPr>
        <p:spPr/>
        <p:txBody>
          <a:bodyPr/>
          <a:lstStyle/>
          <a:p>
            <a:r>
              <a:rPr kumimoji="1" lang="ja-JP" altLang="en-US" dirty="0" smtClean="0"/>
              <a:t>形状計測</a:t>
            </a:r>
            <a:r>
              <a:rPr kumimoji="1" lang="en-US" altLang="ja-JP" dirty="0" smtClean="0"/>
              <a:t/>
            </a:r>
            <a:br>
              <a:rPr kumimoji="1" lang="en-US" altLang="ja-JP" dirty="0" smtClean="0"/>
            </a:br>
            <a:r>
              <a:rPr kumimoji="1" lang="ja-JP" altLang="en-US" dirty="0" smtClean="0"/>
              <a:t>多光源</a:t>
            </a:r>
            <a:endParaRPr kumimoji="1" lang="ja-JP" altLang="en-US" dirty="0"/>
          </a:p>
        </p:txBody>
      </p:sp>
      <p:sp>
        <p:nvSpPr>
          <p:cNvPr id="5" name="サブタイトル 4"/>
          <p:cNvSpPr>
            <a:spLocks noGrp="1"/>
          </p:cNvSpPr>
          <p:nvPr>
            <p:ph type="subTitle" sz="quarter" idx="1"/>
          </p:nvPr>
        </p:nvSpPr>
        <p:spPr>
          <a:xfrm>
            <a:off x="971600" y="4352934"/>
            <a:ext cx="7200800" cy="1719272"/>
          </a:xfrm>
        </p:spPr>
        <p:txBody>
          <a:bodyPr/>
          <a:lstStyle/>
          <a:p>
            <a:r>
              <a:rPr kumimoji="1" lang="ja-JP" altLang="en-US" dirty="0" smtClean="0"/>
              <a:t>小野，宮崎，馬場，青木，古川，青山，日浦</a:t>
            </a:r>
            <a:endParaRPr kumimoji="1" lang="en-US" altLang="ja-JP" dirty="0" smtClean="0"/>
          </a:p>
          <a:p>
            <a:r>
              <a:rPr lang="en-US" altLang="ja-JP" dirty="0" smtClean="0"/>
              <a:t>MIRU 2013</a:t>
            </a:r>
            <a:endParaRPr kumimoji="1" lang="ja-JP" altLang="en-US" dirty="0"/>
          </a:p>
        </p:txBody>
      </p:sp>
    </p:spTree>
    <p:extLst>
      <p:ext uri="{BB962C8B-B14F-4D97-AF65-F5344CB8AC3E}">
        <p14:creationId xmlns:p14="http://schemas.microsoft.com/office/powerpoint/2010/main" val="11570876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角丸四角形 15"/>
          <p:cNvSpPr/>
          <p:nvPr/>
        </p:nvSpPr>
        <p:spPr bwMode="auto">
          <a:xfrm>
            <a:off x="1331640" y="2915652"/>
            <a:ext cx="2160240" cy="2088232"/>
          </a:xfrm>
          <a:prstGeom prst="roundRect">
            <a:avLst/>
          </a:prstGeom>
          <a:noFill/>
          <a:ln w="3810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47" name="角丸四角形 46"/>
          <p:cNvSpPr/>
          <p:nvPr/>
        </p:nvSpPr>
        <p:spPr bwMode="auto">
          <a:xfrm>
            <a:off x="4067944" y="2915652"/>
            <a:ext cx="3456384" cy="2088232"/>
          </a:xfrm>
          <a:prstGeom prst="roundRect">
            <a:avLst/>
          </a:prstGeom>
          <a:noFill/>
          <a:ln w="3810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625666" name="Rectangle 2"/>
          <p:cNvSpPr>
            <a:spLocks noGrp="1" noChangeArrowheads="1"/>
          </p:cNvSpPr>
          <p:nvPr>
            <p:ph type="title"/>
          </p:nvPr>
        </p:nvSpPr>
        <p:spPr/>
        <p:txBody>
          <a:bodyPr/>
          <a:lstStyle/>
          <a:p>
            <a:r>
              <a:rPr lang="ja-JP" altLang="en-US" dirty="0"/>
              <a:t>偏光とは？</a:t>
            </a:r>
          </a:p>
        </p:txBody>
      </p:sp>
      <p:sp>
        <p:nvSpPr>
          <p:cNvPr id="625670" name="Line 6"/>
          <p:cNvSpPr>
            <a:spLocks noChangeShapeType="1"/>
          </p:cNvSpPr>
          <p:nvPr/>
        </p:nvSpPr>
        <p:spPr bwMode="auto">
          <a:xfrm>
            <a:off x="2163763" y="3574266"/>
            <a:ext cx="1077912" cy="0"/>
          </a:xfrm>
          <a:prstGeom prst="line">
            <a:avLst/>
          </a:prstGeom>
          <a:noFill/>
          <a:ln w="38100">
            <a:solidFill>
              <a:srgbClr val="FFCC00"/>
            </a:solidFill>
            <a:round/>
            <a:headEnd/>
            <a:tailEnd type="stealth" w="med" len="med"/>
          </a:ln>
          <a:effectLst/>
        </p:spPr>
        <p:txBody>
          <a:bodyPr/>
          <a:lstStyle/>
          <a:p>
            <a:endParaRPr lang="ja-JP" altLang="en-US"/>
          </a:p>
        </p:txBody>
      </p:sp>
      <p:grpSp>
        <p:nvGrpSpPr>
          <p:cNvPr id="2" name="Group 7"/>
          <p:cNvGrpSpPr>
            <a:grpSpLocks/>
          </p:cNvGrpSpPr>
          <p:nvPr/>
        </p:nvGrpSpPr>
        <p:grpSpPr bwMode="auto">
          <a:xfrm>
            <a:off x="1752600" y="3339316"/>
            <a:ext cx="358775" cy="411163"/>
            <a:chOff x="567" y="3612"/>
            <a:chExt cx="317" cy="362"/>
          </a:xfrm>
        </p:grpSpPr>
        <p:sp>
          <p:nvSpPr>
            <p:cNvPr id="625672" name="Oval 8"/>
            <p:cNvSpPr>
              <a:spLocks noChangeArrowheads="1"/>
            </p:cNvSpPr>
            <p:nvPr/>
          </p:nvSpPr>
          <p:spPr bwMode="auto">
            <a:xfrm>
              <a:off x="567" y="3702"/>
              <a:ext cx="181" cy="181"/>
            </a:xfrm>
            <a:prstGeom prst="ellipse">
              <a:avLst/>
            </a:prstGeom>
            <a:solidFill>
              <a:srgbClr val="FFFF00"/>
            </a:solidFill>
            <a:ln w="38100">
              <a:solidFill>
                <a:srgbClr val="FF6600"/>
              </a:solidFill>
              <a:round/>
              <a:headEnd/>
              <a:tailEnd/>
            </a:ln>
            <a:effectLst/>
          </p:spPr>
          <p:txBody>
            <a:bodyPr wrap="none" anchor="ctr"/>
            <a:lstStyle/>
            <a:p>
              <a:endParaRPr lang="ja-JP" altLang="en-US"/>
            </a:p>
          </p:txBody>
        </p:sp>
        <p:sp>
          <p:nvSpPr>
            <p:cNvPr id="625673" name="Line 9"/>
            <p:cNvSpPr>
              <a:spLocks noChangeShapeType="1"/>
            </p:cNvSpPr>
            <p:nvPr/>
          </p:nvSpPr>
          <p:spPr bwMode="auto">
            <a:xfrm flipV="1">
              <a:off x="748" y="3612"/>
              <a:ext cx="91" cy="90"/>
            </a:xfrm>
            <a:prstGeom prst="line">
              <a:avLst/>
            </a:prstGeom>
            <a:noFill/>
            <a:ln w="38100">
              <a:solidFill>
                <a:srgbClr val="FFCC00"/>
              </a:solidFill>
              <a:round/>
              <a:headEnd/>
              <a:tailEnd/>
            </a:ln>
            <a:effectLst/>
          </p:spPr>
          <p:txBody>
            <a:bodyPr/>
            <a:lstStyle/>
            <a:p>
              <a:endParaRPr lang="ja-JP" altLang="en-US"/>
            </a:p>
          </p:txBody>
        </p:sp>
        <p:sp>
          <p:nvSpPr>
            <p:cNvPr id="625674" name="Line 10"/>
            <p:cNvSpPr>
              <a:spLocks noChangeShapeType="1"/>
            </p:cNvSpPr>
            <p:nvPr/>
          </p:nvSpPr>
          <p:spPr bwMode="auto">
            <a:xfrm flipV="1">
              <a:off x="793" y="3702"/>
              <a:ext cx="91" cy="46"/>
            </a:xfrm>
            <a:prstGeom prst="line">
              <a:avLst/>
            </a:prstGeom>
            <a:noFill/>
            <a:ln w="38100">
              <a:solidFill>
                <a:srgbClr val="FFCC00"/>
              </a:solidFill>
              <a:round/>
              <a:headEnd/>
              <a:tailEnd/>
            </a:ln>
            <a:effectLst/>
          </p:spPr>
          <p:txBody>
            <a:bodyPr/>
            <a:lstStyle/>
            <a:p>
              <a:endParaRPr lang="ja-JP" altLang="en-US"/>
            </a:p>
          </p:txBody>
        </p:sp>
        <p:sp>
          <p:nvSpPr>
            <p:cNvPr id="625675" name="Line 11"/>
            <p:cNvSpPr>
              <a:spLocks noChangeShapeType="1"/>
            </p:cNvSpPr>
            <p:nvPr/>
          </p:nvSpPr>
          <p:spPr bwMode="auto">
            <a:xfrm>
              <a:off x="793" y="3793"/>
              <a:ext cx="91" cy="0"/>
            </a:xfrm>
            <a:prstGeom prst="line">
              <a:avLst/>
            </a:prstGeom>
            <a:noFill/>
            <a:ln w="38100">
              <a:solidFill>
                <a:srgbClr val="FFCC00"/>
              </a:solidFill>
              <a:round/>
              <a:headEnd/>
              <a:tailEnd/>
            </a:ln>
            <a:effectLst/>
          </p:spPr>
          <p:txBody>
            <a:bodyPr/>
            <a:lstStyle/>
            <a:p>
              <a:endParaRPr lang="ja-JP" altLang="en-US"/>
            </a:p>
          </p:txBody>
        </p:sp>
        <p:sp>
          <p:nvSpPr>
            <p:cNvPr id="625676" name="Line 12"/>
            <p:cNvSpPr>
              <a:spLocks noChangeShapeType="1"/>
            </p:cNvSpPr>
            <p:nvPr/>
          </p:nvSpPr>
          <p:spPr bwMode="auto">
            <a:xfrm>
              <a:off x="793" y="3838"/>
              <a:ext cx="91" cy="46"/>
            </a:xfrm>
            <a:prstGeom prst="line">
              <a:avLst/>
            </a:prstGeom>
            <a:noFill/>
            <a:ln w="38100">
              <a:solidFill>
                <a:srgbClr val="FFCC00"/>
              </a:solidFill>
              <a:round/>
              <a:headEnd/>
              <a:tailEnd/>
            </a:ln>
            <a:effectLst/>
          </p:spPr>
          <p:txBody>
            <a:bodyPr/>
            <a:lstStyle/>
            <a:p>
              <a:endParaRPr lang="ja-JP" altLang="en-US"/>
            </a:p>
          </p:txBody>
        </p:sp>
        <p:sp>
          <p:nvSpPr>
            <p:cNvPr id="625677" name="Line 13"/>
            <p:cNvSpPr>
              <a:spLocks noChangeShapeType="1"/>
            </p:cNvSpPr>
            <p:nvPr/>
          </p:nvSpPr>
          <p:spPr bwMode="auto">
            <a:xfrm>
              <a:off x="748" y="3884"/>
              <a:ext cx="91" cy="90"/>
            </a:xfrm>
            <a:prstGeom prst="line">
              <a:avLst/>
            </a:prstGeom>
            <a:noFill/>
            <a:ln w="38100">
              <a:solidFill>
                <a:srgbClr val="FFCC00"/>
              </a:solidFill>
              <a:round/>
              <a:headEnd/>
              <a:tailEnd/>
            </a:ln>
            <a:effectLst/>
          </p:spPr>
          <p:txBody>
            <a:bodyPr/>
            <a:lstStyle/>
            <a:p>
              <a:endParaRPr lang="ja-JP" altLang="en-US"/>
            </a:p>
          </p:txBody>
        </p:sp>
      </p:grpSp>
      <p:grpSp>
        <p:nvGrpSpPr>
          <p:cNvPr id="3" name="Group 17"/>
          <p:cNvGrpSpPr>
            <a:grpSpLocks/>
          </p:cNvGrpSpPr>
          <p:nvPr/>
        </p:nvGrpSpPr>
        <p:grpSpPr bwMode="auto">
          <a:xfrm>
            <a:off x="2141538" y="3323441"/>
            <a:ext cx="1008062" cy="503238"/>
            <a:chOff x="96" y="528"/>
            <a:chExt cx="5712" cy="1008"/>
          </a:xfrm>
        </p:grpSpPr>
        <p:sp>
          <p:nvSpPr>
            <p:cNvPr id="625682" name="Freeform 18"/>
            <p:cNvSpPr>
              <a:spLocks/>
            </p:cNvSpPr>
            <p:nvPr/>
          </p:nvSpPr>
          <p:spPr bwMode="auto">
            <a:xfrm>
              <a:off x="96" y="528"/>
              <a:ext cx="5664" cy="1008"/>
            </a:xfrm>
            <a:custGeom>
              <a:avLst/>
              <a:gdLst/>
              <a:ahLst/>
              <a:cxnLst>
                <a:cxn ang="0">
                  <a:pos x="0" y="480"/>
                </a:cxn>
                <a:cxn ang="0">
                  <a:pos x="240" y="144"/>
                </a:cxn>
                <a:cxn ang="0">
                  <a:pos x="528" y="0"/>
                </a:cxn>
                <a:cxn ang="0">
                  <a:pos x="768" y="144"/>
                </a:cxn>
                <a:cxn ang="0">
                  <a:pos x="1008" y="480"/>
                </a:cxn>
                <a:cxn ang="0">
                  <a:pos x="1296" y="864"/>
                </a:cxn>
                <a:cxn ang="0">
                  <a:pos x="1536" y="1008"/>
                </a:cxn>
                <a:cxn ang="0">
                  <a:pos x="1776" y="864"/>
                </a:cxn>
                <a:cxn ang="0">
                  <a:pos x="2064" y="480"/>
                </a:cxn>
                <a:cxn ang="0">
                  <a:pos x="2304" y="144"/>
                </a:cxn>
                <a:cxn ang="0">
                  <a:pos x="2592" y="0"/>
                </a:cxn>
                <a:cxn ang="0">
                  <a:pos x="2832" y="144"/>
                </a:cxn>
                <a:cxn ang="0">
                  <a:pos x="3072" y="480"/>
                </a:cxn>
                <a:cxn ang="0">
                  <a:pos x="3360" y="864"/>
                </a:cxn>
                <a:cxn ang="0">
                  <a:pos x="3600" y="1008"/>
                </a:cxn>
                <a:cxn ang="0">
                  <a:pos x="3840" y="864"/>
                </a:cxn>
                <a:cxn ang="0">
                  <a:pos x="4128" y="480"/>
                </a:cxn>
                <a:cxn ang="0">
                  <a:pos x="4368" y="144"/>
                </a:cxn>
                <a:cxn ang="0">
                  <a:pos x="4656" y="0"/>
                </a:cxn>
                <a:cxn ang="0">
                  <a:pos x="4896" y="144"/>
                </a:cxn>
                <a:cxn ang="0">
                  <a:pos x="5136" y="480"/>
                </a:cxn>
                <a:cxn ang="0">
                  <a:pos x="5424" y="864"/>
                </a:cxn>
                <a:cxn ang="0">
                  <a:pos x="5664" y="1008"/>
                </a:cxn>
              </a:cxnLst>
              <a:rect l="0" t="0" r="r" b="b"/>
              <a:pathLst>
                <a:path w="5664" h="1008">
                  <a:moveTo>
                    <a:pt x="0" y="480"/>
                  </a:moveTo>
                  <a:cubicBezTo>
                    <a:pt x="76" y="352"/>
                    <a:pt x="152" y="224"/>
                    <a:pt x="240" y="144"/>
                  </a:cubicBezTo>
                  <a:cubicBezTo>
                    <a:pt x="328" y="64"/>
                    <a:pt x="440" y="0"/>
                    <a:pt x="528" y="0"/>
                  </a:cubicBezTo>
                  <a:cubicBezTo>
                    <a:pt x="616" y="0"/>
                    <a:pt x="688" y="64"/>
                    <a:pt x="768" y="144"/>
                  </a:cubicBezTo>
                  <a:cubicBezTo>
                    <a:pt x="848" y="224"/>
                    <a:pt x="920" y="360"/>
                    <a:pt x="1008" y="480"/>
                  </a:cubicBezTo>
                  <a:cubicBezTo>
                    <a:pt x="1096" y="600"/>
                    <a:pt x="1208" y="776"/>
                    <a:pt x="1296" y="864"/>
                  </a:cubicBezTo>
                  <a:cubicBezTo>
                    <a:pt x="1384" y="952"/>
                    <a:pt x="1456" y="1008"/>
                    <a:pt x="1536" y="1008"/>
                  </a:cubicBezTo>
                  <a:cubicBezTo>
                    <a:pt x="1616" y="1008"/>
                    <a:pt x="1688" y="952"/>
                    <a:pt x="1776" y="864"/>
                  </a:cubicBezTo>
                  <a:cubicBezTo>
                    <a:pt x="1864" y="776"/>
                    <a:pt x="1976" y="600"/>
                    <a:pt x="2064" y="480"/>
                  </a:cubicBezTo>
                  <a:cubicBezTo>
                    <a:pt x="2152" y="360"/>
                    <a:pt x="2216" y="224"/>
                    <a:pt x="2304" y="144"/>
                  </a:cubicBezTo>
                  <a:cubicBezTo>
                    <a:pt x="2392" y="64"/>
                    <a:pt x="2504" y="0"/>
                    <a:pt x="2592" y="0"/>
                  </a:cubicBezTo>
                  <a:cubicBezTo>
                    <a:pt x="2680" y="0"/>
                    <a:pt x="2752" y="64"/>
                    <a:pt x="2832" y="144"/>
                  </a:cubicBezTo>
                  <a:cubicBezTo>
                    <a:pt x="2912" y="224"/>
                    <a:pt x="2984" y="360"/>
                    <a:pt x="3072" y="480"/>
                  </a:cubicBezTo>
                  <a:cubicBezTo>
                    <a:pt x="3160" y="600"/>
                    <a:pt x="3272" y="776"/>
                    <a:pt x="3360" y="864"/>
                  </a:cubicBezTo>
                  <a:cubicBezTo>
                    <a:pt x="3448" y="952"/>
                    <a:pt x="3520" y="1008"/>
                    <a:pt x="3600" y="1008"/>
                  </a:cubicBezTo>
                  <a:cubicBezTo>
                    <a:pt x="3680" y="1008"/>
                    <a:pt x="3752" y="952"/>
                    <a:pt x="3840" y="864"/>
                  </a:cubicBezTo>
                  <a:cubicBezTo>
                    <a:pt x="3928" y="776"/>
                    <a:pt x="4040" y="600"/>
                    <a:pt x="4128" y="480"/>
                  </a:cubicBezTo>
                  <a:cubicBezTo>
                    <a:pt x="4216" y="360"/>
                    <a:pt x="4280" y="224"/>
                    <a:pt x="4368" y="144"/>
                  </a:cubicBezTo>
                  <a:cubicBezTo>
                    <a:pt x="4456" y="64"/>
                    <a:pt x="4568" y="0"/>
                    <a:pt x="4656" y="0"/>
                  </a:cubicBezTo>
                  <a:cubicBezTo>
                    <a:pt x="4744" y="0"/>
                    <a:pt x="4816" y="64"/>
                    <a:pt x="4896" y="144"/>
                  </a:cubicBezTo>
                  <a:cubicBezTo>
                    <a:pt x="4976" y="224"/>
                    <a:pt x="5048" y="360"/>
                    <a:pt x="5136" y="480"/>
                  </a:cubicBezTo>
                  <a:cubicBezTo>
                    <a:pt x="5224" y="600"/>
                    <a:pt x="5336" y="776"/>
                    <a:pt x="5424" y="864"/>
                  </a:cubicBezTo>
                  <a:cubicBezTo>
                    <a:pt x="5512" y="952"/>
                    <a:pt x="5584" y="1008"/>
                    <a:pt x="5664" y="1008"/>
                  </a:cubicBezTo>
                </a:path>
              </a:pathLst>
            </a:custGeom>
            <a:noFill/>
            <a:ln w="38100" cmpd="sng">
              <a:solidFill>
                <a:srgbClr val="FF0000"/>
              </a:solidFill>
              <a:round/>
              <a:headEnd/>
              <a:tailEnd/>
            </a:ln>
            <a:effectLst/>
          </p:spPr>
          <p:txBody>
            <a:bodyPr wrap="none" anchor="ctr"/>
            <a:lstStyle/>
            <a:p>
              <a:endParaRPr lang="ja-JP" altLang="en-US"/>
            </a:p>
          </p:txBody>
        </p:sp>
        <p:sp>
          <p:nvSpPr>
            <p:cNvPr id="625683" name="Freeform 19"/>
            <p:cNvSpPr>
              <a:spLocks/>
            </p:cNvSpPr>
            <p:nvPr/>
          </p:nvSpPr>
          <p:spPr bwMode="auto">
            <a:xfrm>
              <a:off x="96" y="720"/>
              <a:ext cx="5712" cy="546"/>
            </a:xfrm>
            <a:custGeom>
              <a:avLst/>
              <a:gdLst/>
              <a:ahLst/>
              <a:cxnLst>
                <a:cxn ang="0">
                  <a:pos x="515" y="126"/>
                </a:cxn>
                <a:cxn ang="0">
                  <a:pos x="924" y="31"/>
                </a:cxn>
                <a:cxn ang="0">
                  <a:pos x="1057" y="12"/>
                </a:cxn>
                <a:cxn ang="0">
                  <a:pos x="1085" y="27"/>
                </a:cxn>
                <a:cxn ang="0">
                  <a:pos x="884" y="145"/>
                </a:cxn>
                <a:cxn ang="0">
                  <a:pos x="597" y="291"/>
                </a:cxn>
                <a:cxn ang="0">
                  <a:pos x="259" y="471"/>
                </a:cxn>
                <a:cxn ang="0">
                  <a:pos x="181" y="546"/>
                </a:cxn>
                <a:cxn ang="0">
                  <a:pos x="373" y="522"/>
                </a:cxn>
                <a:cxn ang="0">
                  <a:pos x="849" y="401"/>
                </a:cxn>
                <a:cxn ang="0">
                  <a:pos x="1627" y="192"/>
                </a:cxn>
                <a:cxn ang="0">
                  <a:pos x="2079" y="71"/>
                </a:cxn>
                <a:cxn ang="0">
                  <a:pos x="2370" y="16"/>
                </a:cxn>
                <a:cxn ang="0">
                  <a:pos x="2429" y="16"/>
                </a:cxn>
                <a:cxn ang="0">
                  <a:pos x="2374" y="71"/>
                </a:cxn>
                <a:cxn ang="0">
                  <a:pos x="2154" y="192"/>
                </a:cxn>
                <a:cxn ang="0">
                  <a:pos x="1741" y="401"/>
                </a:cxn>
                <a:cxn ang="0">
                  <a:pos x="1545" y="522"/>
                </a:cxn>
                <a:cxn ang="0">
                  <a:pos x="1619" y="542"/>
                </a:cxn>
                <a:cxn ang="0">
                  <a:pos x="1946" y="471"/>
                </a:cxn>
                <a:cxn ang="0">
                  <a:pos x="2614" y="291"/>
                </a:cxn>
                <a:cxn ang="0">
                  <a:pos x="3144" y="145"/>
                </a:cxn>
                <a:cxn ang="0">
                  <a:pos x="3557" y="43"/>
                </a:cxn>
                <a:cxn ang="0">
                  <a:pos x="3750" y="12"/>
                </a:cxn>
                <a:cxn ang="0">
                  <a:pos x="3781" y="31"/>
                </a:cxn>
                <a:cxn ang="0">
                  <a:pos x="3659" y="114"/>
                </a:cxn>
                <a:cxn ang="0">
                  <a:pos x="3360" y="267"/>
                </a:cxn>
                <a:cxn ang="0">
                  <a:pos x="3007" y="452"/>
                </a:cxn>
                <a:cxn ang="0">
                  <a:pos x="2889" y="538"/>
                </a:cxn>
                <a:cxn ang="0">
                  <a:pos x="2932" y="534"/>
                </a:cxn>
                <a:cxn ang="0">
                  <a:pos x="2964" y="491"/>
                </a:cxn>
                <a:cxn ang="0">
                  <a:pos x="3239" y="338"/>
                </a:cxn>
                <a:cxn ang="0">
                  <a:pos x="3585" y="161"/>
                </a:cxn>
                <a:cxn ang="0">
                  <a:pos x="3805" y="35"/>
                </a:cxn>
                <a:cxn ang="0">
                  <a:pos x="3809" y="0"/>
                </a:cxn>
                <a:cxn ang="0">
                  <a:pos x="3636" y="24"/>
                </a:cxn>
                <a:cxn ang="0">
                  <a:pos x="3160" y="137"/>
                </a:cxn>
                <a:cxn ang="0">
                  <a:pos x="2629" y="283"/>
                </a:cxn>
                <a:cxn ang="0">
                  <a:pos x="1957" y="460"/>
                </a:cxn>
                <a:cxn ang="0">
                  <a:pos x="1643" y="530"/>
                </a:cxn>
                <a:cxn ang="0">
                  <a:pos x="1584" y="534"/>
                </a:cxn>
                <a:cxn ang="0">
                  <a:pos x="1588" y="507"/>
                </a:cxn>
                <a:cxn ang="0">
                  <a:pos x="1828" y="365"/>
                </a:cxn>
                <a:cxn ang="0">
                  <a:pos x="2177" y="185"/>
                </a:cxn>
                <a:cxn ang="0">
                  <a:pos x="2429" y="47"/>
                </a:cxn>
                <a:cxn ang="0">
                  <a:pos x="2460" y="0"/>
                </a:cxn>
                <a:cxn ang="0">
                  <a:pos x="2307" y="20"/>
                </a:cxn>
                <a:cxn ang="0">
                  <a:pos x="1883" y="114"/>
                </a:cxn>
                <a:cxn ang="0">
                  <a:pos x="1321" y="271"/>
                </a:cxn>
                <a:cxn ang="0">
                  <a:pos x="637" y="452"/>
                </a:cxn>
                <a:cxn ang="0">
                  <a:pos x="307" y="526"/>
                </a:cxn>
                <a:cxn ang="0">
                  <a:pos x="208" y="538"/>
                </a:cxn>
                <a:cxn ang="0">
                  <a:pos x="224" y="511"/>
                </a:cxn>
                <a:cxn ang="0">
                  <a:pos x="421" y="393"/>
                </a:cxn>
                <a:cxn ang="0">
                  <a:pos x="774" y="212"/>
                </a:cxn>
                <a:cxn ang="0">
                  <a:pos x="1053" y="63"/>
                </a:cxn>
                <a:cxn ang="0">
                  <a:pos x="1104" y="4"/>
                </a:cxn>
                <a:cxn ang="0">
                  <a:pos x="975" y="16"/>
                </a:cxn>
                <a:cxn ang="0">
                  <a:pos x="527" y="114"/>
                </a:cxn>
              </a:cxnLst>
              <a:rect l="0" t="0" r="r" b="b"/>
              <a:pathLst>
                <a:path w="3828" h="546">
                  <a:moveTo>
                    <a:pt x="4" y="259"/>
                  </a:moveTo>
                  <a:lnTo>
                    <a:pt x="0" y="267"/>
                  </a:lnTo>
                  <a:lnTo>
                    <a:pt x="94" y="240"/>
                  </a:lnTo>
                  <a:lnTo>
                    <a:pt x="185" y="212"/>
                  </a:lnTo>
                  <a:lnTo>
                    <a:pt x="271" y="189"/>
                  </a:lnTo>
                  <a:lnTo>
                    <a:pt x="358" y="165"/>
                  </a:lnTo>
                  <a:lnTo>
                    <a:pt x="358" y="161"/>
                  </a:lnTo>
                  <a:lnTo>
                    <a:pt x="350" y="169"/>
                  </a:lnTo>
                  <a:lnTo>
                    <a:pt x="432" y="145"/>
                  </a:lnTo>
                  <a:lnTo>
                    <a:pt x="515" y="126"/>
                  </a:lnTo>
                  <a:lnTo>
                    <a:pt x="586" y="106"/>
                  </a:lnTo>
                  <a:lnTo>
                    <a:pt x="625" y="94"/>
                  </a:lnTo>
                  <a:lnTo>
                    <a:pt x="656" y="86"/>
                  </a:lnTo>
                  <a:lnTo>
                    <a:pt x="723" y="71"/>
                  </a:lnTo>
                  <a:lnTo>
                    <a:pt x="786" y="59"/>
                  </a:lnTo>
                  <a:lnTo>
                    <a:pt x="794" y="55"/>
                  </a:lnTo>
                  <a:lnTo>
                    <a:pt x="782" y="59"/>
                  </a:lnTo>
                  <a:lnTo>
                    <a:pt x="841" y="43"/>
                  </a:lnTo>
                  <a:lnTo>
                    <a:pt x="896" y="35"/>
                  </a:lnTo>
                  <a:lnTo>
                    <a:pt x="924" y="31"/>
                  </a:lnTo>
                  <a:lnTo>
                    <a:pt x="947" y="27"/>
                  </a:lnTo>
                  <a:lnTo>
                    <a:pt x="971" y="20"/>
                  </a:lnTo>
                  <a:lnTo>
                    <a:pt x="994" y="20"/>
                  </a:lnTo>
                  <a:lnTo>
                    <a:pt x="1014" y="16"/>
                  </a:lnTo>
                  <a:lnTo>
                    <a:pt x="1026" y="8"/>
                  </a:lnTo>
                  <a:lnTo>
                    <a:pt x="1006" y="16"/>
                  </a:lnTo>
                  <a:lnTo>
                    <a:pt x="1026" y="16"/>
                  </a:lnTo>
                  <a:lnTo>
                    <a:pt x="1038" y="12"/>
                  </a:lnTo>
                  <a:lnTo>
                    <a:pt x="1049" y="12"/>
                  </a:lnTo>
                  <a:lnTo>
                    <a:pt x="1057" y="12"/>
                  </a:lnTo>
                  <a:lnTo>
                    <a:pt x="1069" y="16"/>
                  </a:lnTo>
                  <a:lnTo>
                    <a:pt x="1085" y="8"/>
                  </a:lnTo>
                  <a:lnTo>
                    <a:pt x="1065" y="16"/>
                  </a:lnTo>
                  <a:lnTo>
                    <a:pt x="1073" y="16"/>
                  </a:lnTo>
                  <a:lnTo>
                    <a:pt x="1073" y="20"/>
                  </a:lnTo>
                  <a:lnTo>
                    <a:pt x="1077" y="20"/>
                  </a:lnTo>
                  <a:lnTo>
                    <a:pt x="1073" y="27"/>
                  </a:lnTo>
                  <a:lnTo>
                    <a:pt x="1069" y="31"/>
                  </a:lnTo>
                  <a:lnTo>
                    <a:pt x="1065" y="35"/>
                  </a:lnTo>
                  <a:lnTo>
                    <a:pt x="1085" y="27"/>
                  </a:lnTo>
                  <a:lnTo>
                    <a:pt x="1069" y="31"/>
                  </a:lnTo>
                  <a:lnTo>
                    <a:pt x="1057" y="43"/>
                  </a:lnTo>
                  <a:lnTo>
                    <a:pt x="1038" y="59"/>
                  </a:lnTo>
                  <a:lnTo>
                    <a:pt x="1018" y="71"/>
                  </a:lnTo>
                  <a:lnTo>
                    <a:pt x="990" y="86"/>
                  </a:lnTo>
                  <a:lnTo>
                    <a:pt x="979" y="94"/>
                  </a:lnTo>
                  <a:lnTo>
                    <a:pt x="963" y="106"/>
                  </a:lnTo>
                  <a:lnTo>
                    <a:pt x="947" y="114"/>
                  </a:lnTo>
                  <a:lnTo>
                    <a:pt x="928" y="126"/>
                  </a:lnTo>
                  <a:lnTo>
                    <a:pt x="884" y="145"/>
                  </a:lnTo>
                  <a:lnTo>
                    <a:pt x="841" y="169"/>
                  </a:lnTo>
                  <a:lnTo>
                    <a:pt x="857" y="165"/>
                  </a:lnTo>
                  <a:lnTo>
                    <a:pt x="845" y="169"/>
                  </a:lnTo>
                  <a:lnTo>
                    <a:pt x="798" y="192"/>
                  </a:lnTo>
                  <a:lnTo>
                    <a:pt x="747" y="216"/>
                  </a:lnTo>
                  <a:lnTo>
                    <a:pt x="700" y="240"/>
                  </a:lnTo>
                  <a:lnTo>
                    <a:pt x="696" y="244"/>
                  </a:lnTo>
                  <a:lnTo>
                    <a:pt x="649" y="267"/>
                  </a:lnTo>
                  <a:lnTo>
                    <a:pt x="621" y="279"/>
                  </a:lnTo>
                  <a:lnTo>
                    <a:pt x="597" y="291"/>
                  </a:lnTo>
                  <a:lnTo>
                    <a:pt x="546" y="318"/>
                  </a:lnTo>
                  <a:lnTo>
                    <a:pt x="491" y="346"/>
                  </a:lnTo>
                  <a:lnTo>
                    <a:pt x="436" y="373"/>
                  </a:lnTo>
                  <a:lnTo>
                    <a:pt x="381" y="401"/>
                  </a:lnTo>
                  <a:lnTo>
                    <a:pt x="358" y="416"/>
                  </a:lnTo>
                  <a:lnTo>
                    <a:pt x="334" y="428"/>
                  </a:lnTo>
                  <a:lnTo>
                    <a:pt x="314" y="440"/>
                  </a:lnTo>
                  <a:lnTo>
                    <a:pt x="295" y="452"/>
                  </a:lnTo>
                  <a:lnTo>
                    <a:pt x="275" y="460"/>
                  </a:lnTo>
                  <a:lnTo>
                    <a:pt x="259" y="471"/>
                  </a:lnTo>
                  <a:lnTo>
                    <a:pt x="236" y="487"/>
                  </a:lnTo>
                  <a:lnTo>
                    <a:pt x="212" y="503"/>
                  </a:lnTo>
                  <a:lnTo>
                    <a:pt x="197" y="515"/>
                  </a:lnTo>
                  <a:lnTo>
                    <a:pt x="189" y="522"/>
                  </a:lnTo>
                  <a:lnTo>
                    <a:pt x="185" y="526"/>
                  </a:lnTo>
                  <a:lnTo>
                    <a:pt x="185" y="526"/>
                  </a:lnTo>
                  <a:lnTo>
                    <a:pt x="177" y="538"/>
                  </a:lnTo>
                  <a:lnTo>
                    <a:pt x="177" y="538"/>
                  </a:lnTo>
                  <a:lnTo>
                    <a:pt x="177" y="542"/>
                  </a:lnTo>
                  <a:lnTo>
                    <a:pt x="181" y="546"/>
                  </a:lnTo>
                  <a:lnTo>
                    <a:pt x="189" y="546"/>
                  </a:lnTo>
                  <a:lnTo>
                    <a:pt x="232" y="546"/>
                  </a:lnTo>
                  <a:lnTo>
                    <a:pt x="248" y="546"/>
                  </a:lnTo>
                  <a:lnTo>
                    <a:pt x="263" y="542"/>
                  </a:lnTo>
                  <a:lnTo>
                    <a:pt x="279" y="538"/>
                  </a:lnTo>
                  <a:lnTo>
                    <a:pt x="299" y="538"/>
                  </a:lnTo>
                  <a:lnTo>
                    <a:pt x="318" y="530"/>
                  </a:lnTo>
                  <a:lnTo>
                    <a:pt x="342" y="526"/>
                  </a:lnTo>
                  <a:lnTo>
                    <a:pt x="350" y="526"/>
                  </a:lnTo>
                  <a:lnTo>
                    <a:pt x="373" y="522"/>
                  </a:lnTo>
                  <a:lnTo>
                    <a:pt x="401" y="515"/>
                  </a:lnTo>
                  <a:lnTo>
                    <a:pt x="456" y="503"/>
                  </a:lnTo>
                  <a:lnTo>
                    <a:pt x="519" y="487"/>
                  </a:lnTo>
                  <a:lnTo>
                    <a:pt x="586" y="471"/>
                  </a:lnTo>
                  <a:lnTo>
                    <a:pt x="625" y="460"/>
                  </a:lnTo>
                  <a:lnTo>
                    <a:pt x="664" y="452"/>
                  </a:lnTo>
                  <a:lnTo>
                    <a:pt x="707" y="440"/>
                  </a:lnTo>
                  <a:lnTo>
                    <a:pt x="755" y="428"/>
                  </a:lnTo>
                  <a:lnTo>
                    <a:pt x="798" y="416"/>
                  </a:lnTo>
                  <a:lnTo>
                    <a:pt x="849" y="401"/>
                  </a:lnTo>
                  <a:lnTo>
                    <a:pt x="955" y="373"/>
                  </a:lnTo>
                  <a:lnTo>
                    <a:pt x="1057" y="346"/>
                  </a:lnTo>
                  <a:lnTo>
                    <a:pt x="1159" y="318"/>
                  </a:lnTo>
                  <a:lnTo>
                    <a:pt x="1258" y="291"/>
                  </a:lnTo>
                  <a:lnTo>
                    <a:pt x="1305" y="279"/>
                  </a:lnTo>
                  <a:lnTo>
                    <a:pt x="1356" y="267"/>
                  </a:lnTo>
                  <a:lnTo>
                    <a:pt x="1442" y="244"/>
                  </a:lnTo>
                  <a:lnTo>
                    <a:pt x="1450" y="240"/>
                  </a:lnTo>
                  <a:lnTo>
                    <a:pt x="1537" y="216"/>
                  </a:lnTo>
                  <a:lnTo>
                    <a:pt x="1627" y="192"/>
                  </a:lnTo>
                  <a:lnTo>
                    <a:pt x="1714" y="169"/>
                  </a:lnTo>
                  <a:lnTo>
                    <a:pt x="1796" y="145"/>
                  </a:lnTo>
                  <a:lnTo>
                    <a:pt x="1796" y="141"/>
                  </a:lnTo>
                  <a:lnTo>
                    <a:pt x="1788" y="145"/>
                  </a:lnTo>
                  <a:lnTo>
                    <a:pt x="1871" y="126"/>
                  </a:lnTo>
                  <a:lnTo>
                    <a:pt x="1906" y="114"/>
                  </a:lnTo>
                  <a:lnTo>
                    <a:pt x="1942" y="106"/>
                  </a:lnTo>
                  <a:lnTo>
                    <a:pt x="1981" y="94"/>
                  </a:lnTo>
                  <a:lnTo>
                    <a:pt x="2012" y="86"/>
                  </a:lnTo>
                  <a:lnTo>
                    <a:pt x="2079" y="71"/>
                  </a:lnTo>
                  <a:lnTo>
                    <a:pt x="2142" y="59"/>
                  </a:lnTo>
                  <a:lnTo>
                    <a:pt x="2150" y="55"/>
                  </a:lnTo>
                  <a:lnTo>
                    <a:pt x="2138" y="59"/>
                  </a:lnTo>
                  <a:lnTo>
                    <a:pt x="2201" y="43"/>
                  </a:lnTo>
                  <a:lnTo>
                    <a:pt x="2252" y="35"/>
                  </a:lnTo>
                  <a:lnTo>
                    <a:pt x="2280" y="31"/>
                  </a:lnTo>
                  <a:lnTo>
                    <a:pt x="2303" y="27"/>
                  </a:lnTo>
                  <a:lnTo>
                    <a:pt x="2327" y="20"/>
                  </a:lnTo>
                  <a:lnTo>
                    <a:pt x="2350" y="20"/>
                  </a:lnTo>
                  <a:lnTo>
                    <a:pt x="2370" y="16"/>
                  </a:lnTo>
                  <a:lnTo>
                    <a:pt x="2382" y="8"/>
                  </a:lnTo>
                  <a:lnTo>
                    <a:pt x="2366" y="16"/>
                  </a:lnTo>
                  <a:lnTo>
                    <a:pt x="2382" y="16"/>
                  </a:lnTo>
                  <a:lnTo>
                    <a:pt x="2394" y="12"/>
                  </a:lnTo>
                  <a:lnTo>
                    <a:pt x="2409" y="12"/>
                  </a:lnTo>
                  <a:lnTo>
                    <a:pt x="2417" y="12"/>
                  </a:lnTo>
                  <a:lnTo>
                    <a:pt x="2425" y="16"/>
                  </a:lnTo>
                  <a:lnTo>
                    <a:pt x="2441" y="8"/>
                  </a:lnTo>
                  <a:lnTo>
                    <a:pt x="2421" y="16"/>
                  </a:lnTo>
                  <a:lnTo>
                    <a:pt x="2429" y="16"/>
                  </a:lnTo>
                  <a:lnTo>
                    <a:pt x="2433" y="20"/>
                  </a:lnTo>
                  <a:lnTo>
                    <a:pt x="2433" y="20"/>
                  </a:lnTo>
                  <a:lnTo>
                    <a:pt x="2429" y="27"/>
                  </a:lnTo>
                  <a:lnTo>
                    <a:pt x="2429" y="31"/>
                  </a:lnTo>
                  <a:lnTo>
                    <a:pt x="2425" y="35"/>
                  </a:lnTo>
                  <a:lnTo>
                    <a:pt x="2445" y="27"/>
                  </a:lnTo>
                  <a:lnTo>
                    <a:pt x="2425" y="31"/>
                  </a:lnTo>
                  <a:lnTo>
                    <a:pt x="2413" y="43"/>
                  </a:lnTo>
                  <a:lnTo>
                    <a:pt x="2394" y="59"/>
                  </a:lnTo>
                  <a:lnTo>
                    <a:pt x="2374" y="71"/>
                  </a:lnTo>
                  <a:lnTo>
                    <a:pt x="2346" y="86"/>
                  </a:lnTo>
                  <a:lnTo>
                    <a:pt x="2339" y="94"/>
                  </a:lnTo>
                  <a:lnTo>
                    <a:pt x="2319" y="106"/>
                  </a:lnTo>
                  <a:lnTo>
                    <a:pt x="2303" y="114"/>
                  </a:lnTo>
                  <a:lnTo>
                    <a:pt x="2284" y="126"/>
                  </a:lnTo>
                  <a:lnTo>
                    <a:pt x="2240" y="145"/>
                  </a:lnTo>
                  <a:lnTo>
                    <a:pt x="2197" y="169"/>
                  </a:lnTo>
                  <a:lnTo>
                    <a:pt x="2213" y="165"/>
                  </a:lnTo>
                  <a:lnTo>
                    <a:pt x="2201" y="169"/>
                  </a:lnTo>
                  <a:lnTo>
                    <a:pt x="2154" y="192"/>
                  </a:lnTo>
                  <a:lnTo>
                    <a:pt x="2103" y="216"/>
                  </a:lnTo>
                  <a:lnTo>
                    <a:pt x="2056" y="240"/>
                  </a:lnTo>
                  <a:lnTo>
                    <a:pt x="2052" y="244"/>
                  </a:lnTo>
                  <a:lnTo>
                    <a:pt x="2005" y="267"/>
                  </a:lnTo>
                  <a:lnTo>
                    <a:pt x="1977" y="279"/>
                  </a:lnTo>
                  <a:lnTo>
                    <a:pt x="1953" y="291"/>
                  </a:lnTo>
                  <a:lnTo>
                    <a:pt x="1902" y="318"/>
                  </a:lnTo>
                  <a:lnTo>
                    <a:pt x="1847" y="346"/>
                  </a:lnTo>
                  <a:lnTo>
                    <a:pt x="1792" y="373"/>
                  </a:lnTo>
                  <a:lnTo>
                    <a:pt x="1741" y="401"/>
                  </a:lnTo>
                  <a:lnTo>
                    <a:pt x="1714" y="416"/>
                  </a:lnTo>
                  <a:lnTo>
                    <a:pt x="1690" y="428"/>
                  </a:lnTo>
                  <a:lnTo>
                    <a:pt x="1670" y="440"/>
                  </a:lnTo>
                  <a:lnTo>
                    <a:pt x="1651" y="452"/>
                  </a:lnTo>
                  <a:lnTo>
                    <a:pt x="1635" y="460"/>
                  </a:lnTo>
                  <a:lnTo>
                    <a:pt x="1619" y="471"/>
                  </a:lnTo>
                  <a:lnTo>
                    <a:pt x="1592" y="487"/>
                  </a:lnTo>
                  <a:lnTo>
                    <a:pt x="1568" y="503"/>
                  </a:lnTo>
                  <a:lnTo>
                    <a:pt x="1553" y="515"/>
                  </a:lnTo>
                  <a:lnTo>
                    <a:pt x="1545" y="522"/>
                  </a:lnTo>
                  <a:lnTo>
                    <a:pt x="1541" y="526"/>
                  </a:lnTo>
                  <a:lnTo>
                    <a:pt x="1541" y="526"/>
                  </a:lnTo>
                  <a:lnTo>
                    <a:pt x="1533" y="538"/>
                  </a:lnTo>
                  <a:lnTo>
                    <a:pt x="1533" y="538"/>
                  </a:lnTo>
                  <a:lnTo>
                    <a:pt x="1537" y="542"/>
                  </a:lnTo>
                  <a:lnTo>
                    <a:pt x="1537" y="546"/>
                  </a:lnTo>
                  <a:lnTo>
                    <a:pt x="1545" y="546"/>
                  </a:lnTo>
                  <a:lnTo>
                    <a:pt x="1588" y="546"/>
                  </a:lnTo>
                  <a:lnTo>
                    <a:pt x="1604" y="546"/>
                  </a:lnTo>
                  <a:lnTo>
                    <a:pt x="1619" y="542"/>
                  </a:lnTo>
                  <a:lnTo>
                    <a:pt x="1635" y="538"/>
                  </a:lnTo>
                  <a:lnTo>
                    <a:pt x="1655" y="538"/>
                  </a:lnTo>
                  <a:lnTo>
                    <a:pt x="1678" y="530"/>
                  </a:lnTo>
                  <a:lnTo>
                    <a:pt x="1698" y="526"/>
                  </a:lnTo>
                  <a:lnTo>
                    <a:pt x="1706" y="526"/>
                  </a:lnTo>
                  <a:lnTo>
                    <a:pt x="1729" y="522"/>
                  </a:lnTo>
                  <a:lnTo>
                    <a:pt x="1757" y="515"/>
                  </a:lnTo>
                  <a:lnTo>
                    <a:pt x="1812" y="503"/>
                  </a:lnTo>
                  <a:lnTo>
                    <a:pt x="1875" y="487"/>
                  </a:lnTo>
                  <a:lnTo>
                    <a:pt x="1946" y="471"/>
                  </a:lnTo>
                  <a:lnTo>
                    <a:pt x="1981" y="460"/>
                  </a:lnTo>
                  <a:lnTo>
                    <a:pt x="2024" y="452"/>
                  </a:lnTo>
                  <a:lnTo>
                    <a:pt x="2063" y="440"/>
                  </a:lnTo>
                  <a:lnTo>
                    <a:pt x="2111" y="428"/>
                  </a:lnTo>
                  <a:lnTo>
                    <a:pt x="2158" y="416"/>
                  </a:lnTo>
                  <a:lnTo>
                    <a:pt x="2205" y="401"/>
                  </a:lnTo>
                  <a:lnTo>
                    <a:pt x="2311" y="373"/>
                  </a:lnTo>
                  <a:lnTo>
                    <a:pt x="2413" y="346"/>
                  </a:lnTo>
                  <a:lnTo>
                    <a:pt x="2515" y="318"/>
                  </a:lnTo>
                  <a:lnTo>
                    <a:pt x="2614" y="291"/>
                  </a:lnTo>
                  <a:lnTo>
                    <a:pt x="2661" y="279"/>
                  </a:lnTo>
                  <a:lnTo>
                    <a:pt x="2712" y="267"/>
                  </a:lnTo>
                  <a:lnTo>
                    <a:pt x="2798" y="244"/>
                  </a:lnTo>
                  <a:lnTo>
                    <a:pt x="2806" y="240"/>
                  </a:lnTo>
                  <a:lnTo>
                    <a:pt x="2893" y="216"/>
                  </a:lnTo>
                  <a:lnTo>
                    <a:pt x="2983" y="192"/>
                  </a:lnTo>
                  <a:lnTo>
                    <a:pt x="3070" y="169"/>
                  </a:lnTo>
                  <a:lnTo>
                    <a:pt x="3152" y="145"/>
                  </a:lnTo>
                  <a:lnTo>
                    <a:pt x="3152" y="141"/>
                  </a:lnTo>
                  <a:lnTo>
                    <a:pt x="3144" y="145"/>
                  </a:lnTo>
                  <a:lnTo>
                    <a:pt x="3227" y="126"/>
                  </a:lnTo>
                  <a:lnTo>
                    <a:pt x="3262" y="114"/>
                  </a:lnTo>
                  <a:lnTo>
                    <a:pt x="3298" y="106"/>
                  </a:lnTo>
                  <a:lnTo>
                    <a:pt x="3337" y="94"/>
                  </a:lnTo>
                  <a:lnTo>
                    <a:pt x="3368" y="86"/>
                  </a:lnTo>
                  <a:lnTo>
                    <a:pt x="3435" y="71"/>
                  </a:lnTo>
                  <a:lnTo>
                    <a:pt x="3498" y="59"/>
                  </a:lnTo>
                  <a:lnTo>
                    <a:pt x="3506" y="55"/>
                  </a:lnTo>
                  <a:lnTo>
                    <a:pt x="3494" y="59"/>
                  </a:lnTo>
                  <a:lnTo>
                    <a:pt x="3557" y="43"/>
                  </a:lnTo>
                  <a:lnTo>
                    <a:pt x="3608" y="35"/>
                  </a:lnTo>
                  <a:lnTo>
                    <a:pt x="3636" y="31"/>
                  </a:lnTo>
                  <a:lnTo>
                    <a:pt x="3659" y="27"/>
                  </a:lnTo>
                  <a:lnTo>
                    <a:pt x="3683" y="20"/>
                  </a:lnTo>
                  <a:lnTo>
                    <a:pt x="3706" y="20"/>
                  </a:lnTo>
                  <a:lnTo>
                    <a:pt x="3726" y="16"/>
                  </a:lnTo>
                  <a:lnTo>
                    <a:pt x="3738" y="8"/>
                  </a:lnTo>
                  <a:lnTo>
                    <a:pt x="3722" y="16"/>
                  </a:lnTo>
                  <a:lnTo>
                    <a:pt x="3738" y="16"/>
                  </a:lnTo>
                  <a:lnTo>
                    <a:pt x="3750" y="12"/>
                  </a:lnTo>
                  <a:lnTo>
                    <a:pt x="3765" y="12"/>
                  </a:lnTo>
                  <a:lnTo>
                    <a:pt x="3773" y="12"/>
                  </a:lnTo>
                  <a:lnTo>
                    <a:pt x="3781" y="16"/>
                  </a:lnTo>
                  <a:lnTo>
                    <a:pt x="3797" y="8"/>
                  </a:lnTo>
                  <a:lnTo>
                    <a:pt x="3777" y="16"/>
                  </a:lnTo>
                  <a:lnTo>
                    <a:pt x="3785" y="16"/>
                  </a:lnTo>
                  <a:lnTo>
                    <a:pt x="3789" y="20"/>
                  </a:lnTo>
                  <a:lnTo>
                    <a:pt x="3789" y="20"/>
                  </a:lnTo>
                  <a:lnTo>
                    <a:pt x="3785" y="27"/>
                  </a:lnTo>
                  <a:lnTo>
                    <a:pt x="3781" y="31"/>
                  </a:lnTo>
                  <a:lnTo>
                    <a:pt x="3781" y="35"/>
                  </a:lnTo>
                  <a:lnTo>
                    <a:pt x="3801" y="27"/>
                  </a:lnTo>
                  <a:lnTo>
                    <a:pt x="3781" y="31"/>
                  </a:lnTo>
                  <a:lnTo>
                    <a:pt x="3769" y="43"/>
                  </a:lnTo>
                  <a:lnTo>
                    <a:pt x="3750" y="59"/>
                  </a:lnTo>
                  <a:lnTo>
                    <a:pt x="3730" y="71"/>
                  </a:lnTo>
                  <a:lnTo>
                    <a:pt x="3702" y="86"/>
                  </a:lnTo>
                  <a:lnTo>
                    <a:pt x="3695" y="94"/>
                  </a:lnTo>
                  <a:lnTo>
                    <a:pt x="3675" y="106"/>
                  </a:lnTo>
                  <a:lnTo>
                    <a:pt x="3659" y="114"/>
                  </a:lnTo>
                  <a:lnTo>
                    <a:pt x="3640" y="126"/>
                  </a:lnTo>
                  <a:lnTo>
                    <a:pt x="3596" y="145"/>
                  </a:lnTo>
                  <a:lnTo>
                    <a:pt x="3553" y="169"/>
                  </a:lnTo>
                  <a:lnTo>
                    <a:pt x="3569" y="165"/>
                  </a:lnTo>
                  <a:lnTo>
                    <a:pt x="3557" y="169"/>
                  </a:lnTo>
                  <a:lnTo>
                    <a:pt x="3510" y="192"/>
                  </a:lnTo>
                  <a:lnTo>
                    <a:pt x="3459" y="216"/>
                  </a:lnTo>
                  <a:lnTo>
                    <a:pt x="3412" y="240"/>
                  </a:lnTo>
                  <a:lnTo>
                    <a:pt x="3408" y="244"/>
                  </a:lnTo>
                  <a:lnTo>
                    <a:pt x="3360" y="267"/>
                  </a:lnTo>
                  <a:lnTo>
                    <a:pt x="3333" y="279"/>
                  </a:lnTo>
                  <a:lnTo>
                    <a:pt x="3309" y="291"/>
                  </a:lnTo>
                  <a:lnTo>
                    <a:pt x="3258" y="318"/>
                  </a:lnTo>
                  <a:lnTo>
                    <a:pt x="3203" y="346"/>
                  </a:lnTo>
                  <a:lnTo>
                    <a:pt x="3148" y="373"/>
                  </a:lnTo>
                  <a:lnTo>
                    <a:pt x="3097" y="401"/>
                  </a:lnTo>
                  <a:lnTo>
                    <a:pt x="3070" y="416"/>
                  </a:lnTo>
                  <a:lnTo>
                    <a:pt x="3046" y="428"/>
                  </a:lnTo>
                  <a:lnTo>
                    <a:pt x="3026" y="440"/>
                  </a:lnTo>
                  <a:lnTo>
                    <a:pt x="3007" y="452"/>
                  </a:lnTo>
                  <a:lnTo>
                    <a:pt x="2991" y="460"/>
                  </a:lnTo>
                  <a:lnTo>
                    <a:pt x="2975" y="471"/>
                  </a:lnTo>
                  <a:lnTo>
                    <a:pt x="2948" y="487"/>
                  </a:lnTo>
                  <a:lnTo>
                    <a:pt x="2924" y="503"/>
                  </a:lnTo>
                  <a:lnTo>
                    <a:pt x="2908" y="515"/>
                  </a:lnTo>
                  <a:lnTo>
                    <a:pt x="2901" y="522"/>
                  </a:lnTo>
                  <a:lnTo>
                    <a:pt x="2897" y="526"/>
                  </a:lnTo>
                  <a:lnTo>
                    <a:pt x="2897" y="526"/>
                  </a:lnTo>
                  <a:lnTo>
                    <a:pt x="2889" y="538"/>
                  </a:lnTo>
                  <a:lnTo>
                    <a:pt x="2889" y="538"/>
                  </a:lnTo>
                  <a:lnTo>
                    <a:pt x="2893" y="542"/>
                  </a:lnTo>
                  <a:lnTo>
                    <a:pt x="2893" y="546"/>
                  </a:lnTo>
                  <a:lnTo>
                    <a:pt x="2901" y="546"/>
                  </a:lnTo>
                  <a:lnTo>
                    <a:pt x="2916" y="546"/>
                  </a:lnTo>
                  <a:lnTo>
                    <a:pt x="2952" y="534"/>
                  </a:lnTo>
                  <a:lnTo>
                    <a:pt x="2944" y="534"/>
                  </a:lnTo>
                  <a:lnTo>
                    <a:pt x="2936" y="534"/>
                  </a:lnTo>
                  <a:lnTo>
                    <a:pt x="2920" y="538"/>
                  </a:lnTo>
                  <a:lnTo>
                    <a:pt x="2940" y="534"/>
                  </a:lnTo>
                  <a:lnTo>
                    <a:pt x="2932" y="534"/>
                  </a:lnTo>
                  <a:lnTo>
                    <a:pt x="2928" y="530"/>
                  </a:lnTo>
                  <a:lnTo>
                    <a:pt x="2928" y="526"/>
                  </a:lnTo>
                  <a:lnTo>
                    <a:pt x="2928" y="522"/>
                  </a:lnTo>
                  <a:lnTo>
                    <a:pt x="2932" y="519"/>
                  </a:lnTo>
                  <a:lnTo>
                    <a:pt x="2932" y="515"/>
                  </a:lnTo>
                  <a:lnTo>
                    <a:pt x="2912" y="522"/>
                  </a:lnTo>
                  <a:lnTo>
                    <a:pt x="2936" y="519"/>
                  </a:lnTo>
                  <a:lnTo>
                    <a:pt x="2940" y="511"/>
                  </a:lnTo>
                  <a:lnTo>
                    <a:pt x="2944" y="507"/>
                  </a:lnTo>
                  <a:lnTo>
                    <a:pt x="2964" y="491"/>
                  </a:lnTo>
                  <a:lnTo>
                    <a:pt x="2983" y="479"/>
                  </a:lnTo>
                  <a:lnTo>
                    <a:pt x="3011" y="460"/>
                  </a:lnTo>
                  <a:lnTo>
                    <a:pt x="3026" y="452"/>
                  </a:lnTo>
                  <a:lnTo>
                    <a:pt x="3042" y="440"/>
                  </a:lnTo>
                  <a:lnTo>
                    <a:pt x="3062" y="432"/>
                  </a:lnTo>
                  <a:lnTo>
                    <a:pt x="3085" y="420"/>
                  </a:lnTo>
                  <a:lnTo>
                    <a:pt x="3109" y="405"/>
                  </a:lnTo>
                  <a:lnTo>
                    <a:pt x="3133" y="393"/>
                  </a:lnTo>
                  <a:lnTo>
                    <a:pt x="3184" y="365"/>
                  </a:lnTo>
                  <a:lnTo>
                    <a:pt x="3239" y="338"/>
                  </a:lnTo>
                  <a:lnTo>
                    <a:pt x="3294" y="310"/>
                  </a:lnTo>
                  <a:lnTo>
                    <a:pt x="3349" y="283"/>
                  </a:lnTo>
                  <a:lnTo>
                    <a:pt x="3372" y="271"/>
                  </a:lnTo>
                  <a:lnTo>
                    <a:pt x="3396" y="259"/>
                  </a:lnTo>
                  <a:lnTo>
                    <a:pt x="3443" y="232"/>
                  </a:lnTo>
                  <a:lnTo>
                    <a:pt x="3427" y="236"/>
                  </a:lnTo>
                  <a:lnTo>
                    <a:pt x="3439" y="236"/>
                  </a:lnTo>
                  <a:lnTo>
                    <a:pt x="3486" y="212"/>
                  </a:lnTo>
                  <a:lnTo>
                    <a:pt x="3533" y="185"/>
                  </a:lnTo>
                  <a:lnTo>
                    <a:pt x="3585" y="161"/>
                  </a:lnTo>
                  <a:lnTo>
                    <a:pt x="3588" y="161"/>
                  </a:lnTo>
                  <a:lnTo>
                    <a:pt x="3636" y="137"/>
                  </a:lnTo>
                  <a:lnTo>
                    <a:pt x="3675" y="114"/>
                  </a:lnTo>
                  <a:lnTo>
                    <a:pt x="3695" y="106"/>
                  </a:lnTo>
                  <a:lnTo>
                    <a:pt x="3714" y="94"/>
                  </a:lnTo>
                  <a:lnTo>
                    <a:pt x="3730" y="86"/>
                  </a:lnTo>
                  <a:lnTo>
                    <a:pt x="3742" y="79"/>
                  </a:lnTo>
                  <a:lnTo>
                    <a:pt x="3769" y="63"/>
                  </a:lnTo>
                  <a:lnTo>
                    <a:pt x="3785" y="47"/>
                  </a:lnTo>
                  <a:lnTo>
                    <a:pt x="3805" y="35"/>
                  </a:lnTo>
                  <a:lnTo>
                    <a:pt x="3816" y="24"/>
                  </a:lnTo>
                  <a:lnTo>
                    <a:pt x="3820" y="24"/>
                  </a:lnTo>
                  <a:lnTo>
                    <a:pt x="3824" y="20"/>
                  </a:lnTo>
                  <a:lnTo>
                    <a:pt x="3824" y="16"/>
                  </a:lnTo>
                  <a:lnTo>
                    <a:pt x="3828" y="8"/>
                  </a:lnTo>
                  <a:lnTo>
                    <a:pt x="3824" y="8"/>
                  </a:lnTo>
                  <a:lnTo>
                    <a:pt x="3824" y="4"/>
                  </a:lnTo>
                  <a:lnTo>
                    <a:pt x="3816" y="4"/>
                  </a:lnTo>
                  <a:lnTo>
                    <a:pt x="3816" y="0"/>
                  </a:lnTo>
                  <a:lnTo>
                    <a:pt x="3809" y="0"/>
                  </a:lnTo>
                  <a:lnTo>
                    <a:pt x="3801" y="0"/>
                  </a:lnTo>
                  <a:lnTo>
                    <a:pt x="3785" y="0"/>
                  </a:lnTo>
                  <a:lnTo>
                    <a:pt x="3773" y="0"/>
                  </a:lnTo>
                  <a:lnTo>
                    <a:pt x="3757" y="4"/>
                  </a:lnTo>
                  <a:lnTo>
                    <a:pt x="3754" y="4"/>
                  </a:lnTo>
                  <a:lnTo>
                    <a:pt x="3734" y="8"/>
                  </a:lnTo>
                  <a:lnTo>
                    <a:pt x="3714" y="8"/>
                  </a:lnTo>
                  <a:lnTo>
                    <a:pt x="3687" y="16"/>
                  </a:lnTo>
                  <a:lnTo>
                    <a:pt x="3663" y="20"/>
                  </a:lnTo>
                  <a:lnTo>
                    <a:pt x="3636" y="24"/>
                  </a:lnTo>
                  <a:lnTo>
                    <a:pt x="3581" y="35"/>
                  </a:lnTo>
                  <a:lnTo>
                    <a:pt x="3518" y="47"/>
                  </a:lnTo>
                  <a:lnTo>
                    <a:pt x="3514" y="47"/>
                  </a:lnTo>
                  <a:lnTo>
                    <a:pt x="3451" y="63"/>
                  </a:lnTo>
                  <a:lnTo>
                    <a:pt x="3384" y="79"/>
                  </a:lnTo>
                  <a:lnTo>
                    <a:pt x="3353" y="86"/>
                  </a:lnTo>
                  <a:lnTo>
                    <a:pt x="3317" y="94"/>
                  </a:lnTo>
                  <a:lnTo>
                    <a:pt x="3278" y="106"/>
                  </a:lnTo>
                  <a:lnTo>
                    <a:pt x="3239" y="114"/>
                  </a:lnTo>
                  <a:lnTo>
                    <a:pt x="3160" y="137"/>
                  </a:lnTo>
                  <a:lnTo>
                    <a:pt x="3152" y="137"/>
                  </a:lnTo>
                  <a:lnTo>
                    <a:pt x="3070" y="161"/>
                  </a:lnTo>
                  <a:lnTo>
                    <a:pt x="2979" y="185"/>
                  </a:lnTo>
                  <a:lnTo>
                    <a:pt x="2893" y="212"/>
                  </a:lnTo>
                  <a:lnTo>
                    <a:pt x="2806" y="236"/>
                  </a:lnTo>
                  <a:lnTo>
                    <a:pt x="2806" y="236"/>
                  </a:lnTo>
                  <a:lnTo>
                    <a:pt x="2810" y="232"/>
                  </a:lnTo>
                  <a:lnTo>
                    <a:pt x="2720" y="259"/>
                  </a:lnTo>
                  <a:lnTo>
                    <a:pt x="2677" y="271"/>
                  </a:lnTo>
                  <a:lnTo>
                    <a:pt x="2629" y="283"/>
                  </a:lnTo>
                  <a:lnTo>
                    <a:pt x="2531" y="310"/>
                  </a:lnTo>
                  <a:lnTo>
                    <a:pt x="2425" y="338"/>
                  </a:lnTo>
                  <a:lnTo>
                    <a:pt x="2323" y="365"/>
                  </a:lnTo>
                  <a:lnTo>
                    <a:pt x="2221" y="393"/>
                  </a:lnTo>
                  <a:lnTo>
                    <a:pt x="2174" y="405"/>
                  </a:lnTo>
                  <a:lnTo>
                    <a:pt x="2122" y="420"/>
                  </a:lnTo>
                  <a:lnTo>
                    <a:pt x="2079" y="432"/>
                  </a:lnTo>
                  <a:lnTo>
                    <a:pt x="2036" y="440"/>
                  </a:lnTo>
                  <a:lnTo>
                    <a:pt x="1997" y="452"/>
                  </a:lnTo>
                  <a:lnTo>
                    <a:pt x="1957" y="460"/>
                  </a:lnTo>
                  <a:lnTo>
                    <a:pt x="1891" y="479"/>
                  </a:lnTo>
                  <a:lnTo>
                    <a:pt x="1828" y="491"/>
                  </a:lnTo>
                  <a:lnTo>
                    <a:pt x="1769" y="507"/>
                  </a:lnTo>
                  <a:lnTo>
                    <a:pt x="1745" y="511"/>
                  </a:lnTo>
                  <a:lnTo>
                    <a:pt x="1722" y="519"/>
                  </a:lnTo>
                  <a:lnTo>
                    <a:pt x="1714" y="522"/>
                  </a:lnTo>
                  <a:lnTo>
                    <a:pt x="1725" y="515"/>
                  </a:lnTo>
                  <a:lnTo>
                    <a:pt x="1682" y="522"/>
                  </a:lnTo>
                  <a:lnTo>
                    <a:pt x="1663" y="526"/>
                  </a:lnTo>
                  <a:lnTo>
                    <a:pt x="1643" y="530"/>
                  </a:lnTo>
                  <a:lnTo>
                    <a:pt x="1627" y="534"/>
                  </a:lnTo>
                  <a:lnTo>
                    <a:pt x="1615" y="534"/>
                  </a:lnTo>
                  <a:lnTo>
                    <a:pt x="1604" y="538"/>
                  </a:lnTo>
                  <a:lnTo>
                    <a:pt x="1619" y="534"/>
                  </a:lnTo>
                  <a:lnTo>
                    <a:pt x="1608" y="534"/>
                  </a:lnTo>
                  <a:lnTo>
                    <a:pt x="1596" y="534"/>
                  </a:lnTo>
                  <a:lnTo>
                    <a:pt x="1588" y="534"/>
                  </a:lnTo>
                  <a:lnTo>
                    <a:pt x="1580" y="534"/>
                  </a:lnTo>
                  <a:lnTo>
                    <a:pt x="1564" y="538"/>
                  </a:lnTo>
                  <a:lnTo>
                    <a:pt x="1584" y="534"/>
                  </a:lnTo>
                  <a:lnTo>
                    <a:pt x="1576" y="534"/>
                  </a:lnTo>
                  <a:lnTo>
                    <a:pt x="1572" y="530"/>
                  </a:lnTo>
                  <a:lnTo>
                    <a:pt x="1572" y="526"/>
                  </a:lnTo>
                  <a:lnTo>
                    <a:pt x="1572" y="522"/>
                  </a:lnTo>
                  <a:lnTo>
                    <a:pt x="1576" y="519"/>
                  </a:lnTo>
                  <a:lnTo>
                    <a:pt x="1576" y="515"/>
                  </a:lnTo>
                  <a:lnTo>
                    <a:pt x="1556" y="522"/>
                  </a:lnTo>
                  <a:lnTo>
                    <a:pt x="1580" y="519"/>
                  </a:lnTo>
                  <a:lnTo>
                    <a:pt x="1584" y="511"/>
                  </a:lnTo>
                  <a:lnTo>
                    <a:pt x="1588" y="507"/>
                  </a:lnTo>
                  <a:lnTo>
                    <a:pt x="1608" y="491"/>
                  </a:lnTo>
                  <a:lnTo>
                    <a:pt x="1627" y="479"/>
                  </a:lnTo>
                  <a:lnTo>
                    <a:pt x="1655" y="460"/>
                  </a:lnTo>
                  <a:lnTo>
                    <a:pt x="1670" y="452"/>
                  </a:lnTo>
                  <a:lnTo>
                    <a:pt x="1686" y="440"/>
                  </a:lnTo>
                  <a:lnTo>
                    <a:pt x="1706" y="432"/>
                  </a:lnTo>
                  <a:lnTo>
                    <a:pt x="1729" y="420"/>
                  </a:lnTo>
                  <a:lnTo>
                    <a:pt x="1753" y="405"/>
                  </a:lnTo>
                  <a:lnTo>
                    <a:pt x="1777" y="393"/>
                  </a:lnTo>
                  <a:lnTo>
                    <a:pt x="1828" y="365"/>
                  </a:lnTo>
                  <a:lnTo>
                    <a:pt x="1883" y="338"/>
                  </a:lnTo>
                  <a:lnTo>
                    <a:pt x="1938" y="310"/>
                  </a:lnTo>
                  <a:lnTo>
                    <a:pt x="1993" y="283"/>
                  </a:lnTo>
                  <a:lnTo>
                    <a:pt x="2016" y="271"/>
                  </a:lnTo>
                  <a:lnTo>
                    <a:pt x="2040" y="259"/>
                  </a:lnTo>
                  <a:lnTo>
                    <a:pt x="2087" y="232"/>
                  </a:lnTo>
                  <a:lnTo>
                    <a:pt x="2071" y="236"/>
                  </a:lnTo>
                  <a:lnTo>
                    <a:pt x="2083" y="236"/>
                  </a:lnTo>
                  <a:lnTo>
                    <a:pt x="2130" y="212"/>
                  </a:lnTo>
                  <a:lnTo>
                    <a:pt x="2177" y="185"/>
                  </a:lnTo>
                  <a:lnTo>
                    <a:pt x="2229" y="161"/>
                  </a:lnTo>
                  <a:lnTo>
                    <a:pt x="2232" y="161"/>
                  </a:lnTo>
                  <a:lnTo>
                    <a:pt x="2280" y="137"/>
                  </a:lnTo>
                  <a:lnTo>
                    <a:pt x="2319" y="114"/>
                  </a:lnTo>
                  <a:lnTo>
                    <a:pt x="2339" y="106"/>
                  </a:lnTo>
                  <a:lnTo>
                    <a:pt x="2358" y="94"/>
                  </a:lnTo>
                  <a:lnTo>
                    <a:pt x="2374" y="86"/>
                  </a:lnTo>
                  <a:lnTo>
                    <a:pt x="2386" y="79"/>
                  </a:lnTo>
                  <a:lnTo>
                    <a:pt x="2413" y="63"/>
                  </a:lnTo>
                  <a:lnTo>
                    <a:pt x="2429" y="47"/>
                  </a:lnTo>
                  <a:lnTo>
                    <a:pt x="2449" y="35"/>
                  </a:lnTo>
                  <a:lnTo>
                    <a:pt x="2460" y="24"/>
                  </a:lnTo>
                  <a:lnTo>
                    <a:pt x="2464" y="24"/>
                  </a:lnTo>
                  <a:lnTo>
                    <a:pt x="2468" y="20"/>
                  </a:lnTo>
                  <a:lnTo>
                    <a:pt x="2468" y="16"/>
                  </a:lnTo>
                  <a:lnTo>
                    <a:pt x="2472" y="8"/>
                  </a:lnTo>
                  <a:lnTo>
                    <a:pt x="2468" y="8"/>
                  </a:lnTo>
                  <a:lnTo>
                    <a:pt x="2468" y="4"/>
                  </a:lnTo>
                  <a:lnTo>
                    <a:pt x="2460" y="4"/>
                  </a:lnTo>
                  <a:lnTo>
                    <a:pt x="2460" y="0"/>
                  </a:lnTo>
                  <a:lnTo>
                    <a:pt x="2453" y="0"/>
                  </a:lnTo>
                  <a:lnTo>
                    <a:pt x="2445" y="0"/>
                  </a:lnTo>
                  <a:lnTo>
                    <a:pt x="2429" y="0"/>
                  </a:lnTo>
                  <a:lnTo>
                    <a:pt x="2417" y="0"/>
                  </a:lnTo>
                  <a:lnTo>
                    <a:pt x="2401" y="4"/>
                  </a:lnTo>
                  <a:lnTo>
                    <a:pt x="2398" y="4"/>
                  </a:lnTo>
                  <a:lnTo>
                    <a:pt x="2378" y="8"/>
                  </a:lnTo>
                  <a:lnTo>
                    <a:pt x="2358" y="8"/>
                  </a:lnTo>
                  <a:lnTo>
                    <a:pt x="2331" y="16"/>
                  </a:lnTo>
                  <a:lnTo>
                    <a:pt x="2307" y="20"/>
                  </a:lnTo>
                  <a:lnTo>
                    <a:pt x="2280" y="24"/>
                  </a:lnTo>
                  <a:lnTo>
                    <a:pt x="2225" y="35"/>
                  </a:lnTo>
                  <a:lnTo>
                    <a:pt x="2162" y="47"/>
                  </a:lnTo>
                  <a:lnTo>
                    <a:pt x="2158" y="47"/>
                  </a:lnTo>
                  <a:lnTo>
                    <a:pt x="2095" y="63"/>
                  </a:lnTo>
                  <a:lnTo>
                    <a:pt x="2028" y="79"/>
                  </a:lnTo>
                  <a:lnTo>
                    <a:pt x="1997" y="86"/>
                  </a:lnTo>
                  <a:lnTo>
                    <a:pt x="1961" y="94"/>
                  </a:lnTo>
                  <a:lnTo>
                    <a:pt x="1922" y="106"/>
                  </a:lnTo>
                  <a:lnTo>
                    <a:pt x="1883" y="114"/>
                  </a:lnTo>
                  <a:lnTo>
                    <a:pt x="1804" y="137"/>
                  </a:lnTo>
                  <a:lnTo>
                    <a:pt x="1796" y="137"/>
                  </a:lnTo>
                  <a:lnTo>
                    <a:pt x="1714" y="161"/>
                  </a:lnTo>
                  <a:lnTo>
                    <a:pt x="1623" y="185"/>
                  </a:lnTo>
                  <a:lnTo>
                    <a:pt x="1537" y="212"/>
                  </a:lnTo>
                  <a:lnTo>
                    <a:pt x="1450" y="236"/>
                  </a:lnTo>
                  <a:lnTo>
                    <a:pt x="1450" y="236"/>
                  </a:lnTo>
                  <a:lnTo>
                    <a:pt x="1454" y="232"/>
                  </a:lnTo>
                  <a:lnTo>
                    <a:pt x="1364" y="259"/>
                  </a:lnTo>
                  <a:lnTo>
                    <a:pt x="1321" y="271"/>
                  </a:lnTo>
                  <a:lnTo>
                    <a:pt x="1273" y="283"/>
                  </a:lnTo>
                  <a:lnTo>
                    <a:pt x="1175" y="310"/>
                  </a:lnTo>
                  <a:lnTo>
                    <a:pt x="1069" y="338"/>
                  </a:lnTo>
                  <a:lnTo>
                    <a:pt x="967" y="365"/>
                  </a:lnTo>
                  <a:lnTo>
                    <a:pt x="865" y="393"/>
                  </a:lnTo>
                  <a:lnTo>
                    <a:pt x="818" y="405"/>
                  </a:lnTo>
                  <a:lnTo>
                    <a:pt x="766" y="420"/>
                  </a:lnTo>
                  <a:lnTo>
                    <a:pt x="723" y="432"/>
                  </a:lnTo>
                  <a:lnTo>
                    <a:pt x="680" y="440"/>
                  </a:lnTo>
                  <a:lnTo>
                    <a:pt x="637" y="452"/>
                  </a:lnTo>
                  <a:lnTo>
                    <a:pt x="601" y="460"/>
                  </a:lnTo>
                  <a:lnTo>
                    <a:pt x="531" y="479"/>
                  </a:lnTo>
                  <a:lnTo>
                    <a:pt x="472" y="491"/>
                  </a:lnTo>
                  <a:lnTo>
                    <a:pt x="413" y="507"/>
                  </a:lnTo>
                  <a:lnTo>
                    <a:pt x="389" y="511"/>
                  </a:lnTo>
                  <a:lnTo>
                    <a:pt x="366" y="519"/>
                  </a:lnTo>
                  <a:lnTo>
                    <a:pt x="354" y="522"/>
                  </a:lnTo>
                  <a:lnTo>
                    <a:pt x="369" y="515"/>
                  </a:lnTo>
                  <a:lnTo>
                    <a:pt x="326" y="522"/>
                  </a:lnTo>
                  <a:lnTo>
                    <a:pt x="307" y="526"/>
                  </a:lnTo>
                  <a:lnTo>
                    <a:pt x="287" y="530"/>
                  </a:lnTo>
                  <a:lnTo>
                    <a:pt x="271" y="534"/>
                  </a:lnTo>
                  <a:lnTo>
                    <a:pt x="259" y="534"/>
                  </a:lnTo>
                  <a:lnTo>
                    <a:pt x="248" y="538"/>
                  </a:lnTo>
                  <a:lnTo>
                    <a:pt x="263" y="534"/>
                  </a:lnTo>
                  <a:lnTo>
                    <a:pt x="252" y="534"/>
                  </a:lnTo>
                  <a:lnTo>
                    <a:pt x="240" y="534"/>
                  </a:lnTo>
                  <a:lnTo>
                    <a:pt x="232" y="534"/>
                  </a:lnTo>
                  <a:lnTo>
                    <a:pt x="224" y="534"/>
                  </a:lnTo>
                  <a:lnTo>
                    <a:pt x="208" y="538"/>
                  </a:lnTo>
                  <a:lnTo>
                    <a:pt x="228" y="534"/>
                  </a:lnTo>
                  <a:lnTo>
                    <a:pt x="220" y="534"/>
                  </a:lnTo>
                  <a:lnTo>
                    <a:pt x="216" y="530"/>
                  </a:lnTo>
                  <a:lnTo>
                    <a:pt x="216" y="526"/>
                  </a:lnTo>
                  <a:lnTo>
                    <a:pt x="216" y="522"/>
                  </a:lnTo>
                  <a:lnTo>
                    <a:pt x="216" y="519"/>
                  </a:lnTo>
                  <a:lnTo>
                    <a:pt x="220" y="515"/>
                  </a:lnTo>
                  <a:lnTo>
                    <a:pt x="200" y="522"/>
                  </a:lnTo>
                  <a:lnTo>
                    <a:pt x="220" y="519"/>
                  </a:lnTo>
                  <a:lnTo>
                    <a:pt x="224" y="511"/>
                  </a:lnTo>
                  <a:lnTo>
                    <a:pt x="232" y="507"/>
                  </a:lnTo>
                  <a:lnTo>
                    <a:pt x="252" y="491"/>
                  </a:lnTo>
                  <a:lnTo>
                    <a:pt x="271" y="479"/>
                  </a:lnTo>
                  <a:lnTo>
                    <a:pt x="299" y="460"/>
                  </a:lnTo>
                  <a:lnTo>
                    <a:pt x="314" y="452"/>
                  </a:lnTo>
                  <a:lnTo>
                    <a:pt x="330" y="440"/>
                  </a:lnTo>
                  <a:lnTo>
                    <a:pt x="350" y="432"/>
                  </a:lnTo>
                  <a:lnTo>
                    <a:pt x="369" y="420"/>
                  </a:lnTo>
                  <a:lnTo>
                    <a:pt x="397" y="405"/>
                  </a:lnTo>
                  <a:lnTo>
                    <a:pt x="421" y="393"/>
                  </a:lnTo>
                  <a:lnTo>
                    <a:pt x="472" y="365"/>
                  </a:lnTo>
                  <a:lnTo>
                    <a:pt x="527" y="338"/>
                  </a:lnTo>
                  <a:lnTo>
                    <a:pt x="582" y="310"/>
                  </a:lnTo>
                  <a:lnTo>
                    <a:pt x="637" y="283"/>
                  </a:lnTo>
                  <a:lnTo>
                    <a:pt x="660" y="271"/>
                  </a:lnTo>
                  <a:lnTo>
                    <a:pt x="680" y="259"/>
                  </a:lnTo>
                  <a:lnTo>
                    <a:pt x="731" y="232"/>
                  </a:lnTo>
                  <a:lnTo>
                    <a:pt x="715" y="236"/>
                  </a:lnTo>
                  <a:lnTo>
                    <a:pt x="727" y="236"/>
                  </a:lnTo>
                  <a:lnTo>
                    <a:pt x="774" y="212"/>
                  </a:lnTo>
                  <a:lnTo>
                    <a:pt x="821" y="185"/>
                  </a:lnTo>
                  <a:lnTo>
                    <a:pt x="873" y="161"/>
                  </a:lnTo>
                  <a:lnTo>
                    <a:pt x="876" y="161"/>
                  </a:lnTo>
                  <a:lnTo>
                    <a:pt x="924" y="137"/>
                  </a:lnTo>
                  <a:lnTo>
                    <a:pt x="963" y="114"/>
                  </a:lnTo>
                  <a:lnTo>
                    <a:pt x="983" y="106"/>
                  </a:lnTo>
                  <a:lnTo>
                    <a:pt x="1002" y="94"/>
                  </a:lnTo>
                  <a:lnTo>
                    <a:pt x="1018" y="86"/>
                  </a:lnTo>
                  <a:lnTo>
                    <a:pt x="1030" y="79"/>
                  </a:lnTo>
                  <a:lnTo>
                    <a:pt x="1053" y="63"/>
                  </a:lnTo>
                  <a:lnTo>
                    <a:pt x="1073" y="47"/>
                  </a:lnTo>
                  <a:lnTo>
                    <a:pt x="1093" y="35"/>
                  </a:lnTo>
                  <a:lnTo>
                    <a:pt x="1104" y="24"/>
                  </a:lnTo>
                  <a:lnTo>
                    <a:pt x="1104" y="24"/>
                  </a:lnTo>
                  <a:lnTo>
                    <a:pt x="1108" y="20"/>
                  </a:lnTo>
                  <a:lnTo>
                    <a:pt x="1112" y="16"/>
                  </a:lnTo>
                  <a:lnTo>
                    <a:pt x="1116" y="8"/>
                  </a:lnTo>
                  <a:lnTo>
                    <a:pt x="1112" y="8"/>
                  </a:lnTo>
                  <a:lnTo>
                    <a:pt x="1112" y="4"/>
                  </a:lnTo>
                  <a:lnTo>
                    <a:pt x="1104" y="4"/>
                  </a:lnTo>
                  <a:lnTo>
                    <a:pt x="1104" y="0"/>
                  </a:lnTo>
                  <a:lnTo>
                    <a:pt x="1097" y="0"/>
                  </a:lnTo>
                  <a:lnTo>
                    <a:pt x="1089" y="0"/>
                  </a:lnTo>
                  <a:lnTo>
                    <a:pt x="1073" y="0"/>
                  </a:lnTo>
                  <a:lnTo>
                    <a:pt x="1061" y="0"/>
                  </a:lnTo>
                  <a:lnTo>
                    <a:pt x="1045" y="4"/>
                  </a:lnTo>
                  <a:lnTo>
                    <a:pt x="1042" y="4"/>
                  </a:lnTo>
                  <a:lnTo>
                    <a:pt x="1018" y="8"/>
                  </a:lnTo>
                  <a:lnTo>
                    <a:pt x="998" y="8"/>
                  </a:lnTo>
                  <a:lnTo>
                    <a:pt x="975" y="16"/>
                  </a:lnTo>
                  <a:lnTo>
                    <a:pt x="951" y="20"/>
                  </a:lnTo>
                  <a:lnTo>
                    <a:pt x="924" y="24"/>
                  </a:lnTo>
                  <a:lnTo>
                    <a:pt x="869" y="35"/>
                  </a:lnTo>
                  <a:lnTo>
                    <a:pt x="806" y="47"/>
                  </a:lnTo>
                  <a:lnTo>
                    <a:pt x="802" y="47"/>
                  </a:lnTo>
                  <a:lnTo>
                    <a:pt x="739" y="63"/>
                  </a:lnTo>
                  <a:lnTo>
                    <a:pt x="672" y="79"/>
                  </a:lnTo>
                  <a:lnTo>
                    <a:pt x="637" y="86"/>
                  </a:lnTo>
                  <a:lnTo>
                    <a:pt x="601" y="94"/>
                  </a:lnTo>
                  <a:lnTo>
                    <a:pt x="527" y="114"/>
                  </a:lnTo>
                  <a:lnTo>
                    <a:pt x="448" y="134"/>
                  </a:lnTo>
                  <a:lnTo>
                    <a:pt x="366" y="157"/>
                  </a:lnTo>
                  <a:lnTo>
                    <a:pt x="358" y="161"/>
                  </a:lnTo>
                  <a:lnTo>
                    <a:pt x="271" y="185"/>
                  </a:lnTo>
                  <a:lnTo>
                    <a:pt x="94" y="236"/>
                  </a:lnTo>
                  <a:lnTo>
                    <a:pt x="4" y="259"/>
                  </a:lnTo>
                  <a:close/>
                </a:path>
              </a:pathLst>
            </a:custGeom>
            <a:solidFill>
              <a:srgbClr val="FF0000"/>
            </a:solidFill>
            <a:ln w="19050" cmpd="sng">
              <a:solidFill>
                <a:srgbClr val="FF0000"/>
              </a:solidFill>
              <a:round/>
              <a:headEnd/>
              <a:tailEnd/>
            </a:ln>
          </p:spPr>
          <p:txBody>
            <a:bodyPr/>
            <a:lstStyle/>
            <a:p>
              <a:endParaRPr lang="ja-JP" altLang="en-US"/>
            </a:p>
          </p:txBody>
        </p:sp>
      </p:grpSp>
      <p:grpSp>
        <p:nvGrpSpPr>
          <p:cNvPr id="4" name="Group 21"/>
          <p:cNvGrpSpPr>
            <a:grpSpLocks/>
          </p:cNvGrpSpPr>
          <p:nvPr/>
        </p:nvGrpSpPr>
        <p:grpSpPr bwMode="auto">
          <a:xfrm>
            <a:off x="5675313" y="3244066"/>
            <a:ext cx="338137" cy="677863"/>
            <a:chOff x="2222" y="2424"/>
            <a:chExt cx="213" cy="427"/>
          </a:xfrm>
        </p:grpSpPr>
        <p:sp>
          <p:nvSpPr>
            <p:cNvPr id="625686" name="Oval 22"/>
            <p:cNvSpPr>
              <a:spLocks noChangeArrowheads="1"/>
            </p:cNvSpPr>
            <p:nvPr/>
          </p:nvSpPr>
          <p:spPr bwMode="auto">
            <a:xfrm>
              <a:off x="2222" y="2424"/>
              <a:ext cx="213" cy="427"/>
            </a:xfrm>
            <a:prstGeom prst="ellipse">
              <a:avLst/>
            </a:prstGeom>
            <a:solidFill>
              <a:srgbClr val="CC99FF"/>
            </a:solidFill>
            <a:ln w="38100">
              <a:solidFill>
                <a:srgbClr val="800080"/>
              </a:solidFill>
              <a:round/>
              <a:headEnd/>
              <a:tailEnd/>
            </a:ln>
            <a:effectLst/>
          </p:spPr>
          <p:txBody>
            <a:bodyPr wrap="none" anchor="ctr"/>
            <a:lstStyle/>
            <a:p>
              <a:endParaRPr lang="ja-JP" altLang="en-US"/>
            </a:p>
          </p:txBody>
        </p:sp>
        <p:sp>
          <p:nvSpPr>
            <p:cNvPr id="625687" name="Line 23"/>
            <p:cNvSpPr>
              <a:spLocks noChangeShapeType="1"/>
            </p:cNvSpPr>
            <p:nvPr/>
          </p:nvSpPr>
          <p:spPr bwMode="auto">
            <a:xfrm>
              <a:off x="2315" y="2424"/>
              <a:ext cx="0" cy="427"/>
            </a:xfrm>
            <a:prstGeom prst="line">
              <a:avLst/>
            </a:prstGeom>
            <a:noFill/>
            <a:ln w="19050">
              <a:solidFill>
                <a:srgbClr val="800080"/>
              </a:solidFill>
              <a:round/>
              <a:headEnd/>
              <a:tailEnd/>
            </a:ln>
            <a:effectLst/>
          </p:spPr>
          <p:txBody>
            <a:bodyPr/>
            <a:lstStyle/>
            <a:p>
              <a:endParaRPr lang="ja-JP" altLang="en-US"/>
            </a:p>
          </p:txBody>
        </p:sp>
        <p:sp>
          <p:nvSpPr>
            <p:cNvPr id="625688" name="Line 24"/>
            <p:cNvSpPr>
              <a:spLocks noChangeShapeType="1"/>
            </p:cNvSpPr>
            <p:nvPr/>
          </p:nvSpPr>
          <p:spPr bwMode="auto">
            <a:xfrm>
              <a:off x="2289" y="2451"/>
              <a:ext cx="0" cy="373"/>
            </a:xfrm>
            <a:prstGeom prst="line">
              <a:avLst/>
            </a:prstGeom>
            <a:noFill/>
            <a:ln w="19050">
              <a:solidFill>
                <a:srgbClr val="800080"/>
              </a:solidFill>
              <a:round/>
              <a:headEnd/>
              <a:tailEnd/>
            </a:ln>
            <a:effectLst/>
          </p:spPr>
          <p:txBody>
            <a:bodyPr/>
            <a:lstStyle/>
            <a:p>
              <a:endParaRPr lang="ja-JP" altLang="en-US"/>
            </a:p>
          </p:txBody>
        </p:sp>
        <p:sp>
          <p:nvSpPr>
            <p:cNvPr id="625689" name="Line 25"/>
            <p:cNvSpPr>
              <a:spLocks noChangeShapeType="1"/>
            </p:cNvSpPr>
            <p:nvPr/>
          </p:nvSpPr>
          <p:spPr bwMode="auto">
            <a:xfrm>
              <a:off x="2262" y="2477"/>
              <a:ext cx="0" cy="321"/>
            </a:xfrm>
            <a:prstGeom prst="line">
              <a:avLst/>
            </a:prstGeom>
            <a:noFill/>
            <a:ln w="19050">
              <a:solidFill>
                <a:srgbClr val="800080"/>
              </a:solidFill>
              <a:round/>
              <a:headEnd/>
              <a:tailEnd/>
            </a:ln>
            <a:effectLst/>
          </p:spPr>
          <p:txBody>
            <a:bodyPr/>
            <a:lstStyle/>
            <a:p>
              <a:endParaRPr lang="ja-JP" altLang="en-US"/>
            </a:p>
          </p:txBody>
        </p:sp>
        <p:sp>
          <p:nvSpPr>
            <p:cNvPr id="625690" name="Line 26"/>
            <p:cNvSpPr>
              <a:spLocks noChangeShapeType="1"/>
            </p:cNvSpPr>
            <p:nvPr/>
          </p:nvSpPr>
          <p:spPr bwMode="auto">
            <a:xfrm>
              <a:off x="2342" y="2424"/>
              <a:ext cx="0" cy="427"/>
            </a:xfrm>
            <a:prstGeom prst="line">
              <a:avLst/>
            </a:prstGeom>
            <a:noFill/>
            <a:ln w="19050">
              <a:solidFill>
                <a:srgbClr val="800080"/>
              </a:solidFill>
              <a:round/>
              <a:headEnd/>
              <a:tailEnd/>
            </a:ln>
            <a:effectLst/>
          </p:spPr>
          <p:txBody>
            <a:bodyPr/>
            <a:lstStyle/>
            <a:p>
              <a:endParaRPr lang="ja-JP" altLang="en-US"/>
            </a:p>
          </p:txBody>
        </p:sp>
        <p:sp>
          <p:nvSpPr>
            <p:cNvPr id="625691" name="Line 27"/>
            <p:cNvSpPr>
              <a:spLocks noChangeShapeType="1"/>
            </p:cNvSpPr>
            <p:nvPr/>
          </p:nvSpPr>
          <p:spPr bwMode="auto">
            <a:xfrm>
              <a:off x="2368" y="2451"/>
              <a:ext cx="0" cy="373"/>
            </a:xfrm>
            <a:prstGeom prst="line">
              <a:avLst/>
            </a:prstGeom>
            <a:noFill/>
            <a:ln w="19050">
              <a:solidFill>
                <a:srgbClr val="800080"/>
              </a:solidFill>
              <a:round/>
              <a:headEnd/>
              <a:tailEnd/>
            </a:ln>
            <a:effectLst/>
          </p:spPr>
          <p:txBody>
            <a:bodyPr/>
            <a:lstStyle/>
            <a:p>
              <a:endParaRPr lang="ja-JP" altLang="en-US"/>
            </a:p>
          </p:txBody>
        </p:sp>
        <p:sp>
          <p:nvSpPr>
            <p:cNvPr id="625692" name="Line 28"/>
            <p:cNvSpPr>
              <a:spLocks noChangeShapeType="1"/>
            </p:cNvSpPr>
            <p:nvPr/>
          </p:nvSpPr>
          <p:spPr bwMode="auto">
            <a:xfrm>
              <a:off x="2395" y="2477"/>
              <a:ext cx="0" cy="321"/>
            </a:xfrm>
            <a:prstGeom prst="line">
              <a:avLst/>
            </a:prstGeom>
            <a:noFill/>
            <a:ln w="19050">
              <a:solidFill>
                <a:srgbClr val="800080"/>
              </a:solidFill>
              <a:round/>
              <a:headEnd/>
              <a:tailEnd/>
            </a:ln>
            <a:effectLst/>
          </p:spPr>
          <p:txBody>
            <a:bodyPr/>
            <a:lstStyle/>
            <a:p>
              <a:endParaRPr lang="ja-JP" altLang="en-US"/>
            </a:p>
          </p:txBody>
        </p:sp>
      </p:grpSp>
      <p:sp>
        <p:nvSpPr>
          <p:cNvPr id="625693" name="Line 29"/>
          <p:cNvSpPr>
            <a:spLocks noChangeShapeType="1"/>
          </p:cNvSpPr>
          <p:nvPr/>
        </p:nvSpPr>
        <p:spPr bwMode="auto">
          <a:xfrm>
            <a:off x="4351338" y="3582204"/>
            <a:ext cx="1085850" cy="0"/>
          </a:xfrm>
          <a:prstGeom prst="line">
            <a:avLst/>
          </a:prstGeom>
          <a:noFill/>
          <a:ln w="38100">
            <a:solidFill>
              <a:srgbClr val="FFCC00"/>
            </a:solidFill>
            <a:round/>
            <a:headEnd/>
            <a:tailEnd type="stealth" w="med" len="med"/>
          </a:ln>
          <a:effectLst/>
        </p:spPr>
        <p:txBody>
          <a:bodyPr/>
          <a:lstStyle/>
          <a:p>
            <a:endParaRPr lang="ja-JP" altLang="en-US"/>
          </a:p>
        </p:txBody>
      </p:sp>
      <p:sp>
        <p:nvSpPr>
          <p:cNvPr id="625694" name="Line 30"/>
          <p:cNvSpPr>
            <a:spLocks noChangeShapeType="1"/>
          </p:cNvSpPr>
          <p:nvPr/>
        </p:nvSpPr>
        <p:spPr bwMode="auto">
          <a:xfrm>
            <a:off x="6218238" y="3582204"/>
            <a:ext cx="1085850" cy="0"/>
          </a:xfrm>
          <a:prstGeom prst="line">
            <a:avLst/>
          </a:prstGeom>
          <a:noFill/>
          <a:ln w="38100">
            <a:solidFill>
              <a:srgbClr val="FFCC00"/>
            </a:solidFill>
            <a:round/>
            <a:headEnd/>
            <a:tailEnd type="stealth" w="med" len="med"/>
          </a:ln>
          <a:effectLst/>
        </p:spPr>
        <p:txBody>
          <a:bodyPr/>
          <a:lstStyle/>
          <a:p>
            <a:endParaRPr lang="ja-JP" altLang="en-US"/>
          </a:p>
        </p:txBody>
      </p:sp>
      <p:grpSp>
        <p:nvGrpSpPr>
          <p:cNvPr id="5" name="Group 34"/>
          <p:cNvGrpSpPr>
            <a:grpSpLocks/>
          </p:cNvGrpSpPr>
          <p:nvPr/>
        </p:nvGrpSpPr>
        <p:grpSpPr bwMode="auto">
          <a:xfrm>
            <a:off x="4343400" y="3329791"/>
            <a:ext cx="1008063" cy="503238"/>
            <a:chOff x="96" y="528"/>
            <a:chExt cx="5712" cy="1008"/>
          </a:xfrm>
        </p:grpSpPr>
        <p:sp>
          <p:nvSpPr>
            <p:cNvPr id="625699" name="Freeform 35"/>
            <p:cNvSpPr>
              <a:spLocks/>
            </p:cNvSpPr>
            <p:nvPr/>
          </p:nvSpPr>
          <p:spPr bwMode="auto">
            <a:xfrm>
              <a:off x="96" y="528"/>
              <a:ext cx="5664" cy="1008"/>
            </a:xfrm>
            <a:custGeom>
              <a:avLst/>
              <a:gdLst/>
              <a:ahLst/>
              <a:cxnLst>
                <a:cxn ang="0">
                  <a:pos x="0" y="480"/>
                </a:cxn>
                <a:cxn ang="0">
                  <a:pos x="240" y="144"/>
                </a:cxn>
                <a:cxn ang="0">
                  <a:pos x="528" y="0"/>
                </a:cxn>
                <a:cxn ang="0">
                  <a:pos x="768" y="144"/>
                </a:cxn>
                <a:cxn ang="0">
                  <a:pos x="1008" y="480"/>
                </a:cxn>
                <a:cxn ang="0">
                  <a:pos x="1296" y="864"/>
                </a:cxn>
                <a:cxn ang="0">
                  <a:pos x="1536" y="1008"/>
                </a:cxn>
                <a:cxn ang="0">
                  <a:pos x="1776" y="864"/>
                </a:cxn>
                <a:cxn ang="0">
                  <a:pos x="2064" y="480"/>
                </a:cxn>
                <a:cxn ang="0">
                  <a:pos x="2304" y="144"/>
                </a:cxn>
                <a:cxn ang="0">
                  <a:pos x="2592" y="0"/>
                </a:cxn>
                <a:cxn ang="0">
                  <a:pos x="2832" y="144"/>
                </a:cxn>
                <a:cxn ang="0">
                  <a:pos x="3072" y="480"/>
                </a:cxn>
                <a:cxn ang="0">
                  <a:pos x="3360" y="864"/>
                </a:cxn>
                <a:cxn ang="0">
                  <a:pos x="3600" y="1008"/>
                </a:cxn>
                <a:cxn ang="0">
                  <a:pos x="3840" y="864"/>
                </a:cxn>
                <a:cxn ang="0">
                  <a:pos x="4128" y="480"/>
                </a:cxn>
                <a:cxn ang="0">
                  <a:pos x="4368" y="144"/>
                </a:cxn>
                <a:cxn ang="0">
                  <a:pos x="4656" y="0"/>
                </a:cxn>
                <a:cxn ang="0">
                  <a:pos x="4896" y="144"/>
                </a:cxn>
                <a:cxn ang="0">
                  <a:pos x="5136" y="480"/>
                </a:cxn>
                <a:cxn ang="0">
                  <a:pos x="5424" y="864"/>
                </a:cxn>
                <a:cxn ang="0">
                  <a:pos x="5664" y="1008"/>
                </a:cxn>
              </a:cxnLst>
              <a:rect l="0" t="0" r="r" b="b"/>
              <a:pathLst>
                <a:path w="5664" h="1008">
                  <a:moveTo>
                    <a:pt x="0" y="480"/>
                  </a:moveTo>
                  <a:cubicBezTo>
                    <a:pt x="76" y="352"/>
                    <a:pt x="152" y="224"/>
                    <a:pt x="240" y="144"/>
                  </a:cubicBezTo>
                  <a:cubicBezTo>
                    <a:pt x="328" y="64"/>
                    <a:pt x="440" y="0"/>
                    <a:pt x="528" y="0"/>
                  </a:cubicBezTo>
                  <a:cubicBezTo>
                    <a:pt x="616" y="0"/>
                    <a:pt x="688" y="64"/>
                    <a:pt x="768" y="144"/>
                  </a:cubicBezTo>
                  <a:cubicBezTo>
                    <a:pt x="848" y="224"/>
                    <a:pt x="920" y="360"/>
                    <a:pt x="1008" y="480"/>
                  </a:cubicBezTo>
                  <a:cubicBezTo>
                    <a:pt x="1096" y="600"/>
                    <a:pt x="1208" y="776"/>
                    <a:pt x="1296" y="864"/>
                  </a:cubicBezTo>
                  <a:cubicBezTo>
                    <a:pt x="1384" y="952"/>
                    <a:pt x="1456" y="1008"/>
                    <a:pt x="1536" y="1008"/>
                  </a:cubicBezTo>
                  <a:cubicBezTo>
                    <a:pt x="1616" y="1008"/>
                    <a:pt x="1688" y="952"/>
                    <a:pt x="1776" y="864"/>
                  </a:cubicBezTo>
                  <a:cubicBezTo>
                    <a:pt x="1864" y="776"/>
                    <a:pt x="1976" y="600"/>
                    <a:pt x="2064" y="480"/>
                  </a:cubicBezTo>
                  <a:cubicBezTo>
                    <a:pt x="2152" y="360"/>
                    <a:pt x="2216" y="224"/>
                    <a:pt x="2304" y="144"/>
                  </a:cubicBezTo>
                  <a:cubicBezTo>
                    <a:pt x="2392" y="64"/>
                    <a:pt x="2504" y="0"/>
                    <a:pt x="2592" y="0"/>
                  </a:cubicBezTo>
                  <a:cubicBezTo>
                    <a:pt x="2680" y="0"/>
                    <a:pt x="2752" y="64"/>
                    <a:pt x="2832" y="144"/>
                  </a:cubicBezTo>
                  <a:cubicBezTo>
                    <a:pt x="2912" y="224"/>
                    <a:pt x="2984" y="360"/>
                    <a:pt x="3072" y="480"/>
                  </a:cubicBezTo>
                  <a:cubicBezTo>
                    <a:pt x="3160" y="600"/>
                    <a:pt x="3272" y="776"/>
                    <a:pt x="3360" y="864"/>
                  </a:cubicBezTo>
                  <a:cubicBezTo>
                    <a:pt x="3448" y="952"/>
                    <a:pt x="3520" y="1008"/>
                    <a:pt x="3600" y="1008"/>
                  </a:cubicBezTo>
                  <a:cubicBezTo>
                    <a:pt x="3680" y="1008"/>
                    <a:pt x="3752" y="952"/>
                    <a:pt x="3840" y="864"/>
                  </a:cubicBezTo>
                  <a:cubicBezTo>
                    <a:pt x="3928" y="776"/>
                    <a:pt x="4040" y="600"/>
                    <a:pt x="4128" y="480"/>
                  </a:cubicBezTo>
                  <a:cubicBezTo>
                    <a:pt x="4216" y="360"/>
                    <a:pt x="4280" y="224"/>
                    <a:pt x="4368" y="144"/>
                  </a:cubicBezTo>
                  <a:cubicBezTo>
                    <a:pt x="4456" y="64"/>
                    <a:pt x="4568" y="0"/>
                    <a:pt x="4656" y="0"/>
                  </a:cubicBezTo>
                  <a:cubicBezTo>
                    <a:pt x="4744" y="0"/>
                    <a:pt x="4816" y="64"/>
                    <a:pt x="4896" y="144"/>
                  </a:cubicBezTo>
                  <a:cubicBezTo>
                    <a:pt x="4976" y="224"/>
                    <a:pt x="5048" y="360"/>
                    <a:pt x="5136" y="480"/>
                  </a:cubicBezTo>
                  <a:cubicBezTo>
                    <a:pt x="5224" y="600"/>
                    <a:pt x="5336" y="776"/>
                    <a:pt x="5424" y="864"/>
                  </a:cubicBezTo>
                  <a:cubicBezTo>
                    <a:pt x="5512" y="952"/>
                    <a:pt x="5584" y="1008"/>
                    <a:pt x="5664" y="1008"/>
                  </a:cubicBezTo>
                </a:path>
              </a:pathLst>
            </a:custGeom>
            <a:noFill/>
            <a:ln w="38100" cmpd="sng">
              <a:solidFill>
                <a:srgbClr val="FF0000"/>
              </a:solidFill>
              <a:round/>
              <a:headEnd/>
              <a:tailEnd/>
            </a:ln>
            <a:effectLst/>
          </p:spPr>
          <p:txBody>
            <a:bodyPr wrap="none" anchor="ctr"/>
            <a:lstStyle/>
            <a:p>
              <a:endParaRPr lang="ja-JP" altLang="en-US"/>
            </a:p>
          </p:txBody>
        </p:sp>
        <p:sp>
          <p:nvSpPr>
            <p:cNvPr id="625700" name="Freeform 36"/>
            <p:cNvSpPr>
              <a:spLocks/>
            </p:cNvSpPr>
            <p:nvPr/>
          </p:nvSpPr>
          <p:spPr bwMode="auto">
            <a:xfrm>
              <a:off x="96" y="720"/>
              <a:ext cx="5712" cy="546"/>
            </a:xfrm>
            <a:custGeom>
              <a:avLst/>
              <a:gdLst/>
              <a:ahLst/>
              <a:cxnLst>
                <a:cxn ang="0">
                  <a:pos x="515" y="126"/>
                </a:cxn>
                <a:cxn ang="0">
                  <a:pos x="924" y="31"/>
                </a:cxn>
                <a:cxn ang="0">
                  <a:pos x="1057" y="12"/>
                </a:cxn>
                <a:cxn ang="0">
                  <a:pos x="1085" y="27"/>
                </a:cxn>
                <a:cxn ang="0">
                  <a:pos x="884" y="145"/>
                </a:cxn>
                <a:cxn ang="0">
                  <a:pos x="597" y="291"/>
                </a:cxn>
                <a:cxn ang="0">
                  <a:pos x="259" y="471"/>
                </a:cxn>
                <a:cxn ang="0">
                  <a:pos x="181" y="546"/>
                </a:cxn>
                <a:cxn ang="0">
                  <a:pos x="373" y="522"/>
                </a:cxn>
                <a:cxn ang="0">
                  <a:pos x="849" y="401"/>
                </a:cxn>
                <a:cxn ang="0">
                  <a:pos x="1627" y="192"/>
                </a:cxn>
                <a:cxn ang="0">
                  <a:pos x="2079" y="71"/>
                </a:cxn>
                <a:cxn ang="0">
                  <a:pos x="2370" y="16"/>
                </a:cxn>
                <a:cxn ang="0">
                  <a:pos x="2429" y="16"/>
                </a:cxn>
                <a:cxn ang="0">
                  <a:pos x="2374" y="71"/>
                </a:cxn>
                <a:cxn ang="0">
                  <a:pos x="2154" y="192"/>
                </a:cxn>
                <a:cxn ang="0">
                  <a:pos x="1741" y="401"/>
                </a:cxn>
                <a:cxn ang="0">
                  <a:pos x="1545" y="522"/>
                </a:cxn>
                <a:cxn ang="0">
                  <a:pos x="1619" y="542"/>
                </a:cxn>
                <a:cxn ang="0">
                  <a:pos x="1946" y="471"/>
                </a:cxn>
                <a:cxn ang="0">
                  <a:pos x="2614" y="291"/>
                </a:cxn>
                <a:cxn ang="0">
                  <a:pos x="3144" y="145"/>
                </a:cxn>
                <a:cxn ang="0">
                  <a:pos x="3557" y="43"/>
                </a:cxn>
                <a:cxn ang="0">
                  <a:pos x="3750" y="12"/>
                </a:cxn>
                <a:cxn ang="0">
                  <a:pos x="3781" y="31"/>
                </a:cxn>
                <a:cxn ang="0">
                  <a:pos x="3659" y="114"/>
                </a:cxn>
                <a:cxn ang="0">
                  <a:pos x="3360" y="267"/>
                </a:cxn>
                <a:cxn ang="0">
                  <a:pos x="3007" y="452"/>
                </a:cxn>
                <a:cxn ang="0">
                  <a:pos x="2889" y="538"/>
                </a:cxn>
                <a:cxn ang="0">
                  <a:pos x="2932" y="534"/>
                </a:cxn>
                <a:cxn ang="0">
                  <a:pos x="2964" y="491"/>
                </a:cxn>
                <a:cxn ang="0">
                  <a:pos x="3239" y="338"/>
                </a:cxn>
                <a:cxn ang="0">
                  <a:pos x="3585" y="161"/>
                </a:cxn>
                <a:cxn ang="0">
                  <a:pos x="3805" y="35"/>
                </a:cxn>
                <a:cxn ang="0">
                  <a:pos x="3809" y="0"/>
                </a:cxn>
                <a:cxn ang="0">
                  <a:pos x="3636" y="24"/>
                </a:cxn>
                <a:cxn ang="0">
                  <a:pos x="3160" y="137"/>
                </a:cxn>
                <a:cxn ang="0">
                  <a:pos x="2629" y="283"/>
                </a:cxn>
                <a:cxn ang="0">
                  <a:pos x="1957" y="460"/>
                </a:cxn>
                <a:cxn ang="0">
                  <a:pos x="1643" y="530"/>
                </a:cxn>
                <a:cxn ang="0">
                  <a:pos x="1584" y="534"/>
                </a:cxn>
                <a:cxn ang="0">
                  <a:pos x="1588" y="507"/>
                </a:cxn>
                <a:cxn ang="0">
                  <a:pos x="1828" y="365"/>
                </a:cxn>
                <a:cxn ang="0">
                  <a:pos x="2177" y="185"/>
                </a:cxn>
                <a:cxn ang="0">
                  <a:pos x="2429" y="47"/>
                </a:cxn>
                <a:cxn ang="0">
                  <a:pos x="2460" y="0"/>
                </a:cxn>
                <a:cxn ang="0">
                  <a:pos x="2307" y="20"/>
                </a:cxn>
                <a:cxn ang="0">
                  <a:pos x="1883" y="114"/>
                </a:cxn>
                <a:cxn ang="0">
                  <a:pos x="1321" y="271"/>
                </a:cxn>
                <a:cxn ang="0">
                  <a:pos x="637" y="452"/>
                </a:cxn>
                <a:cxn ang="0">
                  <a:pos x="307" y="526"/>
                </a:cxn>
                <a:cxn ang="0">
                  <a:pos x="208" y="538"/>
                </a:cxn>
                <a:cxn ang="0">
                  <a:pos x="224" y="511"/>
                </a:cxn>
                <a:cxn ang="0">
                  <a:pos x="421" y="393"/>
                </a:cxn>
                <a:cxn ang="0">
                  <a:pos x="774" y="212"/>
                </a:cxn>
                <a:cxn ang="0">
                  <a:pos x="1053" y="63"/>
                </a:cxn>
                <a:cxn ang="0">
                  <a:pos x="1104" y="4"/>
                </a:cxn>
                <a:cxn ang="0">
                  <a:pos x="975" y="16"/>
                </a:cxn>
                <a:cxn ang="0">
                  <a:pos x="527" y="114"/>
                </a:cxn>
              </a:cxnLst>
              <a:rect l="0" t="0" r="r" b="b"/>
              <a:pathLst>
                <a:path w="3828" h="546">
                  <a:moveTo>
                    <a:pt x="4" y="259"/>
                  </a:moveTo>
                  <a:lnTo>
                    <a:pt x="0" y="267"/>
                  </a:lnTo>
                  <a:lnTo>
                    <a:pt x="94" y="240"/>
                  </a:lnTo>
                  <a:lnTo>
                    <a:pt x="185" y="212"/>
                  </a:lnTo>
                  <a:lnTo>
                    <a:pt x="271" y="189"/>
                  </a:lnTo>
                  <a:lnTo>
                    <a:pt x="358" y="165"/>
                  </a:lnTo>
                  <a:lnTo>
                    <a:pt x="358" y="161"/>
                  </a:lnTo>
                  <a:lnTo>
                    <a:pt x="350" y="169"/>
                  </a:lnTo>
                  <a:lnTo>
                    <a:pt x="432" y="145"/>
                  </a:lnTo>
                  <a:lnTo>
                    <a:pt x="515" y="126"/>
                  </a:lnTo>
                  <a:lnTo>
                    <a:pt x="586" y="106"/>
                  </a:lnTo>
                  <a:lnTo>
                    <a:pt x="625" y="94"/>
                  </a:lnTo>
                  <a:lnTo>
                    <a:pt x="656" y="86"/>
                  </a:lnTo>
                  <a:lnTo>
                    <a:pt x="723" y="71"/>
                  </a:lnTo>
                  <a:lnTo>
                    <a:pt x="786" y="59"/>
                  </a:lnTo>
                  <a:lnTo>
                    <a:pt x="794" y="55"/>
                  </a:lnTo>
                  <a:lnTo>
                    <a:pt x="782" y="59"/>
                  </a:lnTo>
                  <a:lnTo>
                    <a:pt x="841" y="43"/>
                  </a:lnTo>
                  <a:lnTo>
                    <a:pt x="896" y="35"/>
                  </a:lnTo>
                  <a:lnTo>
                    <a:pt x="924" y="31"/>
                  </a:lnTo>
                  <a:lnTo>
                    <a:pt x="947" y="27"/>
                  </a:lnTo>
                  <a:lnTo>
                    <a:pt x="971" y="20"/>
                  </a:lnTo>
                  <a:lnTo>
                    <a:pt x="994" y="20"/>
                  </a:lnTo>
                  <a:lnTo>
                    <a:pt x="1014" y="16"/>
                  </a:lnTo>
                  <a:lnTo>
                    <a:pt x="1026" y="8"/>
                  </a:lnTo>
                  <a:lnTo>
                    <a:pt x="1006" y="16"/>
                  </a:lnTo>
                  <a:lnTo>
                    <a:pt x="1026" y="16"/>
                  </a:lnTo>
                  <a:lnTo>
                    <a:pt x="1038" y="12"/>
                  </a:lnTo>
                  <a:lnTo>
                    <a:pt x="1049" y="12"/>
                  </a:lnTo>
                  <a:lnTo>
                    <a:pt x="1057" y="12"/>
                  </a:lnTo>
                  <a:lnTo>
                    <a:pt x="1069" y="16"/>
                  </a:lnTo>
                  <a:lnTo>
                    <a:pt x="1085" y="8"/>
                  </a:lnTo>
                  <a:lnTo>
                    <a:pt x="1065" y="16"/>
                  </a:lnTo>
                  <a:lnTo>
                    <a:pt x="1073" y="16"/>
                  </a:lnTo>
                  <a:lnTo>
                    <a:pt x="1073" y="20"/>
                  </a:lnTo>
                  <a:lnTo>
                    <a:pt x="1077" y="20"/>
                  </a:lnTo>
                  <a:lnTo>
                    <a:pt x="1073" y="27"/>
                  </a:lnTo>
                  <a:lnTo>
                    <a:pt x="1069" y="31"/>
                  </a:lnTo>
                  <a:lnTo>
                    <a:pt x="1065" y="35"/>
                  </a:lnTo>
                  <a:lnTo>
                    <a:pt x="1085" y="27"/>
                  </a:lnTo>
                  <a:lnTo>
                    <a:pt x="1069" y="31"/>
                  </a:lnTo>
                  <a:lnTo>
                    <a:pt x="1057" y="43"/>
                  </a:lnTo>
                  <a:lnTo>
                    <a:pt x="1038" y="59"/>
                  </a:lnTo>
                  <a:lnTo>
                    <a:pt x="1018" y="71"/>
                  </a:lnTo>
                  <a:lnTo>
                    <a:pt x="990" y="86"/>
                  </a:lnTo>
                  <a:lnTo>
                    <a:pt x="979" y="94"/>
                  </a:lnTo>
                  <a:lnTo>
                    <a:pt x="963" y="106"/>
                  </a:lnTo>
                  <a:lnTo>
                    <a:pt x="947" y="114"/>
                  </a:lnTo>
                  <a:lnTo>
                    <a:pt x="928" y="126"/>
                  </a:lnTo>
                  <a:lnTo>
                    <a:pt x="884" y="145"/>
                  </a:lnTo>
                  <a:lnTo>
                    <a:pt x="841" y="169"/>
                  </a:lnTo>
                  <a:lnTo>
                    <a:pt x="857" y="165"/>
                  </a:lnTo>
                  <a:lnTo>
                    <a:pt x="845" y="169"/>
                  </a:lnTo>
                  <a:lnTo>
                    <a:pt x="798" y="192"/>
                  </a:lnTo>
                  <a:lnTo>
                    <a:pt x="747" y="216"/>
                  </a:lnTo>
                  <a:lnTo>
                    <a:pt x="700" y="240"/>
                  </a:lnTo>
                  <a:lnTo>
                    <a:pt x="696" y="244"/>
                  </a:lnTo>
                  <a:lnTo>
                    <a:pt x="649" y="267"/>
                  </a:lnTo>
                  <a:lnTo>
                    <a:pt x="621" y="279"/>
                  </a:lnTo>
                  <a:lnTo>
                    <a:pt x="597" y="291"/>
                  </a:lnTo>
                  <a:lnTo>
                    <a:pt x="546" y="318"/>
                  </a:lnTo>
                  <a:lnTo>
                    <a:pt x="491" y="346"/>
                  </a:lnTo>
                  <a:lnTo>
                    <a:pt x="436" y="373"/>
                  </a:lnTo>
                  <a:lnTo>
                    <a:pt x="381" y="401"/>
                  </a:lnTo>
                  <a:lnTo>
                    <a:pt x="358" y="416"/>
                  </a:lnTo>
                  <a:lnTo>
                    <a:pt x="334" y="428"/>
                  </a:lnTo>
                  <a:lnTo>
                    <a:pt x="314" y="440"/>
                  </a:lnTo>
                  <a:lnTo>
                    <a:pt x="295" y="452"/>
                  </a:lnTo>
                  <a:lnTo>
                    <a:pt x="275" y="460"/>
                  </a:lnTo>
                  <a:lnTo>
                    <a:pt x="259" y="471"/>
                  </a:lnTo>
                  <a:lnTo>
                    <a:pt x="236" y="487"/>
                  </a:lnTo>
                  <a:lnTo>
                    <a:pt x="212" y="503"/>
                  </a:lnTo>
                  <a:lnTo>
                    <a:pt x="197" y="515"/>
                  </a:lnTo>
                  <a:lnTo>
                    <a:pt x="189" y="522"/>
                  </a:lnTo>
                  <a:lnTo>
                    <a:pt x="185" y="526"/>
                  </a:lnTo>
                  <a:lnTo>
                    <a:pt x="185" y="526"/>
                  </a:lnTo>
                  <a:lnTo>
                    <a:pt x="177" y="538"/>
                  </a:lnTo>
                  <a:lnTo>
                    <a:pt x="177" y="538"/>
                  </a:lnTo>
                  <a:lnTo>
                    <a:pt x="177" y="542"/>
                  </a:lnTo>
                  <a:lnTo>
                    <a:pt x="181" y="546"/>
                  </a:lnTo>
                  <a:lnTo>
                    <a:pt x="189" y="546"/>
                  </a:lnTo>
                  <a:lnTo>
                    <a:pt x="232" y="546"/>
                  </a:lnTo>
                  <a:lnTo>
                    <a:pt x="248" y="546"/>
                  </a:lnTo>
                  <a:lnTo>
                    <a:pt x="263" y="542"/>
                  </a:lnTo>
                  <a:lnTo>
                    <a:pt x="279" y="538"/>
                  </a:lnTo>
                  <a:lnTo>
                    <a:pt x="299" y="538"/>
                  </a:lnTo>
                  <a:lnTo>
                    <a:pt x="318" y="530"/>
                  </a:lnTo>
                  <a:lnTo>
                    <a:pt x="342" y="526"/>
                  </a:lnTo>
                  <a:lnTo>
                    <a:pt x="350" y="526"/>
                  </a:lnTo>
                  <a:lnTo>
                    <a:pt x="373" y="522"/>
                  </a:lnTo>
                  <a:lnTo>
                    <a:pt x="401" y="515"/>
                  </a:lnTo>
                  <a:lnTo>
                    <a:pt x="456" y="503"/>
                  </a:lnTo>
                  <a:lnTo>
                    <a:pt x="519" y="487"/>
                  </a:lnTo>
                  <a:lnTo>
                    <a:pt x="586" y="471"/>
                  </a:lnTo>
                  <a:lnTo>
                    <a:pt x="625" y="460"/>
                  </a:lnTo>
                  <a:lnTo>
                    <a:pt x="664" y="452"/>
                  </a:lnTo>
                  <a:lnTo>
                    <a:pt x="707" y="440"/>
                  </a:lnTo>
                  <a:lnTo>
                    <a:pt x="755" y="428"/>
                  </a:lnTo>
                  <a:lnTo>
                    <a:pt x="798" y="416"/>
                  </a:lnTo>
                  <a:lnTo>
                    <a:pt x="849" y="401"/>
                  </a:lnTo>
                  <a:lnTo>
                    <a:pt x="955" y="373"/>
                  </a:lnTo>
                  <a:lnTo>
                    <a:pt x="1057" y="346"/>
                  </a:lnTo>
                  <a:lnTo>
                    <a:pt x="1159" y="318"/>
                  </a:lnTo>
                  <a:lnTo>
                    <a:pt x="1258" y="291"/>
                  </a:lnTo>
                  <a:lnTo>
                    <a:pt x="1305" y="279"/>
                  </a:lnTo>
                  <a:lnTo>
                    <a:pt x="1356" y="267"/>
                  </a:lnTo>
                  <a:lnTo>
                    <a:pt x="1442" y="244"/>
                  </a:lnTo>
                  <a:lnTo>
                    <a:pt x="1450" y="240"/>
                  </a:lnTo>
                  <a:lnTo>
                    <a:pt x="1537" y="216"/>
                  </a:lnTo>
                  <a:lnTo>
                    <a:pt x="1627" y="192"/>
                  </a:lnTo>
                  <a:lnTo>
                    <a:pt x="1714" y="169"/>
                  </a:lnTo>
                  <a:lnTo>
                    <a:pt x="1796" y="145"/>
                  </a:lnTo>
                  <a:lnTo>
                    <a:pt x="1796" y="141"/>
                  </a:lnTo>
                  <a:lnTo>
                    <a:pt x="1788" y="145"/>
                  </a:lnTo>
                  <a:lnTo>
                    <a:pt x="1871" y="126"/>
                  </a:lnTo>
                  <a:lnTo>
                    <a:pt x="1906" y="114"/>
                  </a:lnTo>
                  <a:lnTo>
                    <a:pt x="1942" y="106"/>
                  </a:lnTo>
                  <a:lnTo>
                    <a:pt x="1981" y="94"/>
                  </a:lnTo>
                  <a:lnTo>
                    <a:pt x="2012" y="86"/>
                  </a:lnTo>
                  <a:lnTo>
                    <a:pt x="2079" y="71"/>
                  </a:lnTo>
                  <a:lnTo>
                    <a:pt x="2142" y="59"/>
                  </a:lnTo>
                  <a:lnTo>
                    <a:pt x="2150" y="55"/>
                  </a:lnTo>
                  <a:lnTo>
                    <a:pt x="2138" y="59"/>
                  </a:lnTo>
                  <a:lnTo>
                    <a:pt x="2201" y="43"/>
                  </a:lnTo>
                  <a:lnTo>
                    <a:pt x="2252" y="35"/>
                  </a:lnTo>
                  <a:lnTo>
                    <a:pt x="2280" y="31"/>
                  </a:lnTo>
                  <a:lnTo>
                    <a:pt x="2303" y="27"/>
                  </a:lnTo>
                  <a:lnTo>
                    <a:pt x="2327" y="20"/>
                  </a:lnTo>
                  <a:lnTo>
                    <a:pt x="2350" y="20"/>
                  </a:lnTo>
                  <a:lnTo>
                    <a:pt x="2370" y="16"/>
                  </a:lnTo>
                  <a:lnTo>
                    <a:pt x="2382" y="8"/>
                  </a:lnTo>
                  <a:lnTo>
                    <a:pt x="2366" y="16"/>
                  </a:lnTo>
                  <a:lnTo>
                    <a:pt x="2382" y="16"/>
                  </a:lnTo>
                  <a:lnTo>
                    <a:pt x="2394" y="12"/>
                  </a:lnTo>
                  <a:lnTo>
                    <a:pt x="2409" y="12"/>
                  </a:lnTo>
                  <a:lnTo>
                    <a:pt x="2417" y="12"/>
                  </a:lnTo>
                  <a:lnTo>
                    <a:pt x="2425" y="16"/>
                  </a:lnTo>
                  <a:lnTo>
                    <a:pt x="2441" y="8"/>
                  </a:lnTo>
                  <a:lnTo>
                    <a:pt x="2421" y="16"/>
                  </a:lnTo>
                  <a:lnTo>
                    <a:pt x="2429" y="16"/>
                  </a:lnTo>
                  <a:lnTo>
                    <a:pt x="2433" y="20"/>
                  </a:lnTo>
                  <a:lnTo>
                    <a:pt x="2433" y="20"/>
                  </a:lnTo>
                  <a:lnTo>
                    <a:pt x="2429" y="27"/>
                  </a:lnTo>
                  <a:lnTo>
                    <a:pt x="2429" y="31"/>
                  </a:lnTo>
                  <a:lnTo>
                    <a:pt x="2425" y="35"/>
                  </a:lnTo>
                  <a:lnTo>
                    <a:pt x="2445" y="27"/>
                  </a:lnTo>
                  <a:lnTo>
                    <a:pt x="2425" y="31"/>
                  </a:lnTo>
                  <a:lnTo>
                    <a:pt x="2413" y="43"/>
                  </a:lnTo>
                  <a:lnTo>
                    <a:pt x="2394" y="59"/>
                  </a:lnTo>
                  <a:lnTo>
                    <a:pt x="2374" y="71"/>
                  </a:lnTo>
                  <a:lnTo>
                    <a:pt x="2346" y="86"/>
                  </a:lnTo>
                  <a:lnTo>
                    <a:pt x="2339" y="94"/>
                  </a:lnTo>
                  <a:lnTo>
                    <a:pt x="2319" y="106"/>
                  </a:lnTo>
                  <a:lnTo>
                    <a:pt x="2303" y="114"/>
                  </a:lnTo>
                  <a:lnTo>
                    <a:pt x="2284" y="126"/>
                  </a:lnTo>
                  <a:lnTo>
                    <a:pt x="2240" y="145"/>
                  </a:lnTo>
                  <a:lnTo>
                    <a:pt x="2197" y="169"/>
                  </a:lnTo>
                  <a:lnTo>
                    <a:pt x="2213" y="165"/>
                  </a:lnTo>
                  <a:lnTo>
                    <a:pt x="2201" y="169"/>
                  </a:lnTo>
                  <a:lnTo>
                    <a:pt x="2154" y="192"/>
                  </a:lnTo>
                  <a:lnTo>
                    <a:pt x="2103" y="216"/>
                  </a:lnTo>
                  <a:lnTo>
                    <a:pt x="2056" y="240"/>
                  </a:lnTo>
                  <a:lnTo>
                    <a:pt x="2052" y="244"/>
                  </a:lnTo>
                  <a:lnTo>
                    <a:pt x="2005" y="267"/>
                  </a:lnTo>
                  <a:lnTo>
                    <a:pt x="1977" y="279"/>
                  </a:lnTo>
                  <a:lnTo>
                    <a:pt x="1953" y="291"/>
                  </a:lnTo>
                  <a:lnTo>
                    <a:pt x="1902" y="318"/>
                  </a:lnTo>
                  <a:lnTo>
                    <a:pt x="1847" y="346"/>
                  </a:lnTo>
                  <a:lnTo>
                    <a:pt x="1792" y="373"/>
                  </a:lnTo>
                  <a:lnTo>
                    <a:pt x="1741" y="401"/>
                  </a:lnTo>
                  <a:lnTo>
                    <a:pt x="1714" y="416"/>
                  </a:lnTo>
                  <a:lnTo>
                    <a:pt x="1690" y="428"/>
                  </a:lnTo>
                  <a:lnTo>
                    <a:pt x="1670" y="440"/>
                  </a:lnTo>
                  <a:lnTo>
                    <a:pt x="1651" y="452"/>
                  </a:lnTo>
                  <a:lnTo>
                    <a:pt x="1635" y="460"/>
                  </a:lnTo>
                  <a:lnTo>
                    <a:pt x="1619" y="471"/>
                  </a:lnTo>
                  <a:lnTo>
                    <a:pt x="1592" y="487"/>
                  </a:lnTo>
                  <a:lnTo>
                    <a:pt x="1568" y="503"/>
                  </a:lnTo>
                  <a:lnTo>
                    <a:pt x="1553" y="515"/>
                  </a:lnTo>
                  <a:lnTo>
                    <a:pt x="1545" y="522"/>
                  </a:lnTo>
                  <a:lnTo>
                    <a:pt x="1541" y="526"/>
                  </a:lnTo>
                  <a:lnTo>
                    <a:pt x="1541" y="526"/>
                  </a:lnTo>
                  <a:lnTo>
                    <a:pt x="1533" y="538"/>
                  </a:lnTo>
                  <a:lnTo>
                    <a:pt x="1533" y="538"/>
                  </a:lnTo>
                  <a:lnTo>
                    <a:pt x="1537" y="542"/>
                  </a:lnTo>
                  <a:lnTo>
                    <a:pt x="1537" y="546"/>
                  </a:lnTo>
                  <a:lnTo>
                    <a:pt x="1545" y="546"/>
                  </a:lnTo>
                  <a:lnTo>
                    <a:pt x="1588" y="546"/>
                  </a:lnTo>
                  <a:lnTo>
                    <a:pt x="1604" y="546"/>
                  </a:lnTo>
                  <a:lnTo>
                    <a:pt x="1619" y="542"/>
                  </a:lnTo>
                  <a:lnTo>
                    <a:pt x="1635" y="538"/>
                  </a:lnTo>
                  <a:lnTo>
                    <a:pt x="1655" y="538"/>
                  </a:lnTo>
                  <a:lnTo>
                    <a:pt x="1678" y="530"/>
                  </a:lnTo>
                  <a:lnTo>
                    <a:pt x="1698" y="526"/>
                  </a:lnTo>
                  <a:lnTo>
                    <a:pt x="1706" y="526"/>
                  </a:lnTo>
                  <a:lnTo>
                    <a:pt x="1729" y="522"/>
                  </a:lnTo>
                  <a:lnTo>
                    <a:pt x="1757" y="515"/>
                  </a:lnTo>
                  <a:lnTo>
                    <a:pt x="1812" y="503"/>
                  </a:lnTo>
                  <a:lnTo>
                    <a:pt x="1875" y="487"/>
                  </a:lnTo>
                  <a:lnTo>
                    <a:pt x="1946" y="471"/>
                  </a:lnTo>
                  <a:lnTo>
                    <a:pt x="1981" y="460"/>
                  </a:lnTo>
                  <a:lnTo>
                    <a:pt x="2024" y="452"/>
                  </a:lnTo>
                  <a:lnTo>
                    <a:pt x="2063" y="440"/>
                  </a:lnTo>
                  <a:lnTo>
                    <a:pt x="2111" y="428"/>
                  </a:lnTo>
                  <a:lnTo>
                    <a:pt x="2158" y="416"/>
                  </a:lnTo>
                  <a:lnTo>
                    <a:pt x="2205" y="401"/>
                  </a:lnTo>
                  <a:lnTo>
                    <a:pt x="2311" y="373"/>
                  </a:lnTo>
                  <a:lnTo>
                    <a:pt x="2413" y="346"/>
                  </a:lnTo>
                  <a:lnTo>
                    <a:pt x="2515" y="318"/>
                  </a:lnTo>
                  <a:lnTo>
                    <a:pt x="2614" y="291"/>
                  </a:lnTo>
                  <a:lnTo>
                    <a:pt x="2661" y="279"/>
                  </a:lnTo>
                  <a:lnTo>
                    <a:pt x="2712" y="267"/>
                  </a:lnTo>
                  <a:lnTo>
                    <a:pt x="2798" y="244"/>
                  </a:lnTo>
                  <a:lnTo>
                    <a:pt x="2806" y="240"/>
                  </a:lnTo>
                  <a:lnTo>
                    <a:pt x="2893" y="216"/>
                  </a:lnTo>
                  <a:lnTo>
                    <a:pt x="2983" y="192"/>
                  </a:lnTo>
                  <a:lnTo>
                    <a:pt x="3070" y="169"/>
                  </a:lnTo>
                  <a:lnTo>
                    <a:pt x="3152" y="145"/>
                  </a:lnTo>
                  <a:lnTo>
                    <a:pt x="3152" y="141"/>
                  </a:lnTo>
                  <a:lnTo>
                    <a:pt x="3144" y="145"/>
                  </a:lnTo>
                  <a:lnTo>
                    <a:pt x="3227" y="126"/>
                  </a:lnTo>
                  <a:lnTo>
                    <a:pt x="3262" y="114"/>
                  </a:lnTo>
                  <a:lnTo>
                    <a:pt x="3298" y="106"/>
                  </a:lnTo>
                  <a:lnTo>
                    <a:pt x="3337" y="94"/>
                  </a:lnTo>
                  <a:lnTo>
                    <a:pt x="3368" y="86"/>
                  </a:lnTo>
                  <a:lnTo>
                    <a:pt x="3435" y="71"/>
                  </a:lnTo>
                  <a:lnTo>
                    <a:pt x="3498" y="59"/>
                  </a:lnTo>
                  <a:lnTo>
                    <a:pt x="3506" y="55"/>
                  </a:lnTo>
                  <a:lnTo>
                    <a:pt x="3494" y="59"/>
                  </a:lnTo>
                  <a:lnTo>
                    <a:pt x="3557" y="43"/>
                  </a:lnTo>
                  <a:lnTo>
                    <a:pt x="3608" y="35"/>
                  </a:lnTo>
                  <a:lnTo>
                    <a:pt x="3636" y="31"/>
                  </a:lnTo>
                  <a:lnTo>
                    <a:pt x="3659" y="27"/>
                  </a:lnTo>
                  <a:lnTo>
                    <a:pt x="3683" y="20"/>
                  </a:lnTo>
                  <a:lnTo>
                    <a:pt x="3706" y="20"/>
                  </a:lnTo>
                  <a:lnTo>
                    <a:pt x="3726" y="16"/>
                  </a:lnTo>
                  <a:lnTo>
                    <a:pt x="3738" y="8"/>
                  </a:lnTo>
                  <a:lnTo>
                    <a:pt x="3722" y="16"/>
                  </a:lnTo>
                  <a:lnTo>
                    <a:pt x="3738" y="16"/>
                  </a:lnTo>
                  <a:lnTo>
                    <a:pt x="3750" y="12"/>
                  </a:lnTo>
                  <a:lnTo>
                    <a:pt x="3765" y="12"/>
                  </a:lnTo>
                  <a:lnTo>
                    <a:pt x="3773" y="12"/>
                  </a:lnTo>
                  <a:lnTo>
                    <a:pt x="3781" y="16"/>
                  </a:lnTo>
                  <a:lnTo>
                    <a:pt x="3797" y="8"/>
                  </a:lnTo>
                  <a:lnTo>
                    <a:pt x="3777" y="16"/>
                  </a:lnTo>
                  <a:lnTo>
                    <a:pt x="3785" y="16"/>
                  </a:lnTo>
                  <a:lnTo>
                    <a:pt x="3789" y="20"/>
                  </a:lnTo>
                  <a:lnTo>
                    <a:pt x="3789" y="20"/>
                  </a:lnTo>
                  <a:lnTo>
                    <a:pt x="3785" y="27"/>
                  </a:lnTo>
                  <a:lnTo>
                    <a:pt x="3781" y="31"/>
                  </a:lnTo>
                  <a:lnTo>
                    <a:pt x="3781" y="35"/>
                  </a:lnTo>
                  <a:lnTo>
                    <a:pt x="3801" y="27"/>
                  </a:lnTo>
                  <a:lnTo>
                    <a:pt x="3781" y="31"/>
                  </a:lnTo>
                  <a:lnTo>
                    <a:pt x="3769" y="43"/>
                  </a:lnTo>
                  <a:lnTo>
                    <a:pt x="3750" y="59"/>
                  </a:lnTo>
                  <a:lnTo>
                    <a:pt x="3730" y="71"/>
                  </a:lnTo>
                  <a:lnTo>
                    <a:pt x="3702" y="86"/>
                  </a:lnTo>
                  <a:lnTo>
                    <a:pt x="3695" y="94"/>
                  </a:lnTo>
                  <a:lnTo>
                    <a:pt x="3675" y="106"/>
                  </a:lnTo>
                  <a:lnTo>
                    <a:pt x="3659" y="114"/>
                  </a:lnTo>
                  <a:lnTo>
                    <a:pt x="3640" y="126"/>
                  </a:lnTo>
                  <a:lnTo>
                    <a:pt x="3596" y="145"/>
                  </a:lnTo>
                  <a:lnTo>
                    <a:pt x="3553" y="169"/>
                  </a:lnTo>
                  <a:lnTo>
                    <a:pt x="3569" y="165"/>
                  </a:lnTo>
                  <a:lnTo>
                    <a:pt x="3557" y="169"/>
                  </a:lnTo>
                  <a:lnTo>
                    <a:pt x="3510" y="192"/>
                  </a:lnTo>
                  <a:lnTo>
                    <a:pt x="3459" y="216"/>
                  </a:lnTo>
                  <a:lnTo>
                    <a:pt x="3412" y="240"/>
                  </a:lnTo>
                  <a:lnTo>
                    <a:pt x="3408" y="244"/>
                  </a:lnTo>
                  <a:lnTo>
                    <a:pt x="3360" y="267"/>
                  </a:lnTo>
                  <a:lnTo>
                    <a:pt x="3333" y="279"/>
                  </a:lnTo>
                  <a:lnTo>
                    <a:pt x="3309" y="291"/>
                  </a:lnTo>
                  <a:lnTo>
                    <a:pt x="3258" y="318"/>
                  </a:lnTo>
                  <a:lnTo>
                    <a:pt x="3203" y="346"/>
                  </a:lnTo>
                  <a:lnTo>
                    <a:pt x="3148" y="373"/>
                  </a:lnTo>
                  <a:lnTo>
                    <a:pt x="3097" y="401"/>
                  </a:lnTo>
                  <a:lnTo>
                    <a:pt x="3070" y="416"/>
                  </a:lnTo>
                  <a:lnTo>
                    <a:pt x="3046" y="428"/>
                  </a:lnTo>
                  <a:lnTo>
                    <a:pt x="3026" y="440"/>
                  </a:lnTo>
                  <a:lnTo>
                    <a:pt x="3007" y="452"/>
                  </a:lnTo>
                  <a:lnTo>
                    <a:pt x="2991" y="460"/>
                  </a:lnTo>
                  <a:lnTo>
                    <a:pt x="2975" y="471"/>
                  </a:lnTo>
                  <a:lnTo>
                    <a:pt x="2948" y="487"/>
                  </a:lnTo>
                  <a:lnTo>
                    <a:pt x="2924" y="503"/>
                  </a:lnTo>
                  <a:lnTo>
                    <a:pt x="2908" y="515"/>
                  </a:lnTo>
                  <a:lnTo>
                    <a:pt x="2901" y="522"/>
                  </a:lnTo>
                  <a:lnTo>
                    <a:pt x="2897" y="526"/>
                  </a:lnTo>
                  <a:lnTo>
                    <a:pt x="2897" y="526"/>
                  </a:lnTo>
                  <a:lnTo>
                    <a:pt x="2889" y="538"/>
                  </a:lnTo>
                  <a:lnTo>
                    <a:pt x="2889" y="538"/>
                  </a:lnTo>
                  <a:lnTo>
                    <a:pt x="2893" y="542"/>
                  </a:lnTo>
                  <a:lnTo>
                    <a:pt x="2893" y="546"/>
                  </a:lnTo>
                  <a:lnTo>
                    <a:pt x="2901" y="546"/>
                  </a:lnTo>
                  <a:lnTo>
                    <a:pt x="2916" y="546"/>
                  </a:lnTo>
                  <a:lnTo>
                    <a:pt x="2952" y="534"/>
                  </a:lnTo>
                  <a:lnTo>
                    <a:pt x="2944" y="534"/>
                  </a:lnTo>
                  <a:lnTo>
                    <a:pt x="2936" y="534"/>
                  </a:lnTo>
                  <a:lnTo>
                    <a:pt x="2920" y="538"/>
                  </a:lnTo>
                  <a:lnTo>
                    <a:pt x="2940" y="534"/>
                  </a:lnTo>
                  <a:lnTo>
                    <a:pt x="2932" y="534"/>
                  </a:lnTo>
                  <a:lnTo>
                    <a:pt x="2928" y="530"/>
                  </a:lnTo>
                  <a:lnTo>
                    <a:pt x="2928" y="526"/>
                  </a:lnTo>
                  <a:lnTo>
                    <a:pt x="2928" y="522"/>
                  </a:lnTo>
                  <a:lnTo>
                    <a:pt x="2932" y="519"/>
                  </a:lnTo>
                  <a:lnTo>
                    <a:pt x="2932" y="515"/>
                  </a:lnTo>
                  <a:lnTo>
                    <a:pt x="2912" y="522"/>
                  </a:lnTo>
                  <a:lnTo>
                    <a:pt x="2936" y="519"/>
                  </a:lnTo>
                  <a:lnTo>
                    <a:pt x="2940" y="511"/>
                  </a:lnTo>
                  <a:lnTo>
                    <a:pt x="2944" y="507"/>
                  </a:lnTo>
                  <a:lnTo>
                    <a:pt x="2964" y="491"/>
                  </a:lnTo>
                  <a:lnTo>
                    <a:pt x="2983" y="479"/>
                  </a:lnTo>
                  <a:lnTo>
                    <a:pt x="3011" y="460"/>
                  </a:lnTo>
                  <a:lnTo>
                    <a:pt x="3026" y="452"/>
                  </a:lnTo>
                  <a:lnTo>
                    <a:pt x="3042" y="440"/>
                  </a:lnTo>
                  <a:lnTo>
                    <a:pt x="3062" y="432"/>
                  </a:lnTo>
                  <a:lnTo>
                    <a:pt x="3085" y="420"/>
                  </a:lnTo>
                  <a:lnTo>
                    <a:pt x="3109" y="405"/>
                  </a:lnTo>
                  <a:lnTo>
                    <a:pt x="3133" y="393"/>
                  </a:lnTo>
                  <a:lnTo>
                    <a:pt x="3184" y="365"/>
                  </a:lnTo>
                  <a:lnTo>
                    <a:pt x="3239" y="338"/>
                  </a:lnTo>
                  <a:lnTo>
                    <a:pt x="3294" y="310"/>
                  </a:lnTo>
                  <a:lnTo>
                    <a:pt x="3349" y="283"/>
                  </a:lnTo>
                  <a:lnTo>
                    <a:pt x="3372" y="271"/>
                  </a:lnTo>
                  <a:lnTo>
                    <a:pt x="3396" y="259"/>
                  </a:lnTo>
                  <a:lnTo>
                    <a:pt x="3443" y="232"/>
                  </a:lnTo>
                  <a:lnTo>
                    <a:pt x="3427" y="236"/>
                  </a:lnTo>
                  <a:lnTo>
                    <a:pt x="3439" y="236"/>
                  </a:lnTo>
                  <a:lnTo>
                    <a:pt x="3486" y="212"/>
                  </a:lnTo>
                  <a:lnTo>
                    <a:pt x="3533" y="185"/>
                  </a:lnTo>
                  <a:lnTo>
                    <a:pt x="3585" y="161"/>
                  </a:lnTo>
                  <a:lnTo>
                    <a:pt x="3588" y="161"/>
                  </a:lnTo>
                  <a:lnTo>
                    <a:pt x="3636" y="137"/>
                  </a:lnTo>
                  <a:lnTo>
                    <a:pt x="3675" y="114"/>
                  </a:lnTo>
                  <a:lnTo>
                    <a:pt x="3695" y="106"/>
                  </a:lnTo>
                  <a:lnTo>
                    <a:pt x="3714" y="94"/>
                  </a:lnTo>
                  <a:lnTo>
                    <a:pt x="3730" y="86"/>
                  </a:lnTo>
                  <a:lnTo>
                    <a:pt x="3742" y="79"/>
                  </a:lnTo>
                  <a:lnTo>
                    <a:pt x="3769" y="63"/>
                  </a:lnTo>
                  <a:lnTo>
                    <a:pt x="3785" y="47"/>
                  </a:lnTo>
                  <a:lnTo>
                    <a:pt x="3805" y="35"/>
                  </a:lnTo>
                  <a:lnTo>
                    <a:pt x="3816" y="24"/>
                  </a:lnTo>
                  <a:lnTo>
                    <a:pt x="3820" y="24"/>
                  </a:lnTo>
                  <a:lnTo>
                    <a:pt x="3824" y="20"/>
                  </a:lnTo>
                  <a:lnTo>
                    <a:pt x="3824" y="16"/>
                  </a:lnTo>
                  <a:lnTo>
                    <a:pt x="3828" y="8"/>
                  </a:lnTo>
                  <a:lnTo>
                    <a:pt x="3824" y="8"/>
                  </a:lnTo>
                  <a:lnTo>
                    <a:pt x="3824" y="4"/>
                  </a:lnTo>
                  <a:lnTo>
                    <a:pt x="3816" y="4"/>
                  </a:lnTo>
                  <a:lnTo>
                    <a:pt x="3816" y="0"/>
                  </a:lnTo>
                  <a:lnTo>
                    <a:pt x="3809" y="0"/>
                  </a:lnTo>
                  <a:lnTo>
                    <a:pt x="3801" y="0"/>
                  </a:lnTo>
                  <a:lnTo>
                    <a:pt x="3785" y="0"/>
                  </a:lnTo>
                  <a:lnTo>
                    <a:pt x="3773" y="0"/>
                  </a:lnTo>
                  <a:lnTo>
                    <a:pt x="3757" y="4"/>
                  </a:lnTo>
                  <a:lnTo>
                    <a:pt x="3754" y="4"/>
                  </a:lnTo>
                  <a:lnTo>
                    <a:pt x="3734" y="8"/>
                  </a:lnTo>
                  <a:lnTo>
                    <a:pt x="3714" y="8"/>
                  </a:lnTo>
                  <a:lnTo>
                    <a:pt x="3687" y="16"/>
                  </a:lnTo>
                  <a:lnTo>
                    <a:pt x="3663" y="20"/>
                  </a:lnTo>
                  <a:lnTo>
                    <a:pt x="3636" y="24"/>
                  </a:lnTo>
                  <a:lnTo>
                    <a:pt x="3581" y="35"/>
                  </a:lnTo>
                  <a:lnTo>
                    <a:pt x="3518" y="47"/>
                  </a:lnTo>
                  <a:lnTo>
                    <a:pt x="3514" y="47"/>
                  </a:lnTo>
                  <a:lnTo>
                    <a:pt x="3451" y="63"/>
                  </a:lnTo>
                  <a:lnTo>
                    <a:pt x="3384" y="79"/>
                  </a:lnTo>
                  <a:lnTo>
                    <a:pt x="3353" y="86"/>
                  </a:lnTo>
                  <a:lnTo>
                    <a:pt x="3317" y="94"/>
                  </a:lnTo>
                  <a:lnTo>
                    <a:pt x="3278" y="106"/>
                  </a:lnTo>
                  <a:lnTo>
                    <a:pt x="3239" y="114"/>
                  </a:lnTo>
                  <a:lnTo>
                    <a:pt x="3160" y="137"/>
                  </a:lnTo>
                  <a:lnTo>
                    <a:pt x="3152" y="137"/>
                  </a:lnTo>
                  <a:lnTo>
                    <a:pt x="3070" y="161"/>
                  </a:lnTo>
                  <a:lnTo>
                    <a:pt x="2979" y="185"/>
                  </a:lnTo>
                  <a:lnTo>
                    <a:pt x="2893" y="212"/>
                  </a:lnTo>
                  <a:lnTo>
                    <a:pt x="2806" y="236"/>
                  </a:lnTo>
                  <a:lnTo>
                    <a:pt x="2806" y="236"/>
                  </a:lnTo>
                  <a:lnTo>
                    <a:pt x="2810" y="232"/>
                  </a:lnTo>
                  <a:lnTo>
                    <a:pt x="2720" y="259"/>
                  </a:lnTo>
                  <a:lnTo>
                    <a:pt x="2677" y="271"/>
                  </a:lnTo>
                  <a:lnTo>
                    <a:pt x="2629" y="283"/>
                  </a:lnTo>
                  <a:lnTo>
                    <a:pt x="2531" y="310"/>
                  </a:lnTo>
                  <a:lnTo>
                    <a:pt x="2425" y="338"/>
                  </a:lnTo>
                  <a:lnTo>
                    <a:pt x="2323" y="365"/>
                  </a:lnTo>
                  <a:lnTo>
                    <a:pt x="2221" y="393"/>
                  </a:lnTo>
                  <a:lnTo>
                    <a:pt x="2174" y="405"/>
                  </a:lnTo>
                  <a:lnTo>
                    <a:pt x="2122" y="420"/>
                  </a:lnTo>
                  <a:lnTo>
                    <a:pt x="2079" y="432"/>
                  </a:lnTo>
                  <a:lnTo>
                    <a:pt x="2036" y="440"/>
                  </a:lnTo>
                  <a:lnTo>
                    <a:pt x="1997" y="452"/>
                  </a:lnTo>
                  <a:lnTo>
                    <a:pt x="1957" y="460"/>
                  </a:lnTo>
                  <a:lnTo>
                    <a:pt x="1891" y="479"/>
                  </a:lnTo>
                  <a:lnTo>
                    <a:pt x="1828" y="491"/>
                  </a:lnTo>
                  <a:lnTo>
                    <a:pt x="1769" y="507"/>
                  </a:lnTo>
                  <a:lnTo>
                    <a:pt x="1745" y="511"/>
                  </a:lnTo>
                  <a:lnTo>
                    <a:pt x="1722" y="519"/>
                  </a:lnTo>
                  <a:lnTo>
                    <a:pt x="1714" y="522"/>
                  </a:lnTo>
                  <a:lnTo>
                    <a:pt x="1725" y="515"/>
                  </a:lnTo>
                  <a:lnTo>
                    <a:pt x="1682" y="522"/>
                  </a:lnTo>
                  <a:lnTo>
                    <a:pt x="1663" y="526"/>
                  </a:lnTo>
                  <a:lnTo>
                    <a:pt x="1643" y="530"/>
                  </a:lnTo>
                  <a:lnTo>
                    <a:pt x="1627" y="534"/>
                  </a:lnTo>
                  <a:lnTo>
                    <a:pt x="1615" y="534"/>
                  </a:lnTo>
                  <a:lnTo>
                    <a:pt x="1604" y="538"/>
                  </a:lnTo>
                  <a:lnTo>
                    <a:pt x="1619" y="534"/>
                  </a:lnTo>
                  <a:lnTo>
                    <a:pt x="1608" y="534"/>
                  </a:lnTo>
                  <a:lnTo>
                    <a:pt x="1596" y="534"/>
                  </a:lnTo>
                  <a:lnTo>
                    <a:pt x="1588" y="534"/>
                  </a:lnTo>
                  <a:lnTo>
                    <a:pt x="1580" y="534"/>
                  </a:lnTo>
                  <a:lnTo>
                    <a:pt x="1564" y="538"/>
                  </a:lnTo>
                  <a:lnTo>
                    <a:pt x="1584" y="534"/>
                  </a:lnTo>
                  <a:lnTo>
                    <a:pt x="1576" y="534"/>
                  </a:lnTo>
                  <a:lnTo>
                    <a:pt x="1572" y="530"/>
                  </a:lnTo>
                  <a:lnTo>
                    <a:pt x="1572" y="526"/>
                  </a:lnTo>
                  <a:lnTo>
                    <a:pt x="1572" y="522"/>
                  </a:lnTo>
                  <a:lnTo>
                    <a:pt x="1576" y="519"/>
                  </a:lnTo>
                  <a:lnTo>
                    <a:pt x="1576" y="515"/>
                  </a:lnTo>
                  <a:lnTo>
                    <a:pt x="1556" y="522"/>
                  </a:lnTo>
                  <a:lnTo>
                    <a:pt x="1580" y="519"/>
                  </a:lnTo>
                  <a:lnTo>
                    <a:pt x="1584" y="511"/>
                  </a:lnTo>
                  <a:lnTo>
                    <a:pt x="1588" y="507"/>
                  </a:lnTo>
                  <a:lnTo>
                    <a:pt x="1608" y="491"/>
                  </a:lnTo>
                  <a:lnTo>
                    <a:pt x="1627" y="479"/>
                  </a:lnTo>
                  <a:lnTo>
                    <a:pt x="1655" y="460"/>
                  </a:lnTo>
                  <a:lnTo>
                    <a:pt x="1670" y="452"/>
                  </a:lnTo>
                  <a:lnTo>
                    <a:pt x="1686" y="440"/>
                  </a:lnTo>
                  <a:lnTo>
                    <a:pt x="1706" y="432"/>
                  </a:lnTo>
                  <a:lnTo>
                    <a:pt x="1729" y="420"/>
                  </a:lnTo>
                  <a:lnTo>
                    <a:pt x="1753" y="405"/>
                  </a:lnTo>
                  <a:lnTo>
                    <a:pt x="1777" y="393"/>
                  </a:lnTo>
                  <a:lnTo>
                    <a:pt x="1828" y="365"/>
                  </a:lnTo>
                  <a:lnTo>
                    <a:pt x="1883" y="338"/>
                  </a:lnTo>
                  <a:lnTo>
                    <a:pt x="1938" y="310"/>
                  </a:lnTo>
                  <a:lnTo>
                    <a:pt x="1993" y="283"/>
                  </a:lnTo>
                  <a:lnTo>
                    <a:pt x="2016" y="271"/>
                  </a:lnTo>
                  <a:lnTo>
                    <a:pt x="2040" y="259"/>
                  </a:lnTo>
                  <a:lnTo>
                    <a:pt x="2087" y="232"/>
                  </a:lnTo>
                  <a:lnTo>
                    <a:pt x="2071" y="236"/>
                  </a:lnTo>
                  <a:lnTo>
                    <a:pt x="2083" y="236"/>
                  </a:lnTo>
                  <a:lnTo>
                    <a:pt x="2130" y="212"/>
                  </a:lnTo>
                  <a:lnTo>
                    <a:pt x="2177" y="185"/>
                  </a:lnTo>
                  <a:lnTo>
                    <a:pt x="2229" y="161"/>
                  </a:lnTo>
                  <a:lnTo>
                    <a:pt x="2232" y="161"/>
                  </a:lnTo>
                  <a:lnTo>
                    <a:pt x="2280" y="137"/>
                  </a:lnTo>
                  <a:lnTo>
                    <a:pt x="2319" y="114"/>
                  </a:lnTo>
                  <a:lnTo>
                    <a:pt x="2339" y="106"/>
                  </a:lnTo>
                  <a:lnTo>
                    <a:pt x="2358" y="94"/>
                  </a:lnTo>
                  <a:lnTo>
                    <a:pt x="2374" y="86"/>
                  </a:lnTo>
                  <a:lnTo>
                    <a:pt x="2386" y="79"/>
                  </a:lnTo>
                  <a:lnTo>
                    <a:pt x="2413" y="63"/>
                  </a:lnTo>
                  <a:lnTo>
                    <a:pt x="2429" y="47"/>
                  </a:lnTo>
                  <a:lnTo>
                    <a:pt x="2449" y="35"/>
                  </a:lnTo>
                  <a:lnTo>
                    <a:pt x="2460" y="24"/>
                  </a:lnTo>
                  <a:lnTo>
                    <a:pt x="2464" y="24"/>
                  </a:lnTo>
                  <a:lnTo>
                    <a:pt x="2468" y="20"/>
                  </a:lnTo>
                  <a:lnTo>
                    <a:pt x="2468" y="16"/>
                  </a:lnTo>
                  <a:lnTo>
                    <a:pt x="2472" y="8"/>
                  </a:lnTo>
                  <a:lnTo>
                    <a:pt x="2468" y="8"/>
                  </a:lnTo>
                  <a:lnTo>
                    <a:pt x="2468" y="4"/>
                  </a:lnTo>
                  <a:lnTo>
                    <a:pt x="2460" y="4"/>
                  </a:lnTo>
                  <a:lnTo>
                    <a:pt x="2460" y="0"/>
                  </a:lnTo>
                  <a:lnTo>
                    <a:pt x="2453" y="0"/>
                  </a:lnTo>
                  <a:lnTo>
                    <a:pt x="2445" y="0"/>
                  </a:lnTo>
                  <a:lnTo>
                    <a:pt x="2429" y="0"/>
                  </a:lnTo>
                  <a:lnTo>
                    <a:pt x="2417" y="0"/>
                  </a:lnTo>
                  <a:lnTo>
                    <a:pt x="2401" y="4"/>
                  </a:lnTo>
                  <a:lnTo>
                    <a:pt x="2398" y="4"/>
                  </a:lnTo>
                  <a:lnTo>
                    <a:pt x="2378" y="8"/>
                  </a:lnTo>
                  <a:lnTo>
                    <a:pt x="2358" y="8"/>
                  </a:lnTo>
                  <a:lnTo>
                    <a:pt x="2331" y="16"/>
                  </a:lnTo>
                  <a:lnTo>
                    <a:pt x="2307" y="20"/>
                  </a:lnTo>
                  <a:lnTo>
                    <a:pt x="2280" y="24"/>
                  </a:lnTo>
                  <a:lnTo>
                    <a:pt x="2225" y="35"/>
                  </a:lnTo>
                  <a:lnTo>
                    <a:pt x="2162" y="47"/>
                  </a:lnTo>
                  <a:lnTo>
                    <a:pt x="2158" y="47"/>
                  </a:lnTo>
                  <a:lnTo>
                    <a:pt x="2095" y="63"/>
                  </a:lnTo>
                  <a:lnTo>
                    <a:pt x="2028" y="79"/>
                  </a:lnTo>
                  <a:lnTo>
                    <a:pt x="1997" y="86"/>
                  </a:lnTo>
                  <a:lnTo>
                    <a:pt x="1961" y="94"/>
                  </a:lnTo>
                  <a:lnTo>
                    <a:pt x="1922" y="106"/>
                  </a:lnTo>
                  <a:lnTo>
                    <a:pt x="1883" y="114"/>
                  </a:lnTo>
                  <a:lnTo>
                    <a:pt x="1804" y="137"/>
                  </a:lnTo>
                  <a:lnTo>
                    <a:pt x="1796" y="137"/>
                  </a:lnTo>
                  <a:lnTo>
                    <a:pt x="1714" y="161"/>
                  </a:lnTo>
                  <a:lnTo>
                    <a:pt x="1623" y="185"/>
                  </a:lnTo>
                  <a:lnTo>
                    <a:pt x="1537" y="212"/>
                  </a:lnTo>
                  <a:lnTo>
                    <a:pt x="1450" y="236"/>
                  </a:lnTo>
                  <a:lnTo>
                    <a:pt x="1450" y="236"/>
                  </a:lnTo>
                  <a:lnTo>
                    <a:pt x="1454" y="232"/>
                  </a:lnTo>
                  <a:lnTo>
                    <a:pt x="1364" y="259"/>
                  </a:lnTo>
                  <a:lnTo>
                    <a:pt x="1321" y="271"/>
                  </a:lnTo>
                  <a:lnTo>
                    <a:pt x="1273" y="283"/>
                  </a:lnTo>
                  <a:lnTo>
                    <a:pt x="1175" y="310"/>
                  </a:lnTo>
                  <a:lnTo>
                    <a:pt x="1069" y="338"/>
                  </a:lnTo>
                  <a:lnTo>
                    <a:pt x="967" y="365"/>
                  </a:lnTo>
                  <a:lnTo>
                    <a:pt x="865" y="393"/>
                  </a:lnTo>
                  <a:lnTo>
                    <a:pt x="818" y="405"/>
                  </a:lnTo>
                  <a:lnTo>
                    <a:pt x="766" y="420"/>
                  </a:lnTo>
                  <a:lnTo>
                    <a:pt x="723" y="432"/>
                  </a:lnTo>
                  <a:lnTo>
                    <a:pt x="680" y="440"/>
                  </a:lnTo>
                  <a:lnTo>
                    <a:pt x="637" y="452"/>
                  </a:lnTo>
                  <a:lnTo>
                    <a:pt x="601" y="460"/>
                  </a:lnTo>
                  <a:lnTo>
                    <a:pt x="531" y="479"/>
                  </a:lnTo>
                  <a:lnTo>
                    <a:pt x="472" y="491"/>
                  </a:lnTo>
                  <a:lnTo>
                    <a:pt x="413" y="507"/>
                  </a:lnTo>
                  <a:lnTo>
                    <a:pt x="389" y="511"/>
                  </a:lnTo>
                  <a:lnTo>
                    <a:pt x="366" y="519"/>
                  </a:lnTo>
                  <a:lnTo>
                    <a:pt x="354" y="522"/>
                  </a:lnTo>
                  <a:lnTo>
                    <a:pt x="369" y="515"/>
                  </a:lnTo>
                  <a:lnTo>
                    <a:pt x="326" y="522"/>
                  </a:lnTo>
                  <a:lnTo>
                    <a:pt x="307" y="526"/>
                  </a:lnTo>
                  <a:lnTo>
                    <a:pt x="287" y="530"/>
                  </a:lnTo>
                  <a:lnTo>
                    <a:pt x="271" y="534"/>
                  </a:lnTo>
                  <a:lnTo>
                    <a:pt x="259" y="534"/>
                  </a:lnTo>
                  <a:lnTo>
                    <a:pt x="248" y="538"/>
                  </a:lnTo>
                  <a:lnTo>
                    <a:pt x="263" y="534"/>
                  </a:lnTo>
                  <a:lnTo>
                    <a:pt x="252" y="534"/>
                  </a:lnTo>
                  <a:lnTo>
                    <a:pt x="240" y="534"/>
                  </a:lnTo>
                  <a:lnTo>
                    <a:pt x="232" y="534"/>
                  </a:lnTo>
                  <a:lnTo>
                    <a:pt x="224" y="534"/>
                  </a:lnTo>
                  <a:lnTo>
                    <a:pt x="208" y="538"/>
                  </a:lnTo>
                  <a:lnTo>
                    <a:pt x="228" y="534"/>
                  </a:lnTo>
                  <a:lnTo>
                    <a:pt x="220" y="534"/>
                  </a:lnTo>
                  <a:lnTo>
                    <a:pt x="216" y="530"/>
                  </a:lnTo>
                  <a:lnTo>
                    <a:pt x="216" y="526"/>
                  </a:lnTo>
                  <a:lnTo>
                    <a:pt x="216" y="522"/>
                  </a:lnTo>
                  <a:lnTo>
                    <a:pt x="216" y="519"/>
                  </a:lnTo>
                  <a:lnTo>
                    <a:pt x="220" y="515"/>
                  </a:lnTo>
                  <a:lnTo>
                    <a:pt x="200" y="522"/>
                  </a:lnTo>
                  <a:lnTo>
                    <a:pt x="220" y="519"/>
                  </a:lnTo>
                  <a:lnTo>
                    <a:pt x="224" y="511"/>
                  </a:lnTo>
                  <a:lnTo>
                    <a:pt x="232" y="507"/>
                  </a:lnTo>
                  <a:lnTo>
                    <a:pt x="252" y="491"/>
                  </a:lnTo>
                  <a:lnTo>
                    <a:pt x="271" y="479"/>
                  </a:lnTo>
                  <a:lnTo>
                    <a:pt x="299" y="460"/>
                  </a:lnTo>
                  <a:lnTo>
                    <a:pt x="314" y="452"/>
                  </a:lnTo>
                  <a:lnTo>
                    <a:pt x="330" y="440"/>
                  </a:lnTo>
                  <a:lnTo>
                    <a:pt x="350" y="432"/>
                  </a:lnTo>
                  <a:lnTo>
                    <a:pt x="369" y="420"/>
                  </a:lnTo>
                  <a:lnTo>
                    <a:pt x="397" y="405"/>
                  </a:lnTo>
                  <a:lnTo>
                    <a:pt x="421" y="393"/>
                  </a:lnTo>
                  <a:lnTo>
                    <a:pt x="472" y="365"/>
                  </a:lnTo>
                  <a:lnTo>
                    <a:pt x="527" y="338"/>
                  </a:lnTo>
                  <a:lnTo>
                    <a:pt x="582" y="310"/>
                  </a:lnTo>
                  <a:lnTo>
                    <a:pt x="637" y="283"/>
                  </a:lnTo>
                  <a:lnTo>
                    <a:pt x="660" y="271"/>
                  </a:lnTo>
                  <a:lnTo>
                    <a:pt x="680" y="259"/>
                  </a:lnTo>
                  <a:lnTo>
                    <a:pt x="731" y="232"/>
                  </a:lnTo>
                  <a:lnTo>
                    <a:pt x="715" y="236"/>
                  </a:lnTo>
                  <a:lnTo>
                    <a:pt x="727" y="236"/>
                  </a:lnTo>
                  <a:lnTo>
                    <a:pt x="774" y="212"/>
                  </a:lnTo>
                  <a:lnTo>
                    <a:pt x="821" y="185"/>
                  </a:lnTo>
                  <a:lnTo>
                    <a:pt x="873" y="161"/>
                  </a:lnTo>
                  <a:lnTo>
                    <a:pt x="876" y="161"/>
                  </a:lnTo>
                  <a:lnTo>
                    <a:pt x="924" y="137"/>
                  </a:lnTo>
                  <a:lnTo>
                    <a:pt x="963" y="114"/>
                  </a:lnTo>
                  <a:lnTo>
                    <a:pt x="983" y="106"/>
                  </a:lnTo>
                  <a:lnTo>
                    <a:pt x="1002" y="94"/>
                  </a:lnTo>
                  <a:lnTo>
                    <a:pt x="1018" y="86"/>
                  </a:lnTo>
                  <a:lnTo>
                    <a:pt x="1030" y="79"/>
                  </a:lnTo>
                  <a:lnTo>
                    <a:pt x="1053" y="63"/>
                  </a:lnTo>
                  <a:lnTo>
                    <a:pt x="1073" y="47"/>
                  </a:lnTo>
                  <a:lnTo>
                    <a:pt x="1093" y="35"/>
                  </a:lnTo>
                  <a:lnTo>
                    <a:pt x="1104" y="24"/>
                  </a:lnTo>
                  <a:lnTo>
                    <a:pt x="1104" y="24"/>
                  </a:lnTo>
                  <a:lnTo>
                    <a:pt x="1108" y="20"/>
                  </a:lnTo>
                  <a:lnTo>
                    <a:pt x="1112" y="16"/>
                  </a:lnTo>
                  <a:lnTo>
                    <a:pt x="1116" y="8"/>
                  </a:lnTo>
                  <a:lnTo>
                    <a:pt x="1112" y="8"/>
                  </a:lnTo>
                  <a:lnTo>
                    <a:pt x="1112" y="4"/>
                  </a:lnTo>
                  <a:lnTo>
                    <a:pt x="1104" y="4"/>
                  </a:lnTo>
                  <a:lnTo>
                    <a:pt x="1104" y="0"/>
                  </a:lnTo>
                  <a:lnTo>
                    <a:pt x="1097" y="0"/>
                  </a:lnTo>
                  <a:lnTo>
                    <a:pt x="1089" y="0"/>
                  </a:lnTo>
                  <a:lnTo>
                    <a:pt x="1073" y="0"/>
                  </a:lnTo>
                  <a:lnTo>
                    <a:pt x="1061" y="0"/>
                  </a:lnTo>
                  <a:lnTo>
                    <a:pt x="1045" y="4"/>
                  </a:lnTo>
                  <a:lnTo>
                    <a:pt x="1042" y="4"/>
                  </a:lnTo>
                  <a:lnTo>
                    <a:pt x="1018" y="8"/>
                  </a:lnTo>
                  <a:lnTo>
                    <a:pt x="998" y="8"/>
                  </a:lnTo>
                  <a:lnTo>
                    <a:pt x="975" y="16"/>
                  </a:lnTo>
                  <a:lnTo>
                    <a:pt x="951" y="20"/>
                  </a:lnTo>
                  <a:lnTo>
                    <a:pt x="924" y="24"/>
                  </a:lnTo>
                  <a:lnTo>
                    <a:pt x="869" y="35"/>
                  </a:lnTo>
                  <a:lnTo>
                    <a:pt x="806" y="47"/>
                  </a:lnTo>
                  <a:lnTo>
                    <a:pt x="802" y="47"/>
                  </a:lnTo>
                  <a:lnTo>
                    <a:pt x="739" y="63"/>
                  </a:lnTo>
                  <a:lnTo>
                    <a:pt x="672" y="79"/>
                  </a:lnTo>
                  <a:lnTo>
                    <a:pt x="637" y="86"/>
                  </a:lnTo>
                  <a:lnTo>
                    <a:pt x="601" y="94"/>
                  </a:lnTo>
                  <a:lnTo>
                    <a:pt x="527" y="114"/>
                  </a:lnTo>
                  <a:lnTo>
                    <a:pt x="448" y="134"/>
                  </a:lnTo>
                  <a:lnTo>
                    <a:pt x="366" y="157"/>
                  </a:lnTo>
                  <a:lnTo>
                    <a:pt x="358" y="161"/>
                  </a:lnTo>
                  <a:lnTo>
                    <a:pt x="271" y="185"/>
                  </a:lnTo>
                  <a:lnTo>
                    <a:pt x="94" y="236"/>
                  </a:lnTo>
                  <a:lnTo>
                    <a:pt x="4" y="259"/>
                  </a:lnTo>
                  <a:close/>
                </a:path>
              </a:pathLst>
            </a:custGeom>
            <a:solidFill>
              <a:srgbClr val="FF0000"/>
            </a:solidFill>
            <a:ln w="19050" cmpd="sng">
              <a:solidFill>
                <a:srgbClr val="FF0000"/>
              </a:solidFill>
              <a:round/>
              <a:headEnd/>
              <a:tailEnd/>
            </a:ln>
          </p:spPr>
          <p:txBody>
            <a:bodyPr/>
            <a:lstStyle/>
            <a:p>
              <a:endParaRPr lang="ja-JP" altLang="en-US"/>
            </a:p>
          </p:txBody>
        </p:sp>
      </p:grpSp>
      <p:sp>
        <p:nvSpPr>
          <p:cNvPr id="625701" name="Freeform 37"/>
          <p:cNvSpPr>
            <a:spLocks/>
          </p:cNvSpPr>
          <p:nvPr/>
        </p:nvSpPr>
        <p:spPr bwMode="auto">
          <a:xfrm>
            <a:off x="6215063" y="3329791"/>
            <a:ext cx="1000125" cy="503238"/>
          </a:xfrm>
          <a:custGeom>
            <a:avLst/>
            <a:gdLst/>
            <a:ahLst/>
            <a:cxnLst>
              <a:cxn ang="0">
                <a:pos x="0" y="480"/>
              </a:cxn>
              <a:cxn ang="0">
                <a:pos x="240" y="144"/>
              </a:cxn>
              <a:cxn ang="0">
                <a:pos x="528" y="0"/>
              </a:cxn>
              <a:cxn ang="0">
                <a:pos x="768" y="144"/>
              </a:cxn>
              <a:cxn ang="0">
                <a:pos x="1008" y="480"/>
              </a:cxn>
              <a:cxn ang="0">
                <a:pos x="1296" y="864"/>
              </a:cxn>
              <a:cxn ang="0">
                <a:pos x="1536" y="1008"/>
              </a:cxn>
              <a:cxn ang="0">
                <a:pos x="1776" y="864"/>
              </a:cxn>
              <a:cxn ang="0">
                <a:pos x="2064" y="480"/>
              </a:cxn>
              <a:cxn ang="0">
                <a:pos x="2304" y="144"/>
              </a:cxn>
              <a:cxn ang="0">
                <a:pos x="2592" y="0"/>
              </a:cxn>
              <a:cxn ang="0">
                <a:pos x="2832" y="144"/>
              </a:cxn>
              <a:cxn ang="0">
                <a:pos x="3072" y="480"/>
              </a:cxn>
              <a:cxn ang="0">
                <a:pos x="3360" y="864"/>
              </a:cxn>
              <a:cxn ang="0">
                <a:pos x="3600" y="1008"/>
              </a:cxn>
              <a:cxn ang="0">
                <a:pos x="3840" y="864"/>
              </a:cxn>
              <a:cxn ang="0">
                <a:pos x="4128" y="480"/>
              </a:cxn>
              <a:cxn ang="0">
                <a:pos x="4368" y="144"/>
              </a:cxn>
              <a:cxn ang="0">
                <a:pos x="4656" y="0"/>
              </a:cxn>
              <a:cxn ang="0">
                <a:pos x="4896" y="144"/>
              </a:cxn>
              <a:cxn ang="0">
                <a:pos x="5136" y="480"/>
              </a:cxn>
              <a:cxn ang="0">
                <a:pos x="5424" y="864"/>
              </a:cxn>
              <a:cxn ang="0">
                <a:pos x="5664" y="1008"/>
              </a:cxn>
            </a:cxnLst>
            <a:rect l="0" t="0" r="r" b="b"/>
            <a:pathLst>
              <a:path w="5664" h="1008">
                <a:moveTo>
                  <a:pt x="0" y="480"/>
                </a:moveTo>
                <a:cubicBezTo>
                  <a:pt x="76" y="352"/>
                  <a:pt x="152" y="224"/>
                  <a:pt x="240" y="144"/>
                </a:cubicBezTo>
                <a:cubicBezTo>
                  <a:pt x="328" y="64"/>
                  <a:pt x="440" y="0"/>
                  <a:pt x="528" y="0"/>
                </a:cubicBezTo>
                <a:cubicBezTo>
                  <a:pt x="616" y="0"/>
                  <a:pt x="688" y="64"/>
                  <a:pt x="768" y="144"/>
                </a:cubicBezTo>
                <a:cubicBezTo>
                  <a:pt x="848" y="224"/>
                  <a:pt x="920" y="360"/>
                  <a:pt x="1008" y="480"/>
                </a:cubicBezTo>
                <a:cubicBezTo>
                  <a:pt x="1096" y="600"/>
                  <a:pt x="1208" y="776"/>
                  <a:pt x="1296" y="864"/>
                </a:cubicBezTo>
                <a:cubicBezTo>
                  <a:pt x="1384" y="952"/>
                  <a:pt x="1456" y="1008"/>
                  <a:pt x="1536" y="1008"/>
                </a:cubicBezTo>
                <a:cubicBezTo>
                  <a:pt x="1616" y="1008"/>
                  <a:pt x="1688" y="952"/>
                  <a:pt x="1776" y="864"/>
                </a:cubicBezTo>
                <a:cubicBezTo>
                  <a:pt x="1864" y="776"/>
                  <a:pt x="1976" y="600"/>
                  <a:pt x="2064" y="480"/>
                </a:cubicBezTo>
                <a:cubicBezTo>
                  <a:pt x="2152" y="360"/>
                  <a:pt x="2216" y="224"/>
                  <a:pt x="2304" y="144"/>
                </a:cubicBezTo>
                <a:cubicBezTo>
                  <a:pt x="2392" y="64"/>
                  <a:pt x="2504" y="0"/>
                  <a:pt x="2592" y="0"/>
                </a:cubicBezTo>
                <a:cubicBezTo>
                  <a:pt x="2680" y="0"/>
                  <a:pt x="2752" y="64"/>
                  <a:pt x="2832" y="144"/>
                </a:cubicBezTo>
                <a:cubicBezTo>
                  <a:pt x="2912" y="224"/>
                  <a:pt x="2984" y="360"/>
                  <a:pt x="3072" y="480"/>
                </a:cubicBezTo>
                <a:cubicBezTo>
                  <a:pt x="3160" y="600"/>
                  <a:pt x="3272" y="776"/>
                  <a:pt x="3360" y="864"/>
                </a:cubicBezTo>
                <a:cubicBezTo>
                  <a:pt x="3448" y="952"/>
                  <a:pt x="3520" y="1008"/>
                  <a:pt x="3600" y="1008"/>
                </a:cubicBezTo>
                <a:cubicBezTo>
                  <a:pt x="3680" y="1008"/>
                  <a:pt x="3752" y="952"/>
                  <a:pt x="3840" y="864"/>
                </a:cubicBezTo>
                <a:cubicBezTo>
                  <a:pt x="3928" y="776"/>
                  <a:pt x="4040" y="600"/>
                  <a:pt x="4128" y="480"/>
                </a:cubicBezTo>
                <a:cubicBezTo>
                  <a:pt x="4216" y="360"/>
                  <a:pt x="4280" y="224"/>
                  <a:pt x="4368" y="144"/>
                </a:cubicBezTo>
                <a:cubicBezTo>
                  <a:pt x="4456" y="64"/>
                  <a:pt x="4568" y="0"/>
                  <a:pt x="4656" y="0"/>
                </a:cubicBezTo>
                <a:cubicBezTo>
                  <a:pt x="4744" y="0"/>
                  <a:pt x="4816" y="64"/>
                  <a:pt x="4896" y="144"/>
                </a:cubicBezTo>
                <a:cubicBezTo>
                  <a:pt x="4976" y="224"/>
                  <a:pt x="5048" y="360"/>
                  <a:pt x="5136" y="480"/>
                </a:cubicBezTo>
                <a:cubicBezTo>
                  <a:pt x="5224" y="600"/>
                  <a:pt x="5336" y="776"/>
                  <a:pt x="5424" y="864"/>
                </a:cubicBezTo>
                <a:cubicBezTo>
                  <a:pt x="5512" y="952"/>
                  <a:pt x="5584" y="1008"/>
                  <a:pt x="5664" y="1008"/>
                </a:cubicBezTo>
              </a:path>
            </a:pathLst>
          </a:custGeom>
          <a:noFill/>
          <a:ln w="38100" cmpd="sng">
            <a:solidFill>
              <a:srgbClr val="FF0000"/>
            </a:solidFill>
            <a:round/>
            <a:headEnd/>
            <a:tailEnd/>
          </a:ln>
          <a:effectLst/>
        </p:spPr>
        <p:txBody>
          <a:bodyPr wrap="none" anchor="ctr"/>
          <a:lstStyle/>
          <a:p>
            <a:endParaRPr lang="ja-JP" altLang="en-US"/>
          </a:p>
        </p:txBody>
      </p:sp>
      <p:sp>
        <p:nvSpPr>
          <p:cNvPr id="6" name="テキスト ボックス 5"/>
          <p:cNvSpPr txBox="1"/>
          <p:nvPr/>
        </p:nvSpPr>
        <p:spPr>
          <a:xfrm>
            <a:off x="1763688" y="869811"/>
            <a:ext cx="1723549" cy="461665"/>
          </a:xfrm>
          <a:prstGeom prst="rect">
            <a:avLst/>
          </a:prstGeom>
          <a:noFill/>
        </p:spPr>
        <p:txBody>
          <a:bodyPr wrap="none" rtlCol="0">
            <a:spAutoFit/>
          </a:bodyPr>
          <a:lstStyle/>
          <a:p>
            <a:r>
              <a:rPr kumimoji="1" lang="ja-JP" altLang="en-US" sz="2400" dirty="0" smtClean="0"/>
              <a:t>光は電磁波</a:t>
            </a:r>
            <a:endParaRPr kumimoji="1" lang="ja-JP" altLang="en-US" sz="2400" dirty="0"/>
          </a:p>
        </p:txBody>
      </p:sp>
      <p:sp>
        <p:nvSpPr>
          <p:cNvPr id="7" name="右矢印 6"/>
          <p:cNvSpPr/>
          <p:nvPr/>
        </p:nvSpPr>
        <p:spPr bwMode="auto">
          <a:xfrm>
            <a:off x="3779912" y="827420"/>
            <a:ext cx="1728192" cy="576064"/>
          </a:xfrm>
          <a:prstGeom prst="rightArrow">
            <a:avLst/>
          </a:prstGeom>
          <a:solidFill>
            <a:schemeClr val="accent1"/>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8" name="テキスト ボックス 7"/>
          <p:cNvSpPr txBox="1"/>
          <p:nvPr/>
        </p:nvSpPr>
        <p:spPr>
          <a:xfrm>
            <a:off x="5729406" y="899428"/>
            <a:ext cx="1362874" cy="461665"/>
          </a:xfrm>
          <a:prstGeom prst="rect">
            <a:avLst/>
          </a:prstGeom>
          <a:noFill/>
        </p:spPr>
        <p:txBody>
          <a:bodyPr wrap="none" rtlCol="0">
            <a:spAutoFit/>
          </a:bodyPr>
          <a:lstStyle/>
          <a:p>
            <a:r>
              <a:rPr kumimoji="1" lang="ja-JP" altLang="en-US" sz="2400" dirty="0" smtClean="0"/>
              <a:t>振動する</a:t>
            </a:r>
            <a:endParaRPr kumimoji="1" lang="ja-JP" altLang="en-US" sz="2400" dirty="0"/>
          </a:p>
        </p:txBody>
      </p:sp>
      <p:sp>
        <p:nvSpPr>
          <p:cNvPr id="9" name="テキスト ボックス 8"/>
          <p:cNvSpPr txBox="1"/>
          <p:nvPr/>
        </p:nvSpPr>
        <p:spPr>
          <a:xfrm>
            <a:off x="1727062" y="1979548"/>
            <a:ext cx="3348994" cy="461665"/>
          </a:xfrm>
          <a:prstGeom prst="rect">
            <a:avLst/>
          </a:prstGeom>
          <a:noFill/>
        </p:spPr>
        <p:txBody>
          <a:bodyPr wrap="none" rtlCol="0">
            <a:spAutoFit/>
          </a:bodyPr>
          <a:lstStyle/>
          <a:p>
            <a:r>
              <a:rPr kumimoji="1" lang="ja-JP" altLang="en-US" sz="2400" dirty="0" smtClean="0"/>
              <a:t>振動にかたよりのある光</a:t>
            </a:r>
            <a:endParaRPr kumimoji="1" lang="ja-JP" altLang="en-US" sz="2400" dirty="0"/>
          </a:p>
        </p:txBody>
      </p:sp>
      <p:sp>
        <p:nvSpPr>
          <p:cNvPr id="11" name="テキスト ボックス 10"/>
          <p:cNvSpPr txBox="1"/>
          <p:nvPr/>
        </p:nvSpPr>
        <p:spPr>
          <a:xfrm>
            <a:off x="6364069" y="1979548"/>
            <a:ext cx="800219" cy="461665"/>
          </a:xfrm>
          <a:prstGeom prst="rect">
            <a:avLst/>
          </a:prstGeom>
          <a:noFill/>
        </p:spPr>
        <p:txBody>
          <a:bodyPr wrap="none" rtlCol="0">
            <a:spAutoFit/>
          </a:bodyPr>
          <a:lstStyle/>
          <a:p>
            <a:r>
              <a:rPr kumimoji="1" lang="ja-JP" altLang="en-US" sz="2400" dirty="0" smtClean="0"/>
              <a:t>偏光</a:t>
            </a:r>
            <a:endParaRPr kumimoji="1" lang="ja-JP" altLang="en-US" sz="2400" dirty="0"/>
          </a:p>
        </p:txBody>
      </p:sp>
      <p:sp>
        <p:nvSpPr>
          <p:cNvPr id="12" name="テキスト ボックス 11"/>
          <p:cNvSpPr txBox="1"/>
          <p:nvPr/>
        </p:nvSpPr>
        <p:spPr>
          <a:xfrm>
            <a:off x="5364088" y="4067780"/>
            <a:ext cx="877163" cy="369332"/>
          </a:xfrm>
          <a:prstGeom prst="rect">
            <a:avLst/>
          </a:prstGeom>
          <a:noFill/>
        </p:spPr>
        <p:txBody>
          <a:bodyPr wrap="none" rtlCol="0">
            <a:spAutoFit/>
          </a:bodyPr>
          <a:lstStyle/>
          <a:p>
            <a:r>
              <a:rPr kumimoji="1" lang="ja-JP" altLang="en-US" dirty="0" smtClean="0"/>
              <a:t>偏光板</a:t>
            </a:r>
            <a:endParaRPr kumimoji="1" lang="ja-JP" altLang="en-US" dirty="0"/>
          </a:p>
        </p:txBody>
      </p:sp>
      <p:sp>
        <p:nvSpPr>
          <p:cNvPr id="13" name="テキスト ボックス 12"/>
          <p:cNvSpPr txBox="1"/>
          <p:nvPr/>
        </p:nvSpPr>
        <p:spPr>
          <a:xfrm>
            <a:off x="1547664" y="3779748"/>
            <a:ext cx="646331" cy="369332"/>
          </a:xfrm>
          <a:prstGeom prst="rect">
            <a:avLst/>
          </a:prstGeom>
          <a:noFill/>
        </p:spPr>
        <p:txBody>
          <a:bodyPr wrap="none" rtlCol="0">
            <a:spAutoFit/>
          </a:bodyPr>
          <a:lstStyle/>
          <a:p>
            <a:r>
              <a:rPr kumimoji="1" lang="ja-JP" altLang="en-US" dirty="0" smtClean="0"/>
              <a:t>光源</a:t>
            </a:r>
            <a:endParaRPr kumimoji="1" lang="ja-JP" altLang="en-US" dirty="0"/>
          </a:p>
        </p:txBody>
      </p:sp>
      <p:sp>
        <p:nvSpPr>
          <p:cNvPr id="42" name="正方形/長方形 41"/>
          <p:cNvSpPr/>
          <p:nvPr/>
        </p:nvSpPr>
        <p:spPr bwMode="auto">
          <a:xfrm>
            <a:off x="5436096" y="2267580"/>
            <a:ext cx="576064" cy="144016"/>
          </a:xfrm>
          <a:prstGeom prst="rect">
            <a:avLst/>
          </a:prstGeom>
          <a:solidFill>
            <a:schemeClr val="accent1"/>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43" name="正方形/長方形 42"/>
          <p:cNvSpPr/>
          <p:nvPr/>
        </p:nvSpPr>
        <p:spPr bwMode="auto">
          <a:xfrm>
            <a:off x="5436096" y="1979548"/>
            <a:ext cx="576064" cy="144016"/>
          </a:xfrm>
          <a:prstGeom prst="rect">
            <a:avLst/>
          </a:prstGeom>
          <a:solidFill>
            <a:schemeClr val="accent1"/>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4" name="テキスト ボックス 13"/>
          <p:cNvSpPr txBox="1"/>
          <p:nvPr/>
        </p:nvSpPr>
        <p:spPr>
          <a:xfrm>
            <a:off x="1979712" y="4787860"/>
            <a:ext cx="877163" cy="369332"/>
          </a:xfrm>
          <a:prstGeom prst="rect">
            <a:avLst/>
          </a:prstGeom>
          <a:solidFill>
            <a:schemeClr val="bg1"/>
          </a:solidFill>
        </p:spPr>
        <p:txBody>
          <a:bodyPr wrap="none" rtlCol="0">
            <a:spAutoFit/>
          </a:bodyPr>
          <a:lstStyle/>
          <a:p>
            <a:r>
              <a:rPr kumimoji="1" lang="ja-JP" altLang="en-US" dirty="0" smtClean="0"/>
              <a:t>非偏光</a:t>
            </a:r>
            <a:endParaRPr kumimoji="1" lang="ja-JP" altLang="en-US" dirty="0"/>
          </a:p>
        </p:txBody>
      </p:sp>
      <p:sp>
        <p:nvSpPr>
          <p:cNvPr id="15" name="テキスト ボックス 14"/>
          <p:cNvSpPr txBox="1"/>
          <p:nvPr/>
        </p:nvSpPr>
        <p:spPr>
          <a:xfrm>
            <a:off x="5508104" y="4787860"/>
            <a:ext cx="646331" cy="369332"/>
          </a:xfrm>
          <a:prstGeom prst="rect">
            <a:avLst/>
          </a:prstGeom>
          <a:solidFill>
            <a:schemeClr val="bg1"/>
          </a:solidFill>
        </p:spPr>
        <p:txBody>
          <a:bodyPr wrap="none" rtlCol="0">
            <a:spAutoFit/>
          </a:bodyPr>
          <a:lstStyle/>
          <a:p>
            <a:r>
              <a:rPr kumimoji="1" lang="ja-JP" altLang="en-US" dirty="0" smtClean="0"/>
              <a:t>偏光</a:t>
            </a:r>
            <a:endParaRPr kumimoji="1" lang="ja-JP" altLang="en-US" dirty="0"/>
          </a:p>
        </p:txBody>
      </p:sp>
      <p:sp>
        <p:nvSpPr>
          <p:cNvPr id="17" name="正方形/長方形 16"/>
          <p:cNvSpPr/>
          <p:nvPr/>
        </p:nvSpPr>
        <p:spPr bwMode="auto">
          <a:xfrm>
            <a:off x="1331640" y="1691516"/>
            <a:ext cx="6192688" cy="1008112"/>
          </a:xfrm>
          <a:prstGeom prst="rect">
            <a:avLst/>
          </a:prstGeom>
          <a:noFill/>
          <a:ln w="38100" cap="flat" cmpd="sng" algn="ctr">
            <a:solidFill>
              <a:schemeClr val="accent5"/>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49" name="正方形/長方形 48"/>
          <p:cNvSpPr/>
          <p:nvPr/>
        </p:nvSpPr>
        <p:spPr bwMode="auto">
          <a:xfrm>
            <a:off x="1331640" y="611396"/>
            <a:ext cx="6192688" cy="1008112"/>
          </a:xfrm>
          <a:prstGeom prst="rect">
            <a:avLst/>
          </a:prstGeom>
          <a:noFill/>
          <a:ln w="38100" cap="flat" cmpd="sng" algn="ctr">
            <a:solidFill>
              <a:schemeClr val="accent5"/>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50" name="正方形/長方形 49"/>
          <p:cNvSpPr/>
          <p:nvPr/>
        </p:nvSpPr>
        <p:spPr bwMode="auto">
          <a:xfrm>
            <a:off x="107504" y="116632"/>
            <a:ext cx="864096" cy="216024"/>
          </a:xfrm>
          <a:prstGeom prst="rect">
            <a:avLst/>
          </a:prstGeom>
          <a:solidFill>
            <a:srgbClr val="202060"/>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51" name="テキスト ボックス 50"/>
          <p:cNvSpPr txBox="1"/>
          <p:nvPr/>
        </p:nvSpPr>
        <p:spPr>
          <a:xfrm>
            <a:off x="266817" y="116632"/>
            <a:ext cx="537327" cy="230832"/>
          </a:xfrm>
          <a:prstGeom prst="rect">
            <a:avLst/>
          </a:prstGeom>
          <a:noFill/>
        </p:spPr>
        <p:txBody>
          <a:bodyPr wrap="none" rtlCol="0">
            <a:spAutoFit/>
          </a:bodyPr>
          <a:lstStyle/>
          <a:p>
            <a:pPr algn="ctr"/>
            <a:r>
              <a:rPr lang="ja-JP" altLang="en-US" sz="900" b="1" dirty="0" smtClean="0">
                <a:solidFill>
                  <a:schemeClr val="bg1"/>
                </a:solidFill>
                <a:latin typeface="+mj-lt"/>
                <a:ea typeface="メイリオ" pitchFamily="50" charset="-128"/>
              </a:rPr>
              <a:t>序</a:t>
            </a:r>
            <a:r>
              <a:rPr lang="en-US" altLang="ja-JP" sz="900" b="1" dirty="0" smtClean="0">
                <a:solidFill>
                  <a:schemeClr val="bg1"/>
                </a:solidFill>
                <a:latin typeface="+mj-lt"/>
                <a:ea typeface="メイリオ" pitchFamily="50" charset="-128"/>
              </a:rPr>
              <a:t>(1/3)</a:t>
            </a:r>
            <a:endParaRPr kumimoji="1" lang="ja-JP" altLang="en-US" sz="900" b="1" dirty="0">
              <a:solidFill>
                <a:schemeClr val="bg1"/>
              </a:solidFill>
              <a:latin typeface="+mj-lt"/>
              <a:ea typeface="メイリオ" pitchFamily="50" charset="-128"/>
            </a:endParaRPr>
          </a:p>
        </p:txBody>
      </p:sp>
      <p:sp>
        <p:nvSpPr>
          <p:cNvPr id="52" name="正方形/長方形 51"/>
          <p:cNvSpPr/>
          <p:nvPr/>
        </p:nvSpPr>
        <p:spPr bwMode="auto">
          <a:xfrm>
            <a:off x="971600" y="116632"/>
            <a:ext cx="1152128" cy="216024"/>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53" name="正方形/長方形 52"/>
          <p:cNvSpPr/>
          <p:nvPr/>
        </p:nvSpPr>
        <p:spPr bwMode="auto">
          <a:xfrm>
            <a:off x="2123728" y="116632"/>
            <a:ext cx="1512168" cy="216024"/>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54" name="正方形/長方形 53"/>
          <p:cNvSpPr/>
          <p:nvPr/>
        </p:nvSpPr>
        <p:spPr bwMode="auto">
          <a:xfrm>
            <a:off x="3635896" y="116632"/>
            <a:ext cx="1512168" cy="216024"/>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55" name="正方形/長方形 54"/>
          <p:cNvSpPr/>
          <p:nvPr/>
        </p:nvSpPr>
        <p:spPr bwMode="auto">
          <a:xfrm>
            <a:off x="5148064" y="116632"/>
            <a:ext cx="864096" cy="216024"/>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56" name="テキスト ボックス 55"/>
          <p:cNvSpPr txBox="1"/>
          <p:nvPr/>
        </p:nvSpPr>
        <p:spPr>
          <a:xfrm>
            <a:off x="1220369" y="116632"/>
            <a:ext cx="671979" cy="230832"/>
          </a:xfrm>
          <a:prstGeom prst="rect">
            <a:avLst/>
          </a:prstGeom>
          <a:noFill/>
        </p:spPr>
        <p:txBody>
          <a:bodyPr wrap="none" rtlCol="0">
            <a:spAutoFit/>
          </a:bodyPr>
          <a:lstStyle/>
          <a:p>
            <a:pPr algn="ctr"/>
            <a:r>
              <a:rPr lang="ja-JP" altLang="en-US" sz="900" dirty="0" smtClean="0">
                <a:latin typeface="+mj-lt"/>
                <a:ea typeface="メイリオ" pitchFamily="50" charset="-128"/>
              </a:rPr>
              <a:t>霧除去</a:t>
            </a:r>
            <a:r>
              <a:rPr lang="en-US" altLang="ja-JP" sz="900" dirty="0" smtClean="0">
                <a:latin typeface="+mj-lt"/>
                <a:ea typeface="メイリオ" pitchFamily="50" charset="-128"/>
              </a:rPr>
              <a:t>(6)</a:t>
            </a:r>
            <a:endParaRPr kumimoji="1" lang="ja-JP" altLang="en-US" sz="900" dirty="0">
              <a:latin typeface="+mj-lt"/>
              <a:ea typeface="メイリオ" pitchFamily="50" charset="-128"/>
            </a:endParaRPr>
          </a:p>
        </p:txBody>
      </p:sp>
      <p:sp>
        <p:nvSpPr>
          <p:cNvPr id="57" name="テキスト ボックス 56"/>
          <p:cNvSpPr txBox="1"/>
          <p:nvPr/>
        </p:nvSpPr>
        <p:spPr>
          <a:xfrm>
            <a:off x="2309308" y="116632"/>
            <a:ext cx="1165704" cy="230832"/>
          </a:xfrm>
          <a:prstGeom prst="rect">
            <a:avLst/>
          </a:prstGeom>
          <a:noFill/>
        </p:spPr>
        <p:txBody>
          <a:bodyPr wrap="none" rtlCol="0">
            <a:spAutoFit/>
          </a:bodyPr>
          <a:lstStyle/>
          <a:p>
            <a:pPr algn="ctr"/>
            <a:r>
              <a:rPr lang="ja-JP" altLang="en-US" sz="900" dirty="0" smtClean="0">
                <a:latin typeface="+mj-lt"/>
                <a:ea typeface="メイリオ" pitchFamily="50" charset="-128"/>
              </a:rPr>
              <a:t>形状計測</a:t>
            </a:r>
            <a:r>
              <a:rPr lang="en-US" altLang="ja-JP" sz="900" dirty="0">
                <a:latin typeface="+mj-lt"/>
                <a:ea typeface="メイリオ" pitchFamily="50" charset="-128"/>
              </a:rPr>
              <a:t>:</a:t>
            </a:r>
            <a:r>
              <a:rPr lang="ja-JP" altLang="en-US" sz="900" dirty="0" smtClean="0">
                <a:latin typeface="+mj-lt"/>
                <a:ea typeface="メイリオ" pitchFamily="50" charset="-128"/>
              </a:rPr>
              <a:t>多視点</a:t>
            </a:r>
            <a:r>
              <a:rPr lang="en-US" altLang="ja-JP" sz="900" dirty="0" smtClean="0">
                <a:latin typeface="+mj-lt"/>
                <a:ea typeface="メイリオ" pitchFamily="50" charset="-128"/>
              </a:rPr>
              <a:t>(6)</a:t>
            </a:r>
            <a:endParaRPr kumimoji="1" lang="ja-JP" altLang="en-US" sz="900" dirty="0">
              <a:latin typeface="+mj-lt"/>
              <a:ea typeface="メイリオ" pitchFamily="50" charset="-128"/>
            </a:endParaRPr>
          </a:p>
        </p:txBody>
      </p:sp>
      <p:sp>
        <p:nvSpPr>
          <p:cNvPr id="58" name="テキスト ボックス 57"/>
          <p:cNvSpPr txBox="1"/>
          <p:nvPr/>
        </p:nvSpPr>
        <p:spPr>
          <a:xfrm>
            <a:off x="3807482" y="116632"/>
            <a:ext cx="1165705" cy="230832"/>
          </a:xfrm>
          <a:prstGeom prst="rect">
            <a:avLst/>
          </a:prstGeom>
          <a:noFill/>
        </p:spPr>
        <p:txBody>
          <a:bodyPr wrap="none" rtlCol="0">
            <a:spAutoFit/>
          </a:bodyPr>
          <a:lstStyle/>
          <a:p>
            <a:pPr algn="ctr"/>
            <a:r>
              <a:rPr lang="ja-JP" altLang="en-US" sz="900" dirty="0" smtClean="0">
                <a:latin typeface="+mj-lt"/>
                <a:ea typeface="メイリオ" pitchFamily="50" charset="-128"/>
              </a:rPr>
              <a:t>形状計測</a:t>
            </a:r>
            <a:r>
              <a:rPr lang="en-US" altLang="ja-JP" sz="900" dirty="0" smtClean="0">
                <a:latin typeface="+mj-lt"/>
                <a:ea typeface="メイリオ" pitchFamily="50" charset="-128"/>
              </a:rPr>
              <a:t>:</a:t>
            </a:r>
            <a:r>
              <a:rPr lang="ja-JP" altLang="en-US" sz="900" dirty="0" smtClean="0">
                <a:latin typeface="+mj-lt"/>
                <a:ea typeface="メイリオ" pitchFamily="50" charset="-128"/>
              </a:rPr>
              <a:t>多光源</a:t>
            </a:r>
            <a:r>
              <a:rPr lang="en-US" altLang="ja-JP" sz="900" dirty="0" smtClean="0">
                <a:latin typeface="+mj-lt"/>
                <a:ea typeface="メイリオ" pitchFamily="50" charset="-128"/>
              </a:rPr>
              <a:t>(6)</a:t>
            </a:r>
            <a:endParaRPr kumimoji="1" lang="ja-JP" altLang="en-US" sz="900" dirty="0">
              <a:latin typeface="+mj-lt"/>
              <a:ea typeface="メイリオ" pitchFamily="50" charset="-128"/>
            </a:endParaRPr>
          </a:p>
        </p:txBody>
      </p:sp>
      <p:sp>
        <p:nvSpPr>
          <p:cNvPr id="59" name="テキスト ボックス 58"/>
          <p:cNvSpPr txBox="1"/>
          <p:nvPr/>
        </p:nvSpPr>
        <p:spPr>
          <a:xfrm>
            <a:off x="5368683" y="116632"/>
            <a:ext cx="441146" cy="230832"/>
          </a:xfrm>
          <a:prstGeom prst="rect">
            <a:avLst/>
          </a:prstGeom>
          <a:noFill/>
        </p:spPr>
        <p:txBody>
          <a:bodyPr wrap="none" rtlCol="0">
            <a:spAutoFit/>
          </a:bodyPr>
          <a:lstStyle/>
          <a:p>
            <a:pPr algn="ctr"/>
            <a:r>
              <a:rPr lang="ja-JP" altLang="en-US" sz="900" dirty="0" smtClean="0">
                <a:latin typeface="+mj-lt"/>
                <a:ea typeface="メイリオ" pitchFamily="50" charset="-128"/>
              </a:rPr>
              <a:t>結</a:t>
            </a:r>
            <a:r>
              <a:rPr lang="en-US" altLang="ja-JP" sz="900" dirty="0" smtClean="0">
                <a:latin typeface="+mj-lt"/>
                <a:ea typeface="メイリオ" pitchFamily="50" charset="-128"/>
              </a:rPr>
              <a:t>(1)</a:t>
            </a:r>
            <a:endParaRPr kumimoji="1" lang="ja-JP" altLang="en-US" sz="900" dirty="0">
              <a:latin typeface="+mj-lt"/>
              <a:ea typeface="メイリオ" pitchFamily="50" charset="-128"/>
            </a:endParaRPr>
          </a:p>
        </p:txBody>
      </p:sp>
    </p:spTree>
    <p:extLst>
      <p:ext uri="{BB962C8B-B14F-4D97-AF65-F5344CB8AC3E}">
        <p14:creationId xmlns:p14="http://schemas.microsoft.com/office/powerpoint/2010/main" val="18661014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899592" y="1563393"/>
            <a:ext cx="7344816" cy="3161751"/>
          </a:xfrm>
          <a:prstGeom prst="rect">
            <a:avLst/>
          </a:prstGeom>
          <a:noFill/>
          <a:ln w="9525">
            <a:noFill/>
            <a:miter lim="800000"/>
            <a:headEnd/>
            <a:tailEnd/>
          </a:ln>
        </p:spPr>
      </p:pic>
      <p:sp>
        <p:nvSpPr>
          <p:cNvPr id="2" name="タイトル 1"/>
          <p:cNvSpPr>
            <a:spLocks noGrp="1"/>
          </p:cNvSpPr>
          <p:nvPr>
            <p:ph type="title"/>
          </p:nvPr>
        </p:nvSpPr>
        <p:spPr/>
        <p:txBody>
          <a:bodyPr/>
          <a:lstStyle/>
          <a:p>
            <a:r>
              <a:rPr kumimoji="1" lang="ja-JP" altLang="en-US" dirty="0" smtClean="0"/>
              <a:t>光源方向に対する物体輝度</a:t>
            </a:r>
            <a:endParaRPr kumimoji="1" lang="ja-JP" altLang="en-US" dirty="0"/>
          </a:p>
        </p:txBody>
      </p:sp>
      <p:sp>
        <p:nvSpPr>
          <p:cNvPr id="40" name="テキスト ボックス 39"/>
          <p:cNvSpPr txBox="1"/>
          <p:nvPr/>
        </p:nvSpPr>
        <p:spPr>
          <a:xfrm>
            <a:off x="2771800" y="683404"/>
            <a:ext cx="1284326" cy="369332"/>
          </a:xfrm>
          <a:prstGeom prst="rect">
            <a:avLst/>
          </a:prstGeom>
          <a:noFill/>
        </p:spPr>
        <p:txBody>
          <a:bodyPr wrap="none" rtlCol="0">
            <a:spAutoFit/>
          </a:bodyPr>
          <a:lstStyle/>
          <a:p>
            <a:r>
              <a:rPr kumimoji="1" lang="ja-JP" altLang="en-US" dirty="0" smtClean="0"/>
              <a:t>法線が同じ</a:t>
            </a:r>
            <a:endParaRPr kumimoji="1" lang="ja-JP" altLang="en-US" dirty="0"/>
          </a:p>
        </p:txBody>
      </p:sp>
      <p:sp>
        <p:nvSpPr>
          <p:cNvPr id="41" name="テキスト ボックス 40"/>
          <p:cNvSpPr txBox="1"/>
          <p:nvPr/>
        </p:nvSpPr>
        <p:spPr>
          <a:xfrm>
            <a:off x="5004048" y="683404"/>
            <a:ext cx="1601721" cy="369332"/>
          </a:xfrm>
          <a:prstGeom prst="rect">
            <a:avLst/>
          </a:prstGeom>
          <a:noFill/>
        </p:spPr>
        <p:txBody>
          <a:bodyPr wrap="none" rtlCol="0">
            <a:spAutoFit/>
          </a:bodyPr>
          <a:lstStyle/>
          <a:p>
            <a:r>
              <a:rPr kumimoji="1" lang="ja-JP" altLang="en-US" dirty="0" smtClean="0"/>
              <a:t>同じように光る</a:t>
            </a:r>
            <a:endParaRPr kumimoji="1" lang="ja-JP" altLang="en-US" dirty="0"/>
          </a:p>
        </p:txBody>
      </p:sp>
      <p:sp>
        <p:nvSpPr>
          <p:cNvPr id="42" name="右矢印 41"/>
          <p:cNvSpPr/>
          <p:nvPr/>
        </p:nvSpPr>
        <p:spPr bwMode="auto">
          <a:xfrm>
            <a:off x="4283968" y="548680"/>
            <a:ext cx="720080" cy="360040"/>
          </a:xfrm>
          <a:prstGeom prst="rightArrow">
            <a:avLst/>
          </a:prstGeom>
          <a:solidFill>
            <a:schemeClr val="accent1"/>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43" name="右矢印 42"/>
          <p:cNvSpPr/>
          <p:nvPr/>
        </p:nvSpPr>
        <p:spPr bwMode="auto">
          <a:xfrm flipH="1">
            <a:off x="4067944" y="764704"/>
            <a:ext cx="720080" cy="360040"/>
          </a:xfrm>
          <a:prstGeom prst="rightArrow">
            <a:avLst/>
          </a:prstGeom>
          <a:solidFill>
            <a:schemeClr val="accent1"/>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48" name="テキスト ボックス 47"/>
          <p:cNvSpPr txBox="1"/>
          <p:nvPr/>
        </p:nvSpPr>
        <p:spPr>
          <a:xfrm>
            <a:off x="6474680" y="5013176"/>
            <a:ext cx="2669320" cy="369332"/>
          </a:xfrm>
          <a:prstGeom prst="rect">
            <a:avLst/>
          </a:prstGeom>
          <a:noFill/>
        </p:spPr>
        <p:txBody>
          <a:bodyPr wrap="none" rtlCol="0">
            <a:spAutoFit/>
          </a:bodyPr>
          <a:lstStyle/>
          <a:p>
            <a:r>
              <a:rPr kumimoji="1" lang="en-US" altLang="ja-JP" dirty="0" smtClean="0"/>
              <a:t>※</a:t>
            </a:r>
            <a:r>
              <a:rPr kumimoji="1" lang="ja-JP" altLang="en-US" dirty="0" smtClean="0"/>
              <a:t>同じ材質（塗料）の物体</a:t>
            </a:r>
            <a:endParaRPr kumimoji="1" lang="ja-JP" altLang="en-US" dirty="0"/>
          </a:p>
        </p:txBody>
      </p:sp>
      <p:sp>
        <p:nvSpPr>
          <p:cNvPr id="7" name="正方形/長方形 6"/>
          <p:cNvSpPr/>
          <p:nvPr/>
        </p:nvSpPr>
        <p:spPr>
          <a:xfrm>
            <a:off x="1115616" y="3284984"/>
            <a:ext cx="144016" cy="144016"/>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3131840" y="2780928"/>
            <a:ext cx="144016" cy="144016"/>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1" name="グループ化 110"/>
          <p:cNvGrpSpPr/>
          <p:nvPr/>
        </p:nvGrpSpPr>
        <p:grpSpPr>
          <a:xfrm>
            <a:off x="1187624" y="2924946"/>
            <a:ext cx="2016224" cy="2124636"/>
            <a:chOff x="1187624" y="2924946"/>
            <a:chExt cx="2016224" cy="2124636"/>
          </a:xfrm>
        </p:grpSpPr>
        <p:cxnSp>
          <p:nvCxnSpPr>
            <p:cNvPr id="20" name="直線矢印コネクタ 19"/>
            <p:cNvCxnSpPr/>
            <p:nvPr/>
          </p:nvCxnSpPr>
          <p:spPr>
            <a:xfrm flipV="1">
              <a:off x="3203848" y="2924946"/>
              <a:ext cx="0" cy="2016222"/>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flipV="1">
              <a:off x="1187624" y="3429002"/>
              <a:ext cx="0" cy="1512166"/>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nvGrpSpPr>
            <p:cNvPr id="73" name="グループ化 72"/>
            <p:cNvGrpSpPr/>
            <p:nvPr/>
          </p:nvGrpSpPr>
          <p:grpSpPr>
            <a:xfrm>
              <a:off x="2051720" y="4833558"/>
              <a:ext cx="288032" cy="216024"/>
              <a:chOff x="3851920" y="1052736"/>
              <a:chExt cx="288032" cy="216024"/>
            </a:xfrm>
            <a:solidFill>
              <a:srgbClr val="0000FF"/>
            </a:solidFill>
          </p:grpSpPr>
          <p:sp>
            <p:nvSpPr>
              <p:cNvPr id="74" name="正方形/長方形 73"/>
              <p:cNvSpPr/>
              <p:nvPr/>
            </p:nvSpPr>
            <p:spPr bwMode="auto">
              <a:xfrm>
                <a:off x="3851920" y="1052736"/>
                <a:ext cx="288032" cy="72008"/>
              </a:xfrm>
              <a:prstGeom prst="rect">
                <a:avLst/>
              </a:prstGeom>
              <a:grp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75" name="正方形/長方形 74"/>
              <p:cNvSpPr/>
              <p:nvPr/>
            </p:nvSpPr>
            <p:spPr bwMode="auto">
              <a:xfrm>
                <a:off x="3851920" y="1196752"/>
                <a:ext cx="288032" cy="72008"/>
              </a:xfrm>
              <a:prstGeom prst="rect">
                <a:avLst/>
              </a:prstGeom>
              <a:grp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grpSp>
        <p:cxnSp>
          <p:nvCxnSpPr>
            <p:cNvPr id="80" name="直線コネクタ 79"/>
            <p:cNvCxnSpPr/>
            <p:nvPr/>
          </p:nvCxnSpPr>
          <p:spPr bwMode="auto">
            <a:xfrm>
              <a:off x="1187624" y="4941168"/>
              <a:ext cx="720080" cy="0"/>
            </a:xfrm>
            <a:prstGeom prst="line">
              <a:avLst/>
            </a:prstGeom>
            <a:solidFill>
              <a:schemeClr val="accent1"/>
            </a:solidFill>
            <a:ln w="38100" cap="flat" cmpd="sng" algn="ctr">
              <a:solidFill>
                <a:srgbClr val="0000FF"/>
              </a:solidFill>
              <a:prstDash val="solid"/>
              <a:round/>
              <a:headEnd type="none" w="med" len="med"/>
              <a:tailEnd type="none" w="med" len="med"/>
            </a:ln>
            <a:effectLst/>
          </p:spPr>
        </p:cxnSp>
        <p:cxnSp>
          <p:nvCxnSpPr>
            <p:cNvPr id="83" name="直線コネクタ 82"/>
            <p:cNvCxnSpPr/>
            <p:nvPr/>
          </p:nvCxnSpPr>
          <p:spPr bwMode="auto">
            <a:xfrm>
              <a:off x="2483768" y="4941168"/>
              <a:ext cx="720080" cy="0"/>
            </a:xfrm>
            <a:prstGeom prst="line">
              <a:avLst/>
            </a:prstGeom>
            <a:solidFill>
              <a:schemeClr val="accent1"/>
            </a:solidFill>
            <a:ln w="38100" cap="flat" cmpd="sng" algn="ctr">
              <a:solidFill>
                <a:srgbClr val="0000FF"/>
              </a:solidFill>
              <a:prstDash val="solid"/>
              <a:round/>
              <a:headEnd type="none" w="med" len="med"/>
              <a:tailEnd type="none" w="med" len="med"/>
            </a:ln>
            <a:effectLst/>
          </p:spPr>
        </p:cxnSp>
      </p:grpSp>
      <p:sp>
        <p:nvSpPr>
          <p:cNvPr id="11" name="正方形/長方形 10"/>
          <p:cNvSpPr/>
          <p:nvPr/>
        </p:nvSpPr>
        <p:spPr>
          <a:xfrm>
            <a:off x="4860032" y="3276984"/>
            <a:ext cx="144016" cy="152016"/>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6876256" y="2780928"/>
            <a:ext cx="144016" cy="144016"/>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2" name="グループ化 111"/>
          <p:cNvGrpSpPr/>
          <p:nvPr/>
        </p:nvGrpSpPr>
        <p:grpSpPr>
          <a:xfrm>
            <a:off x="4932040" y="2924945"/>
            <a:ext cx="2016224" cy="2120426"/>
            <a:chOff x="4932040" y="2924945"/>
            <a:chExt cx="2016224" cy="2120426"/>
          </a:xfrm>
        </p:grpSpPr>
        <p:cxnSp>
          <p:nvCxnSpPr>
            <p:cNvPr id="23" name="直線矢印コネクタ 22"/>
            <p:cNvCxnSpPr/>
            <p:nvPr/>
          </p:nvCxnSpPr>
          <p:spPr>
            <a:xfrm flipV="1">
              <a:off x="6948264" y="2924945"/>
              <a:ext cx="0" cy="2016223"/>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flipV="1">
              <a:off x="4932040" y="3429001"/>
              <a:ext cx="0" cy="1512167"/>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nvGrpSpPr>
            <p:cNvPr id="76" name="グループ化 75"/>
            <p:cNvGrpSpPr/>
            <p:nvPr/>
          </p:nvGrpSpPr>
          <p:grpSpPr>
            <a:xfrm>
              <a:off x="5796136" y="4829347"/>
              <a:ext cx="288032" cy="216024"/>
              <a:chOff x="3851920" y="1052736"/>
              <a:chExt cx="288032" cy="216024"/>
            </a:xfrm>
            <a:solidFill>
              <a:srgbClr val="0000FF"/>
            </a:solidFill>
          </p:grpSpPr>
          <p:sp>
            <p:nvSpPr>
              <p:cNvPr id="77" name="正方形/長方形 76"/>
              <p:cNvSpPr/>
              <p:nvPr/>
            </p:nvSpPr>
            <p:spPr bwMode="auto">
              <a:xfrm>
                <a:off x="3851920" y="1052736"/>
                <a:ext cx="288032" cy="72008"/>
              </a:xfrm>
              <a:prstGeom prst="rect">
                <a:avLst/>
              </a:prstGeom>
              <a:grp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78" name="正方形/長方形 77"/>
              <p:cNvSpPr/>
              <p:nvPr/>
            </p:nvSpPr>
            <p:spPr bwMode="auto">
              <a:xfrm>
                <a:off x="3851920" y="1196752"/>
                <a:ext cx="288032" cy="72008"/>
              </a:xfrm>
              <a:prstGeom prst="rect">
                <a:avLst/>
              </a:prstGeom>
              <a:grp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grpSp>
        <p:cxnSp>
          <p:nvCxnSpPr>
            <p:cNvPr id="84" name="直線コネクタ 83"/>
            <p:cNvCxnSpPr/>
            <p:nvPr/>
          </p:nvCxnSpPr>
          <p:spPr bwMode="auto">
            <a:xfrm>
              <a:off x="4932040" y="4941168"/>
              <a:ext cx="720080" cy="0"/>
            </a:xfrm>
            <a:prstGeom prst="line">
              <a:avLst/>
            </a:prstGeom>
            <a:solidFill>
              <a:schemeClr val="accent1"/>
            </a:solidFill>
            <a:ln w="38100" cap="flat" cmpd="sng" algn="ctr">
              <a:solidFill>
                <a:srgbClr val="0000FF"/>
              </a:solidFill>
              <a:prstDash val="solid"/>
              <a:round/>
              <a:headEnd type="none" w="med" len="med"/>
              <a:tailEnd type="none" w="med" len="med"/>
            </a:ln>
            <a:effectLst/>
          </p:spPr>
        </p:cxnSp>
        <p:cxnSp>
          <p:nvCxnSpPr>
            <p:cNvPr id="85" name="直線コネクタ 84"/>
            <p:cNvCxnSpPr/>
            <p:nvPr/>
          </p:nvCxnSpPr>
          <p:spPr bwMode="auto">
            <a:xfrm>
              <a:off x="6228184" y="4941168"/>
              <a:ext cx="720080" cy="0"/>
            </a:xfrm>
            <a:prstGeom prst="line">
              <a:avLst/>
            </a:prstGeom>
            <a:solidFill>
              <a:schemeClr val="accent1"/>
            </a:solidFill>
            <a:ln w="38100" cap="flat" cmpd="sng" algn="ctr">
              <a:solidFill>
                <a:srgbClr val="0000FF"/>
              </a:solidFill>
              <a:prstDash val="solid"/>
              <a:round/>
              <a:headEnd type="none" w="med" len="med"/>
              <a:tailEnd type="none" w="med" len="med"/>
            </a:ln>
            <a:effectLst/>
          </p:spPr>
        </p:cxnSp>
      </p:grpSp>
      <p:sp>
        <p:nvSpPr>
          <p:cNvPr id="5" name="正方形/長方形 4"/>
          <p:cNvSpPr/>
          <p:nvPr/>
        </p:nvSpPr>
        <p:spPr>
          <a:xfrm>
            <a:off x="1763688" y="3140968"/>
            <a:ext cx="144016" cy="1440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3707904" y="2636912"/>
            <a:ext cx="144016" cy="1440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4" name="グループ化 113"/>
          <p:cNvGrpSpPr/>
          <p:nvPr/>
        </p:nvGrpSpPr>
        <p:grpSpPr>
          <a:xfrm>
            <a:off x="1835696" y="1300955"/>
            <a:ext cx="1944216" cy="1840013"/>
            <a:chOff x="1835696" y="1300955"/>
            <a:chExt cx="1944216" cy="1840013"/>
          </a:xfrm>
        </p:grpSpPr>
        <p:cxnSp>
          <p:nvCxnSpPr>
            <p:cNvPr id="14" name="直線矢印コネクタ 13"/>
            <p:cNvCxnSpPr/>
            <p:nvPr/>
          </p:nvCxnSpPr>
          <p:spPr>
            <a:xfrm>
              <a:off x="1835696" y="1412776"/>
              <a:ext cx="0" cy="172819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a:endCxn id="6" idx="0"/>
            </p:cNvCxnSpPr>
            <p:nvPr/>
          </p:nvCxnSpPr>
          <p:spPr>
            <a:xfrm>
              <a:off x="3779912" y="1412776"/>
              <a:ext cx="0" cy="122413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69" name="グループ化 68"/>
            <p:cNvGrpSpPr/>
            <p:nvPr/>
          </p:nvGrpSpPr>
          <p:grpSpPr>
            <a:xfrm>
              <a:off x="2659979" y="1300955"/>
              <a:ext cx="288032" cy="216024"/>
              <a:chOff x="3851920" y="1052736"/>
              <a:chExt cx="288032" cy="216024"/>
            </a:xfrm>
          </p:grpSpPr>
          <p:sp>
            <p:nvSpPr>
              <p:cNvPr id="67" name="正方形/長方形 66"/>
              <p:cNvSpPr/>
              <p:nvPr/>
            </p:nvSpPr>
            <p:spPr bwMode="auto">
              <a:xfrm>
                <a:off x="3851920" y="1052736"/>
                <a:ext cx="288032" cy="72008"/>
              </a:xfrm>
              <a:prstGeom prst="rect">
                <a:avLst/>
              </a:prstGeom>
              <a:solidFill>
                <a:srgbClr val="FF0000"/>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68" name="正方形/長方形 67"/>
              <p:cNvSpPr/>
              <p:nvPr/>
            </p:nvSpPr>
            <p:spPr bwMode="auto">
              <a:xfrm>
                <a:off x="3851920" y="1196752"/>
                <a:ext cx="288032" cy="72008"/>
              </a:xfrm>
              <a:prstGeom prst="rect">
                <a:avLst/>
              </a:prstGeom>
              <a:solidFill>
                <a:srgbClr val="FF0000"/>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grpSp>
        <p:cxnSp>
          <p:nvCxnSpPr>
            <p:cNvPr id="86" name="直線コネクタ 85"/>
            <p:cNvCxnSpPr/>
            <p:nvPr/>
          </p:nvCxnSpPr>
          <p:spPr bwMode="auto">
            <a:xfrm>
              <a:off x="1835696" y="1412776"/>
              <a:ext cx="72008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91" name="直線コネクタ 90"/>
            <p:cNvCxnSpPr/>
            <p:nvPr/>
          </p:nvCxnSpPr>
          <p:spPr bwMode="auto">
            <a:xfrm>
              <a:off x="3059832" y="1412776"/>
              <a:ext cx="72008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grpSp>
      <p:sp>
        <p:nvSpPr>
          <p:cNvPr id="9" name="正方形/長方形 8"/>
          <p:cNvSpPr/>
          <p:nvPr/>
        </p:nvSpPr>
        <p:spPr>
          <a:xfrm>
            <a:off x="5508105" y="3140968"/>
            <a:ext cx="144016" cy="1440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7452320" y="2636912"/>
            <a:ext cx="144016" cy="1440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3" name="グループ化 112"/>
          <p:cNvGrpSpPr/>
          <p:nvPr/>
        </p:nvGrpSpPr>
        <p:grpSpPr>
          <a:xfrm>
            <a:off x="5580112" y="1300955"/>
            <a:ext cx="1944216" cy="1840013"/>
            <a:chOff x="5580112" y="1300955"/>
            <a:chExt cx="1944216" cy="1840013"/>
          </a:xfrm>
        </p:grpSpPr>
        <p:cxnSp>
          <p:nvCxnSpPr>
            <p:cNvPr id="17" name="直線矢印コネクタ 16"/>
            <p:cNvCxnSpPr/>
            <p:nvPr/>
          </p:nvCxnSpPr>
          <p:spPr>
            <a:xfrm>
              <a:off x="5580112" y="1412776"/>
              <a:ext cx="1" cy="172819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a:off x="7524328" y="1412776"/>
              <a:ext cx="0" cy="122413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70" name="グループ化 69"/>
            <p:cNvGrpSpPr/>
            <p:nvPr/>
          </p:nvGrpSpPr>
          <p:grpSpPr>
            <a:xfrm>
              <a:off x="6405574" y="1300955"/>
              <a:ext cx="288032" cy="216024"/>
              <a:chOff x="3851920" y="1052736"/>
              <a:chExt cx="288032" cy="216024"/>
            </a:xfrm>
          </p:grpSpPr>
          <p:sp>
            <p:nvSpPr>
              <p:cNvPr id="71" name="正方形/長方形 70"/>
              <p:cNvSpPr/>
              <p:nvPr/>
            </p:nvSpPr>
            <p:spPr bwMode="auto">
              <a:xfrm>
                <a:off x="3851920" y="1052736"/>
                <a:ext cx="288032" cy="72008"/>
              </a:xfrm>
              <a:prstGeom prst="rect">
                <a:avLst/>
              </a:prstGeom>
              <a:solidFill>
                <a:srgbClr val="FF0000"/>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72" name="正方形/長方形 71"/>
              <p:cNvSpPr/>
              <p:nvPr/>
            </p:nvSpPr>
            <p:spPr bwMode="auto">
              <a:xfrm>
                <a:off x="3851920" y="1196752"/>
                <a:ext cx="288032" cy="72008"/>
              </a:xfrm>
              <a:prstGeom prst="rect">
                <a:avLst/>
              </a:prstGeom>
              <a:solidFill>
                <a:srgbClr val="FF0000"/>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grpSp>
        <p:cxnSp>
          <p:nvCxnSpPr>
            <p:cNvPr id="92" name="直線コネクタ 91"/>
            <p:cNvCxnSpPr/>
            <p:nvPr/>
          </p:nvCxnSpPr>
          <p:spPr bwMode="auto">
            <a:xfrm>
              <a:off x="5580112" y="1412776"/>
              <a:ext cx="72008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93" name="直線コネクタ 92"/>
            <p:cNvCxnSpPr/>
            <p:nvPr/>
          </p:nvCxnSpPr>
          <p:spPr bwMode="auto">
            <a:xfrm>
              <a:off x="6804248" y="1412776"/>
              <a:ext cx="72008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grpSp>
      <p:sp>
        <p:nvSpPr>
          <p:cNvPr id="44" name="テキスト ボックス 43"/>
          <p:cNvSpPr txBox="1"/>
          <p:nvPr/>
        </p:nvSpPr>
        <p:spPr>
          <a:xfrm>
            <a:off x="3059832" y="3933056"/>
            <a:ext cx="1346843" cy="369332"/>
          </a:xfrm>
          <a:prstGeom prst="rect">
            <a:avLst/>
          </a:prstGeom>
          <a:noFill/>
        </p:spPr>
        <p:txBody>
          <a:bodyPr wrap="none" rtlCol="0">
            <a:spAutoFit/>
            <a:scene3d>
              <a:camera prst="orthographicFront"/>
              <a:lightRig rig="threePt" dir="t"/>
            </a:scene3d>
            <a:sp3d/>
          </a:bodyPr>
          <a:lstStyle/>
          <a:p>
            <a:pPr algn="ctr"/>
            <a:r>
              <a:rPr kumimoji="1" lang="ja-JP" altLang="en-US" b="1" dirty="0" smtClean="0">
                <a:solidFill>
                  <a:schemeClr val="bg1"/>
                </a:solidFill>
                <a:effectLst>
                  <a:glow rad="228600">
                    <a:schemeClr val="tx1">
                      <a:alpha val="40000"/>
                    </a:schemeClr>
                  </a:glow>
                  <a:outerShdw dir="5400000" algn="ctr" rotWithShape="0">
                    <a:schemeClr val="tx1"/>
                  </a:outerShdw>
                </a:effectLst>
              </a:rPr>
              <a:t>法線が未知</a:t>
            </a:r>
            <a:endParaRPr kumimoji="1" lang="ja-JP" altLang="en-US" b="1" dirty="0">
              <a:solidFill>
                <a:schemeClr val="bg1"/>
              </a:solidFill>
              <a:effectLst>
                <a:glow rad="228600">
                  <a:schemeClr val="tx1">
                    <a:alpha val="40000"/>
                  </a:schemeClr>
                </a:glow>
                <a:outerShdw dir="5400000" algn="ctr" rotWithShape="0">
                  <a:schemeClr val="tx1"/>
                </a:outerShdw>
              </a:effectLst>
            </a:endParaRPr>
          </a:p>
        </p:txBody>
      </p:sp>
      <p:sp>
        <p:nvSpPr>
          <p:cNvPr id="45" name="テキスト ボックス 44"/>
          <p:cNvSpPr txBox="1"/>
          <p:nvPr/>
        </p:nvSpPr>
        <p:spPr>
          <a:xfrm>
            <a:off x="6753549" y="3933056"/>
            <a:ext cx="1346843" cy="369332"/>
          </a:xfrm>
          <a:prstGeom prst="rect">
            <a:avLst/>
          </a:prstGeom>
          <a:noFill/>
        </p:spPr>
        <p:txBody>
          <a:bodyPr wrap="none" rtlCol="0">
            <a:spAutoFit/>
            <a:scene3d>
              <a:camera prst="orthographicFront"/>
              <a:lightRig rig="threePt" dir="t"/>
            </a:scene3d>
            <a:sp3d/>
          </a:bodyPr>
          <a:lstStyle/>
          <a:p>
            <a:pPr algn="ctr"/>
            <a:r>
              <a:rPr kumimoji="1" lang="ja-JP" altLang="en-US" b="1" dirty="0" smtClean="0">
                <a:solidFill>
                  <a:schemeClr val="bg1"/>
                </a:solidFill>
                <a:effectLst>
                  <a:glow rad="228600">
                    <a:schemeClr val="tx1">
                      <a:alpha val="40000"/>
                    </a:schemeClr>
                  </a:glow>
                  <a:outerShdw dir="5400000" algn="ctr" rotWithShape="0">
                    <a:schemeClr val="tx1"/>
                  </a:outerShdw>
                </a:effectLst>
              </a:rPr>
              <a:t>法線が未知</a:t>
            </a:r>
            <a:endParaRPr kumimoji="1" lang="ja-JP" altLang="en-US" b="1" dirty="0">
              <a:solidFill>
                <a:schemeClr val="bg1"/>
              </a:solidFill>
              <a:effectLst>
                <a:glow rad="228600">
                  <a:schemeClr val="tx1">
                    <a:alpha val="40000"/>
                  </a:schemeClr>
                </a:glow>
                <a:outerShdw dir="5400000" algn="ctr" rotWithShape="0">
                  <a:schemeClr val="tx1"/>
                </a:outerShdw>
              </a:effectLst>
            </a:endParaRPr>
          </a:p>
        </p:txBody>
      </p:sp>
      <p:sp>
        <p:nvSpPr>
          <p:cNvPr id="46" name="テキスト ボックス 45"/>
          <p:cNvSpPr txBox="1"/>
          <p:nvPr/>
        </p:nvSpPr>
        <p:spPr>
          <a:xfrm>
            <a:off x="4788024" y="3933056"/>
            <a:ext cx="1346843" cy="369332"/>
          </a:xfrm>
          <a:prstGeom prst="rect">
            <a:avLst/>
          </a:prstGeom>
          <a:noFill/>
        </p:spPr>
        <p:txBody>
          <a:bodyPr wrap="none" rtlCol="0">
            <a:spAutoFit/>
            <a:scene3d>
              <a:camera prst="orthographicFront"/>
              <a:lightRig rig="threePt" dir="t"/>
            </a:scene3d>
            <a:sp3d/>
          </a:bodyPr>
          <a:lstStyle/>
          <a:p>
            <a:pPr algn="ctr"/>
            <a:r>
              <a:rPr kumimoji="1" lang="ja-JP" altLang="en-US" b="1" dirty="0" smtClean="0">
                <a:solidFill>
                  <a:schemeClr val="bg1"/>
                </a:solidFill>
                <a:effectLst>
                  <a:glow rad="228600">
                    <a:schemeClr val="tx1">
                      <a:alpha val="40000"/>
                    </a:schemeClr>
                  </a:glow>
                  <a:outerShdw dir="5400000" algn="ctr" rotWithShape="0">
                    <a:schemeClr val="tx1"/>
                  </a:outerShdw>
                </a:effectLst>
              </a:rPr>
              <a:t>法線が既知</a:t>
            </a:r>
            <a:endParaRPr kumimoji="1" lang="ja-JP" altLang="en-US" b="1" dirty="0">
              <a:solidFill>
                <a:schemeClr val="bg1"/>
              </a:solidFill>
              <a:effectLst>
                <a:glow rad="228600">
                  <a:schemeClr val="tx1">
                    <a:alpha val="40000"/>
                  </a:schemeClr>
                </a:glow>
                <a:outerShdw dir="5400000" algn="ctr" rotWithShape="0">
                  <a:schemeClr val="tx1"/>
                </a:outerShdw>
              </a:effectLst>
            </a:endParaRPr>
          </a:p>
        </p:txBody>
      </p:sp>
      <p:sp>
        <p:nvSpPr>
          <p:cNvPr id="47" name="テキスト ボックス 46"/>
          <p:cNvSpPr txBox="1"/>
          <p:nvPr/>
        </p:nvSpPr>
        <p:spPr>
          <a:xfrm>
            <a:off x="1115616" y="3933056"/>
            <a:ext cx="1346843" cy="369332"/>
          </a:xfrm>
          <a:prstGeom prst="rect">
            <a:avLst/>
          </a:prstGeom>
          <a:noFill/>
        </p:spPr>
        <p:txBody>
          <a:bodyPr wrap="none" rtlCol="0">
            <a:spAutoFit/>
            <a:scene3d>
              <a:camera prst="orthographicFront"/>
              <a:lightRig rig="threePt" dir="t"/>
            </a:scene3d>
            <a:sp3d/>
          </a:bodyPr>
          <a:lstStyle/>
          <a:p>
            <a:pPr algn="ctr"/>
            <a:r>
              <a:rPr kumimoji="1" lang="ja-JP" altLang="en-US" b="1" dirty="0" smtClean="0">
                <a:solidFill>
                  <a:schemeClr val="bg1"/>
                </a:solidFill>
                <a:effectLst>
                  <a:glow rad="228600">
                    <a:schemeClr val="tx1">
                      <a:alpha val="40000"/>
                    </a:schemeClr>
                  </a:glow>
                  <a:outerShdw dir="5400000" algn="ctr" rotWithShape="0">
                    <a:schemeClr val="tx1"/>
                  </a:outerShdw>
                </a:effectLst>
              </a:rPr>
              <a:t>法線が既知</a:t>
            </a:r>
            <a:endParaRPr kumimoji="1" lang="ja-JP" altLang="en-US" b="1" dirty="0">
              <a:solidFill>
                <a:schemeClr val="bg1"/>
              </a:solidFill>
              <a:effectLst>
                <a:glow rad="228600">
                  <a:schemeClr val="tx1">
                    <a:alpha val="40000"/>
                  </a:schemeClr>
                </a:glow>
                <a:outerShdw dir="5400000" algn="ctr" rotWithShape="0">
                  <a:schemeClr val="tx1"/>
                </a:outerShdw>
              </a:effectLst>
            </a:endParaRPr>
          </a:p>
        </p:txBody>
      </p:sp>
      <p:cxnSp>
        <p:nvCxnSpPr>
          <p:cNvPr id="99" name="直線矢印コネクタ 98"/>
          <p:cNvCxnSpPr/>
          <p:nvPr/>
        </p:nvCxnSpPr>
        <p:spPr bwMode="auto">
          <a:xfrm flipV="1">
            <a:off x="1835696" y="2852936"/>
            <a:ext cx="432048" cy="36004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100" name="直線矢印コネクタ 99"/>
          <p:cNvCxnSpPr/>
          <p:nvPr/>
        </p:nvCxnSpPr>
        <p:spPr bwMode="auto">
          <a:xfrm flipV="1">
            <a:off x="3779912" y="2348880"/>
            <a:ext cx="432048" cy="36004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101" name="直線矢印コネクタ 100"/>
          <p:cNvCxnSpPr/>
          <p:nvPr/>
        </p:nvCxnSpPr>
        <p:spPr bwMode="auto">
          <a:xfrm flipV="1">
            <a:off x="5580112" y="2852936"/>
            <a:ext cx="432048" cy="36004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102" name="直線矢印コネクタ 101"/>
          <p:cNvCxnSpPr/>
          <p:nvPr/>
        </p:nvCxnSpPr>
        <p:spPr bwMode="auto">
          <a:xfrm flipV="1">
            <a:off x="7524328" y="2348880"/>
            <a:ext cx="432048" cy="36004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103" name="直線矢印コネクタ 102"/>
          <p:cNvCxnSpPr/>
          <p:nvPr/>
        </p:nvCxnSpPr>
        <p:spPr bwMode="auto">
          <a:xfrm flipH="1">
            <a:off x="6444208" y="2852936"/>
            <a:ext cx="504056" cy="0"/>
          </a:xfrm>
          <a:prstGeom prst="straightConnector1">
            <a:avLst/>
          </a:prstGeom>
          <a:solidFill>
            <a:schemeClr val="accent1"/>
          </a:solidFill>
          <a:ln w="38100" cap="flat" cmpd="sng" algn="ctr">
            <a:solidFill>
              <a:srgbClr val="0000FF"/>
            </a:solidFill>
            <a:prstDash val="solid"/>
            <a:round/>
            <a:headEnd type="none" w="med" len="med"/>
            <a:tailEnd type="triangle"/>
          </a:ln>
          <a:effectLst/>
        </p:spPr>
      </p:cxnSp>
      <p:cxnSp>
        <p:nvCxnSpPr>
          <p:cNvPr id="106" name="直線矢印コネクタ 105"/>
          <p:cNvCxnSpPr/>
          <p:nvPr/>
        </p:nvCxnSpPr>
        <p:spPr bwMode="auto">
          <a:xfrm flipH="1">
            <a:off x="4427984" y="3356992"/>
            <a:ext cx="504056" cy="0"/>
          </a:xfrm>
          <a:prstGeom prst="straightConnector1">
            <a:avLst/>
          </a:prstGeom>
          <a:solidFill>
            <a:schemeClr val="accent1"/>
          </a:solidFill>
          <a:ln w="38100" cap="flat" cmpd="sng" algn="ctr">
            <a:solidFill>
              <a:srgbClr val="0000FF"/>
            </a:solidFill>
            <a:prstDash val="solid"/>
            <a:round/>
            <a:headEnd type="none" w="med" len="med"/>
            <a:tailEnd type="triangle"/>
          </a:ln>
          <a:effectLst/>
        </p:spPr>
      </p:cxnSp>
      <p:cxnSp>
        <p:nvCxnSpPr>
          <p:cNvPr id="107" name="直線矢印コネクタ 106"/>
          <p:cNvCxnSpPr/>
          <p:nvPr/>
        </p:nvCxnSpPr>
        <p:spPr bwMode="auto">
          <a:xfrm flipH="1">
            <a:off x="2699792" y="2852936"/>
            <a:ext cx="504056" cy="0"/>
          </a:xfrm>
          <a:prstGeom prst="straightConnector1">
            <a:avLst/>
          </a:prstGeom>
          <a:solidFill>
            <a:schemeClr val="accent1"/>
          </a:solidFill>
          <a:ln w="38100" cap="flat" cmpd="sng" algn="ctr">
            <a:solidFill>
              <a:srgbClr val="0000FF"/>
            </a:solidFill>
            <a:prstDash val="solid"/>
            <a:round/>
            <a:headEnd type="none" w="med" len="med"/>
            <a:tailEnd type="triangle"/>
          </a:ln>
          <a:effectLst/>
        </p:spPr>
      </p:cxnSp>
      <p:cxnSp>
        <p:nvCxnSpPr>
          <p:cNvPr id="108" name="直線矢印コネクタ 107"/>
          <p:cNvCxnSpPr/>
          <p:nvPr/>
        </p:nvCxnSpPr>
        <p:spPr bwMode="auto">
          <a:xfrm flipH="1">
            <a:off x="683568" y="3356992"/>
            <a:ext cx="504056" cy="0"/>
          </a:xfrm>
          <a:prstGeom prst="straightConnector1">
            <a:avLst/>
          </a:prstGeom>
          <a:solidFill>
            <a:schemeClr val="accent1"/>
          </a:solidFill>
          <a:ln w="38100" cap="flat" cmpd="sng" algn="ctr">
            <a:solidFill>
              <a:srgbClr val="0000FF"/>
            </a:solidFill>
            <a:prstDash val="solid"/>
            <a:round/>
            <a:headEnd type="none" w="med" len="med"/>
            <a:tailEnd type="triangle"/>
          </a:ln>
          <a:effectLst/>
        </p:spPr>
      </p:cxnSp>
      <p:sp>
        <p:nvSpPr>
          <p:cNvPr id="88" name="正方形/長方形 87"/>
          <p:cNvSpPr/>
          <p:nvPr/>
        </p:nvSpPr>
        <p:spPr bwMode="auto">
          <a:xfrm>
            <a:off x="107504" y="116632"/>
            <a:ext cx="864096" cy="216024"/>
          </a:xfrm>
          <a:prstGeom prst="rect">
            <a:avLst/>
          </a:prstGeom>
          <a:solidFill>
            <a:srgbClr val="BFBFBF"/>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89" name="テキスト ボックス 88"/>
          <p:cNvSpPr txBox="1"/>
          <p:nvPr/>
        </p:nvSpPr>
        <p:spPr>
          <a:xfrm>
            <a:off x="314907" y="116632"/>
            <a:ext cx="441146" cy="230832"/>
          </a:xfrm>
          <a:prstGeom prst="rect">
            <a:avLst/>
          </a:prstGeom>
          <a:noFill/>
        </p:spPr>
        <p:txBody>
          <a:bodyPr wrap="none" rtlCol="0">
            <a:spAutoFit/>
          </a:bodyPr>
          <a:lstStyle/>
          <a:p>
            <a:pPr algn="ctr"/>
            <a:r>
              <a:rPr lang="ja-JP" altLang="en-US" sz="900" dirty="0" smtClean="0">
                <a:latin typeface="+mj-lt"/>
                <a:ea typeface="メイリオ" pitchFamily="50" charset="-128"/>
              </a:rPr>
              <a:t>序</a:t>
            </a:r>
            <a:r>
              <a:rPr lang="en-US" altLang="ja-JP" sz="900" dirty="0" smtClean="0">
                <a:latin typeface="+mj-lt"/>
                <a:ea typeface="メイリオ" pitchFamily="50" charset="-128"/>
              </a:rPr>
              <a:t>(3)</a:t>
            </a:r>
            <a:endParaRPr kumimoji="1" lang="ja-JP" altLang="en-US" sz="900" dirty="0">
              <a:latin typeface="+mj-lt"/>
              <a:ea typeface="メイリオ" pitchFamily="50" charset="-128"/>
            </a:endParaRPr>
          </a:p>
        </p:txBody>
      </p:sp>
      <p:sp>
        <p:nvSpPr>
          <p:cNvPr id="90" name="正方形/長方形 89"/>
          <p:cNvSpPr/>
          <p:nvPr/>
        </p:nvSpPr>
        <p:spPr bwMode="auto">
          <a:xfrm>
            <a:off x="971600" y="116632"/>
            <a:ext cx="1152128" cy="216024"/>
          </a:xfrm>
          <a:prstGeom prst="rect">
            <a:avLst/>
          </a:prstGeom>
          <a:solidFill>
            <a:srgbClr val="BFBFBF"/>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94" name="正方形/長方形 93"/>
          <p:cNvSpPr/>
          <p:nvPr/>
        </p:nvSpPr>
        <p:spPr bwMode="auto">
          <a:xfrm>
            <a:off x="2123728" y="116632"/>
            <a:ext cx="1512168" cy="216024"/>
          </a:xfrm>
          <a:prstGeom prst="rect">
            <a:avLst/>
          </a:prstGeom>
          <a:solidFill>
            <a:srgbClr val="BFBFBF"/>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95" name="正方形/長方形 94"/>
          <p:cNvSpPr/>
          <p:nvPr/>
        </p:nvSpPr>
        <p:spPr bwMode="auto">
          <a:xfrm>
            <a:off x="3635896" y="116632"/>
            <a:ext cx="1512168" cy="216024"/>
          </a:xfrm>
          <a:prstGeom prst="rect">
            <a:avLst/>
          </a:prstGeom>
          <a:solidFill>
            <a:srgbClr val="202060"/>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96" name="正方形/長方形 95"/>
          <p:cNvSpPr/>
          <p:nvPr/>
        </p:nvSpPr>
        <p:spPr bwMode="auto">
          <a:xfrm>
            <a:off x="5148064" y="116632"/>
            <a:ext cx="864096" cy="216024"/>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97" name="テキスト ボックス 96"/>
          <p:cNvSpPr txBox="1"/>
          <p:nvPr/>
        </p:nvSpPr>
        <p:spPr>
          <a:xfrm>
            <a:off x="1220369" y="116632"/>
            <a:ext cx="671979" cy="230832"/>
          </a:xfrm>
          <a:prstGeom prst="rect">
            <a:avLst/>
          </a:prstGeom>
          <a:noFill/>
        </p:spPr>
        <p:txBody>
          <a:bodyPr wrap="none" rtlCol="0">
            <a:spAutoFit/>
          </a:bodyPr>
          <a:lstStyle/>
          <a:p>
            <a:pPr algn="ctr"/>
            <a:r>
              <a:rPr lang="ja-JP" altLang="en-US" sz="900" dirty="0" smtClean="0">
                <a:latin typeface="+mj-lt"/>
                <a:ea typeface="メイリオ" pitchFamily="50" charset="-128"/>
              </a:rPr>
              <a:t>霧除去</a:t>
            </a:r>
            <a:r>
              <a:rPr lang="en-US" altLang="ja-JP" sz="900" dirty="0" smtClean="0">
                <a:latin typeface="+mj-lt"/>
                <a:ea typeface="メイリオ" pitchFamily="50" charset="-128"/>
              </a:rPr>
              <a:t>(6)</a:t>
            </a:r>
            <a:endParaRPr kumimoji="1" lang="ja-JP" altLang="en-US" sz="900" dirty="0">
              <a:latin typeface="+mj-lt"/>
              <a:ea typeface="メイリオ" pitchFamily="50" charset="-128"/>
            </a:endParaRPr>
          </a:p>
        </p:txBody>
      </p:sp>
      <p:sp>
        <p:nvSpPr>
          <p:cNvPr id="98" name="テキスト ボックス 97"/>
          <p:cNvSpPr txBox="1"/>
          <p:nvPr/>
        </p:nvSpPr>
        <p:spPr>
          <a:xfrm>
            <a:off x="2293278" y="116632"/>
            <a:ext cx="1197764" cy="230832"/>
          </a:xfrm>
          <a:prstGeom prst="rect">
            <a:avLst/>
          </a:prstGeom>
          <a:noFill/>
        </p:spPr>
        <p:txBody>
          <a:bodyPr wrap="none" rtlCol="0">
            <a:spAutoFit/>
          </a:bodyPr>
          <a:lstStyle/>
          <a:p>
            <a:pPr algn="ctr"/>
            <a:r>
              <a:rPr lang="ja-JP" altLang="en-US" sz="900" dirty="0" smtClean="0">
                <a:latin typeface="+mj-lt"/>
                <a:ea typeface="メイリオ" pitchFamily="50" charset="-128"/>
              </a:rPr>
              <a:t>形状計測</a:t>
            </a:r>
            <a:r>
              <a:rPr lang="en-US" altLang="ja-JP" sz="900" dirty="0">
                <a:latin typeface="+mj-lt"/>
                <a:ea typeface="メイリオ" pitchFamily="50" charset="-128"/>
              </a:rPr>
              <a:t>:</a:t>
            </a:r>
            <a:r>
              <a:rPr lang="ja-JP" altLang="en-US" sz="900" dirty="0" smtClean="0">
                <a:latin typeface="+mj-lt"/>
                <a:ea typeface="メイリオ" pitchFamily="50" charset="-128"/>
              </a:rPr>
              <a:t>多視点</a:t>
            </a:r>
            <a:r>
              <a:rPr lang="en-US" altLang="ja-JP" sz="900" dirty="0" smtClean="0">
                <a:latin typeface="+mj-lt"/>
                <a:ea typeface="メイリオ" pitchFamily="50" charset="-128"/>
              </a:rPr>
              <a:t>(6)</a:t>
            </a:r>
            <a:endParaRPr kumimoji="1" lang="ja-JP" altLang="en-US" sz="900" dirty="0">
              <a:latin typeface="+mj-lt"/>
              <a:ea typeface="メイリオ" pitchFamily="50" charset="-128"/>
            </a:endParaRPr>
          </a:p>
        </p:txBody>
      </p:sp>
      <p:sp>
        <p:nvSpPr>
          <p:cNvPr id="104" name="テキスト ボックス 103"/>
          <p:cNvSpPr txBox="1"/>
          <p:nvPr/>
        </p:nvSpPr>
        <p:spPr>
          <a:xfrm>
            <a:off x="3756187" y="116632"/>
            <a:ext cx="1268296" cy="230832"/>
          </a:xfrm>
          <a:prstGeom prst="rect">
            <a:avLst/>
          </a:prstGeom>
          <a:noFill/>
        </p:spPr>
        <p:txBody>
          <a:bodyPr wrap="none" rtlCol="0">
            <a:spAutoFit/>
          </a:bodyPr>
          <a:lstStyle/>
          <a:p>
            <a:pPr algn="ctr"/>
            <a:r>
              <a:rPr lang="ja-JP" altLang="en-US" sz="900" b="1" dirty="0" smtClean="0">
                <a:solidFill>
                  <a:schemeClr val="bg1"/>
                </a:solidFill>
                <a:latin typeface="+mj-lt"/>
                <a:ea typeface="メイリオ" pitchFamily="50" charset="-128"/>
              </a:rPr>
              <a:t>形状計測</a:t>
            </a:r>
            <a:r>
              <a:rPr lang="en-US" altLang="ja-JP" sz="900" b="1" dirty="0" smtClean="0">
                <a:solidFill>
                  <a:schemeClr val="bg1"/>
                </a:solidFill>
                <a:latin typeface="+mj-lt"/>
                <a:ea typeface="メイリオ" pitchFamily="50" charset="-128"/>
              </a:rPr>
              <a:t>:</a:t>
            </a:r>
            <a:r>
              <a:rPr lang="ja-JP" altLang="en-US" sz="900" b="1" dirty="0" smtClean="0">
                <a:solidFill>
                  <a:schemeClr val="bg1"/>
                </a:solidFill>
                <a:latin typeface="+mj-lt"/>
                <a:ea typeface="メイリオ" pitchFamily="50" charset="-128"/>
              </a:rPr>
              <a:t>多光源</a:t>
            </a:r>
            <a:r>
              <a:rPr lang="en-US" altLang="ja-JP" sz="900" b="1" dirty="0" smtClean="0">
                <a:solidFill>
                  <a:schemeClr val="bg1"/>
                </a:solidFill>
                <a:latin typeface="+mj-lt"/>
                <a:ea typeface="メイリオ" pitchFamily="50" charset="-128"/>
              </a:rPr>
              <a:t>(1/6)</a:t>
            </a:r>
            <a:endParaRPr kumimoji="1" lang="ja-JP" altLang="en-US" sz="900" b="1" dirty="0">
              <a:solidFill>
                <a:schemeClr val="bg1"/>
              </a:solidFill>
              <a:latin typeface="+mj-lt"/>
              <a:ea typeface="メイリオ" pitchFamily="50" charset="-128"/>
            </a:endParaRPr>
          </a:p>
        </p:txBody>
      </p:sp>
      <p:sp>
        <p:nvSpPr>
          <p:cNvPr id="105" name="テキスト ボックス 104"/>
          <p:cNvSpPr txBox="1"/>
          <p:nvPr/>
        </p:nvSpPr>
        <p:spPr>
          <a:xfrm>
            <a:off x="5368683" y="116632"/>
            <a:ext cx="441146" cy="230832"/>
          </a:xfrm>
          <a:prstGeom prst="rect">
            <a:avLst/>
          </a:prstGeom>
          <a:noFill/>
        </p:spPr>
        <p:txBody>
          <a:bodyPr wrap="none" rtlCol="0">
            <a:spAutoFit/>
          </a:bodyPr>
          <a:lstStyle/>
          <a:p>
            <a:pPr algn="ctr"/>
            <a:r>
              <a:rPr lang="ja-JP" altLang="en-US" sz="900" dirty="0" smtClean="0">
                <a:latin typeface="+mj-lt"/>
                <a:ea typeface="メイリオ" pitchFamily="50" charset="-128"/>
              </a:rPr>
              <a:t>結</a:t>
            </a:r>
            <a:r>
              <a:rPr lang="en-US" altLang="ja-JP" sz="900" dirty="0" smtClean="0">
                <a:latin typeface="+mj-lt"/>
                <a:ea typeface="メイリオ" pitchFamily="50" charset="-128"/>
              </a:rPr>
              <a:t>(1)</a:t>
            </a:r>
            <a:endParaRPr kumimoji="1" lang="ja-JP" altLang="en-US" sz="900" dirty="0">
              <a:latin typeface="+mj-lt"/>
              <a:ea typeface="メイリオ" pitchFamily="50" charset="-128"/>
            </a:endParaRPr>
          </a:p>
        </p:txBody>
      </p:sp>
    </p:spTree>
    <p:extLst>
      <p:ext uri="{BB962C8B-B14F-4D97-AF65-F5344CB8AC3E}">
        <p14:creationId xmlns:p14="http://schemas.microsoft.com/office/powerpoint/2010/main" val="214965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3" presetClass="entr" presetSubtype="32"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strVal val="4*#ppt_w"/>
                                          </p:val>
                                        </p:tav>
                                        <p:tav tm="100000">
                                          <p:val>
                                            <p:strVal val="#ppt_w"/>
                                          </p:val>
                                        </p:tav>
                                      </p:tavLst>
                                    </p:anim>
                                    <p:anim calcmode="lin" valueType="num">
                                      <p:cBhvr>
                                        <p:cTn id="16" dur="500" fill="hold"/>
                                        <p:tgtEl>
                                          <p:spTgt spid="6"/>
                                        </p:tgtEl>
                                        <p:attrNameLst>
                                          <p:attrName>ppt_h</p:attrName>
                                        </p:attrNameLst>
                                      </p:cBhvr>
                                      <p:tavLst>
                                        <p:tav tm="0">
                                          <p:val>
                                            <p:strVal val="4*#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00"/>
                                        </p:tgtEl>
                                        <p:attrNameLst>
                                          <p:attrName>style.visibility</p:attrName>
                                        </p:attrNameLst>
                                      </p:cBhvr>
                                      <p:to>
                                        <p:strVal val="visible"/>
                                      </p:to>
                                    </p:set>
                                    <p:animEffect transition="in" filter="wipe(left)">
                                      <p:cBhvr>
                                        <p:cTn id="21" dur="500"/>
                                        <p:tgtEl>
                                          <p:spTgt spid="100"/>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strVal val="4*#ppt_w"/>
                                          </p:val>
                                        </p:tav>
                                        <p:tav tm="100000">
                                          <p:val>
                                            <p:strVal val="#ppt_w"/>
                                          </p:val>
                                        </p:tav>
                                      </p:tavLst>
                                    </p:anim>
                                    <p:anim calcmode="lin" valueType="num">
                                      <p:cBhvr>
                                        <p:cTn id="27" dur="500" fill="hold"/>
                                        <p:tgtEl>
                                          <p:spTgt spid="5"/>
                                        </p:tgtEl>
                                        <p:attrNameLst>
                                          <p:attrName>ppt_h</p:attrName>
                                        </p:attrNameLst>
                                      </p:cBhvr>
                                      <p:tavLst>
                                        <p:tav tm="0">
                                          <p:val>
                                            <p:strVal val="4*#ppt_h"/>
                                          </p:val>
                                        </p:tav>
                                        <p:tav tm="100000">
                                          <p:val>
                                            <p:strVal val="#ppt_h"/>
                                          </p:val>
                                        </p:tav>
                                      </p:tavLst>
                                    </p:anim>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99"/>
                                        </p:tgtEl>
                                        <p:attrNameLst>
                                          <p:attrName>style.visibility</p:attrName>
                                        </p:attrNameLst>
                                      </p:cBhvr>
                                      <p:to>
                                        <p:strVal val="visible"/>
                                      </p:to>
                                    </p:set>
                                    <p:animEffect transition="in" filter="wipe(left)">
                                      <p:cBhvr>
                                        <p:cTn id="31" dur="500"/>
                                        <p:tgtEl>
                                          <p:spTgt spid="9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14"/>
                                        </p:tgtEl>
                                        <p:attrNameLst>
                                          <p:attrName>style.visibility</p:attrName>
                                        </p:attrNameLst>
                                      </p:cBhvr>
                                      <p:to>
                                        <p:strVal val="visible"/>
                                      </p:to>
                                    </p:set>
                                    <p:animEffect transition="in" filter="wipe(down)">
                                      <p:cBhvr>
                                        <p:cTn id="36" dur="500"/>
                                        <p:tgtEl>
                                          <p:spTgt spid="114"/>
                                        </p:tgtEl>
                                      </p:cBhvr>
                                    </p:animEffect>
                                  </p:childTnLst>
                                </p:cTn>
                              </p:par>
                            </p:childTnLst>
                          </p:cTn>
                        </p:par>
                      </p:childTnLst>
                    </p:cTn>
                  </p:par>
                  <p:par>
                    <p:cTn id="37" fill="hold">
                      <p:stCondLst>
                        <p:cond delay="indefinite"/>
                      </p:stCondLst>
                      <p:childTnLst>
                        <p:par>
                          <p:cTn id="38" fill="hold">
                            <p:stCondLst>
                              <p:cond delay="0"/>
                            </p:stCondLst>
                            <p:childTnLst>
                              <p:par>
                                <p:cTn id="39" presetID="23" presetClass="entr" presetSubtype="32"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strVal val="4*#ppt_w"/>
                                          </p:val>
                                        </p:tav>
                                        <p:tav tm="100000">
                                          <p:val>
                                            <p:strVal val="#ppt_w"/>
                                          </p:val>
                                        </p:tav>
                                      </p:tavLst>
                                    </p:anim>
                                    <p:anim calcmode="lin" valueType="num">
                                      <p:cBhvr>
                                        <p:cTn id="42" dur="500" fill="hold"/>
                                        <p:tgtEl>
                                          <p:spTgt spid="10"/>
                                        </p:tgtEl>
                                        <p:attrNameLst>
                                          <p:attrName>ppt_h</p:attrName>
                                        </p:attrNameLst>
                                      </p:cBhvr>
                                      <p:tavLst>
                                        <p:tav tm="0">
                                          <p:val>
                                            <p:strVal val="4*#ppt_h"/>
                                          </p:val>
                                        </p:tav>
                                        <p:tav tm="100000">
                                          <p:val>
                                            <p:strVal val="#ppt_h"/>
                                          </p:val>
                                        </p:tav>
                                      </p:tavLst>
                                    </p:anim>
                                  </p:childTnLst>
                                </p:cTn>
                              </p:par>
                            </p:childTnLst>
                          </p:cTn>
                        </p:par>
                        <p:par>
                          <p:cTn id="43" fill="hold">
                            <p:stCondLst>
                              <p:cond delay="500"/>
                            </p:stCondLst>
                            <p:childTnLst>
                              <p:par>
                                <p:cTn id="44" presetID="23" presetClass="entr" presetSubtype="32"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500" fill="hold"/>
                                        <p:tgtEl>
                                          <p:spTgt spid="9"/>
                                        </p:tgtEl>
                                        <p:attrNameLst>
                                          <p:attrName>ppt_w</p:attrName>
                                        </p:attrNameLst>
                                      </p:cBhvr>
                                      <p:tavLst>
                                        <p:tav tm="0">
                                          <p:val>
                                            <p:strVal val="4*#ppt_w"/>
                                          </p:val>
                                        </p:tav>
                                        <p:tav tm="100000">
                                          <p:val>
                                            <p:strVal val="#ppt_w"/>
                                          </p:val>
                                        </p:tav>
                                      </p:tavLst>
                                    </p:anim>
                                    <p:anim calcmode="lin" valueType="num">
                                      <p:cBhvr>
                                        <p:cTn id="47" dur="500" fill="hold"/>
                                        <p:tgtEl>
                                          <p:spTgt spid="9"/>
                                        </p:tgtEl>
                                        <p:attrNameLst>
                                          <p:attrName>ppt_h</p:attrName>
                                        </p:attrNameLst>
                                      </p:cBhvr>
                                      <p:tavLst>
                                        <p:tav tm="0">
                                          <p:val>
                                            <p:strVal val="4*#ppt_h"/>
                                          </p:val>
                                        </p:tav>
                                        <p:tav tm="100000">
                                          <p:val>
                                            <p:strVal val="#ppt_h"/>
                                          </p:val>
                                        </p:tav>
                                      </p:tavLst>
                                    </p:anim>
                                  </p:childTnLst>
                                </p:cTn>
                              </p:par>
                            </p:childTnLst>
                          </p:cTn>
                        </p:par>
                        <p:par>
                          <p:cTn id="48" fill="hold">
                            <p:stCondLst>
                              <p:cond delay="1000"/>
                            </p:stCondLst>
                            <p:childTnLst>
                              <p:par>
                                <p:cTn id="49" presetID="22" presetClass="entr" presetSubtype="8" fill="hold" nodeType="afterEffect">
                                  <p:stCondLst>
                                    <p:cond delay="0"/>
                                  </p:stCondLst>
                                  <p:childTnLst>
                                    <p:set>
                                      <p:cBhvr>
                                        <p:cTn id="50" dur="1" fill="hold">
                                          <p:stCondLst>
                                            <p:cond delay="0"/>
                                          </p:stCondLst>
                                        </p:cTn>
                                        <p:tgtEl>
                                          <p:spTgt spid="102"/>
                                        </p:tgtEl>
                                        <p:attrNameLst>
                                          <p:attrName>style.visibility</p:attrName>
                                        </p:attrNameLst>
                                      </p:cBhvr>
                                      <p:to>
                                        <p:strVal val="visible"/>
                                      </p:to>
                                    </p:set>
                                    <p:animEffect transition="in" filter="wipe(left)">
                                      <p:cBhvr>
                                        <p:cTn id="51" dur="500"/>
                                        <p:tgtEl>
                                          <p:spTgt spid="102"/>
                                        </p:tgtEl>
                                      </p:cBhvr>
                                    </p:animEffect>
                                  </p:childTnLst>
                                </p:cTn>
                              </p:par>
                            </p:childTnLst>
                          </p:cTn>
                        </p:par>
                        <p:par>
                          <p:cTn id="52" fill="hold">
                            <p:stCondLst>
                              <p:cond delay="1500"/>
                            </p:stCondLst>
                            <p:childTnLst>
                              <p:par>
                                <p:cTn id="53" presetID="22" presetClass="entr" presetSubtype="8" fill="hold" nodeType="afterEffect">
                                  <p:stCondLst>
                                    <p:cond delay="0"/>
                                  </p:stCondLst>
                                  <p:childTnLst>
                                    <p:set>
                                      <p:cBhvr>
                                        <p:cTn id="54" dur="1" fill="hold">
                                          <p:stCondLst>
                                            <p:cond delay="0"/>
                                          </p:stCondLst>
                                        </p:cTn>
                                        <p:tgtEl>
                                          <p:spTgt spid="101"/>
                                        </p:tgtEl>
                                        <p:attrNameLst>
                                          <p:attrName>style.visibility</p:attrName>
                                        </p:attrNameLst>
                                      </p:cBhvr>
                                      <p:to>
                                        <p:strVal val="visible"/>
                                      </p:to>
                                    </p:set>
                                    <p:animEffect transition="in" filter="wipe(left)">
                                      <p:cBhvr>
                                        <p:cTn id="55" dur="500"/>
                                        <p:tgtEl>
                                          <p:spTgt spid="101"/>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113"/>
                                        </p:tgtEl>
                                        <p:attrNameLst>
                                          <p:attrName>style.visibility</p:attrName>
                                        </p:attrNameLst>
                                      </p:cBhvr>
                                      <p:to>
                                        <p:strVal val="visible"/>
                                      </p:to>
                                    </p:set>
                                    <p:animEffect transition="in" filter="wipe(down)">
                                      <p:cBhvr>
                                        <p:cTn id="60" dur="500"/>
                                        <p:tgtEl>
                                          <p:spTgt spid="113"/>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40"/>
                                        </p:tgtEl>
                                        <p:attrNameLst>
                                          <p:attrName>style.visibility</p:attrName>
                                        </p:attrNameLst>
                                      </p:cBhvr>
                                      <p:to>
                                        <p:strVal val="visible"/>
                                      </p:to>
                                    </p:set>
                                    <p:anim calcmode="lin" valueType="num">
                                      <p:cBhvr additive="base">
                                        <p:cTn id="65" dur="500" fill="hold"/>
                                        <p:tgtEl>
                                          <p:spTgt spid="40"/>
                                        </p:tgtEl>
                                        <p:attrNameLst>
                                          <p:attrName>ppt_x</p:attrName>
                                        </p:attrNameLst>
                                      </p:cBhvr>
                                      <p:tavLst>
                                        <p:tav tm="0">
                                          <p:val>
                                            <p:strVal val="0-#ppt_w/2"/>
                                          </p:val>
                                        </p:tav>
                                        <p:tav tm="100000">
                                          <p:val>
                                            <p:strVal val="#ppt_x"/>
                                          </p:val>
                                        </p:tav>
                                      </p:tavLst>
                                    </p:anim>
                                    <p:anim calcmode="lin" valueType="num">
                                      <p:cBhvr additive="base">
                                        <p:cTn id="66" dur="500" fill="hold"/>
                                        <p:tgtEl>
                                          <p:spTgt spid="40"/>
                                        </p:tgtEl>
                                        <p:attrNameLst>
                                          <p:attrName>ppt_y</p:attrName>
                                        </p:attrNameLst>
                                      </p:cBhvr>
                                      <p:tavLst>
                                        <p:tav tm="0">
                                          <p:val>
                                            <p:strVal val="#ppt_y"/>
                                          </p:val>
                                        </p:tav>
                                        <p:tav tm="100000">
                                          <p:val>
                                            <p:strVal val="#ppt_y"/>
                                          </p:val>
                                        </p:tav>
                                      </p:tavLst>
                                    </p:anim>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wipe(left)">
                                      <p:cBhvr>
                                        <p:cTn id="70" dur="500"/>
                                        <p:tgtEl>
                                          <p:spTgt spid="42"/>
                                        </p:tgtEl>
                                      </p:cBhvr>
                                    </p:animEffect>
                                  </p:childTnLst>
                                </p:cTn>
                              </p:par>
                            </p:childTnLst>
                          </p:cTn>
                        </p:par>
                        <p:par>
                          <p:cTn id="71" fill="hold">
                            <p:stCondLst>
                              <p:cond delay="1000"/>
                            </p:stCondLst>
                            <p:childTnLst>
                              <p:par>
                                <p:cTn id="72" presetID="12" presetClass="entr" presetSubtype="8" fill="hold" grpId="0" nodeType="afterEffect">
                                  <p:stCondLst>
                                    <p:cond delay="0"/>
                                  </p:stCondLst>
                                  <p:childTnLst>
                                    <p:set>
                                      <p:cBhvr>
                                        <p:cTn id="73" dur="1" fill="hold">
                                          <p:stCondLst>
                                            <p:cond delay="0"/>
                                          </p:stCondLst>
                                        </p:cTn>
                                        <p:tgtEl>
                                          <p:spTgt spid="41"/>
                                        </p:tgtEl>
                                        <p:attrNameLst>
                                          <p:attrName>style.visibility</p:attrName>
                                        </p:attrNameLst>
                                      </p:cBhvr>
                                      <p:to>
                                        <p:strVal val="visible"/>
                                      </p:to>
                                    </p:set>
                                    <p:anim calcmode="lin" valueType="num">
                                      <p:cBhvr additive="base">
                                        <p:cTn id="74" dur="500"/>
                                        <p:tgtEl>
                                          <p:spTgt spid="41"/>
                                        </p:tgtEl>
                                        <p:attrNameLst>
                                          <p:attrName>ppt_x</p:attrName>
                                        </p:attrNameLst>
                                      </p:cBhvr>
                                      <p:tavLst>
                                        <p:tav tm="0">
                                          <p:val>
                                            <p:strVal val="#ppt_x-#ppt_w*1.125000"/>
                                          </p:val>
                                        </p:tav>
                                        <p:tav tm="100000">
                                          <p:val>
                                            <p:strVal val="#ppt_x"/>
                                          </p:val>
                                        </p:tav>
                                      </p:tavLst>
                                    </p:anim>
                                    <p:animEffect transition="in" filter="wipe(right)">
                                      <p:cBhvr>
                                        <p:cTn id="75" dur="500"/>
                                        <p:tgtEl>
                                          <p:spTgt spid="41"/>
                                        </p:tgtEl>
                                      </p:cBhvr>
                                    </p:animEffect>
                                  </p:childTnLst>
                                </p:cTn>
                              </p:par>
                            </p:childTnLst>
                          </p:cTn>
                        </p:par>
                      </p:childTnLst>
                    </p:cTn>
                  </p:par>
                  <p:par>
                    <p:cTn id="76" fill="hold">
                      <p:stCondLst>
                        <p:cond delay="indefinite"/>
                      </p:stCondLst>
                      <p:childTnLst>
                        <p:par>
                          <p:cTn id="77" fill="hold">
                            <p:stCondLst>
                              <p:cond delay="0"/>
                            </p:stCondLst>
                            <p:childTnLst>
                              <p:par>
                                <p:cTn id="78" presetID="23" presetClass="entr" presetSubtype="32" fill="hold" grpId="0" nodeType="clickEffect">
                                  <p:stCondLst>
                                    <p:cond delay="0"/>
                                  </p:stCondLst>
                                  <p:childTnLst>
                                    <p:set>
                                      <p:cBhvr>
                                        <p:cTn id="79" dur="1" fill="hold">
                                          <p:stCondLst>
                                            <p:cond delay="0"/>
                                          </p:stCondLst>
                                        </p:cTn>
                                        <p:tgtEl>
                                          <p:spTgt spid="7"/>
                                        </p:tgtEl>
                                        <p:attrNameLst>
                                          <p:attrName>style.visibility</p:attrName>
                                        </p:attrNameLst>
                                      </p:cBhvr>
                                      <p:to>
                                        <p:strVal val="visible"/>
                                      </p:to>
                                    </p:set>
                                    <p:anim calcmode="lin" valueType="num">
                                      <p:cBhvr>
                                        <p:cTn id="80" dur="500" fill="hold"/>
                                        <p:tgtEl>
                                          <p:spTgt spid="7"/>
                                        </p:tgtEl>
                                        <p:attrNameLst>
                                          <p:attrName>ppt_w</p:attrName>
                                        </p:attrNameLst>
                                      </p:cBhvr>
                                      <p:tavLst>
                                        <p:tav tm="0">
                                          <p:val>
                                            <p:strVal val="4*#ppt_w"/>
                                          </p:val>
                                        </p:tav>
                                        <p:tav tm="100000">
                                          <p:val>
                                            <p:strVal val="#ppt_w"/>
                                          </p:val>
                                        </p:tav>
                                      </p:tavLst>
                                    </p:anim>
                                    <p:anim calcmode="lin" valueType="num">
                                      <p:cBhvr>
                                        <p:cTn id="81" dur="500" fill="hold"/>
                                        <p:tgtEl>
                                          <p:spTgt spid="7"/>
                                        </p:tgtEl>
                                        <p:attrNameLst>
                                          <p:attrName>ppt_h</p:attrName>
                                        </p:attrNameLst>
                                      </p:cBhvr>
                                      <p:tavLst>
                                        <p:tav tm="0">
                                          <p:val>
                                            <p:strVal val="4*#ppt_h"/>
                                          </p:val>
                                        </p:tav>
                                        <p:tav tm="100000">
                                          <p:val>
                                            <p:strVal val="#ppt_h"/>
                                          </p:val>
                                        </p:tav>
                                      </p:tavLst>
                                    </p:anim>
                                  </p:childTnLst>
                                </p:cTn>
                              </p:par>
                              <p:par>
                                <p:cTn id="82" presetID="23" presetClass="entr" presetSubtype="32" fill="hold" grpId="0" nodeType="withEffect">
                                  <p:stCondLst>
                                    <p:cond delay="0"/>
                                  </p:stCondLst>
                                  <p:childTnLst>
                                    <p:set>
                                      <p:cBhvr>
                                        <p:cTn id="83" dur="1" fill="hold">
                                          <p:stCondLst>
                                            <p:cond delay="0"/>
                                          </p:stCondLst>
                                        </p:cTn>
                                        <p:tgtEl>
                                          <p:spTgt spid="8"/>
                                        </p:tgtEl>
                                        <p:attrNameLst>
                                          <p:attrName>style.visibility</p:attrName>
                                        </p:attrNameLst>
                                      </p:cBhvr>
                                      <p:to>
                                        <p:strVal val="visible"/>
                                      </p:to>
                                    </p:set>
                                    <p:anim calcmode="lin" valueType="num">
                                      <p:cBhvr>
                                        <p:cTn id="84" dur="500" fill="hold"/>
                                        <p:tgtEl>
                                          <p:spTgt spid="8"/>
                                        </p:tgtEl>
                                        <p:attrNameLst>
                                          <p:attrName>ppt_w</p:attrName>
                                        </p:attrNameLst>
                                      </p:cBhvr>
                                      <p:tavLst>
                                        <p:tav tm="0">
                                          <p:val>
                                            <p:strVal val="4*#ppt_w"/>
                                          </p:val>
                                        </p:tav>
                                        <p:tav tm="100000">
                                          <p:val>
                                            <p:strVal val="#ppt_w"/>
                                          </p:val>
                                        </p:tav>
                                      </p:tavLst>
                                    </p:anim>
                                    <p:anim calcmode="lin" valueType="num">
                                      <p:cBhvr>
                                        <p:cTn id="85" dur="500" fill="hold"/>
                                        <p:tgtEl>
                                          <p:spTgt spid="8"/>
                                        </p:tgtEl>
                                        <p:attrNameLst>
                                          <p:attrName>ppt_h</p:attrName>
                                        </p:attrNameLst>
                                      </p:cBhvr>
                                      <p:tavLst>
                                        <p:tav tm="0">
                                          <p:val>
                                            <p:strVal val="4*#ppt_h"/>
                                          </p:val>
                                        </p:tav>
                                        <p:tav tm="100000">
                                          <p:val>
                                            <p:strVal val="#ppt_h"/>
                                          </p:val>
                                        </p:tav>
                                      </p:tavLst>
                                    </p:anim>
                                  </p:childTnLst>
                                </p:cTn>
                              </p:par>
                              <p:par>
                                <p:cTn id="86" presetID="23" presetClass="entr" presetSubtype="32" fill="hold" grpId="0" nodeType="withEffect">
                                  <p:stCondLst>
                                    <p:cond delay="0"/>
                                  </p:stCondLst>
                                  <p:childTnLst>
                                    <p:set>
                                      <p:cBhvr>
                                        <p:cTn id="87" dur="1" fill="hold">
                                          <p:stCondLst>
                                            <p:cond delay="0"/>
                                          </p:stCondLst>
                                        </p:cTn>
                                        <p:tgtEl>
                                          <p:spTgt spid="11"/>
                                        </p:tgtEl>
                                        <p:attrNameLst>
                                          <p:attrName>style.visibility</p:attrName>
                                        </p:attrNameLst>
                                      </p:cBhvr>
                                      <p:to>
                                        <p:strVal val="visible"/>
                                      </p:to>
                                    </p:set>
                                    <p:anim calcmode="lin" valueType="num">
                                      <p:cBhvr>
                                        <p:cTn id="88" dur="500" fill="hold"/>
                                        <p:tgtEl>
                                          <p:spTgt spid="11"/>
                                        </p:tgtEl>
                                        <p:attrNameLst>
                                          <p:attrName>ppt_w</p:attrName>
                                        </p:attrNameLst>
                                      </p:cBhvr>
                                      <p:tavLst>
                                        <p:tav tm="0">
                                          <p:val>
                                            <p:strVal val="4*#ppt_w"/>
                                          </p:val>
                                        </p:tav>
                                        <p:tav tm="100000">
                                          <p:val>
                                            <p:strVal val="#ppt_w"/>
                                          </p:val>
                                        </p:tav>
                                      </p:tavLst>
                                    </p:anim>
                                    <p:anim calcmode="lin" valueType="num">
                                      <p:cBhvr>
                                        <p:cTn id="89" dur="500" fill="hold"/>
                                        <p:tgtEl>
                                          <p:spTgt spid="11"/>
                                        </p:tgtEl>
                                        <p:attrNameLst>
                                          <p:attrName>ppt_h</p:attrName>
                                        </p:attrNameLst>
                                      </p:cBhvr>
                                      <p:tavLst>
                                        <p:tav tm="0">
                                          <p:val>
                                            <p:strVal val="4*#ppt_h"/>
                                          </p:val>
                                        </p:tav>
                                        <p:tav tm="100000">
                                          <p:val>
                                            <p:strVal val="#ppt_h"/>
                                          </p:val>
                                        </p:tav>
                                      </p:tavLst>
                                    </p:anim>
                                  </p:childTnLst>
                                </p:cTn>
                              </p:par>
                              <p:par>
                                <p:cTn id="90" presetID="23" presetClass="entr" presetSubtype="32" fill="hold" grpId="0" nodeType="withEffect">
                                  <p:stCondLst>
                                    <p:cond delay="0"/>
                                  </p:stCondLst>
                                  <p:childTnLst>
                                    <p:set>
                                      <p:cBhvr>
                                        <p:cTn id="91" dur="1" fill="hold">
                                          <p:stCondLst>
                                            <p:cond delay="0"/>
                                          </p:stCondLst>
                                        </p:cTn>
                                        <p:tgtEl>
                                          <p:spTgt spid="12"/>
                                        </p:tgtEl>
                                        <p:attrNameLst>
                                          <p:attrName>style.visibility</p:attrName>
                                        </p:attrNameLst>
                                      </p:cBhvr>
                                      <p:to>
                                        <p:strVal val="visible"/>
                                      </p:to>
                                    </p:set>
                                    <p:anim calcmode="lin" valueType="num">
                                      <p:cBhvr>
                                        <p:cTn id="92" dur="500" fill="hold"/>
                                        <p:tgtEl>
                                          <p:spTgt spid="12"/>
                                        </p:tgtEl>
                                        <p:attrNameLst>
                                          <p:attrName>ppt_w</p:attrName>
                                        </p:attrNameLst>
                                      </p:cBhvr>
                                      <p:tavLst>
                                        <p:tav tm="0">
                                          <p:val>
                                            <p:strVal val="4*#ppt_w"/>
                                          </p:val>
                                        </p:tav>
                                        <p:tav tm="100000">
                                          <p:val>
                                            <p:strVal val="#ppt_w"/>
                                          </p:val>
                                        </p:tav>
                                      </p:tavLst>
                                    </p:anim>
                                    <p:anim calcmode="lin" valueType="num">
                                      <p:cBhvr>
                                        <p:cTn id="93" dur="500" fill="hold"/>
                                        <p:tgtEl>
                                          <p:spTgt spid="12"/>
                                        </p:tgtEl>
                                        <p:attrNameLst>
                                          <p:attrName>ppt_h</p:attrName>
                                        </p:attrNameLst>
                                      </p:cBhvr>
                                      <p:tavLst>
                                        <p:tav tm="0">
                                          <p:val>
                                            <p:strVal val="4*#ppt_h"/>
                                          </p:val>
                                        </p:tav>
                                        <p:tav tm="100000">
                                          <p:val>
                                            <p:strVal val="#ppt_h"/>
                                          </p:val>
                                        </p:tav>
                                      </p:tavLst>
                                    </p:anim>
                                  </p:childTnLst>
                                </p:cTn>
                              </p:par>
                            </p:childTnLst>
                          </p:cTn>
                        </p:par>
                        <p:par>
                          <p:cTn id="94" fill="hold">
                            <p:stCondLst>
                              <p:cond delay="500"/>
                            </p:stCondLst>
                            <p:childTnLst>
                              <p:par>
                                <p:cTn id="95" presetID="22" presetClass="entr" presetSubtype="2" fill="hold" nodeType="afterEffect">
                                  <p:stCondLst>
                                    <p:cond delay="0"/>
                                  </p:stCondLst>
                                  <p:childTnLst>
                                    <p:set>
                                      <p:cBhvr>
                                        <p:cTn id="96" dur="1" fill="hold">
                                          <p:stCondLst>
                                            <p:cond delay="0"/>
                                          </p:stCondLst>
                                        </p:cTn>
                                        <p:tgtEl>
                                          <p:spTgt spid="108"/>
                                        </p:tgtEl>
                                        <p:attrNameLst>
                                          <p:attrName>style.visibility</p:attrName>
                                        </p:attrNameLst>
                                      </p:cBhvr>
                                      <p:to>
                                        <p:strVal val="visible"/>
                                      </p:to>
                                    </p:set>
                                    <p:animEffect transition="in" filter="wipe(right)">
                                      <p:cBhvr>
                                        <p:cTn id="97" dur="500"/>
                                        <p:tgtEl>
                                          <p:spTgt spid="108"/>
                                        </p:tgtEl>
                                      </p:cBhvr>
                                    </p:animEffect>
                                  </p:childTnLst>
                                </p:cTn>
                              </p:par>
                              <p:par>
                                <p:cTn id="98" presetID="22" presetClass="entr" presetSubtype="2" fill="hold" nodeType="withEffect">
                                  <p:stCondLst>
                                    <p:cond delay="0"/>
                                  </p:stCondLst>
                                  <p:childTnLst>
                                    <p:set>
                                      <p:cBhvr>
                                        <p:cTn id="99" dur="1" fill="hold">
                                          <p:stCondLst>
                                            <p:cond delay="0"/>
                                          </p:stCondLst>
                                        </p:cTn>
                                        <p:tgtEl>
                                          <p:spTgt spid="107"/>
                                        </p:tgtEl>
                                        <p:attrNameLst>
                                          <p:attrName>style.visibility</p:attrName>
                                        </p:attrNameLst>
                                      </p:cBhvr>
                                      <p:to>
                                        <p:strVal val="visible"/>
                                      </p:to>
                                    </p:set>
                                    <p:animEffect transition="in" filter="wipe(right)">
                                      <p:cBhvr>
                                        <p:cTn id="100" dur="500"/>
                                        <p:tgtEl>
                                          <p:spTgt spid="107"/>
                                        </p:tgtEl>
                                      </p:cBhvr>
                                    </p:animEffect>
                                  </p:childTnLst>
                                </p:cTn>
                              </p:par>
                              <p:par>
                                <p:cTn id="101" presetID="22" presetClass="entr" presetSubtype="2" fill="hold" nodeType="withEffect">
                                  <p:stCondLst>
                                    <p:cond delay="0"/>
                                  </p:stCondLst>
                                  <p:childTnLst>
                                    <p:set>
                                      <p:cBhvr>
                                        <p:cTn id="102" dur="1" fill="hold">
                                          <p:stCondLst>
                                            <p:cond delay="0"/>
                                          </p:stCondLst>
                                        </p:cTn>
                                        <p:tgtEl>
                                          <p:spTgt spid="106"/>
                                        </p:tgtEl>
                                        <p:attrNameLst>
                                          <p:attrName>style.visibility</p:attrName>
                                        </p:attrNameLst>
                                      </p:cBhvr>
                                      <p:to>
                                        <p:strVal val="visible"/>
                                      </p:to>
                                    </p:set>
                                    <p:animEffect transition="in" filter="wipe(right)">
                                      <p:cBhvr>
                                        <p:cTn id="103" dur="500"/>
                                        <p:tgtEl>
                                          <p:spTgt spid="106"/>
                                        </p:tgtEl>
                                      </p:cBhvr>
                                    </p:animEffect>
                                  </p:childTnLst>
                                </p:cTn>
                              </p:par>
                              <p:par>
                                <p:cTn id="104" presetID="22" presetClass="entr" presetSubtype="2" fill="hold" nodeType="withEffect">
                                  <p:stCondLst>
                                    <p:cond delay="0"/>
                                  </p:stCondLst>
                                  <p:childTnLst>
                                    <p:set>
                                      <p:cBhvr>
                                        <p:cTn id="105" dur="1" fill="hold">
                                          <p:stCondLst>
                                            <p:cond delay="0"/>
                                          </p:stCondLst>
                                        </p:cTn>
                                        <p:tgtEl>
                                          <p:spTgt spid="103"/>
                                        </p:tgtEl>
                                        <p:attrNameLst>
                                          <p:attrName>style.visibility</p:attrName>
                                        </p:attrNameLst>
                                      </p:cBhvr>
                                      <p:to>
                                        <p:strVal val="visible"/>
                                      </p:to>
                                    </p:set>
                                    <p:animEffect transition="in" filter="wipe(right)">
                                      <p:cBhvr>
                                        <p:cTn id="106" dur="500"/>
                                        <p:tgtEl>
                                          <p:spTgt spid="103"/>
                                        </p:tgtEl>
                                      </p:cBhvr>
                                    </p:animEffect>
                                  </p:childTnLst>
                                </p:cTn>
                              </p:par>
                            </p:childTnLst>
                          </p:cTn>
                        </p:par>
                        <p:par>
                          <p:cTn id="107" fill="hold">
                            <p:stCondLst>
                              <p:cond delay="1000"/>
                            </p:stCondLst>
                            <p:childTnLst>
                              <p:par>
                                <p:cTn id="108" presetID="22" presetClass="entr" presetSubtype="1" fill="hold" nodeType="afterEffect">
                                  <p:stCondLst>
                                    <p:cond delay="0"/>
                                  </p:stCondLst>
                                  <p:childTnLst>
                                    <p:set>
                                      <p:cBhvr>
                                        <p:cTn id="109" dur="1" fill="hold">
                                          <p:stCondLst>
                                            <p:cond delay="0"/>
                                          </p:stCondLst>
                                        </p:cTn>
                                        <p:tgtEl>
                                          <p:spTgt spid="111"/>
                                        </p:tgtEl>
                                        <p:attrNameLst>
                                          <p:attrName>style.visibility</p:attrName>
                                        </p:attrNameLst>
                                      </p:cBhvr>
                                      <p:to>
                                        <p:strVal val="visible"/>
                                      </p:to>
                                    </p:set>
                                    <p:animEffect transition="in" filter="wipe(up)">
                                      <p:cBhvr>
                                        <p:cTn id="110" dur="500"/>
                                        <p:tgtEl>
                                          <p:spTgt spid="111"/>
                                        </p:tgtEl>
                                      </p:cBhvr>
                                    </p:animEffect>
                                  </p:childTnLst>
                                </p:cTn>
                              </p:par>
                              <p:par>
                                <p:cTn id="111" presetID="22" presetClass="entr" presetSubtype="1" fill="hold" nodeType="withEffect">
                                  <p:stCondLst>
                                    <p:cond delay="0"/>
                                  </p:stCondLst>
                                  <p:childTnLst>
                                    <p:set>
                                      <p:cBhvr>
                                        <p:cTn id="112" dur="1" fill="hold">
                                          <p:stCondLst>
                                            <p:cond delay="0"/>
                                          </p:stCondLst>
                                        </p:cTn>
                                        <p:tgtEl>
                                          <p:spTgt spid="112"/>
                                        </p:tgtEl>
                                        <p:attrNameLst>
                                          <p:attrName>style.visibility</p:attrName>
                                        </p:attrNameLst>
                                      </p:cBhvr>
                                      <p:to>
                                        <p:strVal val="visible"/>
                                      </p:to>
                                    </p:set>
                                    <p:animEffect transition="in" filter="wipe(up)">
                                      <p:cBhvr>
                                        <p:cTn id="113" dur="500"/>
                                        <p:tgtEl>
                                          <p:spTgt spid="112"/>
                                        </p:tgtEl>
                                      </p:cBhvr>
                                    </p:animEffect>
                                  </p:childTnLst>
                                </p:cTn>
                              </p:par>
                            </p:childTnLst>
                          </p:cTn>
                        </p:par>
                      </p:childTnLst>
                    </p:cTn>
                  </p:par>
                  <p:par>
                    <p:cTn id="114" fill="hold">
                      <p:stCondLst>
                        <p:cond delay="indefinite"/>
                      </p:stCondLst>
                      <p:childTnLst>
                        <p:par>
                          <p:cTn id="115" fill="hold">
                            <p:stCondLst>
                              <p:cond delay="0"/>
                            </p:stCondLst>
                            <p:childTnLst>
                              <p:par>
                                <p:cTn id="116" presetID="9" presetClass="entr" presetSubtype="0" fill="hold" grpId="0" nodeType="clickEffect">
                                  <p:stCondLst>
                                    <p:cond delay="0"/>
                                  </p:stCondLst>
                                  <p:childTnLst>
                                    <p:set>
                                      <p:cBhvr>
                                        <p:cTn id="117" dur="1" fill="hold">
                                          <p:stCondLst>
                                            <p:cond delay="0"/>
                                          </p:stCondLst>
                                        </p:cTn>
                                        <p:tgtEl>
                                          <p:spTgt spid="44"/>
                                        </p:tgtEl>
                                        <p:attrNameLst>
                                          <p:attrName>style.visibility</p:attrName>
                                        </p:attrNameLst>
                                      </p:cBhvr>
                                      <p:to>
                                        <p:strVal val="visible"/>
                                      </p:to>
                                    </p:set>
                                    <p:animEffect transition="in" filter="dissolve">
                                      <p:cBhvr>
                                        <p:cTn id="118" dur="500"/>
                                        <p:tgtEl>
                                          <p:spTgt spid="44"/>
                                        </p:tgtEl>
                                      </p:cBhvr>
                                    </p:animEffect>
                                  </p:childTnLst>
                                </p:cTn>
                              </p:par>
                              <p:par>
                                <p:cTn id="119" presetID="9" presetClass="entr" presetSubtype="0" fill="hold" grpId="0" nodeType="withEffect">
                                  <p:stCondLst>
                                    <p:cond delay="0"/>
                                  </p:stCondLst>
                                  <p:childTnLst>
                                    <p:set>
                                      <p:cBhvr>
                                        <p:cTn id="120" dur="1" fill="hold">
                                          <p:stCondLst>
                                            <p:cond delay="0"/>
                                          </p:stCondLst>
                                        </p:cTn>
                                        <p:tgtEl>
                                          <p:spTgt spid="45"/>
                                        </p:tgtEl>
                                        <p:attrNameLst>
                                          <p:attrName>style.visibility</p:attrName>
                                        </p:attrNameLst>
                                      </p:cBhvr>
                                      <p:to>
                                        <p:strVal val="visible"/>
                                      </p:to>
                                    </p:set>
                                    <p:animEffect transition="in" filter="dissolve">
                                      <p:cBhvr>
                                        <p:cTn id="121" dur="500"/>
                                        <p:tgtEl>
                                          <p:spTgt spid="45"/>
                                        </p:tgtEl>
                                      </p:cBhvr>
                                    </p:animEffect>
                                  </p:childTnLst>
                                </p:cTn>
                              </p:par>
                            </p:childTnLst>
                          </p:cTn>
                        </p:par>
                      </p:childTnLst>
                    </p:cTn>
                  </p:par>
                  <p:par>
                    <p:cTn id="122" fill="hold">
                      <p:stCondLst>
                        <p:cond delay="indefinite"/>
                      </p:stCondLst>
                      <p:childTnLst>
                        <p:par>
                          <p:cTn id="123" fill="hold">
                            <p:stCondLst>
                              <p:cond delay="0"/>
                            </p:stCondLst>
                            <p:childTnLst>
                              <p:par>
                                <p:cTn id="124" presetID="9" presetClass="entr" presetSubtype="0" fill="hold" grpId="0" nodeType="clickEffect">
                                  <p:stCondLst>
                                    <p:cond delay="0"/>
                                  </p:stCondLst>
                                  <p:childTnLst>
                                    <p:set>
                                      <p:cBhvr>
                                        <p:cTn id="125" dur="1" fill="hold">
                                          <p:stCondLst>
                                            <p:cond delay="0"/>
                                          </p:stCondLst>
                                        </p:cTn>
                                        <p:tgtEl>
                                          <p:spTgt spid="46"/>
                                        </p:tgtEl>
                                        <p:attrNameLst>
                                          <p:attrName>style.visibility</p:attrName>
                                        </p:attrNameLst>
                                      </p:cBhvr>
                                      <p:to>
                                        <p:strVal val="visible"/>
                                      </p:to>
                                    </p:set>
                                    <p:animEffect transition="in" filter="dissolve">
                                      <p:cBhvr>
                                        <p:cTn id="126" dur="500"/>
                                        <p:tgtEl>
                                          <p:spTgt spid="46"/>
                                        </p:tgtEl>
                                      </p:cBhvr>
                                    </p:animEffect>
                                  </p:childTnLst>
                                </p:cTn>
                              </p:par>
                              <p:par>
                                <p:cTn id="127" presetID="9" presetClass="entr" presetSubtype="0" fill="hold" grpId="0" nodeType="withEffect">
                                  <p:stCondLst>
                                    <p:cond delay="0"/>
                                  </p:stCondLst>
                                  <p:childTnLst>
                                    <p:set>
                                      <p:cBhvr>
                                        <p:cTn id="128" dur="1" fill="hold">
                                          <p:stCondLst>
                                            <p:cond delay="0"/>
                                          </p:stCondLst>
                                        </p:cTn>
                                        <p:tgtEl>
                                          <p:spTgt spid="47"/>
                                        </p:tgtEl>
                                        <p:attrNameLst>
                                          <p:attrName>style.visibility</p:attrName>
                                        </p:attrNameLst>
                                      </p:cBhvr>
                                      <p:to>
                                        <p:strVal val="visible"/>
                                      </p:to>
                                    </p:set>
                                    <p:animEffect transition="in" filter="dissolve">
                                      <p:cBhvr>
                                        <p:cTn id="129" dur="500"/>
                                        <p:tgtEl>
                                          <p:spTgt spid="47"/>
                                        </p:tgtEl>
                                      </p:cBhvr>
                                    </p:animEffect>
                                  </p:childTnLst>
                                </p:cTn>
                              </p:par>
                            </p:childTnLst>
                          </p:cTn>
                        </p:par>
                      </p:childTnLst>
                    </p:cTn>
                  </p:par>
                  <p:par>
                    <p:cTn id="130" fill="hold">
                      <p:stCondLst>
                        <p:cond delay="indefinite"/>
                      </p:stCondLst>
                      <p:childTnLst>
                        <p:par>
                          <p:cTn id="131" fill="hold">
                            <p:stCondLst>
                              <p:cond delay="0"/>
                            </p:stCondLst>
                            <p:childTnLst>
                              <p:par>
                                <p:cTn id="132" presetID="23" presetClass="entr" presetSubtype="32" fill="hold" grpId="0" nodeType="clickEffect">
                                  <p:stCondLst>
                                    <p:cond delay="0"/>
                                  </p:stCondLst>
                                  <p:childTnLst>
                                    <p:set>
                                      <p:cBhvr>
                                        <p:cTn id="133" dur="1" fill="hold">
                                          <p:stCondLst>
                                            <p:cond delay="0"/>
                                          </p:stCondLst>
                                        </p:cTn>
                                        <p:tgtEl>
                                          <p:spTgt spid="43"/>
                                        </p:tgtEl>
                                        <p:attrNameLst>
                                          <p:attrName>style.visibility</p:attrName>
                                        </p:attrNameLst>
                                      </p:cBhvr>
                                      <p:to>
                                        <p:strVal val="visible"/>
                                      </p:to>
                                    </p:set>
                                    <p:anim calcmode="lin" valueType="num">
                                      <p:cBhvr>
                                        <p:cTn id="134" dur="500" fill="hold"/>
                                        <p:tgtEl>
                                          <p:spTgt spid="43"/>
                                        </p:tgtEl>
                                        <p:attrNameLst>
                                          <p:attrName>ppt_w</p:attrName>
                                        </p:attrNameLst>
                                      </p:cBhvr>
                                      <p:tavLst>
                                        <p:tav tm="0">
                                          <p:val>
                                            <p:strVal val="4*#ppt_w"/>
                                          </p:val>
                                        </p:tav>
                                        <p:tav tm="100000">
                                          <p:val>
                                            <p:strVal val="#ppt_w"/>
                                          </p:val>
                                        </p:tav>
                                      </p:tavLst>
                                    </p:anim>
                                    <p:anim calcmode="lin" valueType="num">
                                      <p:cBhvr>
                                        <p:cTn id="135" dur="500" fill="hold"/>
                                        <p:tgtEl>
                                          <p:spTgt spid="4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animBg="1"/>
      <p:bldP spid="43" grpId="0" animBg="1"/>
      <p:bldP spid="48" grpId="0"/>
      <p:bldP spid="7" grpId="0" animBg="1"/>
      <p:bldP spid="8" grpId="0" animBg="1"/>
      <p:bldP spid="11" grpId="0" animBg="1"/>
      <p:bldP spid="12" grpId="0" animBg="1"/>
      <p:bldP spid="5" grpId="0" animBg="1"/>
      <p:bldP spid="6" grpId="0" animBg="1"/>
      <p:bldP spid="9" grpId="0" animBg="1"/>
      <p:bldP spid="10" grpId="0" animBg="1"/>
      <p:bldP spid="44" grpId="0"/>
      <p:bldP spid="45" grpId="0"/>
      <p:bldP spid="46" grpId="0"/>
      <p:bldP spid="4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観測ベクトル</a:t>
            </a:r>
            <a:endParaRPr kumimoji="1" lang="ja-JP" altLang="en-US" dirty="0"/>
          </a:p>
        </p:txBody>
      </p:sp>
      <p:pic>
        <p:nvPicPr>
          <p:cNvPr id="4" name="Picture 2"/>
          <p:cNvPicPr>
            <a:picLocks noChangeAspect="1" noChangeArrowheads="1"/>
          </p:cNvPicPr>
          <p:nvPr/>
        </p:nvPicPr>
        <p:blipFill>
          <a:blip r:embed="rId2" cstate="print"/>
          <a:srcRect/>
          <a:stretch>
            <a:fillRect/>
          </a:stretch>
        </p:blipFill>
        <p:spPr bwMode="auto">
          <a:xfrm>
            <a:off x="611560" y="1340769"/>
            <a:ext cx="1136969" cy="2160240"/>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7452320" y="1340768"/>
            <a:ext cx="1136968" cy="2160240"/>
          </a:xfrm>
          <a:prstGeom prst="rect">
            <a:avLst/>
          </a:prstGeom>
          <a:noFill/>
          <a:ln w="9525">
            <a:noFill/>
            <a:miter lim="800000"/>
            <a:headEnd/>
            <a:tailEnd/>
          </a:ln>
        </p:spPr>
      </p:pic>
      <p:pic>
        <p:nvPicPr>
          <p:cNvPr id="6" name="Picture 4"/>
          <p:cNvPicPr>
            <a:picLocks noChangeAspect="1" noChangeArrowheads="1"/>
          </p:cNvPicPr>
          <p:nvPr/>
        </p:nvPicPr>
        <p:blipFill>
          <a:blip r:embed="rId4" cstate="print"/>
          <a:srcRect/>
          <a:stretch>
            <a:fillRect/>
          </a:stretch>
        </p:blipFill>
        <p:spPr bwMode="auto">
          <a:xfrm>
            <a:off x="1979712" y="1340768"/>
            <a:ext cx="1136968" cy="2160240"/>
          </a:xfrm>
          <a:prstGeom prst="rect">
            <a:avLst/>
          </a:prstGeom>
          <a:noFill/>
          <a:ln w="9525">
            <a:noFill/>
            <a:miter lim="800000"/>
            <a:headEnd/>
            <a:tailEnd/>
          </a:ln>
        </p:spPr>
      </p:pic>
      <p:pic>
        <p:nvPicPr>
          <p:cNvPr id="7" name="Picture 5"/>
          <p:cNvPicPr>
            <a:picLocks noChangeAspect="1" noChangeArrowheads="1"/>
          </p:cNvPicPr>
          <p:nvPr/>
        </p:nvPicPr>
        <p:blipFill>
          <a:blip r:embed="rId5" cstate="print"/>
          <a:srcRect/>
          <a:stretch>
            <a:fillRect/>
          </a:stretch>
        </p:blipFill>
        <p:spPr bwMode="auto">
          <a:xfrm>
            <a:off x="3347864" y="1340768"/>
            <a:ext cx="1136968" cy="2160240"/>
          </a:xfrm>
          <a:prstGeom prst="rect">
            <a:avLst/>
          </a:prstGeom>
          <a:noFill/>
          <a:ln w="9525">
            <a:noFill/>
            <a:miter lim="800000"/>
            <a:headEnd/>
            <a:tailEnd/>
          </a:ln>
        </p:spPr>
      </p:pic>
      <p:pic>
        <p:nvPicPr>
          <p:cNvPr id="8" name="Picture 6"/>
          <p:cNvPicPr>
            <a:picLocks noChangeAspect="1" noChangeArrowheads="1"/>
          </p:cNvPicPr>
          <p:nvPr/>
        </p:nvPicPr>
        <p:blipFill>
          <a:blip r:embed="rId6" cstate="print"/>
          <a:srcRect/>
          <a:stretch>
            <a:fillRect/>
          </a:stretch>
        </p:blipFill>
        <p:spPr bwMode="auto">
          <a:xfrm>
            <a:off x="4716016" y="1340768"/>
            <a:ext cx="1136968" cy="2160240"/>
          </a:xfrm>
          <a:prstGeom prst="rect">
            <a:avLst/>
          </a:prstGeom>
          <a:noFill/>
          <a:ln w="9525">
            <a:noFill/>
            <a:miter lim="800000"/>
            <a:headEnd/>
            <a:tailEnd/>
          </a:ln>
        </p:spPr>
      </p:pic>
      <p:grpSp>
        <p:nvGrpSpPr>
          <p:cNvPr id="9" name="グループ化 8"/>
          <p:cNvGrpSpPr/>
          <p:nvPr/>
        </p:nvGrpSpPr>
        <p:grpSpPr>
          <a:xfrm>
            <a:off x="1043608" y="1268760"/>
            <a:ext cx="216024" cy="317277"/>
            <a:chOff x="863352" y="3320699"/>
            <a:chExt cx="216024" cy="317277"/>
          </a:xfrm>
        </p:grpSpPr>
        <p:sp>
          <p:nvSpPr>
            <p:cNvPr id="10" name="円/楕円 9"/>
            <p:cNvSpPr/>
            <p:nvPr/>
          </p:nvSpPr>
          <p:spPr>
            <a:xfrm>
              <a:off x="863352" y="3320699"/>
              <a:ext cx="216024" cy="216024"/>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コネクタ 10"/>
            <p:cNvCxnSpPr/>
            <p:nvPr/>
          </p:nvCxnSpPr>
          <p:spPr>
            <a:xfrm>
              <a:off x="968077" y="3565968"/>
              <a:ext cx="0" cy="720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rot="1200000">
              <a:off x="916097" y="3556652"/>
              <a:ext cx="0" cy="720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rot="2400000">
              <a:off x="865013" y="3533731"/>
              <a:ext cx="0" cy="720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rot="19200000" flipH="1">
              <a:off x="1078706" y="3536015"/>
              <a:ext cx="0" cy="720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rot="20400000" flipH="1">
              <a:off x="1028015" y="3561414"/>
              <a:ext cx="0" cy="720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 name="グループ化 15"/>
          <p:cNvGrpSpPr/>
          <p:nvPr/>
        </p:nvGrpSpPr>
        <p:grpSpPr>
          <a:xfrm rot="4874378">
            <a:off x="2981042" y="1961115"/>
            <a:ext cx="216024" cy="317277"/>
            <a:chOff x="863352" y="3320699"/>
            <a:chExt cx="216024" cy="317277"/>
          </a:xfrm>
        </p:grpSpPr>
        <p:sp>
          <p:nvSpPr>
            <p:cNvPr id="17" name="円/楕円 16"/>
            <p:cNvSpPr/>
            <p:nvPr/>
          </p:nvSpPr>
          <p:spPr>
            <a:xfrm>
              <a:off x="863352" y="3320699"/>
              <a:ext cx="216024" cy="216024"/>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 name="直線コネクタ 17"/>
            <p:cNvCxnSpPr/>
            <p:nvPr/>
          </p:nvCxnSpPr>
          <p:spPr>
            <a:xfrm>
              <a:off x="968077" y="3565968"/>
              <a:ext cx="0" cy="720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rot="1200000">
              <a:off x="916097" y="3556652"/>
              <a:ext cx="0" cy="720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rot="2400000">
              <a:off x="865013" y="3533731"/>
              <a:ext cx="0" cy="720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rot="19200000" flipH="1">
              <a:off x="1078706" y="3536015"/>
              <a:ext cx="0" cy="720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rot="20400000" flipH="1">
              <a:off x="1028015" y="3561414"/>
              <a:ext cx="0" cy="720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 name="グループ化 22"/>
          <p:cNvGrpSpPr/>
          <p:nvPr/>
        </p:nvGrpSpPr>
        <p:grpSpPr>
          <a:xfrm rot="18170351">
            <a:off x="3287697" y="1646941"/>
            <a:ext cx="216024" cy="317277"/>
            <a:chOff x="863352" y="3320699"/>
            <a:chExt cx="216024" cy="317277"/>
          </a:xfrm>
        </p:grpSpPr>
        <p:sp>
          <p:nvSpPr>
            <p:cNvPr id="24" name="円/楕円 23"/>
            <p:cNvSpPr/>
            <p:nvPr/>
          </p:nvSpPr>
          <p:spPr>
            <a:xfrm>
              <a:off x="863352" y="3320699"/>
              <a:ext cx="216024" cy="216024"/>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 name="直線コネクタ 24"/>
            <p:cNvCxnSpPr/>
            <p:nvPr/>
          </p:nvCxnSpPr>
          <p:spPr>
            <a:xfrm>
              <a:off x="968077" y="3565968"/>
              <a:ext cx="0" cy="720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rot="1200000">
              <a:off x="916097" y="3556652"/>
              <a:ext cx="0" cy="720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rot="2400000">
              <a:off x="865013" y="3533731"/>
              <a:ext cx="0" cy="720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rot="19200000" flipH="1">
              <a:off x="1078706" y="3536015"/>
              <a:ext cx="0" cy="720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rot="20400000" flipH="1">
              <a:off x="1028015" y="3561414"/>
              <a:ext cx="0" cy="720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 name="グループ化 29"/>
          <p:cNvGrpSpPr/>
          <p:nvPr/>
        </p:nvGrpSpPr>
        <p:grpSpPr>
          <a:xfrm rot="13850960">
            <a:off x="4655205" y="2806210"/>
            <a:ext cx="216024" cy="317277"/>
            <a:chOff x="863352" y="3320699"/>
            <a:chExt cx="216024" cy="317277"/>
          </a:xfrm>
        </p:grpSpPr>
        <p:sp>
          <p:nvSpPr>
            <p:cNvPr id="31" name="円/楕円 30"/>
            <p:cNvSpPr/>
            <p:nvPr/>
          </p:nvSpPr>
          <p:spPr>
            <a:xfrm>
              <a:off x="863352" y="3320699"/>
              <a:ext cx="216024" cy="216024"/>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2" name="直線コネクタ 31"/>
            <p:cNvCxnSpPr/>
            <p:nvPr/>
          </p:nvCxnSpPr>
          <p:spPr>
            <a:xfrm>
              <a:off x="968077" y="3565968"/>
              <a:ext cx="0" cy="720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rot="1200000">
              <a:off x="916097" y="3556652"/>
              <a:ext cx="0" cy="720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rot="2400000">
              <a:off x="865013" y="3533731"/>
              <a:ext cx="0" cy="720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rot="19200000" flipH="1">
              <a:off x="1078706" y="3536015"/>
              <a:ext cx="0" cy="720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rot="20400000" flipH="1">
              <a:off x="1028015" y="3561414"/>
              <a:ext cx="0" cy="720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 name="グループ化 36"/>
          <p:cNvGrpSpPr/>
          <p:nvPr/>
        </p:nvGrpSpPr>
        <p:grpSpPr>
          <a:xfrm rot="10417208">
            <a:off x="7973335" y="3310266"/>
            <a:ext cx="216024" cy="317277"/>
            <a:chOff x="863352" y="3320699"/>
            <a:chExt cx="216024" cy="317277"/>
          </a:xfrm>
        </p:grpSpPr>
        <p:sp>
          <p:nvSpPr>
            <p:cNvPr id="38" name="円/楕円 37"/>
            <p:cNvSpPr/>
            <p:nvPr/>
          </p:nvSpPr>
          <p:spPr>
            <a:xfrm>
              <a:off x="863352" y="3320699"/>
              <a:ext cx="216024" cy="216024"/>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 name="直線コネクタ 38"/>
            <p:cNvCxnSpPr/>
            <p:nvPr/>
          </p:nvCxnSpPr>
          <p:spPr>
            <a:xfrm>
              <a:off x="968077" y="3565968"/>
              <a:ext cx="0" cy="720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rot="1200000">
              <a:off x="916097" y="3556652"/>
              <a:ext cx="0" cy="720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rot="2400000">
              <a:off x="865013" y="3533731"/>
              <a:ext cx="0" cy="720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rot="19200000" flipH="1">
              <a:off x="1078706" y="3536015"/>
              <a:ext cx="0" cy="720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rot="20400000" flipH="1">
              <a:off x="1028015" y="3561414"/>
              <a:ext cx="0" cy="720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9" name="グループ化 88"/>
          <p:cNvGrpSpPr/>
          <p:nvPr/>
        </p:nvGrpSpPr>
        <p:grpSpPr>
          <a:xfrm>
            <a:off x="6012160" y="2348880"/>
            <a:ext cx="1224136" cy="72008"/>
            <a:chOff x="6012160" y="2348880"/>
            <a:chExt cx="1224136" cy="72008"/>
          </a:xfrm>
        </p:grpSpPr>
        <p:sp>
          <p:nvSpPr>
            <p:cNvPr id="44" name="円/楕円 43"/>
            <p:cNvSpPr/>
            <p:nvPr/>
          </p:nvSpPr>
          <p:spPr>
            <a:xfrm>
              <a:off x="6012160" y="2348880"/>
              <a:ext cx="72008"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円/楕円 44"/>
            <p:cNvSpPr/>
            <p:nvPr/>
          </p:nvSpPr>
          <p:spPr>
            <a:xfrm>
              <a:off x="6156176" y="2348880"/>
              <a:ext cx="72008"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円/楕円 45"/>
            <p:cNvSpPr/>
            <p:nvPr/>
          </p:nvSpPr>
          <p:spPr>
            <a:xfrm>
              <a:off x="6300192" y="2348880"/>
              <a:ext cx="72008"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円/楕円 46"/>
            <p:cNvSpPr/>
            <p:nvPr/>
          </p:nvSpPr>
          <p:spPr>
            <a:xfrm>
              <a:off x="6444208" y="2348880"/>
              <a:ext cx="72008"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円/楕円 47"/>
            <p:cNvSpPr/>
            <p:nvPr/>
          </p:nvSpPr>
          <p:spPr>
            <a:xfrm>
              <a:off x="6588224" y="2348880"/>
              <a:ext cx="72008"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円/楕円 48"/>
            <p:cNvSpPr/>
            <p:nvPr/>
          </p:nvSpPr>
          <p:spPr>
            <a:xfrm>
              <a:off x="6732240" y="2348880"/>
              <a:ext cx="72008"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円/楕円 49"/>
            <p:cNvSpPr/>
            <p:nvPr/>
          </p:nvSpPr>
          <p:spPr>
            <a:xfrm>
              <a:off x="6876256" y="2348880"/>
              <a:ext cx="72008"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円/楕円 50"/>
            <p:cNvSpPr/>
            <p:nvPr/>
          </p:nvSpPr>
          <p:spPr>
            <a:xfrm>
              <a:off x="7020272" y="2348880"/>
              <a:ext cx="72008"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円/楕円 51"/>
            <p:cNvSpPr/>
            <p:nvPr/>
          </p:nvSpPr>
          <p:spPr>
            <a:xfrm>
              <a:off x="7164288" y="2348880"/>
              <a:ext cx="72008"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8" name="正方形/長方形 57"/>
          <p:cNvSpPr/>
          <p:nvPr/>
        </p:nvSpPr>
        <p:spPr>
          <a:xfrm>
            <a:off x="3635896" y="4005064"/>
            <a:ext cx="432048" cy="432048"/>
          </a:xfrm>
          <a:prstGeom prst="rect">
            <a:avLst/>
          </a:prstGeom>
          <a:solidFill>
            <a:srgbClr val="AABE6E"/>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等号 59"/>
          <p:cNvSpPr/>
          <p:nvPr/>
        </p:nvSpPr>
        <p:spPr>
          <a:xfrm>
            <a:off x="3131840" y="4077072"/>
            <a:ext cx="432048" cy="288032"/>
          </a:xfrm>
          <a:prstGeom prst="mathEqua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1" name="正方形/長方形 60"/>
          <p:cNvSpPr/>
          <p:nvPr/>
        </p:nvSpPr>
        <p:spPr>
          <a:xfrm>
            <a:off x="4067944" y="4005064"/>
            <a:ext cx="432048" cy="432048"/>
          </a:xfrm>
          <a:prstGeom prst="rect">
            <a:avLst/>
          </a:prstGeom>
          <a:solidFill>
            <a:srgbClr val="00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p:cNvSpPr/>
          <p:nvPr/>
        </p:nvSpPr>
        <p:spPr>
          <a:xfrm>
            <a:off x="4499992" y="4005064"/>
            <a:ext cx="432048" cy="432048"/>
          </a:xfrm>
          <a:prstGeom prst="rect">
            <a:avLst/>
          </a:prstGeom>
          <a:solidFill>
            <a:srgbClr val="F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p:cNvSpPr/>
          <p:nvPr/>
        </p:nvSpPr>
        <p:spPr>
          <a:xfrm>
            <a:off x="4932040" y="4005064"/>
            <a:ext cx="432048" cy="432048"/>
          </a:xfrm>
          <a:prstGeom prst="rect">
            <a:avLst/>
          </a:prstGeom>
          <a:solidFill>
            <a:srgbClr val="C8DC9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正方形/長方形 63"/>
          <p:cNvSpPr/>
          <p:nvPr/>
        </p:nvSpPr>
        <p:spPr>
          <a:xfrm>
            <a:off x="6732240" y="4005064"/>
            <a:ext cx="432048" cy="432048"/>
          </a:xfrm>
          <a:prstGeom prst="rect">
            <a:avLst/>
          </a:prstGeom>
          <a:solidFill>
            <a:srgbClr val="AABE6E"/>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0" name="グループ化 89"/>
          <p:cNvGrpSpPr/>
          <p:nvPr/>
        </p:nvGrpSpPr>
        <p:grpSpPr>
          <a:xfrm>
            <a:off x="5436096" y="4177655"/>
            <a:ext cx="1224136" cy="72008"/>
            <a:chOff x="5436096" y="4177655"/>
            <a:chExt cx="1224136" cy="72008"/>
          </a:xfrm>
        </p:grpSpPr>
        <p:sp>
          <p:nvSpPr>
            <p:cNvPr id="65" name="円/楕円 64"/>
            <p:cNvSpPr/>
            <p:nvPr/>
          </p:nvSpPr>
          <p:spPr>
            <a:xfrm>
              <a:off x="5436096" y="4177655"/>
              <a:ext cx="72008"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円/楕円 65"/>
            <p:cNvSpPr/>
            <p:nvPr/>
          </p:nvSpPr>
          <p:spPr>
            <a:xfrm>
              <a:off x="5580112" y="4177655"/>
              <a:ext cx="72008"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円/楕円 66"/>
            <p:cNvSpPr/>
            <p:nvPr/>
          </p:nvSpPr>
          <p:spPr>
            <a:xfrm>
              <a:off x="5724128" y="4177655"/>
              <a:ext cx="72008"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円/楕円 67"/>
            <p:cNvSpPr/>
            <p:nvPr/>
          </p:nvSpPr>
          <p:spPr>
            <a:xfrm>
              <a:off x="5868144" y="4177655"/>
              <a:ext cx="72008"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円/楕円 68"/>
            <p:cNvSpPr/>
            <p:nvPr/>
          </p:nvSpPr>
          <p:spPr>
            <a:xfrm>
              <a:off x="6012160" y="4177655"/>
              <a:ext cx="72008"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円/楕円 69"/>
            <p:cNvSpPr/>
            <p:nvPr/>
          </p:nvSpPr>
          <p:spPr>
            <a:xfrm>
              <a:off x="6156176" y="4177655"/>
              <a:ext cx="72008"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円/楕円 70"/>
            <p:cNvSpPr/>
            <p:nvPr/>
          </p:nvSpPr>
          <p:spPr>
            <a:xfrm>
              <a:off x="6300192" y="4177655"/>
              <a:ext cx="72008"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円/楕円 71"/>
            <p:cNvSpPr/>
            <p:nvPr/>
          </p:nvSpPr>
          <p:spPr>
            <a:xfrm>
              <a:off x="6444208" y="4177655"/>
              <a:ext cx="72008"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円/楕円 72"/>
            <p:cNvSpPr/>
            <p:nvPr/>
          </p:nvSpPr>
          <p:spPr>
            <a:xfrm>
              <a:off x="6588224" y="4177655"/>
              <a:ext cx="72008"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1" name="グループ化 90"/>
          <p:cNvGrpSpPr/>
          <p:nvPr/>
        </p:nvGrpSpPr>
        <p:grpSpPr>
          <a:xfrm>
            <a:off x="899592" y="2060848"/>
            <a:ext cx="2952328" cy="1944216"/>
            <a:chOff x="899592" y="2060848"/>
            <a:chExt cx="2952328" cy="1944216"/>
          </a:xfrm>
        </p:grpSpPr>
        <p:sp>
          <p:nvSpPr>
            <p:cNvPr id="55" name="正方形/長方形 54"/>
            <p:cNvSpPr/>
            <p:nvPr/>
          </p:nvSpPr>
          <p:spPr>
            <a:xfrm>
              <a:off x="899592" y="2060848"/>
              <a:ext cx="144016" cy="1440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4" name="直線コネクタ 73"/>
            <p:cNvCxnSpPr/>
            <p:nvPr/>
          </p:nvCxnSpPr>
          <p:spPr>
            <a:xfrm flipV="1">
              <a:off x="971600" y="2204864"/>
              <a:ext cx="0" cy="15841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直線矢印コネクタ 78"/>
            <p:cNvCxnSpPr/>
            <p:nvPr/>
          </p:nvCxnSpPr>
          <p:spPr>
            <a:xfrm>
              <a:off x="3851920" y="3789040"/>
              <a:ext cx="0" cy="216024"/>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a:off x="971600" y="3789040"/>
              <a:ext cx="28803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2" name="グループ化 91"/>
          <p:cNvGrpSpPr/>
          <p:nvPr/>
        </p:nvGrpSpPr>
        <p:grpSpPr>
          <a:xfrm>
            <a:off x="2267744" y="2060848"/>
            <a:ext cx="2016224" cy="1944216"/>
            <a:chOff x="2267744" y="2060848"/>
            <a:chExt cx="2016224" cy="1944216"/>
          </a:xfrm>
        </p:grpSpPr>
        <p:sp>
          <p:nvSpPr>
            <p:cNvPr id="54" name="正方形/長方形 53"/>
            <p:cNvSpPr/>
            <p:nvPr/>
          </p:nvSpPr>
          <p:spPr>
            <a:xfrm>
              <a:off x="2267744" y="2060848"/>
              <a:ext cx="144016" cy="1440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5" name="直線コネクタ 74"/>
            <p:cNvCxnSpPr/>
            <p:nvPr/>
          </p:nvCxnSpPr>
          <p:spPr>
            <a:xfrm flipV="1">
              <a:off x="2339752" y="2204864"/>
              <a:ext cx="0" cy="151216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直線矢印コネクタ 79"/>
            <p:cNvCxnSpPr/>
            <p:nvPr/>
          </p:nvCxnSpPr>
          <p:spPr>
            <a:xfrm>
              <a:off x="4283968" y="3717032"/>
              <a:ext cx="0" cy="288032"/>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p:nvCxnSpPr>
          <p:spPr>
            <a:xfrm>
              <a:off x="2339752" y="3717032"/>
              <a:ext cx="194421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3" name="グループ化 92"/>
          <p:cNvGrpSpPr/>
          <p:nvPr/>
        </p:nvGrpSpPr>
        <p:grpSpPr>
          <a:xfrm>
            <a:off x="3635896" y="2060848"/>
            <a:ext cx="1080120" cy="1944216"/>
            <a:chOff x="3635896" y="2060848"/>
            <a:chExt cx="1080120" cy="1944216"/>
          </a:xfrm>
        </p:grpSpPr>
        <p:sp>
          <p:nvSpPr>
            <p:cNvPr id="53" name="正方形/長方形 52"/>
            <p:cNvSpPr/>
            <p:nvPr/>
          </p:nvSpPr>
          <p:spPr>
            <a:xfrm>
              <a:off x="3635896" y="2060848"/>
              <a:ext cx="144016" cy="1440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6" name="直線コネクタ 75"/>
            <p:cNvCxnSpPr/>
            <p:nvPr/>
          </p:nvCxnSpPr>
          <p:spPr>
            <a:xfrm flipV="1">
              <a:off x="3707904" y="2204864"/>
              <a:ext cx="0" cy="14401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直線矢印コネクタ 80"/>
            <p:cNvCxnSpPr/>
            <p:nvPr/>
          </p:nvCxnSpPr>
          <p:spPr>
            <a:xfrm>
              <a:off x="4716016" y="3645024"/>
              <a:ext cx="0" cy="36004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a:xfrm>
              <a:off x="3707904" y="3645024"/>
              <a:ext cx="10081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4" name="グループ化 93"/>
          <p:cNvGrpSpPr/>
          <p:nvPr/>
        </p:nvGrpSpPr>
        <p:grpSpPr>
          <a:xfrm>
            <a:off x="5004048" y="2060848"/>
            <a:ext cx="144016" cy="1944216"/>
            <a:chOff x="5004048" y="2060848"/>
            <a:chExt cx="144016" cy="1944216"/>
          </a:xfrm>
        </p:grpSpPr>
        <p:sp>
          <p:nvSpPr>
            <p:cNvPr id="56" name="正方形/長方形 55"/>
            <p:cNvSpPr/>
            <p:nvPr/>
          </p:nvSpPr>
          <p:spPr>
            <a:xfrm>
              <a:off x="5004048" y="2060848"/>
              <a:ext cx="144016" cy="1440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7" name="直線コネクタ 76"/>
            <p:cNvCxnSpPr/>
            <p:nvPr/>
          </p:nvCxnSpPr>
          <p:spPr>
            <a:xfrm flipV="1">
              <a:off x="5076056" y="2204864"/>
              <a:ext cx="0" cy="15841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直線矢印コネクタ 81"/>
            <p:cNvCxnSpPr/>
            <p:nvPr/>
          </p:nvCxnSpPr>
          <p:spPr>
            <a:xfrm>
              <a:off x="5148064" y="3789040"/>
              <a:ext cx="0" cy="216024"/>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a:xfrm>
              <a:off x="5076056" y="3789040"/>
              <a:ext cx="720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5" name="グループ化 94"/>
          <p:cNvGrpSpPr/>
          <p:nvPr/>
        </p:nvGrpSpPr>
        <p:grpSpPr>
          <a:xfrm>
            <a:off x="6948264" y="2060848"/>
            <a:ext cx="936104" cy="1944216"/>
            <a:chOff x="6948264" y="2060848"/>
            <a:chExt cx="936104" cy="1944216"/>
          </a:xfrm>
        </p:grpSpPr>
        <p:sp>
          <p:nvSpPr>
            <p:cNvPr id="57" name="正方形/長方形 56"/>
            <p:cNvSpPr/>
            <p:nvPr/>
          </p:nvSpPr>
          <p:spPr>
            <a:xfrm>
              <a:off x="7740352" y="2060848"/>
              <a:ext cx="144016" cy="1440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8" name="直線コネクタ 77"/>
            <p:cNvCxnSpPr/>
            <p:nvPr/>
          </p:nvCxnSpPr>
          <p:spPr>
            <a:xfrm flipV="1">
              <a:off x="7812360" y="2204864"/>
              <a:ext cx="0" cy="15841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直線矢印コネクタ 82"/>
            <p:cNvCxnSpPr/>
            <p:nvPr/>
          </p:nvCxnSpPr>
          <p:spPr>
            <a:xfrm>
              <a:off x="6948264" y="3789040"/>
              <a:ext cx="0" cy="216024"/>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8" name="直線コネクタ 87"/>
            <p:cNvCxnSpPr/>
            <p:nvPr/>
          </p:nvCxnSpPr>
          <p:spPr>
            <a:xfrm>
              <a:off x="6948264" y="3789040"/>
              <a:ext cx="8640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 name="テキスト ボックス 2"/>
          <p:cNvSpPr txBox="1"/>
          <p:nvPr/>
        </p:nvSpPr>
        <p:spPr>
          <a:xfrm>
            <a:off x="1691680" y="4005064"/>
            <a:ext cx="1430200" cy="369332"/>
          </a:xfrm>
          <a:prstGeom prst="rect">
            <a:avLst/>
          </a:prstGeom>
          <a:noFill/>
        </p:spPr>
        <p:txBody>
          <a:bodyPr wrap="none" rtlCol="0">
            <a:spAutoFit/>
          </a:bodyPr>
          <a:lstStyle/>
          <a:p>
            <a:r>
              <a:rPr kumimoji="1" lang="ja-JP" altLang="en-US" dirty="0" smtClean="0"/>
              <a:t>観測ベクトル</a:t>
            </a:r>
            <a:endParaRPr kumimoji="1" lang="ja-JP" altLang="en-US" dirty="0"/>
          </a:p>
        </p:txBody>
      </p:sp>
      <p:sp>
        <p:nvSpPr>
          <p:cNvPr id="96" name="正方形/長方形 95"/>
          <p:cNvSpPr/>
          <p:nvPr/>
        </p:nvSpPr>
        <p:spPr bwMode="auto">
          <a:xfrm>
            <a:off x="107504" y="116632"/>
            <a:ext cx="864096" cy="216024"/>
          </a:xfrm>
          <a:prstGeom prst="rect">
            <a:avLst/>
          </a:prstGeom>
          <a:solidFill>
            <a:srgbClr val="BFBFBF"/>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97" name="テキスト ボックス 96"/>
          <p:cNvSpPr txBox="1"/>
          <p:nvPr/>
        </p:nvSpPr>
        <p:spPr>
          <a:xfrm>
            <a:off x="314907" y="116632"/>
            <a:ext cx="441146" cy="230832"/>
          </a:xfrm>
          <a:prstGeom prst="rect">
            <a:avLst/>
          </a:prstGeom>
          <a:noFill/>
        </p:spPr>
        <p:txBody>
          <a:bodyPr wrap="none" rtlCol="0">
            <a:spAutoFit/>
          </a:bodyPr>
          <a:lstStyle/>
          <a:p>
            <a:pPr algn="ctr"/>
            <a:r>
              <a:rPr lang="ja-JP" altLang="en-US" sz="900" dirty="0" smtClean="0">
                <a:latin typeface="+mj-lt"/>
                <a:ea typeface="メイリオ" pitchFamily="50" charset="-128"/>
              </a:rPr>
              <a:t>序</a:t>
            </a:r>
            <a:r>
              <a:rPr lang="en-US" altLang="ja-JP" sz="900" dirty="0" smtClean="0">
                <a:latin typeface="+mj-lt"/>
                <a:ea typeface="メイリオ" pitchFamily="50" charset="-128"/>
              </a:rPr>
              <a:t>(3)</a:t>
            </a:r>
            <a:endParaRPr kumimoji="1" lang="ja-JP" altLang="en-US" sz="900" dirty="0">
              <a:latin typeface="+mj-lt"/>
              <a:ea typeface="メイリオ" pitchFamily="50" charset="-128"/>
            </a:endParaRPr>
          </a:p>
        </p:txBody>
      </p:sp>
      <p:sp>
        <p:nvSpPr>
          <p:cNvPr id="98" name="正方形/長方形 97"/>
          <p:cNvSpPr/>
          <p:nvPr/>
        </p:nvSpPr>
        <p:spPr bwMode="auto">
          <a:xfrm>
            <a:off x="971600" y="116632"/>
            <a:ext cx="1152128" cy="216024"/>
          </a:xfrm>
          <a:prstGeom prst="rect">
            <a:avLst/>
          </a:prstGeom>
          <a:solidFill>
            <a:srgbClr val="BFBFBF"/>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99" name="正方形/長方形 98"/>
          <p:cNvSpPr/>
          <p:nvPr/>
        </p:nvSpPr>
        <p:spPr bwMode="auto">
          <a:xfrm>
            <a:off x="2123728" y="116632"/>
            <a:ext cx="1512168" cy="216024"/>
          </a:xfrm>
          <a:prstGeom prst="rect">
            <a:avLst/>
          </a:prstGeom>
          <a:solidFill>
            <a:srgbClr val="BFBFBF"/>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00" name="正方形/長方形 99"/>
          <p:cNvSpPr/>
          <p:nvPr/>
        </p:nvSpPr>
        <p:spPr bwMode="auto">
          <a:xfrm>
            <a:off x="3635896" y="116632"/>
            <a:ext cx="1512168" cy="216024"/>
          </a:xfrm>
          <a:prstGeom prst="rect">
            <a:avLst/>
          </a:prstGeom>
          <a:solidFill>
            <a:srgbClr val="202060"/>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01" name="正方形/長方形 100"/>
          <p:cNvSpPr/>
          <p:nvPr/>
        </p:nvSpPr>
        <p:spPr bwMode="auto">
          <a:xfrm>
            <a:off x="5148064" y="116632"/>
            <a:ext cx="864096" cy="216024"/>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02" name="テキスト ボックス 101"/>
          <p:cNvSpPr txBox="1"/>
          <p:nvPr/>
        </p:nvSpPr>
        <p:spPr>
          <a:xfrm>
            <a:off x="1220369" y="116632"/>
            <a:ext cx="671979" cy="230832"/>
          </a:xfrm>
          <a:prstGeom prst="rect">
            <a:avLst/>
          </a:prstGeom>
          <a:noFill/>
        </p:spPr>
        <p:txBody>
          <a:bodyPr wrap="none" rtlCol="0">
            <a:spAutoFit/>
          </a:bodyPr>
          <a:lstStyle/>
          <a:p>
            <a:pPr algn="ctr"/>
            <a:r>
              <a:rPr lang="ja-JP" altLang="en-US" sz="900" dirty="0" smtClean="0">
                <a:latin typeface="+mj-lt"/>
                <a:ea typeface="メイリオ" pitchFamily="50" charset="-128"/>
              </a:rPr>
              <a:t>霧除去</a:t>
            </a:r>
            <a:r>
              <a:rPr lang="en-US" altLang="ja-JP" sz="900" dirty="0" smtClean="0">
                <a:latin typeface="+mj-lt"/>
                <a:ea typeface="メイリオ" pitchFamily="50" charset="-128"/>
              </a:rPr>
              <a:t>(6)</a:t>
            </a:r>
            <a:endParaRPr kumimoji="1" lang="ja-JP" altLang="en-US" sz="900" dirty="0">
              <a:latin typeface="+mj-lt"/>
              <a:ea typeface="メイリオ" pitchFamily="50" charset="-128"/>
            </a:endParaRPr>
          </a:p>
        </p:txBody>
      </p:sp>
      <p:sp>
        <p:nvSpPr>
          <p:cNvPr id="103" name="テキスト ボックス 102"/>
          <p:cNvSpPr txBox="1"/>
          <p:nvPr/>
        </p:nvSpPr>
        <p:spPr>
          <a:xfrm>
            <a:off x="2293278" y="116632"/>
            <a:ext cx="1197764" cy="230832"/>
          </a:xfrm>
          <a:prstGeom prst="rect">
            <a:avLst/>
          </a:prstGeom>
          <a:noFill/>
        </p:spPr>
        <p:txBody>
          <a:bodyPr wrap="none" rtlCol="0">
            <a:spAutoFit/>
          </a:bodyPr>
          <a:lstStyle/>
          <a:p>
            <a:pPr algn="ctr"/>
            <a:r>
              <a:rPr lang="ja-JP" altLang="en-US" sz="900" dirty="0" smtClean="0">
                <a:latin typeface="+mj-lt"/>
                <a:ea typeface="メイリオ" pitchFamily="50" charset="-128"/>
              </a:rPr>
              <a:t>形状計測</a:t>
            </a:r>
            <a:r>
              <a:rPr lang="en-US" altLang="ja-JP" sz="900" dirty="0">
                <a:latin typeface="+mj-lt"/>
                <a:ea typeface="メイリオ" pitchFamily="50" charset="-128"/>
              </a:rPr>
              <a:t>:</a:t>
            </a:r>
            <a:r>
              <a:rPr lang="ja-JP" altLang="en-US" sz="900" dirty="0" smtClean="0">
                <a:latin typeface="+mj-lt"/>
                <a:ea typeface="メイリオ" pitchFamily="50" charset="-128"/>
              </a:rPr>
              <a:t>多視点</a:t>
            </a:r>
            <a:r>
              <a:rPr lang="en-US" altLang="ja-JP" sz="900" dirty="0" smtClean="0">
                <a:latin typeface="+mj-lt"/>
                <a:ea typeface="メイリオ" pitchFamily="50" charset="-128"/>
              </a:rPr>
              <a:t>(6)</a:t>
            </a:r>
            <a:endParaRPr kumimoji="1" lang="ja-JP" altLang="en-US" sz="900" dirty="0">
              <a:latin typeface="+mj-lt"/>
              <a:ea typeface="メイリオ" pitchFamily="50" charset="-128"/>
            </a:endParaRPr>
          </a:p>
        </p:txBody>
      </p:sp>
      <p:sp>
        <p:nvSpPr>
          <p:cNvPr id="104" name="テキスト ボックス 103"/>
          <p:cNvSpPr txBox="1"/>
          <p:nvPr/>
        </p:nvSpPr>
        <p:spPr>
          <a:xfrm>
            <a:off x="3756187" y="116632"/>
            <a:ext cx="1268296" cy="230832"/>
          </a:xfrm>
          <a:prstGeom prst="rect">
            <a:avLst/>
          </a:prstGeom>
          <a:noFill/>
        </p:spPr>
        <p:txBody>
          <a:bodyPr wrap="none" rtlCol="0">
            <a:spAutoFit/>
          </a:bodyPr>
          <a:lstStyle/>
          <a:p>
            <a:pPr algn="ctr"/>
            <a:r>
              <a:rPr lang="ja-JP" altLang="en-US" sz="900" b="1" dirty="0" smtClean="0">
                <a:solidFill>
                  <a:schemeClr val="bg1"/>
                </a:solidFill>
                <a:latin typeface="+mj-lt"/>
                <a:ea typeface="メイリオ" pitchFamily="50" charset="-128"/>
              </a:rPr>
              <a:t>形状計測</a:t>
            </a:r>
            <a:r>
              <a:rPr lang="en-US" altLang="ja-JP" sz="900" b="1" dirty="0" smtClean="0">
                <a:solidFill>
                  <a:schemeClr val="bg1"/>
                </a:solidFill>
                <a:latin typeface="+mj-lt"/>
                <a:ea typeface="メイリオ" pitchFamily="50" charset="-128"/>
              </a:rPr>
              <a:t>:</a:t>
            </a:r>
            <a:r>
              <a:rPr lang="ja-JP" altLang="en-US" sz="900" b="1" dirty="0" smtClean="0">
                <a:solidFill>
                  <a:schemeClr val="bg1"/>
                </a:solidFill>
                <a:latin typeface="+mj-lt"/>
                <a:ea typeface="メイリオ" pitchFamily="50" charset="-128"/>
              </a:rPr>
              <a:t>多光源</a:t>
            </a:r>
            <a:r>
              <a:rPr lang="en-US" altLang="ja-JP" sz="900" b="1" dirty="0" smtClean="0">
                <a:solidFill>
                  <a:schemeClr val="bg1"/>
                </a:solidFill>
                <a:latin typeface="+mj-lt"/>
                <a:ea typeface="メイリオ" pitchFamily="50" charset="-128"/>
              </a:rPr>
              <a:t>(2/6)</a:t>
            </a:r>
            <a:endParaRPr kumimoji="1" lang="ja-JP" altLang="en-US" sz="900" b="1" dirty="0">
              <a:solidFill>
                <a:schemeClr val="bg1"/>
              </a:solidFill>
              <a:latin typeface="+mj-lt"/>
              <a:ea typeface="メイリオ" pitchFamily="50" charset="-128"/>
            </a:endParaRPr>
          </a:p>
        </p:txBody>
      </p:sp>
      <p:sp>
        <p:nvSpPr>
          <p:cNvPr id="105" name="テキスト ボックス 104"/>
          <p:cNvSpPr txBox="1"/>
          <p:nvPr/>
        </p:nvSpPr>
        <p:spPr>
          <a:xfrm>
            <a:off x="5368683" y="116632"/>
            <a:ext cx="441146" cy="230832"/>
          </a:xfrm>
          <a:prstGeom prst="rect">
            <a:avLst/>
          </a:prstGeom>
          <a:noFill/>
        </p:spPr>
        <p:txBody>
          <a:bodyPr wrap="none" rtlCol="0">
            <a:spAutoFit/>
          </a:bodyPr>
          <a:lstStyle/>
          <a:p>
            <a:pPr algn="ctr"/>
            <a:r>
              <a:rPr lang="ja-JP" altLang="en-US" sz="900" dirty="0" smtClean="0">
                <a:latin typeface="+mj-lt"/>
                <a:ea typeface="メイリオ" pitchFamily="50" charset="-128"/>
              </a:rPr>
              <a:t>結</a:t>
            </a:r>
            <a:r>
              <a:rPr lang="en-US" altLang="ja-JP" sz="900" dirty="0" smtClean="0">
                <a:latin typeface="+mj-lt"/>
                <a:ea typeface="メイリオ" pitchFamily="50" charset="-128"/>
              </a:rPr>
              <a:t>(1)</a:t>
            </a:r>
            <a:endParaRPr kumimoji="1" lang="ja-JP" altLang="en-US" sz="900" dirty="0">
              <a:latin typeface="+mj-lt"/>
              <a:ea typeface="メイリオ" pitchFamily="50" charset="-128"/>
            </a:endParaRPr>
          </a:p>
        </p:txBody>
      </p:sp>
    </p:spTree>
    <p:extLst>
      <p:ext uri="{BB962C8B-B14F-4D97-AF65-F5344CB8AC3E}">
        <p14:creationId xmlns:p14="http://schemas.microsoft.com/office/powerpoint/2010/main" val="19233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ppt_x"/>
                                          </p:val>
                                        </p:tav>
                                        <p:tav tm="100000">
                                          <p:val>
                                            <p:strVal val="#ppt_x"/>
                                          </p:val>
                                        </p:tav>
                                      </p:tavLst>
                                    </p:anim>
                                    <p:anim calcmode="lin" valueType="num">
                                      <p:cBhvr additive="base">
                                        <p:cTn id="11" dur="500" fill="hold"/>
                                        <p:tgtEl>
                                          <p:spTgt spid="9"/>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9"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par>
                                <p:cTn id="16" presetID="2" presetClass="entr" presetSubtype="2"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1+#ppt_w/2"/>
                                          </p:val>
                                        </p:tav>
                                        <p:tav tm="100000">
                                          <p:val>
                                            <p:strVal val="#ppt_x"/>
                                          </p:val>
                                        </p:tav>
                                      </p:tavLst>
                                    </p:anim>
                                    <p:anim calcmode="lin" valueType="num">
                                      <p:cBhvr additive="base">
                                        <p:cTn id="19" dur="500" fill="hold"/>
                                        <p:tgtEl>
                                          <p:spTgt spid="16"/>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9"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par>
                                <p:cTn id="24" presetID="2" presetClass="entr" presetSubtype="9"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500" fill="hold"/>
                                        <p:tgtEl>
                                          <p:spTgt spid="23"/>
                                        </p:tgtEl>
                                        <p:attrNameLst>
                                          <p:attrName>ppt_x</p:attrName>
                                        </p:attrNameLst>
                                      </p:cBhvr>
                                      <p:tavLst>
                                        <p:tav tm="0">
                                          <p:val>
                                            <p:strVal val="0-#ppt_w/2"/>
                                          </p:val>
                                        </p:tav>
                                        <p:tav tm="100000">
                                          <p:val>
                                            <p:strVal val="#ppt_x"/>
                                          </p:val>
                                        </p:tav>
                                      </p:tavLst>
                                    </p:anim>
                                    <p:anim calcmode="lin" valueType="num">
                                      <p:cBhvr additive="base">
                                        <p:cTn id="27" dur="500" fill="hold"/>
                                        <p:tgtEl>
                                          <p:spTgt spid="23"/>
                                        </p:tgtEl>
                                        <p:attrNameLst>
                                          <p:attrName>ppt_y</p:attrName>
                                        </p:attrNameLst>
                                      </p:cBhvr>
                                      <p:tavLst>
                                        <p:tav tm="0">
                                          <p:val>
                                            <p:strVal val="0-#ppt_h/2"/>
                                          </p:val>
                                        </p:tav>
                                        <p:tav tm="100000">
                                          <p:val>
                                            <p:strVal val="#ppt_y"/>
                                          </p:val>
                                        </p:tav>
                                      </p:tavLst>
                                    </p:anim>
                                  </p:childTnLst>
                                </p:cTn>
                              </p:par>
                            </p:childTnLst>
                          </p:cTn>
                        </p:par>
                        <p:par>
                          <p:cTn id="28" fill="hold">
                            <p:stCondLst>
                              <p:cond delay="1500"/>
                            </p:stCondLst>
                            <p:childTnLst>
                              <p:par>
                                <p:cTn id="29" presetID="9"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dissolve">
                                      <p:cBhvr>
                                        <p:cTn id="31" dur="500"/>
                                        <p:tgtEl>
                                          <p:spTgt spid="8"/>
                                        </p:tgtEl>
                                      </p:cBhvr>
                                    </p:animEffect>
                                  </p:childTnLst>
                                </p:cTn>
                              </p:par>
                              <p:par>
                                <p:cTn id="32" presetID="2" presetClass="entr" presetSubtype="12"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cBhvr additive="base">
                                        <p:cTn id="34" dur="500" fill="hold"/>
                                        <p:tgtEl>
                                          <p:spTgt spid="30"/>
                                        </p:tgtEl>
                                        <p:attrNameLst>
                                          <p:attrName>ppt_x</p:attrName>
                                        </p:attrNameLst>
                                      </p:cBhvr>
                                      <p:tavLst>
                                        <p:tav tm="0">
                                          <p:val>
                                            <p:strVal val="0-#ppt_w/2"/>
                                          </p:val>
                                        </p:tav>
                                        <p:tav tm="100000">
                                          <p:val>
                                            <p:strVal val="#ppt_x"/>
                                          </p:val>
                                        </p:tav>
                                      </p:tavLst>
                                    </p:anim>
                                    <p:anim calcmode="lin" valueType="num">
                                      <p:cBhvr additive="base">
                                        <p:cTn id="35" dur="500" fill="hold"/>
                                        <p:tgtEl>
                                          <p:spTgt spid="30"/>
                                        </p:tgtEl>
                                        <p:attrNameLst>
                                          <p:attrName>ppt_y</p:attrName>
                                        </p:attrNameLst>
                                      </p:cBhvr>
                                      <p:tavLst>
                                        <p:tav tm="0">
                                          <p:val>
                                            <p:strVal val="1+#ppt_h/2"/>
                                          </p:val>
                                        </p:tav>
                                        <p:tav tm="100000">
                                          <p:val>
                                            <p:strVal val="#ppt_y"/>
                                          </p:val>
                                        </p:tav>
                                      </p:tavLst>
                                    </p:anim>
                                  </p:childTnLst>
                                </p:cTn>
                              </p:par>
                            </p:childTnLst>
                          </p:cTn>
                        </p:par>
                        <p:par>
                          <p:cTn id="36" fill="hold">
                            <p:stCondLst>
                              <p:cond delay="2000"/>
                            </p:stCondLst>
                            <p:childTnLst>
                              <p:par>
                                <p:cTn id="37" presetID="22" presetClass="entr" presetSubtype="8" fill="hold" nodeType="afterEffect">
                                  <p:stCondLst>
                                    <p:cond delay="0"/>
                                  </p:stCondLst>
                                  <p:childTnLst>
                                    <p:set>
                                      <p:cBhvr>
                                        <p:cTn id="38" dur="1" fill="hold">
                                          <p:stCondLst>
                                            <p:cond delay="0"/>
                                          </p:stCondLst>
                                        </p:cTn>
                                        <p:tgtEl>
                                          <p:spTgt spid="89"/>
                                        </p:tgtEl>
                                        <p:attrNameLst>
                                          <p:attrName>style.visibility</p:attrName>
                                        </p:attrNameLst>
                                      </p:cBhvr>
                                      <p:to>
                                        <p:strVal val="visible"/>
                                      </p:to>
                                    </p:set>
                                    <p:animEffect transition="in" filter="wipe(left)">
                                      <p:cBhvr>
                                        <p:cTn id="39" dur="500"/>
                                        <p:tgtEl>
                                          <p:spTgt spid="89"/>
                                        </p:tgtEl>
                                      </p:cBhvr>
                                    </p:animEffect>
                                  </p:childTnLst>
                                </p:cTn>
                              </p:par>
                            </p:childTnLst>
                          </p:cTn>
                        </p:par>
                        <p:par>
                          <p:cTn id="40" fill="hold">
                            <p:stCondLst>
                              <p:cond delay="2500"/>
                            </p:stCondLst>
                            <p:childTnLst>
                              <p:par>
                                <p:cTn id="41" presetID="9" presetClass="entr" presetSubtype="0"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dissolve">
                                      <p:cBhvr>
                                        <p:cTn id="43" dur="500"/>
                                        <p:tgtEl>
                                          <p:spTgt spid="5"/>
                                        </p:tgtEl>
                                      </p:cBhvr>
                                    </p:animEffect>
                                  </p:childTnLst>
                                </p:cTn>
                              </p:par>
                              <p:par>
                                <p:cTn id="44" presetID="2" presetClass="entr" presetSubtype="4" fill="hold" nodeType="withEffect">
                                  <p:stCondLst>
                                    <p:cond delay="0"/>
                                  </p:stCondLst>
                                  <p:childTnLst>
                                    <p:set>
                                      <p:cBhvr>
                                        <p:cTn id="45" dur="1" fill="hold">
                                          <p:stCondLst>
                                            <p:cond delay="0"/>
                                          </p:stCondLst>
                                        </p:cTn>
                                        <p:tgtEl>
                                          <p:spTgt spid="37"/>
                                        </p:tgtEl>
                                        <p:attrNameLst>
                                          <p:attrName>style.visibility</p:attrName>
                                        </p:attrNameLst>
                                      </p:cBhvr>
                                      <p:to>
                                        <p:strVal val="visible"/>
                                      </p:to>
                                    </p:set>
                                    <p:anim calcmode="lin" valueType="num">
                                      <p:cBhvr additive="base">
                                        <p:cTn id="46" dur="500" fill="hold"/>
                                        <p:tgtEl>
                                          <p:spTgt spid="37"/>
                                        </p:tgtEl>
                                        <p:attrNameLst>
                                          <p:attrName>ppt_x</p:attrName>
                                        </p:attrNameLst>
                                      </p:cBhvr>
                                      <p:tavLst>
                                        <p:tav tm="0">
                                          <p:val>
                                            <p:strVal val="#ppt_x"/>
                                          </p:val>
                                        </p:tav>
                                        <p:tav tm="100000">
                                          <p:val>
                                            <p:strVal val="#ppt_x"/>
                                          </p:val>
                                        </p:tav>
                                      </p:tavLst>
                                    </p:anim>
                                    <p:anim calcmode="lin" valueType="num">
                                      <p:cBhvr additive="base">
                                        <p:cTn id="47"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additive="base">
                                        <p:cTn id="52" dur="500" fill="hold"/>
                                        <p:tgtEl>
                                          <p:spTgt spid="3"/>
                                        </p:tgtEl>
                                        <p:attrNameLst>
                                          <p:attrName>ppt_x</p:attrName>
                                        </p:attrNameLst>
                                      </p:cBhvr>
                                      <p:tavLst>
                                        <p:tav tm="0">
                                          <p:val>
                                            <p:strVal val="0-#ppt_w/2"/>
                                          </p:val>
                                        </p:tav>
                                        <p:tav tm="100000">
                                          <p:val>
                                            <p:strVal val="#ppt_x"/>
                                          </p:val>
                                        </p:tav>
                                      </p:tavLst>
                                    </p:anim>
                                    <p:anim calcmode="lin" valueType="num">
                                      <p:cBhvr additive="base">
                                        <p:cTn id="53" dur="500" fill="hold"/>
                                        <p:tgtEl>
                                          <p:spTgt spid="3"/>
                                        </p:tgtEl>
                                        <p:attrNameLst>
                                          <p:attrName>ppt_y</p:attrName>
                                        </p:attrNameLst>
                                      </p:cBhvr>
                                      <p:tavLst>
                                        <p:tav tm="0">
                                          <p:val>
                                            <p:strVal val="#ppt_y"/>
                                          </p:val>
                                        </p:tav>
                                        <p:tav tm="100000">
                                          <p:val>
                                            <p:strVal val="#ppt_y"/>
                                          </p:val>
                                        </p:tav>
                                      </p:tavLst>
                                    </p:anim>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60"/>
                                        </p:tgtEl>
                                        <p:attrNameLst>
                                          <p:attrName>style.visibility</p:attrName>
                                        </p:attrNameLst>
                                      </p:cBhvr>
                                      <p:to>
                                        <p:strVal val="visible"/>
                                      </p:to>
                                    </p:set>
                                    <p:animEffect transition="in" filter="wipe(left)">
                                      <p:cBhvr>
                                        <p:cTn id="57" dur="500"/>
                                        <p:tgtEl>
                                          <p:spTgt spid="60"/>
                                        </p:tgtEl>
                                      </p:cBhvr>
                                    </p:animEffect>
                                  </p:childTnLst>
                                </p:cTn>
                              </p:par>
                            </p:childTnLst>
                          </p:cTn>
                        </p:par>
                        <p:par>
                          <p:cTn id="58" fill="hold">
                            <p:stCondLst>
                              <p:cond delay="1000"/>
                            </p:stCondLst>
                            <p:childTnLst>
                              <p:par>
                                <p:cTn id="59" presetID="22" presetClass="entr" presetSubtype="1" fill="hold" nodeType="afterEffect">
                                  <p:stCondLst>
                                    <p:cond delay="0"/>
                                  </p:stCondLst>
                                  <p:childTnLst>
                                    <p:set>
                                      <p:cBhvr>
                                        <p:cTn id="60" dur="1" fill="hold">
                                          <p:stCondLst>
                                            <p:cond delay="0"/>
                                          </p:stCondLst>
                                        </p:cTn>
                                        <p:tgtEl>
                                          <p:spTgt spid="91"/>
                                        </p:tgtEl>
                                        <p:attrNameLst>
                                          <p:attrName>style.visibility</p:attrName>
                                        </p:attrNameLst>
                                      </p:cBhvr>
                                      <p:to>
                                        <p:strVal val="visible"/>
                                      </p:to>
                                    </p:set>
                                    <p:animEffect transition="in" filter="wipe(up)">
                                      <p:cBhvr>
                                        <p:cTn id="61" dur="500"/>
                                        <p:tgtEl>
                                          <p:spTgt spid="91"/>
                                        </p:tgtEl>
                                      </p:cBhvr>
                                    </p:animEffect>
                                  </p:childTnLst>
                                </p:cTn>
                              </p:par>
                            </p:childTnLst>
                          </p:cTn>
                        </p:par>
                        <p:par>
                          <p:cTn id="62" fill="hold">
                            <p:stCondLst>
                              <p:cond delay="1500"/>
                            </p:stCondLst>
                            <p:childTnLst>
                              <p:par>
                                <p:cTn id="63" presetID="9" presetClass="entr" presetSubtype="0" fill="hold" grpId="0" nodeType="afterEffect">
                                  <p:stCondLst>
                                    <p:cond delay="0"/>
                                  </p:stCondLst>
                                  <p:childTnLst>
                                    <p:set>
                                      <p:cBhvr>
                                        <p:cTn id="64" dur="1" fill="hold">
                                          <p:stCondLst>
                                            <p:cond delay="0"/>
                                          </p:stCondLst>
                                        </p:cTn>
                                        <p:tgtEl>
                                          <p:spTgt spid="58"/>
                                        </p:tgtEl>
                                        <p:attrNameLst>
                                          <p:attrName>style.visibility</p:attrName>
                                        </p:attrNameLst>
                                      </p:cBhvr>
                                      <p:to>
                                        <p:strVal val="visible"/>
                                      </p:to>
                                    </p:set>
                                    <p:animEffect transition="in" filter="dissolve">
                                      <p:cBhvr>
                                        <p:cTn id="65" dur="500"/>
                                        <p:tgtEl>
                                          <p:spTgt spid="58"/>
                                        </p:tgtEl>
                                      </p:cBhvr>
                                    </p:animEffect>
                                  </p:childTnLst>
                                </p:cTn>
                              </p:par>
                            </p:childTnLst>
                          </p:cTn>
                        </p:par>
                        <p:par>
                          <p:cTn id="66" fill="hold">
                            <p:stCondLst>
                              <p:cond delay="2000"/>
                            </p:stCondLst>
                            <p:childTnLst>
                              <p:par>
                                <p:cTn id="67" presetID="22" presetClass="entr" presetSubtype="1" fill="hold" nodeType="afterEffect">
                                  <p:stCondLst>
                                    <p:cond delay="0"/>
                                  </p:stCondLst>
                                  <p:childTnLst>
                                    <p:set>
                                      <p:cBhvr>
                                        <p:cTn id="68" dur="1" fill="hold">
                                          <p:stCondLst>
                                            <p:cond delay="0"/>
                                          </p:stCondLst>
                                        </p:cTn>
                                        <p:tgtEl>
                                          <p:spTgt spid="92"/>
                                        </p:tgtEl>
                                        <p:attrNameLst>
                                          <p:attrName>style.visibility</p:attrName>
                                        </p:attrNameLst>
                                      </p:cBhvr>
                                      <p:to>
                                        <p:strVal val="visible"/>
                                      </p:to>
                                    </p:set>
                                    <p:animEffect transition="in" filter="wipe(up)">
                                      <p:cBhvr>
                                        <p:cTn id="69" dur="500"/>
                                        <p:tgtEl>
                                          <p:spTgt spid="92"/>
                                        </p:tgtEl>
                                      </p:cBhvr>
                                    </p:animEffect>
                                  </p:childTnLst>
                                </p:cTn>
                              </p:par>
                            </p:childTnLst>
                          </p:cTn>
                        </p:par>
                        <p:par>
                          <p:cTn id="70" fill="hold">
                            <p:stCondLst>
                              <p:cond delay="2500"/>
                            </p:stCondLst>
                            <p:childTnLst>
                              <p:par>
                                <p:cTn id="71" presetID="9" presetClass="entr" presetSubtype="0" fill="hold" grpId="0" nodeType="afterEffect">
                                  <p:stCondLst>
                                    <p:cond delay="0"/>
                                  </p:stCondLst>
                                  <p:childTnLst>
                                    <p:set>
                                      <p:cBhvr>
                                        <p:cTn id="72" dur="1" fill="hold">
                                          <p:stCondLst>
                                            <p:cond delay="0"/>
                                          </p:stCondLst>
                                        </p:cTn>
                                        <p:tgtEl>
                                          <p:spTgt spid="61"/>
                                        </p:tgtEl>
                                        <p:attrNameLst>
                                          <p:attrName>style.visibility</p:attrName>
                                        </p:attrNameLst>
                                      </p:cBhvr>
                                      <p:to>
                                        <p:strVal val="visible"/>
                                      </p:to>
                                    </p:set>
                                    <p:animEffect transition="in" filter="dissolve">
                                      <p:cBhvr>
                                        <p:cTn id="73" dur="500"/>
                                        <p:tgtEl>
                                          <p:spTgt spid="61"/>
                                        </p:tgtEl>
                                      </p:cBhvr>
                                    </p:animEffect>
                                  </p:childTnLst>
                                </p:cTn>
                              </p:par>
                            </p:childTnLst>
                          </p:cTn>
                        </p:par>
                        <p:par>
                          <p:cTn id="74" fill="hold">
                            <p:stCondLst>
                              <p:cond delay="3000"/>
                            </p:stCondLst>
                            <p:childTnLst>
                              <p:par>
                                <p:cTn id="75" presetID="22" presetClass="entr" presetSubtype="1" fill="hold" nodeType="afterEffect">
                                  <p:stCondLst>
                                    <p:cond delay="0"/>
                                  </p:stCondLst>
                                  <p:childTnLst>
                                    <p:set>
                                      <p:cBhvr>
                                        <p:cTn id="76" dur="1" fill="hold">
                                          <p:stCondLst>
                                            <p:cond delay="0"/>
                                          </p:stCondLst>
                                        </p:cTn>
                                        <p:tgtEl>
                                          <p:spTgt spid="93"/>
                                        </p:tgtEl>
                                        <p:attrNameLst>
                                          <p:attrName>style.visibility</p:attrName>
                                        </p:attrNameLst>
                                      </p:cBhvr>
                                      <p:to>
                                        <p:strVal val="visible"/>
                                      </p:to>
                                    </p:set>
                                    <p:animEffect transition="in" filter="wipe(up)">
                                      <p:cBhvr>
                                        <p:cTn id="77" dur="500"/>
                                        <p:tgtEl>
                                          <p:spTgt spid="93"/>
                                        </p:tgtEl>
                                      </p:cBhvr>
                                    </p:animEffect>
                                  </p:childTnLst>
                                </p:cTn>
                              </p:par>
                            </p:childTnLst>
                          </p:cTn>
                        </p:par>
                        <p:par>
                          <p:cTn id="78" fill="hold">
                            <p:stCondLst>
                              <p:cond delay="3500"/>
                            </p:stCondLst>
                            <p:childTnLst>
                              <p:par>
                                <p:cTn id="79" presetID="9" presetClass="entr" presetSubtype="0" fill="hold" grpId="0" nodeType="afterEffect">
                                  <p:stCondLst>
                                    <p:cond delay="0"/>
                                  </p:stCondLst>
                                  <p:childTnLst>
                                    <p:set>
                                      <p:cBhvr>
                                        <p:cTn id="80" dur="1" fill="hold">
                                          <p:stCondLst>
                                            <p:cond delay="0"/>
                                          </p:stCondLst>
                                        </p:cTn>
                                        <p:tgtEl>
                                          <p:spTgt spid="62"/>
                                        </p:tgtEl>
                                        <p:attrNameLst>
                                          <p:attrName>style.visibility</p:attrName>
                                        </p:attrNameLst>
                                      </p:cBhvr>
                                      <p:to>
                                        <p:strVal val="visible"/>
                                      </p:to>
                                    </p:set>
                                    <p:animEffect transition="in" filter="dissolve">
                                      <p:cBhvr>
                                        <p:cTn id="81" dur="500"/>
                                        <p:tgtEl>
                                          <p:spTgt spid="62"/>
                                        </p:tgtEl>
                                      </p:cBhvr>
                                    </p:animEffect>
                                  </p:childTnLst>
                                </p:cTn>
                              </p:par>
                            </p:childTnLst>
                          </p:cTn>
                        </p:par>
                        <p:par>
                          <p:cTn id="82" fill="hold">
                            <p:stCondLst>
                              <p:cond delay="4000"/>
                            </p:stCondLst>
                            <p:childTnLst>
                              <p:par>
                                <p:cTn id="83" presetID="22" presetClass="entr" presetSubtype="1" fill="hold" nodeType="afterEffect">
                                  <p:stCondLst>
                                    <p:cond delay="0"/>
                                  </p:stCondLst>
                                  <p:childTnLst>
                                    <p:set>
                                      <p:cBhvr>
                                        <p:cTn id="84" dur="1" fill="hold">
                                          <p:stCondLst>
                                            <p:cond delay="0"/>
                                          </p:stCondLst>
                                        </p:cTn>
                                        <p:tgtEl>
                                          <p:spTgt spid="94"/>
                                        </p:tgtEl>
                                        <p:attrNameLst>
                                          <p:attrName>style.visibility</p:attrName>
                                        </p:attrNameLst>
                                      </p:cBhvr>
                                      <p:to>
                                        <p:strVal val="visible"/>
                                      </p:to>
                                    </p:set>
                                    <p:animEffect transition="in" filter="wipe(up)">
                                      <p:cBhvr>
                                        <p:cTn id="85" dur="500"/>
                                        <p:tgtEl>
                                          <p:spTgt spid="94"/>
                                        </p:tgtEl>
                                      </p:cBhvr>
                                    </p:animEffect>
                                  </p:childTnLst>
                                </p:cTn>
                              </p:par>
                            </p:childTnLst>
                          </p:cTn>
                        </p:par>
                        <p:par>
                          <p:cTn id="86" fill="hold">
                            <p:stCondLst>
                              <p:cond delay="4500"/>
                            </p:stCondLst>
                            <p:childTnLst>
                              <p:par>
                                <p:cTn id="87" presetID="9" presetClass="entr" presetSubtype="0" fill="hold" grpId="0" nodeType="afterEffect">
                                  <p:stCondLst>
                                    <p:cond delay="0"/>
                                  </p:stCondLst>
                                  <p:childTnLst>
                                    <p:set>
                                      <p:cBhvr>
                                        <p:cTn id="88" dur="1" fill="hold">
                                          <p:stCondLst>
                                            <p:cond delay="0"/>
                                          </p:stCondLst>
                                        </p:cTn>
                                        <p:tgtEl>
                                          <p:spTgt spid="63"/>
                                        </p:tgtEl>
                                        <p:attrNameLst>
                                          <p:attrName>style.visibility</p:attrName>
                                        </p:attrNameLst>
                                      </p:cBhvr>
                                      <p:to>
                                        <p:strVal val="visible"/>
                                      </p:to>
                                    </p:set>
                                    <p:animEffect transition="in" filter="dissolve">
                                      <p:cBhvr>
                                        <p:cTn id="89" dur="500"/>
                                        <p:tgtEl>
                                          <p:spTgt spid="63"/>
                                        </p:tgtEl>
                                      </p:cBhvr>
                                    </p:animEffect>
                                  </p:childTnLst>
                                </p:cTn>
                              </p:par>
                            </p:childTnLst>
                          </p:cTn>
                        </p:par>
                        <p:par>
                          <p:cTn id="90" fill="hold">
                            <p:stCondLst>
                              <p:cond delay="5000"/>
                            </p:stCondLst>
                            <p:childTnLst>
                              <p:par>
                                <p:cTn id="91" presetID="22" presetClass="entr" presetSubtype="8" fill="hold" nodeType="afterEffect">
                                  <p:stCondLst>
                                    <p:cond delay="0"/>
                                  </p:stCondLst>
                                  <p:childTnLst>
                                    <p:set>
                                      <p:cBhvr>
                                        <p:cTn id="92" dur="1" fill="hold">
                                          <p:stCondLst>
                                            <p:cond delay="0"/>
                                          </p:stCondLst>
                                        </p:cTn>
                                        <p:tgtEl>
                                          <p:spTgt spid="90"/>
                                        </p:tgtEl>
                                        <p:attrNameLst>
                                          <p:attrName>style.visibility</p:attrName>
                                        </p:attrNameLst>
                                      </p:cBhvr>
                                      <p:to>
                                        <p:strVal val="visible"/>
                                      </p:to>
                                    </p:set>
                                    <p:animEffect transition="in" filter="wipe(left)">
                                      <p:cBhvr>
                                        <p:cTn id="93" dur="500"/>
                                        <p:tgtEl>
                                          <p:spTgt spid="90"/>
                                        </p:tgtEl>
                                      </p:cBhvr>
                                    </p:animEffect>
                                  </p:childTnLst>
                                </p:cTn>
                              </p:par>
                            </p:childTnLst>
                          </p:cTn>
                        </p:par>
                        <p:par>
                          <p:cTn id="94" fill="hold">
                            <p:stCondLst>
                              <p:cond delay="5500"/>
                            </p:stCondLst>
                            <p:childTnLst>
                              <p:par>
                                <p:cTn id="95" presetID="22" presetClass="entr" presetSubtype="1" fill="hold" nodeType="afterEffect">
                                  <p:stCondLst>
                                    <p:cond delay="0"/>
                                  </p:stCondLst>
                                  <p:childTnLst>
                                    <p:set>
                                      <p:cBhvr>
                                        <p:cTn id="96" dur="1" fill="hold">
                                          <p:stCondLst>
                                            <p:cond delay="0"/>
                                          </p:stCondLst>
                                        </p:cTn>
                                        <p:tgtEl>
                                          <p:spTgt spid="95"/>
                                        </p:tgtEl>
                                        <p:attrNameLst>
                                          <p:attrName>style.visibility</p:attrName>
                                        </p:attrNameLst>
                                      </p:cBhvr>
                                      <p:to>
                                        <p:strVal val="visible"/>
                                      </p:to>
                                    </p:set>
                                    <p:animEffect transition="in" filter="wipe(up)">
                                      <p:cBhvr>
                                        <p:cTn id="97" dur="500"/>
                                        <p:tgtEl>
                                          <p:spTgt spid="95"/>
                                        </p:tgtEl>
                                      </p:cBhvr>
                                    </p:animEffect>
                                  </p:childTnLst>
                                </p:cTn>
                              </p:par>
                            </p:childTnLst>
                          </p:cTn>
                        </p:par>
                        <p:par>
                          <p:cTn id="98" fill="hold">
                            <p:stCondLst>
                              <p:cond delay="6000"/>
                            </p:stCondLst>
                            <p:childTnLst>
                              <p:par>
                                <p:cTn id="99" presetID="9" presetClass="entr" presetSubtype="0" fill="hold" grpId="0" nodeType="afterEffect">
                                  <p:stCondLst>
                                    <p:cond delay="0"/>
                                  </p:stCondLst>
                                  <p:childTnLst>
                                    <p:set>
                                      <p:cBhvr>
                                        <p:cTn id="100" dur="1" fill="hold">
                                          <p:stCondLst>
                                            <p:cond delay="0"/>
                                          </p:stCondLst>
                                        </p:cTn>
                                        <p:tgtEl>
                                          <p:spTgt spid="64"/>
                                        </p:tgtEl>
                                        <p:attrNameLst>
                                          <p:attrName>style.visibility</p:attrName>
                                        </p:attrNameLst>
                                      </p:cBhvr>
                                      <p:to>
                                        <p:strVal val="visible"/>
                                      </p:to>
                                    </p:set>
                                    <p:animEffect transition="in" filter="dissolve">
                                      <p:cBhvr>
                                        <p:cTn id="101"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0" grpId="0" animBg="1"/>
      <p:bldP spid="61" grpId="0" animBg="1"/>
      <p:bldP spid="62" grpId="0" animBg="1"/>
      <p:bldP spid="63" grpId="0" animBg="1"/>
      <p:bldP spid="64"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Picture 3" descr="C:\Documents and Settings\Owner\My Documents\Visual Studio 2010\Projects\data\sphere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7784" y="548680"/>
            <a:ext cx="1872208" cy="1844508"/>
          </a:xfrm>
          <a:prstGeom prst="rect">
            <a:avLst/>
          </a:prstGeom>
          <a:noFill/>
          <a:ln w="38100">
            <a:noFill/>
          </a:ln>
          <a:extLst>
            <a:ext uri="{909E8E84-426E-40DD-AFC4-6F175D3DCCD1}">
              <a14:hiddenFill xmlns:a14="http://schemas.microsoft.com/office/drawing/2010/main">
                <a:solidFill>
                  <a:srgbClr val="FFFFFF"/>
                </a:solidFill>
              </a14:hiddenFill>
            </a:ext>
          </a:extLst>
        </p:spPr>
      </p:pic>
      <p:sp>
        <p:nvSpPr>
          <p:cNvPr id="10" name="正方形/長方形 9"/>
          <p:cNvSpPr/>
          <p:nvPr/>
        </p:nvSpPr>
        <p:spPr>
          <a:xfrm>
            <a:off x="2339752" y="836712"/>
            <a:ext cx="1872208" cy="194421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9" name="Picture 8" descr="C:\Users\akihisa\Documents\Visual Studio 2010\Projects\実験に関するやつら\入力、実画像\実験１\ref\sphere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1720" y="1124744"/>
            <a:ext cx="1872208" cy="1872208"/>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178" name="Picture 6" descr="C:\Users\akihisa\Documents\Visual Studio 2010\Projects\実験に関するやつら\入力、実画像\実験１\ref\sphere0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3688" y="1412776"/>
            <a:ext cx="1872208" cy="1950049"/>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182" name="Picture 5" descr="C:\Users\akihisa\Documents\Visual Studio 2010\Projects\実験に関するやつら\入力、実画像\実験１\query\image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6176" y="548680"/>
            <a:ext cx="1186938" cy="2736304"/>
          </a:xfrm>
          <a:prstGeom prst="rect">
            <a:avLst/>
          </a:prstGeom>
          <a:noFill/>
          <a:ln w="38100">
            <a:noFill/>
          </a:ln>
          <a:extLst>
            <a:ext uri="{909E8E84-426E-40DD-AFC4-6F175D3DCCD1}">
              <a14:hiddenFill xmlns:a14="http://schemas.microsoft.com/office/drawing/2010/main">
                <a:solidFill>
                  <a:srgbClr val="FFFFFF"/>
                </a:solidFill>
              </a14:hiddenFill>
            </a:ext>
          </a:extLst>
        </p:spPr>
      </p:pic>
      <p:sp>
        <p:nvSpPr>
          <p:cNvPr id="6" name="正方形/長方形 5"/>
          <p:cNvSpPr/>
          <p:nvPr/>
        </p:nvSpPr>
        <p:spPr>
          <a:xfrm>
            <a:off x="5927035" y="836712"/>
            <a:ext cx="1080120" cy="273630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1" name="Picture 2" descr="C:\Documents and Settings\Owner\My Documents\Visual Studio 2010\Projects\data\image0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52120" y="1124744"/>
            <a:ext cx="1152128" cy="2709853"/>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177" name="Picture 3" descr="C:\Users\akihisa\Documents\Visual Studio 2010\Projects\実験に関するやつら\入力、実画像\実験１\query\image0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92080" y="1484784"/>
            <a:ext cx="1152128" cy="2709853"/>
          </a:xfrm>
          <a:prstGeom prst="rect">
            <a:avLst/>
          </a:prstGeom>
          <a:noFill/>
          <a:ln w="38100">
            <a:noFill/>
          </a:ln>
          <a:extLst>
            <a:ext uri="{909E8E84-426E-40DD-AFC4-6F175D3DCCD1}">
              <a14:hiddenFill xmlns:a14="http://schemas.microsoft.com/office/drawing/2010/main">
                <a:solidFill>
                  <a:srgbClr val="FFFFFF"/>
                </a:solidFill>
              </a14:hiddenFill>
            </a:ext>
          </a:extLst>
        </p:spPr>
      </p:pic>
      <p:sp>
        <p:nvSpPr>
          <p:cNvPr id="175" name="正方形/長方形 174"/>
          <p:cNvSpPr/>
          <p:nvPr/>
        </p:nvSpPr>
        <p:spPr bwMode="auto">
          <a:xfrm>
            <a:off x="5220072" y="4365104"/>
            <a:ext cx="2304256" cy="576064"/>
          </a:xfrm>
          <a:prstGeom prst="rect">
            <a:avLst/>
          </a:prstGeom>
          <a:solidFill>
            <a:srgbClr val="FFFF00"/>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74" name="正方形/長方形 173"/>
          <p:cNvSpPr/>
          <p:nvPr/>
        </p:nvSpPr>
        <p:spPr bwMode="auto">
          <a:xfrm>
            <a:off x="1619672" y="4365104"/>
            <a:ext cx="2304256" cy="576064"/>
          </a:xfrm>
          <a:prstGeom prst="rect">
            <a:avLst/>
          </a:prstGeom>
          <a:solidFill>
            <a:srgbClr val="FFFF00"/>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2" name="タイトル 1"/>
          <p:cNvSpPr>
            <a:spLocks noGrp="1"/>
          </p:cNvSpPr>
          <p:nvPr>
            <p:ph type="title"/>
          </p:nvPr>
        </p:nvSpPr>
        <p:spPr/>
        <p:txBody>
          <a:bodyPr/>
          <a:lstStyle/>
          <a:p>
            <a:r>
              <a:rPr lang="ja-JP" altLang="en-US" dirty="0"/>
              <a:t>事例ベース照度差ステレオ法</a:t>
            </a:r>
            <a:endParaRPr kumimoji="1" lang="ja-JP" altLang="en-US" dirty="0"/>
          </a:p>
        </p:txBody>
      </p:sp>
      <p:grpSp>
        <p:nvGrpSpPr>
          <p:cNvPr id="115" name="グループ化 114"/>
          <p:cNvGrpSpPr/>
          <p:nvPr/>
        </p:nvGrpSpPr>
        <p:grpSpPr>
          <a:xfrm>
            <a:off x="1907704" y="764704"/>
            <a:ext cx="360040" cy="360040"/>
            <a:chOff x="1907704" y="764704"/>
            <a:chExt cx="360040" cy="360040"/>
          </a:xfrm>
        </p:grpSpPr>
        <p:sp>
          <p:nvSpPr>
            <p:cNvPr id="14" name="円/楕円 13"/>
            <p:cNvSpPr/>
            <p:nvPr/>
          </p:nvSpPr>
          <p:spPr>
            <a:xfrm>
              <a:off x="1907704" y="1052736"/>
              <a:ext cx="72008"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2051720" y="908720"/>
              <a:ext cx="72008"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2195736" y="764704"/>
              <a:ext cx="72008"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 name="グループ化 3"/>
          <p:cNvGrpSpPr/>
          <p:nvPr/>
        </p:nvGrpSpPr>
        <p:grpSpPr>
          <a:xfrm>
            <a:off x="5494987" y="764704"/>
            <a:ext cx="360040" cy="360040"/>
            <a:chOff x="5494987" y="764704"/>
            <a:chExt cx="360040" cy="360040"/>
          </a:xfrm>
        </p:grpSpPr>
        <p:sp>
          <p:nvSpPr>
            <p:cNvPr id="18" name="円/楕円 17"/>
            <p:cNvSpPr/>
            <p:nvPr/>
          </p:nvSpPr>
          <p:spPr>
            <a:xfrm>
              <a:off x="5494987" y="1052736"/>
              <a:ext cx="72008"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18"/>
            <p:cNvSpPr/>
            <p:nvPr/>
          </p:nvSpPr>
          <p:spPr>
            <a:xfrm>
              <a:off x="5639003" y="908720"/>
              <a:ext cx="72008"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p:nvPr/>
          </p:nvSpPr>
          <p:spPr>
            <a:xfrm>
              <a:off x="5783019" y="764704"/>
              <a:ext cx="72008"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12" name="グループ化 111"/>
          <p:cNvGrpSpPr/>
          <p:nvPr/>
        </p:nvGrpSpPr>
        <p:grpSpPr>
          <a:xfrm>
            <a:off x="6156176" y="4450254"/>
            <a:ext cx="864096" cy="432048"/>
            <a:chOff x="6156176" y="4450254"/>
            <a:chExt cx="864096" cy="432048"/>
          </a:xfrm>
        </p:grpSpPr>
        <p:sp>
          <p:nvSpPr>
            <p:cNvPr id="38" name="正方形/長方形 37"/>
            <p:cNvSpPr/>
            <p:nvPr/>
          </p:nvSpPr>
          <p:spPr>
            <a:xfrm>
              <a:off x="6156176" y="4450254"/>
              <a:ext cx="864096" cy="4320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1" name="グループ化 110"/>
            <p:cNvGrpSpPr/>
            <p:nvPr/>
          </p:nvGrpSpPr>
          <p:grpSpPr>
            <a:xfrm>
              <a:off x="6274001" y="4649611"/>
              <a:ext cx="648072" cy="72008"/>
              <a:chOff x="6274001" y="4649611"/>
              <a:chExt cx="648072" cy="72008"/>
            </a:xfrm>
          </p:grpSpPr>
          <p:sp>
            <p:nvSpPr>
              <p:cNvPr id="39" name="円/楕円 38"/>
              <p:cNvSpPr/>
              <p:nvPr/>
            </p:nvSpPr>
            <p:spPr>
              <a:xfrm>
                <a:off x="6274001" y="464961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円/楕円 39"/>
              <p:cNvSpPr/>
              <p:nvPr/>
            </p:nvSpPr>
            <p:spPr>
              <a:xfrm>
                <a:off x="6418017" y="464961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円/楕円 40"/>
              <p:cNvSpPr/>
              <p:nvPr/>
            </p:nvSpPr>
            <p:spPr>
              <a:xfrm>
                <a:off x="6562033" y="464961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円/楕円 41"/>
              <p:cNvSpPr/>
              <p:nvPr/>
            </p:nvSpPr>
            <p:spPr>
              <a:xfrm>
                <a:off x="6706049" y="464961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円/楕円 42"/>
              <p:cNvSpPr/>
              <p:nvPr/>
            </p:nvSpPr>
            <p:spPr>
              <a:xfrm>
                <a:off x="6850065" y="464961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46" name="右中かっこ 45"/>
          <p:cNvSpPr/>
          <p:nvPr/>
        </p:nvSpPr>
        <p:spPr>
          <a:xfrm>
            <a:off x="4860032" y="3429000"/>
            <a:ext cx="288032" cy="1872208"/>
          </a:xfrm>
          <a:prstGeom prst="rightBrace">
            <a:avLst>
              <a:gd name="adj1" fmla="val 38096"/>
              <a:gd name="adj2" fmla="val 64909"/>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nvGrpSpPr>
          <p:cNvPr id="170" name="グループ化 169"/>
          <p:cNvGrpSpPr/>
          <p:nvPr/>
        </p:nvGrpSpPr>
        <p:grpSpPr>
          <a:xfrm>
            <a:off x="4427984" y="4553969"/>
            <a:ext cx="288032" cy="216024"/>
            <a:chOff x="4427984" y="4553969"/>
            <a:chExt cx="288032" cy="216024"/>
          </a:xfrm>
        </p:grpSpPr>
        <p:sp>
          <p:nvSpPr>
            <p:cNvPr id="47" name="正方形/長方形 46"/>
            <p:cNvSpPr/>
            <p:nvPr/>
          </p:nvSpPr>
          <p:spPr>
            <a:xfrm>
              <a:off x="4427984" y="4553969"/>
              <a:ext cx="288032" cy="72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p:cNvSpPr/>
            <p:nvPr/>
          </p:nvSpPr>
          <p:spPr>
            <a:xfrm>
              <a:off x="4427984" y="4697985"/>
              <a:ext cx="288032" cy="72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8" name="グループ化 167"/>
          <p:cNvGrpSpPr/>
          <p:nvPr/>
        </p:nvGrpSpPr>
        <p:grpSpPr>
          <a:xfrm>
            <a:off x="1691680" y="4437112"/>
            <a:ext cx="2160240" cy="432048"/>
            <a:chOff x="1691680" y="4449017"/>
            <a:chExt cx="2160240" cy="432048"/>
          </a:xfrm>
        </p:grpSpPr>
        <p:sp>
          <p:nvSpPr>
            <p:cNvPr id="49" name="正方形/長方形 48"/>
            <p:cNvSpPr/>
            <p:nvPr/>
          </p:nvSpPr>
          <p:spPr>
            <a:xfrm>
              <a:off x="1691680" y="4449017"/>
              <a:ext cx="432048" cy="432048"/>
            </a:xfrm>
            <a:prstGeom prst="rect">
              <a:avLst/>
            </a:prstGeom>
            <a:solidFill>
              <a:srgbClr val="FFFFFF"/>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p:cNvSpPr/>
            <p:nvPr/>
          </p:nvSpPr>
          <p:spPr>
            <a:xfrm>
              <a:off x="2123728" y="4449017"/>
              <a:ext cx="432048" cy="432048"/>
            </a:xfrm>
            <a:prstGeom prst="rect">
              <a:avLst/>
            </a:prstGeom>
            <a:solidFill>
              <a:srgbClr val="78963C"/>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p:cNvSpPr/>
            <p:nvPr/>
          </p:nvSpPr>
          <p:spPr>
            <a:xfrm>
              <a:off x="2555776" y="4449017"/>
              <a:ext cx="864096" cy="432048"/>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円/楕円 57"/>
            <p:cNvSpPr/>
            <p:nvPr/>
          </p:nvSpPr>
          <p:spPr>
            <a:xfrm>
              <a:off x="2663499" y="4629326"/>
              <a:ext cx="72008" cy="72008"/>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円/楕円 58"/>
            <p:cNvSpPr/>
            <p:nvPr/>
          </p:nvSpPr>
          <p:spPr>
            <a:xfrm>
              <a:off x="2807515" y="4629326"/>
              <a:ext cx="72008" cy="72008"/>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円/楕円 59"/>
            <p:cNvSpPr/>
            <p:nvPr/>
          </p:nvSpPr>
          <p:spPr>
            <a:xfrm>
              <a:off x="2951531" y="4629326"/>
              <a:ext cx="72008" cy="72008"/>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円/楕円 60"/>
            <p:cNvSpPr/>
            <p:nvPr/>
          </p:nvSpPr>
          <p:spPr>
            <a:xfrm>
              <a:off x="3095547" y="4629326"/>
              <a:ext cx="72008" cy="72008"/>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円/楕円 61"/>
            <p:cNvSpPr/>
            <p:nvPr/>
          </p:nvSpPr>
          <p:spPr>
            <a:xfrm>
              <a:off x="3239563" y="4629326"/>
              <a:ext cx="72008" cy="72008"/>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p:cNvSpPr/>
            <p:nvPr/>
          </p:nvSpPr>
          <p:spPr>
            <a:xfrm>
              <a:off x="3419872" y="4449017"/>
              <a:ext cx="432048" cy="432048"/>
            </a:xfrm>
            <a:prstGeom prst="rect">
              <a:avLst/>
            </a:prstGeom>
            <a:solidFill>
              <a:srgbClr val="D2E6A0"/>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1" name="正方形/長方形 80"/>
          <p:cNvSpPr/>
          <p:nvPr/>
        </p:nvSpPr>
        <p:spPr>
          <a:xfrm rot="17873819">
            <a:off x="4371472" y="4095016"/>
            <a:ext cx="409867" cy="72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1" name="グループ化 160"/>
          <p:cNvGrpSpPr/>
          <p:nvPr/>
        </p:nvGrpSpPr>
        <p:grpSpPr>
          <a:xfrm>
            <a:off x="4427984" y="4024112"/>
            <a:ext cx="288032" cy="216024"/>
            <a:chOff x="4427984" y="4024112"/>
            <a:chExt cx="288032" cy="216024"/>
          </a:xfrm>
        </p:grpSpPr>
        <p:sp>
          <p:nvSpPr>
            <p:cNvPr id="82" name="正方形/長方形 81"/>
            <p:cNvSpPr/>
            <p:nvPr/>
          </p:nvSpPr>
          <p:spPr>
            <a:xfrm>
              <a:off x="4427984" y="4024112"/>
              <a:ext cx="288032" cy="72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正方形/長方形 82"/>
            <p:cNvSpPr/>
            <p:nvPr/>
          </p:nvSpPr>
          <p:spPr>
            <a:xfrm>
              <a:off x="4427984" y="4168128"/>
              <a:ext cx="288032" cy="72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4" name="正方形/長方形 103"/>
          <p:cNvSpPr/>
          <p:nvPr/>
        </p:nvSpPr>
        <p:spPr>
          <a:xfrm rot="17873819">
            <a:off x="4371472" y="3590960"/>
            <a:ext cx="409867" cy="72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3" name="グループ化 142"/>
          <p:cNvGrpSpPr/>
          <p:nvPr/>
        </p:nvGrpSpPr>
        <p:grpSpPr>
          <a:xfrm>
            <a:off x="4427984" y="3501008"/>
            <a:ext cx="288032" cy="216024"/>
            <a:chOff x="4427984" y="3501008"/>
            <a:chExt cx="288032" cy="216024"/>
          </a:xfrm>
        </p:grpSpPr>
        <p:sp>
          <p:nvSpPr>
            <p:cNvPr id="105" name="正方形/長方形 104"/>
            <p:cNvSpPr/>
            <p:nvPr/>
          </p:nvSpPr>
          <p:spPr>
            <a:xfrm>
              <a:off x="4427984" y="3501008"/>
              <a:ext cx="288032" cy="72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正方形/長方形 105"/>
            <p:cNvSpPr/>
            <p:nvPr/>
          </p:nvSpPr>
          <p:spPr>
            <a:xfrm>
              <a:off x="4427984" y="3645024"/>
              <a:ext cx="288032" cy="72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73" name="グループ化 172"/>
          <p:cNvGrpSpPr/>
          <p:nvPr/>
        </p:nvGrpSpPr>
        <p:grpSpPr>
          <a:xfrm>
            <a:off x="4527151" y="4941168"/>
            <a:ext cx="72008" cy="360040"/>
            <a:chOff x="4527151" y="4941168"/>
            <a:chExt cx="72008" cy="360040"/>
          </a:xfrm>
        </p:grpSpPr>
        <p:sp>
          <p:nvSpPr>
            <p:cNvPr id="107" name="円/楕円 106"/>
            <p:cNvSpPr/>
            <p:nvPr/>
          </p:nvSpPr>
          <p:spPr>
            <a:xfrm>
              <a:off x="4527151" y="4941168"/>
              <a:ext cx="72008"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円/楕円 107"/>
            <p:cNvSpPr/>
            <p:nvPr/>
          </p:nvSpPr>
          <p:spPr>
            <a:xfrm>
              <a:off x="4527151" y="5085184"/>
              <a:ext cx="72008"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円/楕円 108"/>
            <p:cNvSpPr/>
            <p:nvPr/>
          </p:nvSpPr>
          <p:spPr>
            <a:xfrm>
              <a:off x="4527151" y="5229200"/>
              <a:ext cx="72008"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1" name="テキスト ボックス 120"/>
          <p:cNvSpPr txBox="1"/>
          <p:nvPr/>
        </p:nvSpPr>
        <p:spPr>
          <a:xfrm>
            <a:off x="2771800" y="980728"/>
            <a:ext cx="2045753" cy="646331"/>
          </a:xfrm>
          <a:prstGeom prst="rect">
            <a:avLst/>
          </a:prstGeom>
          <a:noFill/>
        </p:spPr>
        <p:txBody>
          <a:bodyPr wrap="none" rtlCol="0">
            <a:spAutoFit/>
            <a:scene3d>
              <a:camera prst="orthographicFront"/>
              <a:lightRig rig="threePt" dir="t"/>
            </a:scene3d>
            <a:sp3d/>
          </a:bodyPr>
          <a:lstStyle/>
          <a:p>
            <a:pPr algn="ctr"/>
            <a:r>
              <a:rPr kumimoji="1" lang="ja-JP" altLang="en-US" b="1" dirty="0" smtClean="0">
                <a:solidFill>
                  <a:schemeClr val="bg1"/>
                </a:solidFill>
                <a:effectLst>
                  <a:glow rad="228600">
                    <a:schemeClr val="tx1">
                      <a:alpha val="40000"/>
                    </a:schemeClr>
                  </a:glow>
                  <a:outerShdw dir="5400000" algn="ctr" rotWithShape="0">
                    <a:schemeClr val="tx1"/>
                  </a:outerShdw>
                </a:effectLst>
              </a:rPr>
              <a:t>リファレンス画像列</a:t>
            </a:r>
            <a:endParaRPr kumimoji="1" lang="en-US" altLang="ja-JP" b="1" dirty="0" smtClean="0">
              <a:solidFill>
                <a:schemeClr val="bg1"/>
              </a:solidFill>
              <a:effectLst>
                <a:glow rad="228600">
                  <a:schemeClr val="tx1">
                    <a:alpha val="40000"/>
                  </a:schemeClr>
                </a:glow>
                <a:outerShdw dir="5400000" algn="ctr" rotWithShape="0">
                  <a:schemeClr val="tx1"/>
                </a:outerShdw>
              </a:effectLst>
            </a:endParaRPr>
          </a:p>
          <a:p>
            <a:pPr algn="ctr"/>
            <a:r>
              <a:rPr kumimoji="1" lang="ja-JP" altLang="en-US" b="1" dirty="0" smtClean="0">
                <a:solidFill>
                  <a:schemeClr val="bg1"/>
                </a:solidFill>
                <a:effectLst>
                  <a:glow rad="228600">
                    <a:schemeClr val="tx1">
                      <a:alpha val="40000"/>
                    </a:schemeClr>
                  </a:glow>
                  <a:outerShdw dir="5400000" algn="ctr" rotWithShape="0">
                    <a:schemeClr val="tx1"/>
                  </a:outerShdw>
                </a:effectLst>
              </a:rPr>
              <a:t>（形状既知の物体）</a:t>
            </a:r>
            <a:endParaRPr kumimoji="1" lang="ja-JP" altLang="en-US" b="1" dirty="0">
              <a:solidFill>
                <a:schemeClr val="bg1"/>
              </a:solidFill>
              <a:effectLst>
                <a:glow rad="228600">
                  <a:schemeClr val="tx1">
                    <a:alpha val="40000"/>
                  </a:schemeClr>
                </a:glow>
                <a:outerShdw dir="5400000" algn="ctr" rotWithShape="0">
                  <a:schemeClr val="tx1"/>
                </a:outerShdw>
              </a:effectLst>
            </a:endParaRPr>
          </a:p>
        </p:txBody>
      </p:sp>
      <p:sp>
        <p:nvSpPr>
          <p:cNvPr id="122" name="テキスト ボックス 121"/>
          <p:cNvSpPr txBox="1"/>
          <p:nvPr/>
        </p:nvSpPr>
        <p:spPr>
          <a:xfrm>
            <a:off x="5566995" y="980728"/>
            <a:ext cx="1813317" cy="646331"/>
          </a:xfrm>
          <a:prstGeom prst="rect">
            <a:avLst/>
          </a:prstGeom>
          <a:noFill/>
        </p:spPr>
        <p:txBody>
          <a:bodyPr wrap="none" rtlCol="0">
            <a:spAutoFit/>
            <a:scene3d>
              <a:camera prst="orthographicFront"/>
              <a:lightRig rig="threePt" dir="t"/>
            </a:scene3d>
            <a:sp3d/>
          </a:bodyPr>
          <a:lstStyle/>
          <a:p>
            <a:pPr algn="ctr"/>
            <a:r>
              <a:rPr kumimoji="1" lang="ja-JP" altLang="en-US" b="1" dirty="0" smtClean="0">
                <a:solidFill>
                  <a:schemeClr val="bg1"/>
                </a:solidFill>
                <a:effectLst>
                  <a:glow rad="228600">
                    <a:schemeClr val="tx1">
                      <a:alpha val="40000"/>
                    </a:schemeClr>
                  </a:glow>
                  <a:outerShdw dir="5400000" algn="ctr" rotWithShape="0">
                    <a:schemeClr val="tx1"/>
                  </a:outerShdw>
                </a:effectLst>
              </a:rPr>
              <a:t>クエリ画像列</a:t>
            </a:r>
            <a:endParaRPr kumimoji="1" lang="en-US" altLang="ja-JP" b="1" dirty="0" smtClean="0">
              <a:solidFill>
                <a:schemeClr val="bg1"/>
              </a:solidFill>
              <a:effectLst>
                <a:glow rad="228600">
                  <a:schemeClr val="tx1">
                    <a:alpha val="40000"/>
                  </a:schemeClr>
                </a:glow>
                <a:outerShdw dir="5400000" algn="ctr" rotWithShape="0">
                  <a:schemeClr val="tx1"/>
                </a:outerShdw>
              </a:effectLst>
            </a:endParaRPr>
          </a:p>
          <a:p>
            <a:pPr algn="ctr"/>
            <a:r>
              <a:rPr kumimoji="1" lang="ja-JP" altLang="en-US" b="1" dirty="0" smtClean="0">
                <a:solidFill>
                  <a:schemeClr val="bg1"/>
                </a:solidFill>
                <a:effectLst>
                  <a:glow rad="228600">
                    <a:schemeClr val="tx1">
                      <a:alpha val="40000"/>
                    </a:schemeClr>
                  </a:glow>
                  <a:outerShdw dir="5400000" algn="ctr" rotWithShape="0">
                    <a:schemeClr val="tx1"/>
                  </a:outerShdw>
                </a:effectLst>
              </a:rPr>
              <a:t>（計測対象物体）</a:t>
            </a:r>
            <a:endParaRPr kumimoji="1" lang="ja-JP" altLang="en-US" b="1" dirty="0">
              <a:solidFill>
                <a:schemeClr val="bg1"/>
              </a:solidFill>
              <a:effectLst>
                <a:glow rad="228600">
                  <a:schemeClr val="tx1">
                    <a:alpha val="40000"/>
                  </a:schemeClr>
                </a:glow>
                <a:outerShdw dir="5400000" algn="ctr" rotWithShape="0">
                  <a:schemeClr val="tx1"/>
                </a:outerShdw>
              </a:effectLst>
            </a:endParaRPr>
          </a:p>
        </p:txBody>
      </p:sp>
      <p:sp>
        <p:nvSpPr>
          <p:cNvPr id="3" name="テキスト ボックス 2"/>
          <p:cNvSpPr txBox="1"/>
          <p:nvPr/>
        </p:nvSpPr>
        <p:spPr>
          <a:xfrm>
            <a:off x="5724128" y="4941168"/>
            <a:ext cx="1430200" cy="369332"/>
          </a:xfrm>
          <a:prstGeom prst="rect">
            <a:avLst/>
          </a:prstGeom>
          <a:noFill/>
        </p:spPr>
        <p:txBody>
          <a:bodyPr wrap="none" rtlCol="0">
            <a:spAutoFit/>
          </a:bodyPr>
          <a:lstStyle/>
          <a:p>
            <a:r>
              <a:rPr kumimoji="1" lang="ja-JP" altLang="en-US" dirty="0" smtClean="0"/>
              <a:t>観測ベクトル</a:t>
            </a:r>
            <a:endParaRPr kumimoji="1" lang="ja-JP" altLang="en-US" dirty="0"/>
          </a:p>
        </p:txBody>
      </p:sp>
      <p:sp>
        <p:nvSpPr>
          <p:cNvPr id="123" name="テキスト ボックス 122"/>
          <p:cNvSpPr txBox="1"/>
          <p:nvPr/>
        </p:nvSpPr>
        <p:spPr>
          <a:xfrm>
            <a:off x="2123728" y="4941168"/>
            <a:ext cx="1430200" cy="369332"/>
          </a:xfrm>
          <a:prstGeom prst="rect">
            <a:avLst/>
          </a:prstGeom>
          <a:noFill/>
        </p:spPr>
        <p:txBody>
          <a:bodyPr wrap="none" rtlCol="0">
            <a:spAutoFit/>
          </a:bodyPr>
          <a:lstStyle/>
          <a:p>
            <a:r>
              <a:rPr kumimoji="1" lang="ja-JP" altLang="en-US" dirty="0" smtClean="0"/>
              <a:t>観測ベクトル</a:t>
            </a:r>
            <a:endParaRPr kumimoji="1" lang="ja-JP" altLang="en-US" dirty="0"/>
          </a:p>
        </p:txBody>
      </p:sp>
      <p:sp>
        <p:nvSpPr>
          <p:cNvPr id="124" name="テキスト ボックス 123"/>
          <p:cNvSpPr txBox="1"/>
          <p:nvPr/>
        </p:nvSpPr>
        <p:spPr>
          <a:xfrm>
            <a:off x="4283968" y="2996952"/>
            <a:ext cx="646331" cy="369332"/>
          </a:xfrm>
          <a:prstGeom prst="rect">
            <a:avLst/>
          </a:prstGeom>
          <a:noFill/>
        </p:spPr>
        <p:txBody>
          <a:bodyPr wrap="none" rtlCol="0">
            <a:spAutoFit/>
          </a:bodyPr>
          <a:lstStyle/>
          <a:p>
            <a:r>
              <a:rPr kumimoji="1" lang="ja-JP" altLang="en-US" dirty="0" smtClean="0"/>
              <a:t>探索</a:t>
            </a:r>
            <a:endParaRPr kumimoji="1" lang="ja-JP" altLang="en-US" dirty="0"/>
          </a:p>
        </p:txBody>
      </p:sp>
      <p:sp>
        <p:nvSpPr>
          <p:cNvPr id="22" name="正方形/長方形 21"/>
          <p:cNvSpPr/>
          <p:nvPr/>
        </p:nvSpPr>
        <p:spPr>
          <a:xfrm>
            <a:off x="5927035" y="3501008"/>
            <a:ext cx="144016" cy="1440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2987824" y="2420888"/>
            <a:ext cx="144016" cy="144016"/>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2411760" y="1772816"/>
            <a:ext cx="144016" cy="144016"/>
          </a:xfrm>
          <a:prstGeom prst="rect">
            <a:avLst/>
          </a:prstGeom>
          <a:noFill/>
          <a:ln w="381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3275856" y="2060848"/>
            <a:ext cx="144016" cy="144016"/>
          </a:xfrm>
          <a:prstGeom prst="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p:cNvGrpSpPr/>
          <p:nvPr/>
        </p:nvGrpSpPr>
        <p:grpSpPr>
          <a:xfrm>
            <a:off x="5940152" y="2636912"/>
            <a:ext cx="1008112" cy="1008112"/>
            <a:chOff x="5940152" y="2636912"/>
            <a:chExt cx="1008112" cy="1008112"/>
          </a:xfrm>
        </p:grpSpPr>
        <p:cxnSp>
          <p:nvCxnSpPr>
            <p:cNvPr id="7" name="直線コネクタ 6"/>
            <p:cNvCxnSpPr/>
            <p:nvPr/>
          </p:nvCxnSpPr>
          <p:spPr bwMode="auto">
            <a:xfrm flipV="1">
              <a:off x="5940152" y="2636912"/>
              <a:ext cx="864096" cy="864096"/>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13" name="直線コネクタ 112"/>
            <p:cNvCxnSpPr/>
            <p:nvPr/>
          </p:nvCxnSpPr>
          <p:spPr bwMode="auto">
            <a:xfrm flipV="1">
              <a:off x="6084168" y="2780928"/>
              <a:ext cx="864096" cy="864096"/>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14" name="直線コネクタ 113"/>
            <p:cNvCxnSpPr/>
            <p:nvPr/>
          </p:nvCxnSpPr>
          <p:spPr bwMode="auto">
            <a:xfrm flipH="1">
              <a:off x="6804248" y="2636912"/>
              <a:ext cx="144016"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25" name="直線コネクタ 124"/>
            <p:cNvCxnSpPr/>
            <p:nvPr/>
          </p:nvCxnSpPr>
          <p:spPr bwMode="auto">
            <a:xfrm flipV="1">
              <a:off x="6948264" y="2636912"/>
              <a:ext cx="0" cy="144016"/>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26" name="直線コネクタ 125"/>
            <p:cNvCxnSpPr/>
            <p:nvPr/>
          </p:nvCxnSpPr>
          <p:spPr bwMode="auto">
            <a:xfrm flipV="1">
              <a:off x="6084168" y="2636912"/>
              <a:ext cx="864096" cy="864096"/>
            </a:xfrm>
            <a:prstGeom prst="line">
              <a:avLst/>
            </a:prstGeom>
            <a:solidFill>
              <a:schemeClr val="accent1"/>
            </a:solidFill>
            <a:ln w="38100" cap="flat" cmpd="sng" algn="ctr">
              <a:solidFill>
                <a:srgbClr val="FF0000"/>
              </a:solidFill>
              <a:prstDash val="solid"/>
              <a:round/>
              <a:headEnd type="none" w="med" len="med"/>
              <a:tailEnd type="none" w="med" len="med"/>
            </a:ln>
            <a:effectLst/>
          </p:spPr>
        </p:cxnSp>
      </p:grpSp>
      <p:sp>
        <p:nvSpPr>
          <p:cNvPr id="127" name="正方形/長方形 126"/>
          <p:cNvSpPr/>
          <p:nvPr/>
        </p:nvSpPr>
        <p:spPr>
          <a:xfrm>
            <a:off x="5940152" y="3501008"/>
            <a:ext cx="144016" cy="1440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9" name="正方形/長方形 128"/>
          <p:cNvSpPr/>
          <p:nvPr/>
        </p:nvSpPr>
        <p:spPr>
          <a:xfrm>
            <a:off x="6228184" y="3212976"/>
            <a:ext cx="144016" cy="1440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0" name="正方形/長方形 129"/>
          <p:cNvSpPr/>
          <p:nvPr/>
        </p:nvSpPr>
        <p:spPr>
          <a:xfrm>
            <a:off x="6804248" y="2636912"/>
            <a:ext cx="144016" cy="1440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5292080" y="4450254"/>
            <a:ext cx="432048" cy="432048"/>
          </a:xfrm>
          <a:prstGeom prst="rect">
            <a:avLst/>
          </a:prstGeom>
          <a:solidFill>
            <a:srgbClr val="FFFFFF"/>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p:cNvSpPr/>
          <p:nvPr/>
        </p:nvSpPr>
        <p:spPr>
          <a:xfrm>
            <a:off x="5724128" y="4450254"/>
            <a:ext cx="432048" cy="432048"/>
          </a:xfrm>
          <a:prstGeom prst="rect">
            <a:avLst/>
          </a:prstGeom>
          <a:solidFill>
            <a:srgbClr val="78963C"/>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p:cNvSpPr/>
          <p:nvPr/>
        </p:nvSpPr>
        <p:spPr>
          <a:xfrm>
            <a:off x="7020272" y="4450254"/>
            <a:ext cx="432048" cy="432048"/>
          </a:xfrm>
          <a:prstGeom prst="rect">
            <a:avLst/>
          </a:prstGeom>
          <a:solidFill>
            <a:srgbClr val="D2E6A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正方形/長方形 130"/>
          <p:cNvSpPr/>
          <p:nvPr/>
        </p:nvSpPr>
        <p:spPr>
          <a:xfrm>
            <a:off x="1763688" y="1412776"/>
            <a:ext cx="144016" cy="144016"/>
          </a:xfrm>
          <a:prstGeom prst="rect">
            <a:avLst/>
          </a:prstGeom>
          <a:noFill/>
          <a:ln w="381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2" name="グループ化 131"/>
          <p:cNvGrpSpPr/>
          <p:nvPr/>
        </p:nvGrpSpPr>
        <p:grpSpPr>
          <a:xfrm>
            <a:off x="2411760" y="908720"/>
            <a:ext cx="1008112" cy="1008112"/>
            <a:chOff x="5940152" y="2636912"/>
            <a:chExt cx="1008112" cy="1008112"/>
          </a:xfrm>
        </p:grpSpPr>
        <p:cxnSp>
          <p:nvCxnSpPr>
            <p:cNvPr id="133" name="直線コネクタ 132"/>
            <p:cNvCxnSpPr/>
            <p:nvPr/>
          </p:nvCxnSpPr>
          <p:spPr bwMode="auto">
            <a:xfrm flipV="1">
              <a:off x="5940152" y="2636912"/>
              <a:ext cx="864096" cy="864096"/>
            </a:xfrm>
            <a:prstGeom prst="line">
              <a:avLst/>
            </a:prstGeom>
            <a:solidFill>
              <a:schemeClr val="accent1"/>
            </a:solidFill>
            <a:ln w="38100" cap="flat" cmpd="sng" algn="ctr">
              <a:solidFill>
                <a:srgbClr val="00FFFF"/>
              </a:solidFill>
              <a:prstDash val="solid"/>
              <a:round/>
              <a:headEnd type="none" w="med" len="med"/>
              <a:tailEnd type="none" w="med" len="med"/>
            </a:ln>
            <a:effectLst/>
          </p:spPr>
        </p:cxnSp>
        <p:cxnSp>
          <p:nvCxnSpPr>
            <p:cNvPr id="134" name="直線コネクタ 133"/>
            <p:cNvCxnSpPr/>
            <p:nvPr/>
          </p:nvCxnSpPr>
          <p:spPr bwMode="auto">
            <a:xfrm flipV="1">
              <a:off x="6084168" y="2780928"/>
              <a:ext cx="864096" cy="864096"/>
            </a:xfrm>
            <a:prstGeom prst="line">
              <a:avLst/>
            </a:prstGeom>
            <a:solidFill>
              <a:schemeClr val="accent1"/>
            </a:solidFill>
            <a:ln w="38100" cap="flat" cmpd="sng" algn="ctr">
              <a:solidFill>
                <a:srgbClr val="00FFFF"/>
              </a:solidFill>
              <a:prstDash val="solid"/>
              <a:round/>
              <a:headEnd type="none" w="med" len="med"/>
              <a:tailEnd type="none" w="med" len="med"/>
            </a:ln>
            <a:effectLst/>
          </p:spPr>
        </p:cxnSp>
        <p:cxnSp>
          <p:nvCxnSpPr>
            <p:cNvPr id="135" name="直線コネクタ 134"/>
            <p:cNvCxnSpPr/>
            <p:nvPr/>
          </p:nvCxnSpPr>
          <p:spPr bwMode="auto">
            <a:xfrm flipH="1">
              <a:off x="6804248" y="2636912"/>
              <a:ext cx="144016" cy="0"/>
            </a:xfrm>
            <a:prstGeom prst="line">
              <a:avLst/>
            </a:prstGeom>
            <a:solidFill>
              <a:schemeClr val="accent1"/>
            </a:solidFill>
            <a:ln w="38100" cap="flat" cmpd="sng" algn="ctr">
              <a:solidFill>
                <a:srgbClr val="00FFFF"/>
              </a:solidFill>
              <a:prstDash val="solid"/>
              <a:round/>
              <a:headEnd type="none" w="med" len="med"/>
              <a:tailEnd type="none" w="med" len="med"/>
            </a:ln>
            <a:effectLst/>
          </p:spPr>
        </p:cxnSp>
        <p:cxnSp>
          <p:nvCxnSpPr>
            <p:cNvPr id="136" name="直線コネクタ 135"/>
            <p:cNvCxnSpPr/>
            <p:nvPr/>
          </p:nvCxnSpPr>
          <p:spPr bwMode="auto">
            <a:xfrm flipV="1">
              <a:off x="6948264" y="2636912"/>
              <a:ext cx="0" cy="144016"/>
            </a:xfrm>
            <a:prstGeom prst="line">
              <a:avLst/>
            </a:prstGeom>
            <a:solidFill>
              <a:schemeClr val="accent1"/>
            </a:solidFill>
            <a:ln w="38100" cap="flat" cmpd="sng" algn="ctr">
              <a:solidFill>
                <a:srgbClr val="00FFFF"/>
              </a:solidFill>
              <a:prstDash val="solid"/>
              <a:round/>
              <a:headEnd type="none" w="med" len="med"/>
              <a:tailEnd type="none" w="med" len="med"/>
            </a:ln>
            <a:effectLst/>
          </p:spPr>
        </p:cxnSp>
        <p:cxnSp>
          <p:nvCxnSpPr>
            <p:cNvPr id="137" name="直線コネクタ 136"/>
            <p:cNvCxnSpPr/>
            <p:nvPr/>
          </p:nvCxnSpPr>
          <p:spPr bwMode="auto">
            <a:xfrm flipV="1">
              <a:off x="6084168" y="2636912"/>
              <a:ext cx="864096" cy="864096"/>
            </a:xfrm>
            <a:prstGeom prst="line">
              <a:avLst/>
            </a:prstGeom>
            <a:solidFill>
              <a:schemeClr val="accent1"/>
            </a:solidFill>
            <a:ln w="38100" cap="flat" cmpd="sng" algn="ctr">
              <a:solidFill>
                <a:srgbClr val="00FFFF"/>
              </a:solidFill>
              <a:prstDash val="solid"/>
              <a:round/>
              <a:headEnd type="none" w="med" len="med"/>
              <a:tailEnd type="none" w="med" len="med"/>
            </a:ln>
            <a:effectLst/>
          </p:spPr>
        </p:cxnSp>
      </p:grpSp>
      <p:cxnSp>
        <p:nvCxnSpPr>
          <p:cNvPr id="28" name="直線矢印コネクタ 27"/>
          <p:cNvCxnSpPr/>
          <p:nvPr/>
        </p:nvCxnSpPr>
        <p:spPr>
          <a:xfrm flipH="1" flipV="1">
            <a:off x="2267744" y="1628800"/>
            <a:ext cx="216024" cy="21602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5" name="正方形/長方形 64"/>
          <p:cNvSpPr/>
          <p:nvPr/>
        </p:nvSpPr>
        <p:spPr>
          <a:xfrm>
            <a:off x="1691680" y="3429000"/>
            <a:ext cx="432048" cy="432048"/>
          </a:xfrm>
          <a:prstGeom prst="rect">
            <a:avLst/>
          </a:prstGeom>
          <a:solidFill>
            <a:srgbClr val="8CAA50"/>
          </a:solidFill>
          <a:ln w="381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正方形/長方形 66"/>
          <p:cNvSpPr/>
          <p:nvPr/>
        </p:nvSpPr>
        <p:spPr>
          <a:xfrm>
            <a:off x="2123728" y="3429000"/>
            <a:ext cx="432048" cy="432048"/>
          </a:xfrm>
          <a:prstGeom prst="rect">
            <a:avLst/>
          </a:prstGeom>
          <a:solidFill>
            <a:srgbClr val="648228"/>
          </a:solidFill>
          <a:ln w="381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1" name="グループ化 140"/>
          <p:cNvGrpSpPr/>
          <p:nvPr/>
        </p:nvGrpSpPr>
        <p:grpSpPr>
          <a:xfrm>
            <a:off x="2555776" y="3429000"/>
            <a:ext cx="864096" cy="432048"/>
            <a:chOff x="2555776" y="3429000"/>
            <a:chExt cx="864096" cy="432048"/>
          </a:xfrm>
        </p:grpSpPr>
        <p:grpSp>
          <p:nvGrpSpPr>
            <p:cNvPr id="140" name="グループ化 139"/>
            <p:cNvGrpSpPr/>
            <p:nvPr/>
          </p:nvGrpSpPr>
          <p:grpSpPr>
            <a:xfrm>
              <a:off x="2663499" y="3611690"/>
              <a:ext cx="648072" cy="72008"/>
              <a:chOff x="2663499" y="3611690"/>
              <a:chExt cx="648072" cy="72008"/>
            </a:xfrm>
          </p:grpSpPr>
          <p:sp>
            <p:nvSpPr>
              <p:cNvPr id="74" name="円/楕円 73"/>
              <p:cNvSpPr/>
              <p:nvPr/>
            </p:nvSpPr>
            <p:spPr>
              <a:xfrm>
                <a:off x="2663499" y="3611690"/>
                <a:ext cx="72008" cy="72008"/>
              </a:xfrm>
              <a:prstGeom prst="ellipse">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円/楕円 74"/>
              <p:cNvSpPr/>
              <p:nvPr/>
            </p:nvSpPr>
            <p:spPr>
              <a:xfrm>
                <a:off x="2807515" y="3611690"/>
                <a:ext cx="72008" cy="72008"/>
              </a:xfrm>
              <a:prstGeom prst="ellipse">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円/楕円 75"/>
              <p:cNvSpPr/>
              <p:nvPr/>
            </p:nvSpPr>
            <p:spPr>
              <a:xfrm>
                <a:off x="2951531" y="3611690"/>
                <a:ext cx="72008" cy="72008"/>
              </a:xfrm>
              <a:prstGeom prst="ellipse">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円/楕円 76"/>
              <p:cNvSpPr/>
              <p:nvPr/>
            </p:nvSpPr>
            <p:spPr>
              <a:xfrm>
                <a:off x="3095547" y="3611690"/>
                <a:ext cx="72008" cy="72008"/>
              </a:xfrm>
              <a:prstGeom prst="ellipse">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円/楕円 77"/>
              <p:cNvSpPr/>
              <p:nvPr/>
            </p:nvSpPr>
            <p:spPr>
              <a:xfrm>
                <a:off x="3239563" y="3611690"/>
                <a:ext cx="72008" cy="72008"/>
              </a:xfrm>
              <a:prstGeom prst="ellipse">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3" name="正方形/長方形 72"/>
            <p:cNvSpPr/>
            <p:nvPr/>
          </p:nvSpPr>
          <p:spPr>
            <a:xfrm>
              <a:off x="2555776" y="3429000"/>
              <a:ext cx="864096" cy="432048"/>
            </a:xfrm>
            <a:prstGeom prst="rect">
              <a:avLst/>
            </a:prstGeom>
            <a:noFill/>
            <a:ln w="381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9" name="正方形/長方形 78"/>
          <p:cNvSpPr/>
          <p:nvPr/>
        </p:nvSpPr>
        <p:spPr>
          <a:xfrm>
            <a:off x="3419872" y="3429000"/>
            <a:ext cx="432048" cy="432048"/>
          </a:xfrm>
          <a:prstGeom prst="rect">
            <a:avLst/>
          </a:prstGeom>
          <a:solidFill>
            <a:srgbClr val="000A00"/>
          </a:solidFill>
          <a:ln w="381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8" name="正方形/長方形 137"/>
          <p:cNvSpPr/>
          <p:nvPr/>
        </p:nvSpPr>
        <p:spPr>
          <a:xfrm>
            <a:off x="2411760" y="1772816"/>
            <a:ext cx="144016" cy="144016"/>
          </a:xfrm>
          <a:prstGeom prst="rect">
            <a:avLst/>
          </a:prstGeom>
          <a:noFill/>
          <a:ln w="381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 name="正方形/長方形 138"/>
          <p:cNvSpPr/>
          <p:nvPr/>
        </p:nvSpPr>
        <p:spPr>
          <a:xfrm>
            <a:off x="2699792" y="1484784"/>
            <a:ext cx="144016" cy="144016"/>
          </a:xfrm>
          <a:prstGeom prst="rect">
            <a:avLst/>
          </a:prstGeom>
          <a:noFill/>
          <a:ln w="381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 name="正方形/長方形 141"/>
          <p:cNvSpPr/>
          <p:nvPr/>
        </p:nvSpPr>
        <p:spPr>
          <a:xfrm>
            <a:off x="3275856" y="908720"/>
            <a:ext cx="144016" cy="144016"/>
          </a:xfrm>
          <a:prstGeom prst="rect">
            <a:avLst/>
          </a:prstGeom>
          <a:noFill/>
          <a:ln w="381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 name="直線矢印コネクタ 22"/>
          <p:cNvCxnSpPr/>
          <p:nvPr/>
        </p:nvCxnSpPr>
        <p:spPr>
          <a:xfrm>
            <a:off x="6012160" y="3573016"/>
            <a:ext cx="216024"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4" name="正方形/長方形 143"/>
          <p:cNvSpPr/>
          <p:nvPr/>
        </p:nvSpPr>
        <p:spPr>
          <a:xfrm rot="17873819">
            <a:off x="4368862" y="4626231"/>
            <a:ext cx="409867" cy="72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5" name="グループ化 144"/>
          <p:cNvGrpSpPr/>
          <p:nvPr/>
        </p:nvGrpSpPr>
        <p:grpSpPr>
          <a:xfrm>
            <a:off x="3275856" y="1196752"/>
            <a:ext cx="1008112" cy="1008112"/>
            <a:chOff x="5940152" y="2636912"/>
            <a:chExt cx="1008112" cy="1008112"/>
          </a:xfrm>
        </p:grpSpPr>
        <p:cxnSp>
          <p:nvCxnSpPr>
            <p:cNvPr id="146" name="直線コネクタ 145"/>
            <p:cNvCxnSpPr/>
            <p:nvPr/>
          </p:nvCxnSpPr>
          <p:spPr bwMode="auto">
            <a:xfrm flipV="1">
              <a:off x="5940152" y="2636912"/>
              <a:ext cx="864096" cy="864096"/>
            </a:xfrm>
            <a:prstGeom prst="line">
              <a:avLst/>
            </a:prstGeom>
            <a:solidFill>
              <a:schemeClr val="accent1"/>
            </a:solidFill>
            <a:ln w="38100" cap="flat" cmpd="sng" algn="ctr">
              <a:solidFill>
                <a:srgbClr val="FF00FF"/>
              </a:solidFill>
              <a:prstDash val="solid"/>
              <a:round/>
              <a:headEnd type="none" w="med" len="med"/>
              <a:tailEnd type="none" w="med" len="med"/>
            </a:ln>
            <a:effectLst/>
          </p:spPr>
        </p:cxnSp>
        <p:cxnSp>
          <p:nvCxnSpPr>
            <p:cNvPr id="147" name="直線コネクタ 146"/>
            <p:cNvCxnSpPr/>
            <p:nvPr/>
          </p:nvCxnSpPr>
          <p:spPr bwMode="auto">
            <a:xfrm flipV="1">
              <a:off x="6084168" y="2780928"/>
              <a:ext cx="864096" cy="864096"/>
            </a:xfrm>
            <a:prstGeom prst="line">
              <a:avLst/>
            </a:prstGeom>
            <a:solidFill>
              <a:schemeClr val="accent1"/>
            </a:solidFill>
            <a:ln w="38100" cap="flat" cmpd="sng" algn="ctr">
              <a:solidFill>
                <a:srgbClr val="FF00FF"/>
              </a:solidFill>
              <a:prstDash val="solid"/>
              <a:round/>
              <a:headEnd type="none" w="med" len="med"/>
              <a:tailEnd type="none" w="med" len="med"/>
            </a:ln>
            <a:effectLst/>
          </p:spPr>
        </p:cxnSp>
        <p:cxnSp>
          <p:nvCxnSpPr>
            <p:cNvPr id="148" name="直線コネクタ 147"/>
            <p:cNvCxnSpPr/>
            <p:nvPr/>
          </p:nvCxnSpPr>
          <p:spPr bwMode="auto">
            <a:xfrm flipH="1">
              <a:off x="6804248" y="2636912"/>
              <a:ext cx="144016" cy="0"/>
            </a:xfrm>
            <a:prstGeom prst="line">
              <a:avLst/>
            </a:prstGeom>
            <a:solidFill>
              <a:schemeClr val="accent1"/>
            </a:solidFill>
            <a:ln w="38100" cap="flat" cmpd="sng" algn="ctr">
              <a:solidFill>
                <a:srgbClr val="FF00FF"/>
              </a:solidFill>
              <a:prstDash val="solid"/>
              <a:round/>
              <a:headEnd type="none" w="med" len="med"/>
              <a:tailEnd type="none" w="med" len="med"/>
            </a:ln>
            <a:effectLst/>
          </p:spPr>
        </p:cxnSp>
        <p:cxnSp>
          <p:nvCxnSpPr>
            <p:cNvPr id="149" name="直線コネクタ 148"/>
            <p:cNvCxnSpPr/>
            <p:nvPr/>
          </p:nvCxnSpPr>
          <p:spPr bwMode="auto">
            <a:xfrm flipV="1">
              <a:off x="6948264" y="2636912"/>
              <a:ext cx="0" cy="144016"/>
            </a:xfrm>
            <a:prstGeom prst="line">
              <a:avLst/>
            </a:prstGeom>
            <a:solidFill>
              <a:schemeClr val="accent1"/>
            </a:solidFill>
            <a:ln w="38100" cap="flat" cmpd="sng" algn="ctr">
              <a:solidFill>
                <a:srgbClr val="FF00FF"/>
              </a:solidFill>
              <a:prstDash val="solid"/>
              <a:round/>
              <a:headEnd type="none" w="med" len="med"/>
              <a:tailEnd type="none" w="med" len="med"/>
            </a:ln>
            <a:effectLst/>
          </p:spPr>
        </p:cxnSp>
        <p:cxnSp>
          <p:nvCxnSpPr>
            <p:cNvPr id="150" name="直線コネクタ 149"/>
            <p:cNvCxnSpPr/>
            <p:nvPr/>
          </p:nvCxnSpPr>
          <p:spPr bwMode="auto">
            <a:xfrm flipV="1">
              <a:off x="6084168" y="2636912"/>
              <a:ext cx="864096" cy="864096"/>
            </a:xfrm>
            <a:prstGeom prst="line">
              <a:avLst/>
            </a:prstGeom>
            <a:solidFill>
              <a:schemeClr val="accent1"/>
            </a:solidFill>
            <a:ln w="38100" cap="flat" cmpd="sng" algn="ctr">
              <a:solidFill>
                <a:srgbClr val="FF00FF"/>
              </a:solidFill>
              <a:prstDash val="solid"/>
              <a:round/>
              <a:headEnd type="none" w="med" len="med"/>
              <a:tailEnd type="none" w="med" len="med"/>
            </a:ln>
            <a:effectLst/>
          </p:spPr>
        </p:cxnSp>
      </p:grpSp>
      <p:sp>
        <p:nvSpPr>
          <p:cNvPr id="151" name="正方形/長方形 150"/>
          <p:cNvSpPr/>
          <p:nvPr/>
        </p:nvSpPr>
        <p:spPr>
          <a:xfrm>
            <a:off x="3275856" y="2060848"/>
            <a:ext cx="144016" cy="144016"/>
          </a:xfrm>
          <a:prstGeom prst="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2" name="正方形/長方形 151"/>
          <p:cNvSpPr/>
          <p:nvPr/>
        </p:nvSpPr>
        <p:spPr>
          <a:xfrm>
            <a:off x="3563888" y="1772816"/>
            <a:ext cx="144016" cy="144016"/>
          </a:xfrm>
          <a:prstGeom prst="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3" name="正方形/長方形 152"/>
          <p:cNvSpPr/>
          <p:nvPr/>
        </p:nvSpPr>
        <p:spPr>
          <a:xfrm>
            <a:off x="4139952" y="1196752"/>
            <a:ext cx="144016" cy="144016"/>
          </a:xfrm>
          <a:prstGeom prst="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 name="直線矢印コネクタ 24"/>
          <p:cNvCxnSpPr/>
          <p:nvPr/>
        </p:nvCxnSpPr>
        <p:spPr>
          <a:xfrm flipV="1">
            <a:off x="3347864" y="1988840"/>
            <a:ext cx="216024" cy="144016"/>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4" name="正方形/長方形 83"/>
          <p:cNvSpPr/>
          <p:nvPr/>
        </p:nvSpPr>
        <p:spPr>
          <a:xfrm>
            <a:off x="1691680" y="3933056"/>
            <a:ext cx="432048" cy="432048"/>
          </a:xfrm>
          <a:prstGeom prst="rect">
            <a:avLst/>
          </a:prstGeom>
          <a:solidFill>
            <a:srgbClr val="323C1E"/>
          </a:solid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正方形/長方形 89"/>
          <p:cNvSpPr/>
          <p:nvPr/>
        </p:nvSpPr>
        <p:spPr>
          <a:xfrm>
            <a:off x="2123728" y="3933056"/>
            <a:ext cx="432048" cy="432048"/>
          </a:xfrm>
          <a:prstGeom prst="rect">
            <a:avLst/>
          </a:prstGeom>
          <a:solidFill>
            <a:srgbClr val="D2E6A0"/>
          </a:solid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9" name="グループ化 158"/>
          <p:cNvGrpSpPr/>
          <p:nvPr/>
        </p:nvGrpSpPr>
        <p:grpSpPr>
          <a:xfrm>
            <a:off x="2555776" y="3933056"/>
            <a:ext cx="864096" cy="432048"/>
            <a:chOff x="2555776" y="3933056"/>
            <a:chExt cx="864096" cy="432048"/>
          </a:xfrm>
        </p:grpSpPr>
        <p:sp>
          <p:nvSpPr>
            <p:cNvPr id="92" name="正方形/長方形 91"/>
            <p:cNvSpPr/>
            <p:nvPr/>
          </p:nvSpPr>
          <p:spPr>
            <a:xfrm>
              <a:off x="2555776" y="3933056"/>
              <a:ext cx="864096" cy="432048"/>
            </a:xfrm>
            <a:prstGeom prst="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6" name="グループ化 155"/>
            <p:cNvGrpSpPr/>
            <p:nvPr/>
          </p:nvGrpSpPr>
          <p:grpSpPr>
            <a:xfrm>
              <a:off x="2663499" y="4112787"/>
              <a:ext cx="648072" cy="72008"/>
              <a:chOff x="2663499" y="4112787"/>
              <a:chExt cx="648072" cy="72008"/>
            </a:xfrm>
          </p:grpSpPr>
          <p:sp>
            <p:nvSpPr>
              <p:cNvPr id="93" name="円/楕円 92"/>
              <p:cNvSpPr/>
              <p:nvPr/>
            </p:nvSpPr>
            <p:spPr>
              <a:xfrm>
                <a:off x="2663499" y="4112787"/>
                <a:ext cx="72008" cy="72008"/>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円/楕円 93"/>
              <p:cNvSpPr/>
              <p:nvPr/>
            </p:nvSpPr>
            <p:spPr>
              <a:xfrm>
                <a:off x="2807515" y="4112787"/>
                <a:ext cx="72008" cy="72008"/>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円/楕円 94"/>
              <p:cNvSpPr/>
              <p:nvPr/>
            </p:nvSpPr>
            <p:spPr>
              <a:xfrm>
                <a:off x="2951531" y="4112787"/>
                <a:ext cx="72008" cy="72008"/>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円/楕円 95"/>
              <p:cNvSpPr/>
              <p:nvPr/>
            </p:nvSpPr>
            <p:spPr>
              <a:xfrm>
                <a:off x="3095547" y="4112787"/>
                <a:ext cx="72008" cy="72008"/>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円/楕円 96"/>
              <p:cNvSpPr/>
              <p:nvPr/>
            </p:nvSpPr>
            <p:spPr>
              <a:xfrm>
                <a:off x="3239563" y="4112787"/>
                <a:ext cx="72008" cy="72008"/>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98" name="正方形/長方形 97"/>
          <p:cNvSpPr/>
          <p:nvPr/>
        </p:nvSpPr>
        <p:spPr>
          <a:xfrm>
            <a:off x="3419872" y="3933056"/>
            <a:ext cx="432048" cy="432048"/>
          </a:xfrm>
          <a:prstGeom prst="rect">
            <a:avLst/>
          </a:prstGeom>
          <a:solidFill>
            <a:srgbClr val="96AA5A"/>
          </a:solid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2" name="グループ化 161"/>
          <p:cNvGrpSpPr/>
          <p:nvPr/>
        </p:nvGrpSpPr>
        <p:grpSpPr>
          <a:xfrm>
            <a:off x="2987824" y="1556792"/>
            <a:ext cx="1008112" cy="1008112"/>
            <a:chOff x="5940152" y="2636912"/>
            <a:chExt cx="1008112" cy="1008112"/>
          </a:xfrm>
        </p:grpSpPr>
        <p:cxnSp>
          <p:nvCxnSpPr>
            <p:cNvPr id="163" name="直線コネクタ 162"/>
            <p:cNvCxnSpPr/>
            <p:nvPr/>
          </p:nvCxnSpPr>
          <p:spPr bwMode="auto">
            <a:xfrm flipV="1">
              <a:off x="5940152" y="2636912"/>
              <a:ext cx="864096" cy="864096"/>
            </a:xfrm>
            <a:prstGeom prst="line">
              <a:avLst/>
            </a:prstGeom>
            <a:solidFill>
              <a:schemeClr val="accent1"/>
            </a:solidFill>
            <a:ln w="38100" cap="flat" cmpd="sng" algn="ctr">
              <a:solidFill>
                <a:srgbClr val="0000FF"/>
              </a:solidFill>
              <a:prstDash val="solid"/>
              <a:round/>
              <a:headEnd type="none" w="med" len="med"/>
              <a:tailEnd type="none" w="med" len="med"/>
            </a:ln>
            <a:effectLst/>
          </p:spPr>
        </p:cxnSp>
        <p:cxnSp>
          <p:nvCxnSpPr>
            <p:cNvPr id="164" name="直線コネクタ 163"/>
            <p:cNvCxnSpPr/>
            <p:nvPr/>
          </p:nvCxnSpPr>
          <p:spPr bwMode="auto">
            <a:xfrm flipV="1">
              <a:off x="6084168" y="2780928"/>
              <a:ext cx="864096" cy="864096"/>
            </a:xfrm>
            <a:prstGeom prst="line">
              <a:avLst/>
            </a:prstGeom>
            <a:solidFill>
              <a:schemeClr val="accent1"/>
            </a:solidFill>
            <a:ln w="38100" cap="flat" cmpd="sng" algn="ctr">
              <a:solidFill>
                <a:srgbClr val="0000FF"/>
              </a:solidFill>
              <a:prstDash val="solid"/>
              <a:round/>
              <a:headEnd type="none" w="med" len="med"/>
              <a:tailEnd type="none" w="med" len="med"/>
            </a:ln>
            <a:effectLst/>
          </p:spPr>
        </p:cxnSp>
        <p:cxnSp>
          <p:nvCxnSpPr>
            <p:cNvPr id="165" name="直線コネクタ 164"/>
            <p:cNvCxnSpPr/>
            <p:nvPr/>
          </p:nvCxnSpPr>
          <p:spPr bwMode="auto">
            <a:xfrm flipH="1">
              <a:off x="6804248" y="2636912"/>
              <a:ext cx="144016" cy="0"/>
            </a:xfrm>
            <a:prstGeom prst="line">
              <a:avLst/>
            </a:prstGeom>
            <a:solidFill>
              <a:schemeClr val="accent1"/>
            </a:solidFill>
            <a:ln w="38100" cap="flat" cmpd="sng" algn="ctr">
              <a:solidFill>
                <a:srgbClr val="0000FF"/>
              </a:solidFill>
              <a:prstDash val="solid"/>
              <a:round/>
              <a:headEnd type="none" w="med" len="med"/>
              <a:tailEnd type="none" w="med" len="med"/>
            </a:ln>
            <a:effectLst/>
          </p:spPr>
        </p:cxnSp>
        <p:cxnSp>
          <p:nvCxnSpPr>
            <p:cNvPr id="166" name="直線コネクタ 165"/>
            <p:cNvCxnSpPr/>
            <p:nvPr/>
          </p:nvCxnSpPr>
          <p:spPr bwMode="auto">
            <a:xfrm flipV="1">
              <a:off x="6948264" y="2636912"/>
              <a:ext cx="0" cy="144016"/>
            </a:xfrm>
            <a:prstGeom prst="line">
              <a:avLst/>
            </a:prstGeom>
            <a:solidFill>
              <a:schemeClr val="accent1"/>
            </a:solidFill>
            <a:ln w="38100" cap="flat" cmpd="sng" algn="ctr">
              <a:solidFill>
                <a:srgbClr val="0000FF"/>
              </a:solidFill>
              <a:prstDash val="solid"/>
              <a:round/>
              <a:headEnd type="none" w="med" len="med"/>
              <a:tailEnd type="none" w="med" len="med"/>
            </a:ln>
            <a:effectLst/>
          </p:spPr>
        </p:cxnSp>
        <p:cxnSp>
          <p:nvCxnSpPr>
            <p:cNvPr id="167" name="直線コネクタ 166"/>
            <p:cNvCxnSpPr/>
            <p:nvPr/>
          </p:nvCxnSpPr>
          <p:spPr bwMode="auto">
            <a:xfrm flipV="1">
              <a:off x="6084168" y="2636912"/>
              <a:ext cx="864096" cy="864096"/>
            </a:xfrm>
            <a:prstGeom prst="line">
              <a:avLst/>
            </a:prstGeom>
            <a:solidFill>
              <a:schemeClr val="accent1"/>
            </a:solidFill>
            <a:ln w="38100" cap="flat" cmpd="sng" algn="ctr">
              <a:solidFill>
                <a:srgbClr val="0000FF"/>
              </a:solidFill>
              <a:prstDash val="solid"/>
              <a:round/>
              <a:headEnd type="none" w="med" len="med"/>
              <a:tailEnd type="none" w="med" len="med"/>
            </a:ln>
            <a:effectLst/>
          </p:spPr>
        </p:cxnSp>
      </p:grpSp>
      <p:sp>
        <p:nvSpPr>
          <p:cNvPr id="169" name="正方形/長方形 168"/>
          <p:cNvSpPr/>
          <p:nvPr/>
        </p:nvSpPr>
        <p:spPr bwMode="auto">
          <a:xfrm>
            <a:off x="1691680" y="4437112"/>
            <a:ext cx="2160240" cy="432048"/>
          </a:xfrm>
          <a:prstGeom prst="rect">
            <a:avLst/>
          </a:prstGeom>
          <a:noFill/>
          <a:ln w="3810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71" name="正方形/長方形 170"/>
          <p:cNvSpPr/>
          <p:nvPr/>
        </p:nvSpPr>
        <p:spPr bwMode="auto">
          <a:xfrm>
            <a:off x="1691680" y="4437112"/>
            <a:ext cx="2160240" cy="432048"/>
          </a:xfrm>
          <a:prstGeom prst="rect">
            <a:avLst/>
          </a:prstGeom>
          <a:noFill/>
          <a:ln w="38100"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72" name="正方形/長方形 171"/>
          <p:cNvSpPr/>
          <p:nvPr/>
        </p:nvSpPr>
        <p:spPr bwMode="auto">
          <a:xfrm>
            <a:off x="5292080" y="4449017"/>
            <a:ext cx="2160240" cy="432048"/>
          </a:xfrm>
          <a:prstGeom prst="rect">
            <a:avLst/>
          </a:prstGeom>
          <a:noFill/>
          <a:ln w="38100"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cxnSp>
        <p:nvCxnSpPr>
          <p:cNvPr id="128" name="直線矢印コネクタ 127"/>
          <p:cNvCxnSpPr/>
          <p:nvPr/>
        </p:nvCxnSpPr>
        <p:spPr>
          <a:xfrm>
            <a:off x="3059832" y="2492896"/>
            <a:ext cx="216024"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6" name="直線矢印コネクタ 175"/>
          <p:cNvCxnSpPr/>
          <p:nvPr/>
        </p:nvCxnSpPr>
        <p:spPr>
          <a:xfrm>
            <a:off x="3059832" y="2492896"/>
            <a:ext cx="216024" cy="0"/>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4" name="正方形/長方形 153"/>
          <p:cNvSpPr/>
          <p:nvPr/>
        </p:nvSpPr>
        <p:spPr bwMode="auto">
          <a:xfrm>
            <a:off x="107504" y="116632"/>
            <a:ext cx="864096" cy="216024"/>
          </a:xfrm>
          <a:prstGeom prst="rect">
            <a:avLst/>
          </a:prstGeom>
          <a:solidFill>
            <a:srgbClr val="BFBFBF"/>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55" name="テキスト ボックス 154"/>
          <p:cNvSpPr txBox="1"/>
          <p:nvPr/>
        </p:nvSpPr>
        <p:spPr>
          <a:xfrm>
            <a:off x="314907" y="116632"/>
            <a:ext cx="441146" cy="230832"/>
          </a:xfrm>
          <a:prstGeom prst="rect">
            <a:avLst/>
          </a:prstGeom>
          <a:noFill/>
        </p:spPr>
        <p:txBody>
          <a:bodyPr wrap="none" rtlCol="0">
            <a:spAutoFit/>
          </a:bodyPr>
          <a:lstStyle/>
          <a:p>
            <a:pPr algn="ctr"/>
            <a:r>
              <a:rPr lang="ja-JP" altLang="en-US" sz="900" dirty="0" smtClean="0">
                <a:latin typeface="+mj-lt"/>
                <a:ea typeface="メイリオ" pitchFamily="50" charset="-128"/>
              </a:rPr>
              <a:t>序</a:t>
            </a:r>
            <a:r>
              <a:rPr lang="en-US" altLang="ja-JP" sz="900" dirty="0" smtClean="0">
                <a:latin typeface="+mj-lt"/>
                <a:ea typeface="メイリオ" pitchFamily="50" charset="-128"/>
              </a:rPr>
              <a:t>(3)</a:t>
            </a:r>
            <a:endParaRPr kumimoji="1" lang="ja-JP" altLang="en-US" sz="900" dirty="0">
              <a:latin typeface="+mj-lt"/>
              <a:ea typeface="メイリオ" pitchFamily="50" charset="-128"/>
            </a:endParaRPr>
          </a:p>
        </p:txBody>
      </p:sp>
      <p:sp>
        <p:nvSpPr>
          <p:cNvPr id="157" name="正方形/長方形 156"/>
          <p:cNvSpPr/>
          <p:nvPr/>
        </p:nvSpPr>
        <p:spPr bwMode="auto">
          <a:xfrm>
            <a:off x="971600" y="116632"/>
            <a:ext cx="1152128" cy="216024"/>
          </a:xfrm>
          <a:prstGeom prst="rect">
            <a:avLst/>
          </a:prstGeom>
          <a:solidFill>
            <a:srgbClr val="BFBFBF"/>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58" name="正方形/長方形 157"/>
          <p:cNvSpPr/>
          <p:nvPr/>
        </p:nvSpPr>
        <p:spPr bwMode="auto">
          <a:xfrm>
            <a:off x="2123728" y="116632"/>
            <a:ext cx="1512168" cy="216024"/>
          </a:xfrm>
          <a:prstGeom prst="rect">
            <a:avLst/>
          </a:prstGeom>
          <a:solidFill>
            <a:srgbClr val="BFBFBF"/>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60" name="正方形/長方形 159"/>
          <p:cNvSpPr/>
          <p:nvPr/>
        </p:nvSpPr>
        <p:spPr bwMode="auto">
          <a:xfrm>
            <a:off x="3635896" y="116632"/>
            <a:ext cx="1512168" cy="216024"/>
          </a:xfrm>
          <a:prstGeom prst="rect">
            <a:avLst/>
          </a:prstGeom>
          <a:solidFill>
            <a:srgbClr val="202060"/>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83" name="正方形/長方形 182"/>
          <p:cNvSpPr/>
          <p:nvPr/>
        </p:nvSpPr>
        <p:spPr bwMode="auto">
          <a:xfrm>
            <a:off x="5148064" y="116632"/>
            <a:ext cx="864096" cy="216024"/>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84" name="テキスト ボックス 183"/>
          <p:cNvSpPr txBox="1"/>
          <p:nvPr/>
        </p:nvSpPr>
        <p:spPr>
          <a:xfrm>
            <a:off x="1220369" y="116632"/>
            <a:ext cx="671979" cy="230832"/>
          </a:xfrm>
          <a:prstGeom prst="rect">
            <a:avLst/>
          </a:prstGeom>
          <a:noFill/>
        </p:spPr>
        <p:txBody>
          <a:bodyPr wrap="none" rtlCol="0">
            <a:spAutoFit/>
          </a:bodyPr>
          <a:lstStyle/>
          <a:p>
            <a:pPr algn="ctr"/>
            <a:r>
              <a:rPr lang="ja-JP" altLang="en-US" sz="900" dirty="0" smtClean="0">
                <a:latin typeface="+mj-lt"/>
                <a:ea typeface="メイリオ" pitchFamily="50" charset="-128"/>
              </a:rPr>
              <a:t>霧除去</a:t>
            </a:r>
            <a:r>
              <a:rPr lang="en-US" altLang="ja-JP" sz="900" dirty="0" smtClean="0">
                <a:latin typeface="+mj-lt"/>
                <a:ea typeface="メイリオ" pitchFamily="50" charset="-128"/>
              </a:rPr>
              <a:t>(6)</a:t>
            </a:r>
            <a:endParaRPr kumimoji="1" lang="ja-JP" altLang="en-US" sz="900" dirty="0">
              <a:latin typeface="+mj-lt"/>
              <a:ea typeface="メイリオ" pitchFamily="50" charset="-128"/>
            </a:endParaRPr>
          </a:p>
        </p:txBody>
      </p:sp>
      <p:sp>
        <p:nvSpPr>
          <p:cNvPr id="185" name="テキスト ボックス 184"/>
          <p:cNvSpPr txBox="1"/>
          <p:nvPr/>
        </p:nvSpPr>
        <p:spPr>
          <a:xfrm>
            <a:off x="2293278" y="116632"/>
            <a:ext cx="1197764" cy="230832"/>
          </a:xfrm>
          <a:prstGeom prst="rect">
            <a:avLst/>
          </a:prstGeom>
          <a:noFill/>
        </p:spPr>
        <p:txBody>
          <a:bodyPr wrap="none" rtlCol="0">
            <a:spAutoFit/>
          </a:bodyPr>
          <a:lstStyle/>
          <a:p>
            <a:pPr algn="ctr"/>
            <a:r>
              <a:rPr lang="ja-JP" altLang="en-US" sz="900" dirty="0" smtClean="0">
                <a:latin typeface="+mj-lt"/>
                <a:ea typeface="メイリオ" pitchFamily="50" charset="-128"/>
              </a:rPr>
              <a:t>形状計測</a:t>
            </a:r>
            <a:r>
              <a:rPr lang="en-US" altLang="ja-JP" sz="900" dirty="0">
                <a:latin typeface="+mj-lt"/>
                <a:ea typeface="メイリオ" pitchFamily="50" charset="-128"/>
              </a:rPr>
              <a:t>:</a:t>
            </a:r>
            <a:r>
              <a:rPr lang="ja-JP" altLang="en-US" sz="900" dirty="0" smtClean="0">
                <a:latin typeface="+mj-lt"/>
                <a:ea typeface="メイリオ" pitchFamily="50" charset="-128"/>
              </a:rPr>
              <a:t>多視点</a:t>
            </a:r>
            <a:r>
              <a:rPr lang="en-US" altLang="ja-JP" sz="900" dirty="0" smtClean="0">
                <a:latin typeface="+mj-lt"/>
                <a:ea typeface="メイリオ" pitchFamily="50" charset="-128"/>
              </a:rPr>
              <a:t>(6)</a:t>
            </a:r>
            <a:endParaRPr kumimoji="1" lang="ja-JP" altLang="en-US" sz="900" dirty="0">
              <a:latin typeface="+mj-lt"/>
              <a:ea typeface="メイリオ" pitchFamily="50" charset="-128"/>
            </a:endParaRPr>
          </a:p>
        </p:txBody>
      </p:sp>
      <p:sp>
        <p:nvSpPr>
          <p:cNvPr id="186" name="テキスト ボックス 185"/>
          <p:cNvSpPr txBox="1"/>
          <p:nvPr/>
        </p:nvSpPr>
        <p:spPr>
          <a:xfrm>
            <a:off x="3756187" y="116632"/>
            <a:ext cx="1268296" cy="230832"/>
          </a:xfrm>
          <a:prstGeom prst="rect">
            <a:avLst/>
          </a:prstGeom>
          <a:noFill/>
        </p:spPr>
        <p:txBody>
          <a:bodyPr wrap="none" rtlCol="0">
            <a:spAutoFit/>
          </a:bodyPr>
          <a:lstStyle/>
          <a:p>
            <a:pPr algn="ctr"/>
            <a:r>
              <a:rPr lang="ja-JP" altLang="en-US" sz="900" b="1" dirty="0" smtClean="0">
                <a:solidFill>
                  <a:schemeClr val="bg1"/>
                </a:solidFill>
                <a:latin typeface="+mj-lt"/>
                <a:ea typeface="メイリオ" pitchFamily="50" charset="-128"/>
              </a:rPr>
              <a:t>形状計測</a:t>
            </a:r>
            <a:r>
              <a:rPr lang="en-US" altLang="ja-JP" sz="900" b="1" dirty="0" smtClean="0">
                <a:solidFill>
                  <a:schemeClr val="bg1"/>
                </a:solidFill>
                <a:latin typeface="+mj-lt"/>
                <a:ea typeface="メイリオ" pitchFamily="50" charset="-128"/>
              </a:rPr>
              <a:t>:</a:t>
            </a:r>
            <a:r>
              <a:rPr lang="ja-JP" altLang="en-US" sz="900" b="1" dirty="0" smtClean="0">
                <a:solidFill>
                  <a:schemeClr val="bg1"/>
                </a:solidFill>
                <a:latin typeface="+mj-lt"/>
                <a:ea typeface="メイリオ" pitchFamily="50" charset="-128"/>
              </a:rPr>
              <a:t>多光源</a:t>
            </a:r>
            <a:r>
              <a:rPr lang="en-US" altLang="ja-JP" sz="900" b="1" dirty="0" smtClean="0">
                <a:solidFill>
                  <a:schemeClr val="bg1"/>
                </a:solidFill>
                <a:latin typeface="+mj-lt"/>
                <a:ea typeface="メイリオ" pitchFamily="50" charset="-128"/>
              </a:rPr>
              <a:t>(3/6)</a:t>
            </a:r>
            <a:endParaRPr kumimoji="1" lang="ja-JP" altLang="en-US" sz="900" b="1" dirty="0">
              <a:solidFill>
                <a:schemeClr val="bg1"/>
              </a:solidFill>
              <a:latin typeface="+mj-lt"/>
              <a:ea typeface="メイリオ" pitchFamily="50" charset="-128"/>
            </a:endParaRPr>
          </a:p>
        </p:txBody>
      </p:sp>
      <p:sp>
        <p:nvSpPr>
          <p:cNvPr id="187" name="テキスト ボックス 186"/>
          <p:cNvSpPr txBox="1"/>
          <p:nvPr/>
        </p:nvSpPr>
        <p:spPr>
          <a:xfrm>
            <a:off x="5368683" y="116632"/>
            <a:ext cx="441146" cy="230832"/>
          </a:xfrm>
          <a:prstGeom prst="rect">
            <a:avLst/>
          </a:prstGeom>
          <a:noFill/>
        </p:spPr>
        <p:txBody>
          <a:bodyPr wrap="none" rtlCol="0">
            <a:spAutoFit/>
          </a:bodyPr>
          <a:lstStyle/>
          <a:p>
            <a:pPr algn="ctr"/>
            <a:r>
              <a:rPr lang="ja-JP" altLang="en-US" sz="900" dirty="0" smtClean="0">
                <a:latin typeface="+mj-lt"/>
                <a:ea typeface="メイリオ" pitchFamily="50" charset="-128"/>
              </a:rPr>
              <a:t>結</a:t>
            </a:r>
            <a:r>
              <a:rPr lang="en-US" altLang="ja-JP" sz="900" dirty="0" smtClean="0">
                <a:latin typeface="+mj-lt"/>
                <a:ea typeface="メイリオ" pitchFamily="50" charset="-128"/>
              </a:rPr>
              <a:t>(1)</a:t>
            </a:r>
            <a:endParaRPr kumimoji="1" lang="ja-JP" altLang="en-US" sz="900" dirty="0">
              <a:latin typeface="+mj-lt"/>
              <a:ea typeface="メイリオ" pitchFamily="50" charset="-128"/>
            </a:endParaRPr>
          </a:p>
        </p:txBody>
      </p:sp>
    </p:spTree>
    <p:extLst>
      <p:ext uri="{BB962C8B-B14F-4D97-AF65-F5344CB8AC3E}">
        <p14:creationId xmlns:p14="http://schemas.microsoft.com/office/powerpoint/2010/main" val="219189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dissolve">
                                      <p:cBhvr>
                                        <p:cTn id="7" dur="500"/>
                                        <p:tgtEl>
                                          <p:spTgt spid="177"/>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81"/>
                                        </p:tgtEl>
                                        <p:attrNameLst>
                                          <p:attrName>style.visibility</p:attrName>
                                        </p:attrNameLst>
                                      </p:cBhvr>
                                      <p:to>
                                        <p:strVal val="visible"/>
                                      </p:to>
                                    </p:set>
                                    <p:animEffect transition="in" filter="dissolve">
                                      <p:cBhvr>
                                        <p:cTn id="11" dur="500"/>
                                        <p:tgtEl>
                                          <p:spTgt spid="181"/>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par>
                                <p:cTn id="16" presetID="1"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par>
                          <p:cTn id="18" fill="hold">
                            <p:stCondLst>
                              <p:cond delay="1500"/>
                            </p:stCondLst>
                            <p:childTnLst>
                              <p:par>
                                <p:cTn id="19" presetID="9" presetClass="entr" presetSubtype="0" fill="hold" nodeType="afterEffect">
                                  <p:stCondLst>
                                    <p:cond delay="0"/>
                                  </p:stCondLst>
                                  <p:childTnLst>
                                    <p:set>
                                      <p:cBhvr>
                                        <p:cTn id="20" dur="1" fill="hold">
                                          <p:stCondLst>
                                            <p:cond delay="0"/>
                                          </p:stCondLst>
                                        </p:cTn>
                                        <p:tgtEl>
                                          <p:spTgt spid="182"/>
                                        </p:tgtEl>
                                        <p:attrNameLst>
                                          <p:attrName>style.visibility</p:attrName>
                                        </p:attrNameLst>
                                      </p:cBhvr>
                                      <p:to>
                                        <p:strVal val="visible"/>
                                      </p:to>
                                    </p:set>
                                    <p:animEffect transition="in" filter="dissolve">
                                      <p:cBhvr>
                                        <p:cTn id="21" dur="500"/>
                                        <p:tgtEl>
                                          <p:spTgt spid="182"/>
                                        </p:tgtEl>
                                      </p:cBhvr>
                                    </p:animEffect>
                                  </p:childTnLst>
                                </p:cTn>
                              </p:par>
                            </p:childTnLst>
                          </p:cTn>
                        </p:par>
                        <p:par>
                          <p:cTn id="22" fill="hold">
                            <p:stCondLst>
                              <p:cond delay="2000"/>
                            </p:stCondLst>
                            <p:childTnLst>
                              <p:par>
                                <p:cTn id="23" presetID="1" presetClass="entr" presetSubtype="0" fill="hold" grpId="0" nodeType="afterEffect">
                                  <p:stCondLst>
                                    <p:cond delay="0"/>
                                  </p:stCondLst>
                                  <p:childTnLst>
                                    <p:set>
                                      <p:cBhvr>
                                        <p:cTn id="24" dur="1" fill="hold">
                                          <p:stCondLst>
                                            <p:cond delay="0"/>
                                          </p:stCondLst>
                                        </p:cTn>
                                        <p:tgtEl>
                                          <p:spTgt spid="1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3" presetClass="entr" presetSubtype="32"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500" fill="hold"/>
                                        <p:tgtEl>
                                          <p:spTgt spid="22"/>
                                        </p:tgtEl>
                                        <p:attrNameLst>
                                          <p:attrName>ppt_w</p:attrName>
                                        </p:attrNameLst>
                                      </p:cBhvr>
                                      <p:tavLst>
                                        <p:tav tm="0">
                                          <p:val>
                                            <p:strVal val="4*#ppt_w"/>
                                          </p:val>
                                        </p:tav>
                                        <p:tav tm="100000">
                                          <p:val>
                                            <p:strVal val="#ppt_w"/>
                                          </p:val>
                                        </p:tav>
                                      </p:tavLst>
                                    </p:anim>
                                    <p:anim calcmode="lin" valueType="num">
                                      <p:cBhvr>
                                        <p:cTn id="30" dur="500" fill="hold"/>
                                        <p:tgtEl>
                                          <p:spTgt spid="22"/>
                                        </p:tgtEl>
                                        <p:attrNameLst>
                                          <p:attrName>ppt_h</p:attrName>
                                        </p:attrNameLst>
                                      </p:cBhvr>
                                      <p:tavLst>
                                        <p:tav tm="0">
                                          <p:val>
                                            <p:strVal val="4*#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down)">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27"/>
                                        </p:tgtEl>
                                        <p:attrNameLst>
                                          <p:attrName>style.visibility</p:attrName>
                                        </p:attrNameLst>
                                      </p:cBhvr>
                                      <p:to>
                                        <p:strVal val="visible"/>
                                      </p:to>
                                    </p:set>
                                  </p:childTnLst>
                                </p:cTn>
                              </p:par>
                            </p:childTnLst>
                          </p:cTn>
                        </p:par>
                        <p:par>
                          <p:cTn id="40" fill="hold">
                            <p:stCondLst>
                              <p:cond delay="0"/>
                            </p:stCondLst>
                            <p:childTnLst>
                              <p:par>
                                <p:cTn id="41" presetID="42" presetClass="path" presetSubtype="0" accel="50000" decel="50000" fill="hold" grpId="1" nodeType="afterEffect">
                                  <p:stCondLst>
                                    <p:cond delay="0"/>
                                  </p:stCondLst>
                                  <p:childTnLst>
                                    <p:animMotion origin="layout" path="M 4.72222E-6 -3.33333E-6 L -0.05504 0.15764 " pathEditMode="relative" rAng="0" ptsTypes="AA">
                                      <p:cBhvr>
                                        <p:cTn id="42" dur="2000" fill="hold"/>
                                        <p:tgtEl>
                                          <p:spTgt spid="127"/>
                                        </p:tgtEl>
                                        <p:attrNameLst>
                                          <p:attrName>ppt_x</p:attrName>
                                          <p:attrName>ppt_y</p:attrName>
                                        </p:attrNameLst>
                                      </p:cBhvr>
                                      <p:rCtr x="-2760" y="7870"/>
                                    </p:animMotion>
                                  </p:childTnLst>
                                </p:cTn>
                              </p:par>
                              <p:par>
                                <p:cTn id="43" presetID="10" presetClass="exit" presetSubtype="0" fill="hold" grpId="2" nodeType="withEffect">
                                  <p:stCondLst>
                                    <p:cond delay="0"/>
                                  </p:stCondLst>
                                  <p:childTnLst>
                                    <p:animEffect transition="out" filter="fade">
                                      <p:cBhvr>
                                        <p:cTn id="44" dur="2000"/>
                                        <p:tgtEl>
                                          <p:spTgt spid="127"/>
                                        </p:tgtEl>
                                      </p:cBhvr>
                                    </p:animEffect>
                                    <p:set>
                                      <p:cBhvr>
                                        <p:cTn id="45" dur="1" fill="hold">
                                          <p:stCondLst>
                                            <p:cond delay="1999"/>
                                          </p:stCondLst>
                                        </p:cTn>
                                        <p:tgtEl>
                                          <p:spTgt spid="127"/>
                                        </p:tgtEl>
                                        <p:attrNameLst>
                                          <p:attrName>style.visibility</p:attrName>
                                        </p:attrNameLst>
                                      </p:cBhvr>
                                      <p:to>
                                        <p:strVal val="hidden"/>
                                      </p:to>
                                    </p:set>
                                  </p:childTnLst>
                                </p:cTn>
                              </p:par>
                              <p:par>
                                <p:cTn id="46" presetID="10"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2000"/>
                                        <p:tgtEl>
                                          <p:spTgt spid="30"/>
                                        </p:tgtEl>
                                      </p:cBhvr>
                                    </p:animEffect>
                                  </p:childTnLst>
                                </p:cTn>
                              </p:par>
                              <p:par>
                                <p:cTn id="49" presetID="42" presetClass="path" presetSubtype="0" accel="50000" decel="50000" fill="hold" grpId="1" nodeType="withEffect">
                                  <p:stCondLst>
                                    <p:cond delay="0"/>
                                  </p:stCondLst>
                                  <p:childTnLst>
                                    <p:animMotion origin="layout" path="M 0.05504 -0.15926 L -5.55556E-7 -2.22222E-6 " pathEditMode="relative" rAng="0" ptsTypes="AA">
                                      <p:cBhvr>
                                        <p:cTn id="50" dur="2000" fill="hold"/>
                                        <p:tgtEl>
                                          <p:spTgt spid="30"/>
                                        </p:tgtEl>
                                        <p:attrNameLst>
                                          <p:attrName>ppt_x</p:attrName>
                                          <p:attrName>ppt_y</p:attrName>
                                        </p:attrNameLst>
                                      </p:cBhvr>
                                      <p:rCtr x="-2760" y="7870"/>
                                    </p:animMotion>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9"/>
                                        </p:tgtEl>
                                        <p:attrNameLst>
                                          <p:attrName>style.visibility</p:attrName>
                                        </p:attrNameLst>
                                      </p:cBhvr>
                                      <p:to>
                                        <p:strVal val="visible"/>
                                      </p:to>
                                    </p:set>
                                  </p:childTnLst>
                                </p:cTn>
                              </p:par>
                            </p:childTnLst>
                          </p:cTn>
                        </p:par>
                        <p:par>
                          <p:cTn id="55" fill="hold">
                            <p:stCondLst>
                              <p:cond delay="0"/>
                            </p:stCondLst>
                            <p:childTnLst>
                              <p:par>
                                <p:cTn id="56" presetID="42" presetClass="path" presetSubtype="0" accel="50000" decel="50000" fill="hold" grpId="1" nodeType="afterEffect">
                                  <p:stCondLst>
                                    <p:cond delay="0"/>
                                  </p:stCondLst>
                                  <p:childTnLst>
                                    <p:animMotion origin="layout" path="M 1.11111E-6 4.81481E-6 L -0.03924 0.19953 " pathEditMode="relative" rAng="0" ptsTypes="AA">
                                      <p:cBhvr>
                                        <p:cTn id="57" dur="2000" fill="hold"/>
                                        <p:tgtEl>
                                          <p:spTgt spid="129"/>
                                        </p:tgtEl>
                                        <p:attrNameLst>
                                          <p:attrName>ppt_x</p:attrName>
                                          <p:attrName>ppt_y</p:attrName>
                                        </p:attrNameLst>
                                      </p:cBhvr>
                                      <p:rCtr x="-1962" y="9977"/>
                                    </p:animMotion>
                                  </p:childTnLst>
                                </p:cTn>
                              </p:par>
                              <p:par>
                                <p:cTn id="58" presetID="10" presetClass="exit" presetSubtype="0" fill="hold" grpId="2" nodeType="withEffect">
                                  <p:stCondLst>
                                    <p:cond delay="0"/>
                                  </p:stCondLst>
                                  <p:childTnLst>
                                    <p:animEffect transition="out" filter="fade">
                                      <p:cBhvr>
                                        <p:cTn id="59" dur="2000"/>
                                        <p:tgtEl>
                                          <p:spTgt spid="129"/>
                                        </p:tgtEl>
                                      </p:cBhvr>
                                    </p:animEffect>
                                    <p:set>
                                      <p:cBhvr>
                                        <p:cTn id="60" dur="1" fill="hold">
                                          <p:stCondLst>
                                            <p:cond delay="1999"/>
                                          </p:stCondLst>
                                        </p:cTn>
                                        <p:tgtEl>
                                          <p:spTgt spid="129"/>
                                        </p:tgtEl>
                                        <p:attrNameLst>
                                          <p:attrName>style.visibility</p:attrName>
                                        </p:attrNameLst>
                                      </p:cBhvr>
                                      <p:to>
                                        <p:strVal val="hidden"/>
                                      </p:to>
                                    </p:set>
                                  </p:childTnLst>
                                </p:cTn>
                              </p:par>
                              <p:par>
                                <p:cTn id="61" presetID="10" presetClass="entr" presetSubtype="0"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2000"/>
                                        <p:tgtEl>
                                          <p:spTgt spid="36"/>
                                        </p:tgtEl>
                                      </p:cBhvr>
                                    </p:animEffect>
                                  </p:childTnLst>
                                </p:cTn>
                              </p:par>
                              <p:par>
                                <p:cTn id="64" presetID="42" presetClass="path" presetSubtype="0" accel="50000" decel="50000" fill="hold" grpId="1" nodeType="withEffect">
                                  <p:stCondLst>
                                    <p:cond delay="0"/>
                                  </p:stCondLst>
                                  <p:childTnLst>
                                    <p:animMotion origin="layout" path="M 0.03941 -0.20138 L -2.77778E-6 -2.22222E-6 " pathEditMode="relative" rAng="0" ptsTypes="AA">
                                      <p:cBhvr>
                                        <p:cTn id="65" dur="2000" fill="hold"/>
                                        <p:tgtEl>
                                          <p:spTgt spid="36"/>
                                        </p:tgtEl>
                                        <p:attrNameLst>
                                          <p:attrName>ppt_x</p:attrName>
                                          <p:attrName>ppt_y</p:attrName>
                                        </p:attrNameLst>
                                      </p:cBhvr>
                                      <p:rCtr x="-1979" y="9977"/>
                                    </p:animMotion>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112"/>
                                        </p:tgtEl>
                                        <p:attrNameLst>
                                          <p:attrName>style.visibility</p:attrName>
                                        </p:attrNameLst>
                                      </p:cBhvr>
                                      <p:to>
                                        <p:strVal val="visible"/>
                                      </p:to>
                                    </p:set>
                                    <p:animEffect transition="in" filter="wipe(left)">
                                      <p:cBhvr>
                                        <p:cTn id="70" dur="500"/>
                                        <p:tgtEl>
                                          <p:spTgt spid="112"/>
                                        </p:tgtEl>
                                      </p:cBhvr>
                                    </p:animEffect>
                                  </p:childTnLst>
                                </p:cTn>
                              </p:par>
                            </p:childTnLst>
                          </p:cTn>
                        </p:par>
                        <p:par>
                          <p:cTn id="71" fill="hold">
                            <p:stCondLst>
                              <p:cond delay="500"/>
                            </p:stCondLst>
                            <p:childTnLst>
                              <p:par>
                                <p:cTn id="72" presetID="1" presetClass="entr" presetSubtype="0" fill="hold" grpId="0" nodeType="afterEffect">
                                  <p:stCondLst>
                                    <p:cond delay="0"/>
                                  </p:stCondLst>
                                  <p:childTnLst>
                                    <p:set>
                                      <p:cBhvr>
                                        <p:cTn id="73" dur="1" fill="hold">
                                          <p:stCondLst>
                                            <p:cond delay="0"/>
                                          </p:stCondLst>
                                        </p:cTn>
                                        <p:tgtEl>
                                          <p:spTgt spid="130"/>
                                        </p:tgtEl>
                                        <p:attrNameLst>
                                          <p:attrName>style.visibility</p:attrName>
                                        </p:attrNameLst>
                                      </p:cBhvr>
                                      <p:to>
                                        <p:strVal val="visible"/>
                                      </p:to>
                                    </p:set>
                                  </p:childTnLst>
                                </p:cTn>
                              </p:par>
                            </p:childTnLst>
                          </p:cTn>
                        </p:par>
                        <p:par>
                          <p:cTn id="74" fill="hold">
                            <p:stCondLst>
                              <p:cond delay="500"/>
                            </p:stCondLst>
                            <p:childTnLst>
                              <p:par>
                                <p:cTn id="75" presetID="42" presetClass="path" presetSubtype="0" accel="50000" decel="50000" fill="hold" grpId="1" nodeType="afterEffect">
                                  <p:stCondLst>
                                    <p:cond delay="0"/>
                                  </p:stCondLst>
                                  <p:childTnLst>
                                    <p:animMotion origin="layout" path="M 2.77778E-7 2.59259E-6 L 0.03941 0.28356 " pathEditMode="relative" rAng="0" ptsTypes="AA">
                                      <p:cBhvr>
                                        <p:cTn id="76" dur="2000" fill="hold"/>
                                        <p:tgtEl>
                                          <p:spTgt spid="130"/>
                                        </p:tgtEl>
                                        <p:attrNameLst>
                                          <p:attrName>ppt_x</p:attrName>
                                          <p:attrName>ppt_y</p:attrName>
                                        </p:attrNameLst>
                                      </p:cBhvr>
                                      <p:rCtr x="1962" y="14167"/>
                                    </p:animMotion>
                                  </p:childTnLst>
                                </p:cTn>
                              </p:par>
                              <p:par>
                                <p:cTn id="77" presetID="10" presetClass="exit" presetSubtype="0" fill="hold" grpId="2" nodeType="withEffect">
                                  <p:stCondLst>
                                    <p:cond delay="0"/>
                                  </p:stCondLst>
                                  <p:childTnLst>
                                    <p:animEffect transition="out" filter="fade">
                                      <p:cBhvr>
                                        <p:cTn id="78" dur="2000"/>
                                        <p:tgtEl>
                                          <p:spTgt spid="130"/>
                                        </p:tgtEl>
                                      </p:cBhvr>
                                    </p:animEffect>
                                    <p:set>
                                      <p:cBhvr>
                                        <p:cTn id="79" dur="1" fill="hold">
                                          <p:stCondLst>
                                            <p:cond delay="1999"/>
                                          </p:stCondLst>
                                        </p:cTn>
                                        <p:tgtEl>
                                          <p:spTgt spid="130"/>
                                        </p:tgtEl>
                                        <p:attrNameLst>
                                          <p:attrName>style.visibility</p:attrName>
                                        </p:attrNameLst>
                                      </p:cBhvr>
                                      <p:to>
                                        <p:strVal val="hidden"/>
                                      </p:to>
                                    </p:set>
                                  </p:childTnLst>
                                </p:cTn>
                              </p:par>
                              <p:par>
                                <p:cTn id="80" presetID="10" presetClass="entr" presetSubtype="0" fill="hold" grpId="0" nodeType="with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fade">
                                      <p:cBhvr>
                                        <p:cTn id="82" dur="500"/>
                                        <p:tgtEl>
                                          <p:spTgt spid="44"/>
                                        </p:tgtEl>
                                      </p:cBhvr>
                                    </p:animEffect>
                                  </p:childTnLst>
                                </p:cTn>
                              </p:par>
                              <p:par>
                                <p:cTn id="83" presetID="42" presetClass="path" presetSubtype="0" accel="50000" decel="50000" fill="hold" grpId="1" nodeType="withEffect">
                                  <p:stCondLst>
                                    <p:cond delay="0"/>
                                  </p:stCondLst>
                                  <p:childTnLst>
                                    <p:animMotion origin="layout" path="M -0.03941 -0.28541 L 5.55556E-7 -2.22222E-6 " pathEditMode="relative" rAng="0" ptsTypes="AA">
                                      <p:cBhvr>
                                        <p:cTn id="84" dur="2000" fill="hold"/>
                                        <p:tgtEl>
                                          <p:spTgt spid="44"/>
                                        </p:tgtEl>
                                        <p:attrNameLst>
                                          <p:attrName>ppt_x</p:attrName>
                                          <p:attrName>ppt_y</p:attrName>
                                        </p:attrNameLst>
                                      </p:cBhvr>
                                      <p:rCtr x="1962" y="14167"/>
                                    </p:animMotion>
                                  </p:childTnLst>
                                </p:cTn>
                              </p:par>
                            </p:childTnLst>
                          </p:cTn>
                        </p:par>
                        <p:par>
                          <p:cTn id="85" fill="hold">
                            <p:stCondLst>
                              <p:cond delay="2500"/>
                            </p:stCondLst>
                            <p:childTnLst>
                              <p:par>
                                <p:cTn id="86" presetID="1" presetClass="exit" presetSubtype="0" fill="hold" grpId="3" nodeType="afterEffect">
                                  <p:stCondLst>
                                    <p:cond delay="0"/>
                                  </p:stCondLst>
                                  <p:childTnLst>
                                    <p:set>
                                      <p:cBhvr>
                                        <p:cTn id="87" dur="1" fill="hold">
                                          <p:stCondLst>
                                            <p:cond delay="0"/>
                                          </p:stCondLst>
                                        </p:cTn>
                                        <p:tgtEl>
                                          <p:spTgt spid="127"/>
                                        </p:tgtEl>
                                        <p:attrNameLst>
                                          <p:attrName>style.visibility</p:attrName>
                                        </p:attrNameLst>
                                      </p:cBhvr>
                                      <p:to>
                                        <p:strVal val="hidden"/>
                                      </p:to>
                                    </p:set>
                                  </p:childTnLst>
                                </p:cTn>
                              </p:par>
                              <p:par>
                                <p:cTn id="88" presetID="1" presetClass="exit" presetSubtype="0" fill="hold" grpId="3" nodeType="withEffect">
                                  <p:stCondLst>
                                    <p:cond delay="0"/>
                                  </p:stCondLst>
                                  <p:childTnLst>
                                    <p:set>
                                      <p:cBhvr>
                                        <p:cTn id="89" dur="1" fill="hold">
                                          <p:stCondLst>
                                            <p:cond delay="0"/>
                                          </p:stCondLst>
                                        </p:cTn>
                                        <p:tgtEl>
                                          <p:spTgt spid="129"/>
                                        </p:tgtEl>
                                        <p:attrNameLst>
                                          <p:attrName>style.visibility</p:attrName>
                                        </p:attrNameLst>
                                      </p:cBhvr>
                                      <p:to>
                                        <p:strVal val="hidden"/>
                                      </p:to>
                                    </p:set>
                                  </p:childTnLst>
                                </p:cTn>
                              </p:par>
                              <p:par>
                                <p:cTn id="90" presetID="1" presetClass="exit" presetSubtype="0" fill="hold" grpId="3" nodeType="withEffect">
                                  <p:stCondLst>
                                    <p:cond delay="0"/>
                                  </p:stCondLst>
                                  <p:childTnLst>
                                    <p:set>
                                      <p:cBhvr>
                                        <p:cTn id="91" dur="1" fill="hold">
                                          <p:stCondLst>
                                            <p:cond delay="0"/>
                                          </p:stCondLst>
                                        </p:cTn>
                                        <p:tgtEl>
                                          <p:spTgt spid="130"/>
                                        </p:tgtEl>
                                        <p:attrNameLst>
                                          <p:attrName>style.visibility</p:attrName>
                                        </p:attrNameLst>
                                      </p:cBhvr>
                                      <p:to>
                                        <p:strVal val="hidden"/>
                                      </p:to>
                                    </p:set>
                                  </p:childTnLst>
                                </p:cTn>
                              </p:par>
                              <p:par>
                                <p:cTn id="92" presetID="1" presetClass="exit" presetSubtype="0" fill="hold" nodeType="withEffect">
                                  <p:stCondLst>
                                    <p:cond delay="0"/>
                                  </p:stCondLst>
                                  <p:childTnLst>
                                    <p:set>
                                      <p:cBhvr>
                                        <p:cTn id="93" dur="1" fill="hold">
                                          <p:stCondLst>
                                            <p:cond delay="0"/>
                                          </p:stCondLst>
                                        </p:cTn>
                                        <p:tgtEl>
                                          <p:spTgt spid="21"/>
                                        </p:tgtEl>
                                        <p:attrNameLst>
                                          <p:attrName>style.visibility</p:attrName>
                                        </p:attrNameLst>
                                      </p:cBhvr>
                                      <p:to>
                                        <p:strVal val="hidden"/>
                                      </p:to>
                                    </p:set>
                                  </p:childTnLst>
                                </p:cTn>
                              </p:par>
                            </p:childTnLst>
                          </p:cTn>
                        </p:par>
                        <p:par>
                          <p:cTn id="94" fill="hold">
                            <p:stCondLst>
                              <p:cond delay="2500"/>
                            </p:stCondLst>
                            <p:childTnLst>
                              <p:par>
                                <p:cTn id="95" presetID="1" presetClass="entr" presetSubtype="0" fill="hold" grpId="0" nodeType="afterEffect">
                                  <p:stCondLst>
                                    <p:cond delay="0"/>
                                  </p:stCondLst>
                                  <p:childTnLst>
                                    <p:set>
                                      <p:cBhvr>
                                        <p:cTn id="96" dur="1" fill="hold">
                                          <p:stCondLst>
                                            <p:cond delay="0"/>
                                          </p:stCondLst>
                                        </p:cTn>
                                        <p:tgtEl>
                                          <p:spTgt spid="3"/>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9" presetClass="entr" presetSubtype="0" fill="hold" nodeType="clickEffect">
                                  <p:stCondLst>
                                    <p:cond delay="0"/>
                                  </p:stCondLst>
                                  <p:childTnLst>
                                    <p:set>
                                      <p:cBhvr>
                                        <p:cTn id="100" dur="1" fill="hold">
                                          <p:stCondLst>
                                            <p:cond delay="0"/>
                                          </p:stCondLst>
                                        </p:cTn>
                                        <p:tgtEl>
                                          <p:spTgt spid="178"/>
                                        </p:tgtEl>
                                        <p:attrNameLst>
                                          <p:attrName>style.visibility</p:attrName>
                                        </p:attrNameLst>
                                      </p:cBhvr>
                                      <p:to>
                                        <p:strVal val="visible"/>
                                      </p:to>
                                    </p:set>
                                    <p:animEffect transition="in" filter="dissolve">
                                      <p:cBhvr>
                                        <p:cTn id="101" dur="500"/>
                                        <p:tgtEl>
                                          <p:spTgt spid="178"/>
                                        </p:tgtEl>
                                      </p:cBhvr>
                                    </p:animEffect>
                                  </p:childTnLst>
                                </p:cTn>
                              </p:par>
                            </p:childTnLst>
                          </p:cTn>
                        </p:par>
                        <p:par>
                          <p:cTn id="102" fill="hold">
                            <p:stCondLst>
                              <p:cond delay="500"/>
                            </p:stCondLst>
                            <p:childTnLst>
                              <p:par>
                                <p:cTn id="103" presetID="9" presetClass="entr" presetSubtype="0" fill="hold" nodeType="afterEffect">
                                  <p:stCondLst>
                                    <p:cond delay="0"/>
                                  </p:stCondLst>
                                  <p:childTnLst>
                                    <p:set>
                                      <p:cBhvr>
                                        <p:cTn id="104" dur="1" fill="hold">
                                          <p:stCondLst>
                                            <p:cond delay="0"/>
                                          </p:stCondLst>
                                        </p:cTn>
                                        <p:tgtEl>
                                          <p:spTgt spid="179"/>
                                        </p:tgtEl>
                                        <p:attrNameLst>
                                          <p:attrName>style.visibility</p:attrName>
                                        </p:attrNameLst>
                                      </p:cBhvr>
                                      <p:to>
                                        <p:strVal val="visible"/>
                                      </p:to>
                                    </p:set>
                                    <p:animEffect transition="in" filter="dissolve">
                                      <p:cBhvr>
                                        <p:cTn id="105" dur="500"/>
                                        <p:tgtEl>
                                          <p:spTgt spid="179"/>
                                        </p:tgtEl>
                                      </p:cBhvr>
                                    </p:animEffect>
                                  </p:childTnLst>
                                </p:cTn>
                              </p:par>
                            </p:childTnLst>
                          </p:cTn>
                        </p:par>
                        <p:par>
                          <p:cTn id="106" fill="hold">
                            <p:stCondLst>
                              <p:cond delay="1000"/>
                            </p:stCondLst>
                            <p:childTnLst>
                              <p:par>
                                <p:cTn id="107" presetID="9" presetClass="entr" presetSubtype="0" fill="hold" grpId="0" nodeType="afterEffect">
                                  <p:stCondLst>
                                    <p:cond delay="0"/>
                                  </p:stCondLst>
                                  <p:childTnLst>
                                    <p:set>
                                      <p:cBhvr>
                                        <p:cTn id="108" dur="1" fill="hold">
                                          <p:stCondLst>
                                            <p:cond delay="0"/>
                                          </p:stCondLst>
                                        </p:cTn>
                                        <p:tgtEl>
                                          <p:spTgt spid="10"/>
                                        </p:tgtEl>
                                        <p:attrNameLst>
                                          <p:attrName>style.visibility</p:attrName>
                                        </p:attrNameLst>
                                      </p:cBhvr>
                                      <p:to>
                                        <p:strVal val="visible"/>
                                      </p:to>
                                    </p:set>
                                    <p:animEffect transition="in" filter="dissolve">
                                      <p:cBhvr>
                                        <p:cTn id="109" dur="500"/>
                                        <p:tgtEl>
                                          <p:spTgt spid="10"/>
                                        </p:tgtEl>
                                      </p:cBhvr>
                                    </p:animEffect>
                                  </p:childTnLst>
                                </p:cTn>
                              </p:par>
                              <p:par>
                                <p:cTn id="110" presetID="1" presetClass="entr" presetSubtype="0" fill="hold" nodeType="withEffect">
                                  <p:stCondLst>
                                    <p:cond delay="0"/>
                                  </p:stCondLst>
                                  <p:childTnLst>
                                    <p:set>
                                      <p:cBhvr>
                                        <p:cTn id="111" dur="1" fill="hold">
                                          <p:stCondLst>
                                            <p:cond delay="0"/>
                                          </p:stCondLst>
                                        </p:cTn>
                                        <p:tgtEl>
                                          <p:spTgt spid="115"/>
                                        </p:tgtEl>
                                        <p:attrNameLst>
                                          <p:attrName>style.visibility</p:attrName>
                                        </p:attrNameLst>
                                      </p:cBhvr>
                                      <p:to>
                                        <p:strVal val="visible"/>
                                      </p:to>
                                    </p:set>
                                  </p:childTnLst>
                                </p:cTn>
                              </p:par>
                              <p:par>
                                <p:cTn id="112" presetID="9" presetClass="entr" presetSubtype="0" fill="hold" nodeType="withEffect">
                                  <p:stCondLst>
                                    <p:cond delay="0"/>
                                  </p:stCondLst>
                                  <p:childTnLst>
                                    <p:set>
                                      <p:cBhvr>
                                        <p:cTn id="113" dur="1" fill="hold">
                                          <p:stCondLst>
                                            <p:cond delay="0"/>
                                          </p:stCondLst>
                                        </p:cTn>
                                        <p:tgtEl>
                                          <p:spTgt spid="180"/>
                                        </p:tgtEl>
                                        <p:attrNameLst>
                                          <p:attrName>style.visibility</p:attrName>
                                        </p:attrNameLst>
                                      </p:cBhvr>
                                      <p:to>
                                        <p:strVal val="visible"/>
                                      </p:to>
                                    </p:set>
                                    <p:animEffect transition="in" filter="dissolve">
                                      <p:cBhvr>
                                        <p:cTn id="114" dur="500"/>
                                        <p:tgtEl>
                                          <p:spTgt spid="180"/>
                                        </p:tgtEl>
                                      </p:cBhvr>
                                    </p:animEffect>
                                  </p:childTnLst>
                                </p:cTn>
                              </p:par>
                            </p:childTnLst>
                          </p:cTn>
                        </p:par>
                        <p:par>
                          <p:cTn id="115" fill="hold">
                            <p:stCondLst>
                              <p:cond delay="1500"/>
                            </p:stCondLst>
                            <p:childTnLst>
                              <p:par>
                                <p:cTn id="116" presetID="1" presetClass="entr" presetSubtype="0" fill="hold" grpId="0" nodeType="afterEffect">
                                  <p:stCondLst>
                                    <p:cond delay="0"/>
                                  </p:stCondLst>
                                  <p:childTnLst>
                                    <p:set>
                                      <p:cBhvr>
                                        <p:cTn id="117" dur="1" fill="hold">
                                          <p:stCondLst>
                                            <p:cond delay="0"/>
                                          </p:stCondLst>
                                        </p:cTn>
                                        <p:tgtEl>
                                          <p:spTgt spid="121"/>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124"/>
                                        </p:tgtEl>
                                        <p:attrNameLst>
                                          <p:attrName>style.visibility</p:attrName>
                                        </p:attrNameLst>
                                      </p:cBhvr>
                                      <p:to>
                                        <p:strVal val="visible"/>
                                      </p:to>
                                    </p:set>
                                  </p:childTnLst>
                                </p:cTn>
                              </p:par>
                            </p:childTnLst>
                          </p:cTn>
                        </p:par>
                        <p:par>
                          <p:cTn id="122" fill="hold">
                            <p:stCondLst>
                              <p:cond delay="0"/>
                            </p:stCondLst>
                            <p:childTnLst>
                              <p:par>
                                <p:cTn id="123" presetID="1" presetClass="entr" presetSubtype="0" fill="hold" grpId="0" nodeType="afterEffect">
                                  <p:stCondLst>
                                    <p:cond delay="0"/>
                                  </p:stCondLst>
                                  <p:childTnLst>
                                    <p:set>
                                      <p:cBhvr>
                                        <p:cTn id="124" dur="1" fill="hold">
                                          <p:stCondLst>
                                            <p:cond delay="0"/>
                                          </p:stCondLst>
                                        </p:cTn>
                                        <p:tgtEl>
                                          <p:spTgt spid="131"/>
                                        </p:tgtEl>
                                        <p:attrNameLst>
                                          <p:attrName>style.visibility</p:attrName>
                                        </p:attrNameLst>
                                      </p:cBhvr>
                                      <p:to>
                                        <p:strVal val="visible"/>
                                      </p:to>
                                    </p:set>
                                  </p:childTnLst>
                                </p:cTn>
                              </p:par>
                            </p:childTnLst>
                          </p:cTn>
                        </p:par>
                        <p:par>
                          <p:cTn id="125" fill="hold">
                            <p:stCondLst>
                              <p:cond delay="0"/>
                            </p:stCondLst>
                            <p:childTnLst>
                              <p:par>
                                <p:cTn id="126" presetID="0" presetClass="path" presetSubtype="0" accel="50000" decel="50000" fill="hold" grpId="1" nodeType="afterEffect">
                                  <p:stCondLst>
                                    <p:cond delay="0"/>
                                  </p:stCondLst>
                                  <p:childTnLst>
                                    <p:animMotion origin="layout" path="M 4.72222E-6 4.81481E-6 L 0.2099 0.00115 L 0.00087 0.025 L 0.20781 0.02754 L 0.00486 0.05 L 0.06719 0.05277 " pathEditMode="relative" ptsTypes="AAAAAA">
                                      <p:cBhvr>
                                        <p:cTn id="127" dur="2000" fill="hold"/>
                                        <p:tgtEl>
                                          <p:spTgt spid="131"/>
                                        </p:tgtEl>
                                        <p:attrNameLst>
                                          <p:attrName>ppt_x</p:attrName>
                                          <p:attrName>ppt_y</p:attrName>
                                        </p:attrNameLst>
                                      </p:cBhvr>
                                    </p:animMotion>
                                  </p:childTnLst>
                                </p:cTn>
                              </p:par>
                            </p:childTnLst>
                          </p:cTn>
                        </p:par>
                        <p:par>
                          <p:cTn id="128" fill="hold">
                            <p:stCondLst>
                              <p:cond delay="2000"/>
                            </p:stCondLst>
                            <p:childTnLst>
                              <p:par>
                                <p:cTn id="129" presetID="1" presetClass="exit" presetSubtype="0" fill="hold" grpId="2" nodeType="afterEffect">
                                  <p:stCondLst>
                                    <p:cond delay="0"/>
                                  </p:stCondLst>
                                  <p:childTnLst>
                                    <p:set>
                                      <p:cBhvr>
                                        <p:cTn id="130" dur="1" fill="hold">
                                          <p:stCondLst>
                                            <p:cond delay="0"/>
                                          </p:stCondLst>
                                        </p:cTn>
                                        <p:tgtEl>
                                          <p:spTgt spid="131"/>
                                        </p:tgtEl>
                                        <p:attrNameLst>
                                          <p:attrName>style.visibility</p:attrName>
                                        </p:attrNameLst>
                                      </p:cBhvr>
                                      <p:to>
                                        <p:strVal val="hidden"/>
                                      </p:to>
                                    </p:set>
                                  </p:childTnLst>
                                </p:cTn>
                              </p:par>
                              <p:par>
                                <p:cTn id="131" presetID="1" presetClass="entr" presetSubtype="0" fill="hold" grpId="0" nodeType="withEffect">
                                  <p:stCondLst>
                                    <p:cond delay="0"/>
                                  </p:stCondLst>
                                  <p:childTnLst>
                                    <p:set>
                                      <p:cBhvr>
                                        <p:cTn id="132" dur="1" fill="hold">
                                          <p:stCondLst>
                                            <p:cond delay="0"/>
                                          </p:stCondLst>
                                        </p:cTn>
                                        <p:tgtEl>
                                          <p:spTgt spid="26"/>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22" presetClass="entr" presetSubtype="4" fill="hold" nodeType="clickEffect">
                                  <p:stCondLst>
                                    <p:cond delay="0"/>
                                  </p:stCondLst>
                                  <p:childTnLst>
                                    <p:set>
                                      <p:cBhvr>
                                        <p:cTn id="136" dur="1" fill="hold">
                                          <p:stCondLst>
                                            <p:cond delay="0"/>
                                          </p:stCondLst>
                                        </p:cTn>
                                        <p:tgtEl>
                                          <p:spTgt spid="28"/>
                                        </p:tgtEl>
                                        <p:attrNameLst>
                                          <p:attrName>style.visibility</p:attrName>
                                        </p:attrNameLst>
                                      </p:cBhvr>
                                      <p:to>
                                        <p:strVal val="visible"/>
                                      </p:to>
                                    </p:set>
                                    <p:animEffect transition="in" filter="wipe(down)">
                                      <p:cBhvr>
                                        <p:cTn id="137" dur="500"/>
                                        <p:tgtEl>
                                          <p:spTgt spid="28"/>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4" fill="hold" nodeType="clickEffect">
                                  <p:stCondLst>
                                    <p:cond delay="0"/>
                                  </p:stCondLst>
                                  <p:childTnLst>
                                    <p:set>
                                      <p:cBhvr>
                                        <p:cTn id="141" dur="1" fill="hold">
                                          <p:stCondLst>
                                            <p:cond delay="0"/>
                                          </p:stCondLst>
                                        </p:cTn>
                                        <p:tgtEl>
                                          <p:spTgt spid="132"/>
                                        </p:tgtEl>
                                        <p:attrNameLst>
                                          <p:attrName>style.visibility</p:attrName>
                                        </p:attrNameLst>
                                      </p:cBhvr>
                                      <p:to>
                                        <p:strVal val="visible"/>
                                      </p:to>
                                    </p:set>
                                    <p:animEffect transition="in" filter="wipe(down)">
                                      <p:cBhvr>
                                        <p:cTn id="142" dur="500"/>
                                        <p:tgtEl>
                                          <p:spTgt spid="132"/>
                                        </p:tgtEl>
                                      </p:cBhvr>
                                    </p:animEffec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138"/>
                                        </p:tgtEl>
                                        <p:attrNameLst>
                                          <p:attrName>style.visibility</p:attrName>
                                        </p:attrNameLst>
                                      </p:cBhvr>
                                      <p:to>
                                        <p:strVal val="visible"/>
                                      </p:to>
                                    </p:set>
                                  </p:childTnLst>
                                </p:cTn>
                              </p:par>
                            </p:childTnLst>
                          </p:cTn>
                        </p:par>
                        <p:par>
                          <p:cTn id="147" fill="hold">
                            <p:stCondLst>
                              <p:cond delay="0"/>
                            </p:stCondLst>
                            <p:childTnLst>
                              <p:par>
                                <p:cTn id="148" presetID="42" presetClass="path" presetSubtype="0" accel="50000" decel="50000" fill="hold" grpId="1" nodeType="afterEffect">
                                  <p:stCondLst>
                                    <p:cond delay="0"/>
                                  </p:stCondLst>
                                  <p:childTnLst>
                                    <p:animMotion origin="layout" path="M 2.22222E-6 -1.48148E-6 L -0.06285 0.2625 " pathEditMode="relative" rAng="0" ptsTypes="AA">
                                      <p:cBhvr>
                                        <p:cTn id="149" dur="2000" fill="hold"/>
                                        <p:tgtEl>
                                          <p:spTgt spid="138"/>
                                        </p:tgtEl>
                                        <p:attrNameLst>
                                          <p:attrName>ppt_x</p:attrName>
                                          <p:attrName>ppt_y</p:attrName>
                                        </p:attrNameLst>
                                      </p:cBhvr>
                                      <p:rCtr x="-3142" y="13125"/>
                                    </p:animMotion>
                                  </p:childTnLst>
                                </p:cTn>
                              </p:par>
                            </p:childTnLst>
                          </p:cTn>
                        </p:par>
                        <p:par>
                          <p:cTn id="150" fill="hold">
                            <p:stCondLst>
                              <p:cond delay="2000"/>
                            </p:stCondLst>
                            <p:childTnLst>
                              <p:par>
                                <p:cTn id="151" presetID="1" presetClass="exit" presetSubtype="0" fill="hold" grpId="2" nodeType="afterEffect">
                                  <p:stCondLst>
                                    <p:cond delay="0"/>
                                  </p:stCondLst>
                                  <p:childTnLst>
                                    <p:set>
                                      <p:cBhvr>
                                        <p:cTn id="152" dur="1" fill="hold">
                                          <p:stCondLst>
                                            <p:cond delay="0"/>
                                          </p:stCondLst>
                                        </p:cTn>
                                        <p:tgtEl>
                                          <p:spTgt spid="138"/>
                                        </p:tgtEl>
                                        <p:attrNameLst>
                                          <p:attrName>style.visibility</p:attrName>
                                        </p:attrNameLst>
                                      </p:cBhvr>
                                      <p:to>
                                        <p:strVal val="hidden"/>
                                      </p:to>
                                    </p:set>
                                  </p:childTnLst>
                                </p:cTn>
                              </p:par>
                            </p:childTnLst>
                          </p:cTn>
                        </p:par>
                        <p:par>
                          <p:cTn id="153" fill="hold">
                            <p:stCondLst>
                              <p:cond delay="2000"/>
                            </p:stCondLst>
                            <p:childTnLst>
                              <p:par>
                                <p:cTn id="154" presetID="1" presetClass="entr" presetSubtype="0" fill="hold" grpId="0" nodeType="afterEffect">
                                  <p:stCondLst>
                                    <p:cond delay="0"/>
                                  </p:stCondLst>
                                  <p:childTnLst>
                                    <p:set>
                                      <p:cBhvr>
                                        <p:cTn id="155" dur="1" fill="hold">
                                          <p:stCondLst>
                                            <p:cond delay="0"/>
                                          </p:stCondLst>
                                        </p:cTn>
                                        <p:tgtEl>
                                          <p:spTgt spid="65"/>
                                        </p:tgtEl>
                                        <p:attrNameLst>
                                          <p:attrName>style.visibility</p:attrName>
                                        </p:attrNameLst>
                                      </p:cBhvr>
                                      <p:to>
                                        <p:strVal val="visible"/>
                                      </p:to>
                                    </p:set>
                                  </p:childTnLst>
                                </p:cTn>
                              </p:par>
                            </p:childTnLst>
                          </p:cTn>
                        </p:par>
                        <p:par>
                          <p:cTn id="156" fill="hold">
                            <p:stCondLst>
                              <p:cond delay="2000"/>
                            </p:stCondLst>
                            <p:childTnLst>
                              <p:par>
                                <p:cTn id="157" presetID="1" presetClass="entr" presetSubtype="0" fill="hold" grpId="0" nodeType="afterEffect">
                                  <p:stCondLst>
                                    <p:cond delay="0"/>
                                  </p:stCondLst>
                                  <p:childTnLst>
                                    <p:set>
                                      <p:cBhvr>
                                        <p:cTn id="158" dur="1" fill="hold">
                                          <p:stCondLst>
                                            <p:cond delay="0"/>
                                          </p:stCondLst>
                                        </p:cTn>
                                        <p:tgtEl>
                                          <p:spTgt spid="139"/>
                                        </p:tgtEl>
                                        <p:attrNameLst>
                                          <p:attrName>style.visibility</p:attrName>
                                        </p:attrNameLst>
                                      </p:cBhvr>
                                      <p:to>
                                        <p:strVal val="visible"/>
                                      </p:to>
                                    </p:set>
                                  </p:childTnLst>
                                </p:cTn>
                              </p:par>
                            </p:childTnLst>
                          </p:cTn>
                        </p:par>
                        <p:par>
                          <p:cTn id="159" fill="hold">
                            <p:stCondLst>
                              <p:cond delay="2000"/>
                            </p:stCondLst>
                            <p:childTnLst>
                              <p:par>
                                <p:cTn id="160" presetID="42" presetClass="path" presetSubtype="0" accel="50000" decel="50000" fill="hold" grpId="1" nodeType="afterEffect">
                                  <p:stCondLst>
                                    <p:cond delay="0"/>
                                  </p:stCondLst>
                                  <p:childTnLst>
                                    <p:animMotion origin="layout" path="M 5E-6 -1.85185E-6 L -0.04723 0.30463 " pathEditMode="relative" rAng="0" ptsTypes="AA">
                                      <p:cBhvr>
                                        <p:cTn id="161" dur="2000" fill="hold"/>
                                        <p:tgtEl>
                                          <p:spTgt spid="139"/>
                                        </p:tgtEl>
                                        <p:attrNameLst>
                                          <p:attrName>ppt_x</p:attrName>
                                          <p:attrName>ppt_y</p:attrName>
                                        </p:attrNameLst>
                                      </p:cBhvr>
                                      <p:rCtr x="-2361" y="15231"/>
                                    </p:animMotion>
                                  </p:childTnLst>
                                </p:cTn>
                              </p:par>
                            </p:childTnLst>
                          </p:cTn>
                        </p:par>
                        <p:par>
                          <p:cTn id="162" fill="hold">
                            <p:stCondLst>
                              <p:cond delay="4000"/>
                            </p:stCondLst>
                            <p:childTnLst>
                              <p:par>
                                <p:cTn id="163" presetID="1" presetClass="exit" presetSubtype="0" fill="hold" grpId="2" nodeType="afterEffect">
                                  <p:stCondLst>
                                    <p:cond delay="0"/>
                                  </p:stCondLst>
                                  <p:childTnLst>
                                    <p:set>
                                      <p:cBhvr>
                                        <p:cTn id="164" dur="1" fill="hold">
                                          <p:stCondLst>
                                            <p:cond delay="0"/>
                                          </p:stCondLst>
                                        </p:cTn>
                                        <p:tgtEl>
                                          <p:spTgt spid="139"/>
                                        </p:tgtEl>
                                        <p:attrNameLst>
                                          <p:attrName>style.visibility</p:attrName>
                                        </p:attrNameLst>
                                      </p:cBhvr>
                                      <p:to>
                                        <p:strVal val="hidden"/>
                                      </p:to>
                                    </p:set>
                                  </p:childTnLst>
                                </p:cTn>
                              </p:par>
                            </p:childTnLst>
                          </p:cTn>
                        </p:par>
                        <p:par>
                          <p:cTn id="165" fill="hold">
                            <p:stCondLst>
                              <p:cond delay="4000"/>
                            </p:stCondLst>
                            <p:childTnLst>
                              <p:par>
                                <p:cTn id="166" presetID="1" presetClass="entr" presetSubtype="0" fill="hold" grpId="0" nodeType="afterEffect">
                                  <p:stCondLst>
                                    <p:cond delay="0"/>
                                  </p:stCondLst>
                                  <p:childTnLst>
                                    <p:set>
                                      <p:cBhvr>
                                        <p:cTn id="167" dur="1" fill="hold">
                                          <p:stCondLst>
                                            <p:cond delay="0"/>
                                          </p:stCondLst>
                                        </p:cTn>
                                        <p:tgtEl>
                                          <p:spTgt spid="67"/>
                                        </p:tgtEl>
                                        <p:attrNameLst>
                                          <p:attrName>style.visibility</p:attrName>
                                        </p:attrNameLst>
                                      </p:cBhvr>
                                      <p:to>
                                        <p:strVal val="visible"/>
                                      </p:to>
                                    </p:set>
                                  </p:childTnLst>
                                </p:cTn>
                              </p:par>
                            </p:childTnLst>
                          </p:cTn>
                        </p:par>
                        <p:par>
                          <p:cTn id="168" fill="hold">
                            <p:stCondLst>
                              <p:cond delay="4000"/>
                            </p:stCondLst>
                            <p:childTnLst>
                              <p:par>
                                <p:cTn id="169" presetID="22" presetClass="entr" presetSubtype="8" fill="hold" nodeType="afterEffect">
                                  <p:stCondLst>
                                    <p:cond delay="0"/>
                                  </p:stCondLst>
                                  <p:childTnLst>
                                    <p:set>
                                      <p:cBhvr>
                                        <p:cTn id="170" dur="1" fill="hold">
                                          <p:stCondLst>
                                            <p:cond delay="0"/>
                                          </p:stCondLst>
                                        </p:cTn>
                                        <p:tgtEl>
                                          <p:spTgt spid="141"/>
                                        </p:tgtEl>
                                        <p:attrNameLst>
                                          <p:attrName>style.visibility</p:attrName>
                                        </p:attrNameLst>
                                      </p:cBhvr>
                                      <p:to>
                                        <p:strVal val="visible"/>
                                      </p:to>
                                    </p:set>
                                    <p:animEffect transition="in" filter="wipe(left)">
                                      <p:cBhvr>
                                        <p:cTn id="171" dur="500"/>
                                        <p:tgtEl>
                                          <p:spTgt spid="141"/>
                                        </p:tgtEl>
                                      </p:cBhvr>
                                    </p:animEffect>
                                  </p:childTnLst>
                                </p:cTn>
                              </p:par>
                            </p:childTnLst>
                          </p:cTn>
                        </p:par>
                        <p:par>
                          <p:cTn id="172" fill="hold">
                            <p:stCondLst>
                              <p:cond delay="4500"/>
                            </p:stCondLst>
                            <p:childTnLst>
                              <p:par>
                                <p:cTn id="173" presetID="1" presetClass="entr" presetSubtype="0" fill="hold" grpId="0" nodeType="afterEffect">
                                  <p:stCondLst>
                                    <p:cond delay="0"/>
                                  </p:stCondLst>
                                  <p:childTnLst>
                                    <p:set>
                                      <p:cBhvr>
                                        <p:cTn id="174" dur="1" fill="hold">
                                          <p:stCondLst>
                                            <p:cond delay="0"/>
                                          </p:stCondLst>
                                        </p:cTn>
                                        <p:tgtEl>
                                          <p:spTgt spid="142"/>
                                        </p:tgtEl>
                                        <p:attrNameLst>
                                          <p:attrName>style.visibility</p:attrName>
                                        </p:attrNameLst>
                                      </p:cBhvr>
                                      <p:to>
                                        <p:strVal val="visible"/>
                                      </p:to>
                                    </p:set>
                                  </p:childTnLst>
                                </p:cTn>
                              </p:par>
                            </p:childTnLst>
                          </p:cTn>
                        </p:par>
                        <p:par>
                          <p:cTn id="175" fill="hold">
                            <p:stCondLst>
                              <p:cond delay="4500"/>
                            </p:stCondLst>
                            <p:childTnLst>
                              <p:par>
                                <p:cTn id="176" presetID="42" presetClass="path" presetSubtype="0" accel="50000" decel="50000" fill="hold" grpId="1" nodeType="afterEffect">
                                  <p:stCondLst>
                                    <p:cond delay="0"/>
                                  </p:stCondLst>
                                  <p:childTnLst>
                                    <p:animMotion origin="layout" path="M 4.16667E-6 -4.07407E-6 L 0.03142 0.38866 " pathEditMode="relative" rAng="0" ptsTypes="AA">
                                      <p:cBhvr>
                                        <p:cTn id="177" dur="2000" fill="hold"/>
                                        <p:tgtEl>
                                          <p:spTgt spid="142"/>
                                        </p:tgtEl>
                                        <p:attrNameLst>
                                          <p:attrName>ppt_x</p:attrName>
                                          <p:attrName>ppt_y</p:attrName>
                                        </p:attrNameLst>
                                      </p:cBhvr>
                                      <p:rCtr x="1563" y="19421"/>
                                    </p:animMotion>
                                  </p:childTnLst>
                                </p:cTn>
                              </p:par>
                            </p:childTnLst>
                          </p:cTn>
                        </p:par>
                        <p:par>
                          <p:cTn id="178" fill="hold">
                            <p:stCondLst>
                              <p:cond delay="6500"/>
                            </p:stCondLst>
                            <p:childTnLst>
                              <p:par>
                                <p:cTn id="179" presetID="1" presetClass="exit" presetSubtype="0" fill="hold" grpId="2" nodeType="afterEffect">
                                  <p:stCondLst>
                                    <p:cond delay="0"/>
                                  </p:stCondLst>
                                  <p:childTnLst>
                                    <p:set>
                                      <p:cBhvr>
                                        <p:cTn id="180" dur="1" fill="hold">
                                          <p:stCondLst>
                                            <p:cond delay="0"/>
                                          </p:stCondLst>
                                        </p:cTn>
                                        <p:tgtEl>
                                          <p:spTgt spid="142"/>
                                        </p:tgtEl>
                                        <p:attrNameLst>
                                          <p:attrName>style.visibility</p:attrName>
                                        </p:attrNameLst>
                                      </p:cBhvr>
                                      <p:to>
                                        <p:strVal val="hidden"/>
                                      </p:to>
                                    </p:set>
                                  </p:childTnLst>
                                </p:cTn>
                              </p:par>
                            </p:childTnLst>
                          </p:cTn>
                        </p:par>
                        <p:par>
                          <p:cTn id="181" fill="hold">
                            <p:stCondLst>
                              <p:cond delay="6500"/>
                            </p:stCondLst>
                            <p:childTnLst>
                              <p:par>
                                <p:cTn id="182" presetID="1" presetClass="entr" presetSubtype="0" fill="hold" grpId="0" nodeType="afterEffect">
                                  <p:stCondLst>
                                    <p:cond delay="0"/>
                                  </p:stCondLst>
                                  <p:childTnLst>
                                    <p:set>
                                      <p:cBhvr>
                                        <p:cTn id="183" dur="1" fill="hold">
                                          <p:stCondLst>
                                            <p:cond delay="0"/>
                                          </p:stCondLst>
                                        </p:cTn>
                                        <p:tgtEl>
                                          <p:spTgt spid="79"/>
                                        </p:tgtEl>
                                        <p:attrNameLst>
                                          <p:attrName>style.visibility</p:attrName>
                                        </p:attrNameLst>
                                      </p:cBhvr>
                                      <p:to>
                                        <p:strVal val="visible"/>
                                      </p:to>
                                    </p:set>
                                  </p:childTnLst>
                                </p:cTn>
                              </p:par>
                            </p:childTnLst>
                          </p:cTn>
                        </p:par>
                        <p:par>
                          <p:cTn id="184" fill="hold">
                            <p:stCondLst>
                              <p:cond delay="6500"/>
                            </p:stCondLst>
                            <p:childTnLst>
                              <p:par>
                                <p:cTn id="185" presetID="1" presetClass="exit" presetSubtype="0" fill="hold" nodeType="afterEffect">
                                  <p:stCondLst>
                                    <p:cond delay="0"/>
                                  </p:stCondLst>
                                  <p:childTnLst>
                                    <p:set>
                                      <p:cBhvr>
                                        <p:cTn id="186" dur="1" fill="hold">
                                          <p:stCondLst>
                                            <p:cond delay="0"/>
                                          </p:stCondLst>
                                        </p:cTn>
                                        <p:tgtEl>
                                          <p:spTgt spid="132"/>
                                        </p:tgtEl>
                                        <p:attrNameLst>
                                          <p:attrName>style.visibility</p:attrName>
                                        </p:attrNameLst>
                                      </p:cBhvr>
                                      <p:to>
                                        <p:strVal val="hidden"/>
                                      </p:to>
                                    </p:set>
                                  </p:childTnLst>
                                </p:cTn>
                              </p:par>
                            </p:childTnLst>
                          </p:cTn>
                        </p:par>
                        <p:par>
                          <p:cTn id="187" fill="hold">
                            <p:stCondLst>
                              <p:cond delay="6500"/>
                            </p:stCondLst>
                            <p:childTnLst>
                              <p:par>
                                <p:cTn id="188" presetID="1" presetClass="entr" presetSubtype="0" fill="hold" grpId="0" nodeType="afterEffect">
                                  <p:stCondLst>
                                    <p:cond delay="0"/>
                                  </p:stCondLst>
                                  <p:childTnLst>
                                    <p:set>
                                      <p:cBhvr>
                                        <p:cTn id="189" dur="1" fill="hold">
                                          <p:stCondLst>
                                            <p:cond delay="0"/>
                                          </p:stCondLst>
                                        </p:cTn>
                                        <p:tgtEl>
                                          <p:spTgt spid="123"/>
                                        </p:tgtEl>
                                        <p:attrNameLst>
                                          <p:attrName>style.visibility</p:attrName>
                                        </p:attrNameLst>
                                      </p:cBhvr>
                                      <p:to>
                                        <p:strVal val="visible"/>
                                      </p:to>
                                    </p:set>
                                  </p:childTnLst>
                                </p:cTn>
                              </p:par>
                            </p:childTnLst>
                          </p:cTn>
                        </p:par>
                      </p:childTnLst>
                    </p:cTn>
                  </p:par>
                  <p:par>
                    <p:cTn id="190" fill="hold">
                      <p:stCondLst>
                        <p:cond delay="indefinite"/>
                      </p:stCondLst>
                      <p:childTnLst>
                        <p:par>
                          <p:cTn id="191" fill="hold">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46"/>
                                        </p:tgtEl>
                                        <p:attrNameLst>
                                          <p:attrName>style.visibility</p:attrName>
                                        </p:attrNameLst>
                                      </p:cBhvr>
                                      <p:to>
                                        <p:strVal val="visible"/>
                                      </p:to>
                                    </p:set>
                                  </p:childTnLst>
                                </p:cTn>
                              </p:par>
                            </p:childTnLst>
                          </p:cTn>
                        </p:par>
                        <p:par>
                          <p:cTn id="194" fill="hold">
                            <p:stCondLst>
                              <p:cond delay="0"/>
                            </p:stCondLst>
                            <p:childTnLst>
                              <p:par>
                                <p:cTn id="195" presetID="1" presetClass="entr" presetSubtype="0" fill="hold" nodeType="afterEffect">
                                  <p:stCondLst>
                                    <p:cond delay="0"/>
                                  </p:stCondLst>
                                  <p:childTnLst>
                                    <p:set>
                                      <p:cBhvr>
                                        <p:cTn id="196" dur="1" fill="hold">
                                          <p:stCondLst>
                                            <p:cond delay="0"/>
                                          </p:stCondLst>
                                        </p:cTn>
                                        <p:tgtEl>
                                          <p:spTgt spid="143"/>
                                        </p:tgtEl>
                                        <p:attrNameLst>
                                          <p:attrName>style.visibility</p:attrName>
                                        </p:attrNameLst>
                                      </p:cBhvr>
                                      <p:to>
                                        <p:strVal val="visible"/>
                                      </p:to>
                                    </p:set>
                                  </p:childTnLst>
                                </p:cTn>
                              </p:par>
                            </p:childTnLst>
                          </p:cTn>
                        </p:par>
                        <p:par>
                          <p:cTn id="197" fill="hold">
                            <p:stCondLst>
                              <p:cond delay="0"/>
                            </p:stCondLst>
                            <p:childTnLst>
                              <p:par>
                                <p:cTn id="198" presetID="1" presetClass="entr" presetSubtype="0" fill="hold" grpId="1" nodeType="afterEffect">
                                  <p:stCondLst>
                                    <p:cond delay="0"/>
                                  </p:stCondLst>
                                  <p:childTnLst>
                                    <p:set>
                                      <p:cBhvr>
                                        <p:cTn id="199" dur="1" fill="hold">
                                          <p:stCondLst>
                                            <p:cond delay="0"/>
                                          </p:stCondLst>
                                        </p:cTn>
                                        <p:tgtEl>
                                          <p:spTgt spid="104"/>
                                        </p:tgtEl>
                                        <p:attrNameLst>
                                          <p:attrName>style.visibility</p:attrName>
                                        </p:attrNameLst>
                                      </p:cBhvr>
                                      <p:to>
                                        <p:strVal val="visible"/>
                                      </p:to>
                                    </p:set>
                                  </p:childTnLst>
                                </p:cTn>
                              </p:par>
                            </p:childTnLst>
                          </p:cTn>
                        </p:par>
                        <p:par>
                          <p:cTn id="200" fill="hold">
                            <p:stCondLst>
                              <p:cond delay="0"/>
                            </p:stCondLst>
                            <p:childTnLst>
                              <p:par>
                                <p:cTn id="201" presetID="35" presetClass="emph" presetSubtype="0" repeatCount="8000" fill="hold" grpId="0" nodeType="afterEffect">
                                  <p:stCondLst>
                                    <p:cond delay="0"/>
                                  </p:stCondLst>
                                  <p:childTnLst>
                                    <p:anim calcmode="discrete" valueType="str">
                                      <p:cBhvr>
                                        <p:cTn id="202" dur="500" fill="hold"/>
                                        <p:tgtEl>
                                          <p:spTgt spid="104"/>
                                        </p:tgtEl>
                                        <p:attrNameLst>
                                          <p:attrName>style.visibility</p:attrName>
                                        </p:attrNameLst>
                                      </p:cBhvr>
                                      <p:tavLst>
                                        <p:tav tm="0">
                                          <p:val>
                                            <p:strVal val="hidden"/>
                                          </p:val>
                                        </p:tav>
                                        <p:tav tm="50000">
                                          <p:val>
                                            <p:strVal val="visible"/>
                                          </p:val>
                                        </p:tav>
                                      </p:tavLst>
                                    </p:anim>
                                  </p:childTnLst>
                                </p:cTn>
                              </p:par>
                              <p:par>
                                <p:cTn id="203" presetID="6" presetClass="emph" presetSubtype="0" autoRev="1" fill="hold" grpId="1" nodeType="withEffect">
                                  <p:stCondLst>
                                    <p:cond delay="0"/>
                                  </p:stCondLst>
                                  <p:childTnLst>
                                    <p:animScale>
                                      <p:cBhvr>
                                        <p:cTn id="204" dur="2000" fill="hold"/>
                                        <p:tgtEl>
                                          <p:spTgt spid="65"/>
                                        </p:tgtEl>
                                      </p:cBhvr>
                                      <p:by x="150000" y="150000"/>
                                    </p:animScale>
                                  </p:childTnLst>
                                </p:cTn>
                              </p:par>
                              <p:par>
                                <p:cTn id="205" presetID="6" presetClass="emph" presetSubtype="0" autoRev="1" fill="hold" grpId="2" nodeType="withEffect">
                                  <p:stCondLst>
                                    <p:cond delay="0"/>
                                  </p:stCondLst>
                                  <p:childTnLst>
                                    <p:animScale>
                                      <p:cBhvr>
                                        <p:cTn id="206" dur="2000" fill="hold"/>
                                        <p:tgtEl>
                                          <p:spTgt spid="30"/>
                                        </p:tgtEl>
                                      </p:cBhvr>
                                      <p:by x="150000" y="150000"/>
                                    </p:animScale>
                                  </p:childTnLst>
                                </p:cTn>
                              </p:par>
                            </p:childTnLst>
                          </p:cTn>
                        </p:par>
                        <p:par>
                          <p:cTn id="207" fill="hold">
                            <p:stCondLst>
                              <p:cond delay="4000"/>
                            </p:stCondLst>
                            <p:childTnLst>
                              <p:par>
                                <p:cTn id="208" presetID="35" presetClass="emph" presetSubtype="0" repeatCount="8000" fill="hold" grpId="2" nodeType="afterEffect">
                                  <p:stCondLst>
                                    <p:cond delay="0"/>
                                  </p:stCondLst>
                                  <p:childTnLst>
                                    <p:anim calcmode="discrete" valueType="str">
                                      <p:cBhvr>
                                        <p:cTn id="209" dur="500" fill="hold"/>
                                        <p:tgtEl>
                                          <p:spTgt spid="104"/>
                                        </p:tgtEl>
                                        <p:attrNameLst>
                                          <p:attrName>style.visibility</p:attrName>
                                        </p:attrNameLst>
                                      </p:cBhvr>
                                      <p:tavLst>
                                        <p:tav tm="0">
                                          <p:val>
                                            <p:strVal val="hidden"/>
                                          </p:val>
                                        </p:tav>
                                        <p:tav tm="50000">
                                          <p:val>
                                            <p:strVal val="visible"/>
                                          </p:val>
                                        </p:tav>
                                      </p:tavLst>
                                    </p:anim>
                                  </p:childTnLst>
                                </p:cTn>
                              </p:par>
                              <p:par>
                                <p:cTn id="210" presetID="6" presetClass="emph" presetSubtype="0" autoRev="1" fill="hold" grpId="1" nodeType="withEffect">
                                  <p:stCondLst>
                                    <p:cond delay="0"/>
                                  </p:stCondLst>
                                  <p:childTnLst>
                                    <p:animScale>
                                      <p:cBhvr>
                                        <p:cTn id="211" dur="2000" fill="hold"/>
                                        <p:tgtEl>
                                          <p:spTgt spid="67"/>
                                        </p:tgtEl>
                                      </p:cBhvr>
                                      <p:by x="150000" y="150000"/>
                                    </p:animScale>
                                  </p:childTnLst>
                                </p:cTn>
                              </p:par>
                              <p:par>
                                <p:cTn id="212" presetID="6" presetClass="emph" presetSubtype="0" autoRev="1" fill="hold" grpId="2" nodeType="withEffect">
                                  <p:stCondLst>
                                    <p:cond delay="0"/>
                                  </p:stCondLst>
                                  <p:childTnLst>
                                    <p:animScale>
                                      <p:cBhvr>
                                        <p:cTn id="213" dur="2000" fill="hold"/>
                                        <p:tgtEl>
                                          <p:spTgt spid="36"/>
                                        </p:tgtEl>
                                      </p:cBhvr>
                                      <p:by x="150000" y="150000"/>
                                    </p:animScale>
                                  </p:childTnLst>
                                </p:cTn>
                              </p:par>
                            </p:childTnLst>
                          </p:cTn>
                        </p:par>
                        <p:par>
                          <p:cTn id="214" fill="hold">
                            <p:stCondLst>
                              <p:cond delay="8000"/>
                            </p:stCondLst>
                            <p:childTnLst>
                              <p:par>
                                <p:cTn id="215" presetID="35" presetClass="emph" presetSubtype="0" repeatCount="8000" fill="hold" grpId="3" nodeType="afterEffect">
                                  <p:stCondLst>
                                    <p:cond delay="0"/>
                                  </p:stCondLst>
                                  <p:childTnLst>
                                    <p:anim calcmode="discrete" valueType="str">
                                      <p:cBhvr>
                                        <p:cTn id="216" dur="500" fill="hold"/>
                                        <p:tgtEl>
                                          <p:spTgt spid="104"/>
                                        </p:tgtEl>
                                        <p:attrNameLst>
                                          <p:attrName>style.visibility</p:attrName>
                                        </p:attrNameLst>
                                      </p:cBhvr>
                                      <p:tavLst>
                                        <p:tav tm="0">
                                          <p:val>
                                            <p:strVal val="hidden"/>
                                          </p:val>
                                        </p:tav>
                                        <p:tav tm="50000">
                                          <p:val>
                                            <p:strVal val="visible"/>
                                          </p:val>
                                        </p:tav>
                                      </p:tavLst>
                                    </p:anim>
                                  </p:childTnLst>
                                </p:cTn>
                              </p:par>
                              <p:par>
                                <p:cTn id="217" presetID="6" presetClass="emph" presetSubtype="0" autoRev="1" fill="hold" grpId="1" nodeType="withEffect">
                                  <p:stCondLst>
                                    <p:cond delay="0"/>
                                  </p:stCondLst>
                                  <p:childTnLst>
                                    <p:animScale>
                                      <p:cBhvr>
                                        <p:cTn id="218" dur="2000" fill="hold"/>
                                        <p:tgtEl>
                                          <p:spTgt spid="79"/>
                                        </p:tgtEl>
                                      </p:cBhvr>
                                      <p:by x="150000" y="150000"/>
                                    </p:animScale>
                                  </p:childTnLst>
                                </p:cTn>
                              </p:par>
                              <p:par>
                                <p:cTn id="219" presetID="6" presetClass="emph" presetSubtype="0" autoRev="1" fill="hold" grpId="2" nodeType="withEffect">
                                  <p:stCondLst>
                                    <p:cond delay="0"/>
                                  </p:stCondLst>
                                  <p:childTnLst>
                                    <p:animScale>
                                      <p:cBhvr>
                                        <p:cTn id="220" dur="2000" fill="hold"/>
                                        <p:tgtEl>
                                          <p:spTgt spid="44"/>
                                        </p:tgtEl>
                                      </p:cBhvr>
                                      <p:by x="150000" y="150000"/>
                                    </p:animScale>
                                  </p:childTnLst>
                                </p:cTn>
                              </p:par>
                            </p:childTnLst>
                          </p:cTn>
                        </p:par>
                      </p:childTnLst>
                    </p:cTn>
                  </p:par>
                  <p:par>
                    <p:cTn id="221" fill="hold">
                      <p:stCondLst>
                        <p:cond delay="indefinite"/>
                      </p:stCondLst>
                      <p:childTnLst>
                        <p:par>
                          <p:cTn id="222" fill="hold">
                            <p:stCondLst>
                              <p:cond delay="0"/>
                            </p:stCondLst>
                            <p:childTnLst>
                              <p:par>
                                <p:cTn id="223" presetID="1" presetClass="entr" presetSubtype="0" fill="hold" grpId="0" nodeType="clickEffect">
                                  <p:stCondLst>
                                    <p:cond delay="0"/>
                                  </p:stCondLst>
                                  <p:childTnLst>
                                    <p:set>
                                      <p:cBhvr>
                                        <p:cTn id="224" dur="1" fill="hold">
                                          <p:stCondLst>
                                            <p:cond delay="0"/>
                                          </p:stCondLst>
                                        </p:cTn>
                                        <p:tgtEl>
                                          <p:spTgt spid="27"/>
                                        </p:tgtEl>
                                        <p:attrNameLst>
                                          <p:attrName>style.visibility</p:attrName>
                                        </p:attrNameLst>
                                      </p:cBhvr>
                                      <p:to>
                                        <p:strVal val="visible"/>
                                      </p:to>
                                    </p:set>
                                  </p:childTnLst>
                                </p:cTn>
                              </p:par>
                            </p:childTnLst>
                          </p:cTn>
                        </p:par>
                      </p:childTnLst>
                    </p:cTn>
                  </p:par>
                  <p:par>
                    <p:cTn id="225" fill="hold">
                      <p:stCondLst>
                        <p:cond delay="indefinite"/>
                      </p:stCondLst>
                      <p:childTnLst>
                        <p:par>
                          <p:cTn id="226" fill="hold">
                            <p:stCondLst>
                              <p:cond delay="0"/>
                            </p:stCondLst>
                            <p:childTnLst>
                              <p:par>
                                <p:cTn id="227" presetID="22" presetClass="entr" presetSubtype="8" fill="hold" nodeType="clickEffect">
                                  <p:stCondLst>
                                    <p:cond delay="0"/>
                                  </p:stCondLst>
                                  <p:childTnLst>
                                    <p:set>
                                      <p:cBhvr>
                                        <p:cTn id="228" dur="1" fill="hold">
                                          <p:stCondLst>
                                            <p:cond delay="0"/>
                                          </p:stCondLst>
                                        </p:cTn>
                                        <p:tgtEl>
                                          <p:spTgt spid="25"/>
                                        </p:tgtEl>
                                        <p:attrNameLst>
                                          <p:attrName>style.visibility</p:attrName>
                                        </p:attrNameLst>
                                      </p:cBhvr>
                                      <p:to>
                                        <p:strVal val="visible"/>
                                      </p:to>
                                    </p:set>
                                    <p:animEffect transition="in" filter="wipe(left)">
                                      <p:cBhvr>
                                        <p:cTn id="229" dur="500"/>
                                        <p:tgtEl>
                                          <p:spTgt spid="25"/>
                                        </p:tgtEl>
                                      </p:cBhvr>
                                    </p:animEffect>
                                  </p:childTnLst>
                                </p:cTn>
                              </p:par>
                            </p:childTnLst>
                          </p:cTn>
                        </p:par>
                      </p:childTnLst>
                    </p:cTn>
                  </p:par>
                  <p:par>
                    <p:cTn id="230" fill="hold">
                      <p:stCondLst>
                        <p:cond delay="indefinite"/>
                      </p:stCondLst>
                      <p:childTnLst>
                        <p:par>
                          <p:cTn id="231" fill="hold">
                            <p:stCondLst>
                              <p:cond delay="0"/>
                            </p:stCondLst>
                            <p:childTnLst>
                              <p:par>
                                <p:cTn id="232" presetID="22" presetClass="entr" presetSubtype="4" fill="hold" nodeType="clickEffect">
                                  <p:stCondLst>
                                    <p:cond delay="0"/>
                                  </p:stCondLst>
                                  <p:childTnLst>
                                    <p:set>
                                      <p:cBhvr>
                                        <p:cTn id="233" dur="1" fill="hold">
                                          <p:stCondLst>
                                            <p:cond delay="0"/>
                                          </p:stCondLst>
                                        </p:cTn>
                                        <p:tgtEl>
                                          <p:spTgt spid="145"/>
                                        </p:tgtEl>
                                        <p:attrNameLst>
                                          <p:attrName>style.visibility</p:attrName>
                                        </p:attrNameLst>
                                      </p:cBhvr>
                                      <p:to>
                                        <p:strVal val="visible"/>
                                      </p:to>
                                    </p:set>
                                    <p:animEffect transition="in" filter="wipe(down)">
                                      <p:cBhvr>
                                        <p:cTn id="234" dur="500"/>
                                        <p:tgtEl>
                                          <p:spTgt spid="145"/>
                                        </p:tgtEl>
                                      </p:cBhvr>
                                    </p:animEffect>
                                  </p:childTnLst>
                                </p:cTn>
                              </p:par>
                            </p:childTnLst>
                          </p:cTn>
                        </p:par>
                        <p:par>
                          <p:cTn id="235" fill="hold">
                            <p:stCondLst>
                              <p:cond delay="500"/>
                            </p:stCondLst>
                            <p:childTnLst>
                              <p:par>
                                <p:cTn id="236" presetID="1" presetClass="entr" presetSubtype="0" fill="hold" grpId="0" nodeType="afterEffect">
                                  <p:stCondLst>
                                    <p:cond delay="0"/>
                                  </p:stCondLst>
                                  <p:childTnLst>
                                    <p:set>
                                      <p:cBhvr>
                                        <p:cTn id="237" dur="1" fill="hold">
                                          <p:stCondLst>
                                            <p:cond delay="0"/>
                                          </p:stCondLst>
                                        </p:cTn>
                                        <p:tgtEl>
                                          <p:spTgt spid="151"/>
                                        </p:tgtEl>
                                        <p:attrNameLst>
                                          <p:attrName>style.visibility</p:attrName>
                                        </p:attrNameLst>
                                      </p:cBhvr>
                                      <p:to>
                                        <p:strVal val="visible"/>
                                      </p:to>
                                    </p:set>
                                  </p:childTnLst>
                                </p:cTn>
                              </p:par>
                            </p:childTnLst>
                          </p:cTn>
                        </p:par>
                        <p:par>
                          <p:cTn id="238" fill="hold">
                            <p:stCondLst>
                              <p:cond delay="500"/>
                            </p:stCondLst>
                            <p:childTnLst>
                              <p:par>
                                <p:cTn id="239" presetID="1" presetClass="entr" presetSubtype="0" fill="hold" grpId="0" nodeType="afterEffect">
                                  <p:stCondLst>
                                    <p:cond delay="0"/>
                                  </p:stCondLst>
                                  <p:childTnLst>
                                    <p:set>
                                      <p:cBhvr>
                                        <p:cTn id="240" dur="1" fill="hold">
                                          <p:stCondLst>
                                            <p:cond delay="0"/>
                                          </p:stCondLst>
                                        </p:cTn>
                                        <p:tgtEl>
                                          <p:spTgt spid="152"/>
                                        </p:tgtEl>
                                        <p:attrNameLst>
                                          <p:attrName>style.visibility</p:attrName>
                                        </p:attrNameLst>
                                      </p:cBhvr>
                                      <p:to>
                                        <p:strVal val="visible"/>
                                      </p:to>
                                    </p:set>
                                  </p:childTnLst>
                                </p:cTn>
                              </p:par>
                            </p:childTnLst>
                          </p:cTn>
                        </p:par>
                        <p:par>
                          <p:cTn id="241" fill="hold">
                            <p:stCondLst>
                              <p:cond delay="500"/>
                            </p:stCondLst>
                            <p:childTnLst>
                              <p:par>
                                <p:cTn id="242" presetID="1" presetClass="entr" presetSubtype="0" fill="hold" grpId="0" nodeType="afterEffect">
                                  <p:stCondLst>
                                    <p:cond delay="0"/>
                                  </p:stCondLst>
                                  <p:childTnLst>
                                    <p:set>
                                      <p:cBhvr>
                                        <p:cTn id="243" dur="1" fill="hold">
                                          <p:stCondLst>
                                            <p:cond delay="0"/>
                                          </p:stCondLst>
                                        </p:cTn>
                                        <p:tgtEl>
                                          <p:spTgt spid="153"/>
                                        </p:tgtEl>
                                        <p:attrNameLst>
                                          <p:attrName>style.visibility</p:attrName>
                                        </p:attrNameLst>
                                      </p:cBhvr>
                                      <p:to>
                                        <p:strVal val="visible"/>
                                      </p:to>
                                    </p:set>
                                  </p:childTnLst>
                                </p:cTn>
                              </p:par>
                            </p:childTnLst>
                          </p:cTn>
                        </p:par>
                        <p:par>
                          <p:cTn id="244" fill="hold">
                            <p:stCondLst>
                              <p:cond delay="500"/>
                            </p:stCondLst>
                            <p:childTnLst>
                              <p:par>
                                <p:cTn id="245" presetID="42" presetClass="path" presetSubtype="0" accel="50000" decel="50000" fill="hold" grpId="1" nodeType="afterEffect">
                                  <p:stCondLst>
                                    <p:cond delay="0"/>
                                  </p:stCondLst>
                                  <p:childTnLst>
                                    <p:animMotion origin="layout" path="M 4.16667E-6 3.7037E-7 L -0.15747 0.29421 " pathEditMode="relative" rAng="0" ptsTypes="AA">
                                      <p:cBhvr>
                                        <p:cTn id="246" dur="2000" fill="hold"/>
                                        <p:tgtEl>
                                          <p:spTgt spid="151"/>
                                        </p:tgtEl>
                                        <p:attrNameLst>
                                          <p:attrName>ppt_x</p:attrName>
                                          <p:attrName>ppt_y</p:attrName>
                                        </p:attrNameLst>
                                      </p:cBhvr>
                                      <p:rCtr x="-7882" y="14699"/>
                                    </p:animMotion>
                                  </p:childTnLst>
                                </p:cTn>
                              </p:par>
                              <p:par>
                                <p:cTn id="247" presetID="42" presetClass="path" presetSubtype="0" accel="50000" decel="50000" fill="hold" grpId="1" nodeType="withEffect">
                                  <p:stCondLst>
                                    <p:cond delay="0"/>
                                  </p:stCondLst>
                                  <p:childTnLst>
                                    <p:animMotion origin="layout" path="M 5.55556E-7 -1.48148E-6 L -0.14167 0.33611 " pathEditMode="relative" rAng="0" ptsTypes="AA">
                                      <p:cBhvr>
                                        <p:cTn id="248" dur="2000" fill="hold"/>
                                        <p:tgtEl>
                                          <p:spTgt spid="152"/>
                                        </p:tgtEl>
                                        <p:attrNameLst>
                                          <p:attrName>ppt_x</p:attrName>
                                          <p:attrName>ppt_y</p:attrName>
                                        </p:attrNameLst>
                                      </p:cBhvr>
                                      <p:rCtr x="-7083" y="16806"/>
                                    </p:animMotion>
                                  </p:childTnLst>
                                </p:cTn>
                              </p:par>
                              <p:par>
                                <p:cTn id="249" presetID="42" presetClass="path" presetSubtype="0" accel="50000" decel="50000" fill="hold" grpId="1" nodeType="withEffect">
                                  <p:stCondLst>
                                    <p:cond delay="0"/>
                                  </p:stCondLst>
                                  <p:childTnLst>
                                    <p:animMotion origin="layout" path="M -2.77778E-7 -3.7037E-6 L -0.06302 0.42014 " pathEditMode="relative" rAng="0" ptsTypes="AA">
                                      <p:cBhvr>
                                        <p:cTn id="250" dur="2000" fill="hold"/>
                                        <p:tgtEl>
                                          <p:spTgt spid="153"/>
                                        </p:tgtEl>
                                        <p:attrNameLst>
                                          <p:attrName>ppt_x</p:attrName>
                                          <p:attrName>ppt_y</p:attrName>
                                        </p:attrNameLst>
                                      </p:cBhvr>
                                      <p:rCtr x="-3160" y="20995"/>
                                    </p:animMotion>
                                  </p:childTnLst>
                                </p:cTn>
                              </p:par>
                            </p:childTnLst>
                          </p:cTn>
                        </p:par>
                        <p:par>
                          <p:cTn id="251" fill="hold">
                            <p:stCondLst>
                              <p:cond delay="2500"/>
                            </p:stCondLst>
                            <p:childTnLst>
                              <p:par>
                                <p:cTn id="252" presetID="1" presetClass="exit" presetSubtype="0" fill="hold" nodeType="afterEffect">
                                  <p:stCondLst>
                                    <p:cond delay="0"/>
                                  </p:stCondLst>
                                  <p:childTnLst>
                                    <p:set>
                                      <p:cBhvr>
                                        <p:cTn id="253" dur="1" fill="hold">
                                          <p:stCondLst>
                                            <p:cond delay="0"/>
                                          </p:stCondLst>
                                        </p:cTn>
                                        <p:tgtEl>
                                          <p:spTgt spid="145"/>
                                        </p:tgtEl>
                                        <p:attrNameLst>
                                          <p:attrName>style.visibility</p:attrName>
                                        </p:attrNameLst>
                                      </p:cBhvr>
                                      <p:to>
                                        <p:strVal val="hidden"/>
                                      </p:to>
                                    </p:set>
                                  </p:childTnLst>
                                </p:cTn>
                              </p:par>
                              <p:par>
                                <p:cTn id="254" presetID="1" presetClass="exit" presetSubtype="0" fill="hold" grpId="2" nodeType="withEffect">
                                  <p:stCondLst>
                                    <p:cond delay="0"/>
                                  </p:stCondLst>
                                  <p:childTnLst>
                                    <p:set>
                                      <p:cBhvr>
                                        <p:cTn id="255" dur="1" fill="hold">
                                          <p:stCondLst>
                                            <p:cond delay="0"/>
                                          </p:stCondLst>
                                        </p:cTn>
                                        <p:tgtEl>
                                          <p:spTgt spid="151"/>
                                        </p:tgtEl>
                                        <p:attrNameLst>
                                          <p:attrName>style.visibility</p:attrName>
                                        </p:attrNameLst>
                                      </p:cBhvr>
                                      <p:to>
                                        <p:strVal val="hidden"/>
                                      </p:to>
                                    </p:set>
                                  </p:childTnLst>
                                </p:cTn>
                              </p:par>
                              <p:par>
                                <p:cTn id="256" presetID="1" presetClass="exit" presetSubtype="0" fill="hold" grpId="2" nodeType="withEffect">
                                  <p:stCondLst>
                                    <p:cond delay="0"/>
                                  </p:stCondLst>
                                  <p:childTnLst>
                                    <p:set>
                                      <p:cBhvr>
                                        <p:cTn id="257" dur="1" fill="hold">
                                          <p:stCondLst>
                                            <p:cond delay="0"/>
                                          </p:stCondLst>
                                        </p:cTn>
                                        <p:tgtEl>
                                          <p:spTgt spid="152"/>
                                        </p:tgtEl>
                                        <p:attrNameLst>
                                          <p:attrName>style.visibility</p:attrName>
                                        </p:attrNameLst>
                                      </p:cBhvr>
                                      <p:to>
                                        <p:strVal val="hidden"/>
                                      </p:to>
                                    </p:set>
                                  </p:childTnLst>
                                </p:cTn>
                              </p:par>
                              <p:par>
                                <p:cTn id="258" presetID="1" presetClass="exit" presetSubtype="0" fill="hold" grpId="2" nodeType="withEffect">
                                  <p:stCondLst>
                                    <p:cond delay="0"/>
                                  </p:stCondLst>
                                  <p:childTnLst>
                                    <p:set>
                                      <p:cBhvr>
                                        <p:cTn id="259" dur="1" fill="hold">
                                          <p:stCondLst>
                                            <p:cond delay="0"/>
                                          </p:stCondLst>
                                        </p:cTn>
                                        <p:tgtEl>
                                          <p:spTgt spid="153"/>
                                        </p:tgtEl>
                                        <p:attrNameLst>
                                          <p:attrName>style.visibility</p:attrName>
                                        </p:attrNameLst>
                                      </p:cBhvr>
                                      <p:to>
                                        <p:strVal val="hidden"/>
                                      </p:to>
                                    </p:set>
                                  </p:childTnLst>
                                </p:cTn>
                              </p:par>
                            </p:childTnLst>
                          </p:cTn>
                        </p:par>
                        <p:par>
                          <p:cTn id="260" fill="hold">
                            <p:stCondLst>
                              <p:cond delay="2500"/>
                            </p:stCondLst>
                            <p:childTnLst>
                              <p:par>
                                <p:cTn id="261" presetID="9" presetClass="entr" presetSubtype="0" fill="hold" grpId="0" nodeType="afterEffect">
                                  <p:stCondLst>
                                    <p:cond delay="0"/>
                                  </p:stCondLst>
                                  <p:childTnLst>
                                    <p:set>
                                      <p:cBhvr>
                                        <p:cTn id="262" dur="1" fill="hold">
                                          <p:stCondLst>
                                            <p:cond delay="0"/>
                                          </p:stCondLst>
                                        </p:cTn>
                                        <p:tgtEl>
                                          <p:spTgt spid="84"/>
                                        </p:tgtEl>
                                        <p:attrNameLst>
                                          <p:attrName>style.visibility</p:attrName>
                                        </p:attrNameLst>
                                      </p:cBhvr>
                                      <p:to>
                                        <p:strVal val="visible"/>
                                      </p:to>
                                    </p:set>
                                    <p:animEffect transition="in" filter="dissolve">
                                      <p:cBhvr>
                                        <p:cTn id="263" dur="500"/>
                                        <p:tgtEl>
                                          <p:spTgt spid="84"/>
                                        </p:tgtEl>
                                      </p:cBhvr>
                                    </p:animEffect>
                                  </p:childTnLst>
                                </p:cTn>
                              </p:par>
                              <p:par>
                                <p:cTn id="264" presetID="9" presetClass="entr" presetSubtype="0" fill="hold" grpId="0" nodeType="withEffect">
                                  <p:stCondLst>
                                    <p:cond delay="0"/>
                                  </p:stCondLst>
                                  <p:childTnLst>
                                    <p:set>
                                      <p:cBhvr>
                                        <p:cTn id="265" dur="1" fill="hold">
                                          <p:stCondLst>
                                            <p:cond delay="0"/>
                                          </p:stCondLst>
                                        </p:cTn>
                                        <p:tgtEl>
                                          <p:spTgt spid="90"/>
                                        </p:tgtEl>
                                        <p:attrNameLst>
                                          <p:attrName>style.visibility</p:attrName>
                                        </p:attrNameLst>
                                      </p:cBhvr>
                                      <p:to>
                                        <p:strVal val="visible"/>
                                      </p:to>
                                    </p:set>
                                    <p:animEffect transition="in" filter="dissolve">
                                      <p:cBhvr>
                                        <p:cTn id="266" dur="500"/>
                                        <p:tgtEl>
                                          <p:spTgt spid="90"/>
                                        </p:tgtEl>
                                      </p:cBhvr>
                                    </p:animEffect>
                                  </p:childTnLst>
                                </p:cTn>
                              </p:par>
                              <p:par>
                                <p:cTn id="267" presetID="9" presetClass="entr" presetSubtype="0" fill="hold" nodeType="withEffect">
                                  <p:stCondLst>
                                    <p:cond delay="0"/>
                                  </p:stCondLst>
                                  <p:childTnLst>
                                    <p:set>
                                      <p:cBhvr>
                                        <p:cTn id="268" dur="1" fill="hold">
                                          <p:stCondLst>
                                            <p:cond delay="0"/>
                                          </p:stCondLst>
                                        </p:cTn>
                                        <p:tgtEl>
                                          <p:spTgt spid="159"/>
                                        </p:tgtEl>
                                        <p:attrNameLst>
                                          <p:attrName>style.visibility</p:attrName>
                                        </p:attrNameLst>
                                      </p:cBhvr>
                                      <p:to>
                                        <p:strVal val="visible"/>
                                      </p:to>
                                    </p:set>
                                    <p:animEffect transition="in" filter="dissolve">
                                      <p:cBhvr>
                                        <p:cTn id="269" dur="500"/>
                                        <p:tgtEl>
                                          <p:spTgt spid="159"/>
                                        </p:tgtEl>
                                      </p:cBhvr>
                                    </p:animEffect>
                                  </p:childTnLst>
                                </p:cTn>
                              </p:par>
                              <p:par>
                                <p:cTn id="270" presetID="9" presetClass="entr" presetSubtype="0" fill="hold" grpId="0" nodeType="withEffect">
                                  <p:stCondLst>
                                    <p:cond delay="0"/>
                                  </p:stCondLst>
                                  <p:childTnLst>
                                    <p:set>
                                      <p:cBhvr>
                                        <p:cTn id="271" dur="1" fill="hold">
                                          <p:stCondLst>
                                            <p:cond delay="0"/>
                                          </p:stCondLst>
                                        </p:cTn>
                                        <p:tgtEl>
                                          <p:spTgt spid="98"/>
                                        </p:tgtEl>
                                        <p:attrNameLst>
                                          <p:attrName>style.visibility</p:attrName>
                                        </p:attrNameLst>
                                      </p:cBhvr>
                                      <p:to>
                                        <p:strVal val="visible"/>
                                      </p:to>
                                    </p:set>
                                    <p:animEffect transition="in" filter="dissolve">
                                      <p:cBhvr>
                                        <p:cTn id="272" dur="500"/>
                                        <p:tgtEl>
                                          <p:spTgt spid="98"/>
                                        </p:tgtEl>
                                      </p:cBhvr>
                                    </p:animEffect>
                                  </p:childTnLst>
                                </p:cTn>
                              </p:par>
                            </p:childTnLst>
                          </p:cTn>
                        </p:par>
                      </p:childTnLst>
                    </p:cTn>
                  </p:par>
                  <p:par>
                    <p:cTn id="273" fill="hold">
                      <p:stCondLst>
                        <p:cond delay="indefinite"/>
                      </p:stCondLst>
                      <p:childTnLst>
                        <p:par>
                          <p:cTn id="274" fill="hold">
                            <p:stCondLst>
                              <p:cond delay="0"/>
                            </p:stCondLst>
                            <p:childTnLst>
                              <p:par>
                                <p:cTn id="275" presetID="1" presetClass="entr" presetSubtype="0" fill="hold" nodeType="clickEffect">
                                  <p:stCondLst>
                                    <p:cond delay="0"/>
                                  </p:stCondLst>
                                  <p:childTnLst>
                                    <p:set>
                                      <p:cBhvr>
                                        <p:cTn id="276" dur="1" fill="hold">
                                          <p:stCondLst>
                                            <p:cond delay="0"/>
                                          </p:stCondLst>
                                        </p:cTn>
                                        <p:tgtEl>
                                          <p:spTgt spid="161"/>
                                        </p:tgtEl>
                                        <p:attrNameLst>
                                          <p:attrName>style.visibility</p:attrName>
                                        </p:attrNameLst>
                                      </p:cBhvr>
                                      <p:to>
                                        <p:strVal val="visible"/>
                                      </p:to>
                                    </p:set>
                                  </p:childTnLst>
                                </p:cTn>
                              </p:par>
                            </p:childTnLst>
                          </p:cTn>
                        </p:par>
                        <p:par>
                          <p:cTn id="277" fill="hold">
                            <p:stCondLst>
                              <p:cond delay="0"/>
                            </p:stCondLst>
                            <p:childTnLst>
                              <p:par>
                                <p:cTn id="278" presetID="1" presetClass="entr" presetSubtype="0" fill="hold" grpId="0" nodeType="afterEffect">
                                  <p:stCondLst>
                                    <p:cond delay="0"/>
                                  </p:stCondLst>
                                  <p:childTnLst>
                                    <p:set>
                                      <p:cBhvr>
                                        <p:cTn id="279" dur="1" fill="hold">
                                          <p:stCondLst>
                                            <p:cond delay="0"/>
                                          </p:stCondLst>
                                        </p:cTn>
                                        <p:tgtEl>
                                          <p:spTgt spid="81"/>
                                        </p:tgtEl>
                                        <p:attrNameLst>
                                          <p:attrName>style.visibility</p:attrName>
                                        </p:attrNameLst>
                                      </p:cBhvr>
                                      <p:to>
                                        <p:strVal val="visible"/>
                                      </p:to>
                                    </p:set>
                                  </p:childTnLst>
                                </p:cTn>
                              </p:par>
                            </p:childTnLst>
                          </p:cTn>
                        </p:par>
                        <p:par>
                          <p:cTn id="280" fill="hold">
                            <p:stCondLst>
                              <p:cond delay="0"/>
                            </p:stCondLst>
                            <p:childTnLst>
                              <p:par>
                                <p:cTn id="281" presetID="35" presetClass="emph" presetSubtype="0" repeatCount="20000" fill="hold" grpId="1" nodeType="afterEffect">
                                  <p:stCondLst>
                                    <p:cond delay="0"/>
                                  </p:stCondLst>
                                  <p:childTnLst>
                                    <p:anim calcmode="discrete" valueType="str">
                                      <p:cBhvr>
                                        <p:cTn id="282" dur="500" fill="hold"/>
                                        <p:tgtEl>
                                          <p:spTgt spid="81"/>
                                        </p:tgtEl>
                                        <p:attrNameLst>
                                          <p:attrName>style.visibility</p:attrName>
                                        </p:attrNameLst>
                                      </p:cBhvr>
                                      <p:tavLst>
                                        <p:tav tm="0">
                                          <p:val>
                                            <p:strVal val="hidden"/>
                                          </p:val>
                                        </p:tav>
                                        <p:tav tm="50000">
                                          <p:val>
                                            <p:strVal val="visible"/>
                                          </p:val>
                                        </p:tav>
                                      </p:tavLst>
                                    </p:anim>
                                  </p:childTnLst>
                                </p:cTn>
                              </p:par>
                              <p:par>
                                <p:cTn id="283" presetID="6" presetClass="emph" presetSubtype="0" autoRev="1" fill="hold" grpId="1" nodeType="withEffect">
                                  <p:stCondLst>
                                    <p:cond delay="0"/>
                                  </p:stCondLst>
                                  <p:childTnLst>
                                    <p:animScale>
                                      <p:cBhvr>
                                        <p:cTn id="284" dur="2000" fill="hold"/>
                                        <p:tgtEl>
                                          <p:spTgt spid="84"/>
                                        </p:tgtEl>
                                      </p:cBhvr>
                                      <p:by x="150000" y="150000"/>
                                    </p:animScale>
                                  </p:childTnLst>
                                </p:cTn>
                              </p:par>
                              <p:par>
                                <p:cTn id="285" presetID="6" presetClass="emph" presetSubtype="0" autoRev="1" fill="hold" grpId="3" nodeType="withEffect">
                                  <p:stCondLst>
                                    <p:cond delay="0"/>
                                  </p:stCondLst>
                                  <p:childTnLst>
                                    <p:animScale>
                                      <p:cBhvr>
                                        <p:cTn id="286" dur="2000" fill="hold"/>
                                        <p:tgtEl>
                                          <p:spTgt spid="30"/>
                                        </p:tgtEl>
                                      </p:cBhvr>
                                      <p:by x="150000" y="150000"/>
                                    </p:animScale>
                                  </p:childTnLst>
                                </p:cTn>
                              </p:par>
                              <p:par>
                                <p:cTn id="287" presetID="6" presetClass="emph" presetSubtype="0" autoRev="1" fill="hold" grpId="1" nodeType="withEffect">
                                  <p:stCondLst>
                                    <p:cond delay="2000"/>
                                  </p:stCondLst>
                                  <p:childTnLst>
                                    <p:animScale>
                                      <p:cBhvr>
                                        <p:cTn id="288" dur="2000" fill="hold"/>
                                        <p:tgtEl>
                                          <p:spTgt spid="90"/>
                                        </p:tgtEl>
                                      </p:cBhvr>
                                      <p:by x="150000" y="150000"/>
                                    </p:animScale>
                                  </p:childTnLst>
                                </p:cTn>
                              </p:par>
                              <p:par>
                                <p:cTn id="289" presetID="6" presetClass="emph" presetSubtype="0" autoRev="1" fill="hold" grpId="3" nodeType="withEffect">
                                  <p:stCondLst>
                                    <p:cond delay="2000"/>
                                  </p:stCondLst>
                                  <p:childTnLst>
                                    <p:animScale>
                                      <p:cBhvr>
                                        <p:cTn id="290" dur="2000" fill="hold"/>
                                        <p:tgtEl>
                                          <p:spTgt spid="36"/>
                                        </p:tgtEl>
                                      </p:cBhvr>
                                      <p:by x="150000" y="150000"/>
                                    </p:animScale>
                                  </p:childTnLst>
                                </p:cTn>
                              </p:par>
                              <p:par>
                                <p:cTn id="291" presetID="6" presetClass="emph" presetSubtype="0" autoRev="1" fill="hold" nodeType="withEffect">
                                  <p:stCondLst>
                                    <p:cond delay="4000"/>
                                  </p:stCondLst>
                                  <p:childTnLst>
                                    <p:animScale>
                                      <p:cBhvr>
                                        <p:cTn id="292" dur="2000" fill="hold"/>
                                        <p:tgtEl>
                                          <p:spTgt spid="159"/>
                                        </p:tgtEl>
                                      </p:cBhvr>
                                      <p:by x="150000" y="150000"/>
                                    </p:animScale>
                                  </p:childTnLst>
                                </p:cTn>
                              </p:par>
                              <p:par>
                                <p:cTn id="293" presetID="6" presetClass="emph" presetSubtype="0" autoRev="1" fill="hold" nodeType="withEffect">
                                  <p:stCondLst>
                                    <p:cond delay="4000"/>
                                  </p:stCondLst>
                                  <p:childTnLst>
                                    <p:animScale>
                                      <p:cBhvr>
                                        <p:cTn id="294" dur="2000" fill="hold"/>
                                        <p:tgtEl>
                                          <p:spTgt spid="112"/>
                                        </p:tgtEl>
                                      </p:cBhvr>
                                      <p:by x="150000" y="150000"/>
                                    </p:animScale>
                                  </p:childTnLst>
                                </p:cTn>
                              </p:par>
                              <p:par>
                                <p:cTn id="295" presetID="6" presetClass="emph" presetSubtype="0" autoRev="1" fill="hold" grpId="1" nodeType="withEffect">
                                  <p:stCondLst>
                                    <p:cond delay="6000"/>
                                  </p:stCondLst>
                                  <p:childTnLst>
                                    <p:animScale>
                                      <p:cBhvr>
                                        <p:cTn id="296" dur="2000" fill="hold"/>
                                        <p:tgtEl>
                                          <p:spTgt spid="98"/>
                                        </p:tgtEl>
                                      </p:cBhvr>
                                      <p:by x="150000" y="150000"/>
                                    </p:animScale>
                                  </p:childTnLst>
                                </p:cTn>
                              </p:par>
                              <p:par>
                                <p:cTn id="297" presetID="6" presetClass="emph" presetSubtype="0" autoRev="1" fill="hold" grpId="3" nodeType="withEffect">
                                  <p:stCondLst>
                                    <p:cond delay="6000"/>
                                  </p:stCondLst>
                                  <p:childTnLst>
                                    <p:animScale>
                                      <p:cBhvr>
                                        <p:cTn id="298" dur="2000" fill="hold"/>
                                        <p:tgtEl>
                                          <p:spTgt spid="44"/>
                                        </p:tgtEl>
                                      </p:cBhvr>
                                      <p:by x="150000" y="150000"/>
                                    </p:animScale>
                                  </p:childTnLst>
                                </p:cTn>
                              </p:par>
                            </p:childTnLst>
                          </p:cTn>
                        </p:par>
                      </p:childTnLst>
                    </p:cTn>
                  </p:par>
                  <p:par>
                    <p:cTn id="299" fill="hold">
                      <p:stCondLst>
                        <p:cond delay="indefinite"/>
                      </p:stCondLst>
                      <p:childTnLst>
                        <p:par>
                          <p:cTn id="300" fill="hold">
                            <p:stCondLst>
                              <p:cond delay="0"/>
                            </p:stCondLst>
                            <p:childTnLst>
                              <p:par>
                                <p:cTn id="301" presetID="1" presetClass="entr" presetSubtype="0" fill="hold" grpId="0" nodeType="clickEffect">
                                  <p:stCondLst>
                                    <p:cond delay="0"/>
                                  </p:stCondLst>
                                  <p:childTnLst>
                                    <p:set>
                                      <p:cBhvr>
                                        <p:cTn id="302" dur="1" fill="hold">
                                          <p:stCondLst>
                                            <p:cond delay="0"/>
                                          </p:stCondLst>
                                        </p:cTn>
                                        <p:tgtEl>
                                          <p:spTgt spid="24"/>
                                        </p:tgtEl>
                                        <p:attrNameLst>
                                          <p:attrName>style.visibility</p:attrName>
                                        </p:attrNameLst>
                                      </p:cBhvr>
                                      <p:to>
                                        <p:strVal val="visible"/>
                                      </p:to>
                                    </p:set>
                                  </p:childTnLst>
                                </p:cTn>
                              </p:par>
                              <p:par>
                                <p:cTn id="303" presetID="22" presetClass="entr" presetSubtype="8" fill="hold" nodeType="withEffect">
                                  <p:stCondLst>
                                    <p:cond delay="0"/>
                                  </p:stCondLst>
                                  <p:childTnLst>
                                    <p:set>
                                      <p:cBhvr>
                                        <p:cTn id="304" dur="1" fill="hold">
                                          <p:stCondLst>
                                            <p:cond delay="0"/>
                                          </p:stCondLst>
                                        </p:cTn>
                                        <p:tgtEl>
                                          <p:spTgt spid="128"/>
                                        </p:tgtEl>
                                        <p:attrNameLst>
                                          <p:attrName>style.visibility</p:attrName>
                                        </p:attrNameLst>
                                      </p:cBhvr>
                                      <p:to>
                                        <p:strVal val="visible"/>
                                      </p:to>
                                    </p:set>
                                    <p:animEffect transition="in" filter="wipe(left)">
                                      <p:cBhvr>
                                        <p:cTn id="305" dur="500"/>
                                        <p:tgtEl>
                                          <p:spTgt spid="128"/>
                                        </p:tgtEl>
                                      </p:cBhvr>
                                    </p:animEffect>
                                  </p:childTnLst>
                                </p:cTn>
                              </p:par>
                            </p:childTnLst>
                          </p:cTn>
                        </p:par>
                      </p:childTnLst>
                    </p:cTn>
                  </p:par>
                  <p:par>
                    <p:cTn id="306" fill="hold">
                      <p:stCondLst>
                        <p:cond delay="indefinite"/>
                      </p:stCondLst>
                      <p:childTnLst>
                        <p:par>
                          <p:cTn id="307" fill="hold">
                            <p:stCondLst>
                              <p:cond delay="0"/>
                            </p:stCondLst>
                            <p:childTnLst>
                              <p:par>
                                <p:cTn id="308" presetID="22" presetClass="entr" presetSubtype="4" fill="hold" nodeType="clickEffect">
                                  <p:stCondLst>
                                    <p:cond delay="0"/>
                                  </p:stCondLst>
                                  <p:childTnLst>
                                    <p:set>
                                      <p:cBhvr>
                                        <p:cTn id="309" dur="1" fill="hold">
                                          <p:stCondLst>
                                            <p:cond delay="0"/>
                                          </p:stCondLst>
                                        </p:cTn>
                                        <p:tgtEl>
                                          <p:spTgt spid="162"/>
                                        </p:tgtEl>
                                        <p:attrNameLst>
                                          <p:attrName>style.visibility</p:attrName>
                                        </p:attrNameLst>
                                      </p:cBhvr>
                                      <p:to>
                                        <p:strVal val="visible"/>
                                      </p:to>
                                    </p:set>
                                    <p:animEffect transition="in" filter="wipe(down)">
                                      <p:cBhvr>
                                        <p:cTn id="310" dur="500"/>
                                        <p:tgtEl>
                                          <p:spTgt spid="162"/>
                                        </p:tgtEl>
                                      </p:cBhvr>
                                    </p:animEffect>
                                  </p:childTnLst>
                                </p:cTn>
                              </p:par>
                              <p:par>
                                <p:cTn id="311" presetID="22" presetClass="entr" presetSubtype="8" fill="hold" grpId="0" nodeType="withEffect">
                                  <p:stCondLst>
                                    <p:cond delay="0"/>
                                  </p:stCondLst>
                                  <p:childTnLst>
                                    <p:set>
                                      <p:cBhvr>
                                        <p:cTn id="312" dur="1" fill="hold">
                                          <p:stCondLst>
                                            <p:cond delay="0"/>
                                          </p:stCondLst>
                                        </p:cTn>
                                        <p:tgtEl>
                                          <p:spTgt spid="169"/>
                                        </p:tgtEl>
                                        <p:attrNameLst>
                                          <p:attrName>style.visibility</p:attrName>
                                        </p:attrNameLst>
                                      </p:cBhvr>
                                      <p:to>
                                        <p:strVal val="visible"/>
                                      </p:to>
                                    </p:set>
                                    <p:animEffect transition="in" filter="wipe(left)">
                                      <p:cBhvr>
                                        <p:cTn id="313" dur="500"/>
                                        <p:tgtEl>
                                          <p:spTgt spid="169"/>
                                        </p:tgtEl>
                                      </p:cBhvr>
                                    </p:animEffect>
                                  </p:childTnLst>
                                </p:cTn>
                              </p:par>
                            </p:childTnLst>
                          </p:cTn>
                        </p:par>
                        <p:par>
                          <p:cTn id="314" fill="hold">
                            <p:stCondLst>
                              <p:cond delay="500"/>
                            </p:stCondLst>
                            <p:childTnLst>
                              <p:par>
                                <p:cTn id="315" presetID="22" presetClass="exit" presetSubtype="4" fill="hold" nodeType="afterEffect">
                                  <p:stCondLst>
                                    <p:cond delay="0"/>
                                  </p:stCondLst>
                                  <p:childTnLst>
                                    <p:animEffect transition="out" filter="wipe(down)">
                                      <p:cBhvr>
                                        <p:cTn id="316" dur="500"/>
                                        <p:tgtEl>
                                          <p:spTgt spid="162"/>
                                        </p:tgtEl>
                                      </p:cBhvr>
                                    </p:animEffect>
                                    <p:set>
                                      <p:cBhvr>
                                        <p:cTn id="317" dur="1" fill="hold">
                                          <p:stCondLst>
                                            <p:cond delay="499"/>
                                          </p:stCondLst>
                                        </p:cTn>
                                        <p:tgtEl>
                                          <p:spTgt spid="162"/>
                                        </p:tgtEl>
                                        <p:attrNameLst>
                                          <p:attrName>style.visibility</p:attrName>
                                        </p:attrNameLst>
                                      </p:cBhvr>
                                      <p:to>
                                        <p:strVal val="hidden"/>
                                      </p:to>
                                    </p:set>
                                  </p:childTnLst>
                                </p:cTn>
                              </p:par>
                              <p:par>
                                <p:cTn id="318" presetID="22" presetClass="entr" presetSubtype="8" fill="hold" nodeType="withEffect">
                                  <p:stCondLst>
                                    <p:cond delay="0"/>
                                  </p:stCondLst>
                                  <p:childTnLst>
                                    <p:set>
                                      <p:cBhvr>
                                        <p:cTn id="319" dur="1" fill="hold">
                                          <p:stCondLst>
                                            <p:cond delay="0"/>
                                          </p:stCondLst>
                                        </p:cTn>
                                        <p:tgtEl>
                                          <p:spTgt spid="168"/>
                                        </p:tgtEl>
                                        <p:attrNameLst>
                                          <p:attrName>style.visibility</p:attrName>
                                        </p:attrNameLst>
                                      </p:cBhvr>
                                      <p:to>
                                        <p:strVal val="visible"/>
                                      </p:to>
                                    </p:set>
                                    <p:animEffect transition="in" filter="wipe(left)">
                                      <p:cBhvr>
                                        <p:cTn id="320" dur="500"/>
                                        <p:tgtEl>
                                          <p:spTgt spid="168"/>
                                        </p:tgtEl>
                                      </p:cBhvr>
                                    </p:animEffect>
                                  </p:childTnLst>
                                </p:cTn>
                              </p:par>
                            </p:childTnLst>
                          </p:cTn>
                        </p:par>
                        <p:par>
                          <p:cTn id="321" fill="hold">
                            <p:stCondLst>
                              <p:cond delay="1000"/>
                            </p:stCondLst>
                            <p:childTnLst>
                              <p:par>
                                <p:cTn id="322" presetID="1" presetClass="exit" presetSubtype="0" fill="hold" grpId="1" nodeType="afterEffect">
                                  <p:stCondLst>
                                    <p:cond delay="0"/>
                                  </p:stCondLst>
                                  <p:childTnLst>
                                    <p:set>
                                      <p:cBhvr>
                                        <p:cTn id="323" dur="1" fill="hold">
                                          <p:stCondLst>
                                            <p:cond delay="0"/>
                                          </p:stCondLst>
                                        </p:cTn>
                                        <p:tgtEl>
                                          <p:spTgt spid="169"/>
                                        </p:tgtEl>
                                        <p:attrNameLst>
                                          <p:attrName>style.visibility</p:attrName>
                                        </p:attrNameLst>
                                      </p:cBhvr>
                                      <p:to>
                                        <p:strVal val="hidden"/>
                                      </p:to>
                                    </p:set>
                                  </p:childTnLst>
                                </p:cTn>
                              </p:par>
                            </p:childTnLst>
                          </p:cTn>
                        </p:par>
                      </p:childTnLst>
                    </p:cTn>
                  </p:par>
                  <p:par>
                    <p:cTn id="324" fill="hold">
                      <p:stCondLst>
                        <p:cond delay="indefinite"/>
                      </p:stCondLst>
                      <p:childTnLst>
                        <p:par>
                          <p:cTn id="325" fill="hold">
                            <p:stCondLst>
                              <p:cond delay="0"/>
                            </p:stCondLst>
                            <p:childTnLst>
                              <p:par>
                                <p:cTn id="326" presetID="1" presetClass="entr" presetSubtype="0" fill="hold" nodeType="clickEffect">
                                  <p:stCondLst>
                                    <p:cond delay="0"/>
                                  </p:stCondLst>
                                  <p:childTnLst>
                                    <p:set>
                                      <p:cBhvr>
                                        <p:cTn id="327" dur="1" fill="hold">
                                          <p:stCondLst>
                                            <p:cond delay="0"/>
                                          </p:stCondLst>
                                        </p:cTn>
                                        <p:tgtEl>
                                          <p:spTgt spid="170"/>
                                        </p:tgtEl>
                                        <p:attrNameLst>
                                          <p:attrName>style.visibility</p:attrName>
                                        </p:attrNameLst>
                                      </p:cBhvr>
                                      <p:to>
                                        <p:strVal val="visible"/>
                                      </p:to>
                                    </p:set>
                                  </p:childTnLst>
                                </p:cTn>
                              </p:par>
                            </p:childTnLst>
                          </p:cTn>
                        </p:par>
                        <p:par>
                          <p:cTn id="328" fill="hold">
                            <p:stCondLst>
                              <p:cond delay="0"/>
                            </p:stCondLst>
                            <p:childTnLst>
                              <p:par>
                                <p:cTn id="329" presetID="1" presetClass="entr" presetSubtype="0" fill="hold" grpId="0" nodeType="afterEffect">
                                  <p:stCondLst>
                                    <p:cond delay="0"/>
                                  </p:stCondLst>
                                  <p:childTnLst>
                                    <p:set>
                                      <p:cBhvr>
                                        <p:cTn id="330" dur="1" fill="hold">
                                          <p:stCondLst>
                                            <p:cond delay="0"/>
                                          </p:stCondLst>
                                        </p:cTn>
                                        <p:tgtEl>
                                          <p:spTgt spid="144"/>
                                        </p:tgtEl>
                                        <p:attrNameLst>
                                          <p:attrName>style.visibility</p:attrName>
                                        </p:attrNameLst>
                                      </p:cBhvr>
                                      <p:to>
                                        <p:strVal val="visible"/>
                                      </p:to>
                                    </p:set>
                                  </p:childTnLst>
                                </p:cTn>
                              </p:par>
                            </p:childTnLst>
                          </p:cTn>
                        </p:par>
                        <p:par>
                          <p:cTn id="331" fill="hold">
                            <p:stCondLst>
                              <p:cond delay="0"/>
                            </p:stCondLst>
                            <p:childTnLst>
                              <p:par>
                                <p:cTn id="332" presetID="35" presetClass="emph" presetSubtype="0" repeatCount="4000" fill="hold" grpId="1" nodeType="afterEffect">
                                  <p:stCondLst>
                                    <p:cond delay="0"/>
                                  </p:stCondLst>
                                  <p:childTnLst>
                                    <p:anim calcmode="discrete" valueType="str">
                                      <p:cBhvr>
                                        <p:cTn id="333" dur="500" fill="hold"/>
                                        <p:tgtEl>
                                          <p:spTgt spid="144"/>
                                        </p:tgtEl>
                                        <p:attrNameLst>
                                          <p:attrName>style.visibility</p:attrName>
                                        </p:attrNameLst>
                                      </p:cBhvr>
                                      <p:tavLst>
                                        <p:tav tm="0">
                                          <p:val>
                                            <p:strVal val="hidden"/>
                                          </p:val>
                                        </p:tav>
                                        <p:tav tm="50000">
                                          <p:val>
                                            <p:strVal val="visible"/>
                                          </p:val>
                                        </p:tav>
                                      </p:tavLst>
                                    </p:anim>
                                  </p:childTnLst>
                                </p:cTn>
                              </p:par>
                              <p:par>
                                <p:cTn id="334" presetID="22" presetClass="entr" presetSubtype="8" fill="hold" grpId="0" nodeType="withEffect">
                                  <p:stCondLst>
                                    <p:cond delay="0"/>
                                  </p:stCondLst>
                                  <p:childTnLst>
                                    <p:set>
                                      <p:cBhvr>
                                        <p:cTn id="335" dur="1" fill="hold">
                                          <p:stCondLst>
                                            <p:cond delay="0"/>
                                          </p:stCondLst>
                                        </p:cTn>
                                        <p:tgtEl>
                                          <p:spTgt spid="171"/>
                                        </p:tgtEl>
                                        <p:attrNameLst>
                                          <p:attrName>style.visibility</p:attrName>
                                        </p:attrNameLst>
                                      </p:cBhvr>
                                      <p:to>
                                        <p:strVal val="visible"/>
                                      </p:to>
                                    </p:set>
                                    <p:animEffect transition="in" filter="wipe(left)">
                                      <p:cBhvr>
                                        <p:cTn id="336" dur="2000"/>
                                        <p:tgtEl>
                                          <p:spTgt spid="171"/>
                                        </p:tgtEl>
                                      </p:cBhvr>
                                    </p:animEffect>
                                  </p:childTnLst>
                                </p:cTn>
                              </p:par>
                              <p:par>
                                <p:cTn id="337" presetID="22" presetClass="entr" presetSubtype="8" fill="hold" grpId="0" nodeType="withEffect">
                                  <p:stCondLst>
                                    <p:cond delay="0"/>
                                  </p:stCondLst>
                                  <p:childTnLst>
                                    <p:set>
                                      <p:cBhvr>
                                        <p:cTn id="338" dur="1" fill="hold">
                                          <p:stCondLst>
                                            <p:cond delay="0"/>
                                          </p:stCondLst>
                                        </p:cTn>
                                        <p:tgtEl>
                                          <p:spTgt spid="172"/>
                                        </p:tgtEl>
                                        <p:attrNameLst>
                                          <p:attrName>style.visibility</p:attrName>
                                        </p:attrNameLst>
                                      </p:cBhvr>
                                      <p:to>
                                        <p:strVal val="visible"/>
                                      </p:to>
                                    </p:set>
                                    <p:animEffect transition="in" filter="wipe(left)">
                                      <p:cBhvr>
                                        <p:cTn id="339" dur="2000"/>
                                        <p:tgtEl>
                                          <p:spTgt spid="172"/>
                                        </p:tgtEl>
                                      </p:cBhvr>
                                    </p:animEffect>
                                  </p:childTnLst>
                                </p:cTn>
                              </p:par>
                            </p:childTnLst>
                          </p:cTn>
                        </p:par>
                        <p:par>
                          <p:cTn id="340" fill="hold">
                            <p:stCondLst>
                              <p:cond delay="2000"/>
                            </p:stCondLst>
                            <p:childTnLst>
                              <p:par>
                                <p:cTn id="341" presetID="35" presetClass="emph" presetSubtype="0" repeatCount="4000" fill="hold" grpId="2" nodeType="afterEffect">
                                  <p:stCondLst>
                                    <p:cond delay="0"/>
                                  </p:stCondLst>
                                  <p:childTnLst>
                                    <p:anim calcmode="discrete" valueType="str">
                                      <p:cBhvr>
                                        <p:cTn id="342" dur="500" fill="hold"/>
                                        <p:tgtEl>
                                          <p:spTgt spid="144"/>
                                        </p:tgtEl>
                                        <p:attrNameLst>
                                          <p:attrName>style.visibility</p:attrName>
                                        </p:attrNameLst>
                                      </p:cBhvr>
                                      <p:tavLst>
                                        <p:tav tm="0">
                                          <p:val>
                                            <p:strVal val="hidden"/>
                                          </p:val>
                                        </p:tav>
                                        <p:tav tm="50000">
                                          <p:val>
                                            <p:strVal val="visible"/>
                                          </p:val>
                                        </p:tav>
                                      </p:tavLst>
                                    </p:anim>
                                  </p:childTnLst>
                                </p:cTn>
                              </p:par>
                              <p:par>
                                <p:cTn id="343" presetID="22" presetClass="exit" presetSubtype="8" fill="hold" grpId="1" nodeType="withEffect">
                                  <p:stCondLst>
                                    <p:cond delay="0"/>
                                  </p:stCondLst>
                                  <p:childTnLst>
                                    <p:animEffect transition="out" filter="wipe(left)">
                                      <p:cBhvr>
                                        <p:cTn id="344" dur="2000"/>
                                        <p:tgtEl>
                                          <p:spTgt spid="171"/>
                                        </p:tgtEl>
                                      </p:cBhvr>
                                    </p:animEffect>
                                    <p:set>
                                      <p:cBhvr>
                                        <p:cTn id="345" dur="1" fill="hold">
                                          <p:stCondLst>
                                            <p:cond delay="1999"/>
                                          </p:stCondLst>
                                        </p:cTn>
                                        <p:tgtEl>
                                          <p:spTgt spid="171"/>
                                        </p:tgtEl>
                                        <p:attrNameLst>
                                          <p:attrName>style.visibility</p:attrName>
                                        </p:attrNameLst>
                                      </p:cBhvr>
                                      <p:to>
                                        <p:strVal val="hidden"/>
                                      </p:to>
                                    </p:set>
                                  </p:childTnLst>
                                </p:cTn>
                              </p:par>
                              <p:par>
                                <p:cTn id="346" presetID="22" presetClass="exit" presetSubtype="8" fill="hold" grpId="1" nodeType="withEffect">
                                  <p:stCondLst>
                                    <p:cond delay="0"/>
                                  </p:stCondLst>
                                  <p:childTnLst>
                                    <p:animEffect transition="out" filter="wipe(left)">
                                      <p:cBhvr>
                                        <p:cTn id="347" dur="2000"/>
                                        <p:tgtEl>
                                          <p:spTgt spid="172"/>
                                        </p:tgtEl>
                                      </p:cBhvr>
                                    </p:animEffect>
                                    <p:set>
                                      <p:cBhvr>
                                        <p:cTn id="348" dur="1" fill="hold">
                                          <p:stCondLst>
                                            <p:cond delay="1999"/>
                                          </p:stCondLst>
                                        </p:cTn>
                                        <p:tgtEl>
                                          <p:spTgt spid="172"/>
                                        </p:tgtEl>
                                        <p:attrNameLst>
                                          <p:attrName>style.visibility</p:attrName>
                                        </p:attrNameLst>
                                      </p:cBhvr>
                                      <p:to>
                                        <p:strVal val="hidden"/>
                                      </p:to>
                                    </p:set>
                                  </p:childTnLst>
                                </p:cTn>
                              </p:par>
                            </p:childTnLst>
                          </p:cTn>
                        </p:par>
                        <p:par>
                          <p:cTn id="349" fill="hold">
                            <p:stCondLst>
                              <p:cond delay="4000"/>
                            </p:stCondLst>
                            <p:childTnLst>
                              <p:par>
                                <p:cTn id="350" presetID="1" presetClass="entr" presetSubtype="0" fill="hold" nodeType="afterEffect">
                                  <p:stCondLst>
                                    <p:cond delay="0"/>
                                  </p:stCondLst>
                                  <p:childTnLst>
                                    <p:set>
                                      <p:cBhvr>
                                        <p:cTn id="351" dur="1" fill="hold">
                                          <p:stCondLst>
                                            <p:cond delay="0"/>
                                          </p:stCondLst>
                                        </p:cTn>
                                        <p:tgtEl>
                                          <p:spTgt spid="173"/>
                                        </p:tgtEl>
                                        <p:attrNameLst>
                                          <p:attrName>style.visibility</p:attrName>
                                        </p:attrNameLst>
                                      </p:cBhvr>
                                      <p:to>
                                        <p:strVal val="visible"/>
                                      </p:to>
                                    </p:set>
                                  </p:childTnLst>
                                </p:cTn>
                              </p:par>
                            </p:childTnLst>
                          </p:cTn>
                        </p:par>
                        <p:par>
                          <p:cTn id="352" fill="hold">
                            <p:stCondLst>
                              <p:cond delay="4000"/>
                            </p:stCondLst>
                            <p:childTnLst>
                              <p:par>
                                <p:cTn id="353" presetID="1" presetClass="exit" presetSubtype="0" fill="hold" grpId="3" nodeType="afterEffect">
                                  <p:stCondLst>
                                    <p:cond delay="0"/>
                                  </p:stCondLst>
                                  <p:childTnLst>
                                    <p:set>
                                      <p:cBhvr>
                                        <p:cTn id="354" dur="1" fill="hold">
                                          <p:stCondLst>
                                            <p:cond delay="0"/>
                                          </p:stCondLst>
                                        </p:cTn>
                                        <p:tgtEl>
                                          <p:spTgt spid="144"/>
                                        </p:tgtEl>
                                        <p:attrNameLst>
                                          <p:attrName>style.visibility</p:attrName>
                                        </p:attrNameLst>
                                      </p:cBhvr>
                                      <p:to>
                                        <p:strVal val="hidden"/>
                                      </p:to>
                                    </p:set>
                                  </p:childTnLst>
                                </p:cTn>
                              </p:par>
                            </p:childTnLst>
                          </p:cTn>
                        </p:par>
                      </p:childTnLst>
                    </p:cTn>
                  </p:par>
                  <p:par>
                    <p:cTn id="355" fill="hold">
                      <p:stCondLst>
                        <p:cond delay="indefinite"/>
                      </p:stCondLst>
                      <p:childTnLst>
                        <p:par>
                          <p:cTn id="356" fill="hold">
                            <p:stCondLst>
                              <p:cond delay="0"/>
                            </p:stCondLst>
                            <p:childTnLst>
                              <p:par>
                                <p:cTn id="357" presetID="1" presetClass="entr" presetSubtype="0" fill="hold" grpId="0" nodeType="clickEffect">
                                  <p:stCondLst>
                                    <p:cond delay="0"/>
                                  </p:stCondLst>
                                  <p:childTnLst>
                                    <p:set>
                                      <p:cBhvr>
                                        <p:cTn id="358" dur="1" fill="hold">
                                          <p:stCondLst>
                                            <p:cond delay="0"/>
                                          </p:stCondLst>
                                        </p:cTn>
                                        <p:tgtEl>
                                          <p:spTgt spid="174"/>
                                        </p:tgtEl>
                                        <p:attrNameLst>
                                          <p:attrName>style.visibility</p:attrName>
                                        </p:attrNameLst>
                                      </p:cBhvr>
                                      <p:to>
                                        <p:strVal val="visible"/>
                                      </p:to>
                                    </p:set>
                                  </p:childTnLst>
                                </p:cTn>
                              </p:par>
                              <p:par>
                                <p:cTn id="359" presetID="1" presetClass="entr" presetSubtype="0" fill="hold" grpId="0" nodeType="withEffect">
                                  <p:stCondLst>
                                    <p:cond delay="0"/>
                                  </p:stCondLst>
                                  <p:childTnLst>
                                    <p:set>
                                      <p:cBhvr>
                                        <p:cTn id="360" dur="1" fill="hold">
                                          <p:stCondLst>
                                            <p:cond delay="0"/>
                                          </p:stCondLst>
                                        </p:cTn>
                                        <p:tgtEl>
                                          <p:spTgt spid="175"/>
                                        </p:tgtEl>
                                        <p:attrNameLst>
                                          <p:attrName>style.visibility</p:attrName>
                                        </p:attrNameLst>
                                      </p:cBhvr>
                                      <p:to>
                                        <p:strVal val="visible"/>
                                      </p:to>
                                    </p:set>
                                  </p:childTnLst>
                                </p:cTn>
                              </p:par>
                            </p:childTnLst>
                          </p:cTn>
                        </p:par>
                      </p:childTnLst>
                    </p:cTn>
                  </p:par>
                  <p:par>
                    <p:cTn id="361" fill="hold">
                      <p:stCondLst>
                        <p:cond delay="indefinite"/>
                      </p:stCondLst>
                      <p:childTnLst>
                        <p:par>
                          <p:cTn id="362" fill="hold">
                            <p:stCondLst>
                              <p:cond delay="0"/>
                            </p:stCondLst>
                            <p:childTnLst>
                              <p:par>
                                <p:cTn id="363" presetID="1" presetClass="entr" presetSubtype="0" fill="hold" nodeType="clickEffect">
                                  <p:stCondLst>
                                    <p:cond delay="0"/>
                                  </p:stCondLst>
                                  <p:childTnLst>
                                    <p:set>
                                      <p:cBhvr>
                                        <p:cTn id="364" dur="1" fill="hold">
                                          <p:stCondLst>
                                            <p:cond delay="0"/>
                                          </p:stCondLst>
                                        </p:cTn>
                                        <p:tgtEl>
                                          <p:spTgt spid="176"/>
                                        </p:tgtEl>
                                        <p:attrNameLst>
                                          <p:attrName>style.visibility</p:attrName>
                                        </p:attrNameLst>
                                      </p:cBhvr>
                                      <p:to>
                                        <p:strVal val="visible"/>
                                      </p:to>
                                    </p:set>
                                  </p:childTnLst>
                                </p:cTn>
                              </p:par>
                            </p:childTnLst>
                          </p:cTn>
                        </p:par>
                        <p:par>
                          <p:cTn id="365" fill="hold">
                            <p:stCondLst>
                              <p:cond delay="0"/>
                            </p:stCondLst>
                            <p:childTnLst>
                              <p:par>
                                <p:cTn id="366" presetID="42" presetClass="path" presetSubtype="0" accel="50000" decel="50000" fill="hold" nodeType="afterEffect">
                                  <p:stCondLst>
                                    <p:cond delay="0"/>
                                  </p:stCondLst>
                                  <p:childTnLst>
                                    <p:animMotion origin="layout" path="M -4.16667E-6 4.07407E-6 L 0.31112 0.1574 " pathEditMode="relative" rAng="0" ptsTypes="AA">
                                      <p:cBhvr>
                                        <p:cTn id="367" dur="2000" fill="hold"/>
                                        <p:tgtEl>
                                          <p:spTgt spid="176"/>
                                        </p:tgtEl>
                                        <p:attrNameLst>
                                          <p:attrName>ppt_x</p:attrName>
                                          <p:attrName>ppt_y</p:attrName>
                                        </p:attrNameLst>
                                      </p:cBhvr>
                                      <p:rCtr x="15556" y="7870"/>
                                    </p:animMotion>
                                  </p:childTnLst>
                                </p:cTn>
                              </p:par>
                            </p:childTnLst>
                          </p:cTn>
                        </p:par>
                        <p:par>
                          <p:cTn id="368" fill="hold">
                            <p:stCondLst>
                              <p:cond delay="2000"/>
                            </p:stCondLst>
                            <p:childTnLst>
                              <p:par>
                                <p:cTn id="369" presetID="1" presetClass="exit" presetSubtype="0" fill="hold" nodeType="afterEffect">
                                  <p:stCondLst>
                                    <p:cond delay="0"/>
                                  </p:stCondLst>
                                  <p:childTnLst>
                                    <p:set>
                                      <p:cBhvr>
                                        <p:cTn id="370" dur="1" fill="hold">
                                          <p:stCondLst>
                                            <p:cond delay="0"/>
                                          </p:stCondLst>
                                        </p:cTn>
                                        <p:tgtEl>
                                          <p:spTgt spid="176"/>
                                        </p:tgtEl>
                                        <p:attrNameLst>
                                          <p:attrName>style.visibility</p:attrName>
                                        </p:attrNameLst>
                                      </p:cBhvr>
                                      <p:to>
                                        <p:strVal val="hidden"/>
                                      </p:to>
                                    </p:set>
                                  </p:childTnLst>
                                </p:cTn>
                              </p:par>
                            </p:childTnLst>
                          </p:cTn>
                        </p:par>
                        <p:par>
                          <p:cTn id="371" fill="hold">
                            <p:stCondLst>
                              <p:cond delay="2000"/>
                            </p:stCondLst>
                            <p:childTnLst>
                              <p:par>
                                <p:cTn id="372" presetID="22" presetClass="entr" presetSubtype="8" fill="hold" nodeType="afterEffect">
                                  <p:stCondLst>
                                    <p:cond delay="0"/>
                                  </p:stCondLst>
                                  <p:childTnLst>
                                    <p:set>
                                      <p:cBhvr>
                                        <p:cTn id="373" dur="1" fill="hold">
                                          <p:stCondLst>
                                            <p:cond delay="0"/>
                                          </p:stCondLst>
                                        </p:cTn>
                                        <p:tgtEl>
                                          <p:spTgt spid="23"/>
                                        </p:tgtEl>
                                        <p:attrNameLst>
                                          <p:attrName>style.visibility</p:attrName>
                                        </p:attrNameLst>
                                      </p:cBhvr>
                                      <p:to>
                                        <p:strVal val="visible"/>
                                      </p:to>
                                    </p:set>
                                    <p:animEffect transition="in" filter="wipe(left)">
                                      <p:cBhvr>
                                        <p:cTn id="37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175" grpId="0" animBg="1"/>
      <p:bldP spid="174" grpId="0" animBg="1"/>
      <p:bldP spid="46" grpId="0" animBg="1"/>
      <p:bldP spid="81" grpId="0" animBg="1"/>
      <p:bldP spid="81" grpId="1" animBg="1"/>
      <p:bldP spid="104" grpId="0" animBg="1"/>
      <p:bldP spid="104" grpId="1" animBg="1"/>
      <p:bldP spid="104" grpId="2" animBg="1"/>
      <p:bldP spid="104" grpId="3" animBg="1"/>
      <p:bldP spid="121" grpId="0"/>
      <p:bldP spid="122" grpId="0"/>
      <p:bldP spid="3" grpId="0"/>
      <p:bldP spid="123" grpId="0"/>
      <p:bldP spid="124" grpId="0"/>
      <p:bldP spid="22" grpId="0" animBg="1"/>
      <p:bldP spid="24" grpId="0" animBg="1"/>
      <p:bldP spid="26" grpId="0" animBg="1"/>
      <p:bldP spid="27" grpId="0" animBg="1"/>
      <p:bldP spid="127" grpId="0" animBg="1"/>
      <p:bldP spid="127" grpId="1" animBg="1"/>
      <p:bldP spid="127" grpId="2" animBg="1"/>
      <p:bldP spid="127" grpId="3" animBg="1"/>
      <p:bldP spid="129" grpId="0" animBg="1"/>
      <p:bldP spid="129" grpId="1" animBg="1"/>
      <p:bldP spid="129" grpId="2" animBg="1"/>
      <p:bldP spid="129" grpId="3" animBg="1"/>
      <p:bldP spid="130" grpId="0" animBg="1"/>
      <p:bldP spid="130" grpId="1" animBg="1"/>
      <p:bldP spid="130" grpId="2" animBg="1"/>
      <p:bldP spid="130" grpId="3" animBg="1"/>
      <p:bldP spid="30" grpId="0" animBg="1"/>
      <p:bldP spid="30" grpId="1" animBg="1"/>
      <p:bldP spid="30" grpId="2" animBg="1"/>
      <p:bldP spid="30" grpId="3" animBg="1"/>
      <p:bldP spid="36" grpId="0" animBg="1"/>
      <p:bldP spid="36" grpId="1" animBg="1"/>
      <p:bldP spid="36" grpId="2" animBg="1"/>
      <p:bldP spid="36" grpId="3" animBg="1"/>
      <p:bldP spid="44" grpId="0" animBg="1"/>
      <p:bldP spid="44" grpId="1" animBg="1"/>
      <p:bldP spid="44" grpId="2" animBg="1"/>
      <p:bldP spid="44" grpId="3" animBg="1"/>
      <p:bldP spid="131" grpId="0" animBg="1"/>
      <p:bldP spid="131" grpId="1" animBg="1"/>
      <p:bldP spid="131" grpId="2" animBg="1"/>
      <p:bldP spid="65" grpId="0" animBg="1"/>
      <p:bldP spid="65" grpId="1" animBg="1"/>
      <p:bldP spid="67" grpId="0" animBg="1"/>
      <p:bldP spid="67" grpId="1" animBg="1"/>
      <p:bldP spid="79" grpId="0" animBg="1"/>
      <p:bldP spid="79" grpId="1" animBg="1"/>
      <p:bldP spid="138" grpId="0" animBg="1"/>
      <p:bldP spid="138" grpId="1" animBg="1"/>
      <p:bldP spid="138" grpId="2" animBg="1"/>
      <p:bldP spid="139" grpId="0" animBg="1"/>
      <p:bldP spid="139" grpId="1" animBg="1"/>
      <p:bldP spid="139" grpId="2" animBg="1"/>
      <p:bldP spid="142" grpId="0" animBg="1"/>
      <p:bldP spid="142" grpId="1" animBg="1"/>
      <p:bldP spid="142" grpId="2" animBg="1"/>
      <p:bldP spid="144" grpId="0" animBg="1"/>
      <p:bldP spid="144" grpId="1" animBg="1"/>
      <p:bldP spid="144" grpId="2" animBg="1"/>
      <p:bldP spid="144" grpId="3" animBg="1"/>
      <p:bldP spid="151" grpId="0" animBg="1"/>
      <p:bldP spid="151" grpId="1" animBg="1"/>
      <p:bldP spid="151" grpId="2" animBg="1"/>
      <p:bldP spid="152" grpId="0" animBg="1"/>
      <p:bldP spid="152" grpId="1" animBg="1"/>
      <p:bldP spid="152" grpId="2" animBg="1"/>
      <p:bldP spid="153" grpId="0" animBg="1"/>
      <p:bldP spid="153" grpId="1" animBg="1"/>
      <p:bldP spid="153" grpId="2" animBg="1"/>
      <p:bldP spid="84" grpId="0" animBg="1"/>
      <p:bldP spid="84" grpId="1" animBg="1"/>
      <p:bldP spid="90" grpId="0" animBg="1"/>
      <p:bldP spid="90" grpId="1" animBg="1"/>
      <p:bldP spid="98" grpId="0" animBg="1"/>
      <p:bldP spid="98" grpId="1" animBg="1"/>
      <p:bldP spid="169" grpId="0" animBg="1"/>
      <p:bldP spid="169" grpId="1" animBg="1"/>
      <p:bldP spid="171" grpId="0" animBg="1"/>
      <p:bldP spid="171" grpId="1" animBg="1"/>
      <p:bldP spid="172" grpId="0" animBg="1"/>
      <p:bldP spid="17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正方形/長方形 174"/>
          <p:cNvSpPr/>
          <p:nvPr/>
        </p:nvSpPr>
        <p:spPr bwMode="auto">
          <a:xfrm>
            <a:off x="5220072" y="4365104"/>
            <a:ext cx="2304256" cy="576064"/>
          </a:xfrm>
          <a:prstGeom prst="rect">
            <a:avLst/>
          </a:prstGeom>
          <a:solidFill>
            <a:srgbClr val="FFFF00"/>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74" name="正方形/長方形 173"/>
          <p:cNvSpPr/>
          <p:nvPr/>
        </p:nvSpPr>
        <p:spPr bwMode="auto">
          <a:xfrm>
            <a:off x="1619672" y="4365104"/>
            <a:ext cx="2304256" cy="576064"/>
          </a:xfrm>
          <a:prstGeom prst="rect">
            <a:avLst/>
          </a:prstGeom>
          <a:solidFill>
            <a:srgbClr val="FFFF00"/>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pic>
        <p:nvPicPr>
          <p:cNvPr id="12" name="Picture 2" descr="C:\data\B4\卒論関係\fig\5\ref.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784" y="548680"/>
            <a:ext cx="2088232" cy="193741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 name="Picture 3" descr="C:\data\B4\卒論関係\fig\5\quer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3059" y="548680"/>
            <a:ext cx="1129414" cy="273630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lstStyle/>
          <a:p>
            <a:r>
              <a:rPr kumimoji="1" lang="ja-JP" altLang="en-US" dirty="0" smtClean="0"/>
              <a:t>事例ベース偏光計測法</a:t>
            </a:r>
            <a:endParaRPr kumimoji="1" lang="ja-JP" altLang="en-US" dirty="0"/>
          </a:p>
        </p:txBody>
      </p:sp>
      <p:sp>
        <p:nvSpPr>
          <p:cNvPr id="6" name="正方形/長方形 5"/>
          <p:cNvSpPr/>
          <p:nvPr/>
        </p:nvSpPr>
        <p:spPr>
          <a:xfrm>
            <a:off x="5927035" y="836712"/>
            <a:ext cx="1080120" cy="273630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2339752" y="836712"/>
            <a:ext cx="2088232" cy="194421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5" name="グループ化 114"/>
          <p:cNvGrpSpPr/>
          <p:nvPr/>
        </p:nvGrpSpPr>
        <p:grpSpPr>
          <a:xfrm>
            <a:off x="1907704" y="764704"/>
            <a:ext cx="360040" cy="360040"/>
            <a:chOff x="1907704" y="764704"/>
            <a:chExt cx="360040" cy="360040"/>
          </a:xfrm>
        </p:grpSpPr>
        <p:sp>
          <p:nvSpPr>
            <p:cNvPr id="14" name="円/楕円 13"/>
            <p:cNvSpPr/>
            <p:nvPr/>
          </p:nvSpPr>
          <p:spPr>
            <a:xfrm>
              <a:off x="1907704" y="1052736"/>
              <a:ext cx="72008"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2051720" y="908720"/>
              <a:ext cx="72008"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2195736" y="764704"/>
              <a:ext cx="72008"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 name="グループ化 3"/>
          <p:cNvGrpSpPr/>
          <p:nvPr/>
        </p:nvGrpSpPr>
        <p:grpSpPr>
          <a:xfrm>
            <a:off x="5494987" y="764704"/>
            <a:ext cx="360040" cy="360040"/>
            <a:chOff x="5494987" y="764704"/>
            <a:chExt cx="360040" cy="360040"/>
          </a:xfrm>
        </p:grpSpPr>
        <p:sp>
          <p:nvSpPr>
            <p:cNvPr id="18" name="円/楕円 17"/>
            <p:cNvSpPr/>
            <p:nvPr/>
          </p:nvSpPr>
          <p:spPr>
            <a:xfrm>
              <a:off x="5494987" y="1052736"/>
              <a:ext cx="72008"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18"/>
            <p:cNvSpPr/>
            <p:nvPr/>
          </p:nvSpPr>
          <p:spPr>
            <a:xfrm>
              <a:off x="5639003" y="908720"/>
              <a:ext cx="72008"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p:nvPr/>
          </p:nvSpPr>
          <p:spPr>
            <a:xfrm>
              <a:off x="5783019" y="764704"/>
              <a:ext cx="72008"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10" name="グループ化 109"/>
          <p:cNvGrpSpPr/>
          <p:nvPr/>
        </p:nvGrpSpPr>
        <p:grpSpPr>
          <a:xfrm>
            <a:off x="5350115" y="4452350"/>
            <a:ext cx="320742" cy="432048"/>
            <a:chOff x="5350115" y="4452350"/>
            <a:chExt cx="320742" cy="432048"/>
          </a:xfrm>
        </p:grpSpPr>
        <p:cxnSp>
          <p:nvCxnSpPr>
            <p:cNvPr id="33" name="直線コネクタ 32"/>
            <p:cNvCxnSpPr>
              <a:stCxn id="31" idx="0"/>
              <a:endCxn id="31" idx="4"/>
            </p:cNvCxnSpPr>
            <p:nvPr/>
          </p:nvCxnSpPr>
          <p:spPr>
            <a:xfrm>
              <a:off x="5431911" y="4594262"/>
              <a:ext cx="157150" cy="148224"/>
            </a:xfrm>
            <a:prstGeom prst="line">
              <a:avLst/>
            </a:prstGeom>
            <a:ln w="12700">
              <a:solidFill>
                <a:srgbClr val="FF00FF"/>
              </a:solidFill>
              <a:headEnd type="stealth" w="sm" len="sm"/>
              <a:tailEnd type="stealth" w="sm" len="sm"/>
            </a:ln>
          </p:spPr>
          <p:style>
            <a:lnRef idx="1">
              <a:schemeClr val="accent1"/>
            </a:lnRef>
            <a:fillRef idx="0">
              <a:schemeClr val="accent1"/>
            </a:fillRef>
            <a:effectRef idx="0">
              <a:schemeClr val="accent1"/>
            </a:effectRef>
            <a:fontRef idx="minor">
              <a:schemeClr val="tx1"/>
            </a:fontRef>
          </p:style>
        </p:cxnSp>
        <p:sp>
          <p:nvSpPr>
            <p:cNvPr id="31" name="円/楕円 30"/>
            <p:cNvSpPr/>
            <p:nvPr/>
          </p:nvSpPr>
          <p:spPr>
            <a:xfrm rot="18799546">
              <a:off x="5294462" y="4560362"/>
              <a:ext cx="432048" cy="216024"/>
            </a:xfrm>
            <a:prstGeom prst="ellipse">
              <a:avLst/>
            </a:prstGeom>
            <a:noFill/>
            <a:ln w="127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2" name="直線コネクタ 31"/>
            <p:cNvCxnSpPr>
              <a:stCxn id="31" idx="2"/>
              <a:endCxn id="31" idx="6"/>
            </p:cNvCxnSpPr>
            <p:nvPr/>
          </p:nvCxnSpPr>
          <p:spPr>
            <a:xfrm flipV="1">
              <a:off x="5362262" y="4511224"/>
              <a:ext cx="296448" cy="314300"/>
            </a:xfrm>
            <a:prstGeom prst="line">
              <a:avLst/>
            </a:prstGeom>
            <a:ln w="12700">
              <a:solidFill>
                <a:srgbClr val="FF00FF"/>
              </a:solidFill>
              <a:headEnd type="stealth" w="sm" len="sm"/>
              <a:tailEnd type="stealth" w="sm" len="sm"/>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a:stCxn id="31" idx="7"/>
              <a:endCxn id="31" idx="3"/>
            </p:cNvCxnSpPr>
            <p:nvPr/>
          </p:nvCxnSpPr>
          <p:spPr>
            <a:xfrm flipH="1">
              <a:off x="5461237" y="4504847"/>
              <a:ext cx="98498" cy="327054"/>
            </a:xfrm>
            <a:prstGeom prst="line">
              <a:avLst/>
            </a:prstGeom>
            <a:ln w="12700">
              <a:solidFill>
                <a:srgbClr val="FF00FF"/>
              </a:solidFill>
              <a:headEnd type="stealth" w="sm" len="sm"/>
              <a:tailEnd type="stealth" w="sm" len="sm"/>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a:stCxn id="31" idx="5"/>
              <a:endCxn id="31" idx="1"/>
            </p:cNvCxnSpPr>
            <p:nvPr/>
          </p:nvCxnSpPr>
          <p:spPr>
            <a:xfrm flipH="1">
              <a:off x="5350115" y="4609657"/>
              <a:ext cx="320742" cy="117434"/>
            </a:xfrm>
            <a:prstGeom prst="line">
              <a:avLst/>
            </a:prstGeom>
            <a:ln w="12700">
              <a:solidFill>
                <a:srgbClr val="FF00FF"/>
              </a:solidFill>
              <a:headEnd type="stealth" w="sm" len="sm"/>
              <a:tailEnd type="stealth" w="sm" len="sm"/>
            </a:ln>
          </p:spPr>
          <p:style>
            <a:lnRef idx="1">
              <a:schemeClr val="accent1"/>
            </a:lnRef>
            <a:fillRef idx="0">
              <a:schemeClr val="accent1"/>
            </a:fillRef>
            <a:effectRef idx="0">
              <a:schemeClr val="accent1"/>
            </a:effectRef>
            <a:fontRef idx="minor">
              <a:schemeClr val="tx1"/>
            </a:fontRef>
          </p:style>
        </p:cxnSp>
      </p:grpSp>
      <p:cxnSp>
        <p:nvCxnSpPr>
          <p:cNvPr id="37" name="直線コネクタ 36"/>
          <p:cNvCxnSpPr/>
          <p:nvPr/>
        </p:nvCxnSpPr>
        <p:spPr>
          <a:xfrm flipV="1">
            <a:off x="5902056" y="4637706"/>
            <a:ext cx="72008" cy="72008"/>
          </a:xfrm>
          <a:prstGeom prst="line">
            <a:avLst/>
          </a:prstGeom>
          <a:ln w="12700">
            <a:solidFill>
              <a:srgbClr val="FF00FF"/>
            </a:solidFill>
            <a:headEnd type="stealth" w="sm" len="sm"/>
            <a:tailEnd type="stealth" w="sm" len="sm"/>
          </a:ln>
        </p:spPr>
        <p:style>
          <a:lnRef idx="1">
            <a:schemeClr val="accent1"/>
          </a:lnRef>
          <a:fillRef idx="0">
            <a:schemeClr val="accent1"/>
          </a:fillRef>
          <a:effectRef idx="0">
            <a:schemeClr val="accent1"/>
          </a:effectRef>
          <a:fontRef idx="minor">
            <a:schemeClr val="tx1"/>
          </a:fontRef>
        </p:style>
      </p:cxnSp>
      <p:grpSp>
        <p:nvGrpSpPr>
          <p:cNvPr id="112" name="グループ化 111"/>
          <p:cNvGrpSpPr/>
          <p:nvPr/>
        </p:nvGrpSpPr>
        <p:grpSpPr>
          <a:xfrm>
            <a:off x="6156176" y="4450254"/>
            <a:ext cx="864096" cy="432048"/>
            <a:chOff x="6156176" y="4450254"/>
            <a:chExt cx="864096" cy="432048"/>
          </a:xfrm>
        </p:grpSpPr>
        <p:sp>
          <p:nvSpPr>
            <p:cNvPr id="38" name="正方形/長方形 37"/>
            <p:cNvSpPr/>
            <p:nvPr/>
          </p:nvSpPr>
          <p:spPr>
            <a:xfrm>
              <a:off x="6156176" y="4450254"/>
              <a:ext cx="864096" cy="4320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1" name="グループ化 110"/>
            <p:cNvGrpSpPr/>
            <p:nvPr/>
          </p:nvGrpSpPr>
          <p:grpSpPr>
            <a:xfrm>
              <a:off x="6274001" y="4649611"/>
              <a:ext cx="648072" cy="72008"/>
              <a:chOff x="6274001" y="4649611"/>
              <a:chExt cx="648072" cy="72008"/>
            </a:xfrm>
          </p:grpSpPr>
          <p:sp>
            <p:nvSpPr>
              <p:cNvPr id="39" name="円/楕円 38"/>
              <p:cNvSpPr/>
              <p:nvPr/>
            </p:nvSpPr>
            <p:spPr>
              <a:xfrm>
                <a:off x="6274001" y="464961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円/楕円 39"/>
              <p:cNvSpPr/>
              <p:nvPr/>
            </p:nvSpPr>
            <p:spPr>
              <a:xfrm>
                <a:off x="6418017" y="464961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円/楕円 40"/>
              <p:cNvSpPr/>
              <p:nvPr/>
            </p:nvSpPr>
            <p:spPr>
              <a:xfrm>
                <a:off x="6562033" y="464961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円/楕円 41"/>
              <p:cNvSpPr/>
              <p:nvPr/>
            </p:nvSpPr>
            <p:spPr>
              <a:xfrm>
                <a:off x="6706049" y="464961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円/楕円 42"/>
              <p:cNvSpPr/>
              <p:nvPr/>
            </p:nvSpPr>
            <p:spPr>
              <a:xfrm>
                <a:off x="6850065" y="464961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cxnSp>
        <p:nvCxnSpPr>
          <p:cNvPr id="45" name="直線コネクタ 44"/>
          <p:cNvCxnSpPr/>
          <p:nvPr/>
        </p:nvCxnSpPr>
        <p:spPr>
          <a:xfrm>
            <a:off x="7163710" y="4680564"/>
            <a:ext cx="144016" cy="0"/>
          </a:xfrm>
          <a:prstGeom prst="line">
            <a:avLst/>
          </a:prstGeom>
          <a:ln w="12700">
            <a:solidFill>
              <a:srgbClr val="FF00FF"/>
            </a:solidFill>
            <a:headEnd type="stealth" w="sm" len="sm"/>
            <a:tailEnd type="stealth" w="sm" len="sm"/>
          </a:ln>
        </p:spPr>
        <p:style>
          <a:lnRef idx="1">
            <a:schemeClr val="accent1"/>
          </a:lnRef>
          <a:fillRef idx="0">
            <a:schemeClr val="accent1"/>
          </a:fillRef>
          <a:effectRef idx="0">
            <a:schemeClr val="accent1"/>
          </a:effectRef>
          <a:fontRef idx="minor">
            <a:schemeClr val="tx1"/>
          </a:fontRef>
        </p:style>
      </p:cxnSp>
      <p:sp>
        <p:nvSpPr>
          <p:cNvPr id="46" name="右中かっこ 45"/>
          <p:cNvSpPr/>
          <p:nvPr/>
        </p:nvSpPr>
        <p:spPr>
          <a:xfrm>
            <a:off x="4860032" y="3429000"/>
            <a:ext cx="288032" cy="1872208"/>
          </a:xfrm>
          <a:prstGeom prst="rightBrace">
            <a:avLst>
              <a:gd name="adj1" fmla="val 38096"/>
              <a:gd name="adj2" fmla="val 64909"/>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nvGrpSpPr>
          <p:cNvPr id="170" name="グループ化 169"/>
          <p:cNvGrpSpPr/>
          <p:nvPr/>
        </p:nvGrpSpPr>
        <p:grpSpPr>
          <a:xfrm>
            <a:off x="4427984" y="4553969"/>
            <a:ext cx="288032" cy="216024"/>
            <a:chOff x="4427984" y="4553969"/>
            <a:chExt cx="288032" cy="216024"/>
          </a:xfrm>
        </p:grpSpPr>
        <p:sp>
          <p:nvSpPr>
            <p:cNvPr id="47" name="正方形/長方形 46"/>
            <p:cNvSpPr/>
            <p:nvPr/>
          </p:nvSpPr>
          <p:spPr>
            <a:xfrm>
              <a:off x="4427984" y="4553969"/>
              <a:ext cx="288032" cy="72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p:cNvSpPr/>
            <p:nvPr/>
          </p:nvSpPr>
          <p:spPr>
            <a:xfrm>
              <a:off x="4427984" y="4697985"/>
              <a:ext cx="288032" cy="72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8" name="グループ化 167"/>
          <p:cNvGrpSpPr/>
          <p:nvPr/>
        </p:nvGrpSpPr>
        <p:grpSpPr>
          <a:xfrm>
            <a:off x="1691680" y="4437112"/>
            <a:ext cx="2160240" cy="435381"/>
            <a:chOff x="1691680" y="4449017"/>
            <a:chExt cx="2160240" cy="435381"/>
          </a:xfrm>
        </p:grpSpPr>
        <p:sp>
          <p:nvSpPr>
            <p:cNvPr id="49" name="正方形/長方形 48"/>
            <p:cNvSpPr/>
            <p:nvPr/>
          </p:nvSpPr>
          <p:spPr>
            <a:xfrm>
              <a:off x="1691680" y="4449017"/>
              <a:ext cx="432048" cy="432048"/>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円/楕円 49"/>
            <p:cNvSpPr/>
            <p:nvPr/>
          </p:nvSpPr>
          <p:spPr>
            <a:xfrm rot="18799546">
              <a:off x="1692931" y="4560362"/>
              <a:ext cx="432048" cy="216024"/>
            </a:xfrm>
            <a:prstGeom prst="ellipse">
              <a:avLst/>
            </a:prstGeom>
            <a:noFill/>
            <a:ln w="127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1" name="直線コネクタ 50"/>
            <p:cNvCxnSpPr>
              <a:stCxn id="50" idx="2"/>
              <a:endCxn id="50" idx="6"/>
            </p:cNvCxnSpPr>
            <p:nvPr/>
          </p:nvCxnSpPr>
          <p:spPr>
            <a:xfrm flipV="1">
              <a:off x="1760731" y="4511224"/>
              <a:ext cx="296448" cy="314300"/>
            </a:xfrm>
            <a:prstGeom prst="line">
              <a:avLst/>
            </a:prstGeom>
            <a:ln w="12700">
              <a:solidFill>
                <a:srgbClr val="FF00FF"/>
              </a:solidFill>
              <a:headEnd type="stealth" w="sm" len="sm"/>
              <a:tailEnd type="stealth" w="sm" len="sm"/>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a:stCxn id="50" idx="0"/>
              <a:endCxn id="50" idx="4"/>
            </p:cNvCxnSpPr>
            <p:nvPr/>
          </p:nvCxnSpPr>
          <p:spPr>
            <a:xfrm>
              <a:off x="1830380" y="4594262"/>
              <a:ext cx="157150" cy="148224"/>
            </a:xfrm>
            <a:prstGeom prst="line">
              <a:avLst/>
            </a:prstGeom>
            <a:ln w="12700">
              <a:solidFill>
                <a:srgbClr val="FF00FF"/>
              </a:solidFill>
              <a:headEnd type="stealth" w="sm" len="sm"/>
              <a:tailEnd type="stealth" w="sm" len="sm"/>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a:stCxn id="50" idx="7"/>
              <a:endCxn id="50" idx="3"/>
            </p:cNvCxnSpPr>
            <p:nvPr/>
          </p:nvCxnSpPr>
          <p:spPr>
            <a:xfrm flipH="1">
              <a:off x="1859706" y="4504847"/>
              <a:ext cx="98498" cy="327054"/>
            </a:xfrm>
            <a:prstGeom prst="line">
              <a:avLst/>
            </a:prstGeom>
            <a:ln w="12700">
              <a:solidFill>
                <a:srgbClr val="FF00FF"/>
              </a:solidFill>
              <a:headEnd type="stealth" w="sm" len="sm"/>
              <a:tailEnd type="stealth" w="sm" len="sm"/>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a:stCxn id="50" idx="5"/>
              <a:endCxn id="50" idx="1"/>
            </p:cNvCxnSpPr>
            <p:nvPr/>
          </p:nvCxnSpPr>
          <p:spPr>
            <a:xfrm flipH="1">
              <a:off x="1748584" y="4609657"/>
              <a:ext cx="320742" cy="117434"/>
            </a:xfrm>
            <a:prstGeom prst="line">
              <a:avLst/>
            </a:prstGeom>
            <a:ln w="12700">
              <a:solidFill>
                <a:srgbClr val="FF00FF"/>
              </a:solidFill>
              <a:headEnd type="stealth" w="sm" len="sm"/>
              <a:tailEnd type="stealth" w="sm" len="sm"/>
            </a:ln>
          </p:spPr>
          <p:style>
            <a:lnRef idx="1">
              <a:schemeClr val="accent1"/>
            </a:lnRef>
            <a:fillRef idx="0">
              <a:schemeClr val="accent1"/>
            </a:fillRef>
            <a:effectRef idx="0">
              <a:schemeClr val="accent1"/>
            </a:effectRef>
            <a:fontRef idx="minor">
              <a:schemeClr val="tx1"/>
            </a:fontRef>
          </p:style>
        </p:cxnSp>
        <p:sp>
          <p:nvSpPr>
            <p:cNvPr id="55" name="正方形/長方形 54"/>
            <p:cNvSpPr/>
            <p:nvPr/>
          </p:nvSpPr>
          <p:spPr>
            <a:xfrm>
              <a:off x="2123728" y="4449017"/>
              <a:ext cx="432048" cy="432048"/>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6" name="直線コネクタ 55"/>
            <p:cNvCxnSpPr/>
            <p:nvPr/>
          </p:nvCxnSpPr>
          <p:spPr>
            <a:xfrm flipV="1">
              <a:off x="2301656" y="4638850"/>
              <a:ext cx="72008" cy="72008"/>
            </a:xfrm>
            <a:prstGeom prst="line">
              <a:avLst/>
            </a:prstGeom>
            <a:ln w="12700">
              <a:solidFill>
                <a:srgbClr val="FF00FF"/>
              </a:solidFill>
              <a:headEnd type="stealth" w="sm" len="sm"/>
              <a:tailEnd type="stealth" w="sm" len="sm"/>
            </a:ln>
          </p:spPr>
          <p:style>
            <a:lnRef idx="1">
              <a:schemeClr val="accent1"/>
            </a:lnRef>
            <a:fillRef idx="0">
              <a:schemeClr val="accent1"/>
            </a:fillRef>
            <a:effectRef idx="0">
              <a:schemeClr val="accent1"/>
            </a:effectRef>
            <a:fontRef idx="minor">
              <a:schemeClr val="tx1"/>
            </a:fontRef>
          </p:style>
        </p:cxnSp>
        <p:sp>
          <p:nvSpPr>
            <p:cNvPr id="57" name="正方形/長方形 56"/>
            <p:cNvSpPr/>
            <p:nvPr/>
          </p:nvSpPr>
          <p:spPr>
            <a:xfrm>
              <a:off x="2555776" y="4449017"/>
              <a:ext cx="864096" cy="432048"/>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円/楕円 57"/>
            <p:cNvSpPr/>
            <p:nvPr/>
          </p:nvSpPr>
          <p:spPr>
            <a:xfrm>
              <a:off x="2663499" y="4629326"/>
              <a:ext cx="72008" cy="72008"/>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円/楕円 58"/>
            <p:cNvSpPr/>
            <p:nvPr/>
          </p:nvSpPr>
          <p:spPr>
            <a:xfrm>
              <a:off x="2807515" y="4629326"/>
              <a:ext cx="72008" cy="72008"/>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円/楕円 59"/>
            <p:cNvSpPr/>
            <p:nvPr/>
          </p:nvSpPr>
          <p:spPr>
            <a:xfrm>
              <a:off x="2951531" y="4629326"/>
              <a:ext cx="72008" cy="72008"/>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円/楕円 60"/>
            <p:cNvSpPr/>
            <p:nvPr/>
          </p:nvSpPr>
          <p:spPr>
            <a:xfrm>
              <a:off x="3095547" y="4629326"/>
              <a:ext cx="72008" cy="72008"/>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円/楕円 61"/>
            <p:cNvSpPr/>
            <p:nvPr/>
          </p:nvSpPr>
          <p:spPr>
            <a:xfrm>
              <a:off x="3239563" y="4629326"/>
              <a:ext cx="72008" cy="72008"/>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p:cNvSpPr/>
            <p:nvPr/>
          </p:nvSpPr>
          <p:spPr>
            <a:xfrm>
              <a:off x="3419872" y="4449017"/>
              <a:ext cx="432048" cy="432048"/>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4" name="直線コネクタ 63"/>
            <p:cNvCxnSpPr/>
            <p:nvPr/>
          </p:nvCxnSpPr>
          <p:spPr>
            <a:xfrm>
              <a:off x="3563888" y="4665041"/>
              <a:ext cx="144016" cy="0"/>
            </a:xfrm>
            <a:prstGeom prst="line">
              <a:avLst/>
            </a:prstGeom>
            <a:ln w="12700">
              <a:solidFill>
                <a:srgbClr val="FF00FF"/>
              </a:solidFill>
              <a:headEnd type="stealth" w="sm" len="sm"/>
              <a:tailEnd type="stealth" w="sm" len="sm"/>
            </a:ln>
          </p:spPr>
          <p:style>
            <a:lnRef idx="1">
              <a:schemeClr val="accent1"/>
            </a:lnRef>
            <a:fillRef idx="0">
              <a:schemeClr val="accent1"/>
            </a:fillRef>
            <a:effectRef idx="0">
              <a:schemeClr val="accent1"/>
            </a:effectRef>
            <a:fontRef idx="minor">
              <a:schemeClr val="tx1"/>
            </a:fontRef>
          </p:style>
        </p:cxnSp>
      </p:grpSp>
      <p:sp>
        <p:nvSpPr>
          <p:cNvPr id="66" name="円/楕円 65"/>
          <p:cNvSpPr/>
          <p:nvPr/>
        </p:nvSpPr>
        <p:spPr>
          <a:xfrm>
            <a:off x="1883316" y="3621214"/>
            <a:ext cx="45719" cy="45719"/>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6" name="グループ化 115"/>
          <p:cNvGrpSpPr/>
          <p:nvPr/>
        </p:nvGrpSpPr>
        <p:grpSpPr>
          <a:xfrm>
            <a:off x="2154538" y="3520201"/>
            <a:ext cx="370427" cy="256414"/>
            <a:chOff x="2154538" y="3520201"/>
            <a:chExt cx="370427" cy="256414"/>
          </a:xfrm>
        </p:grpSpPr>
        <p:sp>
          <p:nvSpPr>
            <p:cNvPr id="68" name="円/楕円 67"/>
            <p:cNvSpPr/>
            <p:nvPr/>
          </p:nvSpPr>
          <p:spPr>
            <a:xfrm rot="1486731">
              <a:off x="2154538" y="3534208"/>
              <a:ext cx="370427" cy="228400"/>
            </a:xfrm>
            <a:prstGeom prst="ellipse">
              <a:avLst/>
            </a:prstGeom>
            <a:noFill/>
            <a:ln w="127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9" name="直線コネクタ 68"/>
            <p:cNvCxnSpPr>
              <a:stCxn id="68" idx="2"/>
              <a:endCxn id="68" idx="6"/>
            </p:cNvCxnSpPr>
            <p:nvPr/>
          </p:nvCxnSpPr>
          <p:spPr>
            <a:xfrm>
              <a:off x="2171590" y="3570782"/>
              <a:ext cx="336323" cy="155252"/>
            </a:xfrm>
            <a:prstGeom prst="line">
              <a:avLst/>
            </a:prstGeom>
            <a:ln w="12700">
              <a:solidFill>
                <a:srgbClr val="FF00FF"/>
              </a:solidFill>
              <a:headEnd type="stealth" w="sm" len="sm"/>
              <a:tailEnd type="stealth" w="sm" len="sm"/>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a:stCxn id="68" idx="4"/>
              <a:endCxn id="68" idx="0"/>
            </p:cNvCxnSpPr>
            <p:nvPr/>
          </p:nvCxnSpPr>
          <p:spPr>
            <a:xfrm flipV="1">
              <a:off x="2291889" y="3544722"/>
              <a:ext cx="95726" cy="207372"/>
            </a:xfrm>
            <a:prstGeom prst="line">
              <a:avLst/>
            </a:prstGeom>
            <a:ln w="12700">
              <a:solidFill>
                <a:srgbClr val="FF00FF"/>
              </a:solidFill>
              <a:headEnd type="stealth" w="sm" len="sm"/>
              <a:tailEnd type="stealth" w="sm" len="sm"/>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a:stCxn id="68" idx="1"/>
              <a:endCxn id="68" idx="5"/>
            </p:cNvCxnSpPr>
            <p:nvPr/>
          </p:nvCxnSpPr>
          <p:spPr>
            <a:xfrm>
              <a:off x="2254688" y="3520201"/>
              <a:ext cx="170127" cy="256414"/>
            </a:xfrm>
            <a:prstGeom prst="line">
              <a:avLst/>
            </a:prstGeom>
            <a:ln w="12700">
              <a:solidFill>
                <a:srgbClr val="FF00FF"/>
              </a:solidFill>
              <a:headEnd type="stealth" w="sm" len="sm"/>
              <a:tailEnd type="stealth" w="sm" len="sm"/>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a:stCxn id="68" idx="3"/>
              <a:endCxn id="68" idx="7"/>
            </p:cNvCxnSpPr>
            <p:nvPr/>
          </p:nvCxnSpPr>
          <p:spPr>
            <a:xfrm flipV="1">
              <a:off x="2186999" y="3629981"/>
              <a:ext cx="305505" cy="36854"/>
            </a:xfrm>
            <a:prstGeom prst="line">
              <a:avLst/>
            </a:prstGeom>
            <a:ln w="12700">
              <a:solidFill>
                <a:srgbClr val="FF00FF"/>
              </a:solidFill>
              <a:headEnd type="stealth" w="sm" len="sm"/>
              <a:tailEnd type="stealth" w="sm" len="sm"/>
            </a:ln>
          </p:spPr>
          <p:style>
            <a:lnRef idx="1">
              <a:schemeClr val="accent1"/>
            </a:lnRef>
            <a:fillRef idx="0">
              <a:schemeClr val="accent1"/>
            </a:fillRef>
            <a:effectRef idx="0">
              <a:schemeClr val="accent1"/>
            </a:effectRef>
            <a:fontRef idx="minor">
              <a:schemeClr val="tx1"/>
            </a:fontRef>
          </p:style>
        </p:cxnSp>
      </p:grpSp>
      <p:cxnSp>
        <p:nvCxnSpPr>
          <p:cNvPr id="80" name="直線コネクタ 79"/>
          <p:cNvCxnSpPr/>
          <p:nvPr/>
        </p:nvCxnSpPr>
        <p:spPr>
          <a:xfrm>
            <a:off x="3597222" y="3580159"/>
            <a:ext cx="72008" cy="144016"/>
          </a:xfrm>
          <a:prstGeom prst="line">
            <a:avLst/>
          </a:prstGeom>
          <a:ln w="12700">
            <a:solidFill>
              <a:srgbClr val="FF00FF"/>
            </a:solidFill>
            <a:headEnd type="stealth" w="sm" len="sm"/>
            <a:tailEnd type="stealth" w="sm" len="sm"/>
          </a:ln>
        </p:spPr>
        <p:style>
          <a:lnRef idx="1">
            <a:schemeClr val="accent1"/>
          </a:lnRef>
          <a:fillRef idx="0">
            <a:schemeClr val="accent1"/>
          </a:fillRef>
          <a:effectRef idx="0">
            <a:schemeClr val="accent1"/>
          </a:effectRef>
          <a:fontRef idx="minor">
            <a:schemeClr val="tx1"/>
          </a:fontRef>
        </p:style>
      </p:cxnSp>
      <p:sp>
        <p:nvSpPr>
          <p:cNvPr id="81" name="正方形/長方形 80"/>
          <p:cNvSpPr/>
          <p:nvPr/>
        </p:nvSpPr>
        <p:spPr>
          <a:xfrm rot="17873819">
            <a:off x="4371472" y="4095016"/>
            <a:ext cx="409867" cy="72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1" name="グループ化 160"/>
          <p:cNvGrpSpPr/>
          <p:nvPr/>
        </p:nvGrpSpPr>
        <p:grpSpPr>
          <a:xfrm>
            <a:off x="4427984" y="4024112"/>
            <a:ext cx="288032" cy="216024"/>
            <a:chOff x="4427984" y="4024112"/>
            <a:chExt cx="288032" cy="216024"/>
          </a:xfrm>
        </p:grpSpPr>
        <p:sp>
          <p:nvSpPr>
            <p:cNvPr id="82" name="正方形/長方形 81"/>
            <p:cNvSpPr/>
            <p:nvPr/>
          </p:nvSpPr>
          <p:spPr>
            <a:xfrm>
              <a:off x="4427984" y="4024112"/>
              <a:ext cx="288032" cy="72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正方形/長方形 82"/>
            <p:cNvSpPr/>
            <p:nvPr/>
          </p:nvSpPr>
          <p:spPr>
            <a:xfrm>
              <a:off x="4427984" y="4168128"/>
              <a:ext cx="288032" cy="72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4" name="正方形/長方形 103"/>
          <p:cNvSpPr/>
          <p:nvPr/>
        </p:nvSpPr>
        <p:spPr>
          <a:xfrm rot="17873819">
            <a:off x="4371472" y="3590960"/>
            <a:ext cx="409867" cy="72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3" name="グループ化 142"/>
          <p:cNvGrpSpPr/>
          <p:nvPr/>
        </p:nvGrpSpPr>
        <p:grpSpPr>
          <a:xfrm>
            <a:off x="4427984" y="3501008"/>
            <a:ext cx="288032" cy="216024"/>
            <a:chOff x="4427984" y="3501008"/>
            <a:chExt cx="288032" cy="216024"/>
          </a:xfrm>
        </p:grpSpPr>
        <p:sp>
          <p:nvSpPr>
            <p:cNvPr id="105" name="正方形/長方形 104"/>
            <p:cNvSpPr/>
            <p:nvPr/>
          </p:nvSpPr>
          <p:spPr>
            <a:xfrm>
              <a:off x="4427984" y="3501008"/>
              <a:ext cx="288032" cy="72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正方形/長方形 105"/>
            <p:cNvSpPr/>
            <p:nvPr/>
          </p:nvSpPr>
          <p:spPr>
            <a:xfrm>
              <a:off x="4427984" y="3645024"/>
              <a:ext cx="288032" cy="72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73" name="グループ化 172"/>
          <p:cNvGrpSpPr/>
          <p:nvPr/>
        </p:nvGrpSpPr>
        <p:grpSpPr>
          <a:xfrm>
            <a:off x="4527151" y="4941168"/>
            <a:ext cx="72008" cy="360040"/>
            <a:chOff x="4527151" y="4941168"/>
            <a:chExt cx="72008" cy="360040"/>
          </a:xfrm>
        </p:grpSpPr>
        <p:sp>
          <p:nvSpPr>
            <p:cNvPr id="107" name="円/楕円 106"/>
            <p:cNvSpPr/>
            <p:nvPr/>
          </p:nvSpPr>
          <p:spPr>
            <a:xfrm>
              <a:off x="4527151" y="4941168"/>
              <a:ext cx="72008"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円/楕円 107"/>
            <p:cNvSpPr/>
            <p:nvPr/>
          </p:nvSpPr>
          <p:spPr>
            <a:xfrm>
              <a:off x="4527151" y="5085184"/>
              <a:ext cx="72008"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円/楕円 108"/>
            <p:cNvSpPr/>
            <p:nvPr/>
          </p:nvSpPr>
          <p:spPr>
            <a:xfrm>
              <a:off x="4527151" y="5229200"/>
              <a:ext cx="72008"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17" name="Picture 2" descr="C:\data\B4\卒論関係\fig\5\ref.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1720" y="1131543"/>
            <a:ext cx="2088232" cy="193741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8" name="Picture 2" descr="C:\data\B4\卒論関係\fig\5\ref.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1419575"/>
            <a:ext cx="2088232" cy="193741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9" name="Picture 3" descr="C:\data\B4\卒論関係\fig\5\quer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9003" y="1124744"/>
            <a:ext cx="1129414" cy="273630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0" name="Picture 3" descr="C:\data\B4\卒論関係\fig\5\quer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1677" y="1412776"/>
            <a:ext cx="1129414" cy="273630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1" name="テキスト ボックス 120"/>
          <p:cNvSpPr txBox="1"/>
          <p:nvPr/>
        </p:nvSpPr>
        <p:spPr>
          <a:xfrm>
            <a:off x="2771800" y="980728"/>
            <a:ext cx="2045753" cy="646331"/>
          </a:xfrm>
          <a:prstGeom prst="rect">
            <a:avLst/>
          </a:prstGeom>
          <a:noFill/>
        </p:spPr>
        <p:txBody>
          <a:bodyPr wrap="none" rtlCol="0">
            <a:spAutoFit/>
            <a:scene3d>
              <a:camera prst="orthographicFront"/>
              <a:lightRig rig="threePt" dir="t"/>
            </a:scene3d>
            <a:sp3d/>
          </a:bodyPr>
          <a:lstStyle/>
          <a:p>
            <a:pPr algn="ctr"/>
            <a:r>
              <a:rPr kumimoji="1" lang="ja-JP" altLang="en-US" b="1" dirty="0" smtClean="0">
                <a:solidFill>
                  <a:schemeClr val="bg1"/>
                </a:solidFill>
                <a:effectLst>
                  <a:glow rad="228600">
                    <a:schemeClr val="tx1">
                      <a:alpha val="40000"/>
                    </a:schemeClr>
                  </a:glow>
                  <a:outerShdw dir="5400000" algn="ctr" rotWithShape="0">
                    <a:schemeClr val="tx1"/>
                  </a:outerShdw>
                </a:effectLst>
              </a:rPr>
              <a:t>リファレンス画像列</a:t>
            </a:r>
            <a:endParaRPr kumimoji="1" lang="en-US" altLang="ja-JP" b="1" dirty="0" smtClean="0">
              <a:solidFill>
                <a:schemeClr val="bg1"/>
              </a:solidFill>
              <a:effectLst>
                <a:glow rad="228600">
                  <a:schemeClr val="tx1">
                    <a:alpha val="40000"/>
                  </a:schemeClr>
                </a:glow>
                <a:outerShdw dir="5400000" algn="ctr" rotWithShape="0">
                  <a:schemeClr val="tx1"/>
                </a:outerShdw>
              </a:effectLst>
            </a:endParaRPr>
          </a:p>
          <a:p>
            <a:pPr algn="ctr"/>
            <a:r>
              <a:rPr kumimoji="1" lang="ja-JP" altLang="en-US" b="1" dirty="0" smtClean="0">
                <a:solidFill>
                  <a:schemeClr val="bg1"/>
                </a:solidFill>
                <a:effectLst>
                  <a:glow rad="228600">
                    <a:schemeClr val="tx1">
                      <a:alpha val="40000"/>
                    </a:schemeClr>
                  </a:glow>
                  <a:outerShdw dir="5400000" algn="ctr" rotWithShape="0">
                    <a:schemeClr val="tx1"/>
                  </a:outerShdw>
                </a:effectLst>
              </a:rPr>
              <a:t>（形状既知の物体）</a:t>
            </a:r>
            <a:endParaRPr kumimoji="1" lang="ja-JP" altLang="en-US" b="1" dirty="0">
              <a:solidFill>
                <a:schemeClr val="bg1"/>
              </a:solidFill>
              <a:effectLst>
                <a:glow rad="228600">
                  <a:schemeClr val="tx1">
                    <a:alpha val="40000"/>
                  </a:schemeClr>
                </a:glow>
                <a:outerShdw dir="5400000" algn="ctr" rotWithShape="0">
                  <a:schemeClr val="tx1"/>
                </a:outerShdw>
              </a:effectLst>
            </a:endParaRPr>
          </a:p>
        </p:txBody>
      </p:sp>
      <p:sp>
        <p:nvSpPr>
          <p:cNvPr id="122" name="テキスト ボックス 121"/>
          <p:cNvSpPr txBox="1"/>
          <p:nvPr/>
        </p:nvSpPr>
        <p:spPr>
          <a:xfrm>
            <a:off x="5566995" y="980728"/>
            <a:ext cx="1813317" cy="646331"/>
          </a:xfrm>
          <a:prstGeom prst="rect">
            <a:avLst/>
          </a:prstGeom>
          <a:noFill/>
        </p:spPr>
        <p:txBody>
          <a:bodyPr wrap="none" rtlCol="0">
            <a:spAutoFit/>
            <a:scene3d>
              <a:camera prst="orthographicFront"/>
              <a:lightRig rig="threePt" dir="t"/>
            </a:scene3d>
            <a:sp3d/>
          </a:bodyPr>
          <a:lstStyle/>
          <a:p>
            <a:pPr algn="ctr"/>
            <a:r>
              <a:rPr kumimoji="1" lang="ja-JP" altLang="en-US" b="1" dirty="0" smtClean="0">
                <a:solidFill>
                  <a:schemeClr val="bg1"/>
                </a:solidFill>
                <a:effectLst>
                  <a:glow rad="228600">
                    <a:schemeClr val="tx1">
                      <a:alpha val="40000"/>
                    </a:schemeClr>
                  </a:glow>
                  <a:outerShdw dir="5400000" algn="ctr" rotWithShape="0">
                    <a:schemeClr val="tx1"/>
                  </a:outerShdw>
                </a:effectLst>
              </a:rPr>
              <a:t>クエリ画像列</a:t>
            </a:r>
            <a:endParaRPr kumimoji="1" lang="en-US" altLang="ja-JP" b="1" dirty="0" smtClean="0">
              <a:solidFill>
                <a:schemeClr val="bg1"/>
              </a:solidFill>
              <a:effectLst>
                <a:glow rad="228600">
                  <a:schemeClr val="tx1">
                    <a:alpha val="40000"/>
                  </a:schemeClr>
                </a:glow>
                <a:outerShdw dir="5400000" algn="ctr" rotWithShape="0">
                  <a:schemeClr val="tx1"/>
                </a:outerShdw>
              </a:effectLst>
            </a:endParaRPr>
          </a:p>
          <a:p>
            <a:pPr algn="ctr"/>
            <a:r>
              <a:rPr kumimoji="1" lang="ja-JP" altLang="en-US" b="1" dirty="0" smtClean="0">
                <a:solidFill>
                  <a:schemeClr val="bg1"/>
                </a:solidFill>
                <a:effectLst>
                  <a:glow rad="228600">
                    <a:schemeClr val="tx1">
                      <a:alpha val="40000"/>
                    </a:schemeClr>
                  </a:glow>
                  <a:outerShdw dir="5400000" algn="ctr" rotWithShape="0">
                    <a:schemeClr val="tx1"/>
                  </a:outerShdw>
                </a:effectLst>
              </a:rPr>
              <a:t>（計測対象物体）</a:t>
            </a:r>
            <a:endParaRPr kumimoji="1" lang="ja-JP" altLang="en-US" b="1" dirty="0">
              <a:solidFill>
                <a:schemeClr val="bg1"/>
              </a:solidFill>
              <a:effectLst>
                <a:glow rad="228600">
                  <a:schemeClr val="tx1">
                    <a:alpha val="40000"/>
                  </a:schemeClr>
                </a:glow>
                <a:outerShdw dir="5400000" algn="ctr" rotWithShape="0">
                  <a:schemeClr val="tx1"/>
                </a:outerShdw>
              </a:effectLst>
            </a:endParaRPr>
          </a:p>
        </p:txBody>
      </p:sp>
      <p:sp>
        <p:nvSpPr>
          <p:cNvPr id="3" name="テキスト ボックス 2"/>
          <p:cNvSpPr txBox="1"/>
          <p:nvPr/>
        </p:nvSpPr>
        <p:spPr>
          <a:xfrm>
            <a:off x="5724128" y="4941168"/>
            <a:ext cx="1430200" cy="369332"/>
          </a:xfrm>
          <a:prstGeom prst="rect">
            <a:avLst/>
          </a:prstGeom>
          <a:noFill/>
        </p:spPr>
        <p:txBody>
          <a:bodyPr wrap="none" rtlCol="0">
            <a:spAutoFit/>
          </a:bodyPr>
          <a:lstStyle/>
          <a:p>
            <a:r>
              <a:rPr kumimoji="1" lang="ja-JP" altLang="en-US" dirty="0" smtClean="0"/>
              <a:t>観測ベクトル</a:t>
            </a:r>
            <a:endParaRPr kumimoji="1" lang="ja-JP" altLang="en-US" dirty="0"/>
          </a:p>
        </p:txBody>
      </p:sp>
      <p:sp>
        <p:nvSpPr>
          <p:cNvPr id="123" name="テキスト ボックス 122"/>
          <p:cNvSpPr txBox="1"/>
          <p:nvPr/>
        </p:nvSpPr>
        <p:spPr>
          <a:xfrm>
            <a:off x="2123728" y="4941168"/>
            <a:ext cx="1430200" cy="369332"/>
          </a:xfrm>
          <a:prstGeom prst="rect">
            <a:avLst/>
          </a:prstGeom>
          <a:noFill/>
        </p:spPr>
        <p:txBody>
          <a:bodyPr wrap="none" rtlCol="0">
            <a:spAutoFit/>
          </a:bodyPr>
          <a:lstStyle/>
          <a:p>
            <a:r>
              <a:rPr kumimoji="1" lang="ja-JP" altLang="en-US" dirty="0" smtClean="0"/>
              <a:t>観測ベクトル</a:t>
            </a:r>
            <a:endParaRPr kumimoji="1" lang="ja-JP" altLang="en-US" dirty="0"/>
          </a:p>
        </p:txBody>
      </p:sp>
      <p:sp>
        <p:nvSpPr>
          <p:cNvPr id="124" name="テキスト ボックス 123"/>
          <p:cNvSpPr txBox="1"/>
          <p:nvPr/>
        </p:nvSpPr>
        <p:spPr>
          <a:xfrm>
            <a:off x="4283968" y="2996952"/>
            <a:ext cx="646331" cy="369332"/>
          </a:xfrm>
          <a:prstGeom prst="rect">
            <a:avLst/>
          </a:prstGeom>
          <a:noFill/>
        </p:spPr>
        <p:txBody>
          <a:bodyPr wrap="none" rtlCol="0">
            <a:spAutoFit/>
          </a:bodyPr>
          <a:lstStyle/>
          <a:p>
            <a:r>
              <a:rPr kumimoji="1" lang="ja-JP" altLang="en-US" dirty="0" smtClean="0"/>
              <a:t>探索</a:t>
            </a:r>
            <a:endParaRPr kumimoji="1" lang="ja-JP" altLang="en-US" dirty="0"/>
          </a:p>
        </p:txBody>
      </p:sp>
      <p:sp>
        <p:nvSpPr>
          <p:cNvPr id="22" name="正方形/長方形 21"/>
          <p:cNvSpPr/>
          <p:nvPr/>
        </p:nvSpPr>
        <p:spPr>
          <a:xfrm>
            <a:off x="5927035" y="3501008"/>
            <a:ext cx="144016" cy="1440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2987824" y="2420888"/>
            <a:ext cx="144016" cy="144016"/>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2411760" y="1772816"/>
            <a:ext cx="144016" cy="144016"/>
          </a:xfrm>
          <a:prstGeom prst="rect">
            <a:avLst/>
          </a:prstGeom>
          <a:noFill/>
          <a:ln w="381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3275856" y="2060848"/>
            <a:ext cx="144016" cy="144016"/>
          </a:xfrm>
          <a:prstGeom prst="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p:cNvGrpSpPr/>
          <p:nvPr/>
        </p:nvGrpSpPr>
        <p:grpSpPr>
          <a:xfrm>
            <a:off x="5940152" y="2636912"/>
            <a:ext cx="1008112" cy="1008112"/>
            <a:chOff x="5940152" y="2636912"/>
            <a:chExt cx="1008112" cy="1008112"/>
          </a:xfrm>
        </p:grpSpPr>
        <p:cxnSp>
          <p:nvCxnSpPr>
            <p:cNvPr id="7" name="直線コネクタ 6"/>
            <p:cNvCxnSpPr/>
            <p:nvPr/>
          </p:nvCxnSpPr>
          <p:spPr bwMode="auto">
            <a:xfrm flipV="1">
              <a:off x="5940152" y="2636912"/>
              <a:ext cx="864096" cy="864096"/>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13" name="直線コネクタ 112"/>
            <p:cNvCxnSpPr/>
            <p:nvPr/>
          </p:nvCxnSpPr>
          <p:spPr bwMode="auto">
            <a:xfrm flipV="1">
              <a:off x="6084168" y="2780928"/>
              <a:ext cx="864096" cy="864096"/>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14" name="直線コネクタ 113"/>
            <p:cNvCxnSpPr/>
            <p:nvPr/>
          </p:nvCxnSpPr>
          <p:spPr bwMode="auto">
            <a:xfrm flipH="1">
              <a:off x="6804248" y="2636912"/>
              <a:ext cx="144016"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25" name="直線コネクタ 124"/>
            <p:cNvCxnSpPr/>
            <p:nvPr/>
          </p:nvCxnSpPr>
          <p:spPr bwMode="auto">
            <a:xfrm flipV="1">
              <a:off x="6948264" y="2636912"/>
              <a:ext cx="0" cy="144016"/>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26" name="直線コネクタ 125"/>
            <p:cNvCxnSpPr/>
            <p:nvPr/>
          </p:nvCxnSpPr>
          <p:spPr bwMode="auto">
            <a:xfrm flipV="1">
              <a:off x="6084168" y="2636912"/>
              <a:ext cx="864096" cy="864096"/>
            </a:xfrm>
            <a:prstGeom prst="line">
              <a:avLst/>
            </a:prstGeom>
            <a:solidFill>
              <a:schemeClr val="accent1"/>
            </a:solidFill>
            <a:ln w="38100" cap="flat" cmpd="sng" algn="ctr">
              <a:solidFill>
                <a:srgbClr val="FF0000"/>
              </a:solidFill>
              <a:prstDash val="solid"/>
              <a:round/>
              <a:headEnd type="none" w="med" len="med"/>
              <a:tailEnd type="none" w="med" len="med"/>
            </a:ln>
            <a:effectLst/>
          </p:spPr>
        </p:cxnSp>
      </p:grpSp>
      <p:sp>
        <p:nvSpPr>
          <p:cNvPr id="127" name="正方形/長方形 126"/>
          <p:cNvSpPr/>
          <p:nvPr/>
        </p:nvSpPr>
        <p:spPr>
          <a:xfrm>
            <a:off x="5940152" y="3501008"/>
            <a:ext cx="144016" cy="1440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9" name="正方形/長方形 128"/>
          <p:cNvSpPr/>
          <p:nvPr/>
        </p:nvSpPr>
        <p:spPr>
          <a:xfrm>
            <a:off x="6228184" y="3212976"/>
            <a:ext cx="144016" cy="1440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0" name="正方形/長方形 129"/>
          <p:cNvSpPr/>
          <p:nvPr/>
        </p:nvSpPr>
        <p:spPr>
          <a:xfrm>
            <a:off x="6804248" y="2636912"/>
            <a:ext cx="144016" cy="1440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5292080" y="4450254"/>
            <a:ext cx="432048" cy="4320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p:cNvSpPr/>
          <p:nvPr/>
        </p:nvSpPr>
        <p:spPr>
          <a:xfrm>
            <a:off x="5724128" y="4450254"/>
            <a:ext cx="432048" cy="4320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p:cNvSpPr/>
          <p:nvPr/>
        </p:nvSpPr>
        <p:spPr>
          <a:xfrm>
            <a:off x="7020272" y="4450254"/>
            <a:ext cx="432048" cy="4320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正方形/長方形 130"/>
          <p:cNvSpPr/>
          <p:nvPr/>
        </p:nvSpPr>
        <p:spPr>
          <a:xfrm>
            <a:off x="1763688" y="1412776"/>
            <a:ext cx="144016" cy="144016"/>
          </a:xfrm>
          <a:prstGeom prst="rect">
            <a:avLst/>
          </a:prstGeom>
          <a:noFill/>
          <a:ln w="381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2" name="グループ化 131"/>
          <p:cNvGrpSpPr/>
          <p:nvPr/>
        </p:nvGrpSpPr>
        <p:grpSpPr>
          <a:xfrm>
            <a:off x="2411760" y="908720"/>
            <a:ext cx="1008112" cy="1008112"/>
            <a:chOff x="5940152" y="2636912"/>
            <a:chExt cx="1008112" cy="1008112"/>
          </a:xfrm>
        </p:grpSpPr>
        <p:cxnSp>
          <p:nvCxnSpPr>
            <p:cNvPr id="133" name="直線コネクタ 132"/>
            <p:cNvCxnSpPr/>
            <p:nvPr/>
          </p:nvCxnSpPr>
          <p:spPr bwMode="auto">
            <a:xfrm flipV="1">
              <a:off x="5940152" y="2636912"/>
              <a:ext cx="864096" cy="864096"/>
            </a:xfrm>
            <a:prstGeom prst="line">
              <a:avLst/>
            </a:prstGeom>
            <a:solidFill>
              <a:schemeClr val="accent1"/>
            </a:solidFill>
            <a:ln w="38100" cap="flat" cmpd="sng" algn="ctr">
              <a:solidFill>
                <a:srgbClr val="00FFFF"/>
              </a:solidFill>
              <a:prstDash val="solid"/>
              <a:round/>
              <a:headEnd type="none" w="med" len="med"/>
              <a:tailEnd type="none" w="med" len="med"/>
            </a:ln>
            <a:effectLst/>
          </p:spPr>
        </p:cxnSp>
        <p:cxnSp>
          <p:nvCxnSpPr>
            <p:cNvPr id="134" name="直線コネクタ 133"/>
            <p:cNvCxnSpPr/>
            <p:nvPr/>
          </p:nvCxnSpPr>
          <p:spPr bwMode="auto">
            <a:xfrm flipV="1">
              <a:off x="6084168" y="2780928"/>
              <a:ext cx="864096" cy="864096"/>
            </a:xfrm>
            <a:prstGeom prst="line">
              <a:avLst/>
            </a:prstGeom>
            <a:solidFill>
              <a:schemeClr val="accent1"/>
            </a:solidFill>
            <a:ln w="38100" cap="flat" cmpd="sng" algn="ctr">
              <a:solidFill>
                <a:srgbClr val="00FFFF"/>
              </a:solidFill>
              <a:prstDash val="solid"/>
              <a:round/>
              <a:headEnd type="none" w="med" len="med"/>
              <a:tailEnd type="none" w="med" len="med"/>
            </a:ln>
            <a:effectLst/>
          </p:spPr>
        </p:cxnSp>
        <p:cxnSp>
          <p:nvCxnSpPr>
            <p:cNvPr id="135" name="直線コネクタ 134"/>
            <p:cNvCxnSpPr/>
            <p:nvPr/>
          </p:nvCxnSpPr>
          <p:spPr bwMode="auto">
            <a:xfrm flipH="1">
              <a:off x="6804248" y="2636912"/>
              <a:ext cx="144016" cy="0"/>
            </a:xfrm>
            <a:prstGeom prst="line">
              <a:avLst/>
            </a:prstGeom>
            <a:solidFill>
              <a:schemeClr val="accent1"/>
            </a:solidFill>
            <a:ln w="38100" cap="flat" cmpd="sng" algn="ctr">
              <a:solidFill>
                <a:srgbClr val="00FFFF"/>
              </a:solidFill>
              <a:prstDash val="solid"/>
              <a:round/>
              <a:headEnd type="none" w="med" len="med"/>
              <a:tailEnd type="none" w="med" len="med"/>
            </a:ln>
            <a:effectLst/>
          </p:spPr>
        </p:cxnSp>
        <p:cxnSp>
          <p:nvCxnSpPr>
            <p:cNvPr id="136" name="直線コネクタ 135"/>
            <p:cNvCxnSpPr/>
            <p:nvPr/>
          </p:nvCxnSpPr>
          <p:spPr bwMode="auto">
            <a:xfrm flipV="1">
              <a:off x="6948264" y="2636912"/>
              <a:ext cx="0" cy="144016"/>
            </a:xfrm>
            <a:prstGeom prst="line">
              <a:avLst/>
            </a:prstGeom>
            <a:solidFill>
              <a:schemeClr val="accent1"/>
            </a:solidFill>
            <a:ln w="38100" cap="flat" cmpd="sng" algn="ctr">
              <a:solidFill>
                <a:srgbClr val="00FFFF"/>
              </a:solidFill>
              <a:prstDash val="solid"/>
              <a:round/>
              <a:headEnd type="none" w="med" len="med"/>
              <a:tailEnd type="none" w="med" len="med"/>
            </a:ln>
            <a:effectLst/>
          </p:spPr>
        </p:cxnSp>
        <p:cxnSp>
          <p:nvCxnSpPr>
            <p:cNvPr id="137" name="直線コネクタ 136"/>
            <p:cNvCxnSpPr/>
            <p:nvPr/>
          </p:nvCxnSpPr>
          <p:spPr bwMode="auto">
            <a:xfrm flipV="1">
              <a:off x="6084168" y="2636912"/>
              <a:ext cx="864096" cy="864096"/>
            </a:xfrm>
            <a:prstGeom prst="line">
              <a:avLst/>
            </a:prstGeom>
            <a:solidFill>
              <a:schemeClr val="accent1"/>
            </a:solidFill>
            <a:ln w="38100" cap="flat" cmpd="sng" algn="ctr">
              <a:solidFill>
                <a:srgbClr val="00FFFF"/>
              </a:solidFill>
              <a:prstDash val="solid"/>
              <a:round/>
              <a:headEnd type="none" w="med" len="med"/>
              <a:tailEnd type="none" w="med" len="med"/>
            </a:ln>
            <a:effectLst/>
          </p:spPr>
        </p:cxnSp>
      </p:grpSp>
      <p:cxnSp>
        <p:nvCxnSpPr>
          <p:cNvPr id="28" name="直線矢印コネクタ 27"/>
          <p:cNvCxnSpPr/>
          <p:nvPr/>
        </p:nvCxnSpPr>
        <p:spPr>
          <a:xfrm flipH="1" flipV="1">
            <a:off x="2267744" y="1628800"/>
            <a:ext cx="216024" cy="216024"/>
          </a:xfrm>
          <a:prstGeom prst="straightConnector1">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5" name="正方形/長方形 64"/>
          <p:cNvSpPr/>
          <p:nvPr/>
        </p:nvSpPr>
        <p:spPr>
          <a:xfrm>
            <a:off x="1691680" y="3429000"/>
            <a:ext cx="432048" cy="432048"/>
          </a:xfrm>
          <a:prstGeom prst="rect">
            <a:avLst/>
          </a:prstGeom>
          <a:noFill/>
          <a:ln w="381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正方形/長方形 66"/>
          <p:cNvSpPr/>
          <p:nvPr/>
        </p:nvSpPr>
        <p:spPr>
          <a:xfrm>
            <a:off x="2123728" y="3429000"/>
            <a:ext cx="432048" cy="432048"/>
          </a:xfrm>
          <a:prstGeom prst="rect">
            <a:avLst/>
          </a:prstGeom>
          <a:noFill/>
          <a:ln w="381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1" name="グループ化 140"/>
          <p:cNvGrpSpPr/>
          <p:nvPr/>
        </p:nvGrpSpPr>
        <p:grpSpPr>
          <a:xfrm>
            <a:off x="2555776" y="3429000"/>
            <a:ext cx="864096" cy="432048"/>
            <a:chOff x="2555776" y="3429000"/>
            <a:chExt cx="864096" cy="432048"/>
          </a:xfrm>
        </p:grpSpPr>
        <p:grpSp>
          <p:nvGrpSpPr>
            <p:cNvPr id="140" name="グループ化 139"/>
            <p:cNvGrpSpPr/>
            <p:nvPr/>
          </p:nvGrpSpPr>
          <p:grpSpPr>
            <a:xfrm>
              <a:off x="2663499" y="3611690"/>
              <a:ext cx="648072" cy="72008"/>
              <a:chOff x="2663499" y="3611690"/>
              <a:chExt cx="648072" cy="72008"/>
            </a:xfrm>
          </p:grpSpPr>
          <p:sp>
            <p:nvSpPr>
              <p:cNvPr id="74" name="円/楕円 73"/>
              <p:cNvSpPr/>
              <p:nvPr/>
            </p:nvSpPr>
            <p:spPr>
              <a:xfrm>
                <a:off x="2663499" y="3611690"/>
                <a:ext cx="72008" cy="72008"/>
              </a:xfrm>
              <a:prstGeom prst="ellipse">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円/楕円 74"/>
              <p:cNvSpPr/>
              <p:nvPr/>
            </p:nvSpPr>
            <p:spPr>
              <a:xfrm>
                <a:off x="2807515" y="3611690"/>
                <a:ext cx="72008" cy="72008"/>
              </a:xfrm>
              <a:prstGeom prst="ellipse">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円/楕円 75"/>
              <p:cNvSpPr/>
              <p:nvPr/>
            </p:nvSpPr>
            <p:spPr>
              <a:xfrm>
                <a:off x="2951531" y="3611690"/>
                <a:ext cx="72008" cy="72008"/>
              </a:xfrm>
              <a:prstGeom prst="ellipse">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円/楕円 76"/>
              <p:cNvSpPr/>
              <p:nvPr/>
            </p:nvSpPr>
            <p:spPr>
              <a:xfrm>
                <a:off x="3095547" y="3611690"/>
                <a:ext cx="72008" cy="72008"/>
              </a:xfrm>
              <a:prstGeom prst="ellipse">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円/楕円 77"/>
              <p:cNvSpPr/>
              <p:nvPr/>
            </p:nvSpPr>
            <p:spPr>
              <a:xfrm>
                <a:off x="3239563" y="3611690"/>
                <a:ext cx="72008" cy="72008"/>
              </a:xfrm>
              <a:prstGeom prst="ellipse">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3" name="正方形/長方形 72"/>
            <p:cNvSpPr/>
            <p:nvPr/>
          </p:nvSpPr>
          <p:spPr>
            <a:xfrm>
              <a:off x="2555776" y="3429000"/>
              <a:ext cx="864096" cy="432048"/>
            </a:xfrm>
            <a:prstGeom prst="rect">
              <a:avLst/>
            </a:prstGeom>
            <a:noFill/>
            <a:ln w="381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9" name="正方形/長方形 78"/>
          <p:cNvSpPr/>
          <p:nvPr/>
        </p:nvSpPr>
        <p:spPr>
          <a:xfrm>
            <a:off x="3419872" y="3429000"/>
            <a:ext cx="432048" cy="432048"/>
          </a:xfrm>
          <a:prstGeom prst="rect">
            <a:avLst/>
          </a:prstGeom>
          <a:noFill/>
          <a:ln w="381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8" name="正方形/長方形 137"/>
          <p:cNvSpPr/>
          <p:nvPr/>
        </p:nvSpPr>
        <p:spPr>
          <a:xfrm>
            <a:off x="2411760" y="1772816"/>
            <a:ext cx="144016" cy="144016"/>
          </a:xfrm>
          <a:prstGeom prst="rect">
            <a:avLst/>
          </a:prstGeom>
          <a:noFill/>
          <a:ln w="381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 name="正方形/長方形 138"/>
          <p:cNvSpPr/>
          <p:nvPr/>
        </p:nvSpPr>
        <p:spPr>
          <a:xfrm>
            <a:off x="2699792" y="1484784"/>
            <a:ext cx="144016" cy="144016"/>
          </a:xfrm>
          <a:prstGeom prst="rect">
            <a:avLst/>
          </a:prstGeom>
          <a:noFill/>
          <a:ln w="381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 name="正方形/長方形 141"/>
          <p:cNvSpPr/>
          <p:nvPr/>
        </p:nvSpPr>
        <p:spPr>
          <a:xfrm>
            <a:off x="3275856" y="908720"/>
            <a:ext cx="144016" cy="144016"/>
          </a:xfrm>
          <a:prstGeom prst="rect">
            <a:avLst/>
          </a:prstGeom>
          <a:noFill/>
          <a:ln w="381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 name="直線矢印コネクタ 22"/>
          <p:cNvCxnSpPr/>
          <p:nvPr/>
        </p:nvCxnSpPr>
        <p:spPr>
          <a:xfrm>
            <a:off x="6012160" y="3573016"/>
            <a:ext cx="216024" cy="0"/>
          </a:xfrm>
          <a:prstGeom prst="straightConnector1">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4" name="正方形/長方形 143"/>
          <p:cNvSpPr/>
          <p:nvPr/>
        </p:nvSpPr>
        <p:spPr>
          <a:xfrm rot="17873819">
            <a:off x="4368862" y="4626231"/>
            <a:ext cx="409867" cy="72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5" name="グループ化 144"/>
          <p:cNvGrpSpPr/>
          <p:nvPr/>
        </p:nvGrpSpPr>
        <p:grpSpPr>
          <a:xfrm>
            <a:off x="3275856" y="1196752"/>
            <a:ext cx="1008112" cy="1008112"/>
            <a:chOff x="5940152" y="2636912"/>
            <a:chExt cx="1008112" cy="1008112"/>
          </a:xfrm>
        </p:grpSpPr>
        <p:cxnSp>
          <p:nvCxnSpPr>
            <p:cNvPr id="146" name="直線コネクタ 145"/>
            <p:cNvCxnSpPr/>
            <p:nvPr/>
          </p:nvCxnSpPr>
          <p:spPr bwMode="auto">
            <a:xfrm flipV="1">
              <a:off x="5940152" y="2636912"/>
              <a:ext cx="864096" cy="864096"/>
            </a:xfrm>
            <a:prstGeom prst="line">
              <a:avLst/>
            </a:prstGeom>
            <a:solidFill>
              <a:schemeClr val="accent1"/>
            </a:solidFill>
            <a:ln w="38100" cap="flat" cmpd="sng" algn="ctr">
              <a:solidFill>
                <a:srgbClr val="FF00FF"/>
              </a:solidFill>
              <a:prstDash val="solid"/>
              <a:round/>
              <a:headEnd type="none" w="med" len="med"/>
              <a:tailEnd type="none" w="med" len="med"/>
            </a:ln>
            <a:effectLst/>
          </p:spPr>
        </p:cxnSp>
        <p:cxnSp>
          <p:nvCxnSpPr>
            <p:cNvPr id="147" name="直線コネクタ 146"/>
            <p:cNvCxnSpPr/>
            <p:nvPr/>
          </p:nvCxnSpPr>
          <p:spPr bwMode="auto">
            <a:xfrm flipV="1">
              <a:off x="6084168" y="2780928"/>
              <a:ext cx="864096" cy="864096"/>
            </a:xfrm>
            <a:prstGeom prst="line">
              <a:avLst/>
            </a:prstGeom>
            <a:solidFill>
              <a:schemeClr val="accent1"/>
            </a:solidFill>
            <a:ln w="38100" cap="flat" cmpd="sng" algn="ctr">
              <a:solidFill>
                <a:srgbClr val="FF00FF"/>
              </a:solidFill>
              <a:prstDash val="solid"/>
              <a:round/>
              <a:headEnd type="none" w="med" len="med"/>
              <a:tailEnd type="none" w="med" len="med"/>
            </a:ln>
            <a:effectLst/>
          </p:spPr>
        </p:cxnSp>
        <p:cxnSp>
          <p:nvCxnSpPr>
            <p:cNvPr id="148" name="直線コネクタ 147"/>
            <p:cNvCxnSpPr/>
            <p:nvPr/>
          </p:nvCxnSpPr>
          <p:spPr bwMode="auto">
            <a:xfrm flipH="1">
              <a:off x="6804248" y="2636912"/>
              <a:ext cx="144016" cy="0"/>
            </a:xfrm>
            <a:prstGeom prst="line">
              <a:avLst/>
            </a:prstGeom>
            <a:solidFill>
              <a:schemeClr val="accent1"/>
            </a:solidFill>
            <a:ln w="38100" cap="flat" cmpd="sng" algn="ctr">
              <a:solidFill>
                <a:srgbClr val="FF00FF"/>
              </a:solidFill>
              <a:prstDash val="solid"/>
              <a:round/>
              <a:headEnd type="none" w="med" len="med"/>
              <a:tailEnd type="none" w="med" len="med"/>
            </a:ln>
            <a:effectLst/>
          </p:spPr>
        </p:cxnSp>
        <p:cxnSp>
          <p:nvCxnSpPr>
            <p:cNvPr id="149" name="直線コネクタ 148"/>
            <p:cNvCxnSpPr/>
            <p:nvPr/>
          </p:nvCxnSpPr>
          <p:spPr bwMode="auto">
            <a:xfrm flipV="1">
              <a:off x="6948264" y="2636912"/>
              <a:ext cx="0" cy="144016"/>
            </a:xfrm>
            <a:prstGeom prst="line">
              <a:avLst/>
            </a:prstGeom>
            <a:solidFill>
              <a:schemeClr val="accent1"/>
            </a:solidFill>
            <a:ln w="38100" cap="flat" cmpd="sng" algn="ctr">
              <a:solidFill>
                <a:srgbClr val="FF00FF"/>
              </a:solidFill>
              <a:prstDash val="solid"/>
              <a:round/>
              <a:headEnd type="none" w="med" len="med"/>
              <a:tailEnd type="none" w="med" len="med"/>
            </a:ln>
            <a:effectLst/>
          </p:spPr>
        </p:cxnSp>
        <p:cxnSp>
          <p:nvCxnSpPr>
            <p:cNvPr id="150" name="直線コネクタ 149"/>
            <p:cNvCxnSpPr/>
            <p:nvPr/>
          </p:nvCxnSpPr>
          <p:spPr bwMode="auto">
            <a:xfrm flipV="1">
              <a:off x="6084168" y="2636912"/>
              <a:ext cx="864096" cy="864096"/>
            </a:xfrm>
            <a:prstGeom prst="line">
              <a:avLst/>
            </a:prstGeom>
            <a:solidFill>
              <a:schemeClr val="accent1"/>
            </a:solidFill>
            <a:ln w="38100" cap="flat" cmpd="sng" algn="ctr">
              <a:solidFill>
                <a:srgbClr val="FF00FF"/>
              </a:solidFill>
              <a:prstDash val="solid"/>
              <a:round/>
              <a:headEnd type="none" w="med" len="med"/>
              <a:tailEnd type="none" w="med" len="med"/>
            </a:ln>
            <a:effectLst/>
          </p:spPr>
        </p:cxnSp>
      </p:grpSp>
      <p:sp>
        <p:nvSpPr>
          <p:cNvPr id="151" name="正方形/長方形 150"/>
          <p:cNvSpPr/>
          <p:nvPr/>
        </p:nvSpPr>
        <p:spPr>
          <a:xfrm>
            <a:off x="3275856" y="2060848"/>
            <a:ext cx="144016" cy="144016"/>
          </a:xfrm>
          <a:prstGeom prst="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2" name="正方形/長方形 151"/>
          <p:cNvSpPr/>
          <p:nvPr/>
        </p:nvSpPr>
        <p:spPr>
          <a:xfrm>
            <a:off x="3563888" y="1772816"/>
            <a:ext cx="144016" cy="144016"/>
          </a:xfrm>
          <a:prstGeom prst="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3" name="正方形/長方形 152"/>
          <p:cNvSpPr/>
          <p:nvPr/>
        </p:nvSpPr>
        <p:spPr>
          <a:xfrm>
            <a:off x="4139952" y="1196752"/>
            <a:ext cx="144016" cy="144016"/>
          </a:xfrm>
          <a:prstGeom prst="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 name="直線矢印コネクタ 24"/>
          <p:cNvCxnSpPr/>
          <p:nvPr/>
        </p:nvCxnSpPr>
        <p:spPr>
          <a:xfrm flipV="1">
            <a:off x="3347864" y="1988840"/>
            <a:ext cx="216024" cy="144016"/>
          </a:xfrm>
          <a:prstGeom prst="straightConnector1">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57" name="グループ化 156"/>
          <p:cNvGrpSpPr/>
          <p:nvPr/>
        </p:nvGrpSpPr>
        <p:grpSpPr>
          <a:xfrm>
            <a:off x="1691680" y="3933056"/>
            <a:ext cx="432048" cy="432048"/>
            <a:chOff x="1691680" y="3933056"/>
            <a:chExt cx="432048" cy="432048"/>
          </a:xfrm>
        </p:grpSpPr>
        <p:sp>
          <p:nvSpPr>
            <p:cNvPr id="84" name="正方形/長方形 83"/>
            <p:cNvSpPr/>
            <p:nvPr/>
          </p:nvSpPr>
          <p:spPr>
            <a:xfrm>
              <a:off x="1691680" y="3933056"/>
              <a:ext cx="432048" cy="432048"/>
            </a:xfrm>
            <a:prstGeom prst="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4" name="グループ化 153"/>
            <p:cNvGrpSpPr/>
            <p:nvPr/>
          </p:nvGrpSpPr>
          <p:grpSpPr>
            <a:xfrm>
              <a:off x="1835696" y="4077072"/>
              <a:ext cx="144016" cy="144016"/>
              <a:chOff x="1835696" y="4077072"/>
              <a:chExt cx="144016" cy="144016"/>
            </a:xfrm>
          </p:grpSpPr>
          <p:sp>
            <p:nvSpPr>
              <p:cNvPr id="85" name="円/楕円 84"/>
              <p:cNvSpPr/>
              <p:nvPr/>
            </p:nvSpPr>
            <p:spPr>
              <a:xfrm>
                <a:off x="1835696" y="4077072"/>
                <a:ext cx="144016" cy="144016"/>
              </a:xfrm>
              <a:prstGeom prst="ellipse">
                <a:avLst/>
              </a:prstGeom>
              <a:noFill/>
              <a:ln w="127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6" name="直線コネクタ 85"/>
              <p:cNvCxnSpPr>
                <a:endCxn id="85" idx="0"/>
              </p:cNvCxnSpPr>
              <p:nvPr/>
            </p:nvCxnSpPr>
            <p:spPr>
              <a:xfrm flipV="1">
                <a:off x="1907704" y="4077072"/>
                <a:ext cx="0" cy="144016"/>
              </a:xfrm>
              <a:prstGeom prst="line">
                <a:avLst/>
              </a:prstGeom>
              <a:ln w="12700">
                <a:solidFill>
                  <a:srgbClr val="FF00FF"/>
                </a:solidFill>
                <a:headEnd type="stealth" w="sm" len="sm"/>
                <a:tailEnd type="stealth" w="sm" len="sm"/>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a:stCxn id="85" idx="1"/>
                <a:endCxn id="85" idx="5"/>
              </p:cNvCxnSpPr>
              <p:nvPr/>
            </p:nvCxnSpPr>
            <p:spPr>
              <a:xfrm>
                <a:off x="1856787" y="4098163"/>
                <a:ext cx="101834" cy="101834"/>
              </a:xfrm>
              <a:prstGeom prst="line">
                <a:avLst/>
              </a:prstGeom>
              <a:ln w="12700">
                <a:solidFill>
                  <a:srgbClr val="FF00FF"/>
                </a:solidFill>
                <a:headEnd type="stealth" w="sm" len="sm"/>
                <a:tailEnd type="stealth" w="sm" len="sm"/>
              </a:ln>
            </p:spPr>
            <p:style>
              <a:lnRef idx="1">
                <a:schemeClr val="accent1"/>
              </a:lnRef>
              <a:fillRef idx="0">
                <a:schemeClr val="accent1"/>
              </a:fillRef>
              <a:effectRef idx="0">
                <a:schemeClr val="accent1"/>
              </a:effectRef>
              <a:fontRef idx="minor">
                <a:schemeClr val="tx1"/>
              </a:fontRef>
            </p:style>
          </p:cxnSp>
          <p:cxnSp>
            <p:nvCxnSpPr>
              <p:cNvPr id="88" name="直線コネクタ 87"/>
              <p:cNvCxnSpPr>
                <a:stCxn id="85" idx="2"/>
                <a:endCxn id="85" idx="6"/>
              </p:cNvCxnSpPr>
              <p:nvPr/>
            </p:nvCxnSpPr>
            <p:spPr>
              <a:xfrm>
                <a:off x="1835696" y="4149080"/>
                <a:ext cx="144016" cy="0"/>
              </a:xfrm>
              <a:prstGeom prst="line">
                <a:avLst/>
              </a:prstGeom>
              <a:ln w="12700">
                <a:solidFill>
                  <a:srgbClr val="FF00FF"/>
                </a:solidFill>
                <a:headEnd type="stealth" w="sm" len="sm"/>
                <a:tailEnd type="stealth" w="sm" len="sm"/>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a:stCxn id="85" idx="3"/>
                <a:endCxn id="85" idx="7"/>
              </p:cNvCxnSpPr>
              <p:nvPr/>
            </p:nvCxnSpPr>
            <p:spPr>
              <a:xfrm flipV="1">
                <a:off x="1856787" y="4098163"/>
                <a:ext cx="101834" cy="101834"/>
              </a:xfrm>
              <a:prstGeom prst="line">
                <a:avLst/>
              </a:prstGeom>
              <a:ln w="12700">
                <a:solidFill>
                  <a:srgbClr val="FF00FF"/>
                </a:solidFill>
                <a:headEnd type="stealth" w="sm" len="sm"/>
                <a:tailEnd type="stealth" w="sm" len="sm"/>
              </a:ln>
            </p:spPr>
            <p:style>
              <a:lnRef idx="1">
                <a:schemeClr val="accent1"/>
              </a:lnRef>
              <a:fillRef idx="0">
                <a:schemeClr val="accent1"/>
              </a:fillRef>
              <a:effectRef idx="0">
                <a:schemeClr val="accent1"/>
              </a:effectRef>
              <a:fontRef idx="minor">
                <a:schemeClr val="tx1"/>
              </a:fontRef>
            </p:style>
          </p:cxnSp>
        </p:grpSp>
      </p:grpSp>
      <p:grpSp>
        <p:nvGrpSpPr>
          <p:cNvPr id="158" name="グループ化 157"/>
          <p:cNvGrpSpPr/>
          <p:nvPr/>
        </p:nvGrpSpPr>
        <p:grpSpPr>
          <a:xfrm>
            <a:off x="2123728" y="3933056"/>
            <a:ext cx="432048" cy="432048"/>
            <a:chOff x="2123728" y="3933056"/>
            <a:chExt cx="432048" cy="432048"/>
          </a:xfrm>
        </p:grpSpPr>
        <p:sp>
          <p:nvSpPr>
            <p:cNvPr id="90" name="正方形/長方形 89"/>
            <p:cNvSpPr/>
            <p:nvPr/>
          </p:nvSpPr>
          <p:spPr>
            <a:xfrm>
              <a:off x="2123728" y="3933056"/>
              <a:ext cx="432048" cy="432048"/>
            </a:xfrm>
            <a:prstGeom prst="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1" name="直線コネクタ 90"/>
            <p:cNvCxnSpPr/>
            <p:nvPr/>
          </p:nvCxnSpPr>
          <p:spPr>
            <a:xfrm>
              <a:off x="2339752" y="4091358"/>
              <a:ext cx="1116" cy="116905"/>
            </a:xfrm>
            <a:prstGeom prst="line">
              <a:avLst/>
            </a:prstGeom>
            <a:ln w="12700">
              <a:solidFill>
                <a:srgbClr val="FF00FF"/>
              </a:solidFill>
              <a:headEnd type="stealth" w="sm" len="sm"/>
              <a:tailEnd type="stealth" w="sm" len="sm"/>
            </a:ln>
          </p:spPr>
          <p:style>
            <a:lnRef idx="1">
              <a:schemeClr val="accent1"/>
            </a:lnRef>
            <a:fillRef idx="0">
              <a:schemeClr val="accent1"/>
            </a:fillRef>
            <a:effectRef idx="0">
              <a:schemeClr val="accent1"/>
            </a:effectRef>
            <a:fontRef idx="minor">
              <a:schemeClr val="tx1"/>
            </a:fontRef>
          </p:style>
        </p:cxnSp>
      </p:grpSp>
      <p:grpSp>
        <p:nvGrpSpPr>
          <p:cNvPr id="159" name="グループ化 158"/>
          <p:cNvGrpSpPr/>
          <p:nvPr/>
        </p:nvGrpSpPr>
        <p:grpSpPr>
          <a:xfrm>
            <a:off x="2555776" y="3933056"/>
            <a:ext cx="864096" cy="432048"/>
            <a:chOff x="2555776" y="3933056"/>
            <a:chExt cx="864096" cy="432048"/>
          </a:xfrm>
        </p:grpSpPr>
        <p:sp>
          <p:nvSpPr>
            <p:cNvPr id="92" name="正方形/長方形 91"/>
            <p:cNvSpPr/>
            <p:nvPr/>
          </p:nvSpPr>
          <p:spPr>
            <a:xfrm>
              <a:off x="2555776" y="3933056"/>
              <a:ext cx="864096" cy="432048"/>
            </a:xfrm>
            <a:prstGeom prst="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6" name="グループ化 155"/>
            <p:cNvGrpSpPr/>
            <p:nvPr/>
          </p:nvGrpSpPr>
          <p:grpSpPr>
            <a:xfrm>
              <a:off x="2663499" y="4112787"/>
              <a:ext cx="648072" cy="72008"/>
              <a:chOff x="2663499" y="4112787"/>
              <a:chExt cx="648072" cy="72008"/>
            </a:xfrm>
          </p:grpSpPr>
          <p:sp>
            <p:nvSpPr>
              <p:cNvPr id="93" name="円/楕円 92"/>
              <p:cNvSpPr/>
              <p:nvPr/>
            </p:nvSpPr>
            <p:spPr>
              <a:xfrm>
                <a:off x="2663499" y="4112787"/>
                <a:ext cx="72008" cy="72008"/>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円/楕円 93"/>
              <p:cNvSpPr/>
              <p:nvPr/>
            </p:nvSpPr>
            <p:spPr>
              <a:xfrm>
                <a:off x="2807515" y="4112787"/>
                <a:ext cx="72008" cy="72008"/>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円/楕円 94"/>
              <p:cNvSpPr/>
              <p:nvPr/>
            </p:nvSpPr>
            <p:spPr>
              <a:xfrm>
                <a:off x="2951531" y="4112787"/>
                <a:ext cx="72008" cy="72008"/>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円/楕円 95"/>
              <p:cNvSpPr/>
              <p:nvPr/>
            </p:nvSpPr>
            <p:spPr>
              <a:xfrm>
                <a:off x="3095547" y="4112787"/>
                <a:ext cx="72008" cy="72008"/>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円/楕円 96"/>
              <p:cNvSpPr/>
              <p:nvPr/>
            </p:nvSpPr>
            <p:spPr>
              <a:xfrm>
                <a:off x="3239563" y="4112787"/>
                <a:ext cx="72008" cy="72008"/>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160" name="グループ化 159"/>
          <p:cNvGrpSpPr/>
          <p:nvPr/>
        </p:nvGrpSpPr>
        <p:grpSpPr>
          <a:xfrm>
            <a:off x="3419872" y="3933056"/>
            <a:ext cx="432048" cy="432048"/>
            <a:chOff x="3419872" y="3933056"/>
            <a:chExt cx="432048" cy="432048"/>
          </a:xfrm>
        </p:grpSpPr>
        <p:sp>
          <p:nvSpPr>
            <p:cNvPr id="98" name="正方形/長方形 97"/>
            <p:cNvSpPr/>
            <p:nvPr/>
          </p:nvSpPr>
          <p:spPr>
            <a:xfrm>
              <a:off x="3419872" y="3933056"/>
              <a:ext cx="432048" cy="432048"/>
            </a:xfrm>
            <a:prstGeom prst="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5" name="グループ化 154"/>
            <p:cNvGrpSpPr/>
            <p:nvPr/>
          </p:nvGrpSpPr>
          <p:grpSpPr>
            <a:xfrm>
              <a:off x="3520452" y="3966968"/>
              <a:ext cx="228400" cy="370428"/>
              <a:chOff x="3520452" y="3966968"/>
              <a:chExt cx="228400" cy="370428"/>
            </a:xfrm>
          </p:grpSpPr>
          <p:sp>
            <p:nvSpPr>
              <p:cNvPr id="99" name="円/楕円 98"/>
              <p:cNvSpPr/>
              <p:nvPr/>
            </p:nvSpPr>
            <p:spPr>
              <a:xfrm rot="5400000">
                <a:off x="3449438" y="4037982"/>
                <a:ext cx="370427" cy="228400"/>
              </a:xfrm>
              <a:prstGeom prst="ellipse">
                <a:avLst/>
              </a:prstGeom>
              <a:noFill/>
              <a:ln w="127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0" name="直線コネクタ 99"/>
              <p:cNvCxnSpPr>
                <a:stCxn id="99" idx="2"/>
                <a:endCxn id="99" idx="6"/>
              </p:cNvCxnSpPr>
              <p:nvPr/>
            </p:nvCxnSpPr>
            <p:spPr>
              <a:xfrm>
                <a:off x="3634652" y="3966969"/>
                <a:ext cx="0" cy="370427"/>
              </a:xfrm>
              <a:prstGeom prst="line">
                <a:avLst/>
              </a:prstGeom>
              <a:ln w="12700">
                <a:solidFill>
                  <a:srgbClr val="FF00FF"/>
                </a:solidFill>
                <a:headEnd type="stealth" w="sm" len="sm"/>
                <a:tailEnd type="stealth" w="sm" len="sm"/>
              </a:ln>
            </p:spPr>
            <p:style>
              <a:lnRef idx="1">
                <a:schemeClr val="accent1"/>
              </a:lnRef>
              <a:fillRef idx="0">
                <a:schemeClr val="accent1"/>
              </a:fillRef>
              <a:effectRef idx="0">
                <a:schemeClr val="accent1"/>
              </a:effectRef>
              <a:fontRef idx="minor">
                <a:schemeClr val="tx1"/>
              </a:fontRef>
            </p:style>
          </p:cxnSp>
          <p:cxnSp>
            <p:nvCxnSpPr>
              <p:cNvPr id="101" name="直線コネクタ 100"/>
              <p:cNvCxnSpPr>
                <a:stCxn id="99" idx="4"/>
                <a:endCxn id="99" idx="0"/>
              </p:cNvCxnSpPr>
              <p:nvPr/>
            </p:nvCxnSpPr>
            <p:spPr>
              <a:xfrm>
                <a:off x="3520452" y="4152183"/>
                <a:ext cx="228400" cy="0"/>
              </a:xfrm>
              <a:prstGeom prst="line">
                <a:avLst/>
              </a:prstGeom>
              <a:ln w="12700">
                <a:solidFill>
                  <a:srgbClr val="FF00FF"/>
                </a:solidFill>
                <a:headEnd type="stealth" w="sm" len="sm"/>
                <a:tailEnd type="stealth" w="sm" len="sm"/>
              </a:ln>
            </p:spPr>
            <p:style>
              <a:lnRef idx="1">
                <a:schemeClr val="accent1"/>
              </a:lnRef>
              <a:fillRef idx="0">
                <a:schemeClr val="accent1"/>
              </a:fillRef>
              <a:effectRef idx="0">
                <a:schemeClr val="accent1"/>
              </a:effectRef>
              <a:fontRef idx="minor">
                <a:schemeClr val="tx1"/>
              </a:fontRef>
            </p:style>
          </p:cxnSp>
          <p:cxnSp>
            <p:nvCxnSpPr>
              <p:cNvPr id="102" name="直線コネクタ 101"/>
              <p:cNvCxnSpPr>
                <a:stCxn id="99" idx="3"/>
                <a:endCxn id="99" idx="7"/>
              </p:cNvCxnSpPr>
              <p:nvPr/>
            </p:nvCxnSpPr>
            <p:spPr>
              <a:xfrm>
                <a:off x="3553900" y="4021217"/>
                <a:ext cx="161504" cy="261931"/>
              </a:xfrm>
              <a:prstGeom prst="line">
                <a:avLst/>
              </a:prstGeom>
              <a:ln w="12700">
                <a:solidFill>
                  <a:srgbClr val="FF00FF"/>
                </a:solidFill>
                <a:headEnd type="stealth" w="sm" len="sm"/>
                <a:tailEnd type="stealth" w="sm" len="sm"/>
              </a:ln>
            </p:spPr>
            <p:style>
              <a:lnRef idx="1">
                <a:schemeClr val="accent1"/>
              </a:lnRef>
              <a:fillRef idx="0">
                <a:schemeClr val="accent1"/>
              </a:fillRef>
              <a:effectRef idx="0">
                <a:schemeClr val="accent1"/>
              </a:effectRef>
              <a:fontRef idx="minor">
                <a:schemeClr val="tx1"/>
              </a:fontRef>
            </p:style>
          </p:cxnSp>
          <p:cxnSp>
            <p:nvCxnSpPr>
              <p:cNvPr id="103" name="直線コネクタ 102"/>
              <p:cNvCxnSpPr>
                <a:stCxn id="99" idx="1"/>
                <a:endCxn id="99" idx="5"/>
              </p:cNvCxnSpPr>
              <p:nvPr/>
            </p:nvCxnSpPr>
            <p:spPr>
              <a:xfrm flipH="1">
                <a:off x="3553900" y="4021217"/>
                <a:ext cx="161504" cy="261931"/>
              </a:xfrm>
              <a:prstGeom prst="line">
                <a:avLst/>
              </a:prstGeom>
              <a:ln w="12700">
                <a:solidFill>
                  <a:srgbClr val="FF00FF"/>
                </a:solidFill>
                <a:headEnd type="stealth" w="sm" len="sm"/>
                <a:tailEnd type="stealth" w="sm" len="sm"/>
              </a:ln>
            </p:spPr>
            <p:style>
              <a:lnRef idx="1">
                <a:schemeClr val="accent1"/>
              </a:lnRef>
              <a:fillRef idx="0">
                <a:schemeClr val="accent1"/>
              </a:fillRef>
              <a:effectRef idx="0">
                <a:schemeClr val="accent1"/>
              </a:effectRef>
              <a:fontRef idx="minor">
                <a:schemeClr val="tx1"/>
              </a:fontRef>
            </p:style>
          </p:cxnSp>
        </p:grpSp>
      </p:grpSp>
      <p:grpSp>
        <p:nvGrpSpPr>
          <p:cNvPr id="162" name="グループ化 161"/>
          <p:cNvGrpSpPr/>
          <p:nvPr/>
        </p:nvGrpSpPr>
        <p:grpSpPr>
          <a:xfrm>
            <a:off x="2987824" y="1556792"/>
            <a:ext cx="1008112" cy="1008112"/>
            <a:chOff x="5940152" y="2636912"/>
            <a:chExt cx="1008112" cy="1008112"/>
          </a:xfrm>
        </p:grpSpPr>
        <p:cxnSp>
          <p:nvCxnSpPr>
            <p:cNvPr id="163" name="直線コネクタ 162"/>
            <p:cNvCxnSpPr/>
            <p:nvPr/>
          </p:nvCxnSpPr>
          <p:spPr bwMode="auto">
            <a:xfrm flipV="1">
              <a:off x="5940152" y="2636912"/>
              <a:ext cx="864096" cy="864096"/>
            </a:xfrm>
            <a:prstGeom prst="line">
              <a:avLst/>
            </a:prstGeom>
            <a:solidFill>
              <a:schemeClr val="accent1"/>
            </a:solidFill>
            <a:ln w="38100" cap="flat" cmpd="sng" algn="ctr">
              <a:solidFill>
                <a:srgbClr val="0000FF"/>
              </a:solidFill>
              <a:prstDash val="solid"/>
              <a:round/>
              <a:headEnd type="none" w="med" len="med"/>
              <a:tailEnd type="none" w="med" len="med"/>
            </a:ln>
            <a:effectLst/>
          </p:spPr>
        </p:cxnSp>
        <p:cxnSp>
          <p:nvCxnSpPr>
            <p:cNvPr id="164" name="直線コネクタ 163"/>
            <p:cNvCxnSpPr/>
            <p:nvPr/>
          </p:nvCxnSpPr>
          <p:spPr bwMode="auto">
            <a:xfrm flipV="1">
              <a:off x="6084168" y="2780928"/>
              <a:ext cx="864096" cy="864096"/>
            </a:xfrm>
            <a:prstGeom prst="line">
              <a:avLst/>
            </a:prstGeom>
            <a:solidFill>
              <a:schemeClr val="accent1"/>
            </a:solidFill>
            <a:ln w="38100" cap="flat" cmpd="sng" algn="ctr">
              <a:solidFill>
                <a:srgbClr val="0000FF"/>
              </a:solidFill>
              <a:prstDash val="solid"/>
              <a:round/>
              <a:headEnd type="none" w="med" len="med"/>
              <a:tailEnd type="none" w="med" len="med"/>
            </a:ln>
            <a:effectLst/>
          </p:spPr>
        </p:cxnSp>
        <p:cxnSp>
          <p:nvCxnSpPr>
            <p:cNvPr id="165" name="直線コネクタ 164"/>
            <p:cNvCxnSpPr/>
            <p:nvPr/>
          </p:nvCxnSpPr>
          <p:spPr bwMode="auto">
            <a:xfrm flipH="1">
              <a:off x="6804248" y="2636912"/>
              <a:ext cx="144016" cy="0"/>
            </a:xfrm>
            <a:prstGeom prst="line">
              <a:avLst/>
            </a:prstGeom>
            <a:solidFill>
              <a:schemeClr val="accent1"/>
            </a:solidFill>
            <a:ln w="38100" cap="flat" cmpd="sng" algn="ctr">
              <a:solidFill>
                <a:srgbClr val="0000FF"/>
              </a:solidFill>
              <a:prstDash val="solid"/>
              <a:round/>
              <a:headEnd type="none" w="med" len="med"/>
              <a:tailEnd type="none" w="med" len="med"/>
            </a:ln>
            <a:effectLst/>
          </p:spPr>
        </p:cxnSp>
        <p:cxnSp>
          <p:nvCxnSpPr>
            <p:cNvPr id="166" name="直線コネクタ 165"/>
            <p:cNvCxnSpPr/>
            <p:nvPr/>
          </p:nvCxnSpPr>
          <p:spPr bwMode="auto">
            <a:xfrm flipV="1">
              <a:off x="6948264" y="2636912"/>
              <a:ext cx="0" cy="144016"/>
            </a:xfrm>
            <a:prstGeom prst="line">
              <a:avLst/>
            </a:prstGeom>
            <a:solidFill>
              <a:schemeClr val="accent1"/>
            </a:solidFill>
            <a:ln w="38100" cap="flat" cmpd="sng" algn="ctr">
              <a:solidFill>
                <a:srgbClr val="0000FF"/>
              </a:solidFill>
              <a:prstDash val="solid"/>
              <a:round/>
              <a:headEnd type="none" w="med" len="med"/>
              <a:tailEnd type="none" w="med" len="med"/>
            </a:ln>
            <a:effectLst/>
          </p:spPr>
        </p:cxnSp>
        <p:cxnSp>
          <p:nvCxnSpPr>
            <p:cNvPr id="167" name="直線コネクタ 166"/>
            <p:cNvCxnSpPr/>
            <p:nvPr/>
          </p:nvCxnSpPr>
          <p:spPr bwMode="auto">
            <a:xfrm flipV="1">
              <a:off x="6084168" y="2636912"/>
              <a:ext cx="864096" cy="864096"/>
            </a:xfrm>
            <a:prstGeom prst="line">
              <a:avLst/>
            </a:prstGeom>
            <a:solidFill>
              <a:schemeClr val="accent1"/>
            </a:solidFill>
            <a:ln w="38100" cap="flat" cmpd="sng" algn="ctr">
              <a:solidFill>
                <a:srgbClr val="0000FF"/>
              </a:solidFill>
              <a:prstDash val="solid"/>
              <a:round/>
              <a:headEnd type="none" w="med" len="med"/>
              <a:tailEnd type="none" w="med" len="med"/>
            </a:ln>
            <a:effectLst/>
          </p:spPr>
        </p:cxnSp>
      </p:grpSp>
      <p:sp>
        <p:nvSpPr>
          <p:cNvPr id="169" name="正方形/長方形 168"/>
          <p:cNvSpPr/>
          <p:nvPr/>
        </p:nvSpPr>
        <p:spPr bwMode="auto">
          <a:xfrm>
            <a:off x="1691680" y="4437112"/>
            <a:ext cx="2160240" cy="432048"/>
          </a:xfrm>
          <a:prstGeom prst="rect">
            <a:avLst/>
          </a:prstGeom>
          <a:noFill/>
          <a:ln w="3810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71" name="正方形/長方形 170"/>
          <p:cNvSpPr/>
          <p:nvPr/>
        </p:nvSpPr>
        <p:spPr bwMode="auto">
          <a:xfrm>
            <a:off x="1691680" y="4437112"/>
            <a:ext cx="2160240" cy="432048"/>
          </a:xfrm>
          <a:prstGeom prst="rect">
            <a:avLst/>
          </a:prstGeom>
          <a:noFill/>
          <a:ln w="38100"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72" name="正方形/長方形 171"/>
          <p:cNvSpPr/>
          <p:nvPr/>
        </p:nvSpPr>
        <p:spPr bwMode="auto">
          <a:xfrm>
            <a:off x="5292080" y="4449897"/>
            <a:ext cx="2160240" cy="432048"/>
          </a:xfrm>
          <a:prstGeom prst="rect">
            <a:avLst/>
          </a:prstGeom>
          <a:noFill/>
          <a:ln w="38100"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cxnSp>
        <p:nvCxnSpPr>
          <p:cNvPr id="128" name="直線矢印コネクタ 127"/>
          <p:cNvCxnSpPr/>
          <p:nvPr/>
        </p:nvCxnSpPr>
        <p:spPr>
          <a:xfrm>
            <a:off x="3059832" y="2492896"/>
            <a:ext cx="216024" cy="0"/>
          </a:xfrm>
          <a:prstGeom prst="straightConnector1">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6" name="直線矢印コネクタ 175"/>
          <p:cNvCxnSpPr/>
          <p:nvPr/>
        </p:nvCxnSpPr>
        <p:spPr>
          <a:xfrm>
            <a:off x="3059832" y="2492896"/>
            <a:ext cx="216024" cy="0"/>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7" name="正方形/長方形 176"/>
          <p:cNvSpPr/>
          <p:nvPr/>
        </p:nvSpPr>
        <p:spPr bwMode="auto">
          <a:xfrm>
            <a:off x="107504" y="116632"/>
            <a:ext cx="864096" cy="216024"/>
          </a:xfrm>
          <a:prstGeom prst="rect">
            <a:avLst/>
          </a:prstGeom>
          <a:solidFill>
            <a:srgbClr val="BFBFBF"/>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78" name="テキスト ボックス 177"/>
          <p:cNvSpPr txBox="1"/>
          <p:nvPr/>
        </p:nvSpPr>
        <p:spPr>
          <a:xfrm>
            <a:off x="314907" y="116632"/>
            <a:ext cx="441146" cy="230832"/>
          </a:xfrm>
          <a:prstGeom prst="rect">
            <a:avLst/>
          </a:prstGeom>
          <a:noFill/>
        </p:spPr>
        <p:txBody>
          <a:bodyPr wrap="none" rtlCol="0">
            <a:spAutoFit/>
          </a:bodyPr>
          <a:lstStyle/>
          <a:p>
            <a:pPr algn="ctr"/>
            <a:r>
              <a:rPr lang="ja-JP" altLang="en-US" sz="900" dirty="0" smtClean="0">
                <a:latin typeface="+mj-lt"/>
                <a:ea typeface="メイリオ" pitchFamily="50" charset="-128"/>
              </a:rPr>
              <a:t>序</a:t>
            </a:r>
            <a:r>
              <a:rPr lang="en-US" altLang="ja-JP" sz="900" dirty="0" smtClean="0">
                <a:latin typeface="+mj-lt"/>
                <a:ea typeface="メイリオ" pitchFamily="50" charset="-128"/>
              </a:rPr>
              <a:t>(3)</a:t>
            </a:r>
            <a:endParaRPr kumimoji="1" lang="ja-JP" altLang="en-US" sz="900" dirty="0">
              <a:latin typeface="+mj-lt"/>
              <a:ea typeface="メイリオ" pitchFamily="50" charset="-128"/>
            </a:endParaRPr>
          </a:p>
        </p:txBody>
      </p:sp>
      <p:sp>
        <p:nvSpPr>
          <p:cNvPr id="179" name="正方形/長方形 178"/>
          <p:cNvSpPr/>
          <p:nvPr/>
        </p:nvSpPr>
        <p:spPr bwMode="auto">
          <a:xfrm>
            <a:off x="971600" y="116632"/>
            <a:ext cx="1152128" cy="216024"/>
          </a:xfrm>
          <a:prstGeom prst="rect">
            <a:avLst/>
          </a:prstGeom>
          <a:solidFill>
            <a:srgbClr val="BFBFBF"/>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80" name="正方形/長方形 179"/>
          <p:cNvSpPr/>
          <p:nvPr/>
        </p:nvSpPr>
        <p:spPr bwMode="auto">
          <a:xfrm>
            <a:off x="2123728" y="116632"/>
            <a:ext cx="1512168" cy="216024"/>
          </a:xfrm>
          <a:prstGeom prst="rect">
            <a:avLst/>
          </a:prstGeom>
          <a:solidFill>
            <a:srgbClr val="BFBFBF"/>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81" name="正方形/長方形 180"/>
          <p:cNvSpPr/>
          <p:nvPr/>
        </p:nvSpPr>
        <p:spPr bwMode="auto">
          <a:xfrm>
            <a:off x="3635896" y="116632"/>
            <a:ext cx="1512168" cy="216024"/>
          </a:xfrm>
          <a:prstGeom prst="rect">
            <a:avLst/>
          </a:prstGeom>
          <a:solidFill>
            <a:srgbClr val="202060"/>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82" name="正方形/長方形 181"/>
          <p:cNvSpPr/>
          <p:nvPr/>
        </p:nvSpPr>
        <p:spPr bwMode="auto">
          <a:xfrm>
            <a:off x="5148064" y="116632"/>
            <a:ext cx="864096" cy="216024"/>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83" name="テキスト ボックス 182"/>
          <p:cNvSpPr txBox="1"/>
          <p:nvPr/>
        </p:nvSpPr>
        <p:spPr>
          <a:xfrm>
            <a:off x="1220369" y="116632"/>
            <a:ext cx="671979" cy="230832"/>
          </a:xfrm>
          <a:prstGeom prst="rect">
            <a:avLst/>
          </a:prstGeom>
          <a:noFill/>
        </p:spPr>
        <p:txBody>
          <a:bodyPr wrap="none" rtlCol="0">
            <a:spAutoFit/>
          </a:bodyPr>
          <a:lstStyle/>
          <a:p>
            <a:pPr algn="ctr"/>
            <a:r>
              <a:rPr lang="ja-JP" altLang="en-US" sz="900" dirty="0" smtClean="0">
                <a:latin typeface="+mj-lt"/>
                <a:ea typeface="メイリオ" pitchFamily="50" charset="-128"/>
              </a:rPr>
              <a:t>霧除去</a:t>
            </a:r>
            <a:r>
              <a:rPr lang="en-US" altLang="ja-JP" sz="900" dirty="0" smtClean="0">
                <a:latin typeface="+mj-lt"/>
                <a:ea typeface="メイリオ" pitchFamily="50" charset="-128"/>
              </a:rPr>
              <a:t>(6)</a:t>
            </a:r>
            <a:endParaRPr kumimoji="1" lang="ja-JP" altLang="en-US" sz="900" dirty="0">
              <a:latin typeface="+mj-lt"/>
              <a:ea typeface="メイリオ" pitchFamily="50" charset="-128"/>
            </a:endParaRPr>
          </a:p>
        </p:txBody>
      </p:sp>
      <p:sp>
        <p:nvSpPr>
          <p:cNvPr id="184" name="テキスト ボックス 183"/>
          <p:cNvSpPr txBox="1"/>
          <p:nvPr/>
        </p:nvSpPr>
        <p:spPr>
          <a:xfrm>
            <a:off x="2293278" y="116632"/>
            <a:ext cx="1197764" cy="230832"/>
          </a:xfrm>
          <a:prstGeom prst="rect">
            <a:avLst/>
          </a:prstGeom>
          <a:noFill/>
        </p:spPr>
        <p:txBody>
          <a:bodyPr wrap="none" rtlCol="0">
            <a:spAutoFit/>
          </a:bodyPr>
          <a:lstStyle/>
          <a:p>
            <a:pPr algn="ctr"/>
            <a:r>
              <a:rPr lang="ja-JP" altLang="en-US" sz="900" dirty="0" smtClean="0">
                <a:latin typeface="+mj-lt"/>
                <a:ea typeface="メイリオ" pitchFamily="50" charset="-128"/>
              </a:rPr>
              <a:t>形状計測</a:t>
            </a:r>
            <a:r>
              <a:rPr lang="en-US" altLang="ja-JP" sz="900" dirty="0">
                <a:latin typeface="+mj-lt"/>
                <a:ea typeface="メイリオ" pitchFamily="50" charset="-128"/>
              </a:rPr>
              <a:t>:</a:t>
            </a:r>
            <a:r>
              <a:rPr lang="ja-JP" altLang="en-US" sz="900" dirty="0" smtClean="0">
                <a:latin typeface="+mj-lt"/>
                <a:ea typeface="メイリオ" pitchFamily="50" charset="-128"/>
              </a:rPr>
              <a:t>多視点</a:t>
            </a:r>
            <a:r>
              <a:rPr lang="en-US" altLang="ja-JP" sz="900" dirty="0" smtClean="0">
                <a:latin typeface="+mj-lt"/>
                <a:ea typeface="メイリオ" pitchFamily="50" charset="-128"/>
              </a:rPr>
              <a:t>(6)</a:t>
            </a:r>
            <a:endParaRPr kumimoji="1" lang="ja-JP" altLang="en-US" sz="900" dirty="0">
              <a:latin typeface="+mj-lt"/>
              <a:ea typeface="メイリオ" pitchFamily="50" charset="-128"/>
            </a:endParaRPr>
          </a:p>
        </p:txBody>
      </p:sp>
      <p:sp>
        <p:nvSpPr>
          <p:cNvPr id="185" name="テキスト ボックス 184"/>
          <p:cNvSpPr txBox="1"/>
          <p:nvPr/>
        </p:nvSpPr>
        <p:spPr>
          <a:xfrm>
            <a:off x="3756187" y="116632"/>
            <a:ext cx="1268296" cy="230832"/>
          </a:xfrm>
          <a:prstGeom prst="rect">
            <a:avLst/>
          </a:prstGeom>
          <a:noFill/>
        </p:spPr>
        <p:txBody>
          <a:bodyPr wrap="none" rtlCol="0">
            <a:spAutoFit/>
          </a:bodyPr>
          <a:lstStyle/>
          <a:p>
            <a:pPr algn="ctr"/>
            <a:r>
              <a:rPr lang="ja-JP" altLang="en-US" sz="900" b="1" dirty="0" smtClean="0">
                <a:solidFill>
                  <a:schemeClr val="bg1"/>
                </a:solidFill>
                <a:latin typeface="+mj-lt"/>
                <a:ea typeface="メイリオ" pitchFamily="50" charset="-128"/>
              </a:rPr>
              <a:t>形状計測</a:t>
            </a:r>
            <a:r>
              <a:rPr lang="en-US" altLang="ja-JP" sz="900" b="1" dirty="0" smtClean="0">
                <a:solidFill>
                  <a:schemeClr val="bg1"/>
                </a:solidFill>
                <a:latin typeface="+mj-lt"/>
                <a:ea typeface="メイリオ" pitchFamily="50" charset="-128"/>
              </a:rPr>
              <a:t>:</a:t>
            </a:r>
            <a:r>
              <a:rPr lang="ja-JP" altLang="en-US" sz="900" b="1" dirty="0" smtClean="0">
                <a:solidFill>
                  <a:schemeClr val="bg1"/>
                </a:solidFill>
                <a:latin typeface="+mj-lt"/>
                <a:ea typeface="メイリオ" pitchFamily="50" charset="-128"/>
              </a:rPr>
              <a:t>多光源</a:t>
            </a:r>
            <a:r>
              <a:rPr lang="en-US" altLang="ja-JP" sz="900" b="1" dirty="0" smtClean="0">
                <a:solidFill>
                  <a:schemeClr val="bg1"/>
                </a:solidFill>
                <a:latin typeface="+mj-lt"/>
                <a:ea typeface="メイリオ" pitchFamily="50" charset="-128"/>
              </a:rPr>
              <a:t>(4/6)</a:t>
            </a:r>
            <a:endParaRPr kumimoji="1" lang="ja-JP" altLang="en-US" sz="900" b="1" dirty="0">
              <a:solidFill>
                <a:schemeClr val="bg1"/>
              </a:solidFill>
              <a:latin typeface="+mj-lt"/>
              <a:ea typeface="メイリオ" pitchFamily="50" charset="-128"/>
            </a:endParaRPr>
          </a:p>
        </p:txBody>
      </p:sp>
      <p:sp>
        <p:nvSpPr>
          <p:cNvPr id="186" name="テキスト ボックス 185"/>
          <p:cNvSpPr txBox="1"/>
          <p:nvPr/>
        </p:nvSpPr>
        <p:spPr>
          <a:xfrm>
            <a:off x="5368683" y="116632"/>
            <a:ext cx="441146" cy="230832"/>
          </a:xfrm>
          <a:prstGeom prst="rect">
            <a:avLst/>
          </a:prstGeom>
          <a:noFill/>
        </p:spPr>
        <p:txBody>
          <a:bodyPr wrap="none" rtlCol="0">
            <a:spAutoFit/>
          </a:bodyPr>
          <a:lstStyle/>
          <a:p>
            <a:pPr algn="ctr"/>
            <a:r>
              <a:rPr lang="ja-JP" altLang="en-US" sz="900" dirty="0" smtClean="0">
                <a:latin typeface="+mj-lt"/>
                <a:ea typeface="メイリオ" pitchFamily="50" charset="-128"/>
              </a:rPr>
              <a:t>結</a:t>
            </a:r>
            <a:r>
              <a:rPr lang="en-US" altLang="ja-JP" sz="900" dirty="0" smtClean="0">
                <a:latin typeface="+mj-lt"/>
                <a:ea typeface="メイリオ" pitchFamily="50" charset="-128"/>
              </a:rPr>
              <a:t>(1)</a:t>
            </a:r>
            <a:endParaRPr kumimoji="1" lang="ja-JP" altLang="en-US" sz="900" dirty="0">
              <a:latin typeface="+mj-lt"/>
              <a:ea typeface="メイリオ" pitchFamily="50" charset="-128"/>
            </a:endParaRPr>
          </a:p>
        </p:txBody>
      </p:sp>
    </p:spTree>
    <p:extLst>
      <p:ext uri="{BB962C8B-B14F-4D97-AF65-F5344CB8AC3E}">
        <p14:creationId xmlns:p14="http://schemas.microsoft.com/office/powerpoint/2010/main" val="308734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dissolve">
                                      <p:cBhvr>
                                        <p:cTn id="7" dur="500"/>
                                        <p:tgtEl>
                                          <p:spTgt spid="120"/>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19"/>
                                        </p:tgtEl>
                                        <p:attrNameLst>
                                          <p:attrName>style.visibility</p:attrName>
                                        </p:attrNameLst>
                                      </p:cBhvr>
                                      <p:to>
                                        <p:strVal val="visible"/>
                                      </p:to>
                                    </p:set>
                                    <p:animEffect transition="in" filter="dissolve">
                                      <p:cBhvr>
                                        <p:cTn id="11" dur="500"/>
                                        <p:tgtEl>
                                          <p:spTgt spid="119"/>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par>
                                <p:cTn id="16" presetID="1"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par>
                          <p:cTn id="18" fill="hold">
                            <p:stCondLst>
                              <p:cond delay="1500"/>
                            </p:stCondLst>
                            <p:childTnLst>
                              <p:par>
                                <p:cTn id="19" presetID="9" presetClass="entr" presetSubtype="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dissolve">
                                      <p:cBhvr>
                                        <p:cTn id="21" dur="500"/>
                                        <p:tgtEl>
                                          <p:spTgt spid="13"/>
                                        </p:tgtEl>
                                      </p:cBhvr>
                                    </p:animEffect>
                                  </p:childTnLst>
                                </p:cTn>
                              </p:par>
                            </p:childTnLst>
                          </p:cTn>
                        </p:par>
                        <p:par>
                          <p:cTn id="22" fill="hold">
                            <p:stCondLst>
                              <p:cond delay="2000"/>
                            </p:stCondLst>
                            <p:childTnLst>
                              <p:par>
                                <p:cTn id="23" presetID="1" presetClass="entr" presetSubtype="0" fill="hold" grpId="0" nodeType="afterEffect">
                                  <p:stCondLst>
                                    <p:cond delay="0"/>
                                  </p:stCondLst>
                                  <p:childTnLst>
                                    <p:set>
                                      <p:cBhvr>
                                        <p:cTn id="24" dur="1" fill="hold">
                                          <p:stCondLst>
                                            <p:cond delay="0"/>
                                          </p:stCondLst>
                                        </p:cTn>
                                        <p:tgtEl>
                                          <p:spTgt spid="1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3" presetClass="entr" presetSubtype="32"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500" fill="hold"/>
                                        <p:tgtEl>
                                          <p:spTgt spid="22"/>
                                        </p:tgtEl>
                                        <p:attrNameLst>
                                          <p:attrName>ppt_w</p:attrName>
                                        </p:attrNameLst>
                                      </p:cBhvr>
                                      <p:tavLst>
                                        <p:tav tm="0">
                                          <p:val>
                                            <p:strVal val="4*#ppt_w"/>
                                          </p:val>
                                        </p:tav>
                                        <p:tav tm="100000">
                                          <p:val>
                                            <p:strVal val="#ppt_w"/>
                                          </p:val>
                                        </p:tav>
                                      </p:tavLst>
                                    </p:anim>
                                    <p:anim calcmode="lin" valueType="num">
                                      <p:cBhvr>
                                        <p:cTn id="30" dur="500" fill="hold"/>
                                        <p:tgtEl>
                                          <p:spTgt spid="22"/>
                                        </p:tgtEl>
                                        <p:attrNameLst>
                                          <p:attrName>ppt_h</p:attrName>
                                        </p:attrNameLst>
                                      </p:cBhvr>
                                      <p:tavLst>
                                        <p:tav tm="0">
                                          <p:val>
                                            <p:strVal val="4*#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down)">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27"/>
                                        </p:tgtEl>
                                        <p:attrNameLst>
                                          <p:attrName>style.visibility</p:attrName>
                                        </p:attrNameLst>
                                      </p:cBhvr>
                                      <p:to>
                                        <p:strVal val="visible"/>
                                      </p:to>
                                    </p:set>
                                  </p:childTnLst>
                                </p:cTn>
                              </p:par>
                            </p:childTnLst>
                          </p:cTn>
                        </p:par>
                        <p:par>
                          <p:cTn id="40" fill="hold">
                            <p:stCondLst>
                              <p:cond delay="0"/>
                            </p:stCondLst>
                            <p:childTnLst>
                              <p:par>
                                <p:cTn id="41" presetID="42" presetClass="path" presetSubtype="0" accel="50000" decel="50000" fill="hold" grpId="1" nodeType="afterEffect">
                                  <p:stCondLst>
                                    <p:cond delay="0"/>
                                  </p:stCondLst>
                                  <p:childTnLst>
                                    <p:animMotion origin="layout" path="M 4.72222E-6 -3.33333E-6 L -0.05504 0.15764 " pathEditMode="relative" rAng="0" ptsTypes="AA">
                                      <p:cBhvr>
                                        <p:cTn id="42" dur="2000" fill="hold"/>
                                        <p:tgtEl>
                                          <p:spTgt spid="127"/>
                                        </p:tgtEl>
                                        <p:attrNameLst>
                                          <p:attrName>ppt_x</p:attrName>
                                          <p:attrName>ppt_y</p:attrName>
                                        </p:attrNameLst>
                                      </p:cBhvr>
                                      <p:rCtr x="-2760" y="7870"/>
                                    </p:animMotion>
                                  </p:childTnLst>
                                </p:cTn>
                              </p:par>
                              <p:par>
                                <p:cTn id="43" presetID="10" presetClass="exit" presetSubtype="0" fill="hold" grpId="2" nodeType="withEffect">
                                  <p:stCondLst>
                                    <p:cond delay="0"/>
                                  </p:stCondLst>
                                  <p:childTnLst>
                                    <p:animEffect transition="out" filter="fade">
                                      <p:cBhvr>
                                        <p:cTn id="44" dur="2000"/>
                                        <p:tgtEl>
                                          <p:spTgt spid="127"/>
                                        </p:tgtEl>
                                      </p:cBhvr>
                                    </p:animEffect>
                                    <p:set>
                                      <p:cBhvr>
                                        <p:cTn id="45" dur="1" fill="hold">
                                          <p:stCondLst>
                                            <p:cond delay="1999"/>
                                          </p:stCondLst>
                                        </p:cTn>
                                        <p:tgtEl>
                                          <p:spTgt spid="127"/>
                                        </p:tgtEl>
                                        <p:attrNameLst>
                                          <p:attrName>style.visibility</p:attrName>
                                        </p:attrNameLst>
                                      </p:cBhvr>
                                      <p:to>
                                        <p:strVal val="hidden"/>
                                      </p:to>
                                    </p:set>
                                  </p:childTnLst>
                                </p:cTn>
                              </p:par>
                              <p:par>
                                <p:cTn id="46" presetID="10"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2000"/>
                                        <p:tgtEl>
                                          <p:spTgt spid="30"/>
                                        </p:tgtEl>
                                      </p:cBhvr>
                                    </p:animEffect>
                                  </p:childTnLst>
                                </p:cTn>
                              </p:par>
                              <p:par>
                                <p:cTn id="49" presetID="42" presetClass="path" presetSubtype="0" accel="50000" decel="50000" fill="hold" grpId="1" nodeType="withEffect">
                                  <p:stCondLst>
                                    <p:cond delay="0"/>
                                  </p:stCondLst>
                                  <p:childTnLst>
                                    <p:animMotion origin="layout" path="M 0.05504 -0.15926 L -5.55556E-7 -2.22222E-6 " pathEditMode="relative" rAng="0" ptsTypes="AA">
                                      <p:cBhvr>
                                        <p:cTn id="50" dur="2000" fill="hold"/>
                                        <p:tgtEl>
                                          <p:spTgt spid="30"/>
                                        </p:tgtEl>
                                        <p:attrNameLst>
                                          <p:attrName>ppt_x</p:attrName>
                                          <p:attrName>ppt_y</p:attrName>
                                        </p:attrNameLst>
                                      </p:cBhvr>
                                      <p:rCtr x="-2760" y="7870"/>
                                    </p:animMotion>
                                  </p:childTnLst>
                                </p:cTn>
                              </p:par>
                            </p:childTnLst>
                          </p:cTn>
                        </p:par>
                        <p:par>
                          <p:cTn id="51" fill="hold">
                            <p:stCondLst>
                              <p:cond delay="2000"/>
                            </p:stCondLst>
                            <p:childTnLst>
                              <p:par>
                                <p:cTn id="52" presetID="1" presetClass="entr" presetSubtype="0" fill="hold" nodeType="afterEffect">
                                  <p:stCondLst>
                                    <p:cond delay="0"/>
                                  </p:stCondLst>
                                  <p:childTnLst>
                                    <p:set>
                                      <p:cBhvr>
                                        <p:cTn id="53" dur="1" fill="hold">
                                          <p:stCondLst>
                                            <p:cond delay="0"/>
                                          </p:stCondLst>
                                        </p:cTn>
                                        <p:tgtEl>
                                          <p:spTgt spid="110"/>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29"/>
                                        </p:tgtEl>
                                        <p:attrNameLst>
                                          <p:attrName>style.visibility</p:attrName>
                                        </p:attrNameLst>
                                      </p:cBhvr>
                                      <p:to>
                                        <p:strVal val="visible"/>
                                      </p:to>
                                    </p:set>
                                  </p:childTnLst>
                                </p:cTn>
                              </p:par>
                            </p:childTnLst>
                          </p:cTn>
                        </p:par>
                        <p:par>
                          <p:cTn id="58" fill="hold">
                            <p:stCondLst>
                              <p:cond delay="0"/>
                            </p:stCondLst>
                            <p:childTnLst>
                              <p:par>
                                <p:cTn id="59" presetID="42" presetClass="path" presetSubtype="0" accel="50000" decel="50000" fill="hold" grpId="1" nodeType="afterEffect">
                                  <p:stCondLst>
                                    <p:cond delay="0"/>
                                  </p:stCondLst>
                                  <p:childTnLst>
                                    <p:animMotion origin="layout" path="M 1.11111E-6 4.81481E-6 L -0.03924 0.19953 " pathEditMode="relative" rAng="0" ptsTypes="AA">
                                      <p:cBhvr>
                                        <p:cTn id="60" dur="2000" fill="hold"/>
                                        <p:tgtEl>
                                          <p:spTgt spid="129"/>
                                        </p:tgtEl>
                                        <p:attrNameLst>
                                          <p:attrName>ppt_x</p:attrName>
                                          <p:attrName>ppt_y</p:attrName>
                                        </p:attrNameLst>
                                      </p:cBhvr>
                                      <p:rCtr x="-1962" y="9977"/>
                                    </p:animMotion>
                                  </p:childTnLst>
                                </p:cTn>
                              </p:par>
                              <p:par>
                                <p:cTn id="61" presetID="10" presetClass="exit" presetSubtype="0" fill="hold" grpId="2" nodeType="withEffect">
                                  <p:stCondLst>
                                    <p:cond delay="0"/>
                                  </p:stCondLst>
                                  <p:childTnLst>
                                    <p:animEffect transition="out" filter="fade">
                                      <p:cBhvr>
                                        <p:cTn id="62" dur="2000"/>
                                        <p:tgtEl>
                                          <p:spTgt spid="129"/>
                                        </p:tgtEl>
                                      </p:cBhvr>
                                    </p:animEffect>
                                    <p:set>
                                      <p:cBhvr>
                                        <p:cTn id="63" dur="1" fill="hold">
                                          <p:stCondLst>
                                            <p:cond delay="1999"/>
                                          </p:stCondLst>
                                        </p:cTn>
                                        <p:tgtEl>
                                          <p:spTgt spid="129"/>
                                        </p:tgtEl>
                                        <p:attrNameLst>
                                          <p:attrName>style.visibility</p:attrName>
                                        </p:attrNameLst>
                                      </p:cBhvr>
                                      <p:to>
                                        <p:strVal val="hidden"/>
                                      </p:to>
                                    </p:set>
                                  </p:childTnLst>
                                </p:cTn>
                              </p:par>
                              <p:par>
                                <p:cTn id="64" presetID="10" presetClass="entr" presetSubtype="0"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fade">
                                      <p:cBhvr>
                                        <p:cTn id="66" dur="2000"/>
                                        <p:tgtEl>
                                          <p:spTgt spid="36"/>
                                        </p:tgtEl>
                                      </p:cBhvr>
                                    </p:animEffect>
                                  </p:childTnLst>
                                </p:cTn>
                              </p:par>
                              <p:par>
                                <p:cTn id="67" presetID="42" presetClass="path" presetSubtype="0" accel="50000" decel="50000" fill="hold" grpId="1" nodeType="withEffect">
                                  <p:stCondLst>
                                    <p:cond delay="0"/>
                                  </p:stCondLst>
                                  <p:childTnLst>
                                    <p:animMotion origin="layout" path="M 0.03941 -0.20138 L -2.77778E-6 -2.22222E-6 " pathEditMode="relative" rAng="0" ptsTypes="AA">
                                      <p:cBhvr>
                                        <p:cTn id="68" dur="2000" fill="hold"/>
                                        <p:tgtEl>
                                          <p:spTgt spid="36"/>
                                        </p:tgtEl>
                                        <p:attrNameLst>
                                          <p:attrName>ppt_x</p:attrName>
                                          <p:attrName>ppt_y</p:attrName>
                                        </p:attrNameLst>
                                      </p:cBhvr>
                                      <p:rCtr x="-1979" y="9977"/>
                                    </p:animMotion>
                                  </p:childTnLst>
                                </p:cTn>
                              </p:par>
                            </p:childTnLst>
                          </p:cTn>
                        </p:par>
                        <p:par>
                          <p:cTn id="69" fill="hold">
                            <p:stCondLst>
                              <p:cond delay="2000"/>
                            </p:stCondLst>
                            <p:childTnLst>
                              <p:par>
                                <p:cTn id="70" presetID="1" presetClass="entr" presetSubtype="0" fill="hold" nodeType="afterEffect">
                                  <p:stCondLst>
                                    <p:cond delay="0"/>
                                  </p:stCondLst>
                                  <p:childTnLst>
                                    <p:set>
                                      <p:cBhvr>
                                        <p:cTn id="71" dur="1" fill="hold">
                                          <p:stCondLst>
                                            <p:cond delay="0"/>
                                          </p:stCondLst>
                                        </p:cTn>
                                        <p:tgtEl>
                                          <p:spTgt spid="37"/>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112"/>
                                        </p:tgtEl>
                                        <p:attrNameLst>
                                          <p:attrName>style.visibility</p:attrName>
                                        </p:attrNameLst>
                                      </p:cBhvr>
                                      <p:to>
                                        <p:strVal val="visible"/>
                                      </p:to>
                                    </p:set>
                                    <p:animEffect transition="in" filter="wipe(left)">
                                      <p:cBhvr>
                                        <p:cTn id="76" dur="500"/>
                                        <p:tgtEl>
                                          <p:spTgt spid="112"/>
                                        </p:tgtEl>
                                      </p:cBhvr>
                                    </p:animEffect>
                                  </p:childTnLst>
                                </p:cTn>
                              </p:par>
                            </p:childTnLst>
                          </p:cTn>
                        </p:par>
                        <p:par>
                          <p:cTn id="77" fill="hold">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30"/>
                                        </p:tgtEl>
                                        <p:attrNameLst>
                                          <p:attrName>style.visibility</p:attrName>
                                        </p:attrNameLst>
                                      </p:cBhvr>
                                      <p:to>
                                        <p:strVal val="visible"/>
                                      </p:to>
                                    </p:set>
                                  </p:childTnLst>
                                </p:cTn>
                              </p:par>
                            </p:childTnLst>
                          </p:cTn>
                        </p:par>
                        <p:par>
                          <p:cTn id="80" fill="hold">
                            <p:stCondLst>
                              <p:cond delay="500"/>
                            </p:stCondLst>
                            <p:childTnLst>
                              <p:par>
                                <p:cTn id="81" presetID="42" presetClass="path" presetSubtype="0" accel="50000" decel="50000" fill="hold" grpId="1" nodeType="afterEffect">
                                  <p:stCondLst>
                                    <p:cond delay="0"/>
                                  </p:stCondLst>
                                  <p:childTnLst>
                                    <p:animMotion origin="layout" path="M 2.77778E-7 2.59259E-6 L 0.03941 0.28356 " pathEditMode="relative" rAng="0" ptsTypes="AA">
                                      <p:cBhvr>
                                        <p:cTn id="82" dur="2000" fill="hold"/>
                                        <p:tgtEl>
                                          <p:spTgt spid="130"/>
                                        </p:tgtEl>
                                        <p:attrNameLst>
                                          <p:attrName>ppt_x</p:attrName>
                                          <p:attrName>ppt_y</p:attrName>
                                        </p:attrNameLst>
                                      </p:cBhvr>
                                      <p:rCtr x="1962" y="14167"/>
                                    </p:animMotion>
                                  </p:childTnLst>
                                </p:cTn>
                              </p:par>
                              <p:par>
                                <p:cTn id="83" presetID="10" presetClass="exit" presetSubtype="0" fill="hold" grpId="2" nodeType="withEffect">
                                  <p:stCondLst>
                                    <p:cond delay="0"/>
                                  </p:stCondLst>
                                  <p:childTnLst>
                                    <p:animEffect transition="out" filter="fade">
                                      <p:cBhvr>
                                        <p:cTn id="84" dur="2000"/>
                                        <p:tgtEl>
                                          <p:spTgt spid="130"/>
                                        </p:tgtEl>
                                      </p:cBhvr>
                                    </p:animEffect>
                                    <p:set>
                                      <p:cBhvr>
                                        <p:cTn id="85" dur="1" fill="hold">
                                          <p:stCondLst>
                                            <p:cond delay="1999"/>
                                          </p:stCondLst>
                                        </p:cTn>
                                        <p:tgtEl>
                                          <p:spTgt spid="130"/>
                                        </p:tgtEl>
                                        <p:attrNameLst>
                                          <p:attrName>style.visibility</p:attrName>
                                        </p:attrNameLst>
                                      </p:cBhvr>
                                      <p:to>
                                        <p:strVal val="hidden"/>
                                      </p:to>
                                    </p:set>
                                  </p:childTnLst>
                                </p:cTn>
                              </p:par>
                              <p:par>
                                <p:cTn id="86" presetID="10" presetClass="entr" presetSubtype="0" fill="hold" grpId="0" nodeType="withEffect">
                                  <p:stCondLst>
                                    <p:cond delay="0"/>
                                  </p:stCondLst>
                                  <p:childTnLst>
                                    <p:set>
                                      <p:cBhvr>
                                        <p:cTn id="87" dur="1" fill="hold">
                                          <p:stCondLst>
                                            <p:cond delay="0"/>
                                          </p:stCondLst>
                                        </p:cTn>
                                        <p:tgtEl>
                                          <p:spTgt spid="44"/>
                                        </p:tgtEl>
                                        <p:attrNameLst>
                                          <p:attrName>style.visibility</p:attrName>
                                        </p:attrNameLst>
                                      </p:cBhvr>
                                      <p:to>
                                        <p:strVal val="visible"/>
                                      </p:to>
                                    </p:set>
                                    <p:animEffect transition="in" filter="fade">
                                      <p:cBhvr>
                                        <p:cTn id="88" dur="500"/>
                                        <p:tgtEl>
                                          <p:spTgt spid="44"/>
                                        </p:tgtEl>
                                      </p:cBhvr>
                                    </p:animEffect>
                                  </p:childTnLst>
                                </p:cTn>
                              </p:par>
                              <p:par>
                                <p:cTn id="89" presetID="42" presetClass="path" presetSubtype="0" accel="50000" decel="50000" fill="hold" grpId="1" nodeType="withEffect">
                                  <p:stCondLst>
                                    <p:cond delay="0"/>
                                  </p:stCondLst>
                                  <p:childTnLst>
                                    <p:animMotion origin="layout" path="M -0.03941 -0.28541 L 5.55556E-7 -2.22222E-6 " pathEditMode="relative" rAng="0" ptsTypes="AA">
                                      <p:cBhvr>
                                        <p:cTn id="90" dur="2000" fill="hold"/>
                                        <p:tgtEl>
                                          <p:spTgt spid="44"/>
                                        </p:tgtEl>
                                        <p:attrNameLst>
                                          <p:attrName>ppt_x</p:attrName>
                                          <p:attrName>ppt_y</p:attrName>
                                        </p:attrNameLst>
                                      </p:cBhvr>
                                      <p:rCtr x="1962" y="14167"/>
                                    </p:animMotion>
                                  </p:childTnLst>
                                </p:cTn>
                              </p:par>
                            </p:childTnLst>
                          </p:cTn>
                        </p:par>
                        <p:par>
                          <p:cTn id="91" fill="hold">
                            <p:stCondLst>
                              <p:cond delay="2500"/>
                            </p:stCondLst>
                            <p:childTnLst>
                              <p:par>
                                <p:cTn id="92" presetID="1" presetClass="entr" presetSubtype="0" fill="hold" nodeType="afterEffect">
                                  <p:stCondLst>
                                    <p:cond delay="0"/>
                                  </p:stCondLst>
                                  <p:childTnLst>
                                    <p:set>
                                      <p:cBhvr>
                                        <p:cTn id="93" dur="1" fill="hold">
                                          <p:stCondLst>
                                            <p:cond delay="0"/>
                                          </p:stCondLst>
                                        </p:cTn>
                                        <p:tgtEl>
                                          <p:spTgt spid="45"/>
                                        </p:tgtEl>
                                        <p:attrNameLst>
                                          <p:attrName>style.visibility</p:attrName>
                                        </p:attrNameLst>
                                      </p:cBhvr>
                                      <p:to>
                                        <p:strVal val="visible"/>
                                      </p:to>
                                    </p:set>
                                  </p:childTnLst>
                                </p:cTn>
                              </p:par>
                            </p:childTnLst>
                          </p:cTn>
                        </p:par>
                        <p:par>
                          <p:cTn id="94" fill="hold">
                            <p:stCondLst>
                              <p:cond delay="2500"/>
                            </p:stCondLst>
                            <p:childTnLst>
                              <p:par>
                                <p:cTn id="95" presetID="1" presetClass="exit" presetSubtype="0" fill="hold" grpId="3" nodeType="afterEffect">
                                  <p:stCondLst>
                                    <p:cond delay="0"/>
                                  </p:stCondLst>
                                  <p:childTnLst>
                                    <p:set>
                                      <p:cBhvr>
                                        <p:cTn id="96" dur="1" fill="hold">
                                          <p:stCondLst>
                                            <p:cond delay="0"/>
                                          </p:stCondLst>
                                        </p:cTn>
                                        <p:tgtEl>
                                          <p:spTgt spid="127"/>
                                        </p:tgtEl>
                                        <p:attrNameLst>
                                          <p:attrName>style.visibility</p:attrName>
                                        </p:attrNameLst>
                                      </p:cBhvr>
                                      <p:to>
                                        <p:strVal val="hidden"/>
                                      </p:to>
                                    </p:set>
                                  </p:childTnLst>
                                </p:cTn>
                              </p:par>
                              <p:par>
                                <p:cTn id="97" presetID="1" presetClass="exit" presetSubtype="0" fill="hold" grpId="3" nodeType="withEffect">
                                  <p:stCondLst>
                                    <p:cond delay="0"/>
                                  </p:stCondLst>
                                  <p:childTnLst>
                                    <p:set>
                                      <p:cBhvr>
                                        <p:cTn id="98" dur="1" fill="hold">
                                          <p:stCondLst>
                                            <p:cond delay="0"/>
                                          </p:stCondLst>
                                        </p:cTn>
                                        <p:tgtEl>
                                          <p:spTgt spid="129"/>
                                        </p:tgtEl>
                                        <p:attrNameLst>
                                          <p:attrName>style.visibility</p:attrName>
                                        </p:attrNameLst>
                                      </p:cBhvr>
                                      <p:to>
                                        <p:strVal val="hidden"/>
                                      </p:to>
                                    </p:set>
                                  </p:childTnLst>
                                </p:cTn>
                              </p:par>
                              <p:par>
                                <p:cTn id="99" presetID="1" presetClass="exit" presetSubtype="0" fill="hold" grpId="3" nodeType="withEffect">
                                  <p:stCondLst>
                                    <p:cond delay="0"/>
                                  </p:stCondLst>
                                  <p:childTnLst>
                                    <p:set>
                                      <p:cBhvr>
                                        <p:cTn id="100" dur="1" fill="hold">
                                          <p:stCondLst>
                                            <p:cond delay="0"/>
                                          </p:stCondLst>
                                        </p:cTn>
                                        <p:tgtEl>
                                          <p:spTgt spid="130"/>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21"/>
                                        </p:tgtEl>
                                        <p:attrNameLst>
                                          <p:attrName>style.visibility</p:attrName>
                                        </p:attrNameLst>
                                      </p:cBhvr>
                                      <p:to>
                                        <p:strVal val="hidden"/>
                                      </p:to>
                                    </p:set>
                                  </p:childTnLst>
                                </p:cTn>
                              </p:par>
                            </p:childTnLst>
                          </p:cTn>
                        </p:par>
                        <p:par>
                          <p:cTn id="103" fill="hold">
                            <p:stCondLst>
                              <p:cond delay="2500"/>
                            </p:stCondLst>
                            <p:childTnLst>
                              <p:par>
                                <p:cTn id="104" presetID="1" presetClass="entr" presetSubtype="0" fill="hold" grpId="0" nodeType="afterEffect">
                                  <p:stCondLst>
                                    <p:cond delay="0"/>
                                  </p:stCondLst>
                                  <p:childTnLst>
                                    <p:set>
                                      <p:cBhvr>
                                        <p:cTn id="105" dur="1" fill="hold">
                                          <p:stCondLst>
                                            <p:cond delay="0"/>
                                          </p:stCondLst>
                                        </p:cTn>
                                        <p:tgtEl>
                                          <p:spTgt spid="3"/>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9" presetClass="entr" presetSubtype="0" fill="hold" nodeType="clickEffect">
                                  <p:stCondLst>
                                    <p:cond delay="0"/>
                                  </p:stCondLst>
                                  <p:childTnLst>
                                    <p:set>
                                      <p:cBhvr>
                                        <p:cTn id="109" dur="1" fill="hold">
                                          <p:stCondLst>
                                            <p:cond delay="0"/>
                                          </p:stCondLst>
                                        </p:cTn>
                                        <p:tgtEl>
                                          <p:spTgt spid="118"/>
                                        </p:tgtEl>
                                        <p:attrNameLst>
                                          <p:attrName>style.visibility</p:attrName>
                                        </p:attrNameLst>
                                      </p:cBhvr>
                                      <p:to>
                                        <p:strVal val="visible"/>
                                      </p:to>
                                    </p:set>
                                    <p:animEffect transition="in" filter="dissolve">
                                      <p:cBhvr>
                                        <p:cTn id="110" dur="500"/>
                                        <p:tgtEl>
                                          <p:spTgt spid="118"/>
                                        </p:tgtEl>
                                      </p:cBhvr>
                                    </p:animEffect>
                                  </p:childTnLst>
                                </p:cTn>
                              </p:par>
                            </p:childTnLst>
                          </p:cTn>
                        </p:par>
                        <p:par>
                          <p:cTn id="111" fill="hold">
                            <p:stCondLst>
                              <p:cond delay="500"/>
                            </p:stCondLst>
                            <p:childTnLst>
                              <p:par>
                                <p:cTn id="112" presetID="9" presetClass="entr" presetSubtype="0" fill="hold" nodeType="afterEffect">
                                  <p:stCondLst>
                                    <p:cond delay="0"/>
                                  </p:stCondLst>
                                  <p:childTnLst>
                                    <p:set>
                                      <p:cBhvr>
                                        <p:cTn id="113" dur="1" fill="hold">
                                          <p:stCondLst>
                                            <p:cond delay="0"/>
                                          </p:stCondLst>
                                        </p:cTn>
                                        <p:tgtEl>
                                          <p:spTgt spid="117"/>
                                        </p:tgtEl>
                                        <p:attrNameLst>
                                          <p:attrName>style.visibility</p:attrName>
                                        </p:attrNameLst>
                                      </p:cBhvr>
                                      <p:to>
                                        <p:strVal val="visible"/>
                                      </p:to>
                                    </p:set>
                                    <p:animEffect transition="in" filter="dissolve">
                                      <p:cBhvr>
                                        <p:cTn id="114" dur="500"/>
                                        <p:tgtEl>
                                          <p:spTgt spid="117"/>
                                        </p:tgtEl>
                                      </p:cBhvr>
                                    </p:animEffect>
                                  </p:childTnLst>
                                </p:cTn>
                              </p:par>
                            </p:childTnLst>
                          </p:cTn>
                        </p:par>
                        <p:par>
                          <p:cTn id="115" fill="hold">
                            <p:stCondLst>
                              <p:cond delay="1000"/>
                            </p:stCondLst>
                            <p:childTnLst>
                              <p:par>
                                <p:cTn id="116" presetID="9" presetClass="entr" presetSubtype="0" fill="hold" grpId="0" nodeType="afterEffect">
                                  <p:stCondLst>
                                    <p:cond delay="0"/>
                                  </p:stCondLst>
                                  <p:childTnLst>
                                    <p:set>
                                      <p:cBhvr>
                                        <p:cTn id="117" dur="1" fill="hold">
                                          <p:stCondLst>
                                            <p:cond delay="0"/>
                                          </p:stCondLst>
                                        </p:cTn>
                                        <p:tgtEl>
                                          <p:spTgt spid="10"/>
                                        </p:tgtEl>
                                        <p:attrNameLst>
                                          <p:attrName>style.visibility</p:attrName>
                                        </p:attrNameLst>
                                      </p:cBhvr>
                                      <p:to>
                                        <p:strVal val="visible"/>
                                      </p:to>
                                    </p:set>
                                    <p:animEffect transition="in" filter="dissolve">
                                      <p:cBhvr>
                                        <p:cTn id="118" dur="500"/>
                                        <p:tgtEl>
                                          <p:spTgt spid="10"/>
                                        </p:tgtEl>
                                      </p:cBhvr>
                                    </p:animEffect>
                                  </p:childTnLst>
                                </p:cTn>
                              </p:par>
                              <p:par>
                                <p:cTn id="119" presetID="1" presetClass="entr" presetSubtype="0" fill="hold" nodeType="withEffect">
                                  <p:stCondLst>
                                    <p:cond delay="0"/>
                                  </p:stCondLst>
                                  <p:childTnLst>
                                    <p:set>
                                      <p:cBhvr>
                                        <p:cTn id="120" dur="1" fill="hold">
                                          <p:stCondLst>
                                            <p:cond delay="0"/>
                                          </p:stCondLst>
                                        </p:cTn>
                                        <p:tgtEl>
                                          <p:spTgt spid="115"/>
                                        </p:tgtEl>
                                        <p:attrNameLst>
                                          <p:attrName>style.visibility</p:attrName>
                                        </p:attrNameLst>
                                      </p:cBhvr>
                                      <p:to>
                                        <p:strVal val="visible"/>
                                      </p:to>
                                    </p:set>
                                  </p:childTnLst>
                                </p:cTn>
                              </p:par>
                            </p:childTnLst>
                          </p:cTn>
                        </p:par>
                        <p:par>
                          <p:cTn id="121" fill="hold">
                            <p:stCondLst>
                              <p:cond delay="1500"/>
                            </p:stCondLst>
                            <p:childTnLst>
                              <p:par>
                                <p:cTn id="122" presetID="9" presetClass="entr" presetSubtype="0" fill="hold" nodeType="afterEffect">
                                  <p:stCondLst>
                                    <p:cond delay="0"/>
                                  </p:stCondLst>
                                  <p:childTnLst>
                                    <p:set>
                                      <p:cBhvr>
                                        <p:cTn id="123" dur="1" fill="hold">
                                          <p:stCondLst>
                                            <p:cond delay="0"/>
                                          </p:stCondLst>
                                        </p:cTn>
                                        <p:tgtEl>
                                          <p:spTgt spid="12"/>
                                        </p:tgtEl>
                                        <p:attrNameLst>
                                          <p:attrName>style.visibility</p:attrName>
                                        </p:attrNameLst>
                                      </p:cBhvr>
                                      <p:to>
                                        <p:strVal val="visible"/>
                                      </p:to>
                                    </p:set>
                                    <p:animEffect transition="in" filter="dissolve">
                                      <p:cBhvr>
                                        <p:cTn id="124" dur="500"/>
                                        <p:tgtEl>
                                          <p:spTgt spid="12"/>
                                        </p:tgtEl>
                                      </p:cBhvr>
                                    </p:animEffect>
                                  </p:childTnLst>
                                </p:cTn>
                              </p:par>
                            </p:childTnLst>
                          </p:cTn>
                        </p:par>
                        <p:par>
                          <p:cTn id="125" fill="hold">
                            <p:stCondLst>
                              <p:cond delay="2000"/>
                            </p:stCondLst>
                            <p:childTnLst>
                              <p:par>
                                <p:cTn id="126" presetID="1" presetClass="entr" presetSubtype="0" fill="hold" grpId="0" nodeType="afterEffect">
                                  <p:stCondLst>
                                    <p:cond delay="0"/>
                                  </p:stCondLst>
                                  <p:childTnLst>
                                    <p:set>
                                      <p:cBhvr>
                                        <p:cTn id="127" dur="1" fill="hold">
                                          <p:stCondLst>
                                            <p:cond delay="0"/>
                                          </p:stCondLst>
                                        </p:cTn>
                                        <p:tgtEl>
                                          <p:spTgt spid="121"/>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124"/>
                                        </p:tgtEl>
                                        <p:attrNameLst>
                                          <p:attrName>style.visibility</p:attrName>
                                        </p:attrNameLst>
                                      </p:cBhvr>
                                      <p:to>
                                        <p:strVal val="visible"/>
                                      </p:to>
                                    </p:set>
                                  </p:childTnLst>
                                </p:cTn>
                              </p:par>
                            </p:childTnLst>
                          </p:cTn>
                        </p:par>
                        <p:par>
                          <p:cTn id="132" fill="hold">
                            <p:stCondLst>
                              <p:cond delay="0"/>
                            </p:stCondLst>
                            <p:childTnLst>
                              <p:par>
                                <p:cTn id="133" presetID="1" presetClass="entr" presetSubtype="0" fill="hold" grpId="0" nodeType="afterEffect">
                                  <p:stCondLst>
                                    <p:cond delay="0"/>
                                  </p:stCondLst>
                                  <p:childTnLst>
                                    <p:set>
                                      <p:cBhvr>
                                        <p:cTn id="134" dur="1" fill="hold">
                                          <p:stCondLst>
                                            <p:cond delay="0"/>
                                          </p:stCondLst>
                                        </p:cTn>
                                        <p:tgtEl>
                                          <p:spTgt spid="131"/>
                                        </p:tgtEl>
                                        <p:attrNameLst>
                                          <p:attrName>style.visibility</p:attrName>
                                        </p:attrNameLst>
                                      </p:cBhvr>
                                      <p:to>
                                        <p:strVal val="visible"/>
                                      </p:to>
                                    </p:set>
                                  </p:childTnLst>
                                </p:cTn>
                              </p:par>
                            </p:childTnLst>
                          </p:cTn>
                        </p:par>
                        <p:par>
                          <p:cTn id="135" fill="hold">
                            <p:stCondLst>
                              <p:cond delay="0"/>
                            </p:stCondLst>
                            <p:childTnLst>
                              <p:par>
                                <p:cTn id="136" presetID="0" presetClass="path" presetSubtype="0" accel="50000" decel="50000" fill="hold" grpId="1" nodeType="afterEffect">
                                  <p:stCondLst>
                                    <p:cond delay="0"/>
                                  </p:stCondLst>
                                  <p:childTnLst>
                                    <p:animMotion origin="layout" path="M 4.72222E-6 4.81481E-6 L 0.2099 0.00115 L 0.00087 0.025 L 0.20781 0.02754 L 0.00486 0.05 L 0.06719 0.05277 " pathEditMode="relative" ptsTypes="AAAAAA">
                                      <p:cBhvr>
                                        <p:cTn id="137" dur="2000" fill="hold"/>
                                        <p:tgtEl>
                                          <p:spTgt spid="131"/>
                                        </p:tgtEl>
                                        <p:attrNameLst>
                                          <p:attrName>ppt_x</p:attrName>
                                          <p:attrName>ppt_y</p:attrName>
                                        </p:attrNameLst>
                                      </p:cBhvr>
                                    </p:animMotion>
                                  </p:childTnLst>
                                </p:cTn>
                              </p:par>
                            </p:childTnLst>
                          </p:cTn>
                        </p:par>
                        <p:par>
                          <p:cTn id="138" fill="hold">
                            <p:stCondLst>
                              <p:cond delay="2000"/>
                            </p:stCondLst>
                            <p:childTnLst>
                              <p:par>
                                <p:cTn id="139" presetID="1" presetClass="exit" presetSubtype="0" fill="hold" grpId="2" nodeType="afterEffect">
                                  <p:stCondLst>
                                    <p:cond delay="0"/>
                                  </p:stCondLst>
                                  <p:childTnLst>
                                    <p:set>
                                      <p:cBhvr>
                                        <p:cTn id="140" dur="1" fill="hold">
                                          <p:stCondLst>
                                            <p:cond delay="0"/>
                                          </p:stCondLst>
                                        </p:cTn>
                                        <p:tgtEl>
                                          <p:spTgt spid="131"/>
                                        </p:tgtEl>
                                        <p:attrNameLst>
                                          <p:attrName>style.visibility</p:attrName>
                                        </p:attrNameLst>
                                      </p:cBhvr>
                                      <p:to>
                                        <p:strVal val="hidden"/>
                                      </p:to>
                                    </p:set>
                                  </p:childTnLst>
                                </p:cTn>
                              </p:par>
                              <p:par>
                                <p:cTn id="141" presetID="1" presetClass="entr" presetSubtype="0" fill="hold" grpId="0" nodeType="withEffect">
                                  <p:stCondLst>
                                    <p:cond delay="0"/>
                                  </p:stCondLst>
                                  <p:childTnLst>
                                    <p:set>
                                      <p:cBhvr>
                                        <p:cTn id="142" dur="1" fill="hold">
                                          <p:stCondLst>
                                            <p:cond delay="0"/>
                                          </p:stCondLst>
                                        </p:cTn>
                                        <p:tgtEl>
                                          <p:spTgt spid="26"/>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22" presetClass="entr" presetSubtype="4" fill="hold" nodeType="clickEffect">
                                  <p:stCondLst>
                                    <p:cond delay="0"/>
                                  </p:stCondLst>
                                  <p:childTnLst>
                                    <p:set>
                                      <p:cBhvr>
                                        <p:cTn id="146" dur="1" fill="hold">
                                          <p:stCondLst>
                                            <p:cond delay="0"/>
                                          </p:stCondLst>
                                        </p:cTn>
                                        <p:tgtEl>
                                          <p:spTgt spid="28"/>
                                        </p:tgtEl>
                                        <p:attrNameLst>
                                          <p:attrName>style.visibility</p:attrName>
                                        </p:attrNameLst>
                                      </p:cBhvr>
                                      <p:to>
                                        <p:strVal val="visible"/>
                                      </p:to>
                                    </p:set>
                                    <p:animEffect transition="in" filter="wipe(down)">
                                      <p:cBhvr>
                                        <p:cTn id="147" dur="500"/>
                                        <p:tgtEl>
                                          <p:spTgt spid="28"/>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4" fill="hold" nodeType="clickEffect">
                                  <p:stCondLst>
                                    <p:cond delay="0"/>
                                  </p:stCondLst>
                                  <p:childTnLst>
                                    <p:set>
                                      <p:cBhvr>
                                        <p:cTn id="151" dur="1" fill="hold">
                                          <p:stCondLst>
                                            <p:cond delay="0"/>
                                          </p:stCondLst>
                                        </p:cTn>
                                        <p:tgtEl>
                                          <p:spTgt spid="132"/>
                                        </p:tgtEl>
                                        <p:attrNameLst>
                                          <p:attrName>style.visibility</p:attrName>
                                        </p:attrNameLst>
                                      </p:cBhvr>
                                      <p:to>
                                        <p:strVal val="visible"/>
                                      </p:to>
                                    </p:set>
                                    <p:animEffect transition="in" filter="wipe(down)">
                                      <p:cBhvr>
                                        <p:cTn id="152" dur="500"/>
                                        <p:tgtEl>
                                          <p:spTgt spid="132"/>
                                        </p:tgtEl>
                                      </p:cBhvr>
                                    </p:animEffec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grpId="0" nodeType="clickEffect">
                                  <p:stCondLst>
                                    <p:cond delay="0"/>
                                  </p:stCondLst>
                                  <p:childTnLst>
                                    <p:set>
                                      <p:cBhvr>
                                        <p:cTn id="156" dur="1" fill="hold">
                                          <p:stCondLst>
                                            <p:cond delay="0"/>
                                          </p:stCondLst>
                                        </p:cTn>
                                        <p:tgtEl>
                                          <p:spTgt spid="138"/>
                                        </p:tgtEl>
                                        <p:attrNameLst>
                                          <p:attrName>style.visibility</p:attrName>
                                        </p:attrNameLst>
                                      </p:cBhvr>
                                      <p:to>
                                        <p:strVal val="visible"/>
                                      </p:to>
                                    </p:set>
                                  </p:childTnLst>
                                </p:cTn>
                              </p:par>
                            </p:childTnLst>
                          </p:cTn>
                        </p:par>
                        <p:par>
                          <p:cTn id="157" fill="hold">
                            <p:stCondLst>
                              <p:cond delay="0"/>
                            </p:stCondLst>
                            <p:childTnLst>
                              <p:par>
                                <p:cTn id="158" presetID="42" presetClass="path" presetSubtype="0" accel="50000" decel="50000" fill="hold" grpId="1" nodeType="afterEffect">
                                  <p:stCondLst>
                                    <p:cond delay="0"/>
                                  </p:stCondLst>
                                  <p:childTnLst>
                                    <p:animMotion origin="layout" path="M 2.22222E-6 -1.48148E-6 L -0.06285 0.2625 " pathEditMode="relative" rAng="0" ptsTypes="AA">
                                      <p:cBhvr>
                                        <p:cTn id="159" dur="2000" fill="hold"/>
                                        <p:tgtEl>
                                          <p:spTgt spid="138"/>
                                        </p:tgtEl>
                                        <p:attrNameLst>
                                          <p:attrName>ppt_x</p:attrName>
                                          <p:attrName>ppt_y</p:attrName>
                                        </p:attrNameLst>
                                      </p:cBhvr>
                                      <p:rCtr x="-3142" y="13125"/>
                                    </p:animMotion>
                                  </p:childTnLst>
                                </p:cTn>
                              </p:par>
                            </p:childTnLst>
                          </p:cTn>
                        </p:par>
                        <p:par>
                          <p:cTn id="160" fill="hold">
                            <p:stCondLst>
                              <p:cond delay="2000"/>
                            </p:stCondLst>
                            <p:childTnLst>
                              <p:par>
                                <p:cTn id="161" presetID="1" presetClass="exit" presetSubtype="0" fill="hold" grpId="2" nodeType="afterEffect">
                                  <p:stCondLst>
                                    <p:cond delay="0"/>
                                  </p:stCondLst>
                                  <p:childTnLst>
                                    <p:set>
                                      <p:cBhvr>
                                        <p:cTn id="162" dur="1" fill="hold">
                                          <p:stCondLst>
                                            <p:cond delay="0"/>
                                          </p:stCondLst>
                                        </p:cTn>
                                        <p:tgtEl>
                                          <p:spTgt spid="138"/>
                                        </p:tgtEl>
                                        <p:attrNameLst>
                                          <p:attrName>style.visibility</p:attrName>
                                        </p:attrNameLst>
                                      </p:cBhvr>
                                      <p:to>
                                        <p:strVal val="hidden"/>
                                      </p:to>
                                    </p:set>
                                  </p:childTnLst>
                                </p:cTn>
                              </p:par>
                            </p:childTnLst>
                          </p:cTn>
                        </p:par>
                        <p:par>
                          <p:cTn id="163" fill="hold">
                            <p:stCondLst>
                              <p:cond delay="2000"/>
                            </p:stCondLst>
                            <p:childTnLst>
                              <p:par>
                                <p:cTn id="164" presetID="1" presetClass="entr" presetSubtype="0" fill="hold" grpId="0" nodeType="afterEffect">
                                  <p:stCondLst>
                                    <p:cond delay="0"/>
                                  </p:stCondLst>
                                  <p:childTnLst>
                                    <p:set>
                                      <p:cBhvr>
                                        <p:cTn id="165" dur="1" fill="hold">
                                          <p:stCondLst>
                                            <p:cond delay="0"/>
                                          </p:stCondLst>
                                        </p:cTn>
                                        <p:tgtEl>
                                          <p:spTgt spid="65"/>
                                        </p:tgtEl>
                                        <p:attrNameLst>
                                          <p:attrName>style.visibility</p:attrName>
                                        </p:attrNameLst>
                                      </p:cBhvr>
                                      <p:to>
                                        <p:strVal val="visible"/>
                                      </p:to>
                                    </p:set>
                                  </p:childTnLst>
                                </p:cTn>
                              </p:par>
                            </p:childTnLst>
                          </p:cTn>
                        </p:par>
                        <p:par>
                          <p:cTn id="166" fill="hold">
                            <p:stCondLst>
                              <p:cond delay="2000"/>
                            </p:stCondLst>
                            <p:childTnLst>
                              <p:par>
                                <p:cTn id="167" presetID="1" presetClass="entr" presetSubtype="0" fill="hold" grpId="0" nodeType="afterEffect">
                                  <p:stCondLst>
                                    <p:cond delay="0"/>
                                  </p:stCondLst>
                                  <p:childTnLst>
                                    <p:set>
                                      <p:cBhvr>
                                        <p:cTn id="168" dur="1" fill="hold">
                                          <p:stCondLst>
                                            <p:cond delay="0"/>
                                          </p:stCondLst>
                                        </p:cTn>
                                        <p:tgtEl>
                                          <p:spTgt spid="66"/>
                                        </p:tgtEl>
                                        <p:attrNameLst>
                                          <p:attrName>style.visibility</p:attrName>
                                        </p:attrNameLst>
                                      </p:cBhvr>
                                      <p:to>
                                        <p:strVal val="visible"/>
                                      </p:to>
                                    </p:set>
                                  </p:childTnLst>
                                </p:cTn>
                              </p:par>
                            </p:childTnLst>
                          </p:cTn>
                        </p:par>
                        <p:par>
                          <p:cTn id="169" fill="hold">
                            <p:stCondLst>
                              <p:cond delay="2000"/>
                            </p:stCondLst>
                            <p:childTnLst>
                              <p:par>
                                <p:cTn id="170" presetID="1" presetClass="entr" presetSubtype="0" fill="hold" grpId="0" nodeType="afterEffect">
                                  <p:stCondLst>
                                    <p:cond delay="0"/>
                                  </p:stCondLst>
                                  <p:childTnLst>
                                    <p:set>
                                      <p:cBhvr>
                                        <p:cTn id="171" dur="1" fill="hold">
                                          <p:stCondLst>
                                            <p:cond delay="0"/>
                                          </p:stCondLst>
                                        </p:cTn>
                                        <p:tgtEl>
                                          <p:spTgt spid="139"/>
                                        </p:tgtEl>
                                        <p:attrNameLst>
                                          <p:attrName>style.visibility</p:attrName>
                                        </p:attrNameLst>
                                      </p:cBhvr>
                                      <p:to>
                                        <p:strVal val="visible"/>
                                      </p:to>
                                    </p:set>
                                  </p:childTnLst>
                                </p:cTn>
                              </p:par>
                            </p:childTnLst>
                          </p:cTn>
                        </p:par>
                        <p:par>
                          <p:cTn id="172" fill="hold">
                            <p:stCondLst>
                              <p:cond delay="2000"/>
                            </p:stCondLst>
                            <p:childTnLst>
                              <p:par>
                                <p:cTn id="173" presetID="42" presetClass="path" presetSubtype="0" accel="50000" decel="50000" fill="hold" grpId="1" nodeType="afterEffect">
                                  <p:stCondLst>
                                    <p:cond delay="0"/>
                                  </p:stCondLst>
                                  <p:childTnLst>
                                    <p:animMotion origin="layout" path="M 5E-6 -1.85185E-6 L -0.04723 0.30463 " pathEditMode="relative" rAng="0" ptsTypes="AA">
                                      <p:cBhvr>
                                        <p:cTn id="174" dur="2000" fill="hold"/>
                                        <p:tgtEl>
                                          <p:spTgt spid="139"/>
                                        </p:tgtEl>
                                        <p:attrNameLst>
                                          <p:attrName>ppt_x</p:attrName>
                                          <p:attrName>ppt_y</p:attrName>
                                        </p:attrNameLst>
                                      </p:cBhvr>
                                      <p:rCtr x="-2361" y="15231"/>
                                    </p:animMotion>
                                  </p:childTnLst>
                                </p:cTn>
                              </p:par>
                            </p:childTnLst>
                          </p:cTn>
                        </p:par>
                        <p:par>
                          <p:cTn id="175" fill="hold">
                            <p:stCondLst>
                              <p:cond delay="4000"/>
                            </p:stCondLst>
                            <p:childTnLst>
                              <p:par>
                                <p:cTn id="176" presetID="1" presetClass="exit" presetSubtype="0" fill="hold" grpId="2" nodeType="afterEffect">
                                  <p:stCondLst>
                                    <p:cond delay="0"/>
                                  </p:stCondLst>
                                  <p:childTnLst>
                                    <p:set>
                                      <p:cBhvr>
                                        <p:cTn id="177" dur="1" fill="hold">
                                          <p:stCondLst>
                                            <p:cond delay="0"/>
                                          </p:stCondLst>
                                        </p:cTn>
                                        <p:tgtEl>
                                          <p:spTgt spid="139"/>
                                        </p:tgtEl>
                                        <p:attrNameLst>
                                          <p:attrName>style.visibility</p:attrName>
                                        </p:attrNameLst>
                                      </p:cBhvr>
                                      <p:to>
                                        <p:strVal val="hidden"/>
                                      </p:to>
                                    </p:set>
                                  </p:childTnLst>
                                </p:cTn>
                              </p:par>
                            </p:childTnLst>
                          </p:cTn>
                        </p:par>
                        <p:par>
                          <p:cTn id="178" fill="hold">
                            <p:stCondLst>
                              <p:cond delay="4000"/>
                            </p:stCondLst>
                            <p:childTnLst>
                              <p:par>
                                <p:cTn id="179" presetID="1" presetClass="entr" presetSubtype="0" fill="hold" grpId="0" nodeType="afterEffect">
                                  <p:stCondLst>
                                    <p:cond delay="0"/>
                                  </p:stCondLst>
                                  <p:childTnLst>
                                    <p:set>
                                      <p:cBhvr>
                                        <p:cTn id="180" dur="1" fill="hold">
                                          <p:stCondLst>
                                            <p:cond delay="0"/>
                                          </p:stCondLst>
                                        </p:cTn>
                                        <p:tgtEl>
                                          <p:spTgt spid="67"/>
                                        </p:tgtEl>
                                        <p:attrNameLst>
                                          <p:attrName>style.visibility</p:attrName>
                                        </p:attrNameLst>
                                      </p:cBhvr>
                                      <p:to>
                                        <p:strVal val="visible"/>
                                      </p:to>
                                    </p:set>
                                  </p:childTnLst>
                                </p:cTn>
                              </p:par>
                            </p:childTnLst>
                          </p:cTn>
                        </p:par>
                        <p:par>
                          <p:cTn id="181" fill="hold">
                            <p:stCondLst>
                              <p:cond delay="4000"/>
                            </p:stCondLst>
                            <p:childTnLst>
                              <p:par>
                                <p:cTn id="182" presetID="1" presetClass="entr" presetSubtype="0" fill="hold" nodeType="afterEffect">
                                  <p:stCondLst>
                                    <p:cond delay="0"/>
                                  </p:stCondLst>
                                  <p:childTnLst>
                                    <p:set>
                                      <p:cBhvr>
                                        <p:cTn id="183" dur="1" fill="hold">
                                          <p:stCondLst>
                                            <p:cond delay="0"/>
                                          </p:stCondLst>
                                        </p:cTn>
                                        <p:tgtEl>
                                          <p:spTgt spid="116"/>
                                        </p:tgtEl>
                                        <p:attrNameLst>
                                          <p:attrName>style.visibility</p:attrName>
                                        </p:attrNameLst>
                                      </p:cBhvr>
                                      <p:to>
                                        <p:strVal val="visible"/>
                                      </p:to>
                                    </p:set>
                                  </p:childTnLst>
                                </p:cTn>
                              </p:par>
                            </p:childTnLst>
                          </p:cTn>
                        </p:par>
                        <p:par>
                          <p:cTn id="184" fill="hold">
                            <p:stCondLst>
                              <p:cond delay="4000"/>
                            </p:stCondLst>
                            <p:childTnLst>
                              <p:par>
                                <p:cTn id="185" presetID="22" presetClass="entr" presetSubtype="8" fill="hold" nodeType="afterEffect">
                                  <p:stCondLst>
                                    <p:cond delay="0"/>
                                  </p:stCondLst>
                                  <p:childTnLst>
                                    <p:set>
                                      <p:cBhvr>
                                        <p:cTn id="186" dur="1" fill="hold">
                                          <p:stCondLst>
                                            <p:cond delay="0"/>
                                          </p:stCondLst>
                                        </p:cTn>
                                        <p:tgtEl>
                                          <p:spTgt spid="141"/>
                                        </p:tgtEl>
                                        <p:attrNameLst>
                                          <p:attrName>style.visibility</p:attrName>
                                        </p:attrNameLst>
                                      </p:cBhvr>
                                      <p:to>
                                        <p:strVal val="visible"/>
                                      </p:to>
                                    </p:set>
                                    <p:animEffect transition="in" filter="wipe(left)">
                                      <p:cBhvr>
                                        <p:cTn id="187" dur="500"/>
                                        <p:tgtEl>
                                          <p:spTgt spid="141"/>
                                        </p:tgtEl>
                                      </p:cBhvr>
                                    </p:animEffect>
                                  </p:childTnLst>
                                </p:cTn>
                              </p:par>
                            </p:childTnLst>
                          </p:cTn>
                        </p:par>
                        <p:par>
                          <p:cTn id="188" fill="hold">
                            <p:stCondLst>
                              <p:cond delay="4500"/>
                            </p:stCondLst>
                            <p:childTnLst>
                              <p:par>
                                <p:cTn id="189" presetID="1" presetClass="entr" presetSubtype="0" fill="hold" grpId="0" nodeType="afterEffect">
                                  <p:stCondLst>
                                    <p:cond delay="0"/>
                                  </p:stCondLst>
                                  <p:childTnLst>
                                    <p:set>
                                      <p:cBhvr>
                                        <p:cTn id="190" dur="1" fill="hold">
                                          <p:stCondLst>
                                            <p:cond delay="0"/>
                                          </p:stCondLst>
                                        </p:cTn>
                                        <p:tgtEl>
                                          <p:spTgt spid="142"/>
                                        </p:tgtEl>
                                        <p:attrNameLst>
                                          <p:attrName>style.visibility</p:attrName>
                                        </p:attrNameLst>
                                      </p:cBhvr>
                                      <p:to>
                                        <p:strVal val="visible"/>
                                      </p:to>
                                    </p:set>
                                  </p:childTnLst>
                                </p:cTn>
                              </p:par>
                            </p:childTnLst>
                          </p:cTn>
                        </p:par>
                        <p:par>
                          <p:cTn id="191" fill="hold">
                            <p:stCondLst>
                              <p:cond delay="4500"/>
                            </p:stCondLst>
                            <p:childTnLst>
                              <p:par>
                                <p:cTn id="192" presetID="42" presetClass="path" presetSubtype="0" accel="50000" decel="50000" fill="hold" grpId="1" nodeType="afterEffect">
                                  <p:stCondLst>
                                    <p:cond delay="0"/>
                                  </p:stCondLst>
                                  <p:childTnLst>
                                    <p:animMotion origin="layout" path="M 4.16667E-6 -4.07407E-6 L 0.03142 0.38866 " pathEditMode="relative" rAng="0" ptsTypes="AA">
                                      <p:cBhvr>
                                        <p:cTn id="193" dur="2000" fill="hold"/>
                                        <p:tgtEl>
                                          <p:spTgt spid="142"/>
                                        </p:tgtEl>
                                        <p:attrNameLst>
                                          <p:attrName>ppt_x</p:attrName>
                                          <p:attrName>ppt_y</p:attrName>
                                        </p:attrNameLst>
                                      </p:cBhvr>
                                      <p:rCtr x="1563" y="19421"/>
                                    </p:animMotion>
                                  </p:childTnLst>
                                </p:cTn>
                              </p:par>
                            </p:childTnLst>
                          </p:cTn>
                        </p:par>
                        <p:par>
                          <p:cTn id="194" fill="hold">
                            <p:stCondLst>
                              <p:cond delay="6500"/>
                            </p:stCondLst>
                            <p:childTnLst>
                              <p:par>
                                <p:cTn id="195" presetID="1" presetClass="exit" presetSubtype="0" fill="hold" grpId="2" nodeType="afterEffect">
                                  <p:stCondLst>
                                    <p:cond delay="0"/>
                                  </p:stCondLst>
                                  <p:childTnLst>
                                    <p:set>
                                      <p:cBhvr>
                                        <p:cTn id="196" dur="1" fill="hold">
                                          <p:stCondLst>
                                            <p:cond delay="0"/>
                                          </p:stCondLst>
                                        </p:cTn>
                                        <p:tgtEl>
                                          <p:spTgt spid="142"/>
                                        </p:tgtEl>
                                        <p:attrNameLst>
                                          <p:attrName>style.visibility</p:attrName>
                                        </p:attrNameLst>
                                      </p:cBhvr>
                                      <p:to>
                                        <p:strVal val="hidden"/>
                                      </p:to>
                                    </p:set>
                                  </p:childTnLst>
                                </p:cTn>
                              </p:par>
                            </p:childTnLst>
                          </p:cTn>
                        </p:par>
                        <p:par>
                          <p:cTn id="197" fill="hold">
                            <p:stCondLst>
                              <p:cond delay="6500"/>
                            </p:stCondLst>
                            <p:childTnLst>
                              <p:par>
                                <p:cTn id="198" presetID="1" presetClass="entr" presetSubtype="0" fill="hold" grpId="0" nodeType="afterEffect">
                                  <p:stCondLst>
                                    <p:cond delay="0"/>
                                  </p:stCondLst>
                                  <p:childTnLst>
                                    <p:set>
                                      <p:cBhvr>
                                        <p:cTn id="199" dur="1" fill="hold">
                                          <p:stCondLst>
                                            <p:cond delay="0"/>
                                          </p:stCondLst>
                                        </p:cTn>
                                        <p:tgtEl>
                                          <p:spTgt spid="79"/>
                                        </p:tgtEl>
                                        <p:attrNameLst>
                                          <p:attrName>style.visibility</p:attrName>
                                        </p:attrNameLst>
                                      </p:cBhvr>
                                      <p:to>
                                        <p:strVal val="visible"/>
                                      </p:to>
                                    </p:set>
                                  </p:childTnLst>
                                </p:cTn>
                              </p:par>
                            </p:childTnLst>
                          </p:cTn>
                        </p:par>
                        <p:par>
                          <p:cTn id="200" fill="hold">
                            <p:stCondLst>
                              <p:cond delay="6500"/>
                            </p:stCondLst>
                            <p:childTnLst>
                              <p:par>
                                <p:cTn id="201" presetID="1" presetClass="entr" presetSubtype="0" fill="hold" nodeType="afterEffect">
                                  <p:stCondLst>
                                    <p:cond delay="0"/>
                                  </p:stCondLst>
                                  <p:childTnLst>
                                    <p:set>
                                      <p:cBhvr>
                                        <p:cTn id="202" dur="1" fill="hold">
                                          <p:stCondLst>
                                            <p:cond delay="0"/>
                                          </p:stCondLst>
                                        </p:cTn>
                                        <p:tgtEl>
                                          <p:spTgt spid="80"/>
                                        </p:tgtEl>
                                        <p:attrNameLst>
                                          <p:attrName>style.visibility</p:attrName>
                                        </p:attrNameLst>
                                      </p:cBhvr>
                                      <p:to>
                                        <p:strVal val="visible"/>
                                      </p:to>
                                    </p:set>
                                  </p:childTnLst>
                                </p:cTn>
                              </p:par>
                            </p:childTnLst>
                          </p:cTn>
                        </p:par>
                        <p:par>
                          <p:cTn id="203" fill="hold">
                            <p:stCondLst>
                              <p:cond delay="6500"/>
                            </p:stCondLst>
                            <p:childTnLst>
                              <p:par>
                                <p:cTn id="204" presetID="1" presetClass="exit" presetSubtype="0" fill="hold" nodeType="afterEffect">
                                  <p:stCondLst>
                                    <p:cond delay="0"/>
                                  </p:stCondLst>
                                  <p:childTnLst>
                                    <p:set>
                                      <p:cBhvr>
                                        <p:cTn id="205" dur="1" fill="hold">
                                          <p:stCondLst>
                                            <p:cond delay="0"/>
                                          </p:stCondLst>
                                        </p:cTn>
                                        <p:tgtEl>
                                          <p:spTgt spid="132"/>
                                        </p:tgtEl>
                                        <p:attrNameLst>
                                          <p:attrName>style.visibility</p:attrName>
                                        </p:attrNameLst>
                                      </p:cBhvr>
                                      <p:to>
                                        <p:strVal val="hidden"/>
                                      </p:to>
                                    </p:set>
                                  </p:childTnLst>
                                </p:cTn>
                              </p:par>
                            </p:childTnLst>
                          </p:cTn>
                        </p:par>
                        <p:par>
                          <p:cTn id="206" fill="hold">
                            <p:stCondLst>
                              <p:cond delay="6500"/>
                            </p:stCondLst>
                            <p:childTnLst>
                              <p:par>
                                <p:cTn id="207" presetID="1" presetClass="entr" presetSubtype="0" fill="hold" grpId="0" nodeType="afterEffect">
                                  <p:stCondLst>
                                    <p:cond delay="0"/>
                                  </p:stCondLst>
                                  <p:childTnLst>
                                    <p:set>
                                      <p:cBhvr>
                                        <p:cTn id="208" dur="1" fill="hold">
                                          <p:stCondLst>
                                            <p:cond delay="0"/>
                                          </p:stCondLst>
                                        </p:cTn>
                                        <p:tgtEl>
                                          <p:spTgt spid="123"/>
                                        </p:tgtEl>
                                        <p:attrNameLst>
                                          <p:attrName>style.visibility</p:attrName>
                                        </p:attrNameLst>
                                      </p:cBhvr>
                                      <p:to>
                                        <p:strVal val="visible"/>
                                      </p:to>
                                    </p:set>
                                  </p:childTnLst>
                                </p:cTn>
                              </p:par>
                            </p:childTnLst>
                          </p:cTn>
                        </p:par>
                      </p:childTnLst>
                    </p:cTn>
                  </p:par>
                  <p:par>
                    <p:cTn id="209" fill="hold">
                      <p:stCondLst>
                        <p:cond delay="indefinite"/>
                      </p:stCondLst>
                      <p:childTnLst>
                        <p:par>
                          <p:cTn id="210" fill="hold">
                            <p:stCondLst>
                              <p:cond delay="0"/>
                            </p:stCondLst>
                            <p:childTnLst>
                              <p:par>
                                <p:cTn id="211" presetID="1" presetClass="entr" presetSubtype="0" fill="hold" grpId="0" nodeType="clickEffect">
                                  <p:stCondLst>
                                    <p:cond delay="0"/>
                                  </p:stCondLst>
                                  <p:childTnLst>
                                    <p:set>
                                      <p:cBhvr>
                                        <p:cTn id="212" dur="1" fill="hold">
                                          <p:stCondLst>
                                            <p:cond delay="0"/>
                                          </p:stCondLst>
                                        </p:cTn>
                                        <p:tgtEl>
                                          <p:spTgt spid="46"/>
                                        </p:tgtEl>
                                        <p:attrNameLst>
                                          <p:attrName>style.visibility</p:attrName>
                                        </p:attrNameLst>
                                      </p:cBhvr>
                                      <p:to>
                                        <p:strVal val="visible"/>
                                      </p:to>
                                    </p:set>
                                  </p:childTnLst>
                                </p:cTn>
                              </p:par>
                            </p:childTnLst>
                          </p:cTn>
                        </p:par>
                        <p:par>
                          <p:cTn id="213" fill="hold">
                            <p:stCondLst>
                              <p:cond delay="0"/>
                            </p:stCondLst>
                            <p:childTnLst>
                              <p:par>
                                <p:cTn id="214" presetID="1" presetClass="entr" presetSubtype="0" fill="hold" nodeType="afterEffect">
                                  <p:stCondLst>
                                    <p:cond delay="0"/>
                                  </p:stCondLst>
                                  <p:childTnLst>
                                    <p:set>
                                      <p:cBhvr>
                                        <p:cTn id="215" dur="1" fill="hold">
                                          <p:stCondLst>
                                            <p:cond delay="0"/>
                                          </p:stCondLst>
                                        </p:cTn>
                                        <p:tgtEl>
                                          <p:spTgt spid="143"/>
                                        </p:tgtEl>
                                        <p:attrNameLst>
                                          <p:attrName>style.visibility</p:attrName>
                                        </p:attrNameLst>
                                      </p:cBhvr>
                                      <p:to>
                                        <p:strVal val="visible"/>
                                      </p:to>
                                    </p:set>
                                  </p:childTnLst>
                                </p:cTn>
                              </p:par>
                            </p:childTnLst>
                          </p:cTn>
                        </p:par>
                        <p:par>
                          <p:cTn id="216" fill="hold">
                            <p:stCondLst>
                              <p:cond delay="0"/>
                            </p:stCondLst>
                            <p:childTnLst>
                              <p:par>
                                <p:cTn id="217" presetID="1" presetClass="entr" presetSubtype="0" fill="hold" grpId="2" nodeType="afterEffect">
                                  <p:stCondLst>
                                    <p:cond delay="0"/>
                                  </p:stCondLst>
                                  <p:childTnLst>
                                    <p:set>
                                      <p:cBhvr>
                                        <p:cTn id="218" dur="1" fill="hold">
                                          <p:stCondLst>
                                            <p:cond delay="0"/>
                                          </p:stCondLst>
                                        </p:cTn>
                                        <p:tgtEl>
                                          <p:spTgt spid="104"/>
                                        </p:tgtEl>
                                        <p:attrNameLst>
                                          <p:attrName>style.visibility</p:attrName>
                                        </p:attrNameLst>
                                      </p:cBhvr>
                                      <p:to>
                                        <p:strVal val="visible"/>
                                      </p:to>
                                    </p:set>
                                  </p:childTnLst>
                                </p:cTn>
                              </p:par>
                            </p:childTnLst>
                          </p:cTn>
                        </p:par>
                        <p:par>
                          <p:cTn id="219" fill="hold">
                            <p:stCondLst>
                              <p:cond delay="0"/>
                            </p:stCondLst>
                            <p:childTnLst>
                              <p:par>
                                <p:cTn id="220" presetID="35" presetClass="emph" presetSubtype="0" repeatCount="8000" fill="hold" grpId="1" nodeType="afterEffect">
                                  <p:stCondLst>
                                    <p:cond delay="0"/>
                                  </p:stCondLst>
                                  <p:childTnLst>
                                    <p:anim calcmode="discrete" valueType="str">
                                      <p:cBhvr>
                                        <p:cTn id="221" dur="500" fill="hold"/>
                                        <p:tgtEl>
                                          <p:spTgt spid="104"/>
                                        </p:tgtEl>
                                        <p:attrNameLst>
                                          <p:attrName>style.visibility</p:attrName>
                                        </p:attrNameLst>
                                      </p:cBhvr>
                                      <p:tavLst>
                                        <p:tav tm="0">
                                          <p:val>
                                            <p:strVal val="hidden"/>
                                          </p:val>
                                        </p:tav>
                                        <p:tav tm="50000">
                                          <p:val>
                                            <p:strVal val="visible"/>
                                          </p:val>
                                        </p:tav>
                                      </p:tavLst>
                                    </p:anim>
                                  </p:childTnLst>
                                </p:cTn>
                              </p:par>
                              <p:par>
                                <p:cTn id="222" presetID="6" presetClass="emph" presetSubtype="0" autoRev="1" fill="hold" grpId="1" nodeType="withEffect">
                                  <p:stCondLst>
                                    <p:cond delay="0"/>
                                  </p:stCondLst>
                                  <p:childTnLst>
                                    <p:animScale>
                                      <p:cBhvr>
                                        <p:cTn id="223" dur="2000" fill="hold"/>
                                        <p:tgtEl>
                                          <p:spTgt spid="65"/>
                                        </p:tgtEl>
                                      </p:cBhvr>
                                      <p:by x="150000" y="150000"/>
                                    </p:animScale>
                                  </p:childTnLst>
                                </p:cTn>
                              </p:par>
                              <p:par>
                                <p:cTn id="224" presetID="6" presetClass="emph" presetSubtype="0" autoRev="1" fill="hold" grpId="1" nodeType="withEffect">
                                  <p:stCondLst>
                                    <p:cond delay="0"/>
                                  </p:stCondLst>
                                  <p:childTnLst>
                                    <p:animScale>
                                      <p:cBhvr>
                                        <p:cTn id="225" dur="2000" fill="hold"/>
                                        <p:tgtEl>
                                          <p:spTgt spid="66"/>
                                        </p:tgtEl>
                                      </p:cBhvr>
                                      <p:by x="150000" y="150000"/>
                                    </p:animScale>
                                  </p:childTnLst>
                                </p:cTn>
                              </p:par>
                              <p:par>
                                <p:cTn id="226" presetID="6" presetClass="emph" presetSubtype="0" autoRev="1" fill="hold" grpId="2" nodeType="withEffect">
                                  <p:stCondLst>
                                    <p:cond delay="0"/>
                                  </p:stCondLst>
                                  <p:childTnLst>
                                    <p:animScale>
                                      <p:cBhvr>
                                        <p:cTn id="227" dur="2000" fill="hold"/>
                                        <p:tgtEl>
                                          <p:spTgt spid="30"/>
                                        </p:tgtEl>
                                      </p:cBhvr>
                                      <p:by x="150000" y="150000"/>
                                    </p:animScale>
                                  </p:childTnLst>
                                </p:cTn>
                              </p:par>
                              <p:par>
                                <p:cTn id="228" presetID="6" presetClass="emph" presetSubtype="0" autoRev="1" fill="hold" nodeType="withEffect">
                                  <p:stCondLst>
                                    <p:cond delay="0"/>
                                  </p:stCondLst>
                                  <p:childTnLst>
                                    <p:animScale>
                                      <p:cBhvr>
                                        <p:cTn id="229" dur="2000" fill="hold"/>
                                        <p:tgtEl>
                                          <p:spTgt spid="110"/>
                                        </p:tgtEl>
                                      </p:cBhvr>
                                      <p:by x="150000" y="150000"/>
                                    </p:animScale>
                                  </p:childTnLst>
                                </p:cTn>
                              </p:par>
                            </p:childTnLst>
                          </p:cTn>
                        </p:par>
                        <p:par>
                          <p:cTn id="230" fill="hold">
                            <p:stCondLst>
                              <p:cond delay="4000"/>
                            </p:stCondLst>
                            <p:childTnLst>
                              <p:par>
                                <p:cTn id="231" presetID="35" presetClass="emph" presetSubtype="0" repeatCount="8000" fill="hold" grpId="3" nodeType="afterEffect">
                                  <p:stCondLst>
                                    <p:cond delay="0"/>
                                  </p:stCondLst>
                                  <p:childTnLst>
                                    <p:anim calcmode="discrete" valueType="str">
                                      <p:cBhvr>
                                        <p:cTn id="232" dur="500" fill="hold"/>
                                        <p:tgtEl>
                                          <p:spTgt spid="104"/>
                                        </p:tgtEl>
                                        <p:attrNameLst>
                                          <p:attrName>style.visibility</p:attrName>
                                        </p:attrNameLst>
                                      </p:cBhvr>
                                      <p:tavLst>
                                        <p:tav tm="0">
                                          <p:val>
                                            <p:strVal val="hidden"/>
                                          </p:val>
                                        </p:tav>
                                        <p:tav tm="50000">
                                          <p:val>
                                            <p:strVal val="visible"/>
                                          </p:val>
                                        </p:tav>
                                      </p:tavLst>
                                    </p:anim>
                                  </p:childTnLst>
                                </p:cTn>
                              </p:par>
                              <p:par>
                                <p:cTn id="233" presetID="6" presetClass="emph" presetSubtype="0" autoRev="1" fill="hold" grpId="1" nodeType="withEffect">
                                  <p:stCondLst>
                                    <p:cond delay="0"/>
                                  </p:stCondLst>
                                  <p:childTnLst>
                                    <p:animScale>
                                      <p:cBhvr>
                                        <p:cTn id="234" dur="2000" fill="hold"/>
                                        <p:tgtEl>
                                          <p:spTgt spid="67"/>
                                        </p:tgtEl>
                                      </p:cBhvr>
                                      <p:by x="150000" y="150000"/>
                                    </p:animScale>
                                  </p:childTnLst>
                                </p:cTn>
                              </p:par>
                              <p:par>
                                <p:cTn id="235" presetID="6" presetClass="emph" presetSubtype="0" autoRev="1" fill="hold" nodeType="withEffect">
                                  <p:stCondLst>
                                    <p:cond delay="0"/>
                                  </p:stCondLst>
                                  <p:childTnLst>
                                    <p:animScale>
                                      <p:cBhvr>
                                        <p:cTn id="236" dur="2000" fill="hold"/>
                                        <p:tgtEl>
                                          <p:spTgt spid="116"/>
                                        </p:tgtEl>
                                      </p:cBhvr>
                                      <p:by x="150000" y="150000"/>
                                    </p:animScale>
                                  </p:childTnLst>
                                </p:cTn>
                              </p:par>
                              <p:par>
                                <p:cTn id="237" presetID="6" presetClass="emph" presetSubtype="0" autoRev="1" fill="hold" grpId="2" nodeType="withEffect">
                                  <p:stCondLst>
                                    <p:cond delay="0"/>
                                  </p:stCondLst>
                                  <p:childTnLst>
                                    <p:animScale>
                                      <p:cBhvr>
                                        <p:cTn id="238" dur="2000" fill="hold"/>
                                        <p:tgtEl>
                                          <p:spTgt spid="36"/>
                                        </p:tgtEl>
                                      </p:cBhvr>
                                      <p:by x="150000" y="150000"/>
                                    </p:animScale>
                                  </p:childTnLst>
                                </p:cTn>
                              </p:par>
                              <p:par>
                                <p:cTn id="239" presetID="6" presetClass="emph" presetSubtype="0" autoRev="1" fill="hold" nodeType="withEffect">
                                  <p:stCondLst>
                                    <p:cond delay="0"/>
                                  </p:stCondLst>
                                  <p:childTnLst>
                                    <p:animScale>
                                      <p:cBhvr>
                                        <p:cTn id="240" dur="2000" fill="hold"/>
                                        <p:tgtEl>
                                          <p:spTgt spid="37"/>
                                        </p:tgtEl>
                                      </p:cBhvr>
                                      <p:by x="150000" y="150000"/>
                                    </p:animScale>
                                  </p:childTnLst>
                                </p:cTn>
                              </p:par>
                            </p:childTnLst>
                          </p:cTn>
                        </p:par>
                        <p:par>
                          <p:cTn id="241" fill="hold">
                            <p:stCondLst>
                              <p:cond delay="8000"/>
                            </p:stCondLst>
                            <p:childTnLst>
                              <p:par>
                                <p:cTn id="242" presetID="35" presetClass="emph" presetSubtype="0" repeatCount="8000" fill="hold" grpId="5" nodeType="afterEffect">
                                  <p:stCondLst>
                                    <p:cond delay="0"/>
                                  </p:stCondLst>
                                  <p:childTnLst>
                                    <p:anim calcmode="discrete" valueType="str">
                                      <p:cBhvr>
                                        <p:cTn id="243" dur="500" fill="hold"/>
                                        <p:tgtEl>
                                          <p:spTgt spid="104"/>
                                        </p:tgtEl>
                                        <p:attrNameLst>
                                          <p:attrName>style.visibility</p:attrName>
                                        </p:attrNameLst>
                                      </p:cBhvr>
                                      <p:tavLst>
                                        <p:tav tm="0">
                                          <p:val>
                                            <p:strVal val="hidden"/>
                                          </p:val>
                                        </p:tav>
                                        <p:tav tm="50000">
                                          <p:val>
                                            <p:strVal val="visible"/>
                                          </p:val>
                                        </p:tav>
                                      </p:tavLst>
                                    </p:anim>
                                  </p:childTnLst>
                                </p:cTn>
                              </p:par>
                              <p:par>
                                <p:cTn id="244" presetID="6" presetClass="emph" presetSubtype="0" autoRev="1" fill="hold" grpId="1" nodeType="withEffect">
                                  <p:stCondLst>
                                    <p:cond delay="0"/>
                                  </p:stCondLst>
                                  <p:childTnLst>
                                    <p:animScale>
                                      <p:cBhvr>
                                        <p:cTn id="245" dur="2000" fill="hold"/>
                                        <p:tgtEl>
                                          <p:spTgt spid="79"/>
                                        </p:tgtEl>
                                      </p:cBhvr>
                                      <p:by x="150000" y="150000"/>
                                    </p:animScale>
                                  </p:childTnLst>
                                </p:cTn>
                              </p:par>
                              <p:par>
                                <p:cTn id="246" presetID="6" presetClass="emph" presetSubtype="0" autoRev="1" fill="hold" nodeType="withEffect">
                                  <p:stCondLst>
                                    <p:cond delay="0"/>
                                  </p:stCondLst>
                                  <p:childTnLst>
                                    <p:animScale>
                                      <p:cBhvr>
                                        <p:cTn id="247" dur="2000" fill="hold"/>
                                        <p:tgtEl>
                                          <p:spTgt spid="80"/>
                                        </p:tgtEl>
                                      </p:cBhvr>
                                      <p:by x="150000" y="150000"/>
                                    </p:animScale>
                                  </p:childTnLst>
                                </p:cTn>
                              </p:par>
                              <p:par>
                                <p:cTn id="248" presetID="6" presetClass="emph" presetSubtype="0" autoRev="1" fill="hold" grpId="2" nodeType="withEffect">
                                  <p:stCondLst>
                                    <p:cond delay="0"/>
                                  </p:stCondLst>
                                  <p:childTnLst>
                                    <p:animScale>
                                      <p:cBhvr>
                                        <p:cTn id="249" dur="2000" fill="hold"/>
                                        <p:tgtEl>
                                          <p:spTgt spid="44"/>
                                        </p:tgtEl>
                                      </p:cBhvr>
                                      <p:by x="150000" y="150000"/>
                                    </p:animScale>
                                  </p:childTnLst>
                                </p:cTn>
                              </p:par>
                              <p:par>
                                <p:cTn id="250" presetID="6" presetClass="emph" presetSubtype="0" autoRev="1" fill="hold" nodeType="withEffect">
                                  <p:stCondLst>
                                    <p:cond delay="0"/>
                                  </p:stCondLst>
                                  <p:childTnLst>
                                    <p:animScale>
                                      <p:cBhvr>
                                        <p:cTn id="251" dur="2000" fill="hold"/>
                                        <p:tgtEl>
                                          <p:spTgt spid="45"/>
                                        </p:tgtEl>
                                      </p:cBhvr>
                                      <p:by x="150000" y="150000"/>
                                    </p:animScale>
                                  </p:childTnLst>
                                </p:cTn>
                              </p:par>
                            </p:childTnLst>
                          </p:cTn>
                        </p:par>
                      </p:childTnLst>
                    </p:cTn>
                  </p:par>
                  <p:par>
                    <p:cTn id="252" fill="hold">
                      <p:stCondLst>
                        <p:cond delay="indefinite"/>
                      </p:stCondLst>
                      <p:childTnLst>
                        <p:par>
                          <p:cTn id="253" fill="hold">
                            <p:stCondLst>
                              <p:cond delay="0"/>
                            </p:stCondLst>
                            <p:childTnLst>
                              <p:par>
                                <p:cTn id="254" presetID="1" presetClass="entr" presetSubtype="0" fill="hold" grpId="0" nodeType="clickEffect">
                                  <p:stCondLst>
                                    <p:cond delay="0"/>
                                  </p:stCondLst>
                                  <p:childTnLst>
                                    <p:set>
                                      <p:cBhvr>
                                        <p:cTn id="255" dur="1" fill="hold">
                                          <p:stCondLst>
                                            <p:cond delay="0"/>
                                          </p:stCondLst>
                                        </p:cTn>
                                        <p:tgtEl>
                                          <p:spTgt spid="27"/>
                                        </p:tgtEl>
                                        <p:attrNameLst>
                                          <p:attrName>style.visibility</p:attrName>
                                        </p:attrNameLst>
                                      </p:cBhvr>
                                      <p:to>
                                        <p:strVal val="visible"/>
                                      </p:to>
                                    </p:set>
                                  </p:childTnLst>
                                </p:cTn>
                              </p:par>
                            </p:childTnLst>
                          </p:cTn>
                        </p:par>
                      </p:childTnLst>
                    </p:cTn>
                  </p:par>
                  <p:par>
                    <p:cTn id="256" fill="hold">
                      <p:stCondLst>
                        <p:cond delay="indefinite"/>
                      </p:stCondLst>
                      <p:childTnLst>
                        <p:par>
                          <p:cTn id="257" fill="hold">
                            <p:stCondLst>
                              <p:cond delay="0"/>
                            </p:stCondLst>
                            <p:childTnLst>
                              <p:par>
                                <p:cTn id="258" presetID="22" presetClass="entr" presetSubtype="8" fill="hold" nodeType="clickEffect">
                                  <p:stCondLst>
                                    <p:cond delay="0"/>
                                  </p:stCondLst>
                                  <p:childTnLst>
                                    <p:set>
                                      <p:cBhvr>
                                        <p:cTn id="259" dur="1" fill="hold">
                                          <p:stCondLst>
                                            <p:cond delay="0"/>
                                          </p:stCondLst>
                                        </p:cTn>
                                        <p:tgtEl>
                                          <p:spTgt spid="25"/>
                                        </p:tgtEl>
                                        <p:attrNameLst>
                                          <p:attrName>style.visibility</p:attrName>
                                        </p:attrNameLst>
                                      </p:cBhvr>
                                      <p:to>
                                        <p:strVal val="visible"/>
                                      </p:to>
                                    </p:set>
                                    <p:animEffect transition="in" filter="wipe(left)">
                                      <p:cBhvr>
                                        <p:cTn id="260" dur="500"/>
                                        <p:tgtEl>
                                          <p:spTgt spid="25"/>
                                        </p:tgtEl>
                                      </p:cBhvr>
                                    </p:animEffect>
                                  </p:childTnLst>
                                </p:cTn>
                              </p:par>
                            </p:childTnLst>
                          </p:cTn>
                        </p:par>
                      </p:childTnLst>
                    </p:cTn>
                  </p:par>
                  <p:par>
                    <p:cTn id="261" fill="hold">
                      <p:stCondLst>
                        <p:cond delay="indefinite"/>
                      </p:stCondLst>
                      <p:childTnLst>
                        <p:par>
                          <p:cTn id="262" fill="hold">
                            <p:stCondLst>
                              <p:cond delay="0"/>
                            </p:stCondLst>
                            <p:childTnLst>
                              <p:par>
                                <p:cTn id="263" presetID="22" presetClass="entr" presetSubtype="4" fill="hold" nodeType="clickEffect">
                                  <p:stCondLst>
                                    <p:cond delay="0"/>
                                  </p:stCondLst>
                                  <p:childTnLst>
                                    <p:set>
                                      <p:cBhvr>
                                        <p:cTn id="264" dur="1" fill="hold">
                                          <p:stCondLst>
                                            <p:cond delay="0"/>
                                          </p:stCondLst>
                                        </p:cTn>
                                        <p:tgtEl>
                                          <p:spTgt spid="145"/>
                                        </p:tgtEl>
                                        <p:attrNameLst>
                                          <p:attrName>style.visibility</p:attrName>
                                        </p:attrNameLst>
                                      </p:cBhvr>
                                      <p:to>
                                        <p:strVal val="visible"/>
                                      </p:to>
                                    </p:set>
                                    <p:animEffect transition="in" filter="wipe(down)">
                                      <p:cBhvr>
                                        <p:cTn id="265" dur="500"/>
                                        <p:tgtEl>
                                          <p:spTgt spid="145"/>
                                        </p:tgtEl>
                                      </p:cBhvr>
                                    </p:animEffect>
                                  </p:childTnLst>
                                </p:cTn>
                              </p:par>
                            </p:childTnLst>
                          </p:cTn>
                        </p:par>
                        <p:par>
                          <p:cTn id="266" fill="hold">
                            <p:stCondLst>
                              <p:cond delay="500"/>
                            </p:stCondLst>
                            <p:childTnLst>
                              <p:par>
                                <p:cTn id="267" presetID="1" presetClass="entr" presetSubtype="0" fill="hold" grpId="0" nodeType="afterEffect">
                                  <p:stCondLst>
                                    <p:cond delay="0"/>
                                  </p:stCondLst>
                                  <p:childTnLst>
                                    <p:set>
                                      <p:cBhvr>
                                        <p:cTn id="268" dur="1" fill="hold">
                                          <p:stCondLst>
                                            <p:cond delay="0"/>
                                          </p:stCondLst>
                                        </p:cTn>
                                        <p:tgtEl>
                                          <p:spTgt spid="151"/>
                                        </p:tgtEl>
                                        <p:attrNameLst>
                                          <p:attrName>style.visibility</p:attrName>
                                        </p:attrNameLst>
                                      </p:cBhvr>
                                      <p:to>
                                        <p:strVal val="visible"/>
                                      </p:to>
                                    </p:set>
                                  </p:childTnLst>
                                </p:cTn>
                              </p:par>
                            </p:childTnLst>
                          </p:cTn>
                        </p:par>
                        <p:par>
                          <p:cTn id="269" fill="hold">
                            <p:stCondLst>
                              <p:cond delay="500"/>
                            </p:stCondLst>
                            <p:childTnLst>
                              <p:par>
                                <p:cTn id="270" presetID="1" presetClass="entr" presetSubtype="0" fill="hold" grpId="0" nodeType="afterEffect">
                                  <p:stCondLst>
                                    <p:cond delay="0"/>
                                  </p:stCondLst>
                                  <p:childTnLst>
                                    <p:set>
                                      <p:cBhvr>
                                        <p:cTn id="271" dur="1" fill="hold">
                                          <p:stCondLst>
                                            <p:cond delay="0"/>
                                          </p:stCondLst>
                                        </p:cTn>
                                        <p:tgtEl>
                                          <p:spTgt spid="152"/>
                                        </p:tgtEl>
                                        <p:attrNameLst>
                                          <p:attrName>style.visibility</p:attrName>
                                        </p:attrNameLst>
                                      </p:cBhvr>
                                      <p:to>
                                        <p:strVal val="visible"/>
                                      </p:to>
                                    </p:set>
                                  </p:childTnLst>
                                </p:cTn>
                              </p:par>
                            </p:childTnLst>
                          </p:cTn>
                        </p:par>
                        <p:par>
                          <p:cTn id="272" fill="hold">
                            <p:stCondLst>
                              <p:cond delay="500"/>
                            </p:stCondLst>
                            <p:childTnLst>
                              <p:par>
                                <p:cTn id="273" presetID="1" presetClass="entr" presetSubtype="0" fill="hold" grpId="0" nodeType="afterEffect">
                                  <p:stCondLst>
                                    <p:cond delay="0"/>
                                  </p:stCondLst>
                                  <p:childTnLst>
                                    <p:set>
                                      <p:cBhvr>
                                        <p:cTn id="274" dur="1" fill="hold">
                                          <p:stCondLst>
                                            <p:cond delay="0"/>
                                          </p:stCondLst>
                                        </p:cTn>
                                        <p:tgtEl>
                                          <p:spTgt spid="153"/>
                                        </p:tgtEl>
                                        <p:attrNameLst>
                                          <p:attrName>style.visibility</p:attrName>
                                        </p:attrNameLst>
                                      </p:cBhvr>
                                      <p:to>
                                        <p:strVal val="visible"/>
                                      </p:to>
                                    </p:set>
                                  </p:childTnLst>
                                </p:cTn>
                              </p:par>
                            </p:childTnLst>
                          </p:cTn>
                        </p:par>
                        <p:par>
                          <p:cTn id="275" fill="hold">
                            <p:stCondLst>
                              <p:cond delay="500"/>
                            </p:stCondLst>
                            <p:childTnLst>
                              <p:par>
                                <p:cTn id="276" presetID="42" presetClass="path" presetSubtype="0" accel="50000" decel="50000" fill="hold" grpId="1" nodeType="afterEffect">
                                  <p:stCondLst>
                                    <p:cond delay="0"/>
                                  </p:stCondLst>
                                  <p:childTnLst>
                                    <p:animMotion origin="layout" path="M 4.16667E-6 3.7037E-7 L -0.15747 0.29421 " pathEditMode="relative" rAng="0" ptsTypes="AA">
                                      <p:cBhvr>
                                        <p:cTn id="277" dur="2000" fill="hold"/>
                                        <p:tgtEl>
                                          <p:spTgt spid="151"/>
                                        </p:tgtEl>
                                        <p:attrNameLst>
                                          <p:attrName>ppt_x</p:attrName>
                                          <p:attrName>ppt_y</p:attrName>
                                        </p:attrNameLst>
                                      </p:cBhvr>
                                      <p:rCtr x="-7882" y="14699"/>
                                    </p:animMotion>
                                  </p:childTnLst>
                                </p:cTn>
                              </p:par>
                              <p:par>
                                <p:cTn id="278" presetID="42" presetClass="path" presetSubtype="0" accel="50000" decel="50000" fill="hold" grpId="1" nodeType="withEffect">
                                  <p:stCondLst>
                                    <p:cond delay="0"/>
                                  </p:stCondLst>
                                  <p:childTnLst>
                                    <p:animMotion origin="layout" path="M 5.55556E-7 -1.48148E-6 L -0.14167 0.33611 " pathEditMode="relative" rAng="0" ptsTypes="AA">
                                      <p:cBhvr>
                                        <p:cTn id="279" dur="2000" fill="hold"/>
                                        <p:tgtEl>
                                          <p:spTgt spid="152"/>
                                        </p:tgtEl>
                                        <p:attrNameLst>
                                          <p:attrName>ppt_x</p:attrName>
                                          <p:attrName>ppt_y</p:attrName>
                                        </p:attrNameLst>
                                      </p:cBhvr>
                                      <p:rCtr x="-7083" y="16806"/>
                                    </p:animMotion>
                                  </p:childTnLst>
                                </p:cTn>
                              </p:par>
                              <p:par>
                                <p:cTn id="280" presetID="42" presetClass="path" presetSubtype="0" accel="50000" decel="50000" fill="hold" grpId="1" nodeType="withEffect">
                                  <p:stCondLst>
                                    <p:cond delay="0"/>
                                  </p:stCondLst>
                                  <p:childTnLst>
                                    <p:animMotion origin="layout" path="M -2.77778E-7 -3.7037E-6 L -0.06302 0.42014 " pathEditMode="relative" rAng="0" ptsTypes="AA">
                                      <p:cBhvr>
                                        <p:cTn id="281" dur="2000" fill="hold"/>
                                        <p:tgtEl>
                                          <p:spTgt spid="153"/>
                                        </p:tgtEl>
                                        <p:attrNameLst>
                                          <p:attrName>ppt_x</p:attrName>
                                          <p:attrName>ppt_y</p:attrName>
                                        </p:attrNameLst>
                                      </p:cBhvr>
                                      <p:rCtr x="-3160" y="20995"/>
                                    </p:animMotion>
                                  </p:childTnLst>
                                </p:cTn>
                              </p:par>
                            </p:childTnLst>
                          </p:cTn>
                        </p:par>
                        <p:par>
                          <p:cTn id="282" fill="hold">
                            <p:stCondLst>
                              <p:cond delay="2500"/>
                            </p:stCondLst>
                            <p:childTnLst>
                              <p:par>
                                <p:cTn id="283" presetID="1" presetClass="exit" presetSubtype="0" fill="hold" nodeType="afterEffect">
                                  <p:stCondLst>
                                    <p:cond delay="0"/>
                                  </p:stCondLst>
                                  <p:childTnLst>
                                    <p:set>
                                      <p:cBhvr>
                                        <p:cTn id="284" dur="1" fill="hold">
                                          <p:stCondLst>
                                            <p:cond delay="0"/>
                                          </p:stCondLst>
                                        </p:cTn>
                                        <p:tgtEl>
                                          <p:spTgt spid="145"/>
                                        </p:tgtEl>
                                        <p:attrNameLst>
                                          <p:attrName>style.visibility</p:attrName>
                                        </p:attrNameLst>
                                      </p:cBhvr>
                                      <p:to>
                                        <p:strVal val="hidden"/>
                                      </p:to>
                                    </p:set>
                                  </p:childTnLst>
                                </p:cTn>
                              </p:par>
                              <p:par>
                                <p:cTn id="285" presetID="1" presetClass="exit" presetSubtype="0" fill="hold" grpId="2" nodeType="withEffect">
                                  <p:stCondLst>
                                    <p:cond delay="0"/>
                                  </p:stCondLst>
                                  <p:childTnLst>
                                    <p:set>
                                      <p:cBhvr>
                                        <p:cTn id="286" dur="1" fill="hold">
                                          <p:stCondLst>
                                            <p:cond delay="0"/>
                                          </p:stCondLst>
                                        </p:cTn>
                                        <p:tgtEl>
                                          <p:spTgt spid="151"/>
                                        </p:tgtEl>
                                        <p:attrNameLst>
                                          <p:attrName>style.visibility</p:attrName>
                                        </p:attrNameLst>
                                      </p:cBhvr>
                                      <p:to>
                                        <p:strVal val="hidden"/>
                                      </p:to>
                                    </p:set>
                                  </p:childTnLst>
                                </p:cTn>
                              </p:par>
                              <p:par>
                                <p:cTn id="287" presetID="1" presetClass="exit" presetSubtype="0" fill="hold" grpId="2" nodeType="withEffect">
                                  <p:stCondLst>
                                    <p:cond delay="0"/>
                                  </p:stCondLst>
                                  <p:childTnLst>
                                    <p:set>
                                      <p:cBhvr>
                                        <p:cTn id="288" dur="1" fill="hold">
                                          <p:stCondLst>
                                            <p:cond delay="0"/>
                                          </p:stCondLst>
                                        </p:cTn>
                                        <p:tgtEl>
                                          <p:spTgt spid="152"/>
                                        </p:tgtEl>
                                        <p:attrNameLst>
                                          <p:attrName>style.visibility</p:attrName>
                                        </p:attrNameLst>
                                      </p:cBhvr>
                                      <p:to>
                                        <p:strVal val="hidden"/>
                                      </p:to>
                                    </p:set>
                                  </p:childTnLst>
                                </p:cTn>
                              </p:par>
                              <p:par>
                                <p:cTn id="289" presetID="1" presetClass="exit" presetSubtype="0" fill="hold" grpId="2" nodeType="withEffect">
                                  <p:stCondLst>
                                    <p:cond delay="0"/>
                                  </p:stCondLst>
                                  <p:childTnLst>
                                    <p:set>
                                      <p:cBhvr>
                                        <p:cTn id="290" dur="1" fill="hold">
                                          <p:stCondLst>
                                            <p:cond delay="0"/>
                                          </p:stCondLst>
                                        </p:cTn>
                                        <p:tgtEl>
                                          <p:spTgt spid="153"/>
                                        </p:tgtEl>
                                        <p:attrNameLst>
                                          <p:attrName>style.visibility</p:attrName>
                                        </p:attrNameLst>
                                      </p:cBhvr>
                                      <p:to>
                                        <p:strVal val="hidden"/>
                                      </p:to>
                                    </p:set>
                                  </p:childTnLst>
                                </p:cTn>
                              </p:par>
                            </p:childTnLst>
                          </p:cTn>
                        </p:par>
                        <p:par>
                          <p:cTn id="291" fill="hold">
                            <p:stCondLst>
                              <p:cond delay="2500"/>
                            </p:stCondLst>
                            <p:childTnLst>
                              <p:par>
                                <p:cTn id="292" presetID="9" presetClass="entr" presetSubtype="0" fill="hold" nodeType="afterEffect">
                                  <p:stCondLst>
                                    <p:cond delay="0"/>
                                  </p:stCondLst>
                                  <p:childTnLst>
                                    <p:set>
                                      <p:cBhvr>
                                        <p:cTn id="293" dur="1" fill="hold">
                                          <p:stCondLst>
                                            <p:cond delay="0"/>
                                          </p:stCondLst>
                                        </p:cTn>
                                        <p:tgtEl>
                                          <p:spTgt spid="157"/>
                                        </p:tgtEl>
                                        <p:attrNameLst>
                                          <p:attrName>style.visibility</p:attrName>
                                        </p:attrNameLst>
                                      </p:cBhvr>
                                      <p:to>
                                        <p:strVal val="visible"/>
                                      </p:to>
                                    </p:set>
                                    <p:animEffect transition="in" filter="dissolve">
                                      <p:cBhvr>
                                        <p:cTn id="294" dur="500"/>
                                        <p:tgtEl>
                                          <p:spTgt spid="157"/>
                                        </p:tgtEl>
                                      </p:cBhvr>
                                    </p:animEffect>
                                  </p:childTnLst>
                                </p:cTn>
                              </p:par>
                              <p:par>
                                <p:cTn id="295" presetID="9" presetClass="entr" presetSubtype="0" fill="hold" nodeType="withEffect">
                                  <p:stCondLst>
                                    <p:cond delay="0"/>
                                  </p:stCondLst>
                                  <p:childTnLst>
                                    <p:set>
                                      <p:cBhvr>
                                        <p:cTn id="296" dur="1" fill="hold">
                                          <p:stCondLst>
                                            <p:cond delay="0"/>
                                          </p:stCondLst>
                                        </p:cTn>
                                        <p:tgtEl>
                                          <p:spTgt spid="158"/>
                                        </p:tgtEl>
                                        <p:attrNameLst>
                                          <p:attrName>style.visibility</p:attrName>
                                        </p:attrNameLst>
                                      </p:cBhvr>
                                      <p:to>
                                        <p:strVal val="visible"/>
                                      </p:to>
                                    </p:set>
                                    <p:animEffect transition="in" filter="dissolve">
                                      <p:cBhvr>
                                        <p:cTn id="297" dur="500"/>
                                        <p:tgtEl>
                                          <p:spTgt spid="158"/>
                                        </p:tgtEl>
                                      </p:cBhvr>
                                    </p:animEffect>
                                  </p:childTnLst>
                                </p:cTn>
                              </p:par>
                              <p:par>
                                <p:cTn id="298" presetID="9" presetClass="entr" presetSubtype="0" fill="hold" nodeType="withEffect">
                                  <p:stCondLst>
                                    <p:cond delay="0"/>
                                  </p:stCondLst>
                                  <p:childTnLst>
                                    <p:set>
                                      <p:cBhvr>
                                        <p:cTn id="299" dur="1" fill="hold">
                                          <p:stCondLst>
                                            <p:cond delay="0"/>
                                          </p:stCondLst>
                                        </p:cTn>
                                        <p:tgtEl>
                                          <p:spTgt spid="159"/>
                                        </p:tgtEl>
                                        <p:attrNameLst>
                                          <p:attrName>style.visibility</p:attrName>
                                        </p:attrNameLst>
                                      </p:cBhvr>
                                      <p:to>
                                        <p:strVal val="visible"/>
                                      </p:to>
                                    </p:set>
                                    <p:animEffect transition="in" filter="dissolve">
                                      <p:cBhvr>
                                        <p:cTn id="300" dur="500"/>
                                        <p:tgtEl>
                                          <p:spTgt spid="159"/>
                                        </p:tgtEl>
                                      </p:cBhvr>
                                    </p:animEffect>
                                  </p:childTnLst>
                                </p:cTn>
                              </p:par>
                              <p:par>
                                <p:cTn id="301" presetID="9" presetClass="entr" presetSubtype="0" fill="hold" nodeType="withEffect">
                                  <p:stCondLst>
                                    <p:cond delay="0"/>
                                  </p:stCondLst>
                                  <p:childTnLst>
                                    <p:set>
                                      <p:cBhvr>
                                        <p:cTn id="302" dur="1" fill="hold">
                                          <p:stCondLst>
                                            <p:cond delay="0"/>
                                          </p:stCondLst>
                                        </p:cTn>
                                        <p:tgtEl>
                                          <p:spTgt spid="160"/>
                                        </p:tgtEl>
                                        <p:attrNameLst>
                                          <p:attrName>style.visibility</p:attrName>
                                        </p:attrNameLst>
                                      </p:cBhvr>
                                      <p:to>
                                        <p:strVal val="visible"/>
                                      </p:to>
                                    </p:set>
                                    <p:animEffect transition="in" filter="dissolve">
                                      <p:cBhvr>
                                        <p:cTn id="303" dur="500"/>
                                        <p:tgtEl>
                                          <p:spTgt spid="160"/>
                                        </p:tgtEl>
                                      </p:cBhvr>
                                    </p:animEffect>
                                  </p:childTnLst>
                                </p:cTn>
                              </p:par>
                            </p:childTnLst>
                          </p:cTn>
                        </p:par>
                      </p:childTnLst>
                    </p:cTn>
                  </p:par>
                  <p:par>
                    <p:cTn id="304" fill="hold">
                      <p:stCondLst>
                        <p:cond delay="indefinite"/>
                      </p:stCondLst>
                      <p:childTnLst>
                        <p:par>
                          <p:cTn id="305" fill="hold">
                            <p:stCondLst>
                              <p:cond delay="0"/>
                            </p:stCondLst>
                            <p:childTnLst>
                              <p:par>
                                <p:cTn id="306" presetID="1" presetClass="entr" presetSubtype="0" fill="hold" nodeType="clickEffect">
                                  <p:stCondLst>
                                    <p:cond delay="0"/>
                                  </p:stCondLst>
                                  <p:childTnLst>
                                    <p:set>
                                      <p:cBhvr>
                                        <p:cTn id="307" dur="1" fill="hold">
                                          <p:stCondLst>
                                            <p:cond delay="0"/>
                                          </p:stCondLst>
                                        </p:cTn>
                                        <p:tgtEl>
                                          <p:spTgt spid="161"/>
                                        </p:tgtEl>
                                        <p:attrNameLst>
                                          <p:attrName>style.visibility</p:attrName>
                                        </p:attrNameLst>
                                      </p:cBhvr>
                                      <p:to>
                                        <p:strVal val="visible"/>
                                      </p:to>
                                    </p:set>
                                  </p:childTnLst>
                                </p:cTn>
                              </p:par>
                            </p:childTnLst>
                          </p:cTn>
                        </p:par>
                        <p:par>
                          <p:cTn id="308" fill="hold">
                            <p:stCondLst>
                              <p:cond delay="0"/>
                            </p:stCondLst>
                            <p:childTnLst>
                              <p:par>
                                <p:cTn id="309" presetID="1" presetClass="entr" presetSubtype="0" fill="hold" grpId="0" nodeType="afterEffect">
                                  <p:stCondLst>
                                    <p:cond delay="0"/>
                                  </p:stCondLst>
                                  <p:childTnLst>
                                    <p:set>
                                      <p:cBhvr>
                                        <p:cTn id="310" dur="1" fill="hold">
                                          <p:stCondLst>
                                            <p:cond delay="0"/>
                                          </p:stCondLst>
                                        </p:cTn>
                                        <p:tgtEl>
                                          <p:spTgt spid="81"/>
                                        </p:tgtEl>
                                        <p:attrNameLst>
                                          <p:attrName>style.visibility</p:attrName>
                                        </p:attrNameLst>
                                      </p:cBhvr>
                                      <p:to>
                                        <p:strVal val="visible"/>
                                      </p:to>
                                    </p:set>
                                  </p:childTnLst>
                                </p:cTn>
                              </p:par>
                            </p:childTnLst>
                          </p:cTn>
                        </p:par>
                        <p:par>
                          <p:cTn id="311" fill="hold">
                            <p:stCondLst>
                              <p:cond delay="0"/>
                            </p:stCondLst>
                            <p:childTnLst>
                              <p:par>
                                <p:cTn id="312" presetID="35" presetClass="emph" presetSubtype="0" repeatCount="20000" fill="hold" grpId="1" nodeType="afterEffect">
                                  <p:stCondLst>
                                    <p:cond delay="0"/>
                                  </p:stCondLst>
                                  <p:childTnLst>
                                    <p:anim calcmode="discrete" valueType="str">
                                      <p:cBhvr>
                                        <p:cTn id="313" dur="500" fill="hold"/>
                                        <p:tgtEl>
                                          <p:spTgt spid="81"/>
                                        </p:tgtEl>
                                        <p:attrNameLst>
                                          <p:attrName>style.visibility</p:attrName>
                                        </p:attrNameLst>
                                      </p:cBhvr>
                                      <p:tavLst>
                                        <p:tav tm="0">
                                          <p:val>
                                            <p:strVal val="hidden"/>
                                          </p:val>
                                        </p:tav>
                                        <p:tav tm="50000">
                                          <p:val>
                                            <p:strVal val="visible"/>
                                          </p:val>
                                        </p:tav>
                                      </p:tavLst>
                                    </p:anim>
                                  </p:childTnLst>
                                </p:cTn>
                              </p:par>
                              <p:par>
                                <p:cTn id="314" presetID="6" presetClass="emph" presetSubtype="0" autoRev="1" fill="hold" nodeType="withEffect">
                                  <p:stCondLst>
                                    <p:cond delay="0"/>
                                  </p:stCondLst>
                                  <p:childTnLst>
                                    <p:animScale>
                                      <p:cBhvr>
                                        <p:cTn id="315" dur="2000" fill="hold"/>
                                        <p:tgtEl>
                                          <p:spTgt spid="157"/>
                                        </p:tgtEl>
                                      </p:cBhvr>
                                      <p:by x="150000" y="150000"/>
                                    </p:animScale>
                                  </p:childTnLst>
                                </p:cTn>
                              </p:par>
                              <p:par>
                                <p:cTn id="316" presetID="6" presetClass="emph" presetSubtype="0" autoRev="1" fill="hold" grpId="3" nodeType="withEffect">
                                  <p:stCondLst>
                                    <p:cond delay="0"/>
                                  </p:stCondLst>
                                  <p:childTnLst>
                                    <p:animScale>
                                      <p:cBhvr>
                                        <p:cTn id="317" dur="2000" fill="hold"/>
                                        <p:tgtEl>
                                          <p:spTgt spid="30"/>
                                        </p:tgtEl>
                                      </p:cBhvr>
                                      <p:by x="150000" y="150000"/>
                                    </p:animScale>
                                  </p:childTnLst>
                                </p:cTn>
                              </p:par>
                              <p:par>
                                <p:cTn id="318" presetID="6" presetClass="emph" presetSubtype="0" autoRev="1" fill="hold" nodeType="withEffect">
                                  <p:stCondLst>
                                    <p:cond delay="0"/>
                                  </p:stCondLst>
                                  <p:childTnLst>
                                    <p:animScale>
                                      <p:cBhvr>
                                        <p:cTn id="319" dur="2000" fill="hold"/>
                                        <p:tgtEl>
                                          <p:spTgt spid="110"/>
                                        </p:tgtEl>
                                      </p:cBhvr>
                                      <p:by x="150000" y="150000"/>
                                    </p:animScale>
                                  </p:childTnLst>
                                </p:cTn>
                              </p:par>
                              <p:par>
                                <p:cTn id="320" presetID="6" presetClass="emph" presetSubtype="0" autoRev="1" fill="hold" nodeType="withEffect">
                                  <p:stCondLst>
                                    <p:cond delay="2000"/>
                                  </p:stCondLst>
                                  <p:childTnLst>
                                    <p:animScale>
                                      <p:cBhvr>
                                        <p:cTn id="321" dur="2000" fill="hold"/>
                                        <p:tgtEl>
                                          <p:spTgt spid="158"/>
                                        </p:tgtEl>
                                      </p:cBhvr>
                                      <p:by x="150000" y="150000"/>
                                    </p:animScale>
                                  </p:childTnLst>
                                </p:cTn>
                              </p:par>
                              <p:par>
                                <p:cTn id="322" presetID="6" presetClass="emph" presetSubtype="0" autoRev="1" fill="hold" grpId="3" nodeType="withEffect">
                                  <p:stCondLst>
                                    <p:cond delay="2000"/>
                                  </p:stCondLst>
                                  <p:childTnLst>
                                    <p:animScale>
                                      <p:cBhvr>
                                        <p:cTn id="323" dur="2000" fill="hold"/>
                                        <p:tgtEl>
                                          <p:spTgt spid="36"/>
                                        </p:tgtEl>
                                      </p:cBhvr>
                                      <p:by x="150000" y="150000"/>
                                    </p:animScale>
                                  </p:childTnLst>
                                </p:cTn>
                              </p:par>
                              <p:par>
                                <p:cTn id="324" presetID="6" presetClass="emph" presetSubtype="0" autoRev="1" fill="hold" nodeType="withEffect">
                                  <p:stCondLst>
                                    <p:cond delay="2000"/>
                                  </p:stCondLst>
                                  <p:childTnLst>
                                    <p:animScale>
                                      <p:cBhvr>
                                        <p:cTn id="325" dur="2000" fill="hold"/>
                                        <p:tgtEl>
                                          <p:spTgt spid="37"/>
                                        </p:tgtEl>
                                      </p:cBhvr>
                                      <p:by x="150000" y="150000"/>
                                    </p:animScale>
                                  </p:childTnLst>
                                </p:cTn>
                              </p:par>
                              <p:par>
                                <p:cTn id="326" presetID="6" presetClass="emph" presetSubtype="0" autoRev="1" fill="hold" nodeType="withEffect">
                                  <p:stCondLst>
                                    <p:cond delay="4000"/>
                                  </p:stCondLst>
                                  <p:childTnLst>
                                    <p:animScale>
                                      <p:cBhvr>
                                        <p:cTn id="327" dur="2000" fill="hold"/>
                                        <p:tgtEl>
                                          <p:spTgt spid="159"/>
                                        </p:tgtEl>
                                      </p:cBhvr>
                                      <p:by x="150000" y="150000"/>
                                    </p:animScale>
                                  </p:childTnLst>
                                </p:cTn>
                              </p:par>
                              <p:par>
                                <p:cTn id="328" presetID="6" presetClass="emph" presetSubtype="0" autoRev="1" fill="hold" nodeType="withEffect">
                                  <p:stCondLst>
                                    <p:cond delay="4000"/>
                                  </p:stCondLst>
                                  <p:childTnLst>
                                    <p:animScale>
                                      <p:cBhvr>
                                        <p:cTn id="329" dur="2000" fill="hold"/>
                                        <p:tgtEl>
                                          <p:spTgt spid="112"/>
                                        </p:tgtEl>
                                      </p:cBhvr>
                                      <p:by x="150000" y="150000"/>
                                    </p:animScale>
                                  </p:childTnLst>
                                </p:cTn>
                              </p:par>
                              <p:par>
                                <p:cTn id="330" presetID="6" presetClass="emph" presetSubtype="0" autoRev="1" fill="hold" nodeType="withEffect">
                                  <p:stCondLst>
                                    <p:cond delay="6000"/>
                                  </p:stCondLst>
                                  <p:childTnLst>
                                    <p:animScale>
                                      <p:cBhvr>
                                        <p:cTn id="331" dur="2000" fill="hold"/>
                                        <p:tgtEl>
                                          <p:spTgt spid="160"/>
                                        </p:tgtEl>
                                      </p:cBhvr>
                                      <p:by x="150000" y="150000"/>
                                    </p:animScale>
                                  </p:childTnLst>
                                </p:cTn>
                              </p:par>
                              <p:par>
                                <p:cTn id="332" presetID="6" presetClass="emph" presetSubtype="0" autoRev="1" fill="hold" grpId="3" nodeType="withEffect">
                                  <p:stCondLst>
                                    <p:cond delay="6000"/>
                                  </p:stCondLst>
                                  <p:childTnLst>
                                    <p:animScale>
                                      <p:cBhvr>
                                        <p:cTn id="333" dur="2000" fill="hold"/>
                                        <p:tgtEl>
                                          <p:spTgt spid="44"/>
                                        </p:tgtEl>
                                      </p:cBhvr>
                                      <p:by x="150000" y="150000"/>
                                    </p:animScale>
                                  </p:childTnLst>
                                </p:cTn>
                              </p:par>
                              <p:par>
                                <p:cTn id="334" presetID="6" presetClass="emph" presetSubtype="0" autoRev="1" fill="hold" nodeType="withEffect">
                                  <p:stCondLst>
                                    <p:cond delay="6000"/>
                                  </p:stCondLst>
                                  <p:childTnLst>
                                    <p:animScale>
                                      <p:cBhvr>
                                        <p:cTn id="335" dur="2000" fill="hold"/>
                                        <p:tgtEl>
                                          <p:spTgt spid="45"/>
                                        </p:tgtEl>
                                      </p:cBhvr>
                                      <p:by x="150000" y="150000"/>
                                    </p:animScale>
                                  </p:childTnLst>
                                </p:cTn>
                              </p:par>
                            </p:childTnLst>
                          </p:cTn>
                        </p:par>
                      </p:childTnLst>
                    </p:cTn>
                  </p:par>
                  <p:par>
                    <p:cTn id="336" fill="hold">
                      <p:stCondLst>
                        <p:cond delay="indefinite"/>
                      </p:stCondLst>
                      <p:childTnLst>
                        <p:par>
                          <p:cTn id="337" fill="hold">
                            <p:stCondLst>
                              <p:cond delay="0"/>
                            </p:stCondLst>
                            <p:childTnLst>
                              <p:par>
                                <p:cTn id="338" presetID="1" presetClass="entr" presetSubtype="0" fill="hold" grpId="0" nodeType="clickEffect">
                                  <p:stCondLst>
                                    <p:cond delay="0"/>
                                  </p:stCondLst>
                                  <p:childTnLst>
                                    <p:set>
                                      <p:cBhvr>
                                        <p:cTn id="339" dur="1" fill="hold">
                                          <p:stCondLst>
                                            <p:cond delay="0"/>
                                          </p:stCondLst>
                                        </p:cTn>
                                        <p:tgtEl>
                                          <p:spTgt spid="24"/>
                                        </p:tgtEl>
                                        <p:attrNameLst>
                                          <p:attrName>style.visibility</p:attrName>
                                        </p:attrNameLst>
                                      </p:cBhvr>
                                      <p:to>
                                        <p:strVal val="visible"/>
                                      </p:to>
                                    </p:set>
                                  </p:childTnLst>
                                </p:cTn>
                              </p:par>
                              <p:par>
                                <p:cTn id="340" presetID="22" presetClass="entr" presetSubtype="8" fill="hold" nodeType="withEffect">
                                  <p:stCondLst>
                                    <p:cond delay="0"/>
                                  </p:stCondLst>
                                  <p:childTnLst>
                                    <p:set>
                                      <p:cBhvr>
                                        <p:cTn id="341" dur="1" fill="hold">
                                          <p:stCondLst>
                                            <p:cond delay="0"/>
                                          </p:stCondLst>
                                        </p:cTn>
                                        <p:tgtEl>
                                          <p:spTgt spid="128"/>
                                        </p:tgtEl>
                                        <p:attrNameLst>
                                          <p:attrName>style.visibility</p:attrName>
                                        </p:attrNameLst>
                                      </p:cBhvr>
                                      <p:to>
                                        <p:strVal val="visible"/>
                                      </p:to>
                                    </p:set>
                                    <p:animEffect transition="in" filter="wipe(left)">
                                      <p:cBhvr>
                                        <p:cTn id="342" dur="500"/>
                                        <p:tgtEl>
                                          <p:spTgt spid="128"/>
                                        </p:tgtEl>
                                      </p:cBhvr>
                                    </p:animEffect>
                                  </p:childTnLst>
                                </p:cTn>
                              </p:par>
                            </p:childTnLst>
                          </p:cTn>
                        </p:par>
                      </p:childTnLst>
                    </p:cTn>
                  </p:par>
                  <p:par>
                    <p:cTn id="343" fill="hold">
                      <p:stCondLst>
                        <p:cond delay="indefinite"/>
                      </p:stCondLst>
                      <p:childTnLst>
                        <p:par>
                          <p:cTn id="344" fill="hold">
                            <p:stCondLst>
                              <p:cond delay="0"/>
                            </p:stCondLst>
                            <p:childTnLst>
                              <p:par>
                                <p:cTn id="345" presetID="22" presetClass="entr" presetSubtype="4" fill="hold" nodeType="clickEffect">
                                  <p:stCondLst>
                                    <p:cond delay="0"/>
                                  </p:stCondLst>
                                  <p:childTnLst>
                                    <p:set>
                                      <p:cBhvr>
                                        <p:cTn id="346" dur="1" fill="hold">
                                          <p:stCondLst>
                                            <p:cond delay="0"/>
                                          </p:stCondLst>
                                        </p:cTn>
                                        <p:tgtEl>
                                          <p:spTgt spid="162"/>
                                        </p:tgtEl>
                                        <p:attrNameLst>
                                          <p:attrName>style.visibility</p:attrName>
                                        </p:attrNameLst>
                                      </p:cBhvr>
                                      <p:to>
                                        <p:strVal val="visible"/>
                                      </p:to>
                                    </p:set>
                                    <p:animEffect transition="in" filter="wipe(down)">
                                      <p:cBhvr>
                                        <p:cTn id="347" dur="500"/>
                                        <p:tgtEl>
                                          <p:spTgt spid="162"/>
                                        </p:tgtEl>
                                      </p:cBhvr>
                                    </p:animEffect>
                                  </p:childTnLst>
                                </p:cTn>
                              </p:par>
                              <p:par>
                                <p:cTn id="348" presetID="22" presetClass="entr" presetSubtype="8" fill="hold" grpId="0" nodeType="withEffect">
                                  <p:stCondLst>
                                    <p:cond delay="0"/>
                                  </p:stCondLst>
                                  <p:childTnLst>
                                    <p:set>
                                      <p:cBhvr>
                                        <p:cTn id="349" dur="1" fill="hold">
                                          <p:stCondLst>
                                            <p:cond delay="0"/>
                                          </p:stCondLst>
                                        </p:cTn>
                                        <p:tgtEl>
                                          <p:spTgt spid="169"/>
                                        </p:tgtEl>
                                        <p:attrNameLst>
                                          <p:attrName>style.visibility</p:attrName>
                                        </p:attrNameLst>
                                      </p:cBhvr>
                                      <p:to>
                                        <p:strVal val="visible"/>
                                      </p:to>
                                    </p:set>
                                    <p:animEffect transition="in" filter="wipe(left)">
                                      <p:cBhvr>
                                        <p:cTn id="350" dur="500"/>
                                        <p:tgtEl>
                                          <p:spTgt spid="169"/>
                                        </p:tgtEl>
                                      </p:cBhvr>
                                    </p:animEffect>
                                  </p:childTnLst>
                                </p:cTn>
                              </p:par>
                            </p:childTnLst>
                          </p:cTn>
                        </p:par>
                        <p:par>
                          <p:cTn id="351" fill="hold">
                            <p:stCondLst>
                              <p:cond delay="500"/>
                            </p:stCondLst>
                            <p:childTnLst>
                              <p:par>
                                <p:cTn id="352" presetID="22" presetClass="exit" presetSubtype="4" fill="hold" nodeType="afterEffect">
                                  <p:stCondLst>
                                    <p:cond delay="0"/>
                                  </p:stCondLst>
                                  <p:childTnLst>
                                    <p:animEffect transition="out" filter="wipe(down)">
                                      <p:cBhvr>
                                        <p:cTn id="353" dur="500"/>
                                        <p:tgtEl>
                                          <p:spTgt spid="162"/>
                                        </p:tgtEl>
                                      </p:cBhvr>
                                    </p:animEffect>
                                    <p:set>
                                      <p:cBhvr>
                                        <p:cTn id="354" dur="1" fill="hold">
                                          <p:stCondLst>
                                            <p:cond delay="499"/>
                                          </p:stCondLst>
                                        </p:cTn>
                                        <p:tgtEl>
                                          <p:spTgt spid="162"/>
                                        </p:tgtEl>
                                        <p:attrNameLst>
                                          <p:attrName>style.visibility</p:attrName>
                                        </p:attrNameLst>
                                      </p:cBhvr>
                                      <p:to>
                                        <p:strVal val="hidden"/>
                                      </p:to>
                                    </p:set>
                                  </p:childTnLst>
                                </p:cTn>
                              </p:par>
                              <p:par>
                                <p:cTn id="355" presetID="22" presetClass="entr" presetSubtype="8" fill="hold" nodeType="withEffect">
                                  <p:stCondLst>
                                    <p:cond delay="0"/>
                                  </p:stCondLst>
                                  <p:childTnLst>
                                    <p:set>
                                      <p:cBhvr>
                                        <p:cTn id="356" dur="1" fill="hold">
                                          <p:stCondLst>
                                            <p:cond delay="0"/>
                                          </p:stCondLst>
                                        </p:cTn>
                                        <p:tgtEl>
                                          <p:spTgt spid="168"/>
                                        </p:tgtEl>
                                        <p:attrNameLst>
                                          <p:attrName>style.visibility</p:attrName>
                                        </p:attrNameLst>
                                      </p:cBhvr>
                                      <p:to>
                                        <p:strVal val="visible"/>
                                      </p:to>
                                    </p:set>
                                    <p:animEffect transition="in" filter="wipe(left)">
                                      <p:cBhvr>
                                        <p:cTn id="357" dur="500"/>
                                        <p:tgtEl>
                                          <p:spTgt spid="168"/>
                                        </p:tgtEl>
                                      </p:cBhvr>
                                    </p:animEffect>
                                  </p:childTnLst>
                                </p:cTn>
                              </p:par>
                            </p:childTnLst>
                          </p:cTn>
                        </p:par>
                        <p:par>
                          <p:cTn id="358" fill="hold">
                            <p:stCondLst>
                              <p:cond delay="1000"/>
                            </p:stCondLst>
                            <p:childTnLst>
                              <p:par>
                                <p:cTn id="359" presetID="1" presetClass="exit" presetSubtype="0" fill="hold" grpId="1" nodeType="afterEffect">
                                  <p:stCondLst>
                                    <p:cond delay="0"/>
                                  </p:stCondLst>
                                  <p:childTnLst>
                                    <p:set>
                                      <p:cBhvr>
                                        <p:cTn id="360" dur="1" fill="hold">
                                          <p:stCondLst>
                                            <p:cond delay="0"/>
                                          </p:stCondLst>
                                        </p:cTn>
                                        <p:tgtEl>
                                          <p:spTgt spid="169"/>
                                        </p:tgtEl>
                                        <p:attrNameLst>
                                          <p:attrName>style.visibility</p:attrName>
                                        </p:attrNameLst>
                                      </p:cBhvr>
                                      <p:to>
                                        <p:strVal val="hidden"/>
                                      </p:to>
                                    </p:set>
                                  </p:childTnLst>
                                </p:cTn>
                              </p:par>
                            </p:childTnLst>
                          </p:cTn>
                        </p:par>
                      </p:childTnLst>
                    </p:cTn>
                  </p:par>
                  <p:par>
                    <p:cTn id="361" fill="hold">
                      <p:stCondLst>
                        <p:cond delay="indefinite"/>
                      </p:stCondLst>
                      <p:childTnLst>
                        <p:par>
                          <p:cTn id="362" fill="hold">
                            <p:stCondLst>
                              <p:cond delay="0"/>
                            </p:stCondLst>
                            <p:childTnLst>
                              <p:par>
                                <p:cTn id="363" presetID="1" presetClass="entr" presetSubtype="0" fill="hold" nodeType="clickEffect">
                                  <p:stCondLst>
                                    <p:cond delay="0"/>
                                  </p:stCondLst>
                                  <p:childTnLst>
                                    <p:set>
                                      <p:cBhvr>
                                        <p:cTn id="364" dur="1" fill="hold">
                                          <p:stCondLst>
                                            <p:cond delay="0"/>
                                          </p:stCondLst>
                                        </p:cTn>
                                        <p:tgtEl>
                                          <p:spTgt spid="170"/>
                                        </p:tgtEl>
                                        <p:attrNameLst>
                                          <p:attrName>style.visibility</p:attrName>
                                        </p:attrNameLst>
                                      </p:cBhvr>
                                      <p:to>
                                        <p:strVal val="visible"/>
                                      </p:to>
                                    </p:set>
                                  </p:childTnLst>
                                </p:cTn>
                              </p:par>
                            </p:childTnLst>
                          </p:cTn>
                        </p:par>
                        <p:par>
                          <p:cTn id="365" fill="hold">
                            <p:stCondLst>
                              <p:cond delay="0"/>
                            </p:stCondLst>
                            <p:childTnLst>
                              <p:par>
                                <p:cTn id="366" presetID="1" presetClass="entr" presetSubtype="0" fill="hold" grpId="0" nodeType="afterEffect">
                                  <p:stCondLst>
                                    <p:cond delay="0"/>
                                  </p:stCondLst>
                                  <p:childTnLst>
                                    <p:set>
                                      <p:cBhvr>
                                        <p:cTn id="367" dur="1" fill="hold">
                                          <p:stCondLst>
                                            <p:cond delay="0"/>
                                          </p:stCondLst>
                                        </p:cTn>
                                        <p:tgtEl>
                                          <p:spTgt spid="144"/>
                                        </p:tgtEl>
                                        <p:attrNameLst>
                                          <p:attrName>style.visibility</p:attrName>
                                        </p:attrNameLst>
                                      </p:cBhvr>
                                      <p:to>
                                        <p:strVal val="visible"/>
                                      </p:to>
                                    </p:set>
                                  </p:childTnLst>
                                </p:cTn>
                              </p:par>
                            </p:childTnLst>
                          </p:cTn>
                        </p:par>
                        <p:par>
                          <p:cTn id="368" fill="hold">
                            <p:stCondLst>
                              <p:cond delay="0"/>
                            </p:stCondLst>
                            <p:childTnLst>
                              <p:par>
                                <p:cTn id="369" presetID="35" presetClass="emph" presetSubtype="0" repeatCount="4000" fill="hold" grpId="1" nodeType="afterEffect">
                                  <p:stCondLst>
                                    <p:cond delay="0"/>
                                  </p:stCondLst>
                                  <p:childTnLst>
                                    <p:anim calcmode="discrete" valueType="str">
                                      <p:cBhvr>
                                        <p:cTn id="370" dur="500" fill="hold"/>
                                        <p:tgtEl>
                                          <p:spTgt spid="144"/>
                                        </p:tgtEl>
                                        <p:attrNameLst>
                                          <p:attrName>style.visibility</p:attrName>
                                        </p:attrNameLst>
                                      </p:cBhvr>
                                      <p:tavLst>
                                        <p:tav tm="0">
                                          <p:val>
                                            <p:strVal val="hidden"/>
                                          </p:val>
                                        </p:tav>
                                        <p:tav tm="50000">
                                          <p:val>
                                            <p:strVal val="visible"/>
                                          </p:val>
                                        </p:tav>
                                      </p:tavLst>
                                    </p:anim>
                                  </p:childTnLst>
                                </p:cTn>
                              </p:par>
                              <p:par>
                                <p:cTn id="371" presetID="22" presetClass="entr" presetSubtype="8" fill="hold" grpId="0" nodeType="withEffect">
                                  <p:stCondLst>
                                    <p:cond delay="0"/>
                                  </p:stCondLst>
                                  <p:childTnLst>
                                    <p:set>
                                      <p:cBhvr>
                                        <p:cTn id="372" dur="1" fill="hold">
                                          <p:stCondLst>
                                            <p:cond delay="0"/>
                                          </p:stCondLst>
                                        </p:cTn>
                                        <p:tgtEl>
                                          <p:spTgt spid="171"/>
                                        </p:tgtEl>
                                        <p:attrNameLst>
                                          <p:attrName>style.visibility</p:attrName>
                                        </p:attrNameLst>
                                      </p:cBhvr>
                                      <p:to>
                                        <p:strVal val="visible"/>
                                      </p:to>
                                    </p:set>
                                    <p:animEffect transition="in" filter="wipe(left)">
                                      <p:cBhvr>
                                        <p:cTn id="373" dur="2000"/>
                                        <p:tgtEl>
                                          <p:spTgt spid="171"/>
                                        </p:tgtEl>
                                      </p:cBhvr>
                                    </p:animEffect>
                                  </p:childTnLst>
                                </p:cTn>
                              </p:par>
                              <p:par>
                                <p:cTn id="374" presetID="22" presetClass="entr" presetSubtype="8" fill="hold" grpId="0" nodeType="withEffect">
                                  <p:stCondLst>
                                    <p:cond delay="0"/>
                                  </p:stCondLst>
                                  <p:childTnLst>
                                    <p:set>
                                      <p:cBhvr>
                                        <p:cTn id="375" dur="1" fill="hold">
                                          <p:stCondLst>
                                            <p:cond delay="0"/>
                                          </p:stCondLst>
                                        </p:cTn>
                                        <p:tgtEl>
                                          <p:spTgt spid="172"/>
                                        </p:tgtEl>
                                        <p:attrNameLst>
                                          <p:attrName>style.visibility</p:attrName>
                                        </p:attrNameLst>
                                      </p:cBhvr>
                                      <p:to>
                                        <p:strVal val="visible"/>
                                      </p:to>
                                    </p:set>
                                    <p:animEffect transition="in" filter="wipe(left)">
                                      <p:cBhvr>
                                        <p:cTn id="376" dur="2000"/>
                                        <p:tgtEl>
                                          <p:spTgt spid="172"/>
                                        </p:tgtEl>
                                      </p:cBhvr>
                                    </p:animEffect>
                                  </p:childTnLst>
                                </p:cTn>
                              </p:par>
                            </p:childTnLst>
                          </p:cTn>
                        </p:par>
                        <p:par>
                          <p:cTn id="377" fill="hold">
                            <p:stCondLst>
                              <p:cond delay="2000"/>
                            </p:stCondLst>
                            <p:childTnLst>
                              <p:par>
                                <p:cTn id="378" presetID="35" presetClass="emph" presetSubtype="0" repeatCount="4000" fill="hold" grpId="2" nodeType="afterEffect">
                                  <p:stCondLst>
                                    <p:cond delay="0"/>
                                  </p:stCondLst>
                                  <p:childTnLst>
                                    <p:anim calcmode="discrete" valueType="str">
                                      <p:cBhvr>
                                        <p:cTn id="379" dur="500" fill="hold"/>
                                        <p:tgtEl>
                                          <p:spTgt spid="144"/>
                                        </p:tgtEl>
                                        <p:attrNameLst>
                                          <p:attrName>style.visibility</p:attrName>
                                        </p:attrNameLst>
                                      </p:cBhvr>
                                      <p:tavLst>
                                        <p:tav tm="0">
                                          <p:val>
                                            <p:strVal val="hidden"/>
                                          </p:val>
                                        </p:tav>
                                        <p:tav tm="50000">
                                          <p:val>
                                            <p:strVal val="visible"/>
                                          </p:val>
                                        </p:tav>
                                      </p:tavLst>
                                    </p:anim>
                                  </p:childTnLst>
                                </p:cTn>
                              </p:par>
                              <p:par>
                                <p:cTn id="380" presetID="22" presetClass="exit" presetSubtype="8" fill="hold" grpId="1" nodeType="withEffect">
                                  <p:stCondLst>
                                    <p:cond delay="0"/>
                                  </p:stCondLst>
                                  <p:childTnLst>
                                    <p:animEffect transition="out" filter="wipe(left)">
                                      <p:cBhvr>
                                        <p:cTn id="381" dur="2000"/>
                                        <p:tgtEl>
                                          <p:spTgt spid="171"/>
                                        </p:tgtEl>
                                      </p:cBhvr>
                                    </p:animEffect>
                                    <p:set>
                                      <p:cBhvr>
                                        <p:cTn id="382" dur="1" fill="hold">
                                          <p:stCondLst>
                                            <p:cond delay="1999"/>
                                          </p:stCondLst>
                                        </p:cTn>
                                        <p:tgtEl>
                                          <p:spTgt spid="171"/>
                                        </p:tgtEl>
                                        <p:attrNameLst>
                                          <p:attrName>style.visibility</p:attrName>
                                        </p:attrNameLst>
                                      </p:cBhvr>
                                      <p:to>
                                        <p:strVal val="hidden"/>
                                      </p:to>
                                    </p:set>
                                  </p:childTnLst>
                                </p:cTn>
                              </p:par>
                              <p:par>
                                <p:cTn id="383" presetID="22" presetClass="exit" presetSubtype="8" fill="hold" grpId="1" nodeType="withEffect">
                                  <p:stCondLst>
                                    <p:cond delay="0"/>
                                  </p:stCondLst>
                                  <p:childTnLst>
                                    <p:animEffect transition="out" filter="wipe(left)">
                                      <p:cBhvr>
                                        <p:cTn id="384" dur="2000"/>
                                        <p:tgtEl>
                                          <p:spTgt spid="172"/>
                                        </p:tgtEl>
                                      </p:cBhvr>
                                    </p:animEffect>
                                    <p:set>
                                      <p:cBhvr>
                                        <p:cTn id="385" dur="1" fill="hold">
                                          <p:stCondLst>
                                            <p:cond delay="1999"/>
                                          </p:stCondLst>
                                        </p:cTn>
                                        <p:tgtEl>
                                          <p:spTgt spid="172"/>
                                        </p:tgtEl>
                                        <p:attrNameLst>
                                          <p:attrName>style.visibility</p:attrName>
                                        </p:attrNameLst>
                                      </p:cBhvr>
                                      <p:to>
                                        <p:strVal val="hidden"/>
                                      </p:to>
                                    </p:set>
                                  </p:childTnLst>
                                </p:cTn>
                              </p:par>
                            </p:childTnLst>
                          </p:cTn>
                        </p:par>
                        <p:par>
                          <p:cTn id="386" fill="hold">
                            <p:stCondLst>
                              <p:cond delay="4000"/>
                            </p:stCondLst>
                            <p:childTnLst>
                              <p:par>
                                <p:cTn id="387" presetID="1" presetClass="entr" presetSubtype="0" fill="hold" nodeType="afterEffect">
                                  <p:stCondLst>
                                    <p:cond delay="0"/>
                                  </p:stCondLst>
                                  <p:childTnLst>
                                    <p:set>
                                      <p:cBhvr>
                                        <p:cTn id="388" dur="1" fill="hold">
                                          <p:stCondLst>
                                            <p:cond delay="0"/>
                                          </p:stCondLst>
                                        </p:cTn>
                                        <p:tgtEl>
                                          <p:spTgt spid="173"/>
                                        </p:tgtEl>
                                        <p:attrNameLst>
                                          <p:attrName>style.visibility</p:attrName>
                                        </p:attrNameLst>
                                      </p:cBhvr>
                                      <p:to>
                                        <p:strVal val="visible"/>
                                      </p:to>
                                    </p:set>
                                  </p:childTnLst>
                                </p:cTn>
                              </p:par>
                            </p:childTnLst>
                          </p:cTn>
                        </p:par>
                        <p:par>
                          <p:cTn id="389" fill="hold">
                            <p:stCondLst>
                              <p:cond delay="4000"/>
                            </p:stCondLst>
                            <p:childTnLst>
                              <p:par>
                                <p:cTn id="390" presetID="1" presetClass="exit" presetSubtype="0" fill="hold" grpId="3" nodeType="afterEffect">
                                  <p:stCondLst>
                                    <p:cond delay="0"/>
                                  </p:stCondLst>
                                  <p:childTnLst>
                                    <p:set>
                                      <p:cBhvr>
                                        <p:cTn id="391" dur="1" fill="hold">
                                          <p:stCondLst>
                                            <p:cond delay="0"/>
                                          </p:stCondLst>
                                        </p:cTn>
                                        <p:tgtEl>
                                          <p:spTgt spid="144"/>
                                        </p:tgtEl>
                                        <p:attrNameLst>
                                          <p:attrName>style.visibility</p:attrName>
                                        </p:attrNameLst>
                                      </p:cBhvr>
                                      <p:to>
                                        <p:strVal val="hidden"/>
                                      </p:to>
                                    </p:set>
                                  </p:childTnLst>
                                </p:cTn>
                              </p:par>
                            </p:childTnLst>
                          </p:cTn>
                        </p:par>
                      </p:childTnLst>
                    </p:cTn>
                  </p:par>
                  <p:par>
                    <p:cTn id="392" fill="hold">
                      <p:stCondLst>
                        <p:cond delay="indefinite"/>
                      </p:stCondLst>
                      <p:childTnLst>
                        <p:par>
                          <p:cTn id="393" fill="hold">
                            <p:stCondLst>
                              <p:cond delay="0"/>
                            </p:stCondLst>
                            <p:childTnLst>
                              <p:par>
                                <p:cTn id="394" presetID="1" presetClass="entr" presetSubtype="0" fill="hold" grpId="0" nodeType="clickEffect">
                                  <p:stCondLst>
                                    <p:cond delay="0"/>
                                  </p:stCondLst>
                                  <p:childTnLst>
                                    <p:set>
                                      <p:cBhvr>
                                        <p:cTn id="395" dur="1" fill="hold">
                                          <p:stCondLst>
                                            <p:cond delay="0"/>
                                          </p:stCondLst>
                                        </p:cTn>
                                        <p:tgtEl>
                                          <p:spTgt spid="174"/>
                                        </p:tgtEl>
                                        <p:attrNameLst>
                                          <p:attrName>style.visibility</p:attrName>
                                        </p:attrNameLst>
                                      </p:cBhvr>
                                      <p:to>
                                        <p:strVal val="visible"/>
                                      </p:to>
                                    </p:set>
                                  </p:childTnLst>
                                </p:cTn>
                              </p:par>
                              <p:par>
                                <p:cTn id="396" presetID="1" presetClass="entr" presetSubtype="0" fill="hold" grpId="0" nodeType="withEffect">
                                  <p:stCondLst>
                                    <p:cond delay="0"/>
                                  </p:stCondLst>
                                  <p:childTnLst>
                                    <p:set>
                                      <p:cBhvr>
                                        <p:cTn id="397" dur="1" fill="hold">
                                          <p:stCondLst>
                                            <p:cond delay="0"/>
                                          </p:stCondLst>
                                        </p:cTn>
                                        <p:tgtEl>
                                          <p:spTgt spid="175"/>
                                        </p:tgtEl>
                                        <p:attrNameLst>
                                          <p:attrName>style.visibility</p:attrName>
                                        </p:attrNameLst>
                                      </p:cBhvr>
                                      <p:to>
                                        <p:strVal val="visible"/>
                                      </p:to>
                                    </p:set>
                                  </p:childTnLst>
                                </p:cTn>
                              </p:par>
                            </p:childTnLst>
                          </p:cTn>
                        </p:par>
                      </p:childTnLst>
                    </p:cTn>
                  </p:par>
                  <p:par>
                    <p:cTn id="398" fill="hold">
                      <p:stCondLst>
                        <p:cond delay="indefinite"/>
                      </p:stCondLst>
                      <p:childTnLst>
                        <p:par>
                          <p:cTn id="399" fill="hold">
                            <p:stCondLst>
                              <p:cond delay="0"/>
                            </p:stCondLst>
                            <p:childTnLst>
                              <p:par>
                                <p:cTn id="400" presetID="1" presetClass="entr" presetSubtype="0" fill="hold" nodeType="clickEffect">
                                  <p:stCondLst>
                                    <p:cond delay="0"/>
                                  </p:stCondLst>
                                  <p:childTnLst>
                                    <p:set>
                                      <p:cBhvr>
                                        <p:cTn id="401" dur="1" fill="hold">
                                          <p:stCondLst>
                                            <p:cond delay="0"/>
                                          </p:stCondLst>
                                        </p:cTn>
                                        <p:tgtEl>
                                          <p:spTgt spid="176"/>
                                        </p:tgtEl>
                                        <p:attrNameLst>
                                          <p:attrName>style.visibility</p:attrName>
                                        </p:attrNameLst>
                                      </p:cBhvr>
                                      <p:to>
                                        <p:strVal val="visible"/>
                                      </p:to>
                                    </p:set>
                                  </p:childTnLst>
                                </p:cTn>
                              </p:par>
                            </p:childTnLst>
                          </p:cTn>
                        </p:par>
                        <p:par>
                          <p:cTn id="402" fill="hold">
                            <p:stCondLst>
                              <p:cond delay="0"/>
                            </p:stCondLst>
                            <p:childTnLst>
                              <p:par>
                                <p:cTn id="403" presetID="42" presetClass="path" presetSubtype="0" accel="50000" decel="50000" fill="hold" nodeType="afterEffect">
                                  <p:stCondLst>
                                    <p:cond delay="0"/>
                                  </p:stCondLst>
                                  <p:childTnLst>
                                    <p:animMotion origin="layout" path="M -4.16667E-6 4.07407E-6 L 0.31112 0.1574 " pathEditMode="relative" rAng="0" ptsTypes="AA">
                                      <p:cBhvr>
                                        <p:cTn id="404" dur="2000" fill="hold"/>
                                        <p:tgtEl>
                                          <p:spTgt spid="176"/>
                                        </p:tgtEl>
                                        <p:attrNameLst>
                                          <p:attrName>ppt_x</p:attrName>
                                          <p:attrName>ppt_y</p:attrName>
                                        </p:attrNameLst>
                                      </p:cBhvr>
                                      <p:rCtr x="15556" y="7870"/>
                                    </p:animMotion>
                                  </p:childTnLst>
                                </p:cTn>
                              </p:par>
                            </p:childTnLst>
                          </p:cTn>
                        </p:par>
                        <p:par>
                          <p:cTn id="405" fill="hold">
                            <p:stCondLst>
                              <p:cond delay="2000"/>
                            </p:stCondLst>
                            <p:childTnLst>
                              <p:par>
                                <p:cTn id="406" presetID="1" presetClass="exit" presetSubtype="0" fill="hold" nodeType="afterEffect">
                                  <p:stCondLst>
                                    <p:cond delay="0"/>
                                  </p:stCondLst>
                                  <p:childTnLst>
                                    <p:set>
                                      <p:cBhvr>
                                        <p:cTn id="407" dur="1" fill="hold">
                                          <p:stCondLst>
                                            <p:cond delay="0"/>
                                          </p:stCondLst>
                                        </p:cTn>
                                        <p:tgtEl>
                                          <p:spTgt spid="176"/>
                                        </p:tgtEl>
                                        <p:attrNameLst>
                                          <p:attrName>style.visibility</p:attrName>
                                        </p:attrNameLst>
                                      </p:cBhvr>
                                      <p:to>
                                        <p:strVal val="hidden"/>
                                      </p:to>
                                    </p:set>
                                  </p:childTnLst>
                                </p:cTn>
                              </p:par>
                            </p:childTnLst>
                          </p:cTn>
                        </p:par>
                        <p:par>
                          <p:cTn id="408" fill="hold">
                            <p:stCondLst>
                              <p:cond delay="2000"/>
                            </p:stCondLst>
                            <p:childTnLst>
                              <p:par>
                                <p:cTn id="409" presetID="22" presetClass="entr" presetSubtype="8" fill="hold" nodeType="afterEffect">
                                  <p:stCondLst>
                                    <p:cond delay="0"/>
                                  </p:stCondLst>
                                  <p:childTnLst>
                                    <p:set>
                                      <p:cBhvr>
                                        <p:cTn id="410" dur="1" fill="hold">
                                          <p:stCondLst>
                                            <p:cond delay="0"/>
                                          </p:stCondLst>
                                        </p:cTn>
                                        <p:tgtEl>
                                          <p:spTgt spid="23"/>
                                        </p:tgtEl>
                                        <p:attrNameLst>
                                          <p:attrName>style.visibility</p:attrName>
                                        </p:attrNameLst>
                                      </p:cBhvr>
                                      <p:to>
                                        <p:strVal val="visible"/>
                                      </p:to>
                                    </p:set>
                                    <p:animEffect transition="in" filter="wipe(left)">
                                      <p:cBhvr>
                                        <p:cTn id="4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animBg="1"/>
      <p:bldP spid="174" grpId="0" animBg="1"/>
      <p:bldP spid="6" grpId="0" animBg="1"/>
      <p:bldP spid="10" grpId="0" animBg="1"/>
      <p:bldP spid="46" grpId="0" animBg="1"/>
      <p:bldP spid="66" grpId="0" animBg="1"/>
      <p:bldP spid="66" grpId="1" animBg="1"/>
      <p:bldP spid="81" grpId="0" animBg="1"/>
      <p:bldP spid="81" grpId="1" animBg="1"/>
      <p:bldP spid="104" grpId="1" animBg="1"/>
      <p:bldP spid="104" grpId="2" animBg="1"/>
      <p:bldP spid="104" grpId="3" animBg="1"/>
      <p:bldP spid="104" grpId="5" animBg="1"/>
      <p:bldP spid="121" grpId="0"/>
      <p:bldP spid="122" grpId="0"/>
      <p:bldP spid="3" grpId="0"/>
      <p:bldP spid="123" grpId="0"/>
      <p:bldP spid="124" grpId="0"/>
      <p:bldP spid="22" grpId="0" animBg="1"/>
      <p:bldP spid="24" grpId="0" animBg="1"/>
      <p:bldP spid="26" grpId="0" animBg="1"/>
      <p:bldP spid="27" grpId="0" animBg="1"/>
      <p:bldP spid="127" grpId="0" animBg="1"/>
      <p:bldP spid="127" grpId="1" animBg="1"/>
      <p:bldP spid="127" grpId="2" animBg="1"/>
      <p:bldP spid="127" grpId="3" animBg="1"/>
      <p:bldP spid="129" grpId="0" animBg="1"/>
      <p:bldP spid="129" grpId="1" animBg="1"/>
      <p:bldP spid="129" grpId="2" animBg="1"/>
      <p:bldP spid="129" grpId="3" animBg="1"/>
      <p:bldP spid="130" grpId="0" animBg="1"/>
      <p:bldP spid="130" grpId="1" animBg="1"/>
      <p:bldP spid="130" grpId="2" animBg="1"/>
      <p:bldP spid="130" grpId="3" animBg="1"/>
      <p:bldP spid="30" grpId="0" animBg="1"/>
      <p:bldP spid="30" grpId="1" animBg="1"/>
      <p:bldP spid="30" grpId="2" animBg="1"/>
      <p:bldP spid="30" grpId="3" animBg="1"/>
      <p:bldP spid="36" grpId="0" animBg="1"/>
      <p:bldP spid="36" grpId="1" animBg="1"/>
      <p:bldP spid="36" grpId="2" animBg="1"/>
      <p:bldP spid="36" grpId="3" animBg="1"/>
      <p:bldP spid="44" grpId="0" animBg="1"/>
      <p:bldP spid="44" grpId="1" animBg="1"/>
      <p:bldP spid="44" grpId="2" animBg="1"/>
      <p:bldP spid="44" grpId="3" animBg="1"/>
      <p:bldP spid="131" grpId="0" animBg="1"/>
      <p:bldP spid="131" grpId="1" animBg="1"/>
      <p:bldP spid="131" grpId="2" animBg="1"/>
      <p:bldP spid="65" grpId="0" animBg="1"/>
      <p:bldP spid="65" grpId="1" animBg="1"/>
      <p:bldP spid="67" grpId="0" animBg="1"/>
      <p:bldP spid="67" grpId="1" animBg="1"/>
      <p:bldP spid="79" grpId="0" animBg="1"/>
      <p:bldP spid="79" grpId="1" animBg="1"/>
      <p:bldP spid="138" grpId="0" animBg="1"/>
      <p:bldP spid="138" grpId="1" animBg="1"/>
      <p:bldP spid="138" grpId="2" animBg="1"/>
      <p:bldP spid="139" grpId="0" animBg="1"/>
      <p:bldP spid="139" grpId="1" animBg="1"/>
      <p:bldP spid="139" grpId="2" animBg="1"/>
      <p:bldP spid="142" grpId="0" animBg="1"/>
      <p:bldP spid="142" grpId="1" animBg="1"/>
      <p:bldP spid="142" grpId="2" animBg="1"/>
      <p:bldP spid="144" grpId="0" animBg="1"/>
      <p:bldP spid="144" grpId="1" animBg="1"/>
      <p:bldP spid="144" grpId="2" animBg="1"/>
      <p:bldP spid="144" grpId="3" animBg="1"/>
      <p:bldP spid="151" grpId="0" animBg="1"/>
      <p:bldP spid="151" grpId="1" animBg="1"/>
      <p:bldP spid="151" grpId="2" animBg="1"/>
      <p:bldP spid="152" grpId="0" animBg="1"/>
      <p:bldP spid="152" grpId="1" animBg="1"/>
      <p:bldP spid="152" grpId="2" animBg="1"/>
      <p:bldP spid="153" grpId="0" animBg="1"/>
      <p:bldP spid="153" grpId="1" animBg="1"/>
      <p:bldP spid="153" grpId="2" animBg="1"/>
      <p:bldP spid="169" grpId="0" animBg="1"/>
      <p:bldP spid="169" grpId="1" animBg="1"/>
      <p:bldP spid="171" grpId="0" animBg="1"/>
      <p:bldP spid="171" grpId="1" animBg="1"/>
      <p:bldP spid="172" grpId="0" animBg="1"/>
      <p:bldP spid="172"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計測装置</a:t>
            </a:r>
            <a:endParaRPr kumimoji="1" lang="ja-JP" altLang="en-US" dirty="0"/>
          </a:p>
        </p:txBody>
      </p:sp>
      <p:pic>
        <p:nvPicPr>
          <p:cNvPr id="22" name="図 21"/>
          <p:cNvPicPr>
            <a:picLocks noChangeAspect="1"/>
          </p:cNvPicPr>
          <p:nvPr/>
        </p:nvPicPr>
        <p:blipFill>
          <a:blip r:embed="rId2"/>
          <a:stretch>
            <a:fillRect/>
          </a:stretch>
        </p:blipFill>
        <p:spPr>
          <a:xfrm>
            <a:off x="611560" y="476672"/>
            <a:ext cx="3888431" cy="4843180"/>
          </a:xfrm>
          <a:prstGeom prst="rect">
            <a:avLst/>
          </a:prstGeom>
        </p:spPr>
      </p:pic>
      <p:pic>
        <p:nvPicPr>
          <p:cNvPr id="23" name="図 22"/>
          <p:cNvPicPr>
            <a:picLocks noChangeAspect="1"/>
          </p:cNvPicPr>
          <p:nvPr/>
        </p:nvPicPr>
        <p:blipFill>
          <a:blip r:embed="rId3"/>
          <a:stretch>
            <a:fillRect/>
          </a:stretch>
        </p:blipFill>
        <p:spPr>
          <a:xfrm>
            <a:off x="4644008" y="548680"/>
            <a:ext cx="3600400" cy="3259534"/>
          </a:xfrm>
          <a:prstGeom prst="rect">
            <a:avLst/>
          </a:prstGeom>
        </p:spPr>
      </p:pic>
      <p:sp>
        <p:nvSpPr>
          <p:cNvPr id="3" name="円弧 2"/>
          <p:cNvSpPr/>
          <p:nvPr/>
        </p:nvSpPr>
        <p:spPr bwMode="auto">
          <a:xfrm>
            <a:off x="1691680" y="1052736"/>
            <a:ext cx="2736304" cy="3672408"/>
          </a:xfrm>
          <a:prstGeom prst="arc">
            <a:avLst>
              <a:gd name="adj1" fmla="val 17240763"/>
              <a:gd name="adj2" fmla="val 4348360"/>
            </a:avLst>
          </a:prstGeom>
          <a:noFill/>
          <a:ln w="127000" cap="flat" cmpd="sng" algn="ctr">
            <a:solidFill>
              <a:schemeClr val="accent3"/>
            </a:solidFill>
            <a:prstDash val="solid"/>
            <a:round/>
            <a:headEnd type="triangle"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8" name="円弧 7"/>
          <p:cNvSpPr/>
          <p:nvPr/>
        </p:nvSpPr>
        <p:spPr bwMode="auto">
          <a:xfrm rot="5400000">
            <a:off x="2158018" y="3717032"/>
            <a:ext cx="504056" cy="1944216"/>
          </a:xfrm>
          <a:prstGeom prst="arc">
            <a:avLst>
              <a:gd name="adj1" fmla="val 13306600"/>
              <a:gd name="adj2" fmla="val 8472932"/>
            </a:avLst>
          </a:prstGeom>
          <a:noFill/>
          <a:ln w="127000" cap="flat" cmpd="sng" algn="ctr">
            <a:solidFill>
              <a:schemeClr val="accent5"/>
            </a:solidFill>
            <a:prstDash val="solid"/>
            <a:round/>
            <a:headEnd type="triangle"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5" name="正方形/長方形 4"/>
          <p:cNvSpPr/>
          <p:nvPr/>
        </p:nvSpPr>
        <p:spPr bwMode="auto">
          <a:xfrm rot="1093464">
            <a:off x="2396902" y="1420779"/>
            <a:ext cx="720080" cy="432048"/>
          </a:xfrm>
          <a:prstGeom prst="rect">
            <a:avLst/>
          </a:prstGeom>
          <a:noFill/>
          <a:ln w="7620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1" name="テキスト ボックス 10"/>
          <p:cNvSpPr txBox="1"/>
          <p:nvPr/>
        </p:nvSpPr>
        <p:spPr>
          <a:xfrm>
            <a:off x="1331640" y="5373216"/>
            <a:ext cx="2358338" cy="646331"/>
          </a:xfrm>
          <a:prstGeom prst="rect">
            <a:avLst/>
          </a:prstGeom>
          <a:noFill/>
        </p:spPr>
        <p:txBody>
          <a:bodyPr wrap="none" rtlCol="0">
            <a:spAutoFit/>
            <a:scene3d>
              <a:camera prst="orthographicFront"/>
              <a:lightRig rig="threePt" dir="t"/>
            </a:scene3d>
            <a:sp3d/>
          </a:bodyPr>
          <a:lstStyle/>
          <a:p>
            <a:pPr algn="ctr"/>
            <a:r>
              <a:rPr kumimoji="1" lang="ja-JP" altLang="en-US" b="1" dirty="0" smtClean="0">
                <a:solidFill>
                  <a:schemeClr val="bg1"/>
                </a:solidFill>
                <a:effectLst>
                  <a:glow rad="228600">
                    <a:schemeClr val="tx1">
                      <a:alpha val="40000"/>
                    </a:schemeClr>
                  </a:glow>
                  <a:outerShdw dir="5400000" algn="ctr" rotWithShape="0">
                    <a:schemeClr val="tx1"/>
                  </a:outerShdw>
                </a:effectLst>
              </a:rPr>
              <a:t>質感サンプラー</a:t>
            </a:r>
            <a:endParaRPr lang="en-US" altLang="ja-JP" b="1" dirty="0">
              <a:solidFill>
                <a:schemeClr val="bg1"/>
              </a:solidFill>
              <a:effectLst>
                <a:glow rad="228600">
                  <a:schemeClr val="tx1">
                    <a:alpha val="40000"/>
                  </a:schemeClr>
                </a:glow>
                <a:outerShdw dir="5400000" algn="ctr" rotWithShape="0">
                  <a:schemeClr val="tx1"/>
                </a:outerShdw>
              </a:effectLst>
            </a:endParaRPr>
          </a:p>
          <a:p>
            <a:pPr algn="ctr"/>
            <a:r>
              <a:rPr kumimoji="1" lang="ja-JP" altLang="en-US" b="1" dirty="0" smtClean="0">
                <a:solidFill>
                  <a:schemeClr val="bg1"/>
                </a:solidFill>
                <a:effectLst>
                  <a:glow rad="228600">
                    <a:schemeClr val="tx1">
                      <a:alpha val="40000"/>
                    </a:schemeClr>
                  </a:glow>
                  <a:outerShdw dir="5400000" algn="ctr" rotWithShape="0">
                    <a:schemeClr val="tx1"/>
                  </a:outerShdw>
                </a:effectLst>
              </a:rPr>
              <a:t>（偏光計測バージョン）</a:t>
            </a:r>
            <a:endParaRPr kumimoji="1" lang="ja-JP" altLang="en-US" b="1" dirty="0">
              <a:solidFill>
                <a:schemeClr val="bg1"/>
              </a:solidFill>
              <a:effectLst>
                <a:glow rad="228600">
                  <a:schemeClr val="tx1">
                    <a:alpha val="40000"/>
                  </a:schemeClr>
                </a:glow>
                <a:outerShdw dir="5400000" algn="ctr" rotWithShape="0">
                  <a:schemeClr val="tx1"/>
                </a:outerShdw>
              </a:effectLst>
            </a:endParaRPr>
          </a:p>
        </p:txBody>
      </p:sp>
      <p:sp>
        <p:nvSpPr>
          <p:cNvPr id="12" name="テキスト ボックス 11"/>
          <p:cNvSpPr txBox="1"/>
          <p:nvPr/>
        </p:nvSpPr>
        <p:spPr>
          <a:xfrm>
            <a:off x="5436096" y="3933056"/>
            <a:ext cx="2090637" cy="923330"/>
          </a:xfrm>
          <a:prstGeom prst="rect">
            <a:avLst/>
          </a:prstGeom>
          <a:noFill/>
        </p:spPr>
        <p:txBody>
          <a:bodyPr wrap="none" rtlCol="0">
            <a:spAutoFit/>
            <a:scene3d>
              <a:camera prst="orthographicFront"/>
              <a:lightRig rig="threePt" dir="t"/>
            </a:scene3d>
            <a:sp3d/>
          </a:bodyPr>
          <a:lstStyle/>
          <a:p>
            <a:pPr algn="ctr"/>
            <a:r>
              <a:rPr kumimoji="1" lang="ja-JP" altLang="en-US" b="1" dirty="0" smtClean="0">
                <a:solidFill>
                  <a:schemeClr val="bg1"/>
                </a:solidFill>
                <a:effectLst>
                  <a:glow rad="228600">
                    <a:schemeClr val="tx1">
                      <a:alpha val="40000"/>
                    </a:schemeClr>
                  </a:glow>
                  <a:outerShdw dir="5400000" algn="ctr" rotWithShape="0">
                    <a:schemeClr val="tx1"/>
                  </a:outerShdw>
                </a:effectLst>
              </a:rPr>
              <a:t>白色</a:t>
            </a:r>
            <a:r>
              <a:rPr kumimoji="1" lang="en-US" altLang="ja-JP" b="1" dirty="0" smtClean="0">
                <a:solidFill>
                  <a:schemeClr val="bg1"/>
                </a:solidFill>
                <a:effectLst>
                  <a:glow rad="228600">
                    <a:schemeClr val="tx1">
                      <a:alpha val="40000"/>
                    </a:schemeClr>
                  </a:glow>
                  <a:outerShdw dir="5400000" algn="ctr" rotWithShape="0">
                    <a:schemeClr val="tx1"/>
                  </a:outerShdw>
                </a:effectLst>
              </a:rPr>
              <a:t>LED</a:t>
            </a:r>
            <a:r>
              <a:rPr kumimoji="1" lang="ja-JP" altLang="en-US" b="1" dirty="0" smtClean="0">
                <a:solidFill>
                  <a:schemeClr val="bg1"/>
                </a:solidFill>
                <a:effectLst>
                  <a:glow rad="228600">
                    <a:schemeClr val="tx1">
                      <a:alpha val="40000"/>
                    </a:schemeClr>
                  </a:glow>
                  <a:outerShdw dir="5400000" algn="ctr" rotWithShape="0">
                    <a:schemeClr val="tx1"/>
                  </a:outerShdw>
                </a:effectLst>
              </a:rPr>
              <a:t>パネル</a:t>
            </a:r>
            <a:endParaRPr kumimoji="1" lang="en-US" altLang="ja-JP" b="1" dirty="0" smtClean="0">
              <a:solidFill>
                <a:schemeClr val="bg1"/>
              </a:solidFill>
              <a:effectLst>
                <a:glow rad="228600">
                  <a:schemeClr val="tx1">
                    <a:alpha val="40000"/>
                  </a:schemeClr>
                </a:glow>
                <a:outerShdw dir="5400000" algn="ctr" rotWithShape="0">
                  <a:schemeClr val="tx1"/>
                </a:outerShdw>
              </a:effectLst>
            </a:endParaRPr>
          </a:p>
          <a:p>
            <a:pPr algn="ctr"/>
            <a:r>
              <a:rPr kumimoji="1" lang="ja-JP" altLang="en-US" b="1" dirty="0" smtClean="0">
                <a:solidFill>
                  <a:schemeClr val="bg1"/>
                </a:solidFill>
                <a:effectLst>
                  <a:glow rad="228600">
                    <a:schemeClr val="tx1">
                      <a:alpha val="40000"/>
                    </a:schemeClr>
                  </a:glow>
                  <a:outerShdw dir="5400000" algn="ctr" rotWithShape="0">
                    <a:schemeClr val="tx1"/>
                  </a:outerShdw>
                </a:effectLst>
              </a:rPr>
              <a:t>（</a:t>
            </a:r>
            <a:r>
              <a:rPr kumimoji="1" lang="en-US" altLang="ja-JP" b="1" dirty="0" smtClean="0">
                <a:solidFill>
                  <a:schemeClr val="bg1"/>
                </a:solidFill>
                <a:effectLst>
                  <a:glow rad="228600">
                    <a:schemeClr val="tx1">
                      <a:alpha val="40000"/>
                    </a:schemeClr>
                  </a:glow>
                  <a:outerShdw dir="5400000" algn="ctr" rotWithShape="0">
                    <a:schemeClr val="tx1"/>
                  </a:outerShdw>
                </a:effectLst>
              </a:rPr>
              <a:t>LED</a:t>
            </a:r>
            <a:r>
              <a:rPr kumimoji="1" lang="ja-JP" altLang="en-US" b="1" dirty="0" smtClean="0">
                <a:solidFill>
                  <a:schemeClr val="bg1"/>
                </a:solidFill>
                <a:effectLst>
                  <a:glow rad="228600">
                    <a:schemeClr val="tx1">
                      <a:alpha val="40000"/>
                    </a:schemeClr>
                  </a:glow>
                  <a:outerShdw dir="5400000" algn="ctr" rotWithShape="0">
                    <a:schemeClr val="tx1"/>
                  </a:outerShdw>
                </a:effectLst>
              </a:rPr>
              <a:t>球</a:t>
            </a:r>
            <a:r>
              <a:rPr kumimoji="1" lang="en-US" altLang="ja-JP" b="1" dirty="0" smtClean="0">
                <a:solidFill>
                  <a:schemeClr val="bg1"/>
                </a:solidFill>
                <a:effectLst>
                  <a:glow rad="228600">
                    <a:schemeClr val="tx1">
                      <a:alpha val="40000"/>
                    </a:schemeClr>
                  </a:glow>
                  <a:outerShdw dir="5400000" algn="ctr" rotWithShape="0">
                    <a:schemeClr val="tx1"/>
                  </a:outerShdw>
                </a:effectLst>
              </a:rPr>
              <a:t>16×16</a:t>
            </a:r>
            <a:r>
              <a:rPr kumimoji="1" lang="ja-JP" altLang="en-US" b="1" dirty="0" smtClean="0">
                <a:solidFill>
                  <a:schemeClr val="bg1"/>
                </a:solidFill>
                <a:effectLst>
                  <a:glow rad="228600">
                    <a:schemeClr val="tx1">
                      <a:alpha val="40000"/>
                    </a:schemeClr>
                  </a:glow>
                  <a:outerShdw dir="5400000" algn="ctr" rotWithShape="0">
                    <a:schemeClr val="tx1"/>
                  </a:outerShdw>
                </a:effectLst>
              </a:rPr>
              <a:t>個）</a:t>
            </a:r>
            <a:endParaRPr kumimoji="1" lang="en-US" altLang="ja-JP" b="1" dirty="0" smtClean="0">
              <a:solidFill>
                <a:schemeClr val="bg1"/>
              </a:solidFill>
              <a:effectLst>
                <a:glow rad="228600">
                  <a:schemeClr val="tx1">
                    <a:alpha val="40000"/>
                  </a:schemeClr>
                </a:glow>
                <a:outerShdw dir="5400000" algn="ctr" rotWithShape="0">
                  <a:schemeClr val="tx1"/>
                </a:outerShdw>
              </a:effectLst>
            </a:endParaRPr>
          </a:p>
          <a:p>
            <a:pPr algn="ctr"/>
            <a:r>
              <a:rPr kumimoji="1" lang="ja-JP" altLang="en-US" b="1" dirty="0" smtClean="0">
                <a:solidFill>
                  <a:schemeClr val="bg1"/>
                </a:solidFill>
                <a:effectLst>
                  <a:glow rad="228600">
                    <a:schemeClr val="tx1">
                      <a:alpha val="40000"/>
                    </a:schemeClr>
                  </a:glow>
                  <a:outerShdw dir="5400000" algn="ctr" rotWithShape="0">
                    <a:schemeClr val="tx1"/>
                  </a:outerShdw>
                </a:effectLst>
              </a:rPr>
              <a:t>（パネル</a:t>
            </a:r>
            <a:r>
              <a:rPr kumimoji="1" lang="en-US" altLang="ja-JP" b="1" dirty="0" smtClean="0">
                <a:solidFill>
                  <a:schemeClr val="bg1"/>
                </a:solidFill>
                <a:effectLst>
                  <a:glow rad="228600">
                    <a:schemeClr val="tx1">
                      <a:alpha val="40000"/>
                    </a:schemeClr>
                  </a:glow>
                  <a:outerShdw dir="5400000" algn="ctr" rotWithShape="0">
                    <a:schemeClr val="tx1"/>
                  </a:outerShdw>
                </a:effectLst>
              </a:rPr>
              <a:t>10</a:t>
            </a:r>
            <a:r>
              <a:rPr kumimoji="1" lang="ja-JP" altLang="en-US" b="1" dirty="0" smtClean="0">
                <a:solidFill>
                  <a:schemeClr val="bg1"/>
                </a:solidFill>
                <a:effectLst>
                  <a:glow rad="228600">
                    <a:schemeClr val="tx1">
                      <a:alpha val="40000"/>
                    </a:schemeClr>
                  </a:glow>
                  <a:outerShdw dir="5400000" algn="ctr" rotWithShape="0">
                    <a:schemeClr val="tx1"/>
                  </a:outerShdw>
                </a:effectLst>
              </a:rPr>
              <a:t>枚）</a:t>
            </a:r>
            <a:endParaRPr kumimoji="1" lang="ja-JP" altLang="en-US" b="1" dirty="0">
              <a:solidFill>
                <a:schemeClr val="bg1"/>
              </a:solidFill>
              <a:effectLst>
                <a:glow rad="228600">
                  <a:schemeClr val="tx1">
                    <a:alpha val="40000"/>
                  </a:schemeClr>
                </a:glow>
                <a:outerShdw dir="5400000" algn="ctr" rotWithShape="0">
                  <a:schemeClr val="tx1"/>
                </a:outerShdw>
              </a:effectLst>
            </a:endParaRPr>
          </a:p>
        </p:txBody>
      </p:sp>
      <p:sp>
        <p:nvSpPr>
          <p:cNvPr id="6" name="角丸四角形 5"/>
          <p:cNvSpPr/>
          <p:nvPr/>
        </p:nvSpPr>
        <p:spPr bwMode="auto">
          <a:xfrm>
            <a:off x="2267744" y="2564904"/>
            <a:ext cx="504056" cy="864096"/>
          </a:xfrm>
          <a:prstGeom prst="roundRect">
            <a:avLst/>
          </a:prstGeom>
          <a:noFill/>
          <a:ln w="76200" cap="flat" cmpd="sng" algn="ctr">
            <a:solidFill>
              <a:schemeClr val="accent4"/>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4" name="テキスト ボックス 13"/>
          <p:cNvSpPr txBox="1"/>
          <p:nvPr/>
        </p:nvSpPr>
        <p:spPr>
          <a:xfrm>
            <a:off x="755576" y="2852936"/>
            <a:ext cx="1811714" cy="369332"/>
          </a:xfrm>
          <a:prstGeom prst="rect">
            <a:avLst/>
          </a:prstGeom>
          <a:noFill/>
        </p:spPr>
        <p:txBody>
          <a:bodyPr wrap="none" rtlCol="0">
            <a:spAutoFit/>
            <a:scene3d>
              <a:camera prst="orthographicFront"/>
              <a:lightRig rig="threePt" dir="t"/>
            </a:scene3d>
            <a:sp3d/>
          </a:bodyPr>
          <a:lstStyle/>
          <a:p>
            <a:pPr algn="ctr"/>
            <a:r>
              <a:rPr kumimoji="1" lang="ja-JP" altLang="en-US" b="1" dirty="0" smtClean="0">
                <a:solidFill>
                  <a:schemeClr val="bg1"/>
                </a:solidFill>
                <a:effectLst>
                  <a:glow rad="228600">
                    <a:schemeClr val="tx1">
                      <a:alpha val="40000"/>
                    </a:schemeClr>
                  </a:glow>
                  <a:outerShdw dir="5400000" algn="ctr" rotWithShape="0">
                    <a:schemeClr val="tx1"/>
                  </a:outerShdw>
                </a:effectLst>
              </a:rPr>
              <a:t>物体の設置箇所</a:t>
            </a:r>
            <a:endParaRPr kumimoji="1" lang="ja-JP" altLang="en-US" b="1" dirty="0">
              <a:solidFill>
                <a:schemeClr val="bg1"/>
              </a:solidFill>
              <a:effectLst>
                <a:glow rad="228600">
                  <a:schemeClr val="tx1">
                    <a:alpha val="40000"/>
                  </a:schemeClr>
                </a:glow>
                <a:outerShdw dir="5400000" algn="ctr" rotWithShape="0">
                  <a:schemeClr val="tx1"/>
                </a:outerShdw>
              </a:effectLst>
            </a:endParaRPr>
          </a:p>
        </p:txBody>
      </p:sp>
      <p:cxnSp>
        <p:nvCxnSpPr>
          <p:cNvPr id="9" name="直線コネクタ 8"/>
          <p:cNvCxnSpPr/>
          <p:nvPr/>
        </p:nvCxnSpPr>
        <p:spPr bwMode="auto">
          <a:xfrm flipV="1">
            <a:off x="3131840" y="548680"/>
            <a:ext cx="1512168" cy="1008112"/>
          </a:xfrm>
          <a:prstGeom prst="line">
            <a:avLst/>
          </a:prstGeom>
          <a:solidFill>
            <a:schemeClr val="accent1"/>
          </a:solidFill>
          <a:ln w="76200" cap="flat" cmpd="sng" algn="ctr">
            <a:solidFill>
              <a:schemeClr val="accent2"/>
            </a:solidFill>
            <a:prstDash val="solid"/>
            <a:round/>
            <a:headEnd type="none" w="med" len="med"/>
            <a:tailEnd type="none" w="med" len="med"/>
          </a:ln>
          <a:effectLst/>
        </p:spPr>
      </p:cxnSp>
      <p:cxnSp>
        <p:nvCxnSpPr>
          <p:cNvPr id="18" name="直線コネクタ 17"/>
          <p:cNvCxnSpPr/>
          <p:nvPr/>
        </p:nvCxnSpPr>
        <p:spPr bwMode="auto">
          <a:xfrm>
            <a:off x="3059832" y="1988840"/>
            <a:ext cx="1584176" cy="1800200"/>
          </a:xfrm>
          <a:prstGeom prst="line">
            <a:avLst/>
          </a:prstGeom>
          <a:solidFill>
            <a:schemeClr val="accent1"/>
          </a:solidFill>
          <a:ln w="76200" cap="flat" cmpd="sng" algn="ctr">
            <a:solidFill>
              <a:schemeClr val="accent2"/>
            </a:solidFill>
            <a:prstDash val="solid"/>
            <a:round/>
            <a:headEnd type="none" w="med" len="med"/>
            <a:tailEnd type="none" w="med" len="med"/>
          </a:ln>
          <a:effectLst/>
        </p:spPr>
      </p:cxnSp>
      <p:cxnSp>
        <p:nvCxnSpPr>
          <p:cNvPr id="24" name="直線コネクタ 23"/>
          <p:cNvCxnSpPr/>
          <p:nvPr/>
        </p:nvCxnSpPr>
        <p:spPr bwMode="auto">
          <a:xfrm>
            <a:off x="8244408" y="548680"/>
            <a:ext cx="0" cy="3240360"/>
          </a:xfrm>
          <a:prstGeom prst="line">
            <a:avLst/>
          </a:prstGeom>
          <a:solidFill>
            <a:schemeClr val="accent1"/>
          </a:solidFill>
          <a:ln w="76200" cap="flat" cmpd="sng" algn="ctr">
            <a:solidFill>
              <a:schemeClr val="accent2"/>
            </a:solidFill>
            <a:prstDash val="solid"/>
            <a:round/>
            <a:headEnd type="none" w="med" len="med"/>
            <a:tailEnd type="none" w="med" len="med"/>
          </a:ln>
          <a:effectLst/>
        </p:spPr>
      </p:cxnSp>
      <p:cxnSp>
        <p:nvCxnSpPr>
          <p:cNvPr id="26" name="直線コネクタ 25"/>
          <p:cNvCxnSpPr/>
          <p:nvPr/>
        </p:nvCxnSpPr>
        <p:spPr bwMode="auto">
          <a:xfrm>
            <a:off x="4644008" y="548680"/>
            <a:ext cx="0" cy="3240360"/>
          </a:xfrm>
          <a:prstGeom prst="line">
            <a:avLst/>
          </a:prstGeom>
          <a:solidFill>
            <a:schemeClr val="accent1"/>
          </a:solidFill>
          <a:ln w="76200" cap="flat" cmpd="sng" algn="ctr">
            <a:solidFill>
              <a:schemeClr val="accent2"/>
            </a:solidFill>
            <a:prstDash val="solid"/>
            <a:round/>
            <a:headEnd type="none" w="med" len="med"/>
            <a:tailEnd type="none" w="med" len="med"/>
          </a:ln>
          <a:effectLst/>
        </p:spPr>
      </p:cxnSp>
      <p:cxnSp>
        <p:nvCxnSpPr>
          <p:cNvPr id="27" name="直線コネクタ 26"/>
          <p:cNvCxnSpPr/>
          <p:nvPr/>
        </p:nvCxnSpPr>
        <p:spPr bwMode="auto">
          <a:xfrm flipH="1">
            <a:off x="4644008" y="548680"/>
            <a:ext cx="3600400" cy="0"/>
          </a:xfrm>
          <a:prstGeom prst="line">
            <a:avLst/>
          </a:prstGeom>
          <a:solidFill>
            <a:schemeClr val="accent1"/>
          </a:solidFill>
          <a:ln w="76200" cap="flat" cmpd="sng" algn="ctr">
            <a:solidFill>
              <a:schemeClr val="accent2"/>
            </a:solidFill>
            <a:prstDash val="solid"/>
            <a:round/>
            <a:headEnd type="none" w="med" len="med"/>
            <a:tailEnd type="none" w="med" len="med"/>
          </a:ln>
          <a:effectLst/>
        </p:spPr>
      </p:cxnSp>
      <p:cxnSp>
        <p:nvCxnSpPr>
          <p:cNvPr id="30" name="直線コネクタ 29"/>
          <p:cNvCxnSpPr/>
          <p:nvPr/>
        </p:nvCxnSpPr>
        <p:spPr bwMode="auto">
          <a:xfrm flipH="1">
            <a:off x="4644008" y="3789040"/>
            <a:ext cx="3600400" cy="0"/>
          </a:xfrm>
          <a:prstGeom prst="line">
            <a:avLst/>
          </a:prstGeom>
          <a:solidFill>
            <a:schemeClr val="accent1"/>
          </a:solidFill>
          <a:ln w="76200" cap="flat" cmpd="sng" algn="ctr">
            <a:solidFill>
              <a:schemeClr val="accent2"/>
            </a:solidFill>
            <a:prstDash val="solid"/>
            <a:round/>
            <a:headEnd type="none" w="med" len="med"/>
            <a:tailEnd type="none" w="med" len="med"/>
          </a:ln>
          <a:effectLst/>
        </p:spPr>
      </p:cxnSp>
      <p:cxnSp>
        <p:nvCxnSpPr>
          <p:cNvPr id="31" name="直線コネクタ 30"/>
          <p:cNvCxnSpPr/>
          <p:nvPr/>
        </p:nvCxnSpPr>
        <p:spPr bwMode="auto">
          <a:xfrm>
            <a:off x="6444208" y="548680"/>
            <a:ext cx="0" cy="3240360"/>
          </a:xfrm>
          <a:prstGeom prst="line">
            <a:avLst/>
          </a:prstGeom>
          <a:solidFill>
            <a:schemeClr val="accent1"/>
          </a:solidFill>
          <a:ln w="76200" cap="flat" cmpd="sng" algn="ctr">
            <a:solidFill>
              <a:schemeClr val="accent2"/>
            </a:solidFill>
            <a:prstDash val="solid"/>
            <a:round/>
            <a:headEnd type="none" w="med" len="med"/>
            <a:tailEnd type="none" w="med" len="med"/>
          </a:ln>
          <a:effectLst/>
        </p:spPr>
      </p:cxnSp>
      <p:cxnSp>
        <p:nvCxnSpPr>
          <p:cNvPr id="34" name="直線コネクタ 33"/>
          <p:cNvCxnSpPr/>
          <p:nvPr/>
        </p:nvCxnSpPr>
        <p:spPr bwMode="auto">
          <a:xfrm>
            <a:off x="5508104" y="764704"/>
            <a:ext cx="0" cy="2808312"/>
          </a:xfrm>
          <a:prstGeom prst="line">
            <a:avLst/>
          </a:prstGeom>
          <a:solidFill>
            <a:schemeClr val="accent1"/>
          </a:solidFill>
          <a:ln w="76200" cap="flat" cmpd="sng" algn="ctr">
            <a:solidFill>
              <a:schemeClr val="accent3"/>
            </a:solidFill>
            <a:prstDash val="solid"/>
            <a:round/>
            <a:headEnd type="arrow" w="med" len="med"/>
            <a:tailEnd type="arrow" w="med" len="med"/>
          </a:ln>
          <a:effectLst/>
        </p:spPr>
      </p:cxnSp>
      <p:cxnSp>
        <p:nvCxnSpPr>
          <p:cNvPr id="38" name="直線コネクタ 37"/>
          <p:cNvCxnSpPr/>
          <p:nvPr/>
        </p:nvCxnSpPr>
        <p:spPr bwMode="auto">
          <a:xfrm>
            <a:off x="5004048" y="764704"/>
            <a:ext cx="0" cy="2808312"/>
          </a:xfrm>
          <a:prstGeom prst="line">
            <a:avLst/>
          </a:prstGeom>
          <a:solidFill>
            <a:schemeClr val="accent1"/>
          </a:solidFill>
          <a:ln w="76200" cap="flat" cmpd="sng" algn="ctr">
            <a:solidFill>
              <a:schemeClr val="accent3"/>
            </a:solidFill>
            <a:prstDash val="solid"/>
            <a:round/>
            <a:headEnd type="arrow" w="med" len="med"/>
            <a:tailEnd type="arrow" w="med" len="med"/>
          </a:ln>
          <a:effectLst/>
        </p:spPr>
      </p:cxnSp>
      <p:cxnSp>
        <p:nvCxnSpPr>
          <p:cNvPr id="39" name="直線コネクタ 38"/>
          <p:cNvCxnSpPr/>
          <p:nvPr/>
        </p:nvCxnSpPr>
        <p:spPr bwMode="auto">
          <a:xfrm>
            <a:off x="6012160" y="764704"/>
            <a:ext cx="0" cy="2808312"/>
          </a:xfrm>
          <a:prstGeom prst="line">
            <a:avLst/>
          </a:prstGeom>
          <a:solidFill>
            <a:schemeClr val="accent1"/>
          </a:solidFill>
          <a:ln w="76200" cap="flat" cmpd="sng" algn="ctr">
            <a:solidFill>
              <a:schemeClr val="accent3"/>
            </a:solidFill>
            <a:prstDash val="solid"/>
            <a:round/>
            <a:headEnd type="arrow" w="med" len="med"/>
            <a:tailEnd type="arrow" w="med" len="med"/>
          </a:ln>
          <a:effectLst/>
        </p:spPr>
      </p:cxnSp>
      <p:cxnSp>
        <p:nvCxnSpPr>
          <p:cNvPr id="40" name="直線コネクタ 39"/>
          <p:cNvCxnSpPr/>
          <p:nvPr/>
        </p:nvCxnSpPr>
        <p:spPr bwMode="auto">
          <a:xfrm flipH="1">
            <a:off x="6660232" y="2276872"/>
            <a:ext cx="1368152" cy="0"/>
          </a:xfrm>
          <a:prstGeom prst="line">
            <a:avLst/>
          </a:prstGeom>
          <a:solidFill>
            <a:schemeClr val="accent1"/>
          </a:solidFill>
          <a:ln w="76200" cap="flat" cmpd="sng" algn="ctr">
            <a:solidFill>
              <a:schemeClr val="accent5"/>
            </a:solidFill>
            <a:prstDash val="solid"/>
            <a:round/>
            <a:headEnd type="arrow" w="med" len="med"/>
            <a:tailEnd type="arrow" w="med" len="med"/>
          </a:ln>
          <a:effectLst/>
        </p:spPr>
      </p:cxnSp>
      <p:cxnSp>
        <p:nvCxnSpPr>
          <p:cNvPr id="44" name="直線コネクタ 43"/>
          <p:cNvCxnSpPr/>
          <p:nvPr/>
        </p:nvCxnSpPr>
        <p:spPr bwMode="auto">
          <a:xfrm flipH="1">
            <a:off x="6660232" y="3140968"/>
            <a:ext cx="1368152" cy="0"/>
          </a:xfrm>
          <a:prstGeom prst="line">
            <a:avLst/>
          </a:prstGeom>
          <a:solidFill>
            <a:schemeClr val="accent1"/>
          </a:solidFill>
          <a:ln w="76200" cap="flat" cmpd="sng" algn="ctr">
            <a:solidFill>
              <a:schemeClr val="accent5"/>
            </a:solidFill>
            <a:prstDash val="solid"/>
            <a:round/>
            <a:headEnd type="arrow" w="med" len="med"/>
            <a:tailEnd type="arrow" w="med" len="med"/>
          </a:ln>
          <a:effectLst/>
        </p:spPr>
      </p:cxnSp>
      <p:cxnSp>
        <p:nvCxnSpPr>
          <p:cNvPr id="45" name="直線コネクタ 44"/>
          <p:cNvCxnSpPr/>
          <p:nvPr/>
        </p:nvCxnSpPr>
        <p:spPr bwMode="auto">
          <a:xfrm flipH="1">
            <a:off x="6660232" y="1340768"/>
            <a:ext cx="1368152" cy="0"/>
          </a:xfrm>
          <a:prstGeom prst="line">
            <a:avLst/>
          </a:prstGeom>
          <a:solidFill>
            <a:schemeClr val="accent1"/>
          </a:solidFill>
          <a:ln w="76200" cap="flat" cmpd="sng" algn="ctr">
            <a:solidFill>
              <a:schemeClr val="accent5"/>
            </a:solidFill>
            <a:prstDash val="solid"/>
            <a:round/>
            <a:headEnd type="arrow" w="med" len="med"/>
            <a:tailEnd type="arrow" w="med" len="med"/>
          </a:ln>
          <a:effectLst/>
        </p:spPr>
      </p:cxnSp>
      <p:sp>
        <p:nvSpPr>
          <p:cNvPr id="25" name="正方形/長方形 24"/>
          <p:cNvSpPr/>
          <p:nvPr/>
        </p:nvSpPr>
        <p:spPr bwMode="auto">
          <a:xfrm>
            <a:off x="107504" y="116632"/>
            <a:ext cx="864096" cy="216024"/>
          </a:xfrm>
          <a:prstGeom prst="rect">
            <a:avLst/>
          </a:prstGeom>
          <a:solidFill>
            <a:srgbClr val="BFBFBF"/>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28" name="テキスト ボックス 27"/>
          <p:cNvSpPr txBox="1"/>
          <p:nvPr/>
        </p:nvSpPr>
        <p:spPr>
          <a:xfrm>
            <a:off x="314907" y="116632"/>
            <a:ext cx="441146" cy="230832"/>
          </a:xfrm>
          <a:prstGeom prst="rect">
            <a:avLst/>
          </a:prstGeom>
          <a:noFill/>
        </p:spPr>
        <p:txBody>
          <a:bodyPr wrap="none" rtlCol="0">
            <a:spAutoFit/>
          </a:bodyPr>
          <a:lstStyle/>
          <a:p>
            <a:pPr algn="ctr"/>
            <a:r>
              <a:rPr lang="ja-JP" altLang="en-US" sz="900" dirty="0" smtClean="0">
                <a:latin typeface="+mj-lt"/>
                <a:ea typeface="メイリオ" pitchFamily="50" charset="-128"/>
              </a:rPr>
              <a:t>序</a:t>
            </a:r>
            <a:r>
              <a:rPr lang="en-US" altLang="ja-JP" sz="900" dirty="0" smtClean="0">
                <a:latin typeface="+mj-lt"/>
                <a:ea typeface="メイリオ" pitchFamily="50" charset="-128"/>
              </a:rPr>
              <a:t>(3)</a:t>
            </a:r>
            <a:endParaRPr kumimoji="1" lang="ja-JP" altLang="en-US" sz="900" dirty="0">
              <a:latin typeface="+mj-lt"/>
              <a:ea typeface="メイリオ" pitchFamily="50" charset="-128"/>
            </a:endParaRPr>
          </a:p>
        </p:txBody>
      </p:sp>
      <p:sp>
        <p:nvSpPr>
          <p:cNvPr id="29" name="正方形/長方形 28"/>
          <p:cNvSpPr/>
          <p:nvPr/>
        </p:nvSpPr>
        <p:spPr bwMode="auto">
          <a:xfrm>
            <a:off x="971600" y="116632"/>
            <a:ext cx="1152128" cy="216024"/>
          </a:xfrm>
          <a:prstGeom prst="rect">
            <a:avLst/>
          </a:prstGeom>
          <a:solidFill>
            <a:srgbClr val="BFBFBF"/>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32" name="正方形/長方形 31"/>
          <p:cNvSpPr/>
          <p:nvPr/>
        </p:nvSpPr>
        <p:spPr bwMode="auto">
          <a:xfrm>
            <a:off x="2123728" y="116632"/>
            <a:ext cx="1512168" cy="216024"/>
          </a:xfrm>
          <a:prstGeom prst="rect">
            <a:avLst/>
          </a:prstGeom>
          <a:solidFill>
            <a:srgbClr val="BFBFBF"/>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33" name="正方形/長方形 32"/>
          <p:cNvSpPr/>
          <p:nvPr/>
        </p:nvSpPr>
        <p:spPr bwMode="auto">
          <a:xfrm>
            <a:off x="3635896" y="116632"/>
            <a:ext cx="1512168" cy="216024"/>
          </a:xfrm>
          <a:prstGeom prst="rect">
            <a:avLst/>
          </a:prstGeom>
          <a:solidFill>
            <a:srgbClr val="202060"/>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35" name="正方形/長方形 34"/>
          <p:cNvSpPr/>
          <p:nvPr/>
        </p:nvSpPr>
        <p:spPr bwMode="auto">
          <a:xfrm>
            <a:off x="5148064" y="116632"/>
            <a:ext cx="864096" cy="216024"/>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36" name="テキスト ボックス 35"/>
          <p:cNvSpPr txBox="1"/>
          <p:nvPr/>
        </p:nvSpPr>
        <p:spPr>
          <a:xfrm>
            <a:off x="1220369" y="116632"/>
            <a:ext cx="671979" cy="230832"/>
          </a:xfrm>
          <a:prstGeom prst="rect">
            <a:avLst/>
          </a:prstGeom>
          <a:noFill/>
        </p:spPr>
        <p:txBody>
          <a:bodyPr wrap="none" rtlCol="0">
            <a:spAutoFit/>
          </a:bodyPr>
          <a:lstStyle/>
          <a:p>
            <a:pPr algn="ctr"/>
            <a:r>
              <a:rPr lang="ja-JP" altLang="en-US" sz="900" dirty="0" smtClean="0">
                <a:latin typeface="+mj-lt"/>
                <a:ea typeface="メイリオ" pitchFamily="50" charset="-128"/>
              </a:rPr>
              <a:t>霧除去</a:t>
            </a:r>
            <a:r>
              <a:rPr lang="en-US" altLang="ja-JP" sz="900" dirty="0" smtClean="0">
                <a:latin typeface="+mj-lt"/>
                <a:ea typeface="メイリオ" pitchFamily="50" charset="-128"/>
              </a:rPr>
              <a:t>(6)</a:t>
            </a:r>
            <a:endParaRPr kumimoji="1" lang="ja-JP" altLang="en-US" sz="900" dirty="0">
              <a:latin typeface="+mj-lt"/>
              <a:ea typeface="メイリオ" pitchFamily="50" charset="-128"/>
            </a:endParaRPr>
          </a:p>
        </p:txBody>
      </p:sp>
      <p:sp>
        <p:nvSpPr>
          <p:cNvPr id="37" name="テキスト ボックス 36"/>
          <p:cNvSpPr txBox="1"/>
          <p:nvPr/>
        </p:nvSpPr>
        <p:spPr>
          <a:xfrm>
            <a:off x="2293278" y="116632"/>
            <a:ext cx="1197764" cy="230832"/>
          </a:xfrm>
          <a:prstGeom prst="rect">
            <a:avLst/>
          </a:prstGeom>
          <a:noFill/>
        </p:spPr>
        <p:txBody>
          <a:bodyPr wrap="none" rtlCol="0">
            <a:spAutoFit/>
          </a:bodyPr>
          <a:lstStyle/>
          <a:p>
            <a:pPr algn="ctr"/>
            <a:r>
              <a:rPr lang="ja-JP" altLang="en-US" sz="900" dirty="0" smtClean="0">
                <a:latin typeface="+mj-lt"/>
                <a:ea typeface="メイリオ" pitchFamily="50" charset="-128"/>
              </a:rPr>
              <a:t>形状計測</a:t>
            </a:r>
            <a:r>
              <a:rPr lang="en-US" altLang="ja-JP" sz="900" dirty="0">
                <a:latin typeface="+mj-lt"/>
                <a:ea typeface="メイリオ" pitchFamily="50" charset="-128"/>
              </a:rPr>
              <a:t>:</a:t>
            </a:r>
            <a:r>
              <a:rPr lang="ja-JP" altLang="en-US" sz="900" dirty="0" smtClean="0">
                <a:latin typeface="+mj-lt"/>
                <a:ea typeface="メイリオ" pitchFamily="50" charset="-128"/>
              </a:rPr>
              <a:t>多視点</a:t>
            </a:r>
            <a:r>
              <a:rPr lang="en-US" altLang="ja-JP" sz="900" dirty="0" smtClean="0">
                <a:latin typeface="+mj-lt"/>
                <a:ea typeface="メイリオ" pitchFamily="50" charset="-128"/>
              </a:rPr>
              <a:t>(6)</a:t>
            </a:r>
            <a:endParaRPr kumimoji="1" lang="ja-JP" altLang="en-US" sz="900" dirty="0">
              <a:latin typeface="+mj-lt"/>
              <a:ea typeface="メイリオ" pitchFamily="50" charset="-128"/>
            </a:endParaRPr>
          </a:p>
        </p:txBody>
      </p:sp>
      <p:sp>
        <p:nvSpPr>
          <p:cNvPr id="41" name="テキスト ボックス 40"/>
          <p:cNvSpPr txBox="1"/>
          <p:nvPr/>
        </p:nvSpPr>
        <p:spPr>
          <a:xfrm>
            <a:off x="3756187" y="116632"/>
            <a:ext cx="1268296" cy="230832"/>
          </a:xfrm>
          <a:prstGeom prst="rect">
            <a:avLst/>
          </a:prstGeom>
          <a:noFill/>
        </p:spPr>
        <p:txBody>
          <a:bodyPr wrap="none" rtlCol="0">
            <a:spAutoFit/>
          </a:bodyPr>
          <a:lstStyle/>
          <a:p>
            <a:pPr algn="ctr"/>
            <a:r>
              <a:rPr lang="ja-JP" altLang="en-US" sz="900" b="1" dirty="0" smtClean="0">
                <a:solidFill>
                  <a:schemeClr val="bg1"/>
                </a:solidFill>
                <a:latin typeface="+mj-lt"/>
                <a:ea typeface="メイリオ" pitchFamily="50" charset="-128"/>
              </a:rPr>
              <a:t>形状計測</a:t>
            </a:r>
            <a:r>
              <a:rPr lang="en-US" altLang="ja-JP" sz="900" b="1" dirty="0" smtClean="0">
                <a:solidFill>
                  <a:schemeClr val="bg1"/>
                </a:solidFill>
                <a:latin typeface="+mj-lt"/>
                <a:ea typeface="メイリオ" pitchFamily="50" charset="-128"/>
              </a:rPr>
              <a:t>:</a:t>
            </a:r>
            <a:r>
              <a:rPr lang="ja-JP" altLang="en-US" sz="900" b="1" dirty="0" smtClean="0">
                <a:solidFill>
                  <a:schemeClr val="bg1"/>
                </a:solidFill>
                <a:latin typeface="+mj-lt"/>
                <a:ea typeface="メイリオ" pitchFamily="50" charset="-128"/>
              </a:rPr>
              <a:t>多光源</a:t>
            </a:r>
            <a:r>
              <a:rPr lang="en-US" altLang="ja-JP" sz="900" b="1" dirty="0" smtClean="0">
                <a:solidFill>
                  <a:schemeClr val="bg1"/>
                </a:solidFill>
                <a:latin typeface="+mj-lt"/>
                <a:ea typeface="メイリオ" pitchFamily="50" charset="-128"/>
              </a:rPr>
              <a:t>(5/6)</a:t>
            </a:r>
            <a:endParaRPr kumimoji="1" lang="ja-JP" altLang="en-US" sz="900" b="1" dirty="0">
              <a:solidFill>
                <a:schemeClr val="bg1"/>
              </a:solidFill>
              <a:latin typeface="+mj-lt"/>
              <a:ea typeface="メイリオ" pitchFamily="50" charset="-128"/>
            </a:endParaRPr>
          </a:p>
        </p:txBody>
      </p:sp>
      <p:sp>
        <p:nvSpPr>
          <p:cNvPr id="42" name="テキスト ボックス 41"/>
          <p:cNvSpPr txBox="1"/>
          <p:nvPr/>
        </p:nvSpPr>
        <p:spPr>
          <a:xfrm>
            <a:off x="5368683" y="116632"/>
            <a:ext cx="441146" cy="230832"/>
          </a:xfrm>
          <a:prstGeom prst="rect">
            <a:avLst/>
          </a:prstGeom>
          <a:noFill/>
        </p:spPr>
        <p:txBody>
          <a:bodyPr wrap="none" rtlCol="0">
            <a:spAutoFit/>
          </a:bodyPr>
          <a:lstStyle/>
          <a:p>
            <a:pPr algn="ctr"/>
            <a:r>
              <a:rPr lang="ja-JP" altLang="en-US" sz="900" dirty="0" smtClean="0">
                <a:latin typeface="+mj-lt"/>
                <a:ea typeface="メイリオ" pitchFamily="50" charset="-128"/>
              </a:rPr>
              <a:t>結</a:t>
            </a:r>
            <a:r>
              <a:rPr lang="en-US" altLang="ja-JP" sz="900" dirty="0" smtClean="0">
                <a:latin typeface="+mj-lt"/>
                <a:ea typeface="メイリオ" pitchFamily="50" charset="-128"/>
              </a:rPr>
              <a:t>(1)</a:t>
            </a:r>
            <a:endParaRPr kumimoji="1" lang="ja-JP" altLang="en-US" sz="900" dirty="0">
              <a:latin typeface="+mj-lt"/>
              <a:ea typeface="メイリオ" pitchFamily="50" charset="-128"/>
            </a:endParaRPr>
          </a:p>
        </p:txBody>
      </p:sp>
    </p:spTree>
    <p:extLst>
      <p:ext uri="{BB962C8B-B14F-4D97-AF65-F5344CB8AC3E}">
        <p14:creationId xmlns:p14="http://schemas.microsoft.com/office/powerpoint/2010/main" val="36404257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形状計測結果</a:t>
            </a:r>
            <a:endParaRPr kumimoji="1" lang="ja-JP" altLang="en-US" dirty="0"/>
          </a:p>
        </p:txBody>
      </p:sp>
      <p:pic>
        <p:nvPicPr>
          <p:cNvPr id="6" name="Picture 2" descr="C:\!temp\soturon\fig\5\resultfront.PNG"/>
          <p:cNvPicPr>
            <a:picLocks noChangeAspect="1" noChangeArrowheads="1"/>
          </p:cNvPicPr>
          <p:nvPr/>
        </p:nvPicPr>
        <p:blipFill>
          <a:blip r:embed="rId2"/>
          <a:srcRect/>
          <a:stretch>
            <a:fillRect/>
          </a:stretch>
        </p:blipFill>
        <p:spPr bwMode="auto">
          <a:xfrm>
            <a:off x="5292080" y="476672"/>
            <a:ext cx="3600400" cy="2775121"/>
          </a:xfrm>
          <a:prstGeom prst="rect">
            <a:avLst/>
          </a:prstGeom>
          <a:noFill/>
        </p:spPr>
      </p:pic>
      <p:pic>
        <p:nvPicPr>
          <p:cNvPr id="7" name="Picture 3" descr="C:\!temp\soturon\fig\5\resultnaname.PNG"/>
          <p:cNvPicPr>
            <a:picLocks noChangeAspect="1" noChangeArrowheads="1"/>
          </p:cNvPicPr>
          <p:nvPr/>
        </p:nvPicPr>
        <p:blipFill>
          <a:blip r:embed="rId3"/>
          <a:srcRect/>
          <a:stretch>
            <a:fillRect/>
          </a:stretch>
        </p:blipFill>
        <p:spPr bwMode="auto">
          <a:xfrm>
            <a:off x="5292080" y="3284984"/>
            <a:ext cx="3600400" cy="2114127"/>
          </a:xfrm>
          <a:prstGeom prst="rect">
            <a:avLst/>
          </a:prstGeom>
          <a:noFill/>
        </p:spPr>
      </p:pic>
      <p:pic>
        <p:nvPicPr>
          <p:cNvPr id="4" name="図 3"/>
          <p:cNvPicPr>
            <a:picLocks noChangeAspect="1"/>
          </p:cNvPicPr>
          <p:nvPr/>
        </p:nvPicPr>
        <p:blipFill>
          <a:blip r:embed="rId4"/>
          <a:stretch>
            <a:fillRect/>
          </a:stretch>
        </p:blipFill>
        <p:spPr>
          <a:xfrm>
            <a:off x="251521" y="548680"/>
            <a:ext cx="2808312" cy="2605865"/>
          </a:xfrm>
          <a:prstGeom prst="rect">
            <a:avLst/>
          </a:prstGeom>
        </p:spPr>
      </p:pic>
      <p:pic>
        <p:nvPicPr>
          <p:cNvPr id="5" name="図 4"/>
          <p:cNvPicPr>
            <a:picLocks noChangeAspect="1"/>
          </p:cNvPicPr>
          <p:nvPr/>
        </p:nvPicPr>
        <p:blipFill>
          <a:blip r:embed="rId5"/>
          <a:stretch>
            <a:fillRect/>
          </a:stretch>
        </p:blipFill>
        <p:spPr>
          <a:xfrm>
            <a:off x="3131841" y="476672"/>
            <a:ext cx="2024270" cy="4896544"/>
          </a:xfrm>
          <a:prstGeom prst="rect">
            <a:avLst/>
          </a:prstGeom>
        </p:spPr>
      </p:pic>
      <p:sp>
        <p:nvSpPr>
          <p:cNvPr id="9" name="テキスト ボックス 8"/>
          <p:cNvSpPr txBox="1"/>
          <p:nvPr/>
        </p:nvSpPr>
        <p:spPr>
          <a:xfrm>
            <a:off x="683568" y="2420888"/>
            <a:ext cx="2045753" cy="646331"/>
          </a:xfrm>
          <a:prstGeom prst="rect">
            <a:avLst/>
          </a:prstGeom>
          <a:noFill/>
        </p:spPr>
        <p:txBody>
          <a:bodyPr wrap="none" rtlCol="0">
            <a:spAutoFit/>
            <a:scene3d>
              <a:camera prst="orthographicFront"/>
              <a:lightRig rig="threePt" dir="t"/>
            </a:scene3d>
            <a:sp3d/>
          </a:bodyPr>
          <a:lstStyle/>
          <a:p>
            <a:pPr algn="ctr"/>
            <a:r>
              <a:rPr kumimoji="1" lang="ja-JP" altLang="en-US" b="1" dirty="0" smtClean="0">
                <a:solidFill>
                  <a:schemeClr val="bg1"/>
                </a:solidFill>
                <a:effectLst>
                  <a:glow rad="228600">
                    <a:schemeClr val="tx1">
                      <a:alpha val="40000"/>
                    </a:schemeClr>
                  </a:glow>
                  <a:outerShdw dir="5400000" algn="ctr" rotWithShape="0">
                    <a:schemeClr val="tx1"/>
                  </a:outerShdw>
                </a:effectLst>
              </a:rPr>
              <a:t>リファレンス物体</a:t>
            </a:r>
            <a:endParaRPr lang="en-US" altLang="ja-JP" b="1" dirty="0">
              <a:solidFill>
                <a:schemeClr val="bg1"/>
              </a:solidFill>
              <a:effectLst>
                <a:glow rad="228600">
                  <a:schemeClr val="tx1">
                    <a:alpha val="40000"/>
                  </a:schemeClr>
                </a:glow>
                <a:outerShdw dir="5400000" algn="ctr" rotWithShape="0">
                  <a:schemeClr val="tx1"/>
                </a:outerShdw>
              </a:effectLst>
            </a:endParaRPr>
          </a:p>
          <a:p>
            <a:pPr algn="ctr"/>
            <a:r>
              <a:rPr kumimoji="1" lang="ja-JP" altLang="en-US" b="1" dirty="0" smtClean="0">
                <a:solidFill>
                  <a:schemeClr val="bg1"/>
                </a:solidFill>
                <a:effectLst>
                  <a:glow rad="228600">
                    <a:schemeClr val="tx1">
                      <a:alpha val="40000"/>
                    </a:schemeClr>
                  </a:glow>
                  <a:outerShdw dir="5400000" algn="ctr" rotWithShape="0">
                    <a:schemeClr val="tx1"/>
                  </a:outerShdw>
                </a:effectLst>
              </a:rPr>
              <a:t>（形状既知の物体）</a:t>
            </a:r>
            <a:endParaRPr kumimoji="1" lang="ja-JP" altLang="en-US" b="1" dirty="0">
              <a:solidFill>
                <a:schemeClr val="bg1"/>
              </a:solidFill>
              <a:effectLst>
                <a:glow rad="228600">
                  <a:schemeClr val="tx1">
                    <a:alpha val="40000"/>
                  </a:schemeClr>
                </a:glow>
                <a:outerShdw dir="5400000" algn="ctr" rotWithShape="0">
                  <a:schemeClr val="tx1"/>
                </a:outerShdw>
              </a:effectLst>
            </a:endParaRPr>
          </a:p>
        </p:txBody>
      </p:sp>
      <p:sp>
        <p:nvSpPr>
          <p:cNvPr id="10" name="テキスト ボックス 9"/>
          <p:cNvSpPr txBox="1"/>
          <p:nvPr/>
        </p:nvSpPr>
        <p:spPr>
          <a:xfrm>
            <a:off x="3275856" y="4653136"/>
            <a:ext cx="1813317" cy="646331"/>
          </a:xfrm>
          <a:prstGeom prst="rect">
            <a:avLst/>
          </a:prstGeom>
          <a:noFill/>
        </p:spPr>
        <p:txBody>
          <a:bodyPr wrap="none" rtlCol="0">
            <a:spAutoFit/>
            <a:scene3d>
              <a:camera prst="orthographicFront"/>
              <a:lightRig rig="threePt" dir="t"/>
            </a:scene3d>
            <a:sp3d/>
          </a:bodyPr>
          <a:lstStyle/>
          <a:p>
            <a:pPr algn="ctr"/>
            <a:r>
              <a:rPr kumimoji="1" lang="ja-JP" altLang="en-US" b="1" dirty="0" smtClean="0">
                <a:solidFill>
                  <a:schemeClr val="bg1"/>
                </a:solidFill>
                <a:effectLst>
                  <a:glow rad="228600">
                    <a:schemeClr val="tx1">
                      <a:alpha val="40000"/>
                    </a:schemeClr>
                  </a:glow>
                  <a:outerShdw dir="5400000" algn="ctr" rotWithShape="0">
                    <a:schemeClr val="tx1"/>
                  </a:outerShdw>
                </a:effectLst>
              </a:rPr>
              <a:t>クエリ物体</a:t>
            </a:r>
            <a:endParaRPr kumimoji="1" lang="en-US" altLang="ja-JP" b="1" dirty="0" smtClean="0">
              <a:solidFill>
                <a:schemeClr val="bg1"/>
              </a:solidFill>
              <a:effectLst>
                <a:glow rad="228600">
                  <a:schemeClr val="tx1">
                    <a:alpha val="40000"/>
                  </a:schemeClr>
                </a:glow>
                <a:outerShdw dir="5400000" algn="ctr" rotWithShape="0">
                  <a:schemeClr val="tx1"/>
                </a:outerShdw>
              </a:effectLst>
            </a:endParaRPr>
          </a:p>
          <a:p>
            <a:pPr algn="ctr"/>
            <a:r>
              <a:rPr kumimoji="1" lang="ja-JP" altLang="en-US" b="1" dirty="0" smtClean="0">
                <a:solidFill>
                  <a:schemeClr val="bg1"/>
                </a:solidFill>
                <a:effectLst>
                  <a:glow rad="228600">
                    <a:schemeClr val="tx1">
                      <a:alpha val="40000"/>
                    </a:schemeClr>
                  </a:glow>
                  <a:outerShdw dir="5400000" algn="ctr" rotWithShape="0">
                    <a:schemeClr val="tx1"/>
                  </a:outerShdw>
                </a:effectLst>
              </a:rPr>
              <a:t>（計測対象物体）</a:t>
            </a:r>
            <a:endParaRPr kumimoji="1" lang="ja-JP" altLang="en-US" b="1" dirty="0">
              <a:solidFill>
                <a:schemeClr val="bg1"/>
              </a:solidFill>
              <a:effectLst>
                <a:glow rad="228600">
                  <a:schemeClr val="tx1">
                    <a:alpha val="40000"/>
                  </a:schemeClr>
                </a:glow>
                <a:outerShdw dir="5400000" algn="ctr" rotWithShape="0">
                  <a:schemeClr val="tx1"/>
                </a:outerShdw>
              </a:effectLst>
            </a:endParaRPr>
          </a:p>
        </p:txBody>
      </p:sp>
      <p:sp>
        <p:nvSpPr>
          <p:cNvPr id="11" name="テキスト ボックス 10"/>
          <p:cNvSpPr txBox="1"/>
          <p:nvPr/>
        </p:nvSpPr>
        <p:spPr>
          <a:xfrm>
            <a:off x="5364088" y="4653136"/>
            <a:ext cx="2085827" cy="646331"/>
          </a:xfrm>
          <a:prstGeom prst="rect">
            <a:avLst/>
          </a:prstGeom>
          <a:noFill/>
        </p:spPr>
        <p:txBody>
          <a:bodyPr wrap="none" rtlCol="0">
            <a:spAutoFit/>
            <a:scene3d>
              <a:camera prst="orthographicFront"/>
              <a:lightRig rig="threePt" dir="t"/>
            </a:scene3d>
            <a:sp3d/>
          </a:bodyPr>
          <a:lstStyle/>
          <a:p>
            <a:pPr algn="ctr"/>
            <a:r>
              <a:rPr kumimoji="1" lang="ja-JP" altLang="en-US" b="1" dirty="0" smtClean="0">
                <a:solidFill>
                  <a:schemeClr val="bg1"/>
                </a:solidFill>
                <a:effectLst>
                  <a:glow rad="228600">
                    <a:schemeClr val="tx1">
                      <a:alpha val="40000"/>
                    </a:schemeClr>
                  </a:glow>
                  <a:outerShdw dir="5400000" algn="ctr" rotWithShape="0">
                    <a:schemeClr val="tx1"/>
                  </a:outerShdw>
                </a:effectLst>
              </a:rPr>
              <a:t>形状計測結果</a:t>
            </a:r>
            <a:endParaRPr kumimoji="1" lang="en-US" altLang="ja-JP" b="1" dirty="0" smtClean="0">
              <a:solidFill>
                <a:schemeClr val="bg1"/>
              </a:solidFill>
              <a:effectLst>
                <a:glow rad="228600">
                  <a:schemeClr val="tx1">
                    <a:alpha val="40000"/>
                  </a:schemeClr>
                </a:glow>
                <a:outerShdw dir="5400000" algn="ctr" rotWithShape="0">
                  <a:schemeClr val="tx1"/>
                </a:outerShdw>
              </a:effectLst>
            </a:endParaRPr>
          </a:p>
          <a:p>
            <a:pPr algn="ctr"/>
            <a:r>
              <a:rPr kumimoji="1" lang="ja-JP" altLang="en-US" b="1" dirty="0" smtClean="0">
                <a:solidFill>
                  <a:schemeClr val="bg1"/>
                </a:solidFill>
                <a:effectLst>
                  <a:glow rad="228600">
                    <a:schemeClr val="tx1">
                      <a:alpha val="40000"/>
                    </a:schemeClr>
                  </a:glow>
                  <a:outerShdw dir="5400000" algn="ctr" rotWithShape="0">
                    <a:schemeClr val="tx1"/>
                  </a:outerShdw>
                </a:effectLst>
              </a:rPr>
              <a:t>（レンダリング画像）</a:t>
            </a:r>
            <a:endParaRPr kumimoji="1" lang="ja-JP" altLang="en-US" b="1" dirty="0">
              <a:solidFill>
                <a:schemeClr val="bg1"/>
              </a:solidFill>
              <a:effectLst>
                <a:glow rad="228600">
                  <a:schemeClr val="tx1">
                    <a:alpha val="40000"/>
                  </a:schemeClr>
                </a:glow>
                <a:outerShdw dir="5400000" algn="ctr" rotWithShape="0">
                  <a:schemeClr val="tx1"/>
                </a:outerShdw>
              </a:effectLst>
            </a:endParaRPr>
          </a:p>
        </p:txBody>
      </p:sp>
      <p:sp>
        <p:nvSpPr>
          <p:cNvPr id="12" name="正方形/長方形 11"/>
          <p:cNvSpPr/>
          <p:nvPr/>
        </p:nvSpPr>
        <p:spPr bwMode="auto">
          <a:xfrm>
            <a:off x="107504" y="116632"/>
            <a:ext cx="864096" cy="216024"/>
          </a:xfrm>
          <a:prstGeom prst="rect">
            <a:avLst/>
          </a:prstGeom>
          <a:solidFill>
            <a:srgbClr val="BFBFBF"/>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3" name="テキスト ボックス 12"/>
          <p:cNvSpPr txBox="1"/>
          <p:nvPr/>
        </p:nvSpPr>
        <p:spPr>
          <a:xfrm>
            <a:off x="314907" y="116632"/>
            <a:ext cx="441146" cy="230832"/>
          </a:xfrm>
          <a:prstGeom prst="rect">
            <a:avLst/>
          </a:prstGeom>
          <a:noFill/>
        </p:spPr>
        <p:txBody>
          <a:bodyPr wrap="none" rtlCol="0">
            <a:spAutoFit/>
          </a:bodyPr>
          <a:lstStyle/>
          <a:p>
            <a:pPr algn="ctr"/>
            <a:r>
              <a:rPr lang="ja-JP" altLang="en-US" sz="900" dirty="0" smtClean="0">
                <a:latin typeface="+mj-lt"/>
                <a:ea typeface="メイリオ" pitchFamily="50" charset="-128"/>
              </a:rPr>
              <a:t>序</a:t>
            </a:r>
            <a:r>
              <a:rPr lang="en-US" altLang="ja-JP" sz="900" dirty="0" smtClean="0">
                <a:latin typeface="+mj-lt"/>
                <a:ea typeface="メイリオ" pitchFamily="50" charset="-128"/>
              </a:rPr>
              <a:t>(3)</a:t>
            </a:r>
            <a:endParaRPr kumimoji="1" lang="ja-JP" altLang="en-US" sz="900" dirty="0">
              <a:latin typeface="+mj-lt"/>
              <a:ea typeface="メイリオ" pitchFamily="50" charset="-128"/>
            </a:endParaRPr>
          </a:p>
        </p:txBody>
      </p:sp>
      <p:sp>
        <p:nvSpPr>
          <p:cNvPr id="14" name="正方形/長方形 13"/>
          <p:cNvSpPr/>
          <p:nvPr/>
        </p:nvSpPr>
        <p:spPr bwMode="auto">
          <a:xfrm>
            <a:off x="971600" y="116632"/>
            <a:ext cx="1152128" cy="216024"/>
          </a:xfrm>
          <a:prstGeom prst="rect">
            <a:avLst/>
          </a:prstGeom>
          <a:solidFill>
            <a:srgbClr val="BFBFBF"/>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5" name="正方形/長方形 14"/>
          <p:cNvSpPr/>
          <p:nvPr/>
        </p:nvSpPr>
        <p:spPr bwMode="auto">
          <a:xfrm>
            <a:off x="2123728" y="116632"/>
            <a:ext cx="1512168" cy="216024"/>
          </a:xfrm>
          <a:prstGeom prst="rect">
            <a:avLst/>
          </a:prstGeom>
          <a:solidFill>
            <a:srgbClr val="BFBFBF"/>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6" name="正方形/長方形 15"/>
          <p:cNvSpPr/>
          <p:nvPr/>
        </p:nvSpPr>
        <p:spPr bwMode="auto">
          <a:xfrm>
            <a:off x="3635896" y="116632"/>
            <a:ext cx="1512168" cy="216024"/>
          </a:xfrm>
          <a:prstGeom prst="rect">
            <a:avLst/>
          </a:prstGeom>
          <a:solidFill>
            <a:srgbClr val="202060"/>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7" name="正方形/長方形 16"/>
          <p:cNvSpPr/>
          <p:nvPr/>
        </p:nvSpPr>
        <p:spPr bwMode="auto">
          <a:xfrm>
            <a:off x="5148064" y="116632"/>
            <a:ext cx="864096" cy="216024"/>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8" name="テキスト ボックス 17"/>
          <p:cNvSpPr txBox="1"/>
          <p:nvPr/>
        </p:nvSpPr>
        <p:spPr>
          <a:xfrm>
            <a:off x="1220369" y="116632"/>
            <a:ext cx="671979" cy="230832"/>
          </a:xfrm>
          <a:prstGeom prst="rect">
            <a:avLst/>
          </a:prstGeom>
          <a:noFill/>
        </p:spPr>
        <p:txBody>
          <a:bodyPr wrap="none" rtlCol="0">
            <a:spAutoFit/>
          </a:bodyPr>
          <a:lstStyle/>
          <a:p>
            <a:pPr algn="ctr"/>
            <a:r>
              <a:rPr lang="ja-JP" altLang="en-US" sz="900" dirty="0" smtClean="0">
                <a:latin typeface="+mj-lt"/>
                <a:ea typeface="メイリオ" pitchFamily="50" charset="-128"/>
              </a:rPr>
              <a:t>霧除去</a:t>
            </a:r>
            <a:r>
              <a:rPr lang="en-US" altLang="ja-JP" sz="900" dirty="0" smtClean="0">
                <a:latin typeface="+mj-lt"/>
                <a:ea typeface="メイリオ" pitchFamily="50" charset="-128"/>
              </a:rPr>
              <a:t>(6)</a:t>
            </a:r>
            <a:endParaRPr kumimoji="1" lang="ja-JP" altLang="en-US" sz="900" dirty="0">
              <a:latin typeface="+mj-lt"/>
              <a:ea typeface="メイリオ" pitchFamily="50" charset="-128"/>
            </a:endParaRPr>
          </a:p>
        </p:txBody>
      </p:sp>
      <p:sp>
        <p:nvSpPr>
          <p:cNvPr id="19" name="テキスト ボックス 18"/>
          <p:cNvSpPr txBox="1"/>
          <p:nvPr/>
        </p:nvSpPr>
        <p:spPr>
          <a:xfrm>
            <a:off x="2293278" y="116632"/>
            <a:ext cx="1197764" cy="230832"/>
          </a:xfrm>
          <a:prstGeom prst="rect">
            <a:avLst/>
          </a:prstGeom>
          <a:noFill/>
        </p:spPr>
        <p:txBody>
          <a:bodyPr wrap="none" rtlCol="0">
            <a:spAutoFit/>
          </a:bodyPr>
          <a:lstStyle/>
          <a:p>
            <a:pPr algn="ctr"/>
            <a:r>
              <a:rPr lang="ja-JP" altLang="en-US" sz="900" dirty="0" smtClean="0">
                <a:latin typeface="+mj-lt"/>
                <a:ea typeface="メイリオ" pitchFamily="50" charset="-128"/>
              </a:rPr>
              <a:t>形状計測</a:t>
            </a:r>
            <a:r>
              <a:rPr lang="en-US" altLang="ja-JP" sz="900" dirty="0">
                <a:latin typeface="+mj-lt"/>
                <a:ea typeface="メイリオ" pitchFamily="50" charset="-128"/>
              </a:rPr>
              <a:t>:</a:t>
            </a:r>
            <a:r>
              <a:rPr lang="ja-JP" altLang="en-US" sz="900" dirty="0" smtClean="0">
                <a:latin typeface="+mj-lt"/>
                <a:ea typeface="メイリオ" pitchFamily="50" charset="-128"/>
              </a:rPr>
              <a:t>多視点</a:t>
            </a:r>
            <a:r>
              <a:rPr lang="en-US" altLang="ja-JP" sz="900" dirty="0" smtClean="0">
                <a:latin typeface="+mj-lt"/>
                <a:ea typeface="メイリオ" pitchFamily="50" charset="-128"/>
              </a:rPr>
              <a:t>(6)</a:t>
            </a:r>
            <a:endParaRPr kumimoji="1" lang="ja-JP" altLang="en-US" sz="900" dirty="0">
              <a:latin typeface="+mj-lt"/>
              <a:ea typeface="メイリオ" pitchFamily="50" charset="-128"/>
            </a:endParaRPr>
          </a:p>
        </p:txBody>
      </p:sp>
      <p:sp>
        <p:nvSpPr>
          <p:cNvPr id="20" name="テキスト ボックス 19"/>
          <p:cNvSpPr txBox="1"/>
          <p:nvPr/>
        </p:nvSpPr>
        <p:spPr>
          <a:xfrm>
            <a:off x="3756187" y="116632"/>
            <a:ext cx="1268296" cy="230832"/>
          </a:xfrm>
          <a:prstGeom prst="rect">
            <a:avLst/>
          </a:prstGeom>
          <a:noFill/>
        </p:spPr>
        <p:txBody>
          <a:bodyPr wrap="none" rtlCol="0">
            <a:spAutoFit/>
          </a:bodyPr>
          <a:lstStyle/>
          <a:p>
            <a:pPr algn="ctr"/>
            <a:r>
              <a:rPr lang="ja-JP" altLang="en-US" sz="900" b="1" dirty="0" smtClean="0">
                <a:solidFill>
                  <a:schemeClr val="bg1"/>
                </a:solidFill>
                <a:latin typeface="+mj-lt"/>
                <a:ea typeface="メイリオ" pitchFamily="50" charset="-128"/>
              </a:rPr>
              <a:t>形状計測</a:t>
            </a:r>
            <a:r>
              <a:rPr lang="en-US" altLang="ja-JP" sz="900" b="1" dirty="0" smtClean="0">
                <a:solidFill>
                  <a:schemeClr val="bg1"/>
                </a:solidFill>
                <a:latin typeface="+mj-lt"/>
                <a:ea typeface="メイリオ" pitchFamily="50" charset="-128"/>
              </a:rPr>
              <a:t>:</a:t>
            </a:r>
            <a:r>
              <a:rPr lang="ja-JP" altLang="en-US" sz="900" b="1" dirty="0" smtClean="0">
                <a:solidFill>
                  <a:schemeClr val="bg1"/>
                </a:solidFill>
                <a:latin typeface="+mj-lt"/>
                <a:ea typeface="メイリオ" pitchFamily="50" charset="-128"/>
              </a:rPr>
              <a:t>多光源</a:t>
            </a:r>
            <a:r>
              <a:rPr lang="en-US" altLang="ja-JP" sz="900" b="1" dirty="0" smtClean="0">
                <a:solidFill>
                  <a:schemeClr val="bg1"/>
                </a:solidFill>
                <a:latin typeface="+mj-lt"/>
                <a:ea typeface="メイリオ" pitchFamily="50" charset="-128"/>
              </a:rPr>
              <a:t>(6/6)</a:t>
            </a:r>
            <a:endParaRPr kumimoji="1" lang="ja-JP" altLang="en-US" sz="900" b="1" dirty="0">
              <a:solidFill>
                <a:schemeClr val="bg1"/>
              </a:solidFill>
              <a:latin typeface="+mj-lt"/>
              <a:ea typeface="メイリオ" pitchFamily="50" charset="-128"/>
            </a:endParaRPr>
          </a:p>
        </p:txBody>
      </p:sp>
      <p:sp>
        <p:nvSpPr>
          <p:cNvPr id="21" name="テキスト ボックス 20"/>
          <p:cNvSpPr txBox="1"/>
          <p:nvPr/>
        </p:nvSpPr>
        <p:spPr>
          <a:xfrm>
            <a:off x="5368683" y="116632"/>
            <a:ext cx="441146" cy="230832"/>
          </a:xfrm>
          <a:prstGeom prst="rect">
            <a:avLst/>
          </a:prstGeom>
          <a:noFill/>
        </p:spPr>
        <p:txBody>
          <a:bodyPr wrap="none" rtlCol="0">
            <a:spAutoFit/>
          </a:bodyPr>
          <a:lstStyle/>
          <a:p>
            <a:pPr algn="ctr"/>
            <a:r>
              <a:rPr lang="ja-JP" altLang="en-US" sz="900" dirty="0" smtClean="0">
                <a:latin typeface="+mj-lt"/>
                <a:ea typeface="メイリオ" pitchFamily="50" charset="-128"/>
              </a:rPr>
              <a:t>結</a:t>
            </a:r>
            <a:r>
              <a:rPr lang="en-US" altLang="ja-JP" sz="900" dirty="0" smtClean="0">
                <a:latin typeface="+mj-lt"/>
                <a:ea typeface="メイリオ" pitchFamily="50" charset="-128"/>
              </a:rPr>
              <a:t>(1)</a:t>
            </a:r>
            <a:endParaRPr kumimoji="1" lang="ja-JP" altLang="en-US" sz="900" dirty="0">
              <a:latin typeface="+mj-lt"/>
              <a:ea typeface="メイリオ" pitchFamily="50" charset="-128"/>
            </a:endParaRPr>
          </a:p>
        </p:txBody>
      </p:sp>
    </p:spTree>
    <p:extLst>
      <p:ext uri="{BB962C8B-B14F-4D97-AF65-F5344CB8AC3E}">
        <p14:creationId xmlns:p14="http://schemas.microsoft.com/office/powerpoint/2010/main" val="33130497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sz="quarter"/>
          </p:nvPr>
        </p:nvSpPr>
        <p:spPr/>
        <p:txBody>
          <a:bodyPr/>
          <a:lstStyle/>
          <a:p>
            <a:r>
              <a:rPr kumimoji="1" lang="ja-JP" altLang="en-US" dirty="0" smtClean="0"/>
              <a:t>まとめ</a:t>
            </a:r>
            <a:endParaRPr kumimoji="1" lang="ja-JP" altLang="en-US" dirty="0"/>
          </a:p>
        </p:txBody>
      </p:sp>
      <p:sp>
        <p:nvSpPr>
          <p:cNvPr id="4" name="サブタイトル 3"/>
          <p:cNvSpPr>
            <a:spLocks noGrp="1"/>
          </p:cNvSpPr>
          <p:nvPr>
            <p:ph type="subTitle" sz="quarter" idx="1"/>
          </p:nvPr>
        </p:nvSpPr>
        <p:spPr/>
        <p:txBody>
          <a:bodyPr/>
          <a:lstStyle/>
          <a:p>
            <a:endParaRPr kumimoji="1" lang="ja-JP" altLang="en-US"/>
          </a:p>
        </p:txBody>
      </p:sp>
    </p:spTree>
    <p:extLst>
      <p:ext uri="{BB962C8B-B14F-4D97-AF65-F5344CB8AC3E}">
        <p14:creationId xmlns:p14="http://schemas.microsoft.com/office/powerpoint/2010/main" val="20191747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t>画像応用としての偏光</a:t>
            </a:r>
            <a:endParaRPr kumimoji="1" lang="ja-JP" altLang="en-US" dirty="0"/>
          </a:p>
        </p:txBody>
      </p:sp>
      <p:sp>
        <p:nvSpPr>
          <p:cNvPr id="5" name="コンテンツ プレースホルダー 4"/>
          <p:cNvSpPr>
            <a:spLocks noGrp="1"/>
          </p:cNvSpPr>
          <p:nvPr>
            <p:ph sz="half" idx="1"/>
          </p:nvPr>
        </p:nvSpPr>
        <p:spPr>
          <a:xfrm>
            <a:off x="341313" y="530770"/>
            <a:ext cx="4158679" cy="4770438"/>
          </a:xfrm>
        </p:spPr>
        <p:txBody>
          <a:bodyPr>
            <a:normAutofit fontScale="62500" lnSpcReduction="20000"/>
          </a:bodyPr>
          <a:lstStyle/>
          <a:p>
            <a:r>
              <a:rPr kumimoji="1" lang="ja-JP" altLang="en-US" dirty="0" smtClean="0"/>
              <a:t>ヘイズ除去</a:t>
            </a:r>
            <a:endParaRPr kumimoji="1" lang="en-US" altLang="ja-JP" dirty="0" smtClean="0"/>
          </a:p>
          <a:p>
            <a:r>
              <a:rPr kumimoji="1" lang="ja-JP" altLang="en-US" dirty="0" smtClean="0"/>
              <a:t>形状計測</a:t>
            </a:r>
            <a:endParaRPr kumimoji="1" lang="en-US" altLang="ja-JP" dirty="0" smtClean="0"/>
          </a:p>
          <a:p>
            <a:r>
              <a:rPr kumimoji="1" lang="ja-JP" altLang="en-US" dirty="0" smtClean="0"/>
              <a:t>鏡面反射の除去</a:t>
            </a:r>
            <a:endParaRPr kumimoji="1" lang="en-US" altLang="ja-JP" dirty="0" smtClean="0"/>
          </a:p>
          <a:p>
            <a:r>
              <a:rPr kumimoji="1" lang="ja-JP" altLang="en-US" dirty="0" smtClean="0"/>
              <a:t>ガラスの映り込みの除去</a:t>
            </a:r>
            <a:endParaRPr kumimoji="1" lang="en-US" altLang="ja-JP" dirty="0" smtClean="0"/>
          </a:p>
          <a:p>
            <a:r>
              <a:rPr kumimoji="1" lang="ja-JP" altLang="en-US" dirty="0" smtClean="0"/>
              <a:t>空の偏光から太陽の方向や方位を取得</a:t>
            </a:r>
            <a:endParaRPr kumimoji="1" lang="en-US" altLang="ja-JP" dirty="0" smtClean="0"/>
          </a:p>
          <a:p>
            <a:r>
              <a:rPr kumimoji="1" lang="ja-JP" altLang="en-US" dirty="0" smtClean="0"/>
              <a:t>材質の識別</a:t>
            </a:r>
            <a:endParaRPr kumimoji="1" lang="en-US" altLang="ja-JP" dirty="0" smtClean="0"/>
          </a:p>
          <a:p>
            <a:r>
              <a:rPr kumimoji="1" lang="ja-JP" altLang="en-US" dirty="0" smtClean="0"/>
              <a:t>液晶ディスプレイ</a:t>
            </a:r>
            <a:endParaRPr kumimoji="1" lang="en-US" altLang="ja-JP" dirty="0" smtClean="0"/>
          </a:p>
          <a:p>
            <a:r>
              <a:rPr kumimoji="1" lang="ja-JP" altLang="en-US" dirty="0" smtClean="0"/>
              <a:t>液晶</a:t>
            </a:r>
            <a:r>
              <a:rPr kumimoji="1" lang="en-US" altLang="ja-JP" dirty="0" smtClean="0"/>
              <a:t>HDR</a:t>
            </a:r>
            <a:r>
              <a:rPr kumimoji="1" lang="ja-JP" altLang="en-US" dirty="0" smtClean="0"/>
              <a:t>カメラ</a:t>
            </a:r>
            <a:endParaRPr kumimoji="1" lang="en-US" altLang="ja-JP" dirty="0" smtClean="0"/>
          </a:p>
          <a:p>
            <a:r>
              <a:rPr kumimoji="1" lang="ja-JP" altLang="en-US" dirty="0" smtClean="0"/>
              <a:t>偏光サングラス</a:t>
            </a:r>
            <a:endParaRPr kumimoji="1" lang="en-US" altLang="ja-JP" dirty="0" smtClean="0"/>
          </a:p>
          <a:p>
            <a:r>
              <a:rPr kumimoji="1" lang="ja-JP" altLang="en-US" dirty="0" smtClean="0"/>
              <a:t>立体視偏光メガネ</a:t>
            </a:r>
            <a:endParaRPr kumimoji="1" lang="ja-JP" altLang="en-US" dirty="0"/>
          </a:p>
        </p:txBody>
      </p:sp>
      <p:sp>
        <p:nvSpPr>
          <p:cNvPr id="6" name="コンテンツ プレースホルダー 5"/>
          <p:cNvSpPr>
            <a:spLocks noGrp="1"/>
          </p:cNvSpPr>
          <p:nvPr>
            <p:ph sz="half" idx="2"/>
          </p:nvPr>
        </p:nvSpPr>
        <p:spPr>
          <a:xfrm>
            <a:off x="4644008" y="530770"/>
            <a:ext cx="4158680" cy="4770438"/>
          </a:xfrm>
        </p:spPr>
        <p:txBody>
          <a:bodyPr>
            <a:normAutofit fontScale="62500" lnSpcReduction="20000"/>
          </a:bodyPr>
          <a:lstStyle/>
          <a:p>
            <a:r>
              <a:rPr kumimoji="1" lang="ja-JP" altLang="en-US" dirty="0" smtClean="0"/>
              <a:t>屋外などの自然環境</a:t>
            </a:r>
            <a:endParaRPr kumimoji="1" lang="en-US" altLang="ja-JP" dirty="0" smtClean="0"/>
          </a:p>
          <a:p>
            <a:pPr lvl="1"/>
            <a:r>
              <a:rPr kumimoji="1" lang="ja-JP" altLang="en-US" sz="2200" dirty="0" smtClean="0"/>
              <a:t>水中などの特殊な環境</a:t>
            </a:r>
            <a:endParaRPr kumimoji="1" lang="en-US" altLang="ja-JP" dirty="0" smtClean="0"/>
          </a:p>
          <a:p>
            <a:r>
              <a:rPr kumimoji="1" lang="ja-JP" altLang="en-US" dirty="0" smtClean="0"/>
              <a:t>同時に複数の情報の取得</a:t>
            </a:r>
            <a:endParaRPr kumimoji="1" lang="en-US" altLang="ja-JP" dirty="0" smtClean="0"/>
          </a:p>
          <a:p>
            <a:pPr lvl="1"/>
            <a:r>
              <a:rPr kumimoji="1" lang="ja-JP" altLang="en-US" sz="2200" dirty="0" smtClean="0"/>
              <a:t>屈折率，光源環境，</a:t>
            </a:r>
            <a:r>
              <a:rPr kumimoji="1" lang="en-US" altLang="ja-JP" sz="2200" dirty="0" smtClean="0"/>
              <a:t>…</a:t>
            </a:r>
            <a:endParaRPr kumimoji="1" lang="en-US" altLang="ja-JP" dirty="0" smtClean="0"/>
          </a:p>
          <a:p>
            <a:r>
              <a:rPr kumimoji="1" lang="ja-JP" altLang="en-US" dirty="0" smtClean="0"/>
              <a:t>他の手法との融合</a:t>
            </a:r>
            <a:endParaRPr kumimoji="1" lang="en-US" altLang="ja-JP" dirty="0" smtClean="0"/>
          </a:p>
          <a:p>
            <a:pPr lvl="1"/>
            <a:r>
              <a:rPr kumimoji="1" lang="ja-JP" altLang="en-US" sz="2200" dirty="0" smtClean="0"/>
              <a:t>照度差ステレオ法，視体積交差法，</a:t>
            </a:r>
            <a:r>
              <a:rPr kumimoji="1" lang="en-US" altLang="ja-JP" sz="2200" dirty="0" smtClean="0"/>
              <a:t>…</a:t>
            </a:r>
            <a:endParaRPr kumimoji="1" lang="en-US" altLang="ja-JP" dirty="0" smtClean="0"/>
          </a:p>
          <a:p>
            <a:r>
              <a:rPr kumimoji="1" lang="ja-JP" altLang="en-US" dirty="0" smtClean="0"/>
              <a:t>他の情報・能動計測</a:t>
            </a:r>
            <a:endParaRPr kumimoji="1" lang="en-US" altLang="ja-JP" dirty="0" smtClean="0"/>
          </a:p>
          <a:p>
            <a:pPr lvl="1"/>
            <a:r>
              <a:rPr kumimoji="1" lang="ja-JP" altLang="en-US" sz="2200" dirty="0" smtClean="0"/>
              <a:t>３次元形状，多波長，赤外線，</a:t>
            </a:r>
            <a:r>
              <a:rPr kumimoji="1" lang="en-US" altLang="ja-JP" sz="2200" dirty="0" smtClean="0"/>
              <a:t>…</a:t>
            </a:r>
            <a:endParaRPr kumimoji="1" lang="en-US" altLang="ja-JP" dirty="0" smtClean="0"/>
          </a:p>
          <a:p>
            <a:r>
              <a:rPr kumimoji="1" lang="ja-JP" altLang="en-US" dirty="0" smtClean="0"/>
              <a:t>様々な材質への適用</a:t>
            </a:r>
            <a:endParaRPr kumimoji="1" lang="en-US" altLang="ja-JP" dirty="0" smtClean="0"/>
          </a:p>
          <a:p>
            <a:pPr lvl="1"/>
            <a:r>
              <a:rPr kumimoji="1" lang="ja-JP" altLang="en-US" sz="2200" dirty="0" smtClean="0"/>
              <a:t>金属，透明物体，</a:t>
            </a:r>
            <a:r>
              <a:rPr kumimoji="1" lang="en-US" altLang="ja-JP" sz="2200" dirty="0" smtClean="0"/>
              <a:t>…</a:t>
            </a:r>
            <a:endParaRPr kumimoji="1" lang="en-US" altLang="ja-JP" dirty="0" smtClean="0"/>
          </a:p>
          <a:p>
            <a:r>
              <a:rPr kumimoji="1" lang="ja-JP" altLang="en-US" dirty="0" smtClean="0"/>
              <a:t>動き・変形・時空間データ</a:t>
            </a:r>
            <a:endParaRPr kumimoji="1" lang="en-US" altLang="ja-JP" dirty="0" smtClean="0"/>
          </a:p>
          <a:p>
            <a:pPr lvl="1"/>
            <a:r>
              <a:rPr kumimoji="1" lang="ja-JP" altLang="en-US" sz="2200" dirty="0" smtClean="0"/>
              <a:t>車両，人体，水面，</a:t>
            </a:r>
            <a:r>
              <a:rPr kumimoji="1" lang="en-US" altLang="ja-JP" sz="2200" dirty="0" smtClean="0"/>
              <a:t>…</a:t>
            </a:r>
            <a:endParaRPr kumimoji="1" lang="en-US" altLang="ja-JP" sz="2900" dirty="0" smtClean="0"/>
          </a:p>
          <a:p>
            <a:r>
              <a:rPr kumimoji="1" lang="ja-JP" altLang="en-US" dirty="0" smtClean="0"/>
              <a:t>半透明物体</a:t>
            </a:r>
            <a:endParaRPr kumimoji="1" lang="en-US" altLang="ja-JP" dirty="0" smtClean="0"/>
          </a:p>
          <a:p>
            <a:pPr lvl="1"/>
            <a:r>
              <a:rPr kumimoji="1" lang="ja-JP" altLang="en-US" sz="2200" dirty="0" smtClean="0"/>
              <a:t>霧，煙，皮膚，</a:t>
            </a:r>
            <a:r>
              <a:rPr kumimoji="1" lang="en-US" altLang="ja-JP" sz="2200" dirty="0" smtClean="0"/>
              <a:t>…</a:t>
            </a:r>
            <a:endParaRPr kumimoji="1" lang="en-US" altLang="ja-JP" dirty="0" smtClean="0"/>
          </a:p>
          <a:p>
            <a:r>
              <a:rPr kumimoji="1" lang="ja-JP" altLang="en-US" dirty="0" smtClean="0"/>
              <a:t>微細なキズから大規模建築物まで</a:t>
            </a:r>
            <a:endParaRPr kumimoji="1" lang="en-US" altLang="ja-JP" dirty="0" smtClean="0"/>
          </a:p>
          <a:p>
            <a:r>
              <a:rPr kumimoji="1" lang="ja-JP" altLang="en-US" dirty="0" smtClean="0"/>
              <a:t>学際的な研究</a:t>
            </a:r>
            <a:endParaRPr kumimoji="1" lang="en-US" altLang="ja-JP" dirty="0" smtClean="0"/>
          </a:p>
          <a:p>
            <a:pPr lvl="1"/>
            <a:r>
              <a:rPr kumimoji="1" lang="ja-JP" altLang="en-US" sz="2200" dirty="0" smtClean="0"/>
              <a:t>物理学，材料化学，機械工学，数学，</a:t>
            </a:r>
            <a:r>
              <a:rPr kumimoji="1" lang="en-US" altLang="ja-JP" sz="2200" dirty="0" smtClean="0"/>
              <a:t>…</a:t>
            </a:r>
            <a:endParaRPr kumimoji="1" lang="en-US" altLang="ja-JP" dirty="0" smtClean="0"/>
          </a:p>
          <a:p>
            <a:r>
              <a:rPr kumimoji="1" lang="ja-JP" altLang="en-US" dirty="0" smtClean="0"/>
              <a:t>様々な応用分野</a:t>
            </a:r>
            <a:endParaRPr kumimoji="1" lang="en-US" altLang="ja-JP" dirty="0" smtClean="0"/>
          </a:p>
          <a:p>
            <a:pPr lvl="1"/>
            <a:r>
              <a:rPr kumimoji="1" lang="ja-JP" altLang="en-US" sz="2200" dirty="0" smtClean="0"/>
              <a:t>エンターテインメント，文化財，芸術，</a:t>
            </a:r>
            <a:r>
              <a:rPr kumimoji="1" lang="en-US" altLang="ja-JP" sz="2200" dirty="0" smtClean="0"/>
              <a:t>…</a:t>
            </a:r>
            <a:endParaRPr kumimoji="1" lang="ja-JP" altLang="en-US" dirty="0"/>
          </a:p>
        </p:txBody>
      </p:sp>
      <p:sp>
        <p:nvSpPr>
          <p:cNvPr id="7" name="正方形/長方形 6"/>
          <p:cNvSpPr/>
          <p:nvPr/>
        </p:nvSpPr>
        <p:spPr bwMode="auto">
          <a:xfrm>
            <a:off x="107504" y="116632"/>
            <a:ext cx="864096" cy="216024"/>
          </a:xfrm>
          <a:prstGeom prst="rect">
            <a:avLst/>
          </a:prstGeom>
          <a:solidFill>
            <a:srgbClr val="BFBFBF"/>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8" name="テキスト ボックス 7"/>
          <p:cNvSpPr txBox="1"/>
          <p:nvPr/>
        </p:nvSpPr>
        <p:spPr>
          <a:xfrm>
            <a:off x="314907" y="116632"/>
            <a:ext cx="441146" cy="230832"/>
          </a:xfrm>
          <a:prstGeom prst="rect">
            <a:avLst/>
          </a:prstGeom>
          <a:noFill/>
        </p:spPr>
        <p:txBody>
          <a:bodyPr wrap="none" rtlCol="0">
            <a:spAutoFit/>
          </a:bodyPr>
          <a:lstStyle/>
          <a:p>
            <a:pPr algn="ctr"/>
            <a:r>
              <a:rPr lang="ja-JP" altLang="en-US" sz="900" dirty="0" smtClean="0">
                <a:latin typeface="+mj-lt"/>
                <a:ea typeface="メイリオ" pitchFamily="50" charset="-128"/>
              </a:rPr>
              <a:t>序</a:t>
            </a:r>
            <a:r>
              <a:rPr lang="en-US" altLang="ja-JP" sz="900" dirty="0" smtClean="0">
                <a:latin typeface="+mj-lt"/>
                <a:ea typeface="メイリオ" pitchFamily="50" charset="-128"/>
              </a:rPr>
              <a:t>(3)</a:t>
            </a:r>
            <a:endParaRPr kumimoji="1" lang="ja-JP" altLang="en-US" sz="900" dirty="0">
              <a:latin typeface="+mj-lt"/>
              <a:ea typeface="メイリオ" pitchFamily="50" charset="-128"/>
            </a:endParaRPr>
          </a:p>
        </p:txBody>
      </p:sp>
      <p:sp>
        <p:nvSpPr>
          <p:cNvPr id="9" name="正方形/長方形 8"/>
          <p:cNvSpPr/>
          <p:nvPr/>
        </p:nvSpPr>
        <p:spPr bwMode="auto">
          <a:xfrm>
            <a:off x="971600" y="116632"/>
            <a:ext cx="1152128" cy="216024"/>
          </a:xfrm>
          <a:prstGeom prst="rect">
            <a:avLst/>
          </a:prstGeom>
          <a:solidFill>
            <a:srgbClr val="BFBFBF"/>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0" name="正方形/長方形 9"/>
          <p:cNvSpPr/>
          <p:nvPr/>
        </p:nvSpPr>
        <p:spPr bwMode="auto">
          <a:xfrm>
            <a:off x="2123728" y="116632"/>
            <a:ext cx="1512168" cy="216024"/>
          </a:xfrm>
          <a:prstGeom prst="rect">
            <a:avLst/>
          </a:prstGeom>
          <a:solidFill>
            <a:srgbClr val="BFBFBF"/>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1" name="正方形/長方形 10"/>
          <p:cNvSpPr/>
          <p:nvPr/>
        </p:nvSpPr>
        <p:spPr bwMode="auto">
          <a:xfrm>
            <a:off x="3635896" y="116632"/>
            <a:ext cx="1512168" cy="216024"/>
          </a:xfrm>
          <a:prstGeom prst="rect">
            <a:avLst/>
          </a:prstGeom>
          <a:solidFill>
            <a:srgbClr val="BFBFBF"/>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2" name="正方形/長方形 11"/>
          <p:cNvSpPr/>
          <p:nvPr/>
        </p:nvSpPr>
        <p:spPr bwMode="auto">
          <a:xfrm>
            <a:off x="5148064" y="116632"/>
            <a:ext cx="864096" cy="216024"/>
          </a:xfrm>
          <a:prstGeom prst="rect">
            <a:avLst/>
          </a:prstGeom>
          <a:solidFill>
            <a:srgbClr val="202060"/>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3" name="テキスト ボックス 12"/>
          <p:cNvSpPr txBox="1"/>
          <p:nvPr/>
        </p:nvSpPr>
        <p:spPr>
          <a:xfrm>
            <a:off x="1220369" y="116632"/>
            <a:ext cx="671979" cy="230832"/>
          </a:xfrm>
          <a:prstGeom prst="rect">
            <a:avLst/>
          </a:prstGeom>
          <a:noFill/>
        </p:spPr>
        <p:txBody>
          <a:bodyPr wrap="none" rtlCol="0">
            <a:spAutoFit/>
          </a:bodyPr>
          <a:lstStyle/>
          <a:p>
            <a:pPr algn="ctr"/>
            <a:r>
              <a:rPr lang="ja-JP" altLang="en-US" sz="900" dirty="0" smtClean="0">
                <a:latin typeface="+mj-lt"/>
                <a:ea typeface="メイリオ" pitchFamily="50" charset="-128"/>
              </a:rPr>
              <a:t>霧除去</a:t>
            </a:r>
            <a:r>
              <a:rPr lang="en-US" altLang="ja-JP" sz="900" dirty="0" smtClean="0">
                <a:latin typeface="+mj-lt"/>
                <a:ea typeface="メイリオ" pitchFamily="50" charset="-128"/>
              </a:rPr>
              <a:t>(6)</a:t>
            </a:r>
            <a:endParaRPr kumimoji="1" lang="ja-JP" altLang="en-US" sz="900" dirty="0">
              <a:latin typeface="+mj-lt"/>
              <a:ea typeface="メイリオ" pitchFamily="50" charset="-128"/>
            </a:endParaRPr>
          </a:p>
        </p:txBody>
      </p:sp>
      <p:sp>
        <p:nvSpPr>
          <p:cNvPr id="14" name="テキスト ボックス 13"/>
          <p:cNvSpPr txBox="1"/>
          <p:nvPr/>
        </p:nvSpPr>
        <p:spPr>
          <a:xfrm>
            <a:off x="2293278" y="116632"/>
            <a:ext cx="1197764" cy="230832"/>
          </a:xfrm>
          <a:prstGeom prst="rect">
            <a:avLst/>
          </a:prstGeom>
          <a:noFill/>
        </p:spPr>
        <p:txBody>
          <a:bodyPr wrap="none" rtlCol="0">
            <a:spAutoFit/>
          </a:bodyPr>
          <a:lstStyle/>
          <a:p>
            <a:pPr algn="ctr"/>
            <a:r>
              <a:rPr lang="ja-JP" altLang="en-US" sz="900" dirty="0" smtClean="0">
                <a:latin typeface="+mj-lt"/>
                <a:ea typeface="メイリオ" pitchFamily="50" charset="-128"/>
              </a:rPr>
              <a:t>形状計測</a:t>
            </a:r>
            <a:r>
              <a:rPr lang="en-US" altLang="ja-JP" sz="900" dirty="0">
                <a:latin typeface="+mj-lt"/>
                <a:ea typeface="メイリオ" pitchFamily="50" charset="-128"/>
              </a:rPr>
              <a:t>:</a:t>
            </a:r>
            <a:r>
              <a:rPr lang="ja-JP" altLang="en-US" sz="900" dirty="0" smtClean="0">
                <a:latin typeface="+mj-lt"/>
                <a:ea typeface="メイリオ" pitchFamily="50" charset="-128"/>
              </a:rPr>
              <a:t>多視点</a:t>
            </a:r>
            <a:r>
              <a:rPr lang="en-US" altLang="ja-JP" sz="900" dirty="0" smtClean="0">
                <a:latin typeface="+mj-lt"/>
                <a:ea typeface="メイリオ" pitchFamily="50" charset="-128"/>
              </a:rPr>
              <a:t>(6)</a:t>
            </a:r>
            <a:endParaRPr kumimoji="1" lang="ja-JP" altLang="en-US" sz="900" dirty="0">
              <a:latin typeface="+mj-lt"/>
              <a:ea typeface="メイリオ" pitchFamily="50" charset="-128"/>
            </a:endParaRPr>
          </a:p>
        </p:txBody>
      </p:sp>
      <p:sp>
        <p:nvSpPr>
          <p:cNvPr id="15" name="テキスト ボックス 14"/>
          <p:cNvSpPr txBox="1"/>
          <p:nvPr/>
        </p:nvSpPr>
        <p:spPr>
          <a:xfrm>
            <a:off x="3791453" y="116632"/>
            <a:ext cx="1197764" cy="230832"/>
          </a:xfrm>
          <a:prstGeom prst="rect">
            <a:avLst/>
          </a:prstGeom>
          <a:noFill/>
        </p:spPr>
        <p:txBody>
          <a:bodyPr wrap="none" rtlCol="0">
            <a:spAutoFit/>
          </a:bodyPr>
          <a:lstStyle/>
          <a:p>
            <a:pPr algn="ctr"/>
            <a:r>
              <a:rPr lang="ja-JP" altLang="en-US" sz="900" dirty="0" smtClean="0">
                <a:latin typeface="+mj-lt"/>
                <a:ea typeface="メイリオ" pitchFamily="50" charset="-128"/>
              </a:rPr>
              <a:t>形状計測</a:t>
            </a:r>
            <a:r>
              <a:rPr lang="en-US" altLang="ja-JP" sz="900" dirty="0" smtClean="0">
                <a:latin typeface="+mj-lt"/>
                <a:ea typeface="メイリオ" pitchFamily="50" charset="-128"/>
              </a:rPr>
              <a:t>:</a:t>
            </a:r>
            <a:r>
              <a:rPr lang="ja-JP" altLang="en-US" sz="900" dirty="0" smtClean="0">
                <a:latin typeface="+mj-lt"/>
                <a:ea typeface="メイリオ" pitchFamily="50" charset="-128"/>
              </a:rPr>
              <a:t>多光源</a:t>
            </a:r>
            <a:r>
              <a:rPr lang="en-US" altLang="ja-JP" sz="900" dirty="0" smtClean="0">
                <a:latin typeface="+mj-lt"/>
                <a:ea typeface="メイリオ" pitchFamily="50" charset="-128"/>
              </a:rPr>
              <a:t>(6)</a:t>
            </a:r>
            <a:endParaRPr kumimoji="1" lang="ja-JP" altLang="en-US" sz="900" dirty="0">
              <a:latin typeface="+mj-lt"/>
              <a:ea typeface="メイリオ" pitchFamily="50" charset="-128"/>
            </a:endParaRPr>
          </a:p>
        </p:txBody>
      </p:sp>
      <p:sp>
        <p:nvSpPr>
          <p:cNvPr id="16" name="テキスト ボックス 15"/>
          <p:cNvSpPr txBox="1"/>
          <p:nvPr/>
        </p:nvSpPr>
        <p:spPr>
          <a:xfrm>
            <a:off x="5320593" y="116632"/>
            <a:ext cx="537327" cy="230832"/>
          </a:xfrm>
          <a:prstGeom prst="rect">
            <a:avLst/>
          </a:prstGeom>
          <a:noFill/>
        </p:spPr>
        <p:txBody>
          <a:bodyPr wrap="none" rtlCol="0">
            <a:spAutoFit/>
          </a:bodyPr>
          <a:lstStyle/>
          <a:p>
            <a:pPr algn="ctr"/>
            <a:r>
              <a:rPr lang="ja-JP" altLang="en-US" sz="900" b="1" dirty="0" smtClean="0">
                <a:solidFill>
                  <a:schemeClr val="bg1"/>
                </a:solidFill>
                <a:latin typeface="+mj-lt"/>
                <a:ea typeface="メイリオ" pitchFamily="50" charset="-128"/>
              </a:rPr>
              <a:t>結</a:t>
            </a:r>
            <a:r>
              <a:rPr lang="en-US" altLang="ja-JP" sz="900" b="1" dirty="0" smtClean="0">
                <a:solidFill>
                  <a:schemeClr val="bg1"/>
                </a:solidFill>
                <a:latin typeface="+mj-lt"/>
                <a:ea typeface="メイリオ" pitchFamily="50" charset="-128"/>
              </a:rPr>
              <a:t>(1/1)</a:t>
            </a:r>
            <a:endParaRPr kumimoji="1" lang="ja-JP" altLang="en-US" sz="900" b="1" dirty="0">
              <a:solidFill>
                <a:schemeClr val="bg1"/>
              </a:solidFill>
              <a:latin typeface="+mj-lt"/>
              <a:ea typeface="メイリオ" pitchFamily="50" charset="-128"/>
            </a:endParaRPr>
          </a:p>
        </p:txBody>
      </p:sp>
    </p:spTree>
    <p:extLst>
      <p:ext uri="{BB962C8B-B14F-4D97-AF65-F5344CB8AC3E}">
        <p14:creationId xmlns:p14="http://schemas.microsoft.com/office/powerpoint/2010/main" val="37826650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80" name="Rectangle 4"/>
          <p:cNvSpPr>
            <a:spLocks noGrp="1" noChangeArrowheads="1"/>
          </p:cNvSpPr>
          <p:nvPr>
            <p:ph type="ctrTitle" sz="quarter"/>
          </p:nvPr>
        </p:nvSpPr>
        <p:spPr/>
        <p:txBody>
          <a:bodyPr/>
          <a:lstStyle/>
          <a:p>
            <a:r>
              <a:rPr lang="en-US" altLang="ja-JP" dirty="0" smtClean="0"/>
              <a:t>Daisuke </a:t>
            </a:r>
            <a:r>
              <a:rPr lang="en-US" altLang="ja-JP" dirty="0"/>
              <a:t>Miyazaki </a:t>
            </a:r>
            <a:r>
              <a:rPr lang="en-US" altLang="ja-JP" dirty="0" smtClean="0"/>
              <a:t>2015</a:t>
            </a:r>
            <a:r>
              <a:rPr lang="en-US" altLang="ja-JP" dirty="0"/>
              <a:t/>
            </a:r>
            <a:br>
              <a:rPr lang="en-US" altLang="ja-JP" dirty="0"/>
            </a:br>
            <a:r>
              <a:rPr lang="en-US" altLang="ja-JP" dirty="0" smtClean="0"/>
              <a:t>Creative Commons Attribution 4.0 International License.</a:t>
            </a:r>
            <a:endParaRPr lang="en-US" altLang="ja-JP" dirty="0"/>
          </a:p>
        </p:txBody>
      </p:sp>
      <p:sp>
        <p:nvSpPr>
          <p:cNvPr id="408581" name="Rectangle 5"/>
          <p:cNvSpPr>
            <a:spLocks noGrp="1" noChangeArrowheads="1"/>
          </p:cNvSpPr>
          <p:nvPr>
            <p:ph type="subTitle" sz="quarter" idx="1"/>
          </p:nvPr>
        </p:nvSpPr>
        <p:spPr/>
        <p:txBody>
          <a:bodyPr/>
          <a:lstStyle/>
          <a:p>
            <a:pPr>
              <a:lnSpc>
                <a:spcPct val="80000"/>
              </a:lnSpc>
            </a:pPr>
            <a:r>
              <a:rPr lang="en-US" altLang="ja-JP" sz="1800" dirty="0" smtClean="0"/>
              <a:t>http://www.cg.info.hiroshima-cu.ac.jp/~miyazaki/</a:t>
            </a:r>
            <a:endParaRPr lang="en-US" altLang="ja-JP" sz="1800" dirty="0"/>
          </a:p>
          <a:p>
            <a:pPr>
              <a:lnSpc>
                <a:spcPct val="80000"/>
              </a:lnSpc>
            </a:pPr>
            <a:r>
              <a:rPr lang="ja-JP" altLang="en-US" sz="1800" dirty="0" smtClean="0"/>
              <a:t>宮崎大輔</a:t>
            </a:r>
            <a:r>
              <a:rPr lang="en-US" altLang="ja-JP" sz="1800" dirty="0" smtClean="0"/>
              <a:t>, “</a:t>
            </a:r>
            <a:r>
              <a:rPr lang="ja-JP" altLang="en-US" sz="1800" dirty="0" smtClean="0"/>
              <a:t>画像応用としての偏光</a:t>
            </a:r>
            <a:r>
              <a:rPr lang="en-US" altLang="ja-JP" sz="1800" dirty="0" smtClean="0"/>
              <a:t>,” </a:t>
            </a:r>
            <a:r>
              <a:rPr lang="ja-JP" altLang="en-US" sz="1800" dirty="0" smtClean="0"/>
              <a:t>動的画像処理実用化ワークショップ</a:t>
            </a:r>
            <a:r>
              <a:rPr lang="en-US" altLang="ja-JP" sz="1800" dirty="0" smtClean="0"/>
              <a:t>, </a:t>
            </a:r>
            <a:r>
              <a:rPr lang="en-US" altLang="ja-JP" sz="1800" dirty="0" smtClean="0"/>
              <a:t>Article no. SS03, 2 pages, </a:t>
            </a:r>
            <a:r>
              <a:rPr lang="ja-JP" altLang="en-US" sz="1800" dirty="0" smtClean="0"/>
              <a:t>広島</a:t>
            </a:r>
            <a:r>
              <a:rPr lang="en-US" altLang="ja-JP" sz="1800" dirty="0" smtClean="0"/>
              <a:t>, </a:t>
            </a:r>
            <a:r>
              <a:rPr lang="ja-JP" altLang="en-US" sz="1800" dirty="0" smtClean="0"/>
              <a:t>広島</a:t>
            </a:r>
            <a:r>
              <a:rPr lang="en-US" altLang="ja-JP" sz="1800" dirty="0" smtClean="0"/>
              <a:t>, 2015.03</a:t>
            </a:r>
            <a:endParaRPr lang="en-US" altLang="ja-JP" sz="1800" dirty="0"/>
          </a:p>
        </p:txBody>
      </p:sp>
    </p:spTree>
    <p:extLst>
      <p:ext uri="{BB962C8B-B14F-4D97-AF65-F5344CB8AC3E}">
        <p14:creationId xmlns:p14="http://schemas.microsoft.com/office/powerpoint/2010/main" val="8909571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9" name="Rectangle 5"/>
          <p:cNvSpPr>
            <a:spLocks noGrp="1" noChangeArrowheads="1"/>
          </p:cNvSpPr>
          <p:nvPr>
            <p:ph type="title"/>
          </p:nvPr>
        </p:nvSpPr>
        <p:spPr/>
        <p:txBody>
          <a:bodyPr/>
          <a:lstStyle/>
          <a:p>
            <a:pPr eaLnBrk="1" hangingPunct="1"/>
            <a:r>
              <a:rPr lang="ja-JP" altLang="en-US" dirty="0" smtClean="0"/>
              <a:t>例：鏡面反射の除去</a:t>
            </a:r>
            <a:endParaRPr lang="en-US" altLang="ja-JP" dirty="0" smtClean="0"/>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664" y="620688"/>
            <a:ext cx="6096000" cy="4572000"/>
          </a:xfrm>
          <a:prstGeom prst="rect">
            <a:avLst/>
          </a:prstGeom>
        </p:spPr>
      </p:pic>
      <p:sp>
        <p:nvSpPr>
          <p:cNvPr id="14" name="正方形/長方形 13"/>
          <p:cNvSpPr/>
          <p:nvPr/>
        </p:nvSpPr>
        <p:spPr bwMode="auto">
          <a:xfrm>
            <a:off x="107504" y="116632"/>
            <a:ext cx="864096" cy="216024"/>
          </a:xfrm>
          <a:prstGeom prst="rect">
            <a:avLst/>
          </a:prstGeom>
          <a:solidFill>
            <a:srgbClr val="202060"/>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5" name="テキスト ボックス 14"/>
          <p:cNvSpPr txBox="1"/>
          <p:nvPr/>
        </p:nvSpPr>
        <p:spPr>
          <a:xfrm>
            <a:off x="266817" y="116632"/>
            <a:ext cx="537327" cy="230832"/>
          </a:xfrm>
          <a:prstGeom prst="rect">
            <a:avLst/>
          </a:prstGeom>
          <a:noFill/>
        </p:spPr>
        <p:txBody>
          <a:bodyPr wrap="none" rtlCol="0">
            <a:spAutoFit/>
          </a:bodyPr>
          <a:lstStyle/>
          <a:p>
            <a:pPr algn="ctr"/>
            <a:r>
              <a:rPr lang="ja-JP" altLang="en-US" sz="900" b="1" dirty="0" smtClean="0">
                <a:solidFill>
                  <a:schemeClr val="bg1"/>
                </a:solidFill>
                <a:latin typeface="+mj-lt"/>
                <a:ea typeface="メイリオ" pitchFamily="50" charset="-128"/>
              </a:rPr>
              <a:t>序</a:t>
            </a:r>
            <a:r>
              <a:rPr lang="en-US" altLang="ja-JP" sz="900" b="1" dirty="0" smtClean="0">
                <a:solidFill>
                  <a:schemeClr val="bg1"/>
                </a:solidFill>
                <a:latin typeface="+mj-lt"/>
                <a:ea typeface="メイリオ" pitchFamily="50" charset="-128"/>
              </a:rPr>
              <a:t>(2/3)</a:t>
            </a:r>
            <a:endParaRPr kumimoji="1" lang="ja-JP" altLang="en-US" sz="900" b="1" dirty="0">
              <a:solidFill>
                <a:schemeClr val="bg1"/>
              </a:solidFill>
              <a:latin typeface="+mj-lt"/>
              <a:ea typeface="メイリオ" pitchFamily="50" charset="-128"/>
            </a:endParaRPr>
          </a:p>
        </p:txBody>
      </p:sp>
      <p:sp>
        <p:nvSpPr>
          <p:cNvPr id="16" name="正方形/長方形 15"/>
          <p:cNvSpPr/>
          <p:nvPr/>
        </p:nvSpPr>
        <p:spPr bwMode="auto">
          <a:xfrm>
            <a:off x="971600" y="116632"/>
            <a:ext cx="1152128" cy="216024"/>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7" name="正方形/長方形 16"/>
          <p:cNvSpPr/>
          <p:nvPr/>
        </p:nvSpPr>
        <p:spPr bwMode="auto">
          <a:xfrm>
            <a:off x="2123728" y="116632"/>
            <a:ext cx="1512168" cy="216024"/>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8" name="正方形/長方形 17"/>
          <p:cNvSpPr/>
          <p:nvPr/>
        </p:nvSpPr>
        <p:spPr bwMode="auto">
          <a:xfrm>
            <a:off x="3635896" y="116632"/>
            <a:ext cx="1512168" cy="216024"/>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9" name="正方形/長方形 18"/>
          <p:cNvSpPr/>
          <p:nvPr/>
        </p:nvSpPr>
        <p:spPr bwMode="auto">
          <a:xfrm>
            <a:off x="5148064" y="116632"/>
            <a:ext cx="864096" cy="216024"/>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20" name="テキスト ボックス 19"/>
          <p:cNvSpPr txBox="1"/>
          <p:nvPr/>
        </p:nvSpPr>
        <p:spPr>
          <a:xfrm>
            <a:off x="1220369" y="116632"/>
            <a:ext cx="671979" cy="230832"/>
          </a:xfrm>
          <a:prstGeom prst="rect">
            <a:avLst/>
          </a:prstGeom>
          <a:noFill/>
        </p:spPr>
        <p:txBody>
          <a:bodyPr wrap="none" rtlCol="0">
            <a:spAutoFit/>
          </a:bodyPr>
          <a:lstStyle/>
          <a:p>
            <a:pPr algn="ctr"/>
            <a:r>
              <a:rPr lang="ja-JP" altLang="en-US" sz="900" dirty="0" smtClean="0">
                <a:latin typeface="+mj-lt"/>
                <a:ea typeface="メイリオ" pitchFamily="50" charset="-128"/>
              </a:rPr>
              <a:t>霧除去</a:t>
            </a:r>
            <a:r>
              <a:rPr lang="en-US" altLang="ja-JP" sz="900" dirty="0" smtClean="0">
                <a:latin typeface="+mj-lt"/>
                <a:ea typeface="メイリオ" pitchFamily="50" charset="-128"/>
              </a:rPr>
              <a:t>(6)</a:t>
            </a:r>
            <a:endParaRPr kumimoji="1" lang="ja-JP" altLang="en-US" sz="900" dirty="0">
              <a:latin typeface="+mj-lt"/>
              <a:ea typeface="メイリオ" pitchFamily="50" charset="-128"/>
            </a:endParaRPr>
          </a:p>
        </p:txBody>
      </p:sp>
      <p:sp>
        <p:nvSpPr>
          <p:cNvPr id="21" name="テキスト ボックス 20"/>
          <p:cNvSpPr txBox="1"/>
          <p:nvPr/>
        </p:nvSpPr>
        <p:spPr>
          <a:xfrm>
            <a:off x="2309308" y="116632"/>
            <a:ext cx="1165704" cy="230832"/>
          </a:xfrm>
          <a:prstGeom prst="rect">
            <a:avLst/>
          </a:prstGeom>
          <a:noFill/>
        </p:spPr>
        <p:txBody>
          <a:bodyPr wrap="none" rtlCol="0">
            <a:spAutoFit/>
          </a:bodyPr>
          <a:lstStyle/>
          <a:p>
            <a:pPr algn="ctr"/>
            <a:r>
              <a:rPr lang="ja-JP" altLang="en-US" sz="900" dirty="0" smtClean="0">
                <a:latin typeface="+mj-lt"/>
                <a:ea typeface="メイリオ" pitchFamily="50" charset="-128"/>
              </a:rPr>
              <a:t>形状計測</a:t>
            </a:r>
            <a:r>
              <a:rPr lang="en-US" altLang="ja-JP" sz="900" dirty="0">
                <a:latin typeface="+mj-lt"/>
                <a:ea typeface="メイリオ" pitchFamily="50" charset="-128"/>
              </a:rPr>
              <a:t>:</a:t>
            </a:r>
            <a:r>
              <a:rPr lang="ja-JP" altLang="en-US" sz="900" dirty="0" smtClean="0">
                <a:latin typeface="+mj-lt"/>
                <a:ea typeface="メイリオ" pitchFamily="50" charset="-128"/>
              </a:rPr>
              <a:t>多視点</a:t>
            </a:r>
            <a:r>
              <a:rPr lang="en-US" altLang="ja-JP" sz="900" dirty="0" smtClean="0">
                <a:latin typeface="+mj-lt"/>
                <a:ea typeface="メイリオ" pitchFamily="50" charset="-128"/>
              </a:rPr>
              <a:t>(6)</a:t>
            </a:r>
            <a:endParaRPr kumimoji="1" lang="ja-JP" altLang="en-US" sz="900" dirty="0">
              <a:latin typeface="+mj-lt"/>
              <a:ea typeface="メイリオ" pitchFamily="50" charset="-128"/>
            </a:endParaRPr>
          </a:p>
        </p:txBody>
      </p:sp>
      <p:sp>
        <p:nvSpPr>
          <p:cNvPr id="22" name="テキスト ボックス 21"/>
          <p:cNvSpPr txBox="1"/>
          <p:nvPr/>
        </p:nvSpPr>
        <p:spPr>
          <a:xfrm>
            <a:off x="3807482" y="116632"/>
            <a:ext cx="1165705" cy="230832"/>
          </a:xfrm>
          <a:prstGeom prst="rect">
            <a:avLst/>
          </a:prstGeom>
          <a:noFill/>
        </p:spPr>
        <p:txBody>
          <a:bodyPr wrap="none" rtlCol="0">
            <a:spAutoFit/>
          </a:bodyPr>
          <a:lstStyle/>
          <a:p>
            <a:pPr algn="ctr"/>
            <a:r>
              <a:rPr lang="ja-JP" altLang="en-US" sz="900" dirty="0" smtClean="0">
                <a:latin typeface="+mj-lt"/>
                <a:ea typeface="メイリオ" pitchFamily="50" charset="-128"/>
              </a:rPr>
              <a:t>形状計測</a:t>
            </a:r>
            <a:r>
              <a:rPr lang="en-US" altLang="ja-JP" sz="900" dirty="0" smtClean="0">
                <a:latin typeface="+mj-lt"/>
                <a:ea typeface="メイリオ" pitchFamily="50" charset="-128"/>
              </a:rPr>
              <a:t>:</a:t>
            </a:r>
            <a:r>
              <a:rPr lang="ja-JP" altLang="en-US" sz="900" dirty="0" smtClean="0">
                <a:latin typeface="+mj-lt"/>
                <a:ea typeface="メイリオ" pitchFamily="50" charset="-128"/>
              </a:rPr>
              <a:t>多光源</a:t>
            </a:r>
            <a:r>
              <a:rPr lang="en-US" altLang="ja-JP" sz="900" dirty="0" smtClean="0">
                <a:latin typeface="+mj-lt"/>
                <a:ea typeface="メイリオ" pitchFamily="50" charset="-128"/>
              </a:rPr>
              <a:t>(6)</a:t>
            </a:r>
            <a:endParaRPr kumimoji="1" lang="ja-JP" altLang="en-US" sz="900" dirty="0">
              <a:latin typeface="+mj-lt"/>
              <a:ea typeface="メイリオ" pitchFamily="50" charset="-128"/>
            </a:endParaRPr>
          </a:p>
        </p:txBody>
      </p:sp>
      <p:sp>
        <p:nvSpPr>
          <p:cNvPr id="23" name="テキスト ボックス 22"/>
          <p:cNvSpPr txBox="1"/>
          <p:nvPr/>
        </p:nvSpPr>
        <p:spPr>
          <a:xfrm>
            <a:off x="5368683" y="116632"/>
            <a:ext cx="441146" cy="230832"/>
          </a:xfrm>
          <a:prstGeom prst="rect">
            <a:avLst/>
          </a:prstGeom>
          <a:noFill/>
        </p:spPr>
        <p:txBody>
          <a:bodyPr wrap="none" rtlCol="0">
            <a:spAutoFit/>
          </a:bodyPr>
          <a:lstStyle/>
          <a:p>
            <a:pPr algn="ctr"/>
            <a:r>
              <a:rPr lang="ja-JP" altLang="en-US" sz="900" dirty="0" smtClean="0">
                <a:latin typeface="+mj-lt"/>
                <a:ea typeface="メイリオ" pitchFamily="50" charset="-128"/>
              </a:rPr>
              <a:t>結</a:t>
            </a:r>
            <a:r>
              <a:rPr lang="en-US" altLang="ja-JP" sz="900" dirty="0" smtClean="0">
                <a:latin typeface="+mj-lt"/>
                <a:ea typeface="メイリオ" pitchFamily="50" charset="-128"/>
              </a:rPr>
              <a:t>(1)</a:t>
            </a:r>
            <a:endParaRPr kumimoji="1" lang="ja-JP" altLang="en-US" sz="900" dirty="0">
              <a:latin typeface="+mj-lt"/>
              <a:ea typeface="メイリオ" pitchFamily="50" charset="-128"/>
            </a:endParaRPr>
          </a:p>
        </p:txBody>
      </p:sp>
    </p:spTree>
    <p:extLst>
      <p:ext uri="{BB962C8B-B14F-4D97-AF65-F5344CB8AC3E}">
        <p14:creationId xmlns:p14="http://schemas.microsoft.com/office/powerpoint/2010/main" val="17132569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本日の内容</a:t>
            </a:r>
            <a:endParaRPr kumimoji="1" lang="ja-JP" altLang="en-US" dirty="0"/>
          </a:p>
        </p:txBody>
      </p:sp>
      <p:pic>
        <p:nvPicPr>
          <p:cNvPr id="4" name="Picture 5" descr="C:\!work\2013-07\2013-07-10\発表\2013-07-30MIRU2013\003ポスター\フリー素材\a0880_000016_m.jpg"/>
          <p:cNvPicPr>
            <a:picLocks noChangeAspect="1" noChangeArrowheads="1"/>
          </p:cNvPicPr>
          <p:nvPr/>
        </p:nvPicPr>
        <p:blipFill>
          <a:blip r:embed="rId2"/>
          <a:srcRect/>
          <a:stretch>
            <a:fillRect/>
          </a:stretch>
        </p:blipFill>
        <p:spPr bwMode="auto">
          <a:xfrm>
            <a:off x="251520" y="1556792"/>
            <a:ext cx="2887538" cy="2160240"/>
          </a:xfrm>
          <a:prstGeom prst="rect">
            <a:avLst/>
          </a:prstGeom>
          <a:noFill/>
        </p:spPr>
      </p:pic>
      <p:pic>
        <p:nvPicPr>
          <p:cNvPr id="5" name="Picture 16"/>
          <p:cNvPicPr>
            <a:picLocks noChangeAspect="1" noChangeArrowheads="1"/>
          </p:cNvPicPr>
          <p:nvPr/>
        </p:nvPicPr>
        <p:blipFill rotWithShape="1">
          <a:blip r:embed="rId3"/>
          <a:srcRect b="6687"/>
          <a:stretch/>
        </p:blipFill>
        <p:spPr bwMode="auto">
          <a:xfrm>
            <a:off x="3131840" y="1556792"/>
            <a:ext cx="2880320" cy="2151077"/>
          </a:xfrm>
          <a:prstGeom prst="rect">
            <a:avLst/>
          </a:prstGeom>
          <a:noFill/>
          <a:ln w="9525">
            <a:noFill/>
            <a:miter lim="800000"/>
            <a:headEnd/>
            <a:tailEnd/>
          </a:ln>
        </p:spPr>
      </p:pic>
      <p:pic>
        <p:nvPicPr>
          <p:cNvPr id="6" name="図 5"/>
          <p:cNvPicPr>
            <a:picLocks noChangeAspect="1"/>
          </p:cNvPicPr>
          <p:nvPr/>
        </p:nvPicPr>
        <p:blipFill rotWithShape="1">
          <a:blip r:embed="rId4"/>
          <a:srcRect t="19971" b="19967"/>
          <a:stretch/>
        </p:blipFill>
        <p:spPr>
          <a:xfrm>
            <a:off x="6012160" y="1556792"/>
            <a:ext cx="2880320" cy="2154725"/>
          </a:xfrm>
          <a:prstGeom prst="rect">
            <a:avLst/>
          </a:prstGeom>
        </p:spPr>
      </p:pic>
      <p:sp>
        <p:nvSpPr>
          <p:cNvPr id="8" name="テキスト ボックス 7"/>
          <p:cNvSpPr txBox="1"/>
          <p:nvPr/>
        </p:nvSpPr>
        <p:spPr>
          <a:xfrm>
            <a:off x="1043608" y="836712"/>
            <a:ext cx="1277914" cy="369332"/>
          </a:xfrm>
          <a:prstGeom prst="rect">
            <a:avLst/>
          </a:prstGeom>
          <a:noFill/>
        </p:spPr>
        <p:txBody>
          <a:bodyPr wrap="none" rtlCol="0">
            <a:spAutoFit/>
          </a:bodyPr>
          <a:lstStyle/>
          <a:p>
            <a:r>
              <a:rPr kumimoji="1" lang="ja-JP" altLang="en-US" dirty="0" smtClean="0"/>
              <a:t>ヘイズ除去</a:t>
            </a:r>
            <a:endParaRPr kumimoji="1" lang="ja-JP" altLang="en-US" dirty="0"/>
          </a:p>
        </p:txBody>
      </p:sp>
      <p:sp>
        <p:nvSpPr>
          <p:cNvPr id="9" name="テキスト ボックス 8"/>
          <p:cNvSpPr txBox="1"/>
          <p:nvPr/>
        </p:nvSpPr>
        <p:spPr>
          <a:xfrm>
            <a:off x="3995936" y="692696"/>
            <a:ext cx="1107996" cy="646331"/>
          </a:xfrm>
          <a:prstGeom prst="rect">
            <a:avLst/>
          </a:prstGeom>
          <a:noFill/>
        </p:spPr>
        <p:txBody>
          <a:bodyPr wrap="none" rtlCol="0">
            <a:spAutoFit/>
          </a:bodyPr>
          <a:lstStyle/>
          <a:p>
            <a:r>
              <a:rPr kumimoji="1" lang="ja-JP" altLang="en-US" dirty="0" smtClean="0"/>
              <a:t>形状計測</a:t>
            </a:r>
            <a:endParaRPr kumimoji="1" lang="en-US" altLang="ja-JP" dirty="0" smtClean="0"/>
          </a:p>
          <a:p>
            <a:pPr algn="ctr"/>
            <a:r>
              <a:rPr kumimoji="1" lang="ja-JP" altLang="en-US" dirty="0" smtClean="0"/>
              <a:t>多視点</a:t>
            </a:r>
            <a:endParaRPr kumimoji="1" lang="ja-JP" altLang="en-US" dirty="0"/>
          </a:p>
        </p:txBody>
      </p:sp>
      <p:sp>
        <p:nvSpPr>
          <p:cNvPr id="10" name="テキスト ボックス 9"/>
          <p:cNvSpPr txBox="1"/>
          <p:nvPr/>
        </p:nvSpPr>
        <p:spPr>
          <a:xfrm>
            <a:off x="6876256" y="692696"/>
            <a:ext cx="1107996" cy="646331"/>
          </a:xfrm>
          <a:prstGeom prst="rect">
            <a:avLst/>
          </a:prstGeom>
          <a:noFill/>
        </p:spPr>
        <p:txBody>
          <a:bodyPr wrap="none" rtlCol="0">
            <a:spAutoFit/>
          </a:bodyPr>
          <a:lstStyle/>
          <a:p>
            <a:r>
              <a:rPr kumimoji="1" lang="ja-JP" altLang="en-US" dirty="0" smtClean="0"/>
              <a:t>形状計測</a:t>
            </a:r>
            <a:endParaRPr kumimoji="1" lang="en-US" altLang="ja-JP" dirty="0" smtClean="0"/>
          </a:p>
          <a:p>
            <a:pPr algn="ctr"/>
            <a:r>
              <a:rPr kumimoji="1" lang="ja-JP" altLang="en-US" dirty="0" smtClean="0"/>
              <a:t>多光源</a:t>
            </a:r>
            <a:endParaRPr kumimoji="1" lang="ja-JP" altLang="en-US" dirty="0"/>
          </a:p>
        </p:txBody>
      </p:sp>
      <p:sp>
        <p:nvSpPr>
          <p:cNvPr id="11" name="テキスト ボックス 10"/>
          <p:cNvSpPr txBox="1"/>
          <p:nvPr/>
        </p:nvSpPr>
        <p:spPr>
          <a:xfrm>
            <a:off x="683568" y="4941168"/>
            <a:ext cx="2114681" cy="369332"/>
          </a:xfrm>
          <a:prstGeom prst="rect">
            <a:avLst/>
          </a:prstGeom>
          <a:noFill/>
        </p:spPr>
        <p:txBody>
          <a:bodyPr wrap="none" rtlCol="0">
            <a:spAutoFit/>
          </a:bodyPr>
          <a:lstStyle/>
          <a:p>
            <a:r>
              <a:rPr kumimoji="1" lang="en-US" altLang="ja-JP" dirty="0" smtClean="0"/>
              <a:t>[</a:t>
            </a:r>
            <a:r>
              <a:rPr kumimoji="1" lang="ja-JP" altLang="en-US" dirty="0" smtClean="0"/>
              <a:t>秋山ら</a:t>
            </a:r>
            <a:r>
              <a:rPr kumimoji="1" lang="en-US" altLang="ja-JP" dirty="0" smtClean="0"/>
              <a:t>CPCV2013</a:t>
            </a:r>
            <a:r>
              <a:rPr lang="en-US" altLang="ja-JP" dirty="0" smtClean="0"/>
              <a:t>]</a:t>
            </a:r>
            <a:endParaRPr kumimoji="1" lang="en-US" altLang="ja-JP" dirty="0" smtClean="0"/>
          </a:p>
        </p:txBody>
      </p:sp>
      <p:sp>
        <p:nvSpPr>
          <p:cNvPr id="12" name="テキスト ボックス 11"/>
          <p:cNvSpPr txBox="1"/>
          <p:nvPr/>
        </p:nvSpPr>
        <p:spPr>
          <a:xfrm>
            <a:off x="3347864" y="4941168"/>
            <a:ext cx="2473754" cy="369332"/>
          </a:xfrm>
          <a:prstGeom prst="rect">
            <a:avLst/>
          </a:prstGeom>
          <a:noFill/>
        </p:spPr>
        <p:txBody>
          <a:bodyPr wrap="none" rtlCol="0">
            <a:spAutoFit/>
          </a:bodyPr>
          <a:lstStyle/>
          <a:p>
            <a:r>
              <a:rPr kumimoji="1" lang="en-US" altLang="ja-JP" dirty="0" smtClean="0"/>
              <a:t>[</a:t>
            </a:r>
            <a:r>
              <a:rPr kumimoji="1" lang="ja-JP" altLang="en-US" dirty="0" smtClean="0"/>
              <a:t>重富ら</a:t>
            </a:r>
            <a:r>
              <a:rPr kumimoji="1" lang="en-US" altLang="ja-JP" dirty="0" smtClean="0"/>
              <a:t>3DIMPVT2012</a:t>
            </a:r>
            <a:r>
              <a:rPr lang="en-US" altLang="ja-JP" dirty="0" smtClean="0"/>
              <a:t>]</a:t>
            </a:r>
            <a:endParaRPr kumimoji="1" lang="en-US" altLang="ja-JP" dirty="0" smtClean="0"/>
          </a:p>
        </p:txBody>
      </p:sp>
      <p:sp>
        <p:nvSpPr>
          <p:cNvPr id="13" name="テキスト ボックス 12"/>
          <p:cNvSpPr txBox="1"/>
          <p:nvPr/>
        </p:nvSpPr>
        <p:spPr>
          <a:xfrm>
            <a:off x="6444208" y="4941168"/>
            <a:ext cx="2063385" cy="369332"/>
          </a:xfrm>
          <a:prstGeom prst="rect">
            <a:avLst/>
          </a:prstGeom>
          <a:noFill/>
        </p:spPr>
        <p:txBody>
          <a:bodyPr wrap="none" rtlCol="0">
            <a:spAutoFit/>
          </a:bodyPr>
          <a:lstStyle/>
          <a:p>
            <a:r>
              <a:rPr kumimoji="1" lang="en-US" altLang="ja-JP" dirty="0" smtClean="0"/>
              <a:t>[</a:t>
            </a:r>
            <a:r>
              <a:rPr kumimoji="1" lang="ja-JP" altLang="en-US" dirty="0" smtClean="0"/>
              <a:t>小野ら</a:t>
            </a:r>
            <a:r>
              <a:rPr kumimoji="1" lang="en-US" altLang="ja-JP" dirty="0" smtClean="0"/>
              <a:t>MIRU2013</a:t>
            </a:r>
            <a:r>
              <a:rPr lang="en-US" altLang="ja-JP" dirty="0" smtClean="0"/>
              <a:t>]</a:t>
            </a:r>
            <a:endParaRPr kumimoji="1" lang="en-US" altLang="ja-JP" dirty="0" smtClean="0"/>
          </a:p>
        </p:txBody>
      </p:sp>
      <p:sp>
        <p:nvSpPr>
          <p:cNvPr id="14" name="テキスト ボックス 13"/>
          <p:cNvSpPr txBox="1"/>
          <p:nvPr/>
        </p:nvSpPr>
        <p:spPr>
          <a:xfrm>
            <a:off x="251520" y="3861048"/>
            <a:ext cx="2880320" cy="646331"/>
          </a:xfrm>
          <a:prstGeom prst="rect">
            <a:avLst/>
          </a:prstGeom>
          <a:noFill/>
        </p:spPr>
        <p:txBody>
          <a:bodyPr wrap="square" rtlCol="0">
            <a:spAutoFit/>
          </a:bodyPr>
          <a:lstStyle/>
          <a:p>
            <a:r>
              <a:rPr kumimoji="1" lang="ja-JP" altLang="en-US" dirty="0" smtClean="0"/>
              <a:t>霧がかった視界不良の画像を鮮明にする研究</a:t>
            </a:r>
            <a:endParaRPr kumimoji="1" lang="ja-JP" altLang="en-US" dirty="0"/>
          </a:p>
        </p:txBody>
      </p:sp>
      <p:sp>
        <p:nvSpPr>
          <p:cNvPr id="15" name="テキスト ボックス 14"/>
          <p:cNvSpPr txBox="1"/>
          <p:nvPr/>
        </p:nvSpPr>
        <p:spPr>
          <a:xfrm>
            <a:off x="3131840" y="3861048"/>
            <a:ext cx="2880320" cy="923330"/>
          </a:xfrm>
          <a:prstGeom prst="rect">
            <a:avLst/>
          </a:prstGeom>
          <a:noFill/>
        </p:spPr>
        <p:txBody>
          <a:bodyPr wrap="square" rtlCol="0">
            <a:spAutoFit/>
          </a:bodyPr>
          <a:lstStyle/>
          <a:p>
            <a:r>
              <a:rPr kumimoji="1" lang="ja-JP" altLang="en-US" dirty="0" smtClean="0"/>
              <a:t>複数方向から得た偏光データを解析して法線を計測する研究</a:t>
            </a:r>
            <a:endParaRPr kumimoji="1" lang="ja-JP" altLang="en-US" dirty="0"/>
          </a:p>
        </p:txBody>
      </p:sp>
      <p:sp>
        <p:nvSpPr>
          <p:cNvPr id="16" name="テキスト ボックス 15"/>
          <p:cNvSpPr txBox="1"/>
          <p:nvPr/>
        </p:nvSpPr>
        <p:spPr>
          <a:xfrm>
            <a:off x="6012160" y="3861048"/>
            <a:ext cx="2880320" cy="923330"/>
          </a:xfrm>
          <a:prstGeom prst="rect">
            <a:avLst/>
          </a:prstGeom>
          <a:noFill/>
        </p:spPr>
        <p:txBody>
          <a:bodyPr wrap="square" rtlCol="0">
            <a:spAutoFit/>
          </a:bodyPr>
          <a:lstStyle/>
          <a:p>
            <a:r>
              <a:rPr kumimoji="1" lang="ja-JP" altLang="en-US" dirty="0" smtClean="0"/>
              <a:t>形状が既知の物体を利用することで対象物体の法線を計測する研究</a:t>
            </a:r>
            <a:endParaRPr kumimoji="1" lang="ja-JP" altLang="en-US" dirty="0"/>
          </a:p>
        </p:txBody>
      </p:sp>
      <p:sp>
        <p:nvSpPr>
          <p:cNvPr id="27" name="正方形/長方形 26"/>
          <p:cNvSpPr/>
          <p:nvPr/>
        </p:nvSpPr>
        <p:spPr bwMode="auto">
          <a:xfrm>
            <a:off x="107504" y="116632"/>
            <a:ext cx="864096" cy="216024"/>
          </a:xfrm>
          <a:prstGeom prst="rect">
            <a:avLst/>
          </a:prstGeom>
          <a:solidFill>
            <a:srgbClr val="202060"/>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28" name="テキスト ボックス 27"/>
          <p:cNvSpPr txBox="1"/>
          <p:nvPr/>
        </p:nvSpPr>
        <p:spPr>
          <a:xfrm>
            <a:off x="266817" y="116632"/>
            <a:ext cx="537327" cy="230832"/>
          </a:xfrm>
          <a:prstGeom prst="rect">
            <a:avLst/>
          </a:prstGeom>
          <a:noFill/>
        </p:spPr>
        <p:txBody>
          <a:bodyPr wrap="none" rtlCol="0">
            <a:spAutoFit/>
          </a:bodyPr>
          <a:lstStyle/>
          <a:p>
            <a:pPr algn="ctr"/>
            <a:r>
              <a:rPr lang="ja-JP" altLang="en-US" sz="900" b="1" dirty="0" smtClean="0">
                <a:solidFill>
                  <a:schemeClr val="bg1"/>
                </a:solidFill>
                <a:latin typeface="+mj-lt"/>
                <a:ea typeface="メイリオ" pitchFamily="50" charset="-128"/>
              </a:rPr>
              <a:t>序</a:t>
            </a:r>
            <a:r>
              <a:rPr lang="en-US" altLang="ja-JP" sz="900" b="1" dirty="0" smtClean="0">
                <a:solidFill>
                  <a:schemeClr val="bg1"/>
                </a:solidFill>
                <a:latin typeface="+mj-lt"/>
                <a:ea typeface="メイリオ" pitchFamily="50" charset="-128"/>
              </a:rPr>
              <a:t>(3/3)</a:t>
            </a:r>
            <a:endParaRPr kumimoji="1" lang="ja-JP" altLang="en-US" sz="900" b="1" dirty="0">
              <a:solidFill>
                <a:schemeClr val="bg1"/>
              </a:solidFill>
              <a:latin typeface="+mj-lt"/>
              <a:ea typeface="メイリオ" pitchFamily="50" charset="-128"/>
            </a:endParaRPr>
          </a:p>
        </p:txBody>
      </p:sp>
      <p:sp>
        <p:nvSpPr>
          <p:cNvPr id="29" name="正方形/長方形 28"/>
          <p:cNvSpPr/>
          <p:nvPr/>
        </p:nvSpPr>
        <p:spPr bwMode="auto">
          <a:xfrm>
            <a:off x="971600" y="116632"/>
            <a:ext cx="1152128" cy="216024"/>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30" name="正方形/長方形 29"/>
          <p:cNvSpPr/>
          <p:nvPr/>
        </p:nvSpPr>
        <p:spPr bwMode="auto">
          <a:xfrm>
            <a:off x="2123728" y="116632"/>
            <a:ext cx="1512168" cy="216024"/>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31" name="正方形/長方形 30"/>
          <p:cNvSpPr/>
          <p:nvPr/>
        </p:nvSpPr>
        <p:spPr bwMode="auto">
          <a:xfrm>
            <a:off x="3635896" y="116632"/>
            <a:ext cx="1512168" cy="216024"/>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32" name="正方形/長方形 31"/>
          <p:cNvSpPr/>
          <p:nvPr/>
        </p:nvSpPr>
        <p:spPr bwMode="auto">
          <a:xfrm>
            <a:off x="5148064" y="116632"/>
            <a:ext cx="864096" cy="216024"/>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33" name="テキスト ボックス 32"/>
          <p:cNvSpPr txBox="1"/>
          <p:nvPr/>
        </p:nvSpPr>
        <p:spPr>
          <a:xfrm>
            <a:off x="1220369" y="116632"/>
            <a:ext cx="671979" cy="230832"/>
          </a:xfrm>
          <a:prstGeom prst="rect">
            <a:avLst/>
          </a:prstGeom>
          <a:noFill/>
        </p:spPr>
        <p:txBody>
          <a:bodyPr wrap="none" rtlCol="0">
            <a:spAutoFit/>
          </a:bodyPr>
          <a:lstStyle/>
          <a:p>
            <a:pPr algn="ctr"/>
            <a:r>
              <a:rPr lang="ja-JP" altLang="en-US" sz="900" dirty="0" smtClean="0">
                <a:latin typeface="+mj-lt"/>
                <a:ea typeface="メイリオ" pitchFamily="50" charset="-128"/>
              </a:rPr>
              <a:t>霧除去</a:t>
            </a:r>
            <a:r>
              <a:rPr lang="en-US" altLang="ja-JP" sz="900" dirty="0" smtClean="0">
                <a:latin typeface="+mj-lt"/>
                <a:ea typeface="メイリオ" pitchFamily="50" charset="-128"/>
              </a:rPr>
              <a:t>(6)</a:t>
            </a:r>
            <a:endParaRPr kumimoji="1" lang="ja-JP" altLang="en-US" sz="900" dirty="0">
              <a:latin typeface="+mj-lt"/>
              <a:ea typeface="メイリオ" pitchFamily="50" charset="-128"/>
            </a:endParaRPr>
          </a:p>
        </p:txBody>
      </p:sp>
      <p:sp>
        <p:nvSpPr>
          <p:cNvPr id="34" name="テキスト ボックス 33"/>
          <p:cNvSpPr txBox="1"/>
          <p:nvPr/>
        </p:nvSpPr>
        <p:spPr>
          <a:xfrm>
            <a:off x="2309308" y="116632"/>
            <a:ext cx="1165704" cy="230832"/>
          </a:xfrm>
          <a:prstGeom prst="rect">
            <a:avLst/>
          </a:prstGeom>
          <a:noFill/>
        </p:spPr>
        <p:txBody>
          <a:bodyPr wrap="none" rtlCol="0">
            <a:spAutoFit/>
          </a:bodyPr>
          <a:lstStyle/>
          <a:p>
            <a:pPr algn="ctr"/>
            <a:r>
              <a:rPr lang="ja-JP" altLang="en-US" sz="900" dirty="0" smtClean="0">
                <a:latin typeface="+mj-lt"/>
                <a:ea typeface="メイリオ" pitchFamily="50" charset="-128"/>
              </a:rPr>
              <a:t>形状計測</a:t>
            </a:r>
            <a:r>
              <a:rPr lang="en-US" altLang="ja-JP" sz="900" dirty="0">
                <a:latin typeface="+mj-lt"/>
                <a:ea typeface="メイリオ" pitchFamily="50" charset="-128"/>
              </a:rPr>
              <a:t>:</a:t>
            </a:r>
            <a:r>
              <a:rPr lang="ja-JP" altLang="en-US" sz="900" dirty="0" smtClean="0">
                <a:latin typeface="+mj-lt"/>
                <a:ea typeface="メイリオ" pitchFamily="50" charset="-128"/>
              </a:rPr>
              <a:t>多視点</a:t>
            </a:r>
            <a:r>
              <a:rPr lang="en-US" altLang="ja-JP" sz="900" dirty="0" smtClean="0">
                <a:latin typeface="+mj-lt"/>
                <a:ea typeface="メイリオ" pitchFamily="50" charset="-128"/>
              </a:rPr>
              <a:t>(6)</a:t>
            </a:r>
            <a:endParaRPr kumimoji="1" lang="ja-JP" altLang="en-US" sz="900" dirty="0">
              <a:latin typeface="+mj-lt"/>
              <a:ea typeface="メイリオ" pitchFamily="50" charset="-128"/>
            </a:endParaRPr>
          </a:p>
        </p:txBody>
      </p:sp>
      <p:sp>
        <p:nvSpPr>
          <p:cNvPr id="35" name="テキスト ボックス 34"/>
          <p:cNvSpPr txBox="1"/>
          <p:nvPr/>
        </p:nvSpPr>
        <p:spPr>
          <a:xfrm>
            <a:off x="3807482" y="116632"/>
            <a:ext cx="1165705" cy="230832"/>
          </a:xfrm>
          <a:prstGeom prst="rect">
            <a:avLst/>
          </a:prstGeom>
          <a:noFill/>
        </p:spPr>
        <p:txBody>
          <a:bodyPr wrap="none" rtlCol="0">
            <a:spAutoFit/>
          </a:bodyPr>
          <a:lstStyle/>
          <a:p>
            <a:pPr algn="ctr"/>
            <a:r>
              <a:rPr lang="ja-JP" altLang="en-US" sz="900" dirty="0" smtClean="0">
                <a:latin typeface="+mj-lt"/>
                <a:ea typeface="メイリオ" pitchFamily="50" charset="-128"/>
              </a:rPr>
              <a:t>形状計測</a:t>
            </a:r>
            <a:r>
              <a:rPr lang="en-US" altLang="ja-JP" sz="900" dirty="0" smtClean="0">
                <a:latin typeface="+mj-lt"/>
                <a:ea typeface="メイリオ" pitchFamily="50" charset="-128"/>
              </a:rPr>
              <a:t>:</a:t>
            </a:r>
            <a:r>
              <a:rPr lang="ja-JP" altLang="en-US" sz="900" dirty="0" smtClean="0">
                <a:latin typeface="+mj-lt"/>
                <a:ea typeface="メイリオ" pitchFamily="50" charset="-128"/>
              </a:rPr>
              <a:t>多光源</a:t>
            </a:r>
            <a:r>
              <a:rPr lang="en-US" altLang="ja-JP" sz="900" dirty="0" smtClean="0">
                <a:latin typeface="+mj-lt"/>
                <a:ea typeface="メイリオ" pitchFamily="50" charset="-128"/>
              </a:rPr>
              <a:t>(6)</a:t>
            </a:r>
            <a:endParaRPr kumimoji="1" lang="ja-JP" altLang="en-US" sz="900" dirty="0">
              <a:latin typeface="+mj-lt"/>
              <a:ea typeface="メイリオ" pitchFamily="50" charset="-128"/>
            </a:endParaRPr>
          </a:p>
        </p:txBody>
      </p:sp>
      <p:sp>
        <p:nvSpPr>
          <p:cNvPr id="36" name="テキスト ボックス 35"/>
          <p:cNvSpPr txBox="1"/>
          <p:nvPr/>
        </p:nvSpPr>
        <p:spPr>
          <a:xfrm>
            <a:off x="5368683" y="116632"/>
            <a:ext cx="441146" cy="230832"/>
          </a:xfrm>
          <a:prstGeom prst="rect">
            <a:avLst/>
          </a:prstGeom>
          <a:noFill/>
        </p:spPr>
        <p:txBody>
          <a:bodyPr wrap="none" rtlCol="0">
            <a:spAutoFit/>
          </a:bodyPr>
          <a:lstStyle/>
          <a:p>
            <a:pPr algn="ctr"/>
            <a:r>
              <a:rPr lang="ja-JP" altLang="en-US" sz="900" dirty="0" smtClean="0">
                <a:latin typeface="+mj-lt"/>
                <a:ea typeface="メイリオ" pitchFamily="50" charset="-128"/>
              </a:rPr>
              <a:t>結</a:t>
            </a:r>
            <a:r>
              <a:rPr lang="en-US" altLang="ja-JP" sz="900" dirty="0" smtClean="0">
                <a:latin typeface="+mj-lt"/>
                <a:ea typeface="メイリオ" pitchFamily="50" charset="-128"/>
              </a:rPr>
              <a:t>(1)</a:t>
            </a:r>
            <a:endParaRPr kumimoji="1" lang="ja-JP" altLang="en-US" sz="900" dirty="0">
              <a:latin typeface="+mj-lt"/>
              <a:ea typeface="メイリオ" pitchFamily="50" charset="-128"/>
            </a:endParaRPr>
          </a:p>
        </p:txBody>
      </p:sp>
    </p:spTree>
    <p:extLst>
      <p:ext uri="{BB962C8B-B14F-4D97-AF65-F5344CB8AC3E}">
        <p14:creationId xmlns:p14="http://schemas.microsoft.com/office/powerpoint/2010/main" val="15335106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sz="quarter"/>
          </p:nvPr>
        </p:nvSpPr>
        <p:spPr/>
        <p:txBody>
          <a:bodyPr/>
          <a:lstStyle/>
          <a:p>
            <a:r>
              <a:rPr kumimoji="1" lang="ja-JP" altLang="en-US" dirty="0" smtClean="0"/>
              <a:t>ヘイズ除去</a:t>
            </a:r>
            <a:endParaRPr kumimoji="1" lang="ja-JP" altLang="en-US" dirty="0"/>
          </a:p>
        </p:txBody>
      </p:sp>
      <p:sp>
        <p:nvSpPr>
          <p:cNvPr id="5" name="サブタイトル 4"/>
          <p:cNvSpPr>
            <a:spLocks noGrp="1"/>
          </p:cNvSpPr>
          <p:nvPr>
            <p:ph type="subTitle" sz="quarter" idx="1"/>
          </p:nvPr>
        </p:nvSpPr>
        <p:spPr/>
        <p:txBody>
          <a:bodyPr/>
          <a:lstStyle/>
          <a:p>
            <a:r>
              <a:rPr kumimoji="1" lang="ja-JP" altLang="en-US" dirty="0" smtClean="0"/>
              <a:t>宮崎，秋山，馬場，古川，日浦，浅田</a:t>
            </a:r>
            <a:endParaRPr kumimoji="1" lang="en-US" altLang="ja-JP" dirty="0" smtClean="0"/>
          </a:p>
          <a:p>
            <a:r>
              <a:rPr lang="en-US" altLang="ja-JP" dirty="0" smtClean="0"/>
              <a:t>CPCV 2013</a:t>
            </a:r>
            <a:endParaRPr kumimoji="1" lang="ja-JP" altLang="en-US" dirty="0"/>
          </a:p>
        </p:txBody>
      </p:sp>
    </p:spTree>
    <p:extLst>
      <p:ext uri="{BB962C8B-B14F-4D97-AF65-F5344CB8AC3E}">
        <p14:creationId xmlns:p14="http://schemas.microsoft.com/office/powerpoint/2010/main" val="32273678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work\2013-07\2013-07-10\発表\2013-07-30MIRU2013\003ポスター\フリー素材\a0880_000016_m.jpg"/>
          <p:cNvPicPr>
            <a:picLocks noChangeAspect="1" noChangeArrowheads="1"/>
          </p:cNvPicPr>
          <p:nvPr/>
        </p:nvPicPr>
        <p:blipFill>
          <a:blip r:embed="rId2"/>
          <a:srcRect/>
          <a:stretch>
            <a:fillRect/>
          </a:stretch>
        </p:blipFill>
        <p:spPr bwMode="auto">
          <a:xfrm>
            <a:off x="4572000" y="1268760"/>
            <a:ext cx="4320480" cy="3232260"/>
          </a:xfrm>
          <a:prstGeom prst="rect">
            <a:avLst/>
          </a:prstGeom>
          <a:noFill/>
        </p:spPr>
      </p:pic>
      <p:pic>
        <p:nvPicPr>
          <p:cNvPr id="5" name="Picture 12" descr="C:\!work\2013-07\2013-07-16\2013-07-30MIRU2013\003ポスター\自作イラスト\運転するいちこ\運転するいっちゃん.png"/>
          <p:cNvPicPr>
            <a:picLocks noChangeAspect="1" noChangeArrowheads="1"/>
          </p:cNvPicPr>
          <p:nvPr/>
        </p:nvPicPr>
        <p:blipFill>
          <a:blip r:embed="rId3"/>
          <a:srcRect/>
          <a:stretch>
            <a:fillRect/>
          </a:stretch>
        </p:blipFill>
        <p:spPr bwMode="auto">
          <a:xfrm>
            <a:off x="260648" y="1065077"/>
            <a:ext cx="4095328" cy="4408127"/>
          </a:xfrm>
          <a:prstGeom prst="rect">
            <a:avLst/>
          </a:prstGeom>
          <a:noFill/>
        </p:spPr>
      </p:pic>
      <p:sp>
        <p:nvSpPr>
          <p:cNvPr id="10" name="角丸四角形吹き出し 9"/>
          <p:cNvSpPr/>
          <p:nvPr/>
        </p:nvSpPr>
        <p:spPr bwMode="auto">
          <a:xfrm>
            <a:off x="274973" y="548680"/>
            <a:ext cx="7393371" cy="510778"/>
          </a:xfrm>
          <a:prstGeom prst="wedgeRoundRectCallout">
            <a:avLst>
              <a:gd name="adj1" fmla="val -29438"/>
              <a:gd name="adj2" fmla="val 183262"/>
              <a:gd name="adj3" fmla="val 16667"/>
            </a:avLst>
          </a:prstGeom>
          <a:solidFill>
            <a:schemeClr val="bg2"/>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Arial" charset="0"/>
                <a:ea typeface="ＭＳ Ｐゴシック" pitchFamily="50" charset="-128"/>
              </a:rPr>
              <a:t>う～</a:t>
            </a:r>
            <a:r>
              <a:rPr kumimoji="1" lang="en-US" altLang="ja-JP" sz="2400" b="0" i="0" u="none" strike="noStrike" cap="none" normalizeH="0" baseline="0" dirty="0" smtClean="0">
                <a:ln>
                  <a:noFill/>
                </a:ln>
                <a:solidFill>
                  <a:schemeClr val="tx1"/>
                </a:solidFill>
                <a:effectLst/>
                <a:latin typeface="Arial" charset="0"/>
                <a:ea typeface="ＭＳ Ｐゴシック" pitchFamily="50" charset="-128"/>
              </a:rPr>
              <a:t>…</a:t>
            </a:r>
            <a:r>
              <a:rPr kumimoji="1" lang="ja-JP" altLang="en-US" sz="2400" b="0" i="0" u="none" strike="noStrike" cap="none" normalizeH="0" baseline="0" dirty="0" err="1" smtClean="0">
                <a:ln>
                  <a:noFill/>
                </a:ln>
                <a:solidFill>
                  <a:schemeClr val="tx1"/>
                </a:solidFill>
                <a:effectLst/>
                <a:latin typeface="Arial" charset="0"/>
                <a:ea typeface="ＭＳ Ｐゴシック" pitchFamily="50" charset="-128"/>
              </a:rPr>
              <a:t>もやが</a:t>
            </a:r>
            <a:r>
              <a:rPr kumimoji="1" lang="ja-JP" altLang="en-US" sz="2400" b="0" i="0" u="none" strike="noStrike" cap="none" normalizeH="0" baseline="0" dirty="0" smtClean="0">
                <a:ln>
                  <a:noFill/>
                </a:ln>
                <a:solidFill>
                  <a:schemeClr val="tx1"/>
                </a:solidFill>
                <a:effectLst/>
                <a:latin typeface="Arial" charset="0"/>
                <a:ea typeface="ＭＳ Ｐゴシック" pitchFamily="50" charset="-128"/>
              </a:rPr>
              <a:t>かかった中で車を運転するのは怖いなぁ</a:t>
            </a:r>
            <a:r>
              <a:rPr kumimoji="1" lang="en-US" altLang="ja-JP" sz="2400" b="0" i="0" u="none" strike="noStrike" cap="none" normalizeH="0" baseline="0" dirty="0" smtClean="0">
                <a:ln>
                  <a:noFill/>
                </a:ln>
                <a:solidFill>
                  <a:schemeClr val="tx1"/>
                </a:solidFill>
                <a:effectLst/>
                <a:latin typeface="Arial" charset="0"/>
                <a:ea typeface="ＭＳ Ｐゴシック" pitchFamily="50" charset="-128"/>
              </a:rPr>
              <a:t>…</a:t>
            </a:r>
            <a:endParaRPr kumimoji="1" lang="ja-JP" altLang="en-US" sz="2400" b="0" i="0" u="none" strike="noStrike" cap="none" normalizeH="0" baseline="0" dirty="0" smtClean="0">
              <a:ln>
                <a:noFill/>
              </a:ln>
              <a:solidFill>
                <a:schemeClr val="tx1"/>
              </a:solidFill>
              <a:effectLst/>
              <a:latin typeface="Arial" charset="0"/>
              <a:ea typeface="ＭＳ Ｐゴシック" pitchFamily="50" charset="-128"/>
            </a:endParaRPr>
          </a:p>
        </p:txBody>
      </p:sp>
      <p:sp>
        <p:nvSpPr>
          <p:cNvPr id="11" name="角丸四角形吹き出し 10"/>
          <p:cNvSpPr/>
          <p:nvPr/>
        </p:nvSpPr>
        <p:spPr bwMode="auto">
          <a:xfrm>
            <a:off x="4345928" y="4790430"/>
            <a:ext cx="3826472" cy="510778"/>
          </a:xfrm>
          <a:prstGeom prst="wedgeRoundRectCallout">
            <a:avLst>
              <a:gd name="adj1" fmla="val -78850"/>
              <a:gd name="adj2" fmla="val -286534"/>
              <a:gd name="adj3" fmla="val 16667"/>
            </a:avLst>
          </a:prstGeom>
          <a:solidFill>
            <a:schemeClr val="bg2"/>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Arial" charset="0"/>
                <a:ea typeface="ＭＳ Ｐゴシック" pitchFamily="50" charset="-128"/>
              </a:rPr>
              <a:t>広島は霧や黄砂が多いし</a:t>
            </a:r>
            <a:r>
              <a:rPr kumimoji="1" lang="en-US" altLang="ja-JP" sz="2400" b="0" i="0" u="none" strike="noStrike" cap="none" normalizeH="0" baseline="0" dirty="0" smtClean="0">
                <a:ln>
                  <a:noFill/>
                </a:ln>
                <a:solidFill>
                  <a:schemeClr val="tx1"/>
                </a:solidFill>
                <a:effectLst/>
                <a:latin typeface="Arial" charset="0"/>
                <a:ea typeface="ＭＳ Ｐゴシック" pitchFamily="50" charset="-128"/>
              </a:rPr>
              <a:t>…</a:t>
            </a:r>
            <a:endParaRPr kumimoji="1" lang="ja-JP" altLang="en-US" sz="2400" b="0" i="0" u="none" strike="noStrike" cap="none" normalizeH="0" baseline="0" dirty="0" smtClean="0">
              <a:ln>
                <a:noFill/>
              </a:ln>
              <a:solidFill>
                <a:schemeClr val="tx1"/>
              </a:solidFill>
              <a:effectLst/>
              <a:latin typeface="Arial" charset="0"/>
              <a:ea typeface="ＭＳ Ｐゴシック" pitchFamily="50" charset="-128"/>
            </a:endParaRPr>
          </a:p>
        </p:txBody>
      </p:sp>
      <p:sp>
        <p:nvSpPr>
          <p:cNvPr id="6" name="タイトル 5"/>
          <p:cNvSpPr>
            <a:spLocks noGrp="1"/>
          </p:cNvSpPr>
          <p:nvPr>
            <p:ph type="title"/>
          </p:nvPr>
        </p:nvSpPr>
        <p:spPr/>
        <p:txBody>
          <a:bodyPr/>
          <a:lstStyle/>
          <a:p>
            <a:r>
              <a:rPr kumimoji="1" lang="ja-JP" altLang="en-US" dirty="0" smtClean="0"/>
              <a:t>研究背景</a:t>
            </a:r>
            <a:endParaRPr kumimoji="1" lang="ja-JP" altLang="en-US" dirty="0"/>
          </a:p>
        </p:txBody>
      </p:sp>
      <p:sp>
        <p:nvSpPr>
          <p:cNvPr id="27" name="正方形/長方形 26"/>
          <p:cNvSpPr/>
          <p:nvPr/>
        </p:nvSpPr>
        <p:spPr bwMode="auto">
          <a:xfrm>
            <a:off x="107504" y="116632"/>
            <a:ext cx="864096" cy="216024"/>
          </a:xfrm>
          <a:prstGeom prst="rect">
            <a:avLst/>
          </a:prstGeom>
          <a:solidFill>
            <a:srgbClr val="BFBFBF"/>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28" name="テキスト ボックス 27"/>
          <p:cNvSpPr txBox="1"/>
          <p:nvPr/>
        </p:nvSpPr>
        <p:spPr>
          <a:xfrm>
            <a:off x="314907" y="116632"/>
            <a:ext cx="441146" cy="230832"/>
          </a:xfrm>
          <a:prstGeom prst="rect">
            <a:avLst/>
          </a:prstGeom>
          <a:noFill/>
        </p:spPr>
        <p:txBody>
          <a:bodyPr wrap="none" rtlCol="0">
            <a:spAutoFit/>
          </a:bodyPr>
          <a:lstStyle/>
          <a:p>
            <a:pPr algn="ctr"/>
            <a:r>
              <a:rPr lang="ja-JP" altLang="en-US" sz="900" dirty="0" smtClean="0">
                <a:latin typeface="+mj-lt"/>
                <a:ea typeface="メイリオ" pitchFamily="50" charset="-128"/>
              </a:rPr>
              <a:t>序</a:t>
            </a:r>
            <a:r>
              <a:rPr lang="en-US" altLang="ja-JP" sz="900" dirty="0" smtClean="0">
                <a:latin typeface="+mj-lt"/>
                <a:ea typeface="メイリオ" pitchFamily="50" charset="-128"/>
              </a:rPr>
              <a:t>(3)</a:t>
            </a:r>
            <a:endParaRPr kumimoji="1" lang="ja-JP" altLang="en-US" sz="900" dirty="0">
              <a:latin typeface="+mj-lt"/>
              <a:ea typeface="メイリオ" pitchFamily="50" charset="-128"/>
            </a:endParaRPr>
          </a:p>
        </p:txBody>
      </p:sp>
      <p:sp>
        <p:nvSpPr>
          <p:cNvPr id="29" name="正方形/長方形 28"/>
          <p:cNvSpPr/>
          <p:nvPr/>
        </p:nvSpPr>
        <p:spPr bwMode="auto">
          <a:xfrm>
            <a:off x="971600" y="116632"/>
            <a:ext cx="1152128" cy="216024"/>
          </a:xfrm>
          <a:prstGeom prst="rect">
            <a:avLst/>
          </a:prstGeom>
          <a:solidFill>
            <a:srgbClr val="202060"/>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30" name="正方形/長方形 29"/>
          <p:cNvSpPr/>
          <p:nvPr/>
        </p:nvSpPr>
        <p:spPr bwMode="auto">
          <a:xfrm>
            <a:off x="2123728" y="116632"/>
            <a:ext cx="1512168" cy="216024"/>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31" name="正方形/長方形 30"/>
          <p:cNvSpPr/>
          <p:nvPr/>
        </p:nvSpPr>
        <p:spPr bwMode="auto">
          <a:xfrm>
            <a:off x="3635896" y="116632"/>
            <a:ext cx="1512168" cy="216024"/>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32" name="正方形/長方形 31"/>
          <p:cNvSpPr/>
          <p:nvPr/>
        </p:nvSpPr>
        <p:spPr bwMode="auto">
          <a:xfrm>
            <a:off x="5148064" y="116632"/>
            <a:ext cx="864096" cy="216024"/>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33" name="テキスト ボックス 32"/>
          <p:cNvSpPr txBox="1"/>
          <p:nvPr/>
        </p:nvSpPr>
        <p:spPr>
          <a:xfrm>
            <a:off x="1172279" y="116632"/>
            <a:ext cx="768159" cy="230832"/>
          </a:xfrm>
          <a:prstGeom prst="rect">
            <a:avLst/>
          </a:prstGeom>
          <a:noFill/>
        </p:spPr>
        <p:txBody>
          <a:bodyPr wrap="none" rtlCol="0">
            <a:spAutoFit/>
          </a:bodyPr>
          <a:lstStyle/>
          <a:p>
            <a:pPr algn="ctr"/>
            <a:r>
              <a:rPr lang="ja-JP" altLang="en-US" sz="900" b="1" dirty="0" smtClean="0">
                <a:solidFill>
                  <a:schemeClr val="bg1"/>
                </a:solidFill>
                <a:latin typeface="+mj-lt"/>
                <a:ea typeface="メイリオ" pitchFamily="50" charset="-128"/>
              </a:rPr>
              <a:t>霧除去</a:t>
            </a:r>
            <a:r>
              <a:rPr lang="en-US" altLang="ja-JP" sz="900" b="1" dirty="0" smtClean="0">
                <a:solidFill>
                  <a:schemeClr val="bg1"/>
                </a:solidFill>
                <a:latin typeface="+mj-lt"/>
                <a:ea typeface="メイリオ" pitchFamily="50" charset="-128"/>
              </a:rPr>
              <a:t>(1/6)</a:t>
            </a:r>
            <a:endParaRPr kumimoji="1" lang="ja-JP" altLang="en-US" sz="900" b="1" dirty="0">
              <a:solidFill>
                <a:schemeClr val="bg1"/>
              </a:solidFill>
              <a:latin typeface="+mj-lt"/>
              <a:ea typeface="メイリオ" pitchFamily="50" charset="-128"/>
            </a:endParaRPr>
          </a:p>
        </p:txBody>
      </p:sp>
      <p:sp>
        <p:nvSpPr>
          <p:cNvPr id="34" name="テキスト ボックス 33"/>
          <p:cNvSpPr txBox="1"/>
          <p:nvPr/>
        </p:nvSpPr>
        <p:spPr>
          <a:xfrm>
            <a:off x="2309308" y="116632"/>
            <a:ext cx="1165704" cy="230832"/>
          </a:xfrm>
          <a:prstGeom prst="rect">
            <a:avLst/>
          </a:prstGeom>
          <a:noFill/>
        </p:spPr>
        <p:txBody>
          <a:bodyPr wrap="none" rtlCol="0">
            <a:spAutoFit/>
          </a:bodyPr>
          <a:lstStyle/>
          <a:p>
            <a:pPr algn="ctr"/>
            <a:r>
              <a:rPr lang="ja-JP" altLang="en-US" sz="900" dirty="0" smtClean="0">
                <a:latin typeface="+mj-lt"/>
                <a:ea typeface="メイリオ" pitchFamily="50" charset="-128"/>
              </a:rPr>
              <a:t>形状計測</a:t>
            </a:r>
            <a:r>
              <a:rPr lang="en-US" altLang="ja-JP" sz="900" dirty="0">
                <a:latin typeface="+mj-lt"/>
                <a:ea typeface="メイリオ" pitchFamily="50" charset="-128"/>
              </a:rPr>
              <a:t>:</a:t>
            </a:r>
            <a:r>
              <a:rPr lang="ja-JP" altLang="en-US" sz="900" dirty="0" smtClean="0">
                <a:latin typeface="+mj-lt"/>
                <a:ea typeface="メイリオ" pitchFamily="50" charset="-128"/>
              </a:rPr>
              <a:t>多視点</a:t>
            </a:r>
            <a:r>
              <a:rPr lang="en-US" altLang="ja-JP" sz="900" dirty="0" smtClean="0">
                <a:latin typeface="+mj-lt"/>
                <a:ea typeface="メイリオ" pitchFamily="50" charset="-128"/>
              </a:rPr>
              <a:t>(6)</a:t>
            </a:r>
            <a:endParaRPr kumimoji="1" lang="ja-JP" altLang="en-US" sz="900" dirty="0">
              <a:latin typeface="+mj-lt"/>
              <a:ea typeface="メイリオ" pitchFamily="50" charset="-128"/>
            </a:endParaRPr>
          </a:p>
        </p:txBody>
      </p:sp>
      <p:sp>
        <p:nvSpPr>
          <p:cNvPr id="35" name="テキスト ボックス 34"/>
          <p:cNvSpPr txBox="1"/>
          <p:nvPr/>
        </p:nvSpPr>
        <p:spPr>
          <a:xfrm>
            <a:off x="3807482" y="116632"/>
            <a:ext cx="1165705" cy="230832"/>
          </a:xfrm>
          <a:prstGeom prst="rect">
            <a:avLst/>
          </a:prstGeom>
          <a:noFill/>
        </p:spPr>
        <p:txBody>
          <a:bodyPr wrap="none" rtlCol="0">
            <a:spAutoFit/>
          </a:bodyPr>
          <a:lstStyle/>
          <a:p>
            <a:pPr algn="ctr"/>
            <a:r>
              <a:rPr lang="ja-JP" altLang="en-US" sz="900" dirty="0" smtClean="0">
                <a:latin typeface="+mj-lt"/>
                <a:ea typeface="メイリオ" pitchFamily="50" charset="-128"/>
              </a:rPr>
              <a:t>形状計測</a:t>
            </a:r>
            <a:r>
              <a:rPr lang="en-US" altLang="ja-JP" sz="900" dirty="0" smtClean="0">
                <a:latin typeface="+mj-lt"/>
                <a:ea typeface="メイリオ" pitchFamily="50" charset="-128"/>
              </a:rPr>
              <a:t>:</a:t>
            </a:r>
            <a:r>
              <a:rPr lang="ja-JP" altLang="en-US" sz="900" dirty="0" smtClean="0">
                <a:latin typeface="+mj-lt"/>
                <a:ea typeface="メイリオ" pitchFamily="50" charset="-128"/>
              </a:rPr>
              <a:t>多光源</a:t>
            </a:r>
            <a:r>
              <a:rPr lang="en-US" altLang="ja-JP" sz="900" dirty="0" smtClean="0">
                <a:latin typeface="+mj-lt"/>
                <a:ea typeface="メイリオ" pitchFamily="50" charset="-128"/>
              </a:rPr>
              <a:t>(6)</a:t>
            </a:r>
            <a:endParaRPr kumimoji="1" lang="ja-JP" altLang="en-US" sz="900" dirty="0">
              <a:latin typeface="+mj-lt"/>
              <a:ea typeface="メイリオ" pitchFamily="50" charset="-128"/>
            </a:endParaRPr>
          </a:p>
        </p:txBody>
      </p:sp>
      <p:sp>
        <p:nvSpPr>
          <p:cNvPr id="36" name="テキスト ボックス 35"/>
          <p:cNvSpPr txBox="1"/>
          <p:nvPr/>
        </p:nvSpPr>
        <p:spPr>
          <a:xfrm>
            <a:off x="5368683" y="116632"/>
            <a:ext cx="441146" cy="230832"/>
          </a:xfrm>
          <a:prstGeom prst="rect">
            <a:avLst/>
          </a:prstGeom>
          <a:noFill/>
        </p:spPr>
        <p:txBody>
          <a:bodyPr wrap="none" rtlCol="0">
            <a:spAutoFit/>
          </a:bodyPr>
          <a:lstStyle/>
          <a:p>
            <a:pPr algn="ctr"/>
            <a:r>
              <a:rPr lang="ja-JP" altLang="en-US" sz="900" dirty="0" smtClean="0">
                <a:latin typeface="+mj-lt"/>
                <a:ea typeface="メイリオ" pitchFamily="50" charset="-128"/>
              </a:rPr>
              <a:t>結</a:t>
            </a:r>
            <a:r>
              <a:rPr lang="en-US" altLang="ja-JP" sz="900" dirty="0" smtClean="0">
                <a:latin typeface="+mj-lt"/>
                <a:ea typeface="メイリオ" pitchFamily="50" charset="-128"/>
              </a:rPr>
              <a:t>(1)</a:t>
            </a:r>
            <a:endParaRPr kumimoji="1" lang="ja-JP" altLang="en-US" sz="900" dirty="0">
              <a:latin typeface="+mj-lt"/>
              <a:ea typeface="メイリオ" pitchFamily="50" charset="-128"/>
            </a:endParaRPr>
          </a:p>
        </p:txBody>
      </p:sp>
    </p:spTree>
    <p:extLst>
      <p:ext uri="{BB962C8B-B14F-4D97-AF65-F5344CB8AC3E}">
        <p14:creationId xmlns:p14="http://schemas.microsoft.com/office/powerpoint/2010/main" val="15434450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角丸四角形 120"/>
          <p:cNvSpPr/>
          <p:nvPr/>
        </p:nvSpPr>
        <p:spPr bwMode="auto">
          <a:xfrm>
            <a:off x="4716016" y="1124744"/>
            <a:ext cx="4032448" cy="936104"/>
          </a:xfrm>
          <a:prstGeom prst="roundRect">
            <a:avLst/>
          </a:prstGeom>
          <a:solidFill>
            <a:schemeClr val="accent1"/>
          </a:solidFill>
          <a:ln w="38100"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20" name="角丸四角形 119"/>
          <p:cNvSpPr/>
          <p:nvPr/>
        </p:nvSpPr>
        <p:spPr bwMode="auto">
          <a:xfrm>
            <a:off x="1979712" y="1124744"/>
            <a:ext cx="2016224" cy="936104"/>
          </a:xfrm>
          <a:prstGeom prst="roundRect">
            <a:avLst/>
          </a:prstGeom>
          <a:solidFill>
            <a:schemeClr val="accent3"/>
          </a:solidFill>
          <a:ln w="38100" cap="flat" cmpd="sng" algn="ctr">
            <a:solidFill>
              <a:schemeClr val="accent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55" name="角丸四角形 154"/>
          <p:cNvSpPr/>
          <p:nvPr/>
        </p:nvSpPr>
        <p:spPr bwMode="auto">
          <a:xfrm>
            <a:off x="7092280" y="1196752"/>
            <a:ext cx="1296144" cy="792088"/>
          </a:xfrm>
          <a:prstGeom prst="roundRect">
            <a:avLst/>
          </a:prstGeom>
          <a:solidFill>
            <a:schemeClr val="accent2"/>
          </a:solidFill>
          <a:ln w="3810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22" name="角丸四角形 121"/>
          <p:cNvSpPr/>
          <p:nvPr/>
        </p:nvSpPr>
        <p:spPr bwMode="auto">
          <a:xfrm>
            <a:off x="2627784" y="1196752"/>
            <a:ext cx="1296144" cy="792088"/>
          </a:xfrm>
          <a:prstGeom prst="roundRect">
            <a:avLst/>
          </a:prstGeom>
          <a:solidFill>
            <a:schemeClr val="accent2"/>
          </a:solidFill>
          <a:ln w="3810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19" name="角丸四角形 118"/>
          <p:cNvSpPr/>
          <p:nvPr/>
        </p:nvSpPr>
        <p:spPr bwMode="auto">
          <a:xfrm>
            <a:off x="611560" y="1124744"/>
            <a:ext cx="504056" cy="936104"/>
          </a:xfrm>
          <a:prstGeom prst="roundRect">
            <a:avLst/>
          </a:prstGeom>
          <a:solidFill>
            <a:schemeClr val="accent6"/>
          </a:solidFill>
          <a:ln w="38100" cap="flat" cmpd="sng" algn="ctr">
            <a:solidFill>
              <a:schemeClr val="accent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4" name="タイトル 3"/>
          <p:cNvSpPr>
            <a:spLocks noGrp="1"/>
          </p:cNvSpPr>
          <p:nvPr>
            <p:ph type="title"/>
          </p:nvPr>
        </p:nvSpPr>
        <p:spPr/>
        <p:txBody>
          <a:bodyPr/>
          <a:lstStyle/>
          <a:p>
            <a:r>
              <a:rPr kumimoji="1" lang="ja-JP" altLang="en-US" dirty="0" smtClean="0"/>
              <a:t>散乱光と物体光の和</a:t>
            </a:r>
            <a:endParaRPr kumimoji="1" lang="ja-JP" altLang="en-US" dirty="0"/>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4135364"/>
            <a:ext cx="2160240" cy="772117"/>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4135364"/>
            <a:ext cx="720080" cy="877812"/>
          </a:xfrm>
          <a:prstGeom prst="rect">
            <a:avLst/>
          </a:prstGeom>
        </p:spPr>
      </p:pic>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2080" y="2695204"/>
            <a:ext cx="720080" cy="689842"/>
          </a:xfrm>
          <a:prstGeom prst="rect">
            <a:avLst/>
          </a:prstGeom>
        </p:spPr>
      </p:pic>
      <p:cxnSp>
        <p:nvCxnSpPr>
          <p:cNvPr id="10" name="直線矢印コネクタ 9"/>
          <p:cNvCxnSpPr/>
          <p:nvPr/>
        </p:nvCxnSpPr>
        <p:spPr bwMode="auto">
          <a:xfrm flipH="1">
            <a:off x="2411760" y="4495404"/>
            <a:ext cx="5040560" cy="0"/>
          </a:xfrm>
          <a:prstGeom prst="straightConnector1">
            <a:avLst/>
          </a:prstGeom>
          <a:solidFill>
            <a:schemeClr val="accent1"/>
          </a:solidFill>
          <a:ln w="38100" cap="flat" cmpd="sng" algn="ctr">
            <a:solidFill>
              <a:srgbClr val="FF9900"/>
            </a:solidFill>
            <a:prstDash val="solid"/>
            <a:round/>
            <a:headEnd type="none" w="med" len="med"/>
            <a:tailEnd type="triangle"/>
          </a:ln>
          <a:effectLst/>
        </p:spPr>
      </p:cxnSp>
      <p:cxnSp>
        <p:nvCxnSpPr>
          <p:cNvPr id="11" name="直線矢印コネクタ 10"/>
          <p:cNvCxnSpPr/>
          <p:nvPr/>
        </p:nvCxnSpPr>
        <p:spPr bwMode="auto">
          <a:xfrm flipH="1">
            <a:off x="2411760" y="4135364"/>
            <a:ext cx="5040560" cy="0"/>
          </a:xfrm>
          <a:prstGeom prst="straightConnector1">
            <a:avLst/>
          </a:prstGeom>
          <a:solidFill>
            <a:schemeClr val="accent1"/>
          </a:solidFill>
          <a:ln w="38100" cap="flat" cmpd="sng" algn="ctr">
            <a:solidFill>
              <a:srgbClr val="FF9900"/>
            </a:solidFill>
            <a:prstDash val="solid"/>
            <a:round/>
            <a:headEnd type="none" w="med" len="med"/>
            <a:tailEnd type="triangle"/>
          </a:ln>
          <a:effectLst/>
        </p:spPr>
      </p:cxnSp>
      <p:grpSp>
        <p:nvGrpSpPr>
          <p:cNvPr id="161" name="グループ化 160"/>
          <p:cNvGrpSpPr/>
          <p:nvPr/>
        </p:nvGrpSpPr>
        <p:grpSpPr>
          <a:xfrm>
            <a:off x="6300192" y="4207372"/>
            <a:ext cx="648072" cy="648072"/>
            <a:chOff x="6300192" y="4207372"/>
            <a:chExt cx="648072" cy="648072"/>
          </a:xfrm>
        </p:grpSpPr>
        <p:sp>
          <p:nvSpPr>
            <p:cNvPr id="12" name="円/楕円 11"/>
            <p:cNvSpPr/>
            <p:nvPr/>
          </p:nvSpPr>
          <p:spPr bwMode="auto">
            <a:xfrm>
              <a:off x="6705081" y="446824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cxnSp>
          <p:nvCxnSpPr>
            <p:cNvPr id="17" name="直線矢印コネクタ 16"/>
            <p:cNvCxnSpPr/>
            <p:nvPr/>
          </p:nvCxnSpPr>
          <p:spPr bwMode="auto">
            <a:xfrm flipV="1">
              <a:off x="6804248" y="420737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18" name="直線矢印コネクタ 17"/>
            <p:cNvCxnSpPr/>
            <p:nvPr/>
          </p:nvCxnSpPr>
          <p:spPr bwMode="auto">
            <a:xfrm>
              <a:off x="6732240" y="456741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22" name="直線矢印コネクタ 21"/>
            <p:cNvCxnSpPr/>
            <p:nvPr/>
          </p:nvCxnSpPr>
          <p:spPr bwMode="auto">
            <a:xfrm flipH="1" flipV="1">
              <a:off x="6300192" y="427938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25" name="直線矢印コネクタ 24"/>
            <p:cNvCxnSpPr/>
            <p:nvPr/>
          </p:nvCxnSpPr>
          <p:spPr bwMode="auto">
            <a:xfrm flipH="1">
              <a:off x="6372200" y="456741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grpSp>
        <p:nvGrpSpPr>
          <p:cNvPr id="162" name="グループ化 161"/>
          <p:cNvGrpSpPr/>
          <p:nvPr/>
        </p:nvGrpSpPr>
        <p:grpSpPr>
          <a:xfrm>
            <a:off x="5580112" y="4207372"/>
            <a:ext cx="648072" cy="648072"/>
            <a:chOff x="5580112" y="4207372"/>
            <a:chExt cx="648072" cy="648072"/>
          </a:xfrm>
        </p:grpSpPr>
        <p:sp>
          <p:nvSpPr>
            <p:cNvPr id="43" name="円/楕円 42"/>
            <p:cNvSpPr/>
            <p:nvPr/>
          </p:nvSpPr>
          <p:spPr bwMode="auto">
            <a:xfrm>
              <a:off x="5985001" y="446824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cxnSp>
          <p:nvCxnSpPr>
            <p:cNvPr id="44" name="直線矢印コネクタ 43"/>
            <p:cNvCxnSpPr/>
            <p:nvPr/>
          </p:nvCxnSpPr>
          <p:spPr bwMode="auto">
            <a:xfrm flipV="1">
              <a:off x="6084168" y="420737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45" name="直線矢印コネクタ 44"/>
            <p:cNvCxnSpPr/>
            <p:nvPr/>
          </p:nvCxnSpPr>
          <p:spPr bwMode="auto">
            <a:xfrm>
              <a:off x="6012160" y="456741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46" name="直線矢印コネクタ 45"/>
            <p:cNvCxnSpPr/>
            <p:nvPr/>
          </p:nvCxnSpPr>
          <p:spPr bwMode="auto">
            <a:xfrm flipH="1" flipV="1">
              <a:off x="5580112" y="427938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47" name="直線矢印コネクタ 46"/>
            <p:cNvCxnSpPr/>
            <p:nvPr/>
          </p:nvCxnSpPr>
          <p:spPr bwMode="auto">
            <a:xfrm flipH="1">
              <a:off x="5652120" y="456741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grpSp>
        <p:nvGrpSpPr>
          <p:cNvPr id="163" name="グループ化 162"/>
          <p:cNvGrpSpPr/>
          <p:nvPr/>
        </p:nvGrpSpPr>
        <p:grpSpPr>
          <a:xfrm>
            <a:off x="4860032" y="4207372"/>
            <a:ext cx="648072" cy="648072"/>
            <a:chOff x="4860032" y="4207372"/>
            <a:chExt cx="648072" cy="648072"/>
          </a:xfrm>
        </p:grpSpPr>
        <p:sp>
          <p:nvSpPr>
            <p:cNvPr id="48" name="円/楕円 47"/>
            <p:cNvSpPr/>
            <p:nvPr/>
          </p:nvSpPr>
          <p:spPr bwMode="auto">
            <a:xfrm>
              <a:off x="5264921" y="446824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cxnSp>
          <p:nvCxnSpPr>
            <p:cNvPr id="49" name="直線矢印コネクタ 48"/>
            <p:cNvCxnSpPr/>
            <p:nvPr/>
          </p:nvCxnSpPr>
          <p:spPr bwMode="auto">
            <a:xfrm flipV="1">
              <a:off x="5364088" y="420737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50" name="直線矢印コネクタ 49"/>
            <p:cNvCxnSpPr/>
            <p:nvPr/>
          </p:nvCxnSpPr>
          <p:spPr bwMode="auto">
            <a:xfrm>
              <a:off x="5292080" y="456741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51" name="直線矢印コネクタ 50"/>
            <p:cNvCxnSpPr/>
            <p:nvPr/>
          </p:nvCxnSpPr>
          <p:spPr bwMode="auto">
            <a:xfrm flipH="1" flipV="1">
              <a:off x="4860032" y="427938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52" name="直線矢印コネクタ 51"/>
            <p:cNvCxnSpPr/>
            <p:nvPr/>
          </p:nvCxnSpPr>
          <p:spPr bwMode="auto">
            <a:xfrm flipH="1">
              <a:off x="4932040" y="456741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grpSp>
        <p:nvGrpSpPr>
          <p:cNvPr id="164" name="グループ化 163"/>
          <p:cNvGrpSpPr/>
          <p:nvPr/>
        </p:nvGrpSpPr>
        <p:grpSpPr>
          <a:xfrm>
            <a:off x="4139952" y="4207372"/>
            <a:ext cx="648072" cy="648072"/>
            <a:chOff x="4139952" y="4207372"/>
            <a:chExt cx="648072" cy="648072"/>
          </a:xfrm>
        </p:grpSpPr>
        <p:sp>
          <p:nvSpPr>
            <p:cNvPr id="53" name="円/楕円 52"/>
            <p:cNvSpPr/>
            <p:nvPr/>
          </p:nvSpPr>
          <p:spPr bwMode="auto">
            <a:xfrm>
              <a:off x="4544841" y="446824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cxnSp>
          <p:nvCxnSpPr>
            <p:cNvPr id="54" name="直線矢印コネクタ 53"/>
            <p:cNvCxnSpPr/>
            <p:nvPr/>
          </p:nvCxnSpPr>
          <p:spPr bwMode="auto">
            <a:xfrm flipV="1">
              <a:off x="4644008" y="420737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55" name="直線矢印コネクタ 54"/>
            <p:cNvCxnSpPr/>
            <p:nvPr/>
          </p:nvCxnSpPr>
          <p:spPr bwMode="auto">
            <a:xfrm>
              <a:off x="4572000" y="456741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56" name="直線矢印コネクタ 55"/>
            <p:cNvCxnSpPr/>
            <p:nvPr/>
          </p:nvCxnSpPr>
          <p:spPr bwMode="auto">
            <a:xfrm flipH="1" flipV="1">
              <a:off x="4139952" y="427938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57" name="直線矢印コネクタ 56"/>
            <p:cNvCxnSpPr/>
            <p:nvPr/>
          </p:nvCxnSpPr>
          <p:spPr bwMode="auto">
            <a:xfrm flipH="1">
              <a:off x="4211960" y="456741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grpSp>
        <p:nvGrpSpPr>
          <p:cNvPr id="165" name="グループ化 164"/>
          <p:cNvGrpSpPr/>
          <p:nvPr/>
        </p:nvGrpSpPr>
        <p:grpSpPr>
          <a:xfrm>
            <a:off x="3419872" y="4207372"/>
            <a:ext cx="648072" cy="648072"/>
            <a:chOff x="3419872" y="4207372"/>
            <a:chExt cx="648072" cy="648072"/>
          </a:xfrm>
        </p:grpSpPr>
        <p:sp>
          <p:nvSpPr>
            <p:cNvPr id="58" name="円/楕円 57"/>
            <p:cNvSpPr/>
            <p:nvPr/>
          </p:nvSpPr>
          <p:spPr bwMode="auto">
            <a:xfrm>
              <a:off x="3824761" y="446824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cxnSp>
          <p:nvCxnSpPr>
            <p:cNvPr id="59" name="直線矢印コネクタ 58"/>
            <p:cNvCxnSpPr/>
            <p:nvPr/>
          </p:nvCxnSpPr>
          <p:spPr bwMode="auto">
            <a:xfrm flipV="1">
              <a:off x="3923928" y="420737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60" name="直線矢印コネクタ 59"/>
            <p:cNvCxnSpPr/>
            <p:nvPr/>
          </p:nvCxnSpPr>
          <p:spPr bwMode="auto">
            <a:xfrm>
              <a:off x="3851920" y="456741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61" name="直線矢印コネクタ 60"/>
            <p:cNvCxnSpPr/>
            <p:nvPr/>
          </p:nvCxnSpPr>
          <p:spPr bwMode="auto">
            <a:xfrm flipH="1" flipV="1">
              <a:off x="3419872" y="427938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62" name="直線矢印コネクタ 61"/>
            <p:cNvCxnSpPr/>
            <p:nvPr/>
          </p:nvCxnSpPr>
          <p:spPr bwMode="auto">
            <a:xfrm flipH="1">
              <a:off x="3491880" y="456741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grpSp>
        <p:nvGrpSpPr>
          <p:cNvPr id="166" name="グループ化 165"/>
          <p:cNvGrpSpPr/>
          <p:nvPr/>
        </p:nvGrpSpPr>
        <p:grpSpPr>
          <a:xfrm>
            <a:off x="2699792" y="4207372"/>
            <a:ext cx="648072" cy="648072"/>
            <a:chOff x="2699792" y="4207372"/>
            <a:chExt cx="648072" cy="648072"/>
          </a:xfrm>
        </p:grpSpPr>
        <p:sp>
          <p:nvSpPr>
            <p:cNvPr id="63" name="円/楕円 62"/>
            <p:cNvSpPr/>
            <p:nvPr/>
          </p:nvSpPr>
          <p:spPr bwMode="auto">
            <a:xfrm>
              <a:off x="3104681" y="446824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cxnSp>
          <p:nvCxnSpPr>
            <p:cNvPr id="64" name="直線矢印コネクタ 63"/>
            <p:cNvCxnSpPr/>
            <p:nvPr/>
          </p:nvCxnSpPr>
          <p:spPr bwMode="auto">
            <a:xfrm flipV="1">
              <a:off x="3203848" y="420737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65" name="直線矢印コネクタ 64"/>
            <p:cNvCxnSpPr/>
            <p:nvPr/>
          </p:nvCxnSpPr>
          <p:spPr bwMode="auto">
            <a:xfrm>
              <a:off x="3131840" y="456741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66" name="直線矢印コネクタ 65"/>
            <p:cNvCxnSpPr/>
            <p:nvPr/>
          </p:nvCxnSpPr>
          <p:spPr bwMode="auto">
            <a:xfrm flipH="1" flipV="1">
              <a:off x="2699792" y="427938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67" name="直線矢印コネクタ 66"/>
            <p:cNvCxnSpPr/>
            <p:nvPr/>
          </p:nvCxnSpPr>
          <p:spPr bwMode="auto">
            <a:xfrm flipH="1">
              <a:off x="2771800" y="456741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grpSp>
        <p:nvGrpSpPr>
          <p:cNvPr id="172" name="グループ化 171"/>
          <p:cNvGrpSpPr/>
          <p:nvPr/>
        </p:nvGrpSpPr>
        <p:grpSpPr>
          <a:xfrm>
            <a:off x="2699792" y="3847332"/>
            <a:ext cx="648072" cy="648072"/>
            <a:chOff x="2699792" y="3847332"/>
            <a:chExt cx="648072" cy="648072"/>
          </a:xfrm>
        </p:grpSpPr>
        <p:sp>
          <p:nvSpPr>
            <p:cNvPr id="68" name="円/楕円 67"/>
            <p:cNvSpPr/>
            <p:nvPr/>
          </p:nvSpPr>
          <p:spPr bwMode="auto">
            <a:xfrm>
              <a:off x="3104681" y="410820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cxnSp>
          <p:nvCxnSpPr>
            <p:cNvPr id="69" name="直線矢印コネクタ 68"/>
            <p:cNvCxnSpPr/>
            <p:nvPr/>
          </p:nvCxnSpPr>
          <p:spPr bwMode="auto">
            <a:xfrm flipV="1">
              <a:off x="3203848" y="384733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70" name="直線矢印コネクタ 69"/>
            <p:cNvCxnSpPr/>
            <p:nvPr/>
          </p:nvCxnSpPr>
          <p:spPr bwMode="auto">
            <a:xfrm>
              <a:off x="3131840" y="420737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71" name="直線矢印コネクタ 70"/>
            <p:cNvCxnSpPr/>
            <p:nvPr/>
          </p:nvCxnSpPr>
          <p:spPr bwMode="auto">
            <a:xfrm flipH="1" flipV="1">
              <a:off x="2699792" y="391934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72" name="直線矢印コネクタ 71"/>
            <p:cNvCxnSpPr/>
            <p:nvPr/>
          </p:nvCxnSpPr>
          <p:spPr bwMode="auto">
            <a:xfrm flipH="1">
              <a:off x="2771800" y="420737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grpSp>
        <p:nvGrpSpPr>
          <p:cNvPr id="171" name="グループ化 170"/>
          <p:cNvGrpSpPr/>
          <p:nvPr/>
        </p:nvGrpSpPr>
        <p:grpSpPr>
          <a:xfrm>
            <a:off x="3419872" y="3847332"/>
            <a:ext cx="648072" cy="648072"/>
            <a:chOff x="3419872" y="3847332"/>
            <a:chExt cx="648072" cy="648072"/>
          </a:xfrm>
        </p:grpSpPr>
        <p:sp>
          <p:nvSpPr>
            <p:cNvPr id="73" name="円/楕円 72"/>
            <p:cNvSpPr/>
            <p:nvPr/>
          </p:nvSpPr>
          <p:spPr bwMode="auto">
            <a:xfrm>
              <a:off x="3824761" y="410820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cxnSp>
          <p:nvCxnSpPr>
            <p:cNvPr id="74" name="直線矢印コネクタ 73"/>
            <p:cNvCxnSpPr/>
            <p:nvPr/>
          </p:nvCxnSpPr>
          <p:spPr bwMode="auto">
            <a:xfrm flipV="1">
              <a:off x="3923928" y="384733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75" name="直線矢印コネクタ 74"/>
            <p:cNvCxnSpPr/>
            <p:nvPr/>
          </p:nvCxnSpPr>
          <p:spPr bwMode="auto">
            <a:xfrm>
              <a:off x="3851920" y="420737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76" name="直線矢印コネクタ 75"/>
            <p:cNvCxnSpPr/>
            <p:nvPr/>
          </p:nvCxnSpPr>
          <p:spPr bwMode="auto">
            <a:xfrm flipH="1" flipV="1">
              <a:off x="3419872" y="391934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77" name="直線矢印コネクタ 76"/>
            <p:cNvCxnSpPr/>
            <p:nvPr/>
          </p:nvCxnSpPr>
          <p:spPr bwMode="auto">
            <a:xfrm flipH="1">
              <a:off x="3491880" y="420737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grpSp>
        <p:nvGrpSpPr>
          <p:cNvPr id="170" name="グループ化 169"/>
          <p:cNvGrpSpPr/>
          <p:nvPr/>
        </p:nvGrpSpPr>
        <p:grpSpPr>
          <a:xfrm>
            <a:off x="4139952" y="3847332"/>
            <a:ext cx="648072" cy="648072"/>
            <a:chOff x="4139952" y="3847332"/>
            <a:chExt cx="648072" cy="648072"/>
          </a:xfrm>
        </p:grpSpPr>
        <p:sp>
          <p:nvSpPr>
            <p:cNvPr id="78" name="円/楕円 77"/>
            <p:cNvSpPr/>
            <p:nvPr/>
          </p:nvSpPr>
          <p:spPr bwMode="auto">
            <a:xfrm>
              <a:off x="4544841" y="410820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cxnSp>
          <p:nvCxnSpPr>
            <p:cNvPr id="79" name="直線矢印コネクタ 78"/>
            <p:cNvCxnSpPr/>
            <p:nvPr/>
          </p:nvCxnSpPr>
          <p:spPr bwMode="auto">
            <a:xfrm flipV="1">
              <a:off x="4644008" y="384733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80" name="直線矢印コネクタ 79"/>
            <p:cNvCxnSpPr/>
            <p:nvPr/>
          </p:nvCxnSpPr>
          <p:spPr bwMode="auto">
            <a:xfrm>
              <a:off x="4572000" y="420737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81" name="直線矢印コネクタ 80"/>
            <p:cNvCxnSpPr/>
            <p:nvPr/>
          </p:nvCxnSpPr>
          <p:spPr bwMode="auto">
            <a:xfrm flipH="1" flipV="1">
              <a:off x="4139952" y="391934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82" name="直線矢印コネクタ 81"/>
            <p:cNvCxnSpPr/>
            <p:nvPr/>
          </p:nvCxnSpPr>
          <p:spPr bwMode="auto">
            <a:xfrm flipH="1">
              <a:off x="4211960" y="420737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grpSp>
        <p:nvGrpSpPr>
          <p:cNvPr id="169" name="グループ化 168"/>
          <p:cNvGrpSpPr/>
          <p:nvPr/>
        </p:nvGrpSpPr>
        <p:grpSpPr>
          <a:xfrm>
            <a:off x="4860032" y="3847332"/>
            <a:ext cx="648072" cy="648072"/>
            <a:chOff x="4860032" y="3847332"/>
            <a:chExt cx="648072" cy="648072"/>
          </a:xfrm>
        </p:grpSpPr>
        <p:sp>
          <p:nvSpPr>
            <p:cNvPr id="83" name="円/楕円 82"/>
            <p:cNvSpPr/>
            <p:nvPr/>
          </p:nvSpPr>
          <p:spPr bwMode="auto">
            <a:xfrm>
              <a:off x="5264921" y="410820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cxnSp>
          <p:nvCxnSpPr>
            <p:cNvPr id="84" name="直線矢印コネクタ 83"/>
            <p:cNvCxnSpPr/>
            <p:nvPr/>
          </p:nvCxnSpPr>
          <p:spPr bwMode="auto">
            <a:xfrm flipV="1">
              <a:off x="5364088" y="384733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85" name="直線矢印コネクタ 84"/>
            <p:cNvCxnSpPr/>
            <p:nvPr/>
          </p:nvCxnSpPr>
          <p:spPr bwMode="auto">
            <a:xfrm>
              <a:off x="5292080" y="420737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86" name="直線矢印コネクタ 85"/>
            <p:cNvCxnSpPr/>
            <p:nvPr/>
          </p:nvCxnSpPr>
          <p:spPr bwMode="auto">
            <a:xfrm flipH="1" flipV="1">
              <a:off x="4860032" y="391934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87" name="直線矢印コネクタ 86"/>
            <p:cNvCxnSpPr/>
            <p:nvPr/>
          </p:nvCxnSpPr>
          <p:spPr bwMode="auto">
            <a:xfrm flipH="1">
              <a:off x="4932040" y="420737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grpSp>
        <p:nvGrpSpPr>
          <p:cNvPr id="168" name="グループ化 167"/>
          <p:cNvGrpSpPr/>
          <p:nvPr/>
        </p:nvGrpSpPr>
        <p:grpSpPr>
          <a:xfrm>
            <a:off x="5580112" y="3847332"/>
            <a:ext cx="648072" cy="648072"/>
            <a:chOff x="5580112" y="3847332"/>
            <a:chExt cx="648072" cy="648072"/>
          </a:xfrm>
        </p:grpSpPr>
        <p:sp>
          <p:nvSpPr>
            <p:cNvPr id="88" name="円/楕円 87"/>
            <p:cNvSpPr/>
            <p:nvPr/>
          </p:nvSpPr>
          <p:spPr bwMode="auto">
            <a:xfrm>
              <a:off x="5985001" y="410820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cxnSp>
          <p:nvCxnSpPr>
            <p:cNvPr id="89" name="直線矢印コネクタ 88"/>
            <p:cNvCxnSpPr/>
            <p:nvPr/>
          </p:nvCxnSpPr>
          <p:spPr bwMode="auto">
            <a:xfrm flipV="1">
              <a:off x="6084168" y="384733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90" name="直線矢印コネクタ 89"/>
            <p:cNvCxnSpPr/>
            <p:nvPr/>
          </p:nvCxnSpPr>
          <p:spPr bwMode="auto">
            <a:xfrm>
              <a:off x="6012160" y="420737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91" name="直線矢印コネクタ 90"/>
            <p:cNvCxnSpPr/>
            <p:nvPr/>
          </p:nvCxnSpPr>
          <p:spPr bwMode="auto">
            <a:xfrm flipH="1" flipV="1">
              <a:off x="5580112" y="391934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92" name="直線矢印コネクタ 91"/>
            <p:cNvCxnSpPr/>
            <p:nvPr/>
          </p:nvCxnSpPr>
          <p:spPr bwMode="auto">
            <a:xfrm flipH="1">
              <a:off x="5652120" y="420737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grpSp>
        <p:nvGrpSpPr>
          <p:cNvPr id="167" name="グループ化 166"/>
          <p:cNvGrpSpPr/>
          <p:nvPr/>
        </p:nvGrpSpPr>
        <p:grpSpPr>
          <a:xfrm>
            <a:off x="6300192" y="3847332"/>
            <a:ext cx="648072" cy="648072"/>
            <a:chOff x="6300192" y="3847332"/>
            <a:chExt cx="648072" cy="648072"/>
          </a:xfrm>
        </p:grpSpPr>
        <p:sp>
          <p:nvSpPr>
            <p:cNvPr id="93" name="円/楕円 92"/>
            <p:cNvSpPr/>
            <p:nvPr/>
          </p:nvSpPr>
          <p:spPr bwMode="auto">
            <a:xfrm>
              <a:off x="6705081" y="410820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cxnSp>
          <p:nvCxnSpPr>
            <p:cNvPr id="94" name="直線矢印コネクタ 93"/>
            <p:cNvCxnSpPr/>
            <p:nvPr/>
          </p:nvCxnSpPr>
          <p:spPr bwMode="auto">
            <a:xfrm flipV="1">
              <a:off x="6804248" y="384733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95" name="直線矢印コネクタ 94"/>
            <p:cNvCxnSpPr/>
            <p:nvPr/>
          </p:nvCxnSpPr>
          <p:spPr bwMode="auto">
            <a:xfrm>
              <a:off x="6732240" y="420737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96" name="直線矢印コネクタ 95"/>
            <p:cNvCxnSpPr/>
            <p:nvPr/>
          </p:nvCxnSpPr>
          <p:spPr bwMode="auto">
            <a:xfrm flipH="1" flipV="1">
              <a:off x="6300192" y="391934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97" name="直線矢印コネクタ 96"/>
            <p:cNvCxnSpPr/>
            <p:nvPr/>
          </p:nvCxnSpPr>
          <p:spPr bwMode="auto">
            <a:xfrm flipH="1">
              <a:off x="6372200" y="420737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cxnSp>
        <p:nvCxnSpPr>
          <p:cNvPr id="99" name="直線矢印コネクタ 98"/>
          <p:cNvCxnSpPr>
            <a:stCxn id="7" idx="2"/>
            <a:endCxn id="93" idx="0"/>
          </p:cNvCxnSpPr>
          <p:nvPr/>
        </p:nvCxnSpPr>
        <p:spPr bwMode="auto">
          <a:xfrm>
            <a:off x="5652120" y="3385046"/>
            <a:ext cx="1088965" cy="723159"/>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101" name="直線矢印コネクタ 100"/>
          <p:cNvCxnSpPr>
            <a:stCxn id="7" idx="2"/>
            <a:endCxn id="88" idx="0"/>
          </p:cNvCxnSpPr>
          <p:nvPr/>
        </p:nvCxnSpPr>
        <p:spPr bwMode="auto">
          <a:xfrm>
            <a:off x="5652120" y="3385046"/>
            <a:ext cx="368885" cy="723159"/>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104" name="直線矢印コネクタ 103"/>
          <p:cNvCxnSpPr>
            <a:stCxn id="7" idx="2"/>
            <a:endCxn id="83" idx="0"/>
          </p:cNvCxnSpPr>
          <p:nvPr/>
        </p:nvCxnSpPr>
        <p:spPr bwMode="auto">
          <a:xfrm flipH="1">
            <a:off x="5300925" y="3385046"/>
            <a:ext cx="351195" cy="723159"/>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107" name="直線矢印コネクタ 106"/>
          <p:cNvCxnSpPr>
            <a:stCxn id="7" idx="2"/>
            <a:endCxn id="78" idx="0"/>
          </p:cNvCxnSpPr>
          <p:nvPr/>
        </p:nvCxnSpPr>
        <p:spPr bwMode="auto">
          <a:xfrm flipH="1">
            <a:off x="4580845" y="3385046"/>
            <a:ext cx="1071275" cy="723159"/>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110" name="直線矢印コネクタ 109"/>
          <p:cNvCxnSpPr>
            <a:stCxn id="7" idx="2"/>
            <a:endCxn id="73" idx="0"/>
          </p:cNvCxnSpPr>
          <p:nvPr/>
        </p:nvCxnSpPr>
        <p:spPr bwMode="auto">
          <a:xfrm flipH="1">
            <a:off x="3860765" y="3385046"/>
            <a:ext cx="1791355" cy="723159"/>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113" name="直線矢印コネクタ 112"/>
          <p:cNvCxnSpPr>
            <a:stCxn id="7" idx="2"/>
            <a:endCxn id="68" idx="1"/>
          </p:cNvCxnSpPr>
          <p:nvPr/>
        </p:nvCxnSpPr>
        <p:spPr bwMode="auto">
          <a:xfrm flipH="1">
            <a:off x="3115226" y="3385046"/>
            <a:ext cx="2536894" cy="73370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sp>
        <p:nvSpPr>
          <p:cNvPr id="116" name="テキスト ボックス 115"/>
          <p:cNvSpPr txBox="1"/>
          <p:nvPr/>
        </p:nvSpPr>
        <p:spPr>
          <a:xfrm>
            <a:off x="467544" y="2132856"/>
            <a:ext cx="877163" cy="369332"/>
          </a:xfrm>
          <a:prstGeom prst="rect">
            <a:avLst/>
          </a:prstGeom>
          <a:noFill/>
        </p:spPr>
        <p:txBody>
          <a:bodyPr wrap="none" rtlCol="0">
            <a:spAutoFit/>
          </a:bodyPr>
          <a:lstStyle/>
          <a:p>
            <a:r>
              <a:rPr kumimoji="1" lang="ja-JP" altLang="en-US" dirty="0" smtClean="0">
                <a:solidFill>
                  <a:schemeClr val="accent6">
                    <a:lumMod val="25000"/>
                  </a:schemeClr>
                </a:solidFill>
              </a:rPr>
              <a:t>観測光</a:t>
            </a:r>
            <a:endParaRPr kumimoji="1" lang="ja-JP" altLang="en-US" dirty="0">
              <a:solidFill>
                <a:schemeClr val="accent6">
                  <a:lumMod val="25000"/>
                </a:schemeClr>
              </a:solidFill>
            </a:endParaRPr>
          </a:p>
        </p:txBody>
      </p:sp>
      <p:sp>
        <p:nvSpPr>
          <p:cNvPr id="118" name="テキスト ボックス 117"/>
          <p:cNvSpPr txBox="1"/>
          <p:nvPr/>
        </p:nvSpPr>
        <p:spPr>
          <a:xfrm>
            <a:off x="6215117" y="2132856"/>
            <a:ext cx="877163" cy="369332"/>
          </a:xfrm>
          <a:prstGeom prst="rect">
            <a:avLst/>
          </a:prstGeom>
          <a:noFill/>
        </p:spPr>
        <p:txBody>
          <a:bodyPr wrap="none" rtlCol="0">
            <a:spAutoFit/>
          </a:bodyPr>
          <a:lstStyle/>
          <a:p>
            <a:r>
              <a:rPr kumimoji="1" lang="ja-JP" altLang="en-US" dirty="0" smtClean="0">
                <a:solidFill>
                  <a:schemeClr val="accent1">
                    <a:lumMod val="50000"/>
                  </a:schemeClr>
                </a:solidFill>
              </a:rPr>
              <a:t>散乱光</a:t>
            </a:r>
            <a:endParaRPr kumimoji="1" lang="ja-JP" altLang="en-US" dirty="0">
              <a:solidFill>
                <a:schemeClr val="accent1">
                  <a:lumMod val="50000"/>
                </a:schemeClr>
              </a:solidFill>
            </a:endParaRPr>
          </a:p>
        </p:txBody>
      </p:sp>
      <p:sp>
        <p:nvSpPr>
          <p:cNvPr id="117" name="テキスト ボックス 116"/>
          <p:cNvSpPr txBox="1"/>
          <p:nvPr/>
        </p:nvSpPr>
        <p:spPr>
          <a:xfrm>
            <a:off x="2555776" y="2132856"/>
            <a:ext cx="877163" cy="369332"/>
          </a:xfrm>
          <a:prstGeom prst="rect">
            <a:avLst/>
          </a:prstGeom>
          <a:noFill/>
        </p:spPr>
        <p:txBody>
          <a:bodyPr wrap="none" rtlCol="0">
            <a:spAutoFit/>
          </a:bodyPr>
          <a:lstStyle/>
          <a:p>
            <a:r>
              <a:rPr kumimoji="1" lang="ja-JP" altLang="en-US" dirty="0" smtClean="0">
                <a:solidFill>
                  <a:schemeClr val="accent3">
                    <a:lumMod val="75000"/>
                  </a:schemeClr>
                </a:solidFill>
              </a:rPr>
              <a:t>物体光</a:t>
            </a:r>
            <a:endParaRPr kumimoji="1" lang="ja-JP" altLang="en-US" dirty="0">
              <a:solidFill>
                <a:schemeClr val="accent3">
                  <a:lumMod val="75000"/>
                </a:schemeClr>
              </a:solidFill>
            </a:endParaRPr>
          </a:p>
        </p:txBody>
      </p:sp>
      <p:sp>
        <p:nvSpPr>
          <p:cNvPr id="124" name="テキスト ボックス 123"/>
          <p:cNvSpPr txBox="1"/>
          <p:nvPr/>
        </p:nvSpPr>
        <p:spPr>
          <a:xfrm>
            <a:off x="2843808" y="611396"/>
            <a:ext cx="877163" cy="369332"/>
          </a:xfrm>
          <a:prstGeom prst="rect">
            <a:avLst/>
          </a:prstGeom>
          <a:noFill/>
        </p:spPr>
        <p:txBody>
          <a:bodyPr wrap="none" rtlCol="0">
            <a:spAutoFit/>
          </a:bodyPr>
          <a:lstStyle/>
          <a:p>
            <a:r>
              <a:rPr kumimoji="1" lang="ja-JP" altLang="en-US" dirty="0" smtClean="0">
                <a:solidFill>
                  <a:schemeClr val="accent2">
                    <a:lumMod val="50000"/>
                  </a:schemeClr>
                </a:solidFill>
              </a:rPr>
              <a:t>減衰率</a:t>
            </a:r>
            <a:endParaRPr kumimoji="1" lang="ja-JP" altLang="en-US" dirty="0">
              <a:solidFill>
                <a:schemeClr val="accent2">
                  <a:lumMod val="50000"/>
                </a:schemeClr>
              </a:solidFill>
            </a:endParaRPr>
          </a:p>
        </p:txBody>
      </p:sp>
      <p:sp>
        <p:nvSpPr>
          <p:cNvPr id="125" name="テキスト ボックス 124"/>
          <p:cNvSpPr txBox="1"/>
          <p:nvPr/>
        </p:nvSpPr>
        <p:spPr>
          <a:xfrm>
            <a:off x="7308304" y="611396"/>
            <a:ext cx="877163" cy="369332"/>
          </a:xfrm>
          <a:prstGeom prst="rect">
            <a:avLst/>
          </a:prstGeom>
          <a:noFill/>
        </p:spPr>
        <p:txBody>
          <a:bodyPr wrap="none" rtlCol="0">
            <a:spAutoFit/>
          </a:bodyPr>
          <a:lstStyle/>
          <a:p>
            <a:r>
              <a:rPr kumimoji="1" lang="ja-JP" altLang="en-US" dirty="0" smtClean="0">
                <a:solidFill>
                  <a:schemeClr val="accent2">
                    <a:lumMod val="50000"/>
                  </a:schemeClr>
                </a:solidFill>
              </a:rPr>
              <a:t>減衰率</a:t>
            </a:r>
            <a:endParaRPr kumimoji="1" lang="ja-JP" altLang="en-US" dirty="0">
              <a:solidFill>
                <a:schemeClr val="accent2">
                  <a:lumMod val="50000"/>
                </a:schemeClr>
              </a:solidFill>
            </a:endParaRPr>
          </a:p>
        </p:txBody>
      </p:sp>
      <p:cxnSp>
        <p:nvCxnSpPr>
          <p:cNvPr id="127" name="直線コネクタ 126"/>
          <p:cNvCxnSpPr/>
          <p:nvPr/>
        </p:nvCxnSpPr>
        <p:spPr bwMode="auto">
          <a:xfrm>
            <a:off x="4788024" y="2132856"/>
            <a:ext cx="3888432" cy="0"/>
          </a:xfrm>
          <a:prstGeom prst="line">
            <a:avLst/>
          </a:prstGeom>
          <a:solidFill>
            <a:schemeClr val="accent1"/>
          </a:solidFill>
          <a:ln w="38100" cap="flat" cmpd="sng" algn="ctr">
            <a:solidFill>
              <a:schemeClr val="accent1"/>
            </a:solidFill>
            <a:prstDash val="solid"/>
            <a:round/>
            <a:headEnd type="none" w="med" len="med"/>
            <a:tailEnd type="none" w="med" len="med"/>
          </a:ln>
          <a:effectLst/>
        </p:spPr>
      </p:cxnSp>
      <p:cxnSp>
        <p:nvCxnSpPr>
          <p:cNvPr id="128" name="直線コネクタ 127"/>
          <p:cNvCxnSpPr/>
          <p:nvPr/>
        </p:nvCxnSpPr>
        <p:spPr bwMode="auto">
          <a:xfrm>
            <a:off x="2051720" y="2132856"/>
            <a:ext cx="1872208" cy="0"/>
          </a:xfrm>
          <a:prstGeom prst="line">
            <a:avLst/>
          </a:prstGeom>
          <a:solidFill>
            <a:schemeClr val="accent1"/>
          </a:solidFill>
          <a:ln w="38100" cap="flat" cmpd="sng" algn="ctr">
            <a:solidFill>
              <a:schemeClr val="accent3"/>
            </a:solidFill>
            <a:prstDash val="solid"/>
            <a:round/>
            <a:headEnd type="none" w="med" len="med"/>
            <a:tailEnd type="none" w="med" len="med"/>
          </a:ln>
          <a:effectLst/>
        </p:spPr>
      </p:cxnSp>
      <p:sp>
        <p:nvSpPr>
          <p:cNvPr id="130" name="テキスト ボックス 129"/>
          <p:cNvSpPr txBox="1"/>
          <p:nvPr/>
        </p:nvSpPr>
        <p:spPr>
          <a:xfrm>
            <a:off x="683568" y="1196752"/>
            <a:ext cx="389850" cy="830997"/>
          </a:xfrm>
          <a:prstGeom prst="rect">
            <a:avLst/>
          </a:prstGeom>
          <a:noFill/>
        </p:spPr>
        <p:txBody>
          <a:bodyPr wrap="none" rtlCol="0">
            <a:spAutoFit/>
          </a:bodyPr>
          <a:lstStyle/>
          <a:p>
            <a:r>
              <a:rPr kumimoji="1" lang="en-US" altLang="ja-JP" sz="4800" i="1" dirty="0" smtClean="0">
                <a:latin typeface="Times New Roman" panose="02020603050405020304" pitchFamily="18" charset="0"/>
                <a:cs typeface="Times New Roman" panose="02020603050405020304" pitchFamily="18" charset="0"/>
              </a:rPr>
              <a:t>I</a:t>
            </a:r>
            <a:endParaRPr kumimoji="1" lang="ja-JP" altLang="en-US" sz="4800" i="1" dirty="0">
              <a:latin typeface="Times New Roman" panose="02020603050405020304" pitchFamily="18" charset="0"/>
              <a:cs typeface="Times New Roman" panose="02020603050405020304" pitchFamily="18" charset="0"/>
            </a:endParaRPr>
          </a:p>
        </p:txBody>
      </p:sp>
      <p:grpSp>
        <p:nvGrpSpPr>
          <p:cNvPr id="159" name="グループ化 158"/>
          <p:cNvGrpSpPr/>
          <p:nvPr/>
        </p:nvGrpSpPr>
        <p:grpSpPr>
          <a:xfrm>
            <a:off x="1403648" y="1628800"/>
            <a:ext cx="360040" cy="144016"/>
            <a:chOff x="1403648" y="1628800"/>
            <a:chExt cx="360040" cy="144016"/>
          </a:xfrm>
        </p:grpSpPr>
        <p:cxnSp>
          <p:nvCxnSpPr>
            <p:cNvPr id="131" name="直線コネクタ 130"/>
            <p:cNvCxnSpPr/>
            <p:nvPr/>
          </p:nvCxnSpPr>
          <p:spPr bwMode="auto">
            <a:xfrm>
              <a:off x="1403648" y="1628800"/>
              <a:ext cx="36004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32" name="直線コネクタ 131"/>
            <p:cNvCxnSpPr/>
            <p:nvPr/>
          </p:nvCxnSpPr>
          <p:spPr bwMode="auto">
            <a:xfrm>
              <a:off x="1403648" y="1772816"/>
              <a:ext cx="36004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grpSp>
        <p:nvGrpSpPr>
          <p:cNvPr id="160" name="グループ化 159"/>
          <p:cNvGrpSpPr/>
          <p:nvPr/>
        </p:nvGrpSpPr>
        <p:grpSpPr>
          <a:xfrm>
            <a:off x="4139952" y="1412776"/>
            <a:ext cx="432048" cy="432048"/>
            <a:chOff x="4139952" y="1412776"/>
            <a:chExt cx="432048" cy="432048"/>
          </a:xfrm>
        </p:grpSpPr>
        <p:cxnSp>
          <p:nvCxnSpPr>
            <p:cNvPr id="133" name="直線コネクタ 132"/>
            <p:cNvCxnSpPr/>
            <p:nvPr/>
          </p:nvCxnSpPr>
          <p:spPr bwMode="auto">
            <a:xfrm>
              <a:off x="4139952" y="1628800"/>
              <a:ext cx="432048"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34" name="直線コネクタ 133"/>
            <p:cNvCxnSpPr/>
            <p:nvPr/>
          </p:nvCxnSpPr>
          <p:spPr bwMode="auto">
            <a:xfrm>
              <a:off x="4355976" y="1412776"/>
              <a:ext cx="0" cy="432048"/>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135" name="テキスト ボックス 134"/>
          <p:cNvSpPr txBox="1"/>
          <p:nvPr/>
        </p:nvSpPr>
        <p:spPr>
          <a:xfrm>
            <a:off x="2051720" y="1196752"/>
            <a:ext cx="561372" cy="830997"/>
          </a:xfrm>
          <a:prstGeom prst="rect">
            <a:avLst/>
          </a:prstGeom>
          <a:noFill/>
        </p:spPr>
        <p:txBody>
          <a:bodyPr wrap="none" rtlCol="0">
            <a:spAutoFit/>
          </a:bodyPr>
          <a:lstStyle/>
          <a:p>
            <a:r>
              <a:rPr kumimoji="1" lang="en-US" altLang="ja-JP" sz="4800" i="1" dirty="0" smtClean="0">
                <a:latin typeface="Times New Roman" panose="02020603050405020304" pitchFamily="18" charset="0"/>
                <a:cs typeface="Times New Roman" panose="02020603050405020304" pitchFamily="18" charset="0"/>
              </a:rPr>
              <a:t>R</a:t>
            </a:r>
            <a:endParaRPr kumimoji="1" lang="ja-JP" altLang="en-US" sz="4800" i="1" dirty="0">
              <a:latin typeface="Times New Roman" panose="02020603050405020304" pitchFamily="18" charset="0"/>
              <a:cs typeface="Times New Roman" panose="02020603050405020304" pitchFamily="18" charset="0"/>
            </a:endParaRPr>
          </a:p>
        </p:txBody>
      </p:sp>
      <p:grpSp>
        <p:nvGrpSpPr>
          <p:cNvPr id="173" name="グループ化 172"/>
          <p:cNvGrpSpPr/>
          <p:nvPr/>
        </p:nvGrpSpPr>
        <p:grpSpPr>
          <a:xfrm>
            <a:off x="4788024" y="1196752"/>
            <a:ext cx="3888432" cy="864096"/>
            <a:chOff x="4788024" y="1196752"/>
            <a:chExt cx="3888432" cy="864096"/>
          </a:xfrm>
        </p:grpSpPr>
        <p:sp>
          <p:nvSpPr>
            <p:cNvPr id="136" name="テキスト ボックス 135"/>
            <p:cNvSpPr txBox="1"/>
            <p:nvPr/>
          </p:nvSpPr>
          <p:spPr>
            <a:xfrm>
              <a:off x="6012160" y="1229851"/>
              <a:ext cx="492443" cy="830997"/>
            </a:xfrm>
            <a:prstGeom prst="rect">
              <a:avLst/>
            </a:prstGeom>
            <a:noFill/>
          </p:spPr>
          <p:txBody>
            <a:bodyPr wrap="none" rtlCol="0">
              <a:spAutoFit/>
            </a:bodyPr>
            <a:lstStyle/>
            <a:p>
              <a:r>
                <a:rPr kumimoji="1" lang="en-US" altLang="ja-JP" sz="4800" dirty="0" smtClean="0">
                  <a:latin typeface="Times New Roman" panose="02020603050405020304" pitchFamily="18" charset="0"/>
                  <a:cs typeface="Times New Roman" panose="02020603050405020304" pitchFamily="18" charset="0"/>
                </a:rPr>
                <a:t>1</a:t>
              </a:r>
              <a:endParaRPr kumimoji="1" lang="ja-JP" altLang="en-US" sz="4800" dirty="0">
                <a:latin typeface="Times New Roman" panose="02020603050405020304" pitchFamily="18" charset="0"/>
                <a:cs typeface="Times New Roman" panose="02020603050405020304" pitchFamily="18" charset="0"/>
              </a:endParaRPr>
            </a:p>
          </p:txBody>
        </p:sp>
        <p:cxnSp>
          <p:nvCxnSpPr>
            <p:cNvPr id="137" name="直線コネクタ 136"/>
            <p:cNvCxnSpPr/>
            <p:nvPr/>
          </p:nvCxnSpPr>
          <p:spPr bwMode="auto">
            <a:xfrm>
              <a:off x="6588224" y="1628800"/>
              <a:ext cx="36004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38" name="左大かっこ 137"/>
            <p:cNvSpPr/>
            <p:nvPr/>
          </p:nvSpPr>
          <p:spPr bwMode="auto">
            <a:xfrm>
              <a:off x="5796136" y="1196752"/>
              <a:ext cx="72008" cy="792088"/>
            </a:xfrm>
            <a:prstGeom prst="leftBracket">
              <a:avLst>
                <a:gd name="adj" fmla="val 109034"/>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39" name="左大かっこ 138"/>
            <p:cNvSpPr/>
            <p:nvPr/>
          </p:nvSpPr>
          <p:spPr bwMode="auto">
            <a:xfrm flipH="1">
              <a:off x="8604448" y="1196752"/>
              <a:ext cx="72008" cy="792088"/>
            </a:xfrm>
            <a:prstGeom prst="leftBracket">
              <a:avLst>
                <a:gd name="adj" fmla="val 109034"/>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44" name="テキスト ボックス 143"/>
            <p:cNvSpPr txBox="1"/>
            <p:nvPr/>
          </p:nvSpPr>
          <p:spPr>
            <a:xfrm>
              <a:off x="4788024" y="1196752"/>
              <a:ext cx="561372" cy="830997"/>
            </a:xfrm>
            <a:prstGeom prst="rect">
              <a:avLst/>
            </a:prstGeom>
            <a:noFill/>
          </p:spPr>
          <p:txBody>
            <a:bodyPr wrap="none" rtlCol="0">
              <a:spAutoFit/>
            </a:bodyPr>
            <a:lstStyle/>
            <a:p>
              <a:r>
                <a:rPr kumimoji="1" lang="en-US" altLang="ja-JP" sz="4800" i="1" dirty="0" smtClean="0">
                  <a:latin typeface="Times New Roman" panose="02020603050405020304" pitchFamily="18" charset="0"/>
                  <a:cs typeface="Times New Roman" panose="02020603050405020304" pitchFamily="18" charset="0"/>
                </a:rPr>
                <a:t>A</a:t>
              </a:r>
              <a:endParaRPr kumimoji="1" lang="ja-JP" altLang="en-US" sz="4800" i="1" dirty="0">
                <a:latin typeface="Times New Roman" panose="02020603050405020304" pitchFamily="18" charset="0"/>
                <a:cs typeface="Times New Roman" panose="02020603050405020304" pitchFamily="18" charset="0"/>
              </a:endParaRPr>
            </a:p>
          </p:txBody>
        </p:sp>
        <p:sp>
          <p:nvSpPr>
            <p:cNvPr id="145" name="テキスト ボックス 144"/>
            <p:cNvSpPr txBox="1"/>
            <p:nvPr/>
          </p:nvSpPr>
          <p:spPr>
            <a:xfrm>
              <a:off x="5148064" y="1412776"/>
              <a:ext cx="513282" cy="646331"/>
            </a:xfrm>
            <a:prstGeom prst="rect">
              <a:avLst/>
            </a:prstGeom>
            <a:noFill/>
          </p:spPr>
          <p:txBody>
            <a:bodyPr wrap="none" rtlCol="0">
              <a:spAutoFit/>
            </a:bodyPr>
            <a:lstStyle/>
            <a:p>
              <a:r>
                <a:rPr lang="en-US" altLang="ja-JP" sz="3600" dirty="0" smtClean="0">
                  <a:latin typeface="Symbol" panose="05050102010706020507" pitchFamily="18" charset="2"/>
                </a:rPr>
                <a:t>¥</a:t>
              </a:r>
              <a:endParaRPr lang="ja-JP" altLang="en-US" sz="3600" dirty="0">
                <a:latin typeface="Symbol" panose="05050102010706020507" pitchFamily="18" charset="2"/>
              </a:endParaRPr>
            </a:p>
          </p:txBody>
        </p:sp>
      </p:grpSp>
      <p:cxnSp>
        <p:nvCxnSpPr>
          <p:cNvPr id="157" name="直線コネクタ 156"/>
          <p:cNvCxnSpPr/>
          <p:nvPr/>
        </p:nvCxnSpPr>
        <p:spPr bwMode="auto">
          <a:xfrm>
            <a:off x="683568" y="2132856"/>
            <a:ext cx="360040" cy="0"/>
          </a:xfrm>
          <a:prstGeom prst="line">
            <a:avLst/>
          </a:prstGeom>
          <a:solidFill>
            <a:schemeClr val="accent1"/>
          </a:solidFill>
          <a:ln w="38100" cap="flat" cmpd="sng" algn="ctr">
            <a:solidFill>
              <a:schemeClr val="accent6"/>
            </a:solidFill>
            <a:prstDash val="solid"/>
            <a:round/>
            <a:headEnd type="none" w="med" len="med"/>
            <a:tailEnd type="none" w="med" len="med"/>
          </a:ln>
          <a:effectLst/>
        </p:spPr>
      </p:cxnSp>
      <p:sp>
        <p:nvSpPr>
          <p:cNvPr id="147" name="正方形/長方形 146"/>
          <p:cNvSpPr/>
          <p:nvPr/>
        </p:nvSpPr>
        <p:spPr bwMode="auto">
          <a:xfrm>
            <a:off x="107504" y="116632"/>
            <a:ext cx="864096" cy="216024"/>
          </a:xfrm>
          <a:prstGeom prst="rect">
            <a:avLst/>
          </a:prstGeom>
          <a:solidFill>
            <a:srgbClr val="BFBFBF"/>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48" name="テキスト ボックス 147"/>
          <p:cNvSpPr txBox="1"/>
          <p:nvPr/>
        </p:nvSpPr>
        <p:spPr>
          <a:xfrm>
            <a:off x="314907" y="116632"/>
            <a:ext cx="441146" cy="230832"/>
          </a:xfrm>
          <a:prstGeom prst="rect">
            <a:avLst/>
          </a:prstGeom>
          <a:noFill/>
        </p:spPr>
        <p:txBody>
          <a:bodyPr wrap="none" rtlCol="0">
            <a:spAutoFit/>
          </a:bodyPr>
          <a:lstStyle/>
          <a:p>
            <a:pPr algn="ctr"/>
            <a:r>
              <a:rPr lang="ja-JP" altLang="en-US" sz="900" dirty="0" smtClean="0">
                <a:latin typeface="+mj-lt"/>
                <a:ea typeface="メイリオ" pitchFamily="50" charset="-128"/>
              </a:rPr>
              <a:t>序</a:t>
            </a:r>
            <a:r>
              <a:rPr lang="en-US" altLang="ja-JP" sz="900" dirty="0" smtClean="0">
                <a:latin typeface="+mj-lt"/>
                <a:ea typeface="メイリオ" pitchFamily="50" charset="-128"/>
              </a:rPr>
              <a:t>(3)</a:t>
            </a:r>
            <a:endParaRPr kumimoji="1" lang="ja-JP" altLang="en-US" sz="900" dirty="0">
              <a:latin typeface="+mj-lt"/>
              <a:ea typeface="メイリオ" pitchFamily="50" charset="-128"/>
            </a:endParaRPr>
          </a:p>
        </p:txBody>
      </p:sp>
      <p:sp>
        <p:nvSpPr>
          <p:cNvPr id="149" name="正方形/長方形 148"/>
          <p:cNvSpPr/>
          <p:nvPr/>
        </p:nvSpPr>
        <p:spPr bwMode="auto">
          <a:xfrm>
            <a:off x="971600" y="116632"/>
            <a:ext cx="1152128" cy="216024"/>
          </a:xfrm>
          <a:prstGeom prst="rect">
            <a:avLst/>
          </a:prstGeom>
          <a:solidFill>
            <a:srgbClr val="202060"/>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50" name="正方形/長方形 149"/>
          <p:cNvSpPr/>
          <p:nvPr/>
        </p:nvSpPr>
        <p:spPr bwMode="auto">
          <a:xfrm>
            <a:off x="2123728" y="116632"/>
            <a:ext cx="1512168" cy="216024"/>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51" name="正方形/長方形 150"/>
          <p:cNvSpPr/>
          <p:nvPr/>
        </p:nvSpPr>
        <p:spPr bwMode="auto">
          <a:xfrm>
            <a:off x="3635896" y="116632"/>
            <a:ext cx="1512168" cy="216024"/>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52" name="正方形/長方形 151"/>
          <p:cNvSpPr/>
          <p:nvPr/>
        </p:nvSpPr>
        <p:spPr bwMode="auto">
          <a:xfrm>
            <a:off x="5148064" y="116632"/>
            <a:ext cx="864096" cy="216024"/>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53" name="テキスト ボックス 152"/>
          <p:cNvSpPr txBox="1"/>
          <p:nvPr/>
        </p:nvSpPr>
        <p:spPr>
          <a:xfrm>
            <a:off x="1172279" y="116632"/>
            <a:ext cx="768159" cy="230832"/>
          </a:xfrm>
          <a:prstGeom prst="rect">
            <a:avLst/>
          </a:prstGeom>
          <a:noFill/>
        </p:spPr>
        <p:txBody>
          <a:bodyPr wrap="none" rtlCol="0">
            <a:spAutoFit/>
          </a:bodyPr>
          <a:lstStyle/>
          <a:p>
            <a:pPr algn="ctr"/>
            <a:r>
              <a:rPr lang="ja-JP" altLang="en-US" sz="900" b="1" dirty="0" smtClean="0">
                <a:solidFill>
                  <a:schemeClr val="bg1"/>
                </a:solidFill>
                <a:latin typeface="+mj-lt"/>
                <a:ea typeface="メイリオ" pitchFamily="50" charset="-128"/>
              </a:rPr>
              <a:t>霧除去</a:t>
            </a:r>
            <a:r>
              <a:rPr lang="en-US" altLang="ja-JP" sz="900" b="1" dirty="0" smtClean="0">
                <a:solidFill>
                  <a:schemeClr val="bg1"/>
                </a:solidFill>
                <a:latin typeface="+mj-lt"/>
                <a:ea typeface="メイリオ" pitchFamily="50" charset="-128"/>
              </a:rPr>
              <a:t>(2/6)</a:t>
            </a:r>
            <a:endParaRPr kumimoji="1" lang="ja-JP" altLang="en-US" sz="900" b="1" dirty="0">
              <a:solidFill>
                <a:schemeClr val="bg1"/>
              </a:solidFill>
              <a:latin typeface="+mj-lt"/>
              <a:ea typeface="メイリオ" pitchFamily="50" charset="-128"/>
            </a:endParaRPr>
          </a:p>
        </p:txBody>
      </p:sp>
      <p:sp>
        <p:nvSpPr>
          <p:cNvPr id="154" name="テキスト ボックス 153"/>
          <p:cNvSpPr txBox="1"/>
          <p:nvPr/>
        </p:nvSpPr>
        <p:spPr>
          <a:xfrm>
            <a:off x="2309308" y="116632"/>
            <a:ext cx="1165704" cy="230832"/>
          </a:xfrm>
          <a:prstGeom prst="rect">
            <a:avLst/>
          </a:prstGeom>
          <a:noFill/>
        </p:spPr>
        <p:txBody>
          <a:bodyPr wrap="none" rtlCol="0">
            <a:spAutoFit/>
          </a:bodyPr>
          <a:lstStyle/>
          <a:p>
            <a:pPr algn="ctr"/>
            <a:r>
              <a:rPr lang="ja-JP" altLang="en-US" sz="900" dirty="0" smtClean="0">
                <a:latin typeface="+mj-lt"/>
                <a:ea typeface="メイリオ" pitchFamily="50" charset="-128"/>
              </a:rPr>
              <a:t>形状計測</a:t>
            </a:r>
            <a:r>
              <a:rPr lang="en-US" altLang="ja-JP" sz="900" dirty="0">
                <a:latin typeface="+mj-lt"/>
                <a:ea typeface="メイリオ" pitchFamily="50" charset="-128"/>
              </a:rPr>
              <a:t>:</a:t>
            </a:r>
            <a:r>
              <a:rPr lang="ja-JP" altLang="en-US" sz="900" dirty="0" smtClean="0">
                <a:latin typeface="+mj-lt"/>
                <a:ea typeface="メイリオ" pitchFamily="50" charset="-128"/>
              </a:rPr>
              <a:t>多視点</a:t>
            </a:r>
            <a:r>
              <a:rPr lang="en-US" altLang="ja-JP" sz="900" dirty="0" smtClean="0">
                <a:latin typeface="+mj-lt"/>
                <a:ea typeface="メイリオ" pitchFamily="50" charset="-128"/>
              </a:rPr>
              <a:t>(6)</a:t>
            </a:r>
            <a:endParaRPr kumimoji="1" lang="ja-JP" altLang="en-US" sz="900" dirty="0">
              <a:latin typeface="+mj-lt"/>
              <a:ea typeface="メイリオ" pitchFamily="50" charset="-128"/>
            </a:endParaRPr>
          </a:p>
        </p:txBody>
      </p:sp>
      <p:sp>
        <p:nvSpPr>
          <p:cNvPr id="156" name="テキスト ボックス 155"/>
          <p:cNvSpPr txBox="1"/>
          <p:nvPr/>
        </p:nvSpPr>
        <p:spPr>
          <a:xfrm>
            <a:off x="3807482" y="116632"/>
            <a:ext cx="1165705" cy="230832"/>
          </a:xfrm>
          <a:prstGeom prst="rect">
            <a:avLst/>
          </a:prstGeom>
          <a:noFill/>
        </p:spPr>
        <p:txBody>
          <a:bodyPr wrap="none" rtlCol="0">
            <a:spAutoFit/>
          </a:bodyPr>
          <a:lstStyle/>
          <a:p>
            <a:pPr algn="ctr"/>
            <a:r>
              <a:rPr lang="ja-JP" altLang="en-US" sz="900" dirty="0" smtClean="0">
                <a:latin typeface="+mj-lt"/>
                <a:ea typeface="メイリオ" pitchFamily="50" charset="-128"/>
              </a:rPr>
              <a:t>形状計測</a:t>
            </a:r>
            <a:r>
              <a:rPr lang="en-US" altLang="ja-JP" sz="900" dirty="0" smtClean="0">
                <a:latin typeface="+mj-lt"/>
                <a:ea typeface="メイリオ" pitchFamily="50" charset="-128"/>
              </a:rPr>
              <a:t>:</a:t>
            </a:r>
            <a:r>
              <a:rPr lang="ja-JP" altLang="en-US" sz="900" dirty="0" smtClean="0">
                <a:latin typeface="+mj-lt"/>
                <a:ea typeface="メイリオ" pitchFamily="50" charset="-128"/>
              </a:rPr>
              <a:t>多光源</a:t>
            </a:r>
            <a:r>
              <a:rPr lang="en-US" altLang="ja-JP" sz="900" dirty="0" smtClean="0">
                <a:latin typeface="+mj-lt"/>
                <a:ea typeface="メイリオ" pitchFamily="50" charset="-128"/>
              </a:rPr>
              <a:t>(6)</a:t>
            </a:r>
            <a:endParaRPr kumimoji="1" lang="ja-JP" altLang="en-US" sz="900" dirty="0">
              <a:latin typeface="+mj-lt"/>
              <a:ea typeface="メイリオ" pitchFamily="50" charset="-128"/>
            </a:endParaRPr>
          </a:p>
        </p:txBody>
      </p:sp>
      <p:sp>
        <p:nvSpPr>
          <p:cNvPr id="158" name="テキスト ボックス 157"/>
          <p:cNvSpPr txBox="1"/>
          <p:nvPr/>
        </p:nvSpPr>
        <p:spPr>
          <a:xfrm>
            <a:off x="5368683" y="116632"/>
            <a:ext cx="441146" cy="230832"/>
          </a:xfrm>
          <a:prstGeom prst="rect">
            <a:avLst/>
          </a:prstGeom>
          <a:noFill/>
        </p:spPr>
        <p:txBody>
          <a:bodyPr wrap="none" rtlCol="0">
            <a:spAutoFit/>
          </a:bodyPr>
          <a:lstStyle/>
          <a:p>
            <a:pPr algn="ctr"/>
            <a:r>
              <a:rPr lang="ja-JP" altLang="en-US" sz="900" dirty="0" smtClean="0">
                <a:latin typeface="+mj-lt"/>
                <a:ea typeface="メイリオ" pitchFamily="50" charset="-128"/>
              </a:rPr>
              <a:t>結</a:t>
            </a:r>
            <a:r>
              <a:rPr lang="en-US" altLang="ja-JP" sz="900" dirty="0" smtClean="0">
                <a:latin typeface="+mj-lt"/>
                <a:ea typeface="メイリオ" pitchFamily="50" charset="-128"/>
              </a:rPr>
              <a:t>(1)</a:t>
            </a:r>
            <a:endParaRPr kumimoji="1" lang="ja-JP" altLang="en-US" sz="900" dirty="0">
              <a:latin typeface="+mj-lt"/>
              <a:ea typeface="メイリオ" pitchFamily="50" charset="-128"/>
            </a:endParaRPr>
          </a:p>
        </p:txBody>
      </p:sp>
    </p:spTree>
    <p:extLst>
      <p:ext uri="{BB962C8B-B14F-4D97-AF65-F5344CB8AC3E}">
        <p14:creationId xmlns:p14="http://schemas.microsoft.com/office/powerpoint/2010/main" val="427914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dissolve">
                                      <p:cBhvr>
                                        <p:cTn id="7" dur="500"/>
                                        <p:tgtEl>
                                          <p:spTgt spid="119"/>
                                        </p:tgtEl>
                                      </p:cBhvr>
                                    </p:animEffect>
                                  </p:childTnLst>
                                </p:cTn>
                              </p:par>
                            </p:childTnLst>
                          </p:cTn>
                        </p:par>
                        <p:par>
                          <p:cTn id="8" fill="hold">
                            <p:stCondLst>
                              <p:cond delay="500"/>
                            </p:stCondLst>
                            <p:childTnLst>
                              <p:par>
                                <p:cTn id="9" presetID="12" presetClass="entr" presetSubtype="1" fill="hold" grpId="0" nodeType="afterEffect">
                                  <p:stCondLst>
                                    <p:cond delay="0"/>
                                  </p:stCondLst>
                                  <p:childTnLst>
                                    <p:set>
                                      <p:cBhvr>
                                        <p:cTn id="10" dur="1" fill="hold">
                                          <p:stCondLst>
                                            <p:cond delay="0"/>
                                          </p:stCondLst>
                                        </p:cTn>
                                        <p:tgtEl>
                                          <p:spTgt spid="116"/>
                                        </p:tgtEl>
                                        <p:attrNameLst>
                                          <p:attrName>style.visibility</p:attrName>
                                        </p:attrNameLst>
                                      </p:cBhvr>
                                      <p:to>
                                        <p:strVal val="visible"/>
                                      </p:to>
                                    </p:set>
                                    <p:anim calcmode="lin" valueType="num">
                                      <p:cBhvr additive="base">
                                        <p:cTn id="11" dur="500"/>
                                        <p:tgtEl>
                                          <p:spTgt spid="116"/>
                                        </p:tgtEl>
                                        <p:attrNameLst>
                                          <p:attrName>ppt_y</p:attrName>
                                        </p:attrNameLst>
                                      </p:cBhvr>
                                      <p:tavLst>
                                        <p:tav tm="0">
                                          <p:val>
                                            <p:strVal val="#ppt_y-#ppt_h*1.125000"/>
                                          </p:val>
                                        </p:tav>
                                        <p:tav tm="100000">
                                          <p:val>
                                            <p:strVal val="#ppt_y"/>
                                          </p:val>
                                        </p:tav>
                                      </p:tavLst>
                                    </p:anim>
                                    <p:animEffect transition="in" filter="wipe(down)">
                                      <p:cBhvr>
                                        <p:cTn id="12" dur="500"/>
                                        <p:tgtEl>
                                          <p:spTgt spid="11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0"/>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119"/>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57"/>
                                        </p:tgtEl>
                                        <p:attrNameLst>
                                          <p:attrName>style.visibility</p:attrName>
                                        </p:attrNameLst>
                                      </p:cBhvr>
                                      <p:to>
                                        <p:strVal val="visible"/>
                                      </p:to>
                                    </p:set>
                                  </p:childTnLst>
                                </p:cTn>
                              </p:par>
                            </p:childTnLst>
                          </p:cTn>
                        </p:par>
                        <p:par>
                          <p:cTn id="21" fill="hold">
                            <p:stCondLst>
                              <p:cond delay="0"/>
                            </p:stCondLst>
                            <p:childTnLst>
                              <p:par>
                                <p:cTn id="22" presetID="22" presetClass="entr" presetSubtype="8" fill="hold" nodeType="afterEffect">
                                  <p:stCondLst>
                                    <p:cond delay="0"/>
                                  </p:stCondLst>
                                  <p:childTnLst>
                                    <p:set>
                                      <p:cBhvr>
                                        <p:cTn id="23" dur="1" fill="hold">
                                          <p:stCondLst>
                                            <p:cond delay="0"/>
                                          </p:stCondLst>
                                        </p:cTn>
                                        <p:tgtEl>
                                          <p:spTgt spid="159"/>
                                        </p:tgtEl>
                                        <p:attrNameLst>
                                          <p:attrName>style.visibility</p:attrName>
                                        </p:attrNameLst>
                                      </p:cBhvr>
                                      <p:to>
                                        <p:strVal val="visible"/>
                                      </p:to>
                                    </p:set>
                                    <p:animEffect transition="in" filter="wipe(left)">
                                      <p:cBhvr>
                                        <p:cTn id="24" dur="500"/>
                                        <p:tgtEl>
                                          <p:spTgt spid="159"/>
                                        </p:tgtEl>
                                      </p:cBhvr>
                                    </p:animEffect>
                                  </p:childTnLst>
                                </p:cTn>
                              </p:par>
                            </p:childTnLst>
                          </p:cTn>
                        </p:par>
                        <p:par>
                          <p:cTn id="25" fill="hold">
                            <p:stCondLst>
                              <p:cond delay="500"/>
                            </p:stCondLst>
                            <p:childTnLst>
                              <p:par>
                                <p:cTn id="26" presetID="9" presetClass="entr" presetSubtype="0" fill="hold" grpId="0" nodeType="afterEffect">
                                  <p:stCondLst>
                                    <p:cond delay="0"/>
                                  </p:stCondLst>
                                  <p:childTnLst>
                                    <p:set>
                                      <p:cBhvr>
                                        <p:cTn id="27" dur="1" fill="hold">
                                          <p:stCondLst>
                                            <p:cond delay="0"/>
                                          </p:stCondLst>
                                        </p:cTn>
                                        <p:tgtEl>
                                          <p:spTgt spid="120"/>
                                        </p:tgtEl>
                                        <p:attrNameLst>
                                          <p:attrName>style.visibility</p:attrName>
                                        </p:attrNameLst>
                                      </p:cBhvr>
                                      <p:to>
                                        <p:strVal val="visible"/>
                                      </p:to>
                                    </p:set>
                                    <p:animEffect transition="in" filter="dissolve">
                                      <p:cBhvr>
                                        <p:cTn id="28" dur="500"/>
                                        <p:tgtEl>
                                          <p:spTgt spid="120"/>
                                        </p:tgtEl>
                                      </p:cBhvr>
                                    </p:animEffect>
                                  </p:childTnLst>
                                </p:cTn>
                              </p:par>
                            </p:childTnLst>
                          </p:cTn>
                        </p:par>
                        <p:par>
                          <p:cTn id="29" fill="hold">
                            <p:stCondLst>
                              <p:cond delay="1000"/>
                            </p:stCondLst>
                            <p:childTnLst>
                              <p:par>
                                <p:cTn id="30" presetID="12" presetClass="entr" presetSubtype="1" fill="hold" grpId="0" nodeType="afterEffect">
                                  <p:stCondLst>
                                    <p:cond delay="0"/>
                                  </p:stCondLst>
                                  <p:childTnLst>
                                    <p:set>
                                      <p:cBhvr>
                                        <p:cTn id="31" dur="1" fill="hold">
                                          <p:stCondLst>
                                            <p:cond delay="0"/>
                                          </p:stCondLst>
                                        </p:cTn>
                                        <p:tgtEl>
                                          <p:spTgt spid="117"/>
                                        </p:tgtEl>
                                        <p:attrNameLst>
                                          <p:attrName>style.visibility</p:attrName>
                                        </p:attrNameLst>
                                      </p:cBhvr>
                                      <p:to>
                                        <p:strVal val="visible"/>
                                      </p:to>
                                    </p:set>
                                    <p:anim calcmode="lin" valueType="num">
                                      <p:cBhvr additive="base">
                                        <p:cTn id="32" dur="500"/>
                                        <p:tgtEl>
                                          <p:spTgt spid="117"/>
                                        </p:tgtEl>
                                        <p:attrNameLst>
                                          <p:attrName>ppt_y</p:attrName>
                                        </p:attrNameLst>
                                      </p:cBhvr>
                                      <p:tavLst>
                                        <p:tav tm="0">
                                          <p:val>
                                            <p:strVal val="#ppt_y-#ppt_h*1.125000"/>
                                          </p:val>
                                        </p:tav>
                                        <p:tav tm="100000">
                                          <p:val>
                                            <p:strVal val="#ppt_y"/>
                                          </p:val>
                                        </p:tav>
                                      </p:tavLst>
                                    </p:anim>
                                    <p:animEffect transition="in" filter="wipe(down)">
                                      <p:cBhvr>
                                        <p:cTn id="33" dur="500"/>
                                        <p:tgtEl>
                                          <p:spTgt spid="117"/>
                                        </p:tgtEl>
                                      </p:cBhvr>
                                    </p:animEffect>
                                  </p:childTnLst>
                                </p:cTn>
                              </p:par>
                            </p:childTnLst>
                          </p:cTn>
                        </p:par>
                        <p:par>
                          <p:cTn id="34" fill="hold">
                            <p:stCondLst>
                              <p:cond delay="1500"/>
                            </p:stCondLst>
                            <p:childTnLst>
                              <p:par>
                                <p:cTn id="35" presetID="22" presetClass="entr" presetSubtype="2"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right)">
                                      <p:cBhvr>
                                        <p:cTn id="37" dur="500"/>
                                        <p:tgtEl>
                                          <p:spTgt spid="10"/>
                                        </p:tgtEl>
                                      </p:cBhvr>
                                    </p:animEffect>
                                  </p:childTnLst>
                                </p:cTn>
                              </p:par>
                            </p:childTnLst>
                          </p:cTn>
                        </p:par>
                        <p:par>
                          <p:cTn id="38" fill="hold">
                            <p:stCondLst>
                              <p:cond delay="2000"/>
                            </p:stCondLst>
                            <p:childTnLst>
                              <p:par>
                                <p:cTn id="39" presetID="49" presetClass="entr" presetSubtype="0" decel="100000" fill="hold" nodeType="afterEffect">
                                  <p:stCondLst>
                                    <p:cond delay="0"/>
                                  </p:stCondLst>
                                  <p:childTnLst>
                                    <p:set>
                                      <p:cBhvr>
                                        <p:cTn id="40" dur="1" fill="hold">
                                          <p:stCondLst>
                                            <p:cond delay="0"/>
                                          </p:stCondLst>
                                        </p:cTn>
                                        <p:tgtEl>
                                          <p:spTgt spid="161"/>
                                        </p:tgtEl>
                                        <p:attrNameLst>
                                          <p:attrName>style.visibility</p:attrName>
                                        </p:attrNameLst>
                                      </p:cBhvr>
                                      <p:to>
                                        <p:strVal val="visible"/>
                                      </p:to>
                                    </p:set>
                                    <p:anim calcmode="lin" valueType="num">
                                      <p:cBhvr>
                                        <p:cTn id="41" dur="500" fill="hold"/>
                                        <p:tgtEl>
                                          <p:spTgt spid="161"/>
                                        </p:tgtEl>
                                        <p:attrNameLst>
                                          <p:attrName>ppt_w</p:attrName>
                                        </p:attrNameLst>
                                      </p:cBhvr>
                                      <p:tavLst>
                                        <p:tav tm="0">
                                          <p:val>
                                            <p:fltVal val="0"/>
                                          </p:val>
                                        </p:tav>
                                        <p:tav tm="100000">
                                          <p:val>
                                            <p:strVal val="#ppt_w"/>
                                          </p:val>
                                        </p:tav>
                                      </p:tavLst>
                                    </p:anim>
                                    <p:anim calcmode="lin" valueType="num">
                                      <p:cBhvr>
                                        <p:cTn id="42" dur="500" fill="hold"/>
                                        <p:tgtEl>
                                          <p:spTgt spid="161"/>
                                        </p:tgtEl>
                                        <p:attrNameLst>
                                          <p:attrName>ppt_h</p:attrName>
                                        </p:attrNameLst>
                                      </p:cBhvr>
                                      <p:tavLst>
                                        <p:tav tm="0">
                                          <p:val>
                                            <p:fltVal val="0"/>
                                          </p:val>
                                        </p:tav>
                                        <p:tav tm="100000">
                                          <p:val>
                                            <p:strVal val="#ppt_h"/>
                                          </p:val>
                                        </p:tav>
                                      </p:tavLst>
                                    </p:anim>
                                    <p:anim calcmode="lin" valueType="num">
                                      <p:cBhvr>
                                        <p:cTn id="43" dur="500" fill="hold"/>
                                        <p:tgtEl>
                                          <p:spTgt spid="161"/>
                                        </p:tgtEl>
                                        <p:attrNameLst>
                                          <p:attrName>style.rotation</p:attrName>
                                        </p:attrNameLst>
                                      </p:cBhvr>
                                      <p:tavLst>
                                        <p:tav tm="0">
                                          <p:val>
                                            <p:fltVal val="360"/>
                                          </p:val>
                                        </p:tav>
                                        <p:tav tm="100000">
                                          <p:val>
                                            <p:fltVal val="0"/>
                                          </p:val>
                                        </p:tav>
                                      </p:tavLst>
                                    </p:anim>
                                    <p:animEffect transition="in" filter="fade">
                                      <p:cBhvr>
                                        <p:cTn id="44" dur="500"/>
                                        <p:tgtEl>
                                          <p:spTgt spid="161"/>
                                        </p:tgtEl>
                                      </p:cBhvr>
                                    </p:animEffect>
                                  </p:childTnLst>
                                </p:cTn>
                              </p:par>
                            </p:childTnLst>
                          </p:cTn>
                        </p:par>
                        <p:par>
                          <p:cTn id="45" fill="hold">
                            <p:stCondLst>
                              <p:cond delay="2500"/>
                            </p:stCondLst>
                            <p:childTnLst>
                              <p:par>
                                <p:cTn id="46" presetID="49" presetClass="entr" presetSubtype="0" decel="100000" fill="hold" nodeType="afterEffect">
                                  <p:stCondLst>
                                    <p:cond delay="0"/>
                                  </p:stCondLst>
                                  <p:childTnLst>
                                    <p:set>
                                      <p:cBhvr>
                                        <p:cTn id="47" dur="1" fill="hold">
                                          <p:stCondLst>
                                            <p:cond delay="0"/>
                                          </p:stCondLst>
                                        </p:cTn>
                                        <p:tgtEl>
                                          <p:spTgt spid="162"/>
                                        </p:tgtEl>
                                        <p:attrNameLst>
                                          <p:attrName>style.visibility</p:attrName>
                                        </p:attrNameLst>
                                      </p:cBhvr>
                                      <p:to>
                                        <p:strVal val="visible"/>
                                      </p:to>
                                    </p:set>
                                    <p:anim calcmode="lin" valueType="num">
                                      <p:cBhvr>
                                        <p:cTn id="48" dur="500" fill="hold"/>
                                        <p:tgtEl>
                                          <p:spTgt spid="162"/>
                                        </p:tgtEl>
                                        <p:attrNameLst>
                                          <p:attrName>ppt_w</p:attrName>
                                        </p:attrNameLst>
                                      </p:cBhvr>
                                      <p:tavLst>
                                        <p:tav tm="0">
                                          <p:val>
                                            <p:fltVal val="0"/>
                                          </p:val>
                                        </p:tav>
                                        <p:tav tm="100000">
                                          <p:val>
                                            <p:strVal val="#ppt_w"/>
                                          </p:val>
                                        </p:tav>
                                      </p:tavLst>
                                    </p:anim>
                                    <p:anim calcmode="lin" valueType="num">
                                      <p:cBhvr>
                                        <p:cTn id="49" dur="500" fill="hold"/>
                                        <p:tgtEl>
                                          <p:spTgt spid="162"/>
                                        </p:tgtEl>
                                        <p:attrNameLst>
                                          <p:attrName>ppt_h</p:attrName>
                                        </p:attrNameLst>
                                      </p:cBhvr>
                                      <p:tavLst>
                                        <p:tav tm="0">
                                          <p:val>
                                            <p:fltVal val="0"/>
                                          </p:val>
                                        </p:tav>
                                        <p:tav tm="100000">
                                          <p:val>
                                            <p:strVal val="#ppt_h"/>
                                          </p:val>
                                        </p:tav>
                                      </p:tavLst>
                                    </p:anim>
                                    <p:anim calcmode="lin" valueType="num">
                                      <p:cBhvr>
                                        <p:cTn id="50" dur="500" fill="hold"/>
                                        <p:tgtEl>
                                          <p:spTgt spid="162"/>
                                        </p:tgtEl>
                                        <p:attrNameLst>
                                          <p:attrName>style.rotation</p:attrName>
                                        </p:attrNameLst>
                                      </p:cBhvr>
                                      <p:tavLst>
                                        <p:tav tm="0">
                                          <p:val>
                                            <p:fltVal val="360"/>
                                          </p:val>
                                        </p:tav>
                                        <p:tav tm="100000">
                                          <p:val>
                                            <p:fltVal val="0"/>
                                          </p:val>
                                        </p:tav>
                                      </p:tavLst>
                                    </p:anim>
                                    <p:animEffect transition="in" filter="fade">
                                      <p:cBhvr>
                                        <p:cTn id="51" dur="500"/>
                                        <p:tgtEl>
                                          <p:spTgt spid="162"/>
                                        </p:tgtEl>
                                      </p:cBhvr>
                                    </p:animEffect>
                                  </p:childTnLst>
                                </p:cTn>
                              </p:par>
                            </p:childTnLst>
                          </p:cTn>
                        </p:par>
                        <p:par>
                          <p:cTn id="52" fill="hold">
                            <p:stCondLst>
                              <p:cond delay="3000"/>
                            </p:stCondLst>
                            <p:childTnLst>
                              <p:par>
                                <p:cTn id="53" presetID="49" presetClass="entr" presetSubtype="0" decel="100000" fill="hold" nodeType="afterEffect">
                                  <p:stCondLst>
                                    <p:cond delay="0"/>
                                  </p:stCondLst>
                                  <p:childTnLst>
                                    <p:set>
                                      <p:cBhvr>
                                        <p:cTn id="54" dur="1" fill="hold">
                                          <p:stCondLst>
                                            <p:cond delay="0"/>
                                          </p:stCondLst>
                                        </p:cTn>
                                        <p:tgtEl>
                                          <p:spTgt spid="163"/>
                                        </p:tgtEl>
                                        <p:attrNameLst>
                                          <p:attrName>style.visibility</p:attrName>
                                        </p:attrNameLst>
                                      </p:cBhvr>
                                      <p:to>
                                        <p:strVal val="visible"/>
                                      </p:to>
                                    </p:set>
                                    <p:anim calcmode="lin" valueType="num">
                                      <p:cBhvr>
                                        <p:cTn id="55" dur="500" fill="hold"/>
                                        <p:tgtEl>
                                          <p:spTgt spid="163"/>
                                        </p:tgtEl>
                                        <p:attrNameLst>
                                          <p:attrName>ppt_w</p:attrName>
                                        </p:attrNameLst>
                                      </p:cBhvr>
                                      <p:tavLst>
                                        <p:tav tm="0">
                                          <p:val>
                                            <p:fltVal val="0"/>
                                          </p:val>
                                        </p:tav>
                                        <p:tav tm="100000">
                                          <p:val>
                                            <p:strVal val="#ppt_w"/>
                                          </p:val>
                                        </p:tav>
                                      </p:tavLst>
                                    </p:anim>
                                    <p:anim calcmode="lin" valueType="num">
                                      <p:cBhvr>
                                        <p:cTn id="56" dur="500" fill="hold"/>
                                        <p:tgtEl>
                                          <p:spTgt spid="163"/>
                                        </p:tgtEl>
                                        <p:attrNameLst>
                                          <p:attrName>ppt_h</p:attrName>
                                        </p:attrNameLst>
                                      </p:cBhvr>
                                      <p:tavLst>
                                        <p:tav tm="0">
                                          <p:val>
                                            <p:fltVal val="0"/>
                                          </p:val>
                                        </p:tav>
                                        <p:tav tm="100000">
                                          <p:val>
                                            <p:strVal val="#ppt_h"/>
                                          </p:val>
                                        </p:tav>
                                      </p:tavLst>
                                    </p:anim>
                                    <p:anim calcmode="lin" valueType="num">
                                      <p:cBhvr>
                                        <p:cTn id="57" dur="500" fill="hold"/>
                                        <p:tgtEl>
                                          <p:spTgt spid="163"/>
                                        </p:tgtEl>
                                        <p:attrNameLst>
                                          <p:attrName>style.rotation</p:attrName>
                                        </p:attrNameLst>
                                      </p:cBhvr>
                                      <p:tavLst>
                                        <p:tav tm="0">
                                          <p:val>
                                            <p:fltVal val="360"/>
                                          </p:val>
                                        </p:tav>
                                        <p:tav tm="100000">
                                          <p:val>
                                            <p:fltVal val="0"/>
                                          </p:val>
                                        </p:tav>
                                      </p:tavLst>
                                    </p:anim>
                                    <p:animEffect transition="in" filter="fade">
                                      <p:cBhvr>
                                        <p:cTn id="58" dur="500"/>
                                        <p:tgtEl>
                                          <p:spTgt spid="163"/>
                                        </p:tgtEl>
                                      </p:cBhvr>
                                    </p:animEffect>
                                  </p:childTnLst>
                                </p:cTn>
                              </p:par>
                            </p:childTnLst>
                          </p:cTn>
                        </p:par>
                        <p:par>
                          <p:cTn id="59" fill="hold">
                            <p:stCondLst>
                              <p:cond delay="3500"/>
                            </p:stCondLst>
                            <p:childTnLst>
                              <p:par>
                                <p:cTn id="60" presetID="49" presetClass="entr" presetSubtype="0" decel="100000" fill="hold" nodeType="afterEffect">
                                  <p:stCondLst>
                                    <p:cond delay="0"/>
                                  </p:stCondLst>
                                  <p:childTnLst>
                                    <p:set>
                                      <p:cBhvr>
                                        <p:cTn id="61" dur="1" fill="hold">
                                          <p:stCondLst>
                                            <p:cond delay="0"/>
                                          </p:stCondLst>
                                        </p:cTn>
                                        <p:tgtEl>
                                          <p:spTgt spid="164"/>
                                        </p:tgtEl>
                                        <p:attrNameLst>
                                          <p:attrName>style.visibility</p:attrName>
                                        </p:attrNameLst>
                                      </p:cBhvr>
                                      <p:to>
                                        <p:strVal val="visible"/>
                                      </p:to>
                                    </p:set>
                                    <p:anim calcmode="lin" valueType="num">
                                      <p:cBhvr>
                                        <p:cTn id="62" dur="500" fill="hold"/>
                                        <p:tgtEl>
                                          <p:spTgt spid="164"/>
                                        </p:tgtEl>
                                        <p:attrNameLst>
                                          <p:attrName>ppt_w</p:attrName>
                                        </p:attrNameLst>
                                      </p:cBhvr>
                                      <p:tavLst>
                                        <p:tav tm="0">
                                          <p:val>
                                            <p:fltVal val="0"/>
                                          </p:val>
                                        </p:tav>
                                        <p:tav tm="100000">
                                          <p:val>
                                            <p:strVal val="#ppt_w"/>
                                          </p:val>
                                        </p:tav>
                                      </p:tavLst>
                                    </p:anim>
                                    <p:anim calcmode="lin" valueType="num">
                                      <p:cBhvr>
                                        <p:cTn id="63" dur="500" fill="hold"/>
                                        <p:tgtEl>
                                          <p:spTgt spid="164"/>
                                        </p:tgtEl>
                                        <p:attrNameLst>
                                          <p:attrName>ppt_h</p:attrName>
                                        </p:attrNameLst>
                                      </p:cBhvr>
                                      <p:tavLst>
                                        <p:tav tm="0">
                                          <p:val>
                                            <p:fltVal val="0"/>
                                          </p:val>
                                        </p:tav>
                                        <p:tav tm="100000">
                                          <p:val>
                                            <p:strVal val="#ppt_h"/>
                                          </p:val>
                                        </p:tav>
                                      </p:tavLst>
                                    </p:anim>
                                    <p:anim calcmode="lin" valueType="num">
                                      <p:cBhvr>
                                        <p:cTn id="64" dur="500" fill="hold"/>
                                        <p:tgtEl>
                                          <p:spTgt spid="164"/>
                                        </p:tgtEl>
                                        <p:attrNameLst>
                                          <p:attrName>style.rotation</p:attrName>
                                        </p:attrNameLst>
                                      </p:cBhvr>
                                      <p:tavLst>
                                        <p:tav tm="0">
                                          <p:val>
                                            <p:fltVal val="360"/>
                                          </p:val>
                                        </p:tav>
                                        <p:tav tm="100000">
                                          <p:val>
                                            <p:fltVal val="0"/>
                                          </p:val>
                                        </p:tav>
                                      </p:tavLst>
                                    </p:anim>
                                    <p:animEffect transition="in" filter="fade">
                                      <p:cBhvr>
                                        <p:cTn id="65" dur="500"/>
                                        <p:tgtEl>
                                          <p:spTgt spid="164"/>
                                        </p:tgtEl>
                                      </p:cBhvr>
                                    </p:animEffect>
                                  </p:childTnLst>
                                </p:cTn>
                              </p:par>
                            </p:childTnLst>
                          </p:cTn>
                        </p:par>
                        <p:par>
                          <p:cTn id="66" fill="hold">
                            <p:stCondLst>
                              <p:cond delay="4000"/>
                            </p:stCondLst>
                            <p:childTnLst>
                              <p:par>
                                <p:cTn id="67" presetID="49" presetClass="entr" presetSubtype="0" decel="100000" fill="hold" nodeType="afterEffect">
                                  <p:stCondLst>
                                    <p:cond delay="0"/>
                                  </p:stCondLst>
                                  <p:childTnLst>
                                    <p:set>
                                      <p:cBhvr>
                                        <p:cTn id="68" dur="1" fill="hold">
                                          <p:stCondLst>
                                            <p:cond delay="0"/>
                                          </p:stCondLst>
                                        </p:cTn>
                                        <p:tgtEl>
                                          <p:spTgt spid="165"/>
                                        </p:tgtEl>
                                        <p:attrNameLst>
                                          <p:attrName>style.visibility</p:attrName>
                                        </p:attrNameLst>
                                      </p:cBhvr>
                                      <p:to>
                                        <p:strVal val="visible"/>
                                      </p:to>
                                    </p:set>
                                    <p:anim calcmode="lin" valueType="num">
                                      <p:cBhvr>
                                        <p:cTn id="69" dur="500" fill="hold"/>
                                        <p:tgtEl>
                                          <p:spTgt spid="165"/>
                                        </p:tgtEl>
                                        <p:attrNameLst>
                                          <p:attrName>ppt_w</p:attrName>
                                        </p:attrNameLst>
                                      </p:cBhvr>
                                      <p:tavLst>
                                        <p:tav tm="0">
                                          <p:val>
                                            <p:fltVal val="0"/>
                                          </p:val>
                                        </p:tav>
                                        <p:tav tm="100000">
                                          <p:val>
                                            <p:strVal val="#ppt_w"/>
                                          </p:val>
                                        </p:tav>
                                      </p:tavLst>
                                    </p:anim>
                                    <p:anim calcmode="lin" valueType="num">
                                      <p:cBhvr>
                                        <p:cTn id="70" dur="500" fill="hold"/>
                                        <p:tgtEl>
                                          <p:spTgt spid="165"/>
                                        </p:tgtEl>
                                        <p:attrNameLst>
                                          <p:attrName>ppt_h</p:attrName>
                                        </p:attrNameLst>
                                      </p:cBhvr>
                                      <p:tavLst>
                                        <p:tav tm="0">
                                          <p:val>
                                            <p:fltVal val="0"/>
                                          </p:val>
                                        </p:tav>
                                        <p:tav tm="100000">
                                          <p:val>
                                            <p:strVal val="#ppt_h"/>
                                          </p:val>
                                        </p:tav>
                                      </p:tavLst>
                                    </p:anim>
                                    <p:anim calcmode="lin" valueType="num">
                                      <p:cBhvr>
                                        <p:cTn id="71" dur="500" fill="hold"/>
                                        <p:tgtEl>
                                          <p:spTgt spid="165"/>
                                        </p:tgtEl>
                                        <p:attrNameLst>
                                          <p:attrName>style.rotation</p:attrName>
                                        </p:attrNameLst>
                                      </p:cBhvr>
                                      <p:tavLst>
                                        <p:tav tm="0">
                                          <p:val>
                                            <p:fltVal val="360"/>
                                          </p:val>
                                        </p:tav>
                                        <p:tav tm="100000">
                                          <p:val>
                                            <p:fltVal val="0"/>
                                          </p:val>
                                        </p:tav>
                                      </p:tavLst>
                                    </p:anim>
                                    <p:animEffect transition="in" filter="fade">
                                      <p:cBhvr>
                                        <p:cTn id="72" dur="500"/>
                                        <p:tgtEl>
                                          <p:spTgt spid="165"/>
                                        </p:tgtEl>
                                      </p:cBhvr>
                                    </p:animEffect>
                                  </p:childTnLst>
                                </p:cTn>
                              </p:par>
                            </p:childTnLst>
                          </p:cTn>
                        </p:par>
                        <p:par>
                          <p:cTn id="73" fill="hold">
                            <p:stCondLst>
                              <p:cond delay="4500"/>
                            </p:stCondLst>
                            <p:childTnLst>
                              <p:par>
                                <p:cTn id="74" presetID="49" presetClass="entr" presetSubtype="0" decel="100000" fill="hold" nodeType="afterEffect">
                                  <p:stCondLst>
                                    <p:cond delay="0"/>
                                  </p:stCondLst>
                                  <p:childTnLst>
                                    <p:set>
                                      <p:cBhvr>
                                        <p:cTn id="75" dur="1" fill="hold">
                                          <p:stCondLst>
                                            <p:cond delay="0"/>
                                          </p:stCondLst>
                                        </p:cTn>
                                        <p:tgtEl>
                                          <p:spTgt spid="166"/>
                                        </p:tgtEl>
                                        <p:attrNameLst>
                                          <p:attrName>style.visibility</p:attrName>
                                        </p:attrNameLst>
                                      </p:cBhvr>
                                      <p:to>
                                        <p:strVal val="visible"/>
                                      </p:to>
                                    </p:set>
                                    <p:anim calcmode="lin" valueType="num">
                                      <p:cBhvr>
                                        <p:cTn id="76" dur="500" fill="hold"/>
                                        <p:tgtEl>
                                          <p:spTgt spid="166"/>
                                        </p:tgtEl>
                                        <p:attrNameLst>
                                          <p:attrName>ppt_w</p:attrName>
                                        </p:attrNameLst>
                                      </p:cBhvr>
                                      <p:tavLst>
                                        <p:tav tm="0">
                                          <p:val>
                                            <p:fltVal val="0"/>
                                          </p:val>
                                        </p:tav>
                                        <p:tav tm="100000">
                                          <p:val>
                                            <p:strVal val="#ppt_w"/>
                                          </p:val>
                                        </p:tav>
                                      </p:tavLst>
                                    </p:anim>
                                    <p:anim calcmode="lin" valueType="num">
                                      <p:cBhvr>
                                        <p:cTn id="77" dur="500" fill="hold"/>
                                        <p:tgtEl>
                                          <p:spTgt spid="166"/>
                                        </p:tgtEl>
                                        <p:attrNameLst>
                                          <p:attrName>ppt_h</p:attrName>
                                        </p:attrNameLst>
                                      </p:cBhvr>
                                      <p:tavLst>
                                        <p:tav tm="0">
                                          <p:val>
                                            <p:fltVal val="0"/>
                                          </p:val>
                                        </p:tav>
                                        <p:tav tm="100000">
                                          <p:val>
                                            <p:strVal val="#ppt_h"/>
                                          </p:val>
                                        </p:tav>
                                      </p:tavLst>
                                    </p:anim>
                                    <p:anim calcmode="lin" valueType="num">
                                      <p:cBhvr>
                                        <p:cTn id="78" dur="500" fill="hold"/>
                                        <p:tgtEl>
                                          <p:spTgt spid="166"/>
                                        </p:tgtEl>
                                        <p:attrNameLst>
                                          <p:attrName>style.rotation</p:attrName>
                                        </p:attrNameLst>
                                      </p:cBhvr>
                                      <p:tavLst>
                                        <p:tav tm="0">
                                          <p:val>
                                            <p:fltVal val="360"/>
                                          </p:val>
                                        </p:tav>
                                        <p:tav tm="100000">
                                          <p:val>
                                            <p:fltVal val="0"/>
                                          </p:val>
                                        </p:tav>
                                      </p:tavLst>
                                    </p:anim>
                                    <p:animEffect transition="in" filter="fade">
                                      <p:cBhvr>
                                        <p:cTn id="79" dur="500"/>
                                        <p:tgtEl>
                                          <p:spTgt spid="166"/>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160"/>
                                        </p:tgtEl>
                                        <p:attrNameLst>
                                          <p:attrName>style.visibility</p:attrName>
                                        </p:attrNameLst>
                                      </p:cBhvr>
                                      <p:to>
                                        <p:strVal val="visible"/>
                                      </p:to>
                                    </p:set>
                                    <p:animEffect transition="in" filter="wipe(left)">
                                      <p:cBhvr>
                                        <p:cTn id="84" dur="500"/>
                                        <p:tgtEl>
                                          <p:spTgt spid="160"/>
                                        </p:tgtEl>
                                      </p:cBhvr>
                                    </p:animEffect>
                                  </p:childTnLst>
                                </p:cTn>
                              </p:par>
                            </p:childTnLst>
                          </p:cTn>
                        </p:par>
                        <p:par>
                          <p:cTn id="85" fill="hold">
                            <p:stCondLst>
                              <p:cond delay="500"/>
                            </p:stCondLst>
                            <p:childTnLst>
                              <p:par>
                                <p:cTn id="86" presetID="9" presetClass="entr" presetSubtype="0" fill="hold" grpId="0" nodeType="afterEffect">
                                  <p:stCondLst>
                                    <p:cond delay="0"/>
                                  </p:stCondLst>
                                  <p:childTnLst>
                                    <p:set>
                                      <p:cBhvr>
                                        <p:cTn id="87" dur="1" fill="hold">
                                          <p:stCondLst>
                                            <p:cond delay="0"/>
                                          </p:stCondLst>
                                        </p:cTn>
                                        <p:tgtEl>
                                          <p:spTgt spid="121"/>
                                        </p:tgtEl>
                                        <p:attrNameLst>
                                          <p:attrName>style.visibility</p:attrName>
                                        </p:attrNameLst>
                                      </p:cBhvr>
                                      <p:to>
                                        <p:strVal val="visible"/>
                                      </p:to>
                                    </p:set>
                                    <p:animEffect transition="in" filter="dissolve">
                                      <p:cBhvr>
                                        <p:cTn id="88" dur="500"/>
                                        <p:tgtEl>
                                          <p:spTgt spid="121"/>
                                        </p:tgtEl>
                                      </p:cBhvr>
                                    </p:animEffect>
                                  </p:childTnLst>
                                </p:cTn>
                              </p:par>
                            </p:childTnLst>
                          </p:cTn>
                        </p:par>
                        <p:par>
                          <p:cTn id="89" fill="hold">
                            <p:stCondLst>
                              <p:cond delay="1000"/>
                            </p:stCondLst>
                            <p:childTnLst>
                              <p:par>
                                <p:cTn id="90" presetID="22" presetClass="entr" presetSubtype="1" fill="hold" grpId="0" nodeType="afterEffect">
                                  <p:stCondLst>
                                    <p:cond delay="0"/>
                                  </p:stCondLst>
                                  <p:childTnLst>
                                    <p:set>
                                      <p:cBhvr>
                                        <p:cTn id="91" dur="1" fill="hold">
                                          <p:stCondLst>
                                            <p:cond delay="0"/>
                                          </p:stCondLst>
                                        </p:cTn>
                                        <p:tgtEl>
                                          <p:spTgt spid="118"/>
                                        </p:tgtEl>
                                        <p:attrNameLst>
                                          <p:attrName>style.visibility</p:attrName>
                                        </p:attrNameLst>
                                      </p:cBhvr>
                                      <p:to>
                                        <p:strVal val="visible"/>
                                      </p:to>
                                    </p:set>
                                    <p:animEffect transition="in" filter="wipe(up)">
                                      <p:cBhvr>
                                        <p:cTn id="92" dur="500"/>
                                        <p:tgtEl>
                                          <p:spTgt spid="118"/>
                                        </p:tgtEl>
                                      </p:cBhvr>
                                    </p:animEffect>
                                  </p:childTnLst>
                                </p:cTn>
                              </p:par>
                            </p:childTnLst>
                          </p:cTn>
                        </p:par>
                        <p:par>
                          <p:cTn id="93" fill="hold">
                            <p:stCondLst>
                              <p:cond delay="1500"/>
                            </p:stCondLst>
                            <p:childTnLst>
                              <p:par>
                                <p:cTn id="94" presetID="22" presetClass="entr" presetSubtype="1" fill="hold" nodeType="afterEffect">
                                  <p:stCondLst>
                                    <p:cond delay="0"/>
                                  </p:stCondLst>
                                  <p:childTnLst>
                                    <p:set>
                                      <p:cBhvr>
                                        <p:cTn id="95" dur="1" fill="hold">
                                          <p:stCondLst>
                                            <p:cond delay="0"/>
                                          </p:stCondLst>
                                        </p:cTn>
                                        <p:tgtEl>
                                          <p:spTgt spid="99"/>
                                        </p:tgtEl>
                                        <p:attrNameLst>
                                          <p:attrName>style.visibility</p:attrName>
                                        </p:attrNameLst>
                                      </p:cBhvr>
                                      <p:to>
                                        <p:strVal val="visible"/>
                                      </p:to>
                                    </p:set>
                                    <p:animEffect transition="in" filter="wipe(up)">
                                      <p:cBhvr>
                                        <p:cTn id="96" dur="500"/>
                                        <p:tgtEl>
                                          <p:spTgt spid="99"/>
                                        </p:tgtEl>
                                      </p:cBhvr>
                                    </p:animEffect>
                                  </p:childTnLst>
                                </p:cTn>
                              </p:par>
                            </p:childTnLst>
                          </p:cTn>
                        </p:par>
                        <p:par>
                          <p:cTn id="97" fill="hold">
                            <p:stCondLst>
                              <p:cond delay="2000"/>
                            </p:stCondLst>
                            <p:childTnLst>
                              <p:par>
                                <p:cTn id="98" presetID="49" presetClass="entr" presetSubtype="0" decel="100000" fill="hold" nodeType="afterEffect">
                                  <p:stCondLst>
                                    <p:cond delay="0"/>
                                  </p:stCondLst>
                                  <p:childTnLst>
                                    <p:set>
                                      <p:cBhvr>
                                        <p:cTn id="99" dur="1" fill="hold">
                                          <p:stCondLst>
                                            <p:cond delay="0"/>
                                          </p:stCondLst>
                                        </p:cTn>
                                        <p:tgtEl>
                                          <p:spTgt spid="167"/>
                                        </p:tgtEl>
                                        <p:attrNameLst>
                                          <p:attrName>style.visibility</p:attrName>
                                        </p:attrNameLst>
                                      </p:cBhvr>
                                      <p:to>
                                        <p:strVal val="visible"/>
                                      </p:to>
                                    </p:set>
                                    <p:anim calcmode="lin" valueType="num">
                                      <p:cBhvr>
                                        <p:cTn id="100" dur="500" fill="hold"/>
                                        <p:tgtEl>
                                          <p:spTgt spid="167"/>
                                        </p:tgtEl>
                                        <p:attrNameLst>
                                          <p:attrName>ppt_w</p:attrName>
                                        </p:attrNameLst>
                                      </p:cBhvr>
                                      <p:tavLst>
                                        <p:tav tm="0">
                                          <p:val>
                                            <p:fltVal val="0"/>
                                          </p:val>
                                        </p:tav>
                                        <p:tav tm="100000">
                                          <p:val>
                                            <p:strVal val="#ppt_w"/>
                                          </p:val>
                                        </p:tav>
                                      </p:tavLst>
                                    </p:anim>
                                    <p:anim calcmode="lin" valueType="num">
                                      <p:cBhvr>
                                        <p:cTn id="101" dur="500" fill="hold"/>
                                        <p:tgtEl>
                                          <p:spTgt spid="167"/>
                                        </p:tgtEl>
                                        <p:attrNameLst>
                                          <p:attrName>ppt_h</p:attrName>
                                        </p:attrNameLst>
                                      </p:cBhvr>
                                      <p:tavLst>
                                        <p:tav tm="0">
                                          <p:val>
                                            <p:fltVal val="0"/>
                                          </p:val>
                                        </p:tav>
                                        <p:tav tm="100000">
                                          <p:val>
                                            <p:strVal val="#ppt_h"/>
                                          </p:val>
                                        </p:tav>
                                      </p:tavLst>
                                    </p:anim>
                                    <p:anim calcmode="lin" valueType="num">
                                      <p:cBhvr>
                                        <p:cTn id="102" dur="500" fill="hold"/>
                                        <p:tgtEl>
                                          <p:spTgt spid="167"/>
                                        </p:tgtEl>
                                        <p:attrNameLst>
                                          <p:attrName>style.rotation</p:attrName>
                                        </p:attrNameLst>
                                      </p:cBhvr>
                                      <p:tavLst>
                                        <p:tav tm="0">
                                          <p:val>
                                            <p:fltVal val="360"/>
                                          </p:val>
                                        </p:tav>
                                        <p:tav tm="100000">
                                          <p:val>
                                            <p:fltVal val="0"/>
                                          </p:val>
                                        </p:tav>
                                      </p:tavLst>
                                    </p:anim>
                                    <p:animEffect transition="in" filter="fade">
                                      <p:cBhvr>
                                        <p:cTn id="103" dur="500"/>
                                        <p:tgtEl>
                                          <p:spTgt spid="167"/>
                                        </p:tgtEl>
                                      </p:cBhvr>
                                    </p:animEffect>
                                  </p:childTnLst>
                                </p:cTn>
                              </p:par>
                            </p:childTnLst>
                          </p:cTn>
                        </p:par>
                        <p:par>
                          <p:cTn id="104" fill="hold">
                            <p:stCondLst>
                              <p:cond delay="2500"/>
                            </p:stCondLst>
                            <p:childTnLst>
                              <p:par>
                                <p:cTn id="105" presetID="22" presetClass="entr" presetSubtype="1" fill="hold" nodeType="afterEffect">
                                  <p:stCondLst>
                                    <p:cond delay="0"/>
                                  </p:stCondLst>
                                  <p:childTnLst>
                                    <p:set>
                                      <p:cBhvr>
                                        <p:cTn id="106" dur="1" fill="hold">
                                          <p:stCondLst>
                                            <p:cond delay="0"/>
                                          </p:stCondLst>
                                        </p:cTn>
                                        <p:tgtEl>
                                          <p:spTgt spid="101"/>
                                        </p:tgtEl>
                                        <p:attrNameLst>
                                          <p:attrName>style.visibility</p:attrName>
                                        </p:attrNameLst>
                                      </p:cBhvr>
                                      <p:to>
                                        <p:strVal val="visible"/>
                                      </p:to>
                                    </p:set>
                                    <p:animEffect transition="in" filter="wipe(up)">
                                      <p:cBhvr>
                                        <p:cTn id="107" dur="500"/>
                                        <p:tgtEl>
                                          <p:spTgt spid="101"/>
                                        </p:tgtEl>
                                      </p:cBhvr>
                                    </p:animEffect>
                                  </p:childTnLst>
                                </p:cTn>
                              </p:par>
                            </p:childTnLst>
                          </p:cTn>
                        </p:par>
                        <p:par>
                          <p:cTn id="108" fill="hold">
                            <p:stCondLst>
                              <p:cond delay="3000"/>
                            </p:stCondLst>
                            <p:childTnLst>
                              <p:par>
                                <p:cTn id="109" presetID="49" presetClass="entr" presetSubtype="0" decel="100000" fill="hold" nodeType="afterEffect">
                                  <p:stCondLst>
                                    <p:cond delay="0"/>
                                  </p:stCondLst>
                                  <p:childTnLst>
                                    <p:set>
                                      <p:cBhvr>
                                        <p:cTn id="110" dur="1" fill="hold">
                                          <p:stCondLst>
                                            <p:cond delay="0"/>
                                          </p:stCondLst>
                                        </p:cTn>
                                        <p:tgtEl>
                                          <p:spTgt spid="168"/>
                                        </p:tgtEl>
                                        <p:attrNameLst>
                                          <p:attrName>style.visibility</p:attrName>
                                        </p:attrNameLst>
                                      </p:cBhvr>
                                      <p:to>
                                        <p:strVal val="visible"/>
                                      </p:to>
                                    </p:set>
                                    <p:anim calcmode="lin" valueType="num">
                                      <p:cBhvr>
                                        <p:cTn id="111" dur="500" fill="hold"/>
                                        <p:tgtEl>
                                          <p:spTgt spid="168"/>
                                        </p:tgtEl>
                                        <p:attrNameLst>
                                          <p:attrName>ppt_w</p:attrName>
                                        </p:attrNameLst>
                                      </p:cBhvr>
                                      <p:tavLst>
                                        <p:tav tm="0">
                                          <p:val>
                                            <p:fltVal val="0"/>
                                          </p:val>
                                        </p:tav>
                                        <p:tav tm="100000">
                                          <p:val>
                                            <p:strVal val="#ppt_w"/>
                                          </p:val>
                                        </p:tav>
                                      </p:tavLst>
                                    </p:anim>
                                    <p:anim calcmode="lin" valueType="num">
                                      <p:cBhvr>
                                        <p:cTn id="112" dur="500" fill="hold"/>
                                        <p:tgtEl>
                                          <p:spTgt spid="168"/>
                                        </p:tgtEl>
                                        <p:attrNameLst>
                                          <p:attrName>ppt_h</p:attrName>
                                        </p:attrNameLst>
                                      </p:cBhvr>
                                      <p:tavLst>
                                        <p:tav tm="0">
                                          <p:val>
                                            <p:fltVal val="0"/>
                                          </p:val>
                                        </p:tav>
                                        <p:tav tm="100000">
                                          <p:val>
                                            <p:strVal val="#ppt_h"/>
                                          </p:val>
                                        </p:tav>
                                      </p:tavLst>
                                    </p:anim>
                                    <p:anim calcmode="lin" valueType="num">
                                      <p:cBhvr>
                                        <p:cTn id="113" dur="500" fill="hold"/>
                                        <p:tgtEl>
                                          <p:spTgt spid="168"/>
                                        </p:tgtEl>
                                        <p:attrNameLst>
                                          <p:attrName>style.rotation</p:attrName>
                                        </p:attrNameLst>
                                      </p:cBhvr>
                                      <p:tavLst>
                                        <p:tav tm="0">
                                          <p:val>
                                            <p:fltVal val="360"/>
                                          </p:val>
                                        </p:tav>
                                        <p:tav tm="100000">
                                          <p:val>
                                            <p:fltVal val="0"/>
                                          </p:val>
                                        </p:tav>
                                      </p:tavLst>
                                    </p:anim>
                                    <p:animEffect transition="in" filter="fade">
                                      <p:cBhvr>
                                        <p:cTn id="114" dur="500"/>
                                        <p:tgtEl>
                                          <p:spTgt spid="168"/>
                                        </p:tgtEl>
                                      </p:cBhvr>
                                    </p:animEffect>
                                  </p:childTnLst>
                                </p:cTn>
                              </p:par>
                            </p:childTnLst>
                          </p:cTn>
                        </p:par>
                        <p:par>
                          <p:cTn id="115" fill="hold">
                            <p:stCondLst>
                              <p:cond delay="3500"/>
                            </p:stCondLst>
                            <p:childTnLst>
                              <p:par>
                                <p:cTn id="116" presetID="22" presetClass="entr" presetSubtype="1" fill="hold" nodeType="afterEffect">
                                  <p:stCondLst>
                                    <p:cond delay="0"/>
                                  </p:stCondLst>
                                  <p:childTnLst>
                                    <p:set>
                                      <p:cBhvr>
                                        <p:cTn id="117" dur="1" fill="hold">
                                          <p:stCondLst>
                                            <p:cond delay="0"/>
                                          </p:stCondLst>
                                        </p:cTn>
                                        <p:tgtEl>
                                          <p:spTgt spid="104"/>
                                        </p:tgtEl>
                                        <p:attrNameLst>
                                          <p:attrName>style.visibility</p:attrName>
                                        </p:attrNameLst>
                                      </p:cBhvr>
                                      <p:to>
                                        <p:strVal val="visible"/>
                                      </p:to>
                                    </p:set>
                                    <p:animEffect transition="in" filter="wipe(up)">
                                      <p:cBhvr>
                                        <p:cTn id="118" dur="500"/>
                                        <p:tgtEl>
                                          <p:spTgt spid="104"/>
                                        </p:tgtEl>
                                      </p:cBhvr>
                                    </p:animEffect>
                                  </p:childTnLst>
                                </p:cTn>
                              </p:par>
                            </p:childTnLst>
                          </p:cTn>
                        </p:par>
                        <p:par>
                          <p:cTn id="119" fill="hold">
                            <p:stCondLst>
                              <p:cond delay="4000"/>
                            </p:stCondLst>
                            <p:childTnLst>
                              <p:par>
                                <p:cTn id="120" presetID="49" presetClass="entr" presetSubtype="0" decel="100000" fill="hold" nodeType="afterEffect">
                                  <p:stCondLst>
                                    <p:cond delay="0"/>
                                  </p:stCondLst>
                                  <p:childTnLst>
                                    <p:set>
                                      <p:cBhvr>
                                        <p:cTn id="121" dur="1" fill="hold">
                                          <p:stCondLst>
                                            <p:cond delay="0"/>
                                          </p:stCondLst>
                                        </p:cTn>
                                        <p:tgtEl>
                                          <p:spTgt spid="169"/>
                                        </p:tgtEl>
                                        <p:attrNameLst>
                                          <p:attrName>style.visibility</p:attrName>
                                        </p:attrNameLst>
                                      </p:cBhvr>
                                      <p:to>
                                        <p:strVal val="visible"/>
                                      </p:to>
                                    </p:set>
                                    <p:anim calcmode="lin" valueType="num">
                                      <p:cBhvr>
                                        <p:cTn id="122" dur="500" fill="hold"/>
                                        <p:tgtEl>
                                          <p:spTgt spid="169"/>
                                        </p:tgtEl>
                                        <p:attrNameLst>
                                          <p:attrName>ppt_w</p:attrName>
                                        </p:attrNameLst>
                                      </p:cBhvr>
                                      <p:tavLst>
                                        <p:tav tm="0">
                                          <p:val>
                                            <p:fltVal val="0"/>
                                          </p:val>
                                        </p:tav>
                                        <p:tav tm="100000">
                                          <p:val>
                                            <p:strVal val="#ppt_w"/>
                                          </p:val>
                                        </p:tav>
                                      </p:tavLst>
                                    </p:anim>
                                    <p:anim calcmode="lin" valueType="num">
                                      <p:cBhvr>
                                        <p:cTn id="123" dur="500" fill="hold"/>
                                        <p:tgtEl>
                                          <p:spTgt spid="169"/>
                                        </p:tgtEl>
                                        <p:attrNameLst>
                                          <p:attrName>ppt_h</p:attrName>
                                        </p:attrNameLst>
                                      </p:cBhvr>
                                      <p:tavLst>
                                        <p:tav tm="0">
                                          <p:val>
                                            <p:fltVal val="0"/>
                                          </p:val>
                                        </p:tav>
                                        <p:tav tm="100000">
                                          <p:val>
                                            <p:strVal val="#ppt_h"/>
                                          </p:val>
                                        </p:tav>
                                      </p:tavLst>
                                    </p:anim>
                                    <p:anim calcmode="lin" valueType="num">
                                      <p:cBhvr>
                                        <p:cTn id="124" dur="500" fill="hold"/>
                                        <p:tgtEl>
                                          <p:spTgt spid="169"/>
                                        </p:tgtEl>
                                        <p:attrNameLst>
                                          <p:attrName>style.rotation</p:attrName>
                                        </p:attrNameLst>
                                      </p:cBhvr>
                                      <p:tavLst>
                                        <p:tav tm="0">
                                          <p:val>
                                            <p:fltVal val="360"/>
                                          </p:val>
                                        </p:tav>
                                        <p:tav tm="100000">
                                          <p:val>
                                            <p:fltVal val="0"/>
                                          </p:val>
                                        </p:tav>
                                      </p:tavLst>
                                    </p:anim>
                                    <p:animEffect transition="in" filter="fade">
                                      <p:cBhvr>
                                        <p:cTn id="125" dur="500"/>
                                        <p:tgtEl>
                                          <p:spTgt spid="169"/>
                                        </p:tgtEl>
                                      </p:cBhvr>
                                    </p:animEffect>
                                  </p:childTnLst>
                                </p:cTn>
                              </p:par>
                            </p:childTnLst>
                          </p:cTn>
                        </p:par>
                        <p:par>
                          <p:cTn id="126" fill="hold">
                            <p:stCondLst>
                              <p:cond delay="4500"/>
                            </p:stCondLst>
                            <p:childTnLst>
                              <p:par>
                                <p:cTn id="127" presetID="22" presetClass="entr" presetSubtype="1" fill="hold" nodeType="afterEffect">
                                  <p:stCondLst>
                                    <p:cond delay="0"/>
                                  </p:stCondLst>
                                  <p:childTnLst>
                                    <p:set>
                                      <p:cBhvr>
                                        <p:cTn id="128" dur="1" fill="hold">
                                          <p:stCondLst>
                                            <p:cond delay="0"/>
                                          </p:stCondLst>
                                        </p:cTn>
                                        <p:tgtEl>
                                          <p:spTgt spid="107"/>
                                        </p:tgtEl>
                                        <p:attrNameLst>
                                          <p:attrName>style.visibility</p:attrName>
                                        </p:attrNameLst>
                                      </p:cBhvr>
                                      <p:to>
                                        <p:strVal val="visible"/>
                                      </p:to>
                                    </p:set>
                                    <p:animEffect transition="in" filter="wipe(up)">
                                      <p:cBhvr>
                                        <p:cTn id="129" dur="500"/>
                                        <p:tgtEl>
                                          <p:spTgt spid="107"/>
                                        </p:tgtEl>
                                      </p:cBhvr>
                                    </p:animEffect>
                                  </p:childTnLst>
                                </p:cTn>
                              </p:par>
                            </p:childTnLst>
                          </p:cTn>
                        </p:par>
                        <p:par>
                          <p:cTn id="130" fill="hold">
                            <p:stCondLst>
                              <p:cond delay="5000"/>
                            </p:stCondLst>
                            <p:childTnLst>
                              <p:par>
                                <p:cTn id="131" presetID="49" presetClass="entr" presetSubtype="0" decel="100000" fill="hold" nodeType="afterEffect">
                                  <p:stCondLst>
                                    <p:cond delay="0"/>
                                  </p:stCondLst>
                                  <p:childTnLst>
                                    <p:set>
                                      <p:cBhvr>
                                        <p:cTn id="132" dur="1" fill="hold">
                                          <p:stCondLst>
                                            <p:cond delay="0"/>
                                          </p:stCondLst>
                                        </p:cTn>
                                        <p:tgtEl>
                                          <p:spTgt spid="170"/>
                                        </p:tgtEl>
                                        <p:attrNameLst>
                                          <p:attrName>style.visibility</p:attrName>
                                        </p:attrNameLst>
                                      </p:cBhvr>
                                      <p:to>
                                        <p:strVal val="visible"/>
                                      </p:to>
                                    </p:set>
                                    <p:anim calcmode="lin" valueType="num">
                                      <p:cBhvr>
                                        <p:cTn id="133" dur="500" fill="hold"/>
                                        <p:tgtEl>
                                          <p:spTgt spid="170"/>
                                        </p:tgtEl>
                                        <p:attrNameLst>
                                          <p:attrName>ppt_w</p:attrName>
                                        </p:attrNameLst>
                                      </p:cBhvr>
                                      <p:tavLst>
                                        <p:tav tm="0">
                                          <p:val>
                                            <p:fltVal val="0"/>
                                          </p:val>
                                        </p:tav>
                                        <p:tav tm="100000">
                                          <p:val>
                                            <p:strVal val="#ppt_w"/>
                                          </p:val>
                                        </p:tav>
                                      </p:tavLst>
                                    </p:anim>
                                    <p:anim calcmode="lin" valueType="num">
                                      <p:cBhvr>
                                        <p:cTn id="134" dur="500" fill="hold"/>
                                        <p:tgtEl>
                                          <p:spTgt spid="170"/>
                                        </p:tgtEl>
                                        <p:attrNameLst>
                                          <p:attrName>ppt_h</p:attrName>
                                        </p:attrNameLst>
                                      </p:cBhvr>
                                      <p:tavLst>
                                        <p:tav tm="0">
                                          <p:val>
                                            <p:fltVal val="0"/>
                                          </p:val>
                                        </p:tav>
                                        <p:tav tm="100000">
                                          <p:val>
                                            <p:strVal val="#ppt_h"/>
                                          </p:val>
                                        </p:tav>
                                      </p:tavLst>
                                    </p:anim>
                                    <p:anim calcmode="lin" valueType="num">
                                      <p:cBhvr>
                                        <p:cTn id="135" dur="500" fill="hold"/>
                                        <p:tgtEl>
                                          <p:spTgt spid="170"/>
                                        </p:tgtEl>
                                        <p:attrNameLst>
                                          <p:attrName>style.rotation</p:attrName>
                                        </p:attrNameLst>
                                      </p:cBhvr>
                                      <p:tavLst>
                                        <p:tav tm="0">
                                          <p:val>
                                            <p:fltVal val="360"/>
                                          </p:val>
                                        </p:tav>
                                        <p:tav tm="100000">
                                          <p:val>
                                            <p:fltVal val="0"/>
                                          </p:val>
                                        </p:tav>
                                      </p:tavLst>
                                    </p:anim>
                                    <p:animEffect transition="in" filter="fade">
                                      <p:cBhvr>
                                        <p:cTn id="136" dur="500"/>
                                        <p:tgtEl>
                                          <p:spTgt spid="170"/>
                                        </p:tgtEl>
                                      </p:cBhvr>
                                    </p:animEffect>
                                  </p:childTnLst>
                                </p:cTn>
                              </p:par>
                            </p:childTnLst>
                          </p:cTn>
                        </p:par>
                        <p:par>
                          <p:cTn id="137" fill="hold">
                            <p:stCondLst>
                              <p:cond delay="5500"/>
                            </p:stCondLst>
                            <p:childTnLst>
                              <p:par>
                                <p:cTn id="138" presetID="22" presetClass="entr" presetSubtype="1" fill="hold" nodeType="afterEffect">
                                  <p:stCondLst>
                                    <p:cond delay="0"/>
                                  </p:stCondLst>
                                  <p:childTnLst>
                                    <p:set>
                                      <p:cBhvr>
                                        <p:cTn id="139" dur="1" fill="hold">
                                          <p:stCondLst>
                                            <p:cond delay="0"/>
                                          </p:stCondLst>
                                        </p:cTn>
                                        <p:tgtEl>
                                          <p:spTgt spid="110"/>
                                        </p:tgtEl>
                                        <p:attrNameLst>
                                          <p:attrName>style.visibility</p:attrName>
                                        </p:attrNameLst>
                                      </p:cBhvr>
                                      <p:to>
                                        <p:strVal val="visible"/>
                                      </p:to>
                                    </p:set>
                                    <p:animEffect transition="in" filter="wipe(up)">
                                      <p:cBhvr>
                                        <p:cTn id="140" dur="500"/>
                                        <p:tgtEl>
                                          <p:spTgt spid="110"/>
                                        </p:tgtEl>
                                      </p:cBhvr>
                                    </p:animEffect>
                                  </p:childTnLst>
                                </p:cTn>
                              </p:par>
                            </p:childTnLst>
                          </p:cTn>
                        </p:par>
                        <p:par>
                          <p:cTn id="141" fill="hold">
                            <p:stCondLst>
                              <p:cond delay="6000"/>
                            </p:stCondLst>
                            <p:childTnLst>
                              <p:par>
                                <p:cTn id="142" presetID="49" presetClass="entr" presetSubtype="0" decel="100000" fill="hold" nodeType="afterEffect">
                                  <p:stCondLst>
                                    <p:cond delay="0"/>
                                  </p:stCondLst>
                                  <p:childTnLst>
                                    <p:set>
                                      <p:cBhvr>
                                        <p:cTn id="143" dur="1" fill="hold">
                                          <p:stCondLst>
                                            <p:cond delay="0"/>
                                          </p:stCondLst>
                                        </p:cTn>
                                        <p:tgtEl>
                                          <p:spTgt spid="171"/>
                                        </p:tgtEl>
                                        <p:attrNameLst>
                                          <p:attrName>style.visibility</p:attrName>
                                        </p:attrNameLst>
                                      </p:cBhvr>
                                      <p:to>
                                        <p:strVal val="visible"/>
                                      </p:to>
                                    </p:set>
                                    <p:anim calcmode="lin" valueType="num">
                                      <p:cBhvr>
                                        <p:cTn id="144" dur="500" fill="hold"/>
                                        <p:tgtEl>
                                          <p:spTgt spid="171"/>
                                        </p:tgtEl>
                                        <p:attrNameLst>
                                          <p:attrName>ppt_w</p:attrName>
                                        </p:attrNameLst>
                                      </p:cBhvr>
                                      <p:tavLst>
                                        <p:tav tm="0">
                                          <p:val>
                                            <p:fltVal val="0"/>
                                          </p:val>
                                        </p:tav>
                                        <p:tav tm="100000">
                                          <p:val>
                                            <p:strVal val="#ppt_w"/>
                                          </p:val>
                                        </p:tav>
                                      </p:tavLst>
                                    </p:anim>
                                    <p:anim calcmode="lin" valueType="num">
                                      <p:cBhvr>
                                        <p:cTn id="145" dur="500" fill="hold"/>
                                        <p:tgtEl>
                                          <p:spTgt spid="171"/>
                                        </p:tgtEl>
                                        <p:attrNameLst>
                                          <p:attrName>ppt_h</p:attrName>
                                        </p:attrNameLst>
                                      </p:cBhvr>
                                      <p:tavLst>
                                        <p:tav tm="0">
                                          <p:val>
                                            <p:fltVal val="0"/>
                                          </p:val>
                                        </p:tav>
                                        <p:tav tm="100000">
                                          <p:val>
                                            <p:strVal val="#ppt_h"/>
                                          </p:val>
                                        </p:tav>
                                      </p:tavLst>
                                    </p:anim>
                                    <p:anim calcmode="lin" valueType="num">
                                      <p:cBhvr>
                                        <p:cTn id="146" dur="500" fill="hold"/>
                                        <p:tgtEl>
                                          <p:spTgt spid="171"/>
                                        </p:tgtEl>
                                        <p:attrNameLst>
                                          <p:attrName>style.rotation</p:attrName>
                                        </p:attrNameLst>
                                      </p:cBhvr>
                                      <p:tavLst>
                                        <p:tav tm="0">
                                          <p:val>
                                            <p:fltVal val="360"/>
                                          </p:val>
                                        </p:tav>
                                        <p:tav tm="100000">
                                          <p:val>
                                            <p:fltVal val="0"/>
                                          </p:val>
                                        </p:tav>
                                      </p:tavLst>
                                    </p:anim>
                                    <p:animEffect transition="in" filter="fade">
                                      <p:cBhvr>
                                        <p:cTn id="147" dur="500"/>
                                        <p:tgtEl>
                                          <p:spTgt spid="171"/>
                                        </p:tgtEl>
                                      </p:cBhvr>
                                    </p:animEffect>
                                  </p:childTnLst>
                                </p:cTn>
                              </p:par>
                            </p:childTnLst>
                          </p:cTn>
                        </p:par>
                        <p:par>
                          <p:cTn id="148" fill="hold">
                            <p:stCondLst>
                              <p:cond delay="6500"/>
                            </p:stCondLst>
                            <p:childTnLst>
                              <p:par>
                                <p:cTn id="149" presetID="22" presetClass="entr" presetSubtype="1" fill="hold" nodeType="afterEffect">
                                  <p:stCondLst>
                                    <p:cond delay="0"/>
                                  </p:stCondLst>
                                  <p:childTnLst>
                                    <p:set>
                                      <p:cBhvr>
                                        <p:cTn id="150" dur="1" fill="hold">
                                          <p:stCondLst>
                                            <p:cond delay="0"/>
                                          </p:stCondLst>
                                        </p:cTn>
                                        <p:tgtEl>
                                          <p:spTgt spid="113"/>
                                        </p:tgtEl>
                                        <p:attrNameLst>
                                          <p:attrName>style.visibility</p:attrName>
                                        </p:attrNameLst>
                                      </p:cBhvr>
                                      <p:to>
                                        <p:strVal val="visible"/>
                                      </p:to>
                                    </p:set>
                                    <p:animEffect transition="in" filter="wipe(up)">
                                      <p:cBhvr>
                                        <p:cTn id="151" dur="500"/>
                                        <p:tgtEl>
                                          <p:spTgt spid="113"/>
                                        </p:tgtEl>
                                      </p:cBhvr>
                                    </p:animEffect>
                                  </p:childTnLst>
                                </p:cTn>
                              </p:par>
                            </p:childTnLst>
                          </p:cTn>
                        </p:par>
                        <p:par>
                          <p:cTn id="152" fill="hold">
                            <p:stCondLst>
                              <p:cond delay="7000"/>
                            </p:stCondLst>
                            <p:childTnLst>
                              <p:par>
                                <p:cTn id="153" presetID="49" presetClass="entr" presetSubtype="0" decel="100000" fill="hold" nodeType="afterEffect">
                                  <p:stCondLst>
                                    <p:cond delay="0"/>
                                  </p:stCondLst>
                                  <p:childTnLst>
                                    <p:set>
                                      <p:cBhvr>
                                        <p:cTn id="154" dur="1" fill="hold">
                                          <p:stCondLst>
                                            <p:cond delay="0"/>
                                          </p:stCondLst>
                                        </p:cTn>
                                        <p:tgtEl>
                                          <p:spTgt spid="172"/>
                                        </p:tgtEl>
                                        <p:attrNameLst>
                                          <p:attrName>style.visibility</p:attrName>
                                        </p:attrNameLst>
                                      </p:cBhvr>
                                      <p:to>
                                        <p:strVal val="visible"/>
                                      </p:to>
                                    </p:set>
                                    <p:anim calcmode="lin" valueType="num">
                                      <p:cBhvr>
                                        <p:cTn id="155" dur="500" fill="hold"/>
                                        <p:tgtEl>
                                          <p:spTgt spid="172"/>
                                        </p:tgtEl>
                                        <p:attrNameLst>
                                          <p:attrName>ppt_w</p:attrName>
                                        </p:attrNameLst>
                                      </p:cBhvr>
                                      <p:tavLst>
                                        <p:tav tm="0">
                                          <p:val>
                                            <p:fltVal val="0"/>
                                          </p:val>
                                        </p:tav>
                                        <p:tav tm="100000">
                                          <p:val>
                                            <p:strVal val="#ppt_w"/>
                                          </p:val>
                                        </p:tav>
                                      </p:tavLst>
                                    </p:anim>
                                    <p:anim calcmode="lin" valueType="num">
                                      <p:cBhvr>
                                        <p:cTn id="156" dur="500" fill="hold"/>
                                        <p:tgtEl>
                                          <p:spTgt spid="172"/>
                                        </p:tgtEl>
                                        <p:attrNameLst>
                                          <p:attrName>ppt_h</p:attrName>
                                        </p:attrNameLst>
                                      </p:cBhvr>
                                      <p:tavLst>
                                        <p:tav tm="0">
                                          <p:val>
                                            <p:fltVal val="0"/>
                                          </p:val>
                                        </p:tav>
                                        <p:tav tm="100000">
                                          <p:val>
                                            <p:strVal val="#ppt_h"/>
                                          </p:val>
                                        </p:tav>
                                      </p:tavLst>
                                    </p:anim>
                                    <p:anim calcmode="lin" valueType="num">
                                      <p:cBhvr>
                                        <p:cTn id="157" dur="500" fill="hold"/>
                                        <p:tgtEl>
                                          <p:spTgt spid="172"/>
                                        </p:tgtEl>
                                        <p:attrNameLst>
                                          <p:attrName>style.rotation</p:attrName>
                                        </p:attrNameLst>
                                      </p:cBhvr>
                                      <p:tavLst>
                                        <p:tav tm="0">
                                          <p:val>
                                            <p:fltVal val="360"/>
                                          </p:val>
                                        </p:tav>
                                        <p:tav tm="100000">
                                          <p:val>
                                            <p:fltVal val="0"/>
                                          </p:val>
                                        </p:tav>
                                      </p:tavLst>
                                    </p:anim>
                                    <p:animEffect transition="in" filter="fade">
                                      <p:cBhvr>
                                        <p:cTn id="158" dur="500"/>
                                        <p:tgtEl>
                                          <p:spTgt spid="172"/>
                                        </p:tgtEl>
                                      </p:cBhvr>
                                    </p:animEffect>
                                  </p:childTnLst>
                                </p:cTn>
                              </p:par>
                            </p:childTnLst>
                          </p:cTn>
                        </p:par>
                        <p:par>
                          <p:cTn id="159" fill="hold">
                            <p:stCondLst>
                              <p:cond delay="7500"/>
                            </p:stCondLst>
                            <p:childTnLst>
                              <p:par>
                                <p:cTn id="160" presetID="22" presetClass="entr" presetSubtype="2" fill="hold" nodeType="afterEffect">
                                  <p:stCondLst>
                                    <p:cond delay="0"/>
                                  </p:stCondLst>
                                  <p:childTnLst>
                                    <p:set>
                                      <p:cBhvr>
                                        <p:cTn id="161" dur="1" fill="hold">
                                          <p:stCondLst>
                                            <p:cond delay="0"/>
                                          </p:stCondLst>
                                        </p:cTn>
                                        <p:tgtEl>
                                          <p:spTgt spid="11"/>
                                        </p:tgtEl>
                                        <p:attrNameLst>
                                          <p:attrName>style.visibility</p:attrName>
                                        </p:attrNameLst>
                                      </p:cBhvr>
                                      <p:to>
                                        <p:strVal val="visible"/>
                                      </p:to>
                                    </p:set>
                                    <p:animEffect transition="in" filter="wipe(right)">
                                      <p:cBhvr>
                                        <p:cTn id="162" dur="500"/>
                                        <p:tgtEl>
                                          <p:spTgt spid="11"/>
                                        </p:tgtEl>
                                      </p:cBhvr>
                                    </p:animEffect>
                                  </p:childTnLst>
                                </p:cTn>
                              </p:par>
                            </p:childTnLst>
                          </p:cTn>
                        </p:par>
                      </p:childTnLst>
                    </p:cTn>
                  </p:par>
                  <p:par>
                    <p:cTn id="163" fill="hold">
                      <p:stCondLst>
                        <p:cond delay="indefinite"/>
                      </p:stCondLst>
                      <p:childTnLst>
                        <p:par>
                          <p:cTn id="164" fill="hold">
                            <p:stCondLst>
                              <p:cond delay="0"/>
                            </p:stCondLst>
                            <p:childTnLst>
                              <p:par>
                                <p:cTn id="165" presetID="1" presetClass="exit" presetSubtype="0" fill="hold" grpId="1" nodeType="clickEffect">
                                  <p:stCondLst>
                                    <p:cond delay="0"/>
                                  </p:stCondLst>
                                  <p:childTnLst>
                                    <p:set>
                                      <p:cBhvr>
                                        <p:cTn id="166" dur="1" fill="hold">
                                          <p:stCondLst>
                                            <p:cond delay="0"/>
                                          </p:stCondLst>
                                        </p:cTn>
                                        <p:tgtEl>
                                          <p:spTgt spid="120"/>
                                        </p:tgtEl>
                                        <p:attrNameLst>
                                          <p:attrName>style.visibility</p:attrName>
                                        </p:attrNameLst>
                                      </p:cBhvr>
                                      <p:to>
                                        <p:strVal val="hidden"/>
                                      </p:to>
                                    </p:set>
                                  </p:childTnLst>
                                </p:cTn>
                              </p:par>
                              <p:par>
                                <p:cTn id="167" presetID="1" presetClass="exit" presetSubtype="0" fill="hold" grpId="1" nodeType="withEffect">
                                  <p:stCondLst>
                                    <p:cond delay="0"/>
                                  </p:stCondLst>
                                  <p:childTnLst>
                                    <p:set>
                                      <p:cBhvr>
                                        <p:cTn id="168" dur="1" fill="hold">
                                          <p:stCondLst>
                                            <p:cond delay="0"/>
                                          </p:stCondLst>
                                        </p:cTn>
                                        <p:tgtEl>
                                          <p:spTgt spid="121"/>
                                        </p:tgtEl>
                                        <p:attrNameLst>
                                          <p:attrName>style.visibility</p:attrName>
                                        </p:attrNameLst>
                                      </p:cBhvr>
                                      <p:to>
                                        <p:strVal val="hidden"/>
                                      </p:to>
                                    </p:set>
                                  </p:childTnLst>
                                </p:cTn>
                              </p:par>
                              <p:par>
                                <p:cTn id="169" presetID="1" presetClass="entr" presetSubtype="0" fill="hold" nodeType="withEffect">
                                  <p:stCondLst>
                                    <p:cond delay="0"/>
                                  </p:stCondLst>
                                  <p:childTnLst>
                                    <p:set>
                                      <p:cBhvr>
                                        <p:cTn id="170" dur="1" fill="hold">
                                          <p:stCondLst>
                                            <p:cond delay="0"/>
                                          </p:stCondLst>
                                        </p:cTn>
                                        <p:tgtEl>
                                          <p:spTgt spid="128"/>
                                        </p:tgtEl>
                                        <p:attrNameLst>
                                          <p:attrName>style.visibility</p:attrName>
                                        </p:attrNameLst>
                                      </p:cBhvr>
                                      <p:to>
                                        <p:strVal val="visible"/>
                                      </p:to>
                                    </p:set>
                                  </p:childTnLst>
                                </p:cTn>
                              </p:par>
                              <p:par>
                                <p:cTn id="171" presetID="1" presetClass="entr" presetSubtype="0" fill="hold" nodeType="withEffect">
                                  <p:stCondLst>
                                    <p:cond delay="0"/>
                                  </p:stCondLst>
                                  <p:childTnLst>
                                    <p:set>
                                      <p:cBhvr>
                                        <p:cTn id="172" dur="1" fill="hold">
                                          <p:stCondLst>
                                            <p:cond delay="0"/>
                                          </p:stCondLst>
                                        </p:cTn>
                                        <p:tgtEl>
                                          <p:spTgt spid="127"/>
                                        </p:tgtEl>
                                        <p:attrNameLst>
                                          <p:attrName>style.visibility</p:attrName>
                                        </p:attrNameLst>
                                      </p:cBhvr>
                                      <p:to>
                                        <p:strVal val="visible"/>
                                      </p:to>
                                    </p:set>
                                  </p:childTnLst>
                                </p:cTn>
                              </p:par>
                            </p:childTnLst>
                          </p:cTn>
                        </p:par>
                        <p:par>
                          <p:cTn id="173" fill="hold">
                            <p:stCondLst>
                              <p:cond delay="0"/>
                            </p:stCondLst>
                            <p:childTnLst>
                              <p:par>
                                <p:cTn id="174" presetID="9" presetClass="entr" presetSubtype="0" fill="hold" grpId="0" nodeType="afterEffect">
                                  <p:stCondLst>
                                    <p:cond delay="0"/>
                                  </p:stCondLst>
                                  <p:childTnLst>
                                    <p:set>
                                      <p:cBhvr>
                                        <p:cTn id="175" dur="1" fill="hold">
                                          <p:stCondLst>
                                            <p:cond delay="0"/>
                                          </p:stCondLst>
                                        </p:cTn>
                                        <p:tgtEl>
                                          <p:spTgt spid="135"/>
                                        </p:tgtEl>
                                        <p:attrNameLst>
                                          <p:attrName>style.visibility</p:attrName>
                                        </p:attrNameLst>
                                      </p:cBhvr>
                                      <p:to>
                                        <p:strVal val="visible"/>
                                      </p:to>
                                    </p:set>
                                    <p:animEffect transition="in" filter="dissolve">
                                      <p:cBhvr>
                                        <p:cTn id="176" dur="500"/>
                                        <p:tgtEl>
                                          <p:spTgt spid="135"/>
                                        </p:tgtEl>
                                      </p:cBhvr>
                                    </p:animEffect>
                                  </p:childTnLst>
                                </p:cTn>
                              </p:par>
                              <p:par>
                                <p:cTn id="177" presetID="9" presetClass="entr" presetSubtype="0" fill="hold" nodeType="withEffect">
                                  <p:stCondLst>
                                    <p:cond delay="0"/>
                                  </p:stCondLst>
                                  <p:childTnLst>
                                    <p:set>
                                      <p:cBhvr>
                                        <p:cTn id="178" dur="1" fill="hold">
                                          <p:stCondLst>
                                            <p:cond delay="0"/>
                                          </p:stCondLst>
                                        </p:cTn>
                                        <p:tgtEl>
                                          <p:spTgt spid="173"/>
                                        </p:tgtEl>
                                        <p:attrNameLst>
                                          <p:attrName>style.visibility</p:attrName>
                                        </p:attrNameLst>
                                      </p:cBhvr>
                                      <p:to>
                                        <p:strVal val="visible"/>
                                      </p:to>
                                    </p:set>
                                    <p:animEffect transition="in" filter="dissolve">
                                      <p:cBhvr>
                                        <p:cTn id="179" dur="500"/>
                                        <p:tgtEl>
                                          <p:spTgt spid="173"/>
                                        </p:tgtEl>
                                      </p:cBhvr>
                                    </p:animEffect>
                                  </p:childTnLst>
                                </p:cTn>
                              </p:par>
                              <p:par>
                                <p:cTn id="180" presetID="9" presetClass="entr" presetSubtype="0" fill="hold" grpId="0" nodeType="withEffect">
                                  <p:stCondLst>
                                    <p:cond delay="0"/>
                                  </p:stCondLst>
                                  <p:childTnLst>
                                    <p:set>
                                      <p:cBhvr>
                                        <p:cTn id="181" dur="1" fill="hold">
                                          <p:stCondLst>
                                            <p:cond delay="0"/>
                                          </p:stCondLst>
                                        </p:cTn>
                                        <p:tgtEl>
                                          <p:spTgt spid="122"/>
                                        </p:tgtEl>
                                        <p:attrNameLst>
                                          <p:attrName>style.visibility</p:attrName>
                                        </p:attrNameLst>
                                      </p:cBhvr>
                                      <p:to>
                                        <p:strVal val="visible"/>
                                      </p:to>
                                    </p:set>
                                    <p:animEffect transition="in" filter="dissolve">
                                      <p:cBhvr>
                                        <p:cTn id="182" dur="500"/>
                                        <p:tgtEl>
                                          <p:spTgt spid="122"/>
                                        </p:tgtEl>
                                      </p:cBhvr>
                                    </p:animEffect>
                                  </p:childTnLst>
                                </p:cTn>
                              </p:par>
                              <p:par>
                                <p:cTn id="183" presetID="9" presetClass="entr" presetSubtype="0" fill="hold" grpId="0" nodeType="withEffect">
                                  <p:stCondLst>
                                    <p:cond delay="0"/>
                                  </p:stCondLst>
                                  <p:childTnLst>
                                    <p:set>
                                      <p:cBhvr>
                                        <p:cTn id="184" dur="1" fill="hold">
                                          <p:stCondLst>
                                            <p:cond delay="0"/>
                                          </p:stCondLst>
                                        </p:cTn>
                                        <p:tgtEl>
                                          <p:spTgt spid="155"/>
                                        </p:tgtEl>
                                        <p:attrNameLst>
                                          <p:attrName>style.visibility</p:attrName>
                                        </p:attrNameLst>
                                      </p:cBhvr>
                                      <p:to>
                                        <p:strVal val="visible"/>
                                      </p:to>
                                    </p:set>
                                    <p:animEffect transition="in" filter="dissolve">
                                      <p:cBhvr>
                                        <p:cTn id="185" dur="500"/>
                                        <p:tgtEl>
                                          <p:spTgt spid="155"/>
                                        </p:tgtEl>
                                      </p:cBhvr>
                                    </p:animEffect>
                                  </p:childTnLst>
                                </p:cTn>
                              </p:par>
                            </p:childTnLst>
                          </p:cTn>
                        </p:par>
                        <p:par>
                          <p:cTn id="186" fill="hold">
                            <p:stCondLst>
                              <p:cond delay="500"/>
                            </p:stCondLst>
                            <p:childTnLst>
                              <p:par>
                                <p:cTn id="187" presetID="12" presetClass="entr" presetSubtype="4" fill="hold" grpId="0" nodeType="afterEffect">
                                  <p:stCondLst>
                                    <p:cond delay="0"/>
                                  </p:stCondLst>
                                  <p:childTnLst>
                                    <p:set>
                                      <p:cBhvr>
                                        <p:cTn id="188" dur="1" fill="hold">
                                          <p:stCondLst>
                                            <p:cond delay="0"/>
                                          </p:stCondLst>
                                        </p:cTn>
                                        <p:tgtEl>
                                          <p:spTgt spid="124"/>
                                        </p:tgtEl>
                                        <p:attrNameLst>
                                          <p:attrName>style.visibility</p:attrName>
                                        </p:attrNameLst>
                                      </p:cBhvr>
                                      <p:to>
                                        <p:strVal val="visible"/>
                                      </p:to>
                                    </p:set>
                                    <p:anim calcmode="lin" valueType="num">
                                      <p:cBhvr additive="base">
                                        <p:cTn id="189" dur="500"/>
                                        <p:tgtEl>
                                          <p:spTgt spid="124"/>
                                        </p:tgtEl>
                                        <p:attrNameLst>
                                          <p:attrName>ppt_y</p:attrName>
                                        </p:attrNameLst>
                                      </p:cBhvr>
                                      <p:tavLst>
                                        <p:tav tm="0">
                                          <p:val>
                                            <p:strVal val="#ppt_y+#ppt_h*1.125000"/>
                                          </p:val>
                                        </p:tav>
                                        <p:tav tm="100000">
                                          <p:val>
                                            <p:strVal val="#ppt_y"/>
                                          </p:val>
                                        </p:tav>
                                      </p:tavLst>
                                    </p:anim>
                                    <p:animEffect transition="in" filter="wipe(up)">
                                      <p:cBhvr>
                                        <p:cTn id="190" dur="500"/>
                                        <p:tgtEl>
                                          <p:spTgt spid="124"/>
                                        </p:tgtEl>
                                      </p:cBhvr>
                                    </p:animEffect>
                                  </p:childTnLst>
                                </p:cTn>
                              </p:par>
                              <p:par>
                                <p:cTn id="191" presetID="12" presetClass="entr" presetSubtype="4" fill="hold" grpId="0" nodeType="withEffect">
                                  <p:stCondLst>
                                    <p:cond delay="0"/>
                                  </p:stCondLst>
                                  <p:childTnLst>
                                    <p:set>
                                      <p:cBhvr>
                                        <p:cTn id="192" dur="1" fill="hold">
                                          <p:stCondLst>
                                            <p:cond delay="0"/>
                                          </p:stCondLst>
                                        </p:cTn>
                                        <p:tgtEl>
                                          <p:spTgt spid="125"/>
                                        </p:tgtEl>
                                        <p:attrNameLst>
                                          <p:attrName>style.visibility</p:attrName>
                                        </p:attrNameLst>
                                      </p:cBhvr>
                                      <p:to>
                                        <p:strVal val="visible"/>
                                      </p:to>
                                    </p:set>
                                    <p:anim calcmode="lin" valueType="num">
                                      <p:cBhvr additive="base">
                                        <p:cTn id="193" dur="500"/>
                                        <p:tgtEl>
                                          <p:spTgt spid="125"/>
                                        </p:tgtEl>
                                        <p:attrNameLst>
                                          <p:attrName>ppt_y</p:attrName>
                                        </p:attrNameLst>
                                      </p:cBhvr>
                                      <p:tavLst>
                                        <p:tav tm="0">
                                          <p:val>
                                            <p:strVal val="#ppt_y+#ppt_h*1.125000"/>
                                          </p:val>
                                        </p:tav>
                                        <p:tav tm="100000">
                                          <p:val>
                                            <p:strVal val="#ppt_y"/>
                                          </p:val>
                                        </p:tav>
                                      </p:tavLst>
                                    </p:anim>
                                    <p:animEffect transition="in" filter="wipe(up)">
                                      <p:cBhvr>
                                        <p:cTn id="194"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21" grpId="1" animBg="1"/>
      <p:bldP spid="120" grpId="0" animBg="1"/>
      <p:bldP spid="120" grpId="1" animBg="1"/>
      <p:bldP spid="155" grpId="0" animBg="1"/>
      <p:bldP spid="122" grpId="0" animBg="1"/>
      <p:bldP spid="119" grpId="0" animBg="1"/>
      <p:bldP spid="119" grpId="1" animBg="1"/>
      <p:bldP spid="116" grpId="0"/>
      <p:bldP spid="118" grpId="0"/>
      <p:bldP spid="117" grpId="0"/>
      <p:bldP spid="124" grpId="0"/>
      <p:bldP spid="125" grpId="0"/>
      <p:bldP spid="130" grpId="0"/>
      <p:bldP spid="1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t>散乱光の偏光</a:t>
            </a:r>
            <a:endParaRPr kumimoji="1" lang="ja-JP" altLang="en-US" dirty="0"/>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4135364"/>
            <a:ext cx="2160240" cy="772117"/>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4135364"/>
            <a:ext cx="720080" cy="877812"/>
          </a:xfrm>
          <a:prstGeom prst="rect">
            <a:avLst/>
          </a:prstGeom>
        </p:spPr>
      </p:pic>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2080" y="2708920"/>
            <a:ext cx="720080" cy="689842"/>
          </a:xfrm>
          <a:prstGeom prst="rect">
            <a:avLst/>
          </a:prstGeom>
        </p:spPr>
      </p:pic>
      <p:cxnSp>
        <p:nvCxnSpPr>
          <p:cNvPr id="10" name="直線矢印コネクタ 9"/>
          <p:cNvCxnSpPr/>
          <p:nvPr/>
        </p:nvCxnSpPr>
        <p:spPr bwMode="auto">
          <a:xfrm flipH="1">
            <a:off x="2411760" y="4495404"/>
            <a:ext cx="5040560" cy="0"/>
          </a:xfrm>
          <a:prstGeom prst="straightConnector1">
            <a:avLst/>
          </a:prstGeom>
          <a:solidFill>
            <a:schemeClr val="accent1"/>
          </a:solidFill>
          <a:ln w="38100" cap="flat" cmpd="sng" algn="ctr">
            <a:solidFill>
              <a:srgbClr val="FF9900"/>
            </a:solidFill>
            <a:prstDash val="solid"/>
            <a:round/>
            <a:headEnd type="none" w="med" len="med"/>
            <a:tailEnd type="triangle"/>
          </a:ln>
          <a:effectLst/>
        </p:spPr>
      </p:cxnSp>
      <p:cxnSp>
        <p:nvCxnSpPr>
          <p:cNvPr id="11" name="直線矢印コネクタ 10"/>
          <p:cNvCxnSpPr/>
          <p:nvPr/>
        </p:nvCxnSpPr>
        <p:spPr bwMode="auto">
          <a:xfrm flipH="1">
            <a:off x="2411760" y="4135364"/>
            <a:ext cx="5040560" cy="0"/>
          </a:xfrm>
          <a:prstGeom prst="straightConnector1">
            <a:avLst/>
          </a:prstGeom>
          <a:solidFill>
            <a:schemeClr val="accent1"/>
          </a:solidFill>
          <a:ln w="38100" cap="flat" cmpd="sng" algn="ctr">
            <a:solidFill>
              <a:srgbClr val="FF9900"/>
            </a:solidFill>
            <a:prstDash val="solid"/>
            <a:round/>
            <a:headEnd type="none" w="med" len="med"/>
            <a:tailEnd type="triangle"/>
          </a:ln>
          <a:effectLst/>
        </p:spPr>
      </p:cxnSp>
      <p:sp>
        <p:nvSpPr>
          <p:cNvPr id="43" name="円/楕円 42"/>
          <p:cNvSpPr/>
          <p:nvPr/>
        </p:nvSpPr>
        <p:spPr bwMode="auto">
          <a:xfrm>
            <a:off x="5985001" y="446824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cxnSp>
        <p:nvCxnSpPr>
          <p:cNvPr id="44" name="直線矢印コネクタ 43"/>
          <p:cNvCxnSpPr/>
          <p:nvPr/>
        </p:nvCxnSpPr>
        <p:spPr bwMode="auto">
          <a:xfrm flipV="1">
            <a:off x="6084168" y="420737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45" name="直線矢印コネクタ 44"/>
          <p:cNvCxnSpPr/>
          <p:nvPr/>
        </p:nvCxnSpPr>
        <p:spPr bwMode="auto">
          <a:xfrm>
            <a:off x="6012160" y="456741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46" name="直線矢印コネクタ 45"/>
          <p:cNvCxnSpPr/>
          <p:nvPr/>
        </p:nvCxnSpPr>
        <p:spPr bwMode="auto">
          <a:xfrm flipH="1" flipV="1">
            <a:off x="5580112" y="427938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47" name="直線矢印コネクタ 46"/>
          <p:cNvCxnSpPr/>
          <p:nvPr/>
        </p:nvCxnSpPr>
        <p:spPr bwMode="auto">
          <a:xfrm flipH="1">
            <a:off x="5652120" y="456741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sp>
        <p:nvSpPr>
          <p:cNvPr id="58" name="円/楕円 57"/>
          <p:cNvSpPr/>
          <p:nvPr/>
        </p:nvSpPr>
        <p:spPr bwMode="auto">
          <a:xfrm>
            <a:off x="3824761" y="446824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cxnSp>
        <p:nvCxnSpPr>
          <p:cNvPr id="59" name="直線矢印コネクタ 58"/>
          <p:cNvCxnSpPr/>
          <p:nvPr/>
        </p:nvCxnSpPr>
        <p:spPr bwMode="auto">
          <a:xfrm flipV="1">
            <a:off x="3923928" y="420737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60" name="直線矢印コネクタ 59"/>
          <p:cNvCxnSpPr/>
          <p:nvPr/>
        </p:nvCxnSpPr>
        <p:spPr bwMode="auto">
          <a:xfrm>
            <a:off x="3851920" y="456741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61" name="直線矢印コネクタ 60"/>
          <p:cNvCxnSpPr/>
          <p:nvPr/>
        </p:nvCxnSpPr>
        <p:spPr bwMode="auto">
          <a:xfrm flipH="1" flipV="1">
            <a:off x="3419872" y="427938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62" name="直線矢印コネクタ 61"/>
          <p:cNvCxnSpPr/>
          <p:nvPr/>
        </p:nvCxnSpPr>
        <p:spPr bwMode="auto">
          <a:xfrm flipH="1">
            <a:off x="3491880" y="456741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sp>
        <p:nvSpPr>
          <p:cNvPr id="73" name="円/楕円 72"/>
          <p:cNvSpPr/>
          <p:nvPr/>
        </p:nvSpPr>
        <p:spPr bwMode="auto">
          <a:xfrm>
            <a:off x="3824761" y="410820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cxnSp>
        <p:nvCxnSpPr>
          <p:cNvPr id="74" name="直線矢印コネクタ 73"/>
          <p:cNvCxnSpPr/>
          <p:nvPr/>
        </p:nvCxnSpPr>
        <p:spPr bwMode="auto">
          <a:xfrm flipV="1">
            <a:off x="3923928" y="384733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75" name="直線矢印コネクタ 74"/>
          <p:cNvCxnSpPr/>
          <p:nvPr/>
        </p:nvCxnSpPr>
        <p:spPr bwMode="auto">
          <a:xfrm>
            <a:off x="3851920" y="420737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76" name="直線矢印コネクタ 75"/>
          <p:cNvCxnSpPr/>
          <p:nvPr/>
        </p:nvCxnSpPr>
        <p:spPr bwMode="auto">
          <a:xfrm flipH="1" flipV="1">
            <a:off x="3419872" y="391934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77" name="直線矢印コネクタ 76"/>
          <p:cNvCxnSpPr/>
          <p:nvPr/>
        </p:nvCxnSpPr>
        <p:spPr bwMode="auto">
          <a:xfrm flipH="1">
            <a:off x="3491880" y="420737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sp>
        <p:nvSpPr>
          <p:cNvPr id="88" name="円/楕円 87"/>
          <p:cNvSpPr/>
          <p:nvPr/>
        </p:nvSpPr>
        <p:spPr bwMode="auto">
          <a:xfrm>
            <a:off x="5985001" y="410820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cxnSp>
        <p:nvCxnSpPr>
          <p:cNvPr id="89" name="直線矢印コネクタ 88"/>
          <p:cNvCxnSpPr/>
          <p:nvPr/>
        </p:nvCxnSpPr>
        <p:spPr bwMode="auto">
          <a:xfrm flipV="1">
            <a:off x="6084168" y="384733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90" name="直線矢印コネクタ 89"/>
          <p:cNvCxnSpPr/>
          <p:nvPr/>
        </p:nvCxnSpPr>
        <p:spPr bwMode="auto">
          <a:xfrm>
            <a:off x="6012160" y="420737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91" name="直線矢印コネクタ 90"/>
          <p:cNvCxnSpPr/>
          <p:nvPr/>
        </p:nvCxnSpPr>
        <p:spPr bwMode="auto">
          <a:xfrm flipH="1" flipV="1">
            <a:off x="5580112" y="391934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92" name="直線矢印コネクタ 91"/>
          <p:cNvCxnSpPr/>
          <p:nvPr/>
        </p:nvCxnSpPr>
        <p:spPr bwMode="auto">
          <a:xfrm flipH="1">
            <a:off x="5652120" y="420737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101" name="直線矢印コネクタ 100"/>
          <p:cNvCxnSpPr>
            <a:endCxn id="88" idx="0"/>
          </p:cNvCxnSpPr>
          <p:nvPr/>
        </p:nvCxnSpPr>
        <p:spPr bwMode="auto">
          <a:xfrm>
            <a:off x="5652120" y="3429000"/>
            <a:ext cx="368885" cy="679205"/>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110" name="直線矢印コネクタ 109"/>
          <p:cNvCxnSpPr>
            <a:endCxn id="73" idx="0"/>
          </p:cNvCxnSpPr>
          <p:nvPr/>
        </p:nvCxnSpPr>
        <p:spPr bwMode="auto">
          <a:xfrm flipH="1">
            <a:off x="3860765" y="3429000"/>
            <a:ext cx="1791355" cy="679205"/>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nvGrpSpPr>
          <p:cNvPr id="98" name="グループ化 97"/>
          <p:cNvGrpSpPr/>
          <p:nvPr/>
        </p:nvGrpSpPr>
        <p:grpSpPr>
          <a:xfrm>
            <a:off x="6869460" y="4221088"/>
            <a:ext cx="582860" cy="589281"/>
            <a:chOff x="1628695" y="3294330"/>
            <a:chExt cx="216129" cy="218510"/>
          </a:xfrm>
        </p:grpSpPr>
        <p:sp>
          <p:nvSpPr>
            <p:cNvPr id="100" name="円/楕円 99"/>
            <p:cNvSpPr/>
            <p:nvPr/>
          </p:nvSpPr>
          <p:spPr bwMode="auto">
            <a:xfrm>
              <a:off x="1628800" y="3296816"/>
              <a:ext cx="216024" cy="216024"/>
            </a:xfrm>
            <a:prstGeom prst="ellipse">
              <a:avLst/>
            </a:prstGeom>
            <a:noFill/>
            <a:ln w="6350" cap="flat" cmpd="sng" algn="ctr">
              <a:solidFill>
                <a:srgbClr val="66006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cxnSp>
          <p:nvCxnSpPr>
            <p:cNvPr id="102" name="直線コネクタ 101"/>
            <p:cNvCxnSpPr/>
            <p:nvPr/>
          </p:nvCxnSpPr>
          <p:spPr bwMode="auto">
            <a:xfrm flipV="1">
              <a:off x="1739482" y="3296816"/>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03" name="直線コネクタ 102"/>
            <p:cNvCxnSpPr/>
            <p:nvPr/>
          </p:nvCxnSpPr>
          <p:spPr bwMode="auto">
            <a:xfrm rot="5400000" flipV="1">
              <a:off x="1736812" y="3294146"/>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05" name="直線コネクタ 104"/>
            <p:cNvCxnSpPr/>
            <p:nvPr/>
          </p:nvCxnSpPr>
          <p:spPr bwMode="auto">
            <a:xfrm rot="2700000" flipV="1">
              <a:off x="1736707" y="3298514"/>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06" name="直線コネクタ 105"/>
            <p:cNvCxnSpPr/>
            <p:nvPr/>
          </p:nvCxnSpPr>
          <p:spPr bwMode="auto">
            <a:xfrm rot="-2700000" flipV="1">
              <a:off x="1736129" y="3294330"/>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grpSp>
      <p:grpSp>
        <p:nvGrpSpPr>
          <p:cNvPr id="108" name="グループ化 107"/>
          <p:cNvGrpSpPr/>
          <p:nvPr/>
        </p:nvGrpSpPr>
        <p:grpSpPr>
          <a:xfrm>
            <a:off x="2411760" y="4288336"/>
            <a:ext cx="432048" cy="436808"/>
            <a:chOff x="1628695" y="3294330"/>
            <a:chExt cx="216129" cy="218510"/>
          </a:xfrm>
        </p:grpSpPr>
        <p:sp>
          <p:nvSpPr>
            <p:cNvPr id="109" name="円/楕円 108"/>
            <p:cNvSpPr/>
            <p:nvPr/>
          </p:nvSpPr>
          <p:spPr bwMode="auto">
            <a:xfrm>
              <a:off x="1628800" y="3296816"/>
              <a:ext cx="216024" cy="216024"/>
            </a:xfrm>
            <a:prstGeom prst="ellipse">
              <a:avLst/>
            </a:prstGeom>
            <a:noFill/>
            <a:ln w="6350" cap="flat" cmpd="sng" algn="ctr">
              <a:solidFill>
                <a:srgbClr val="66006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cxnSp>
          <p:nvCxnSpPr>
            <p:cNvPr id="111" name="直線コネクタ 110"/>
            <p:cNvCxnSpPr/>
            <p:nvPr/>
          </p:nvCxnSpPr>
          <p:spPr bwMode="auto">
            <a:xfrm flipV="1">
              <a:off x="1739482" y="3296816"/>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12" name="直線コネクタ 111"/>
            <p:cNvCxnSpPr/>
            <p:nvPr/>
          </p:nvCxnSpPr>
          <p:spPr bwMode="auto">
            <a:xfrm rot="5400000" flipV="1">
              <a:off x="1736812" y="3294146"/>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14" name="直線コネクタ 113"/>
            <p:cNvCxnSpPr/>
            <p:nvPr/>
          </p:nvCxnSpPr>
          <p:spPr bwMode="auto">
            <a:xfrm rot="2700000" flipV="1">
              <a:off x="1736707" y="3298514"/>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15" name="直線コネクタ 114"/>
            <p:cNvCxnSpPr/>
            <p:nvPr/>
          </p:nvCxnSpPr>
          <p:spPr bwMode="auto">
            <a:xfrm rot="-2700000" flipV="1">
              <a:off x="1736129" y="3294330"/>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grpSp>
      <p:grpSp>
        <p:nvGrpSpPr>
          <p:cNvPr id="126" name="グループ化 125"/>
          <p:cNvGrpSpPr/>
          <p:nvPr/>
        </p:nvGrpSpPr>
        <p:grpSpPr>
          <a:xfrm>
            <a:off x="3203848" y="3933056"/>
            <a:ext cx="582577" cy="388385"/>
            <a:chOff x="1700808" y="3728864"/>
            <a:chExt cx="216024" cy="144016"/>
          </a:xfrm>
        </p:grpSpPr>
        <p:sp>
          <p:nvSpPr>
            <p:cNvPr id="129" name="円/楕円 128"/>
            <p:cNvSpPr/>
            <p:nvPr/>
          </p:nvSpPr>
          <p:spPr bwMode="auto">
            <a:xfrm>
              <a:off x="1700808" y="3728864"/>
              <a:ext cx="216024" cy="144016"/>
            </a:xfrm>
            <a:prstGeom prst="ellipse">
              <a:avLst/>
            </a:prstGeom>
            <a:noFill/>
            <a:ln w="6350" cap="flat" cmpd="sng" algn="ctr">
              <a:solidFill>
                <a:srgbClr val="66006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cxnSp>
          <p:nvCxnSpPr>
            <p:cNvPr id="130" name="直線コネクタ 129"/>
            <p:cNvCxnSpPr/>
            <p:nvPr/>
          </p:nvCxnSpPr>
          <p:spPr bwMode="auto">
            <a:xfrm flipV="1">
              <a:off x="1811490" y="3729038"/>
              <a:ext cx="641" cy="143842"/>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31" name="直線コネクタ 130"/>
            <p:cNvCxnSpPr/>
            <p:nvPr/>
          </p:nvCxnSpPr>
          <p:spPr bwMode="auto">
            <a:xfrm rot="5400000" flipV="1">
              <a:off x="1808820" y="3689901"/>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32" name="直線コネクタ 131"/>
            <p:cNvCxnSpPr/>
            <p:nvPr/>
          </p:nvCxnSpPr>
          <p:spPr bwMode="auto">
            <a:xfrm flipV="1">
              <a:off x="1740694" y="3750469"/>
              <a:ext cx="138112" cy="104775"/>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33" name="直線コネクタ 132"/>
            <p:cNvCxnSpPr/>
            <p:nvPr/>
          </p:nvCxnSpPr>
          <p:spPr bwMode="auto">
            <a:xfrm flipH="1" flipV="1">
              <a:off x="1747838" y="3748088"/>
              <a:ext cx="123825" cy="10239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grpSp>
      <p:grpSp>
        <p:nvGrpSpPr>
          <p:cNvPr id="134" name="グループ化 133"/>
          <p:cNvGrpSpPr/>
          <p:nvPr/>
        </p:nvGrpSpPr>
        <p:grpSpPr>
          <a:xfrm>
            <a:off x="2411760" y="3933056"/>
            <a:ext cx="582577" cy="388385"/>
            <a:chOff x="1700808" y="3728864"/>
            <a:chExt cx="216024" cy="144016"/>
          </a:xfrm>
        </p:grpSpPr>
        <p:sp>
          <p:nvSpPr>
            <p:cNvPr id="135" name="円/楕円 134"/>
            <p:cNvSpPr/>
            <p:nvPr/>
          </p:nvSpPr>
          <p:spPr bwMode="auto">
            <a:xfrm>
              <a:off x="1700808" y="3728864"/>
              <a:ext cx="216024" cy="144016"/>
            </a:xfrm>
            <a:prstGeom prst="ellipse">
              <a:avLst/>
            </a:prstGeom>
            <a:noFill/>
            <a:ln w="6350" cap="flat" cmpd="sng" algn="ctr">
              <a:solidFill>
                <a:srgbClr val="66006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cxnSp>
          <p:nvCxnSpPr>
            <p:cNvPr id="136" name="直線コネクタ 135"/>
            <p:cNvCxnSpPr/>
            <p:nvPr/>
          </p:nvCxnSpPr>
          <p:spPr bwMode="auto">
            <a:xfrm flipV="1">
              <a:off x="1811490" y="3729038"/>
              <a:ext cx="641" cy="143842"/>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37" name="直線コネクタ 136"/>
            <p:cNvCxnSpPr/>
            <p:nvPr/>
          </p:nvCxnSpPr>
          <p:spPr bwMode="auto">
            <a:xfrm rot="5400000" flipV="1">
              <a:off x="1808820" y="3689901"/>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38" name="直線コネクタ 137"/>
            <p:cNvCxnSpPr/>
            <p:nvPr/>
          </p:nvCxnSpPr>
          <p:spPr bwMode="auto">
            <a:xfrm flipV="1">
              <a:off x="1740694" y="3750469"/>
              <a:ext cx="138112" cy="104775"/>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39" name="直線コネクタ 138"/>
            <p:cNvCxnSpPr/>
            <p:nvPr/>
          </p:nvCxnSpPr>
          <p:spPr bwMode="auto">
            <a:xfrm flipH="1" flipV="1">
              <a:off x="1747838" y="3748088"/>
              <a:ext cx="123825" cy="10239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grpSp>
      <p:grpSp>
        <p:nvGrpSpPr>
          <p:cNvPr id="140" name="グループ化 139"/>
          <p:cNvGrpSpPr/>
          <p:nvPr/>
        </p:nvGrpSpPr>
        <p:grpSpPr>
          <a:xfrm>
            <a:off x="5429583" y="3933056"/>
            <a:ext cx="582577" cy="388385"/>
            <a:chOff x="1700808" y="3728864"/>
            <a:chExt cx="216024" cy="144016"/>
          </a:xfrm>
        </p:grpSpPr>
        <p:sp>
          <p:nvSpPr>
            <p:cNvPr id="141" name="円/楕円 140"/>
            <p:cNvSpPr/>
            <p:nvPr/>
          </p:nvSpPr>
          <p:spPr bwMode="auto">
            <a:xfrm>
              <a:off x="1700808" y="3728864"/>
              <a:ext cx="216024" cy="144016"/>
            </a:xfrm>
            <a:prstGeom prst="ellipse">
              <a:avLst/>
            </a:prstGeom>
            <a:noFill/>
            <a:ln w="6350" cap="flat" cmpd="sng" algn="ctr">
              <a:solidFill>
                <a:srgbClr val="66006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cxnSp>
          <p:nvCxnSpPr>
            <p:cNvPr id="142" name="直線コネクタ 141"/>
            <p:cNvCxnSpPr/>
            <p:nvPr/>
          </p:nvCxnSpPr>
          <p:spPr bwMode="auto">
            <a:xfrm flipV="1">
              <a:off x="1811490" y="3729038"/>
              <a:ext cx="641" cy="143842"/>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43" name="直線コネクタ 142"/>
            <p:cNvCxnSpPr/>
            <p:nvPr/>
          </p:nvCxnSpPr>
          <p:spPr bwMode="auto">
            <a:xfrm rot="5400000" flipV="1">
              <a:off x="1808820" y="3689901"/>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44" name="直線コネクタ 143"/>
            <p:cNvCxnSpPr/>
            <p:nvPr/>
          </p:nvCxnSpPr>
          <p:spPr bwMode="auto">
            <a:xfrm flipV="1">
              <a:off x="1740694" y="3750469"/>
              <a:ext cx="138112" cy="104775"/>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45" name="直線コネクタ 144"/>
            <p:cNvCxnSpPr/>
            <p:nvPr/>
          </p:nvCxnSpPr>
          <p:spPr bwMode="auto">
            <a:xfrm flipH="1" flipV="1">
              <a:off x="1747838" y="3748088"/>
              <a:ext cx="123825" cy="10239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grpSp>
      <p:grpSp>
        <p:nvGrpSpPr>
          <p:cNvPr id="152" name="グループ化 151"/>
          <p:cNvGrpSpPr/>
          <p:nvPr/>
        </p:nvGrpSpPr>
        <p:grpSpPr>
          <a:xfrm>
            <a:off x="5364088" y="3140968"/>
            <a:ext cx="582860" cy="589281"/>
            <a:chOff x="1628695" y="3294330"/>
            <a:chExt cx="216129" cy="218510"/>
          </a:xfrm>
        </p:grpSpPr>
        <p:sp>
          <p:nvSpPr>
            <p:cNvPr id="153" name="円/楕円 152"/>
            <p:cNvSpPr/>
            <p:nvPr/>
          </p:nvSpPr>
          <p:spPr bwMode="auto">
            <a:xfrm>
              <a:off x="1628800" y="3296816"/>
              <a:ext cx="216024" cy="216024"/>
            </a:xfrm>
            <a:prstGeom prst="ellipse">
              <a:avLst/>
            </a:prstGeom>
            <a:noFill/>
            <a:ln w="6350" cap="flat" cmpd="sng" algn="ctr">
              <a:solidFill>
                <a:srgbClr val="66006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cxnSp>
          <p:nvCxnSpPr>
            <p:cNvPr id="154" name="直線コネクタ 153"/>
            <p:cNvCxnSpPr/>
            <p:nvPr/>
          </p:nvCxnSpPr>
          <p:spPr bwMode="auto">
            <a:xfrm flipV="1">
              <a:off x="1739482" y="3296816"/>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55" name="直線コネクタ 154"/>
            <p:cNvCxnSpPr/>
            <p:nvPr/>
          </p:nvCxnSpPr>
          <p:spPr bwMode="auto">
            <a:xfrm rot="5400000" flipV="1">
              <a:off x="1736812" y="3294146"/>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56" name="直線コネクタ 155"/>
            <p:cNvCxnSpPr/>
            <p:nvPr/>
          </p:nvCxnSpPr>
          <p:spPr bwMode="auto">
            <a:xfrm rot="2700000" flipV="1">
              <a:off x="1736707" y="3298514"/>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57" name="直線コネクタ 156"/>
            <p:cNvCxnSpPr/>
            <p:nvPr/>
          </p:nvCxnSpPr>
          <p:spPr bwMode="auto">
            <a:xfrm rot="-2700000" flipV="1">
              <a:off x="1736129" y="3294330"/>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grpSp>
      <p:grpSp>
        <p:nvGrpSpPr>
          <p:cNvPr id="146" name="グループ化 145"/>
          <p:cNvGrpSpPr/>
          <p:nvPr/>
        </p:nvGrpSpPr>
        <p:grpSpPr>
          <a:xfrm>
            <a:off x="5364088" y="3140968"/>
            <a:ext cx="582860" cy="589281"/>
            <a:chOff x="1628695" y="3294330"/>
            <a:chExt cx="216129" cy="218510"/>
          </a:xfrm>
        </p:grpSpPr>
        <p:sp>
          <p:nvSpPr>
            <p:cNvPr id="147" name="円/楕円 146"/>
            <p:cNvSpPr/>
            <p:nvPr/>
          </p:nvSpPr>
          <p:spPr bwMode="auto">
            <a:xfrm>
              <a:off x="1628800" y="3296816"/>
              <a:ext cx="216024" cy="216024"/>
            </a:xfrm>
            <a:prstGeom prst="ellipse">
              <a:avLst/>
            </a:prstGeom>
            <a:noFill/>
            <a:ln w="6350" cap="flat" cmpd="sng" algn="ctr">
              <a:solidFill>
                <a:srgbClr val="66006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cxnSp>
          <p:nvCxnSpPr>
            <p:cNvPr id="148" name="直線コネクタ 147"/>
            <p:cNvCxnSpPr/>
            <p:nvPr/>
          </p:nvCxnSpPr>
          <p:spPr bwMode="auto">
            <a:xfrm flipV="1">
              <a:off x="1739482" y="3296816"/>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49" name="直線コネクタ 148"/>
            <p:cNvCxnSpPr/>
            <p:nvPr/>
          </p:nvCxnSpPr>
          <p:spPr bwMode="auto">
            <a:xfrm rot="5400000" flipV="1">
              <a:off x="1736812" y="3294146"/>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50" name="直線コネクタ 149"/>
            <p:cNvCxnSpPr/>
            <p:nvPr/>
          </p:nvCxnSpPr>
          <p:spPr bwMode="auto">
            <a:xfrm rot="2700000" flipV="1">
              <a:off x="1736707" y="3298514"/>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51" name="直線コネクタ 150"/>
            <p:cNvCxnSpPr/>
            <p:nvPr/>
          </p:nvCxnSpPr>
          <p:spPr bwMode="auto">
            <a:xfrm rot="-2700000" flipV="1">
              <a:off x="1736129" y="3294330"/>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grpSp>
      <p:grpSp>
        <p:nvGrpSpPr>
          <p:cNvPr id="158" name="グループ化 157"/>
          <p:cNvGrpSpPr/>
          <p:nvPr/>
        </p:nvGrpSpPr>
        <p:grpSpPr>
          <a:xfrm>
            <a:off x="2051720" y="476672"/>
            <a:ext cx="582860" cy="589281"/>
            <a:chOff x="1628695" y="3294330"/>
            <a:chExt cx="216129" cy="218510"/>
          </a:xfrm>
        </p:grpSpPr>
        <p:sp>
          <p:nvSpPr>
            <p:cNvPr id="159" name="円/楕円 158"/>
            <p:cNvSpPr/>
            <p:nvPr/>
          </p:nvSpPr>
          <p:spPr bwMode="auto">
            <a:xfrm>
              <a:off x="1628800" y="3296816"/>
              <a:ext cx="216024" cy="216024"/>
            </a:xfrm>
            <a:prstGeom prst="ellipse">
              <a:avLst/>
            </a:prstGeom>
            <a:noFill/>
            <a:ln w="6350" cap="flat" cmpd="sng" algn="ctr">
              <a:solidFill>
                <a:srgbClr val="66006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cxnSp>
          <p:nvCxnSpPr>
            <p:cNvPr id="160" name="直線コネクタ 159"/>
            <p:cNvCxnSpPr/>
            <p:nvPr/>
          </p:nvCxnSpPr>
          <p:spPr bwMode="auto">
            <a:xfrm flipV="1">
              <a:off x="1739482" y="3296816"/>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61" name="直線コネクタ 160"/>
            <p:cNvCxnSpPr/>
            <p:nvPr/>
          </p:nvCxnSpPr>
          <p:spPr bwMode="auto">
            <a:xfrm rot="5400000" flipV="1">
              <a:off x="1736812" y="3294146"/>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62" name="直線コネクタ 161"/>
            <p:cNvCxnSpPr/>
            <p:nvPr/>
          </p:nvCxnSpPr>
          <p:spPr bwMode="auto">
            <a:xfrm rot="2700000" flipV="1">
              <a:off x="1736707" y="3298514"/>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63" name="直線コネクタ 162"/>
            <p:cNvCxnSpPr/>
            <p:nvPr/>
          </p:nvCxnSpPr>
          <p:spPr bwMode="auto">
            <a:xfrm rot="-2700000" flipV="1">
              <a:off x="1736129" y="3294330"/>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grpSp>
      <p:grpSp>
        <p:nvGrpSpPr>
          <p:cNvPr id="164" name="グループ化 163"/>
          <p:cNvGrpSpPr/>
          <p:nvPr/>
        </p:nvGrpSpPr>
        <p:grpSpPr>
          <a:xfrm>
            <a:off x="4925527" y="548680"/>
            <a:ext cx="582577" cy="388385"/>
            <a:chOff x="1700808" y="3728864"/>
            <a:chExt cx="216024" cy="144016"/>
          </a:xfrm>
        </p:grpSpPr>
        <p:sp>
          <p:nvSpPr>
            <p:cNvPr id="165" name="円/楕円 164"/>
            <p:cNvSpPr/>
            <p:nvPr/>
          </p:nvSpPr>
          <p:spPr bwMode="auto">
            <a:xfrm>
              <a:off x="1700808" y="3728864"/>
              <a:ext cx="216024" cy="144016"/>
            </a:xfrm>
            <a:prstGeom prst="ellipse">
              <a:avLst/>
            </a:prstGeom>
            <a:noFill/>
            <a:ln w="6350" cap="flat" cmpd="sng" algn="ctr">
              <a:solidFill>
                <a:srgbClr val="66006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cxnSp>
          <p:nvCxnSpPr>
            <p:cNvPr id="166" name="直線コネクタ 165"/>
            <p:cNvCxnSpPr/>
            <p:nvPr/>
          </p:nvCxnSpPr>
          <p:spPr bwMode="auto">
            <a:xfrm flipV="1">
              <a:off x="1811490" y="3729038"/>
              <a:ext cx="641" cy="143842"/>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67" name="直線コネクタ 166"/>
            <p:cNvCxnSpPr/>
            <p:nvPr/>
          </p:nvCxnSpPr>
          <p:spPr bwMode="auto">
            <a:xfrm rot="5400000" flipV="1">
              <a:off x="1808820" y="3689901"/>
              <a:ext cx="0" cy="21602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68" name="直線コネクタ 167"/>
            <p:cNvCxnSpPr/>
            <p:nvPr/>
          </p:nvCxnSpPr>
          <p:spPr bwMode="auto">
            <a:xfrm flipV="1">
              <a:off x="1740694" y="3750469"/>
              <a:ext cx="138112" cy="104775"/>
            </a:xfrm>
            <a:prstGeom prst="line">
              <a:avLst/>
            </a:prstGeom>
            <a:solidFill>
              <a:schemeClr val="accent1"/>
            </a:solidFill>
            <a:ln w="6350" cap="flat" cmpd="sng" algn="ctr">
              <a:solidFill>
                <a:srgbClr val="660066"/>
              </a:solidFill>
              <a:prstDash val="solid"/>
              <a:round/>
              <a:headEnd type="stealth" w="sm" len="sm"/>
              <a:tailEnd type="stealth" w="sm" len="sm"/>
            </a:ln>
            <a:effectLst/>
          </p:spPr>
        </p:cxnSp>
        <p:cxnSp>
          <p:nvCxnSpPr>
            <p:cNvPr id="169" name="直線コネクタ 168"/>
            <p:cNvCxnSpPr/>
            <p:nvPr/>
          </p:nvCxnSpPr>
          <p:spPr bwMode="auto">
            <a:xfrm flipH="1" flipV="1">
              <a:off x="1747838" y="3748088"/>
              <a:ext cx="123825" cy="102394"/>
            </a:xfrm>
            <a:prstGeom prst="line">
              <a:avLst/>
            </a:prstGeom>
            <a:solidFill>
              <a:schemeClr val="accent1"/>
            </a:solidFill>
            <a:ln w="6350" cap="flat" cmpd="sng" algn="ctr">
              <a:solidFill>
                <a:srgbClr val="660066"/>
              </a:solidFill>
              <a:prstDash val="solid"/>
              <a:round/>
              <a:headEnd type="stealth" w="sm" len="sm"/>
              <a:tailEnd type="stealth" w="sm" len="sm"/>
            </a:ln>
            <a:effectLst/>
          </p:spPr>
        </p:cxnSp>
      </p:grpSp>
      <p:sp>
        <p:nvSpPr>
          <p:cNvPr id="19" name="テキスト ボックス 18"/>
          <p:cNvSpPr txBox="1"/>
          <p:nvPr/>
        </p:nvSpPr>
        <p:spPr>
          <a:xfrm>
            <a:off x="2830741" y="548680"/>
            <a:ext cx="877163" cy="369332"/>
          </a:xfrm>
          <a:prstGeom prst="rect">
            <a:avLst/>
          </a:prstGeom>
          <a:noFill/>
        </p:spPr>
        <p:txBody>
          <a:bodyPr wrap="none" rtlCol="0">
            <a:spAutoFit/>
          </a:bodyPr>
          <a:lstStyle/>
          <a:p>
            <a:r>
              <a:rPr kumimoji="1" lang="ja-JP" altLang="en-US" dirty="0" smtClean="0"/>
              <a:t>非偏光</a:t>
            </a:r>
            <a:endParaRPr kumimoji="1" lang="ja-JP" altLang="en-US" dirty="0"/>
          </a:p>
        </p:txBody>
      </p:sp>
      <p:sp>
        <p:nvSpPr>
          <p:cNvPr id="170" name="テキスト ボックス 169"/>
          <p:cNvSpPr txBox="1"/>
          <p:nvPr/>
        </p:nvSpPr>
        <p:spPr>
          <a:xfrm>
            <a:off x="5652120" y="548680"/>
            <a:ext cx="1107996" cy="369332"/>
          </a:xfrm>
          <a:prstGeom prst="rect">
            <a:avLst/>
          </a:prstGeom>
          <a:noFill/>
        </p:spPr>
        <p:txBody>
          <a:bodyPr wrap="none" rtlCol="0">
            <a:spAutoFit/>
          </a:bodyPr>
          <a:lstStyle/>
          <a:p>
            <a:r>
              <a:rPr kumimoji="1" lang="ja-JP" altLang="en-US" dirty="0" smtClean="0"/>
              <a:t>部分偏光</a:t>
            </a:r>
            <a:endParaRPr kumimoji="1" lang="ja-JP" altLang="en-US" dirty="0"/>
          </a:p>
        </p:txBody>
      </p:sp>
      <p:sp>
        <p:nvSpPr>
          <p:cNvPr id="171" name="角丸四角形 170"/>
          <p:cNvSpPr/>
          <p:nvPr/>
        </p:nvSpPr>
        <p:spPr bwMode="auto">
          <a:xfrm>
            <a:off x="2051720" y="1124744"/>
            <a:ext cx="504056" cy="936104"/>
          </a:xfrm>
          <a:prstGeom prst="roundRect">
            <a:avLst/>
          </a:prstGeom>
          <a:noFill/>
          <a:ln w="38100" cap="flat" cmpd="sng" algn="ctr">
            <a:solidFill>
              <a:srgbClr val="66006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72" name="角丸四角形 171"/>
          <p:cNvSpPr/>
          <p:nvPr/>
        </p:nvSpPr>
        <p:spPr bwMode="auto">
          <a:xfrm>
            <a:off x="4788024" y="1124744"/>
            <a:ext cx="864096" cy="936104"/>
          </a:xfrm>
          <a:prstGeom prst="roundRect">
            <a:avLst/>
          </a:prstGeom>
          <a:noFill/>
          <a:ln w="38100" cap="flat" cmpd="sng" algn="ctr">
            <a:solidFill>
              <a:srgbClr val="66006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73" name="テキスト ボックス 172"/>
          <p:cNvSpPr txBox="1"/>
          <p:nvPr/>
        </p:nvSpPr>
        <p:spPr>
          <a:xfrm>
            <a:off x="683568" y="1196752"/>
            <a:ext cx="389850" cy="830997"/>
          </a:xfrm>
          <a:prstGeom prst="rect">
            <a:avLst/>
          </a:prstGeom>
          <a:noFill/>
        </p:spPr>
        <p:txBody>
          <a:bodyPr wrap="none" rtlCol="0">
            <a:spAutoFit/>
          </a:bodyPr>
          <a:lstStyle/>
          <a:p>
            <a:r>
              <a:rPr kumimoji="1" lang="en-US" altLang="ja-JP" sz="4800" i="1" dirty="0" smtClean="0">
                <a:latin typeface="Times New Roman" panose="02020603050405020304" pitchFamily="18" charset="0"/>
                <a:cs typeface="Times New Roman" panose="02020603050405020304" pitchFamily="18" charset="0"/>
              </a:rPr>
              <a:t>I</a:t>
            </a:r>
            <a:endParaRPr kumimoji="1" lang="ja-JP" altLang="en-US" sz="4800" i="1" dirty="0">
              <a:latin typeface="Times New Roman" panose="02020603050405020304" pitchFamily="18" charset="0"/>
              <a:cs typeface="Times New Roman" panose="02020603050405020304" pitchFamily="18" charset="0"/>
            </a:endParaRPr>
          </a:p>
        </p:txBody>
      </p:sp>
      <p:cxnSp>
        <p:nvCxnSpPr>
          <p:cNvPr id="174" name="直線コネクタ 173"/>
          <p:cNvCxnSpPr/>
          <p:nvPr/>
        </p:nvCxnSpPr>
        <p:spPr bwMode="auto">
          <a:xfrm>
            <a:off x="1403648" y="1628800"/>
            <a:ext cx="36004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75" name="直線コネクタ 174"/>
          <p:cNvCxnSpPr/>
          <p:nvPr/>
        </p:nvCxnSpPr>
        <p:spPr bwMode="auto">
          <a:xfrm>
            <a:off x="1403648" y="1772816"/>
            <a:ext cx="36004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76" name="直線コネクタ 175"/>
          <p:cNvCxnSpPr/>
          <p:nvPr/>
        </p:nvCxnSpPr>
        <p:spPr bwMode="auto">
          <a:xfrm>
            <a:off x="4139952" y="1628800"/>
            <a:ext cx="432048"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77" name="直線コネクタ 176"/>
          <p:cNvCxnSpPr/>
          <p:nvPr/>
        </p:nvCxnSpPr>
        <p:spPr bwMode="auto">
          <a:xfrm>
            <a:off x="4355976" y="1412776"/>
            <a:ext cx="0" cy="432048"/>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78" name="テキスト ボックス 177"/>
          <p:cNvSpPr txBox="1"/>
          <p:nvPr/>
        </p:nvSpPr>
        <p:spPr>
          <a:xfrm>
            <a:off x="2051720" y="1196752"/>
            <a:ext cx="561372" cy="830997"/>
          </a:xfrm>
          <a:prstGeom prst="rect">
            <a:avLst/>
          </a:prstGeom>
          <a:noFill/>
        </p:spPr>
        <p:txBody>
          <a:bodyPr wrap="none" rtlCol="0">
            <a:spAutoFit/>
          </a:bodyPr>
          <a:lstStyle/>
          <a:p>
            <a:r>
              <a:rPr kumimoji="1" lang="en-US" altLang="ja-JP" sz="4800" i="1" dirty="0" smtClean="0">
                <a:latin typeface="Times New Roman" panose="02020603050405020304" pitchFamily="18" charset="0"/>
                <a:cs typeface="Times New Roman" panose="02020603050405020304" pitchFamily="18" charset="0"/>
              </a:rPr>
              <a:t>R</a:t>
            </a:r>
            <a:endParaRPr kumimoji="1" lang="ja-JP" altLang="en-US" sz="4800" i="1" dirty="0">
              <a:latin typeface="Times New Roman" panose="02020603050405020304" pitchFamily="18" charset="0"/>
              <a:cs typeface="Times New Roman" panose="02020603050405020304" pitchFamily="18" charset="0"/>
            </a:endParaRPr>
          </a:p>
        </p:txBody>
      </p:sp>
      <p:sp>
        <p:nvSpPr>
          <p:cNvPr id="179" name="テキスト ボックス 178"/>
          <p:cNvSpPr txBox="1"/>
          <p:nvPr/>
        </p:nvSpPr>
        <p:spPr>
          <a:xfrm>
            <a:off x="6012160" y="1229851"/>
            <a:ext cx="492443" cy="830997"/>
          </a:xfrm>
          <a:prstGeom prst="rect">
            <a:avLst/>
          </a:prstGeom>
          <a:noFill/>
        </p:spPr>
        <p:txBody>
          <a:bodyPr wrap="none" rtlCol="0">
            <a:spAutoFit/>
          </a:bodyPr>
          <a:lstStyle/>
          <a:p>
            <a:r>
              <a:rPr kumimoji="1" lang="en-US" altLang="ja-JP" sz="4800" dirty="0" smtClean="0">
                <a:latin typeface="Times New Roman" panose="02020603050405020304" pitchFamily="18" charset="0"/>
                <a:cs typeface="Times New Roman" panose="02020603050405020304" pitchFamily="18" charset="0"/>
              </a:rPr>
              <a:t>1</a:t>
            </a:r>
            <a:endParaRPr kumimoji="1" lang="ja-JP" altLang="en-US" sz="4800" dirty="0">
              <a:latin typeface="Times New Roman" panose="02020603050405020304" pitchFamily="18" charset="0"/>
              <a:cs typeface="Times New Roman" panose="02020603050405020304" pitchFamily="18" charset="0"/>
            </a:endParaRPr>
          </a:p>
        </p:txBody>
      </p:sp>
      <p:cxnSp>
        <p:nvCxnSpPr>
          <p:cNvPr id="180" name="直線コネクタ 179"/>
          <p:cNvCxnSpPr/>
          <p:nvPr/>
        </p:nvCxnSpPr>
        <p:spPr bwMode="auto">
          <a:xfrm>
            <a:off x="6588224" y="1628800"/>
            <a:ext cx="36004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81" name="左大かっこ 180"/>
          <p:cNvSpPr/>
          <p:nvPr/>
        </p:nvSpPr>
        <p:spPr bwMode="auto">
          <a:xfrm>
            <a:off x="5796136" y="1196752"/>
            <a:ext cx="72008" cy="792088"/>
          </a:xfrm>
          <a:prstGeom prst="leftBracket">
            <a:avLst>
              <a:gd name="adj" fmla="val 109034"/>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82" name="左大かっこ 181"/>
          <p:cNvSpPr/>
          <p:nvPr/>
        </p:nvSpPr>
        <p:spPr bwMode="auto">
          <a:xfrm flipH="1">
            <a:off x="8604448" y="1196752"/>
            <a:ext cx="72008" cy="792088"/>
          </a:xfrm>
          <a:prstGeom prst="leftBracket">
            <a:avLst>
              <a:gd name="adj" fmla="val 109034"/>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83" name="テキスト ボックス 182"/>
          <p:cNvSpPr txBox="1"/>
          <p:nvPr/>
        </p:nvSpPr>
        <p:spPr>
          <a:xfrm>
            <a:off x="2627784" y="1196752"/>
            <a:ext cx="457176" cy="830997"/>
          </a:xfrm>
          <a:prstGeom prst="rect">
            <a:avLst/>
          </a:prstGeom>
          <a:noFill/>
        </p:spPr>
        <p:txBody>
          <a:bodyPr wrap="none" rtlCol="0">
            <a:spAutoFit/>
          </a:bodyPr>
          <a:lstStyle/>
          <a:p>
            <a:r>
              <a:rPr kumimoji="1" lang="en-US" altLang="ja-JP" sz="4800" i="1" dirty="0" smtClean="0">
                <a:latin typeface="Times New Roman" panose="02020603050405020304" pitchFamily="18" charset="0"/>
                <a:cs typeface="Times New Roman" panose="02020603050405020304" pitchFamily="18" charset="0"/>
              </a:rPr>
              <a:t>e</a:t>
            </a:r>
            <a:endParaRPr kumimoji="1" lang="ja-JP" altLang="en-US" sz="4800" i="1" dirty="0">
              <a:latin typeface="Times New Roman" panose="02020603050405020304" pitchFamily="18" charset="0"/>
              <a:cs typeface="Times New Roman" panose="02020603050405020304" pitchFamily="18" charset="0"/>
            </a:endParaRPr>
          </a:p>
        </p:txBody>
      </p:sp>
      <p:sp>
        <p:nvSpPr>
          <p:cNvPr id="184" name="テキスト ボックス 183"/>
          <p:cNvSpPr txBox="1"/>
          <p:nvPr/>
        </p:nvSpPr>
        <p:spPr>
          <a:xfrm>
            <a:off x="3491880" y="1126485"/>
            <a:ext cx="441146" cy="646331"/>
          </a:xfrm>
          <a:prstGeom prst="rect">
            <a:avLst/>
          </a:prstGeom>
          <a:noFill/>
        </p:spPr>
        <p:txBody>
          <a:bodyPr wrap="none" rtlCol="0">
            <a:spAutoFit/>
          </a:bodyPr>
          <a:lstStyle/>
          <a:p>
            <a:r>
              <a:rPr kumimoji="1" lang="en-US" altLang="ja-JP" sz="3600" i="1" dirty="0" smtClean="0">
                <a:latin typeface="Times New Roman" panose="02020603050405020304" pitchFamily="18" charset="0"/>
                <a:cs typeface="Times New Roman" panose="02020603050405020304" pitchFamily="18" charset="0"/>
              </a:rPr>
              <a:t>Z</a:t>
            </a:r>
            <a:endParaRPr kumimoji="1" lang="ja-JP" altLang="en-US" sz="3600" i="1" dirty="0">
              <a:latin typeface="Times New Roman" panose="02020603050405020304" pitchFamily="18" charset="0"/>
              <a:cs typeface="Times New Roman" panose="02020603050405020304" pitchFamily="18" charset="0"/>
            </a:endParaRPr>
          </a:p>
        </p:txBody>
      </p:sp>
      <p:sp>
        <p:nvSpPr>
          <p:cNvPr id="185" name="テキスト ボックス 184"/>
          <p:cNvSpPr txBox="1"/>
          <p:nvPr/>
        </p:nvSpPr>
        <p:spPr>
          <a:xfrm>
            <a:off x="3203848" y="1126485"/>
            <a:ext cx="437940" cy="646331"/>
          </a:xfrm>
          <a:prstGeom prst="rect">
            <a:avLst/>
          </a:prstGeom>
          <a:noFill/>
        </p:spPr>
        <p:txBody>
          <a:bodyPr wrap="none" rtlCol="0">
            <a:spAutoFit/>
          </a:bodyPr>
          <a:lstStyle/>
          <a:p>
            <a:r>
              <a:rPr kumimoji="1" lang="en-US" altLang="ja-JP" sz="3600" i="1" dirty="0" smtClean="0">
                <a:latin typeface="Symbol" panose="05050102010706020507" pitchFamily="18" charset="2"/>
                <a:cs typeface="Times New Roman" panose="02020603050405020304" pitchFamily="18" charset="0"/>
              </a:rPr>
              <a:t>b</a:t>
            </a:r>
            <a:endParaRPr kumimoji="1" lang="ja-JP" altLang="en-US" sz="3600" i="1" dirty="0">
              <a:latin typeface="Times New Roman" panose="02020603050405020304" pitchFamily="18" charset="0"/>
              <a:cs typeface="Times New Roman" panose="02020603050405020304" pitchFamily="18" charset="0"/>
            </a:endParaRPr>
          </a:p>
        </p:txBody>
      </p:sp>
      <p:cxnSp>
        <p:nvCxnSpPr>
          <p:cNvPr id="186" name="直線コネクタ 185"/>
          <p:cNvCxnSpPr/>
          <p:nvPr/>
        </p:nvCxnSpPr>
        <p:spPr bwMode="auto">
          <a:xfrm>
            <a:off x="3059832" y="1484784"/>
            <a:ext cx="216024"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87" name="テキスト ボックス 186"/>
          <p:cNvSpPr txBox="1"/>
          <p:nvPr/>
        </p:nvSpPr>
        <p:spPr>
          <a:xfrm>
            <a:off x="4788024" y="1196752"/>
            <a:ext cx="561372" cy="830997"/>
          </a:xfrm>
          <a:prstGeom prst="rect">
            <a:avLst/>
          </a:prstGeom>
          <a:noFill/>
        </p:spPr>
        <p:txBody>
          <a:bodyPr wrap="none" rtlCol="0">
            <a:spAutoFit/>
          </a:bodyPr>
          <a:lstStyle/>
          <a:p>
            <a:r>
              <a:rPr kumimoji="1" lang="en-US" altLang="ja-JP" sz="4800" i="1" dirty="0" smtClean="0">
                <a:latin typeface="Times New Roman" panose="02020603050405020304" pitchFamily="18" charset="0"/>
                <a:cs typeface="Times New Roman" panose="02020603050405020304" pitchFamily="18" charset="0"/>
              </a:rPr>
              <a:t>A</a:t>
            </a:r>
            <a:endParaRPr kumimoji="1" lang="ja-JP" altLang="en-US" sz="4800" i="1" dirty="0">
              <a:latin typeface="Times New Roman" panose="02020603050405020304" pitchFamily="18" charset="0"/>
              <a:cs typeface="Times New Roman" panose="02020603050405020304" pitchFamily="18" charset="0"/>
            </a:endParaRPr>
          </a:p>
        </p:txBody>
      </p:sp>
      <p:sp>
        <p:nvSpPr>
          <p:cNvPr id="188" name="テキスト ボックス 187"/>
          <p:cNvSpPr txBox="1"/>
          <p:nvPr/>
        </p:nvSpPr>
        <p:spPr>
          <a:xfrm>
            <a:off x="5148064" y="1412776"/>
            <a:ext cx="513282" cy="646331"/>
          </a:xfrm>
          <a:prstGeom prst="rect">
            <a:avLst/>
          </a:prstGeom>
          <a:noFill/>
        </p:spPr>
        <p:txBody>
          <a:bodyPr wrap="none" rtlCol="0">
            <a:spAutoFit/>
          </a:bodyPr>
          <a:lstStyle/>
          <a:p>
            <a:r>
              <a:rPr lang="en-US" altLang="ja-JP" sz="3600" dirty="0" smtClean="0">
                <a:latin typeface="Symbol" panose="05050102010706020507" pitchFamily="18" charset="2"/>
              </a:rPr>
              <a:t>¥</a:t>
            </a:r>
            <a:endParaRPr lang="ja-JP" altLang="en-US" sz="3600" dirty="0">
              <a:latin typeface="Symbol" panose="05050102010706020507" pitchFamily="18" charset="2"/>
            </a:endParaRPr>
          </a:p>
        </p:txBody>
      </p:sp>
      <p:sp>
        <p:nvSpPr>
          <p:cNvPr id="189" name="テキスト ボックス 188"/>
          <p:cNvSpPr txBox="1"/>
          <p:nvPr/>
        </p:nvSpPr>
        <p:spPr>
          <a:xfrm>
            <a:off x="7083182" y="1196752"/>
            <a:ext cx="457176" cy="830997"/>
          </a:xfrm>
          <a:prstGeom prst="rect">
            <a:avLst/>
          </a:prstGeom>
          <a:noFill/>
        </p:spPr>
        <p:txBody>
          <a:bodyPr wrap="none" rtlCol="0">
            <a:spAutoFit/>
          </a:bodyPr>
          <a:lstStyle/>
          <a:p>
            <a:r>
              <a:rPr kumimoji="1" lang="en-US" altLang="ja-JP" sz="4800" i="1" dirty="0" smtClean="0">
                <a:latin typeface="Times New Roman" panose="02020603050405020304" pitchFamily="18" charset="0"/>
                <a:cs typeface="Times New Roman" panose="02020603050405020304" pitchFamily="18" charset="0"/>
              </a:rPr>
              <a:t>e</a:t>
            </a:r>
            <a:endParaRPr kumimoji="1" lang="ja-JP" altLang="en-US" sz="4800" i="1" dirty="0">
              <a:latin typeface="Times New Roman" panose="02020603050405020304" pitchFamily="18" charset="0"/>
              <a:cs typeface="Times New Roman" panose="02020603050405020304" pitchFamily="18" charset="0"/>
            </a:endParaRPr>
          </a:p>
        </p:txBody>
      </p:sp>
      <p:sp>
        <p:nvSpPr>
          <p:cNvPr id="190" name="テキスト ボックス 189"/>
          <p:cNvSpPr txBox="1"/>
          <p:nvPr/>
        </p:nvSpPr>
        <p:spPr>
          <a:xfrm>
            <a:off x="7947278" y="1126485"/>
            <a:ext cx="441146" cy="646331"/>
          </a:xfrm>
          <a:prstGeom prst="rect">
            <a:avLst/>
          </a:prstGeom>
          <a:noFill/>
        </p:spPr>
        <p:txBody>
          <a:bodyPr wrap="none" rtlCol="0">
            <a:spAutoFit/>
          </a:bodyPr>
          <a:lstStyle/>
          <a:p>
            <a:r>
              <a:rPr kumimoji="1" lang="en-US" altLang="ja-JP" sz="3600" i="1" dirty="0" smtClean="0">
                <a:latin typeface="Times New Roman" panose="02020603050405020304" pitchFamily="18" charset="0"/>
                <a:cs typeface="Times New Roman" panose="02020603050405020304" pitchFamily="18" charset="0"/>
              </a:rPr>
              <a:t>Z</a:t>
            </a:r>
            <a:endParaRPr kumimoji="1" lang="ja-JP" altLang="en-US" sz="3600" i="1" dirty="0">
              <a:latin typeface="Times New Roman" panose="02020603050405020304" pitchFamily="18" charset="0"/>
              <a:cs typeface="Times New Roman" panose="02020603050405020304" pitchFamily="18" charset="0"/>
            </a:endParaRPr>
          </a:p>
        </p:txBody>
      </p:sp>
      <p:sp>
        <p:nvSpPr>
          <p:cNvPr id="191" name="テキスト ボックス 190"/>
          <p:cNvSpPr txBox="1"/>
          <p:nvPr/>
        </p:nvSpPr>
        <p:spPr>
          <a:xfrm>
            <a:off x="7659246" y="1126485"/>
            <a:ext cx="437940" cy="646331"/>
          </a:xfrm>
          <a:prstGeom prst="rect">
            <a:avLst/>
          </a:prstGeom>
          <a:noFill/>
        </p:spPr>
        <p:txBody>
          <a:bodyPr wrap="none" rtlCol="0">
            <a:spAutoFit/>
          </a:bodyPr>
          <a:lstStyle/>
          <a:p>
            <a:r>
              <a:rPr kumimoji="1" lang="en-US" altLang="ja-JP" sz="3600" i="1" dirty="0" smtClean="0">
                <a:latin typeface="Symbol" panose="05050102010706020507" pitchFamily="18" charset="2"/>
                <a:cs typeface="Times New Roman" panose="02020603050405020304" pitchFamily="18" charset="0"/>
              </a:rPr>
              <a:t>b</a:t>
            </a:r>
            <a:endParaRPr kumimoji="1" lang="ja-JP" altLang="en-US" sz="3600" i="1" dirty="0">
              <a:latin typeface="Times New Roman" panose="02020603050405020304" pitchFamily="18" charset="0"/>
              <a:cs typeface="Times New Roman" panose="02020603050405020304" pitchFamily="18" charset="0"/>
            </a:endParaRPr>
          </a:p>
        </p:txBody>
      </p:sp>
      <p:cxnSp>
        <p:nvCxnSpPr>
          <p:cNvPr id="192" name="直線コネクタ 191"/>
          <p:cNvCxnSpPr/>
          <p:nvPr/>
        </p:nvCxnSpPr>
        <p:spPr bwMode="auto">
          <a:xfrm>
            <a:off x="7515230" y="1484784"/>
            <a:ext cx="216024"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93" name="角丸四角形 192"/>
          <p:cNvSpPr/>
          <p:nvPr/>
        </p:nvSpPr>
        <p:spPr bwMode="auto">
          <a:xfrm>
            <a:off x="5724128" y="1124744"/>
            <a:ext cx="3024336" cy="936104"/>
          </a:xfrm>
          <a:prstGeom prst="roundRect">
            <a:avLst/>
          </a:prstGeom>
          <a:solidFill>
            <a:schemeClr val="accent2"/>
          </a:solidFill>
          <a:ln w="3810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94" name="角丸四角形 193"/>
          <p:cNvSpPr/>
          <p:nvPr/>
        </p:nvSpPr>
        <p:spPr bwMode="auto">
          <a:xfrm>
            <a:off x="2627784" y="1124744"/>
            <a:ext cx="1368152" cy="936104"/>
          </a:xfrm>
          <a:prstGeom prst="roundRect">
            <a:avLst/>
          </a:prstGeom>
          <a:solidFill>
            <a:schemeClr val="accent2"/>
          </a:solidFill>
          <a:ln w="3810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95" name="テキスト ボックス 194"/>
          <p:cNvSpPr txBox="1"/>
          <p:nvPr/>
        </p:nvSpPr>
        <p:spPr>
          <a:xfrm>
            <a:off x="6215117" y="2132856"/>
            <a:ext cx="877163" cy="369332"/>
          </a:xfrm>
          <a:prstGeom prst="rect">
            <a:avLst/>
          </a:prstGeom>
          <a:noFill/>
        </p:spPr>
        <p:txBody>
          <a:bodyPr wrap="none" rtlCol="0">
            <a:spAutoFit/>
          </a:bodyPr>
          <a:lstStyle/>
          <a:p>
            <a:r>
              <a:rPr kumimoji="1" lang="ja-JP" altLang="en-US" dirty="0" smtClean="0">
                <a:solidFill>
                  <a:schemeClr val="accent1">
                    <a:lumMod val="50000"/>
                  </a:schemeClr>
                </a:solidFill>
              </a:rPr>
              <a:t>散乱光</a:t>
            </a:r>
            <a:endParaRPr kumimoji="1" lang="ja-JP" altLang="en-US" dirty="0">
              <a:solidFill>
                <a:schemeClr val="accent1">
                  <a:lumMod val="50000"/>
                </a:schemeClr>
              </a:solidFill>
            </a:endParaRPr>
          </a:p>
        </p:txBody>
      </p:sp>
      <p:sp>
        <p:nvSpPr>
          <p:cNvPr id="196" name="テキスト ボックス 195"/>
          <p:cNvSpPr txBox="1"/>
          <p:nvPr/>
        </p:nvSpPr>
        <p:spPr>
          <a:xfrm>
            <a:off x="2555776" y="2132856"/>
            <a:ext cx="877163" cy="369332"/>
          </a:xfrm>
          <a:prstGeom prst="rect">
            <a:avLst/>
          </a:prstGeom>
          <a:noFill/>
        </p:spPr>
        <p:txBody>
          <a:bodyPr wrap="none" rtlCol="0">
            <a:spAutoFit/>
          </a:bodyPr>
          <a:lstStyle/>
          <a:p>
            <a:r>
              <a:rPr kumimoji="1" lang="ja-JP" altLang="en-US" dirty="0" smtClean="0">
                <a:solidFill>
                  <a:schemeClr val="accent3">
                    <a:lumMod val="75000"/>
                  </a:schemeClr>
                </a:solidFill>
              </a:rPr>
              <a:t>物体光</a:t>
            </a:r>
            <a:endParaRPr kumimoji="1" lang="ja-JP" altLang="en-US" dirty="0">
              <a:solidFill>
                <a:schemeClr val="accent3">
                  <a:lumMod val="75000"/>
                </a:schemeClr>
              </a:solidFill>
            </a:endParaRPr>
          </a:p>
        </p:txBody>
      </p:sp>
      <p:cxnSp>
        <p:nvCxnSpPr>
          <p:cNvPr id="197" name="直線コネクタ 196"/>
          <p:cNvCxnSpPr/>
          <p:nvPr/>
        </p:nvCxnSpPr>
        <p:spPr bwMode="auto">
          <a:xfrm>
            <a:off x="4788024" y="2132856"/>
            <a:ext cx="3888432" cy="0"/>
          </a:xfrm>
          <a:prstGeom prst="line">
            <a:avLst/>
          </a:prstGeom>
          <a:solidFill>
            <a:schemeClr val="accent1"/>
          </a:solidFill>
          <a:ln w="38100" cap="flat" cmpd="sng" algn="ctr">
            <a:solidFill>
              <a:schemeClr val="accent1"/>
            </a:solidFill>
            <a:prstDash val="solid"/>
            <a:round/>
            <a:headEnd type="none" w="med" len="med"/>
            <a:tailEnd type="none" w="med" len="med"/>
          </a:ln>
          <a:effectLst/>
        </p:spPr>
      </p:cxnSp>
      <p:cxnSp>
        <p:nvCxnSpPr>
          <p:cNvPr id="198" name="直線コネクタ 197"/>
          <p:cNvCxnSpPr/>
          <p:nvPr/>
        </p:nvCxnSpPr>
        <p:spPr bwMode="auto">
          <a:xfrm>
            <a:off x="2051720" y="2132856"/>
            <a:ext cx="1872208" cy="0"/>
          </a:xfrm>
          <a:prstGeom prst="line">
            <a:avLst/>
          </a:prstGeom>
          <a:solidFill>
            <a:schemeClr val="accent1"/>
          </a:solidFill>
          <a:ln w="38100" cap="flat" cmpd="sng" algn="ctr">
            <a:solidFill>
              <a:schemeClr val="accent3"/>
            </a:solidFill>
            <a:prstDash val="solid"/>
            <a:round/>
            <a:headEnd type="none" w="med" len="med"/>
            <a:tailEnd type="none" w="med" len="med"/>
          </a:ln>
          <a:effectLst/>
        </p:spPr>
      </p:cxnSp>
      <p:sp>
        <p:nvSpPr>
          <p:cNvPr id="127" name="正方形/長方形 126"/>
          <p:cNvSpPr/>
          <p:nvPr/>
        </p:nvSpPr>
        <p:spPr bwMode="auto">
          <a:xfrm>
            <a:off x="107504" y="116632"/>
            <a:ext cx="864096" cy="216024"/>
          </a:xfrm>
          <a:prstGeom prst="rect">
            <a:avLst/>
          </a:prstGeom>
          <a:solidFill>
            <a:srgbClr val="BFBFBF"/>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28" name="テキスト ボックス 127"/>
          <p:cNvSpPr txBox="1"/>
          <p:nvPr/>
        </p:nvSpPr>
        <p:spPr>
          <a:xfrm>
            <a:off x="314907" y="116632"/>
            <a:ext cx="441146" cy="230832"/>
          </a:xfrm>
          <a:prstGeom prst="rect">
            <a:avLst/>
          </a:prstGeom>
          <a:noFill/>
        </p:spPr>
        <p:txBody>
          <a:bodyPr wrap="none" rtlCol="0">
            <a:spAutoFit/>
          </a:bodyPr>
          <a:lstStyle/>
          <a:p>
            <a:pPr algn="ctr"/>
            <a:r>
              <a:rPr lang="ja-JP" altLang="en-US" sz="900" dirty="0" smtClean="0">
                <a:latin typeface="+mj-lt"/>
                <a:ea typeface="メイリオ" pitchFamily="50" charset="-128"/>
              </a:rPr>
              <a:t>序</a:t>
            </a:r>
            <a:r>
              <a:rPr lang="en-US" altLang="ja-JP" sz="900" dirty="0" smtClean="0">
                <a:latin typeface="+mj-lt"/>
                <a:ea typeface="メイリオ" pitchFamily="50" charset="-128"/>
              </a:rPr>
              <a:t>(3)</a:t>
            </a:r>
            <a:endParaRPr kumimoji="1" lang="ja-JP" altLang="en-US" sz="900" dirty="0">
              <a:latin typeface="+mj-lt"/>
              <a:ea typeface="メイリオ" pitchFamily="50" charset="-128"/>
            </a:endParaRPr>
          </a:p>
        </p:txBody>
      </p:sp>
      <p:sp>
        <p:nvSpPr>
          <p:cNvPr id="199" name="正方形/長方形 198"/>
          <p:cNvSpPr/>
          <p:nvPr/>
        </p:nvSpPr>
        <p:spPr bwMode="auto">
          <a:xfrm>
            <a:off x="971600" y="116632"/>
            <a:ext cx="1152128" cy="216024"/>
          </a:xfrm>
          <a:prstGeom prst="rect">
            <a:avLst/>
          </a:prstGeom>
          <a:solidFill>
            <a:srgbClr val="202060"/>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200" name="正方形/長方形 199"/>
          <p:cNvSpPr/>
          <p:nvPr/>
        </p:nvSpPr>
        <p:spPr bwMode="auto">
          <a:xfrm>
            <a:off x="2123728" y="116632"/>
            <a:ext cx="1512168" cy="216024"/>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201" name="正方形/長方形 200"/>
          <p:cNvSpPr/>
          <p:nvPr/>
        </p:nvSpPr>
        <p:spPr bwMode="auto">
          <a:xfrm>
            <a:off x="3635896" y="116632"/>
            <a:ext cx="1512168" cy="216024"/>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202" name="正方形/長方形 201"/>
          <p:cNvSpPr/>
          <p:nvPr/>
        </p:nvSpPr>
        <p:spPr bwMode="auto">
          <a:xfrm>
            <a:off x="5148064" y="116632"/>
            <a:ext cx="864096" cy="216024"/>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203" name="テキスト ボックス 202"/>
          <p:cNvSpPr txBox="1"/>
          <p:nvPr/>
        </p:nvSpPr>
        <p:spPr>
          <a:xfrm>
            <a:off x="1172279" y="116632"/>
            <a:ext cx="768159" cy="230832"/>
          </a:xfrm>
          <a:prstGeom prst="rect">
            <a:avLst/>
          </a:prstGeom>
          <a:noFill/>
        </p:spPr>
        <p:txBody>
          <a:bodyPr wrap="none" rtlCol="0">
            <a:spAutoFit/>
          </a:bodyPr>
          <a:lstStyle/>
          <a:p>
            <a:pPr algn="ctr"/>
            <a:r>
              <a:rPr lang="ja-JP" altLang="en-US" sz="900" b="1" dirty="0" smtClean="0">
                <a:solidFill>
                  <a:schemeClr val="bg1"/>
                </a:solidFill>
                <a:latin typeface="+mj-lt"/>
                <a:ea typeface="メイリオ" pitchFamily="50" charset="-128"/>
              </a:rPr>
              <a:t>霧除去</a:t>
            </a:r>
            <a:r>
              <a:rPr lang="en-US" altLang="ja-JP" sz="900" b="1" dirty="0" smtClean="0">
                <a:solidFill>
                  <a:schemeClr val="bg1"/>
                </a:solidFill>
                <a:latin typeface="+mj-lt"/>
                <a:ea typeface="メイリオ" pitchFamily="50" charset="-128"/>
              </a:rPr>
              <a:t>(3/6)</a:t>
            </a:r>
            <a:endParaRPr kumimoji="1" lang="ja-JP" altLang="en-US" sz="900" b="1" dirty="0">
              <a:solidFill>
                <a:schemeClr val="bg1"/>
              </a:solidFill>
              <a:latin typeface="+mj-lt"/>
              <a:ea typeface="メイリオ" pitchFamily="50" charset="-128"/>
            </a:endParaRPr>
          </a:p>
        </p:txBody>
      </p:sp>
      <p:sp>
        <p:nvSpPr>
          <p:cNvPr id="204" name="テキスト ボックス 203"/>
          <p:cNvSpPr txBox="1"/>
          <p:nvPr/>
        </p:nvSpPr>
        <p:spPr>
          <a:xfrm>
            <a:off x="2309308" y="116632"/>
            <a:ext cx="1165704" cy="230832"/>
          </a:xfrm>
          <a:prstGeom prst="rect">
            <a:avLst/>
          </a:prstGeom>
          <a:noFill/>
        </p:spPr>
        <p:txBody>
          <a:bodyPr wrap="none" rtlCol="0">
            <a:spAutoFit/>
          </a:bodyPr>
          <a:lstStyle/>
          <a:p>
            <a:pPr algn="ctr"/>
            <a:r>
              <a:rPr lang="ja-JP" altLang="en-US" sz="900" dirty="0" smtClean="0">
                <a:latin typeface="+mj-lt"/>
                <a:ea typeface="メイリオ" pitchFamily="50" charset="-128"/>
              </a:rPr>
              <a:t>形状計測</a:t>
            </a:r>
            <a:r>
              <a:rPr lang="en-US" altLang="ja-JP" sz="900" dirty="0">
                <a:latin typeface="+mj-lt"/>
                <a:ea typeface="メイリオ" pitchFamily="50" charset="-128"/>
              </a:rPr>
              <a:t>:</a:t>
            </a:r>
            <a:r>
              <a:rPr lang="ja-JP" altLang="en-US" sz="900" dirty="0" smtClean="0">
                <a:latin typeface="+mj-lt"/>
                <a:ea typeface="メイリオ" pitchFamily="50" charset="-128"/>
              </a:rPr>
              <a:t>多視点</a:t>
            </a:r>
            <a:r>
              <a:rPr lang="en-US" altLang="ja-JP" sz="900" dirty="0" smtClean="0">
                <a:latin typeface="+mj-lt"/>
                <a:ea typeface="メイリオ" pitchFamily="50" charset="-128"/>
              </a:rPr>
              <a:t>(6)</a:t>
            </a:r>
            <a:endParaRPr kumimoji="1" lang="ja-JP" altLang="en-US" sz="900" dirty="0">
              <a:latin typeface="+mj-lt"/>
              <a:ea typeface="メイリオ" pitchFamily="50" charset="-128"/>
            </a:endParaRPr>
          </a:p>
        </p:txBody>
      </p:sp>
      <p:sp>
        <p:nvSpPr>
          <p:cNvPr id="205" name="テキスト ボックス 204"/>
          <p:cNvSpPr txBox="1"/>
          <p:nvPr/>
        </p:nvSpPr>
        <p:spPr>
          <a:xfrm>
            <a:off x="3807482" y="116632"/>
            <a:ext cx="1165705" cy="230832"/>
          </a:xfrm>
          <a:prstGeom prst="rect">
            <a:avLst/>
          </a:prstGeom>
          <a:noFill/>
        </p:spPr>
        <p:txBody>
          <a:bodyPr wrap="none" rtlCol="0">
            <a:spAutoFit/>
          </a:bodyPr>
          <a:lstStyle/>
          <a:p>
            <a:pPr algn="ctr"/>
            <a:r>
              <a:rPr lang="ja-JP" altLang="en-US" sz="900" dirty="0" smtClean="0">
                <a:latin typeface="+mj-lt"/>
                <a:ea typeface="メイリオ" pitchFamily="50" charset="-128"/>
              </a:rPr>
              <a:t>形状計測</a:t>
            </a:r>
            <a:r>
              <a:rPr lang="en-US" altLang="ja-JP" sz="900" dirty="0" smtClean="0">
                <a:latin typeface="+mj-lt"/>
                <a:ea typeface="メイリオ" pitchFamily="50" charset="-128"/>
              </a:rPr>
              <a:t>:</a:t>
            </a:r>
            <a:r>
              <a:rPr lang="ja-JP" altLang="en-US" sz="900" dirty="0" smtClean="0">
                <a:latin typeface="+mj-lt"/>
                <a:ea typeface="メイリオ" pitchFamily="50" charset="-128"/>
              </a:rPr>
              <a:t>多光源</a:t>
            </a:r>
            <a:r>
              <a:rPr lang="en-US" altLang="ja-JP" sz="900" dirty="0" smtClean="0">
                <a:latin typeface="+mj-lt"/>
                <a:ea typeface="メイリオ" pitchFamily="50" charset="-128"/>
              </a:rPr>
              <a:t>(6)</a:t>
            </a:r>
            <a:endParaRPr kumimoji="1" lang="ja-JP" altLang="en-US" sz="900" dirty="0">
              <a:latin typeface="+mj-lt"/>
              <a:ea typeface="メイリオ" pitchFamily="50" charset="-128"/>
            </a:endParaRPr>
          </a:p>
        </p:txBody>
      </p:sp>
      <p:sp>
        <p:nvSpPr>
          <p:cNvPr id="206" name="テキスト ボックス 205"/>
          <p:cNvSpPr txBox="1"/>
          <p:nvPr/>
        </p:nvSpPr>
        <p:spPr>
          <a:xfrm>
            <a:off x="5368683" y="116632"/>
            <a:ext cx="441146" cy="230832"/>
          </a:xfrm>
          <a:prstGeom prst="rect">
            <a:avLst/>
          </a:prstGeom>
          <a:noFill/>
        </p:spPr>
        <p:txBody>
          <a:bodyPr wrap="none" rtlCol="0">
            <a:spAutoFit/>
          </a:bodyPr>
          <a:lstStyle/>
          <a:p>
            <a:pPr algn="ctr"/>
            <a:r>
              <a:rPr lang="ja-JP" altLang="en-US" sz="900" dirty="0" smtClean="0">
                <a:latin typeface="+mj-lt"/>
                <a:ea typeface="メイリオ" pitchFamily="50" charset="-128"/>
              </a:rPr>
              <a:t>結</a:t>
            </a:r>
            <a:r>
              <a:rPr lang="en-US" altLang="ja-JP" sz="900" dirty="0" smtClean="0">
                <a:latin typeface="+mj-lt"/>
                <a:ea typeface="メイリオ" pitchFamily="50" charset="-128"/>
              </a:rPr>
              <a:t>(1)</a:t>
            </a:r>
            <a:endParaRPr kumimoji="1" lang="ja-JP" altLang="en-US" sz="900" dirty="0">
              <a:latin typeface="+mj-lt"/>
              <a:ea typeface="メイリオ" pitchFamily="50" charset="-128"/>
            </a:endParaRPr>
          </a:p>
        </p:txBody>
      </p:sp>
    </p:spTree>
    <p:extLst>
      <p:ext uri="{BB962C8B-B14F-4D97-AF65-F5344CB8AC3E}">
        <p14:creationId xmlns:p14="http://schemas.microsoft.com/office/powerpoint/2010/main" val="299779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nodeType="afterEffect">
                                  <p:stCondLst>
                                    <p:cond delay="0"/>
                                  </p:stCondLst>
                                  <p:childTnLst>
                                    <p:animMotion origin="layout" path="M 3.88889E-6 -3.33333E-6 L -0.49566 -0.00092 " pathEditMode="relative" rAng="0" ptsTypes="AA">
                                      <p:cBhvr>
                                        <p:cTn id="9" dur="2000" fill="hold"/>
                                        <p:tgtEl>
                                          <p:spTgt spid="98"/>
                                        </p:tgtEl>
                                        <p:attrNameLst>
                                          <p:attrName>ppt_x</p:attrName>
                                          <p:attrName>ppt_y</p:attrName>
                                        </p:attrNameLst>
                                      </p:cBhvr>
                                      <p:rCtr x="-24792" y="-46"/>
                                    </p:animMotion>
                                  </p:childTnLst>
                                </p:cTn>
                              </p:par>
                            </p:childTnLst>
                          </p:cTn>
                        </p:par>
                        <p:par>
                          <p:cTn id="10" fill="hold">
                            <p:stCondLst>
                              <p:cond delay="2000"/>
                            </p:stCondLst>
                            <p:childTnLst>
                              <p:par>
                                <p:cTn id="11" presetID="1" presetClass="exit" presetSubtype="0" fill="hold" nodeType="afterEffect">
                                  <p:stCondLst>
                                    <p:cond delay="0"/>
                                  </p:stCondLst>
                                  <p:childTnLst>
                                    <p:set>
                                      <p:cBhvr>
                                        <p:cTn id="12" dur="1" fill="hold">
                                          <p:stCondLst>
                                            <p:cond delay="0"/>
                                          </p:stCondLst>
                                        </p:cTn>
                                        <p:tgtEl>
                                          <p:spTgt spid="98"/>
                                        </p:tgtEl>
                                        <p:attrNameLst>
                                          <p:attrName>style.visibility</p:attrName>
                                        </p:attrNameLst>
                                      </p:cBhvr>
                                      <p:to>
                                        <p:strVal val="hidden"/>
                                      </p:to>
                                    </p:set>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108"/>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0"/>
                                          </p:stCondLst>
                                        </p:cTn>
                                        <p:tgtEl>
                                          <p:spTgt spid="171"/>
                                        </p:tgtEl>
                                        <p:attrNameLst>
                                          <p:attrName>style.visibility</p:attrName>
                                        </p:attrNameLst>
                                      </p:cBhvr>
                                      <p:to>
                                        <p:strVal val="visible"/>
                                      </p:to>
                                    </p:set>
                                  </p:childTnLst>
                                </p:cTn>
                              </p:par>
                            </p:childTnLst>
                          </p:cTn>
                        </p:par>
                        <p:par>
                          <p:cTn id="19" fill="hold">
                            <p:stCondLst>
                              <p:cond delay="2000"/>
                            </p:stCondLst>
                            <p:childTnLst>
                              <p:par>
                                <p:cTn id="20" presetID="12" presetClass="entr" presetSubtype="4" fill="hold" nodeType="afterEffect">
                                  <p:stCondLst>
                                    <p:cond delay="0"/>
                                  </p:stCondLst>
                                  <p:childTnLst>
                                    <p:set>
                                      <p:cBhvr>
                                        <p:cTn id="21" dur="1" fill="hold">
                                          <p:stCondLst>
                                            <p:cond delay="0"/>
                                          </p:stCondLst>
                                        </p:cTn>
                                        <p:tgtEl>
                                          <p:spTgt spid="158"/>
                                        </p:tgtEl>
                                        <p:attrNameLst>
                                          <p:attrName>style.visibility</p:attrName>
                                        </p:attrNameLst>
                                      </p:cBhvr>
                                      <p:to>
                                        <p:strVal val="visible"/>
                                      </p:to>
                                    </p:set>
                                    <p:anim calcmode="lin" valueType="num">
                                      <p:cBhvr additive="base">
                                        <p:cTn id="22" dur="500"/>
                                        <p:tgtEl>
                                          <p:spTgt spid="158"/>
                                        </p:tgtEl>
                                        <p:attrNameLst>
                                          <p:attrName>ppt_y</p:attrName>
                                        </p:attrNameLst>
                                      </p:cBhvr>
                                      <p:tavLst>
                                        <p:tav tm="0">
                                          <p:val>
                                            <p:strVal val="#ppt_y+#ppt_h*1.125000"/>
                                          </p:val>
                                        </p:tav>
                                        <p:tav tm="100000">
                                          <p:val>
                                            <p:strVal val="#ppt_y"/>
                                          </p:val>
                                        </p:tav>
                                      </p:tavLst>
                                    </p:anim>
                                    <p:animEffect transition="in" filter="wipe(up)">
                                      <p:cBhvr>
                                        <p:cTn id="23" dur="500"/>
                                        <p:tgtEl>
                                          <p:spTgt spid="158"/>
                                        </p:tgtEl>
                                      </p:cBhvr>
                                    </p:animEffect>
                                  </p:childTnLst>
                                </p:cTn>
                              </p:par>
                            </p:childTnLst>
                          </p:cTn>
                        </p:par>
                        <p:par>
                          <p:cTn id="24" fill="hold">
                            <p:stCondLst>
                              <p:cond delay="2500"/>
                            </p:stCondLst>
                            <p:childTnLst>
                              <p:par>
                                <p:cTn id="25" presetID="12" presetClass="entr" presetSubtype="8"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p:tgtEl>
                                          <p:spTgt spid="19"/>
                                        </p:tgtEl>
                                        <p:attrNameLst>
                                          <p:attrName>ppt_x</p:attrName>
                                        </p:attrNameLst>
                                      </p:cBhvr>
                                      <p:tavLst>
                                        <p:tav tm="0">
                                          <p:val>
                                            <p:strVal val="#ppt_x-#ppt_w*1.125000"/>
                                          </p:val>
                                        </p:tav>
                                        <p:tav tm="100000">
                                          <p:val>
                                            <p:strVal val="#ppt_x"/>
                                          </p:val>
                                        </p:tav>
                                      </p:tavLst>
                                    </p:anim>
                                    <p:animEffect transition="in" filter="wipe(right)">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2"/>
                                        </p:tgtEl>
                                        <p:attrNameLst>
                                          <p:attrName>style.visibility</p:attrName>
                                        </p:attrNameLst>
                                      </p:cBhvr>
                                      <p:to>
                                        <p:strVal val="visible"/>
                                      </p:to>
                                    </p:set>
                                  </p:childTnLst>
                                </p:cTn>
                              </p:par>
                            </p:childTnLst>
                          </p:cTn>
                        </p:par>
                        <p:par>
                          <p:cTn id="33" fill="hold">
                            <p:stCondLst>
                              <p:cond delay="0"/>
                            </p:stCondLst>
                            <p:childTnLst>
                              <p:par>
                                <p:cTn id="34" presetID="42" presetClass="path" presetSubtype="0" accel="50000" decel="50000" fill="hold" nodeType="afterEffect">
                                  <p:stCondLst>
                                    <p:cond delay="0"/>
                                  </p:stCondLst>
                                  <p:childTnLst>
                                    <p:animMotion origin="layout" path="M -2.77778E-6 4.07407E-6 L 0.03907 0.10416 " pathEditMode="relative" rAng="0" ptsTypes="AA">
                                      <p:cBhvr>
                                        <p:cTn id="35" dur="2000" fill="hold"/>
                                        <p:tgtEl>
                                          <p:spTgt spid="152"/>
                                        </p:tgtEl>
                                        <p:attrNameLst>
                                          <p:attrName>ppt_x</p:attrName>
                                          <p:attrName>ppt_y</p:attrName>
                                        </p:attrNameLst>
                                      </p:cBhvr>
                                      <p:rCtr x="1944" y="5208"/>
                                    </p:animMotion>
                                  </p:childTnLst>
                                </p:cTn>
                              </p:par>
                            </p:childTnLst>
                          </p:cTn>
                        </p:par>
                        <p:par>
                          <p:cTn id="36" fill="hold">
                            <p:stCondLst>
                              <p:cond delay="2000"/>
                            </p:stCondLst>
                            <p:childTnLst>
                              <p:par>
                                <p:cTn id="37" presetID="1" presetClass="exit" presetSubtype="0" fill="hold" nodeType="afterEffect">
                                  <p:stCondLst>
                                    <p:cond delay="0"/>
                                  </p:stCondLst>
                                  <p:childTnLst>
                                    <p:set>
                                      <p:cBhvr>
                                        <p:cTn id="38" dur="1" fill="hold">
                                          <p:stCondLst>
                                            <p:cond delay="0"/>
                                          </p:stCondLst>
                                        </p:cTn>
                                        <p:tgtEl>
                                          <p:spTgt spid="152"/>
                                        </p:tgtEl>
                                        <p:attrNameLst>
                                          <p:attrName>style.visibility</p:attrName>
                                        </p:attrNameLst>
                                      </p:cBhvr>
                                      <p:to>
                                        <p:strVal val="hidden"/>
                                      </p:to>
                                    </p:set>
                                  </p:childTnLst>
                                </p:cTn>
                              </p:par>
                            </p:childTnLst>
                          </p:cTn>
                        </p:par>
                        <p:par>
                          <p:cTn id="39" fill="hold">
                            <p:stCondLst>
                              <p:cond delay="2000"/>
                            </p:stCondLst>
                            <p:childTnLst>
                              <p:par>
                                <p:cTn id="40" presetID="1" presetClass="entr" presetSubtype="0" fill="hold" nodeType="afterEffect">
                                  <p:stCondLst>
                                    <p:cond delay="0"/>
                                  </p:stCondLst>
                                  <p:childTnLst>
                                    <p:set>
                                      <p:cBhvr>
                                        <p:cTn id="41" dur="1" fill="hold">
                                          <p:stCondLst>
                                            <p:cond delay="0"/>
                                          </p:stCondLst>
                                        </p:cTn>
                                        <p:tgtEl>
                                          <p:spTgt spid="140"/>
                                        </p:tgtEl>
                                        <p:attrNameLst>
                                          <p:attrName>style.visibility</p:attrName>
                                        </p:attrNameLst>
                                      </p:cBhvr>
                                      <p:to>
                                        <p:strVal val="visible"/>
                                      </p:to>
                                    </p:set>
                                  </p:childTnLst>
                                </p:cTn>
                              </p:par>
                            </p:childTnLst>
                          </p:cTn>
                        </p:par>
                        <p:par>
                          <p:cTn id="42" fill="hold">
                            <p:stCondLst>
                              <p:cond delay="2000"/>
                            </p:stCondLst>
                            <p:childTnLst>
                              <p:par>
                                <p:cTn id="43" presetID="42" presetClass="path" presetSubtype="0" accel="50000" decel="50000" fill="hold" nodeType="afterEffect">
                                  <p:stCondLst>
                                    <p:cond delay="0"/>
                                  </p:stCondLst>
                                  <p:childTnLst>
                                    <p:animMotion origin="layout" path="M -8.33333E-7 -1.85185E-6 L -0.33021 0.00324 " pathEditMode="relative" rAng="0" ptsTypes="AA">
                                      <p:cBhvr>
                                        <p:cTn id="44" dur="2000" fill="hold"/>
                                        <p:tgtEl>
                                          <p:spTgt spid="140"/>
                                        </p:tgtEl>
                                        <p:attrNameLst>
                                          <p:attrName>ppt_x</p:attrName>
                                          <p:attrName>ppt_y</p:attrName>
                                        </p:attrNameLst>
                                      </p:cBhvr>
                                      <p:rCtr x="-16510" y="162"/>
                                    </p:animMotion>
                                  </p:childTnLst>
                                </p:cTn>
                              </p:par>
                            </p:childTnLst>
                          </p:cTn>
                        </p:par>
                        <p:par>
                          <p:cTn id="45" fill="hold">
                            <p:stCondLst>
                              <p:cond delay="4000"/>
                            </p:stCondLst>
                            <p:childTnLst>
                              <p:par>
                                <p:cTn id="46" presetID="1" presetClass="exit" presetSubtype="0" fill="hold" nodeType="afterEffect">
                                  <p:stCondLst>
                                    <p:cond delay="0"/>
                                  </p:stCondLst>
                                  <p:childTnLst>
                                    <p:set>
                                      <p:cBhvr>
                                        <p:cTn id="47" dur="1" fill="hold">
                                          <p:stCondLst>
                                            <p:cond delay="0"/>
                                          </p:stCondLst>
                                        </p:cTn>
                                        <p:tgtEl>
                                          <p:spTgt spid="140"/>
                                        </p:tgtEl>
                                        <p:attrNameLst>
                                          <p:attrName>style.visibility</p:attrName>
                                        </p:attrNameLst>
                                      </p:cBhvr>
                                      <p:to>
                                        <p:strVal val="hidden"/>
                                      </p:to>
                                    </p:set>
                                  </p:childTnLst>
                                </p:cTn>
                              </p:par>
                            </p:childTnLst>
                          </p:cTn>
                        </p:par>
                        <p:par>
                          <p:cTn id="48" fill="hold">
                            <p:stCondLst>
                              <p:cond delay="4000"/>
                            </p:stCondLst>
                            <p:childTnLst>
                              <p:par>
                                <p:cTn id="49" presetID="1" presetClass="entr" presetSubtype="0" fill="hold" nodeType="afterEffect">
                                  <p:stCondLst>
                                    <p:cond delay="0"/>
                                  </p:stCondLst>
                                  <p:childTnLst>
                                    <p:set>
                                      <p:cBhvr>
                                        <p:cTn id="50" dur="1" fill="hold">
                                          <p:stCondLst>
                                            <p:cond delay="0"/>
                                          </p:stCondLst>
                                        </p:cTn>
                                        <p:tgtEl>
                                          <p:spTgt spid="146"/>
                                        </p:tgtEl>
                                        <p:attrNameLst>
                                          <p:attrName>style.visibility</p:attrName>
                                        </p:attrNameLst>
                                      </p:cBhvr>
                                      <p:to>
                                        <p:strVal val="visible"/>
                                      </p:to>
                                    </p:set>
                                  </p:childTnLst>
                                </p:cTn>
                              </p:par>
                            </p:childTnLst>
                          </p:cTn>
                        </p:par>
                        <p:par>
                          <p:cTn id="51" fill="hold">
                            <p:stCondLst>
                              <p:cond delay="4000"/>
                            </p:stCondLst>
                            <p:childTnLst>
                              <p:par>
                                <p:cTn id="52" presetID="42" presetClass="path" presetSubtype="0" accel="50000" decel="50000" fill="hold" nodeType="afterEffect">
                                  <p:stCondLst>
                                    <p:cond delay="0"/>
                                  </p:stCondLst>
                                  <p:childTnLst>
                                    <p:animMotion origin="layout" path="M -2.77778E-6 4.07407E-6 L -0.19722 0.10416 " pathEditMode="relative" rAng="0" ptsTypes="AA">
                                      <p:cBhvr>
                                        <p:cTn id="53" dur="2000" fill="hold"/>
                                        <p:tgtEl>
                                          <p:spTgt spid="146"/>
                                        </p:tgtEl>
                                        <p:attrNameLst>
                                          <p:attrName>ppt_x</p:attrName>
                                          <p:attrName>ppt_y</p:attrName>
                                        </p:attrNameLst>
                                      </p:cBhvr>
                                      <p:rCtr x="-9861" y="5208"/>
                                    </p:animMotion>
                                  </p:childTnLst>
                                </p:cTn>
                              </p:par>
                            </p:childTnLst>
                          </p:cTn>
                        </p:par>
                        <p:par>
                          <p:cTn id="54" fill="hold">
                            <p:stCondLst>
                              <p:cond delay="6000"/>
                            </p:stCondLst>
                            <p:childTnLst>
                              <p:par>
                                <p:cTn id="55" presetID="1" presetClass="exit" presetSubtype="0" fill="hold" nodeType="afterEffect">
                                  <p:stCondLst>
                                    <p:cond delay="0"/>
                                  </p:stCondLst>
                                  <p:childTnLst>
                                    <p:set>
                                      <p:cBhvr>
                                        <p:cTn id="56" dur="1" fill="hold">
                                          <p:stCondLst>
                                            <p:cond delay="0"/>
                                          </p:stCondLst>
                                        </p:cTn>
                                        <p:tgtEl>
                                          <p:spTgt spid="146"/>
                                        </p:tgtEl>
                                        <p:attrNameLst>
                                          <p:attrName>style.visibility</p:attrName>
                                        </p:attrNameLst>
                                      </p:cBhvr>
                                      <p:to>
                                        <p:strVal val="hidden"/>
                                      </p:to>
                                    </p:set>
                                  </p:childTnLst>
                                </p:cTn>
                              </p:par>
                            </p:childTnLst>
                          </p:cTn>
                        </p:par>
                        <p:par>
                          <p:cTn id="57" fill="hold">
                            <p:stCondLst>
                              <p:cond delay="6000"/>
                            </p:stCondLst>
                            <p:childTnLst>
                              <p:par>
                                <p:cTn id="58" presetID="1" presetClass="entr" presetSubtype="0" fill="hold" nodeType="afterEffect">
                                  <p:stCondLst>
                                    <p:cond delay="0"/>
                                  </p:stCondLst>
                                  <p:childTnLst>
                                    <p:set>
                                      <p:cBhvr>
                                        <p:cTn id="59" dur="1" fill="hold">
                                          <p:stCondLst>
                                            <p:cond delay="0"/>
                                          </p:stCondLst>
                                        </p:cTn>
                                        <p:tgtEl>
                                          <p:spTgt spid="126"/>
                                        </p:tgtEl>
                                        <p:attrNameLst>
                                          <p:attrName>style.visibility</p:attrName>
                                        </p:attrNameLst>
                                      </p:cBhvr>
                                      <p:to>
                                        <p:strVal val="visible"/>
                                      </p:to>
                                    </p:set>
                                  </p:childTnLst>
                                </p:cTn>
                              </p:par>
                            </p:childTnLst>
                          </p:cTn>
                        </p:par>
                        <p:par>
                          <p:cTn id="60" fill="hold">
                            <p:stCondLst>
                              <p:cond delay="6000"/>
                            </p:stCondLst>
                            <p:childTnLst>
                              <p:par>
                                <p:cTn id="61" presetID="42" presetClass="path" presetSubtype="0" accel="50000" decel="50000" fill="hold" nodeType="afterEffect">
                                  <p:stCondLst>
                                    <p:cond delay="0"/>
                                  </p:stCondLst>
                                  <p:childTnLst>
                                    <p:animMotion origin="layout" path="M 1.94444E-6 -1.85185E-6 L -0.08681 0.00324 " pathEditMode="relative" rAng="0" ptsTypes="AA">
                                      <p:cBhvr>
                                        <p:cTn id="62" dur="2000" fill="hold"/>
                                        <p:tgtEl>
                                          <p:spTgt spid="126"/>
                                        </p:tgtEl>
                                        <p:attrNameLst>
                                          <p:attrName>ppt_x</p:attrName>
                                          <p:attrName>ppt_y</p:attrName>
                                        </p:attrNameLst>
                                      </p:cBhvr>
                                      <p:rCtr x="-4340" y="162"/>
                                    </p:animMotion>
                                  </p:childTnLst>
                                </p:cTn>
                              </p:par>
                            </p:childTnLst>
                          </p:cTn>
                        </p:par>
                        <p:par>
                          <p:cTn id="63" fill="hold">
                            <p:stCondLst>
                              <p:cond delay="8000"/>
                            </p:stCondLst>
                            <p:childTnLst>
                              <p:par>
                                <p:cTn id="64" presetID="1" presetClass="exit" presetSubtype="0" fill="hold" nodeType="afterEffect">
                                  <p:stCondLst>
                                    <p:cond delay="0"/>
                                  </p:stCondLst>
                                  <p:childTnLst>
                                    <p:set>
                                      <p:cBhvr>
                                        <p:cTn id="65" dur="1" fill="hold">
                                          <p:stCondLst>
                                            <p:cond delay="0"/>
                                          </p:stCondLst>
                                        </p:cTn>
                                        <p:tgtEl>
                                          <p:spTgt spid="126"/>
                                        </p:tgtEl>
                                        <p:attrNameLst>
                                          <p:attrName>style.visibility</p:attrName>
                                        </p:attrNameLst>
                                      </p:cBhvr>
                                      <p:to>
                                        <p:strVal val="hidden"/>
                                      </p:to>
                                    </p:set>
                                  </p:childTnLst>
                                </p:cTn>
                              </p:par>
                            </p:childTnLst>
                          </p:cTn>
                        </p:par>
                        <p:par>
                          <p:cTn id="66" fill="hold">
                            <p:stCondLst>
                              <p:cond delay="8000"/>
                            </p:stCondLst>
                            <p:childTnLst>
                              <p:par>
                                <p:cTn id="67" presetID="1" presetClass="entr" presetSubtype="0" fill="hold" nodeType="afterEffect">
                                  <p:stCondLst>
                                    <p:cond delay="0"/>
                                  </p:stCondLst>
                                  <p:childTnLst>
                                    <p:set>
                                      <p:cBhvr>
                                        <p:cTn id="68" dur="1" fill="hold">
                                          <p:stCondLst>
                                            <p:cond delay="0"/>
                                          </p:stCondLst>
                                        </p:cTn>
                                        <p:tgtEl>
                                          <p:spTgt spid="134"/>
                                        </p:tgtEl>
                                        <p:attrNameLst>
                                          <p:attrName>style.visibility</p:attrName>
                                        </p:attrNameLst>
                                      </p:cBhvr>
                                      <p:to>
                                        <p:strVal val="visible"/>
                                      </p:to>
                                    </p:set>
                                  </p:childTnLst>
                                </p:cTn>
                              </p:par>
                            </p:childTnLst>
                          </p:cTn>
                        </p:par>
                        <p:par>
                          <p:cTn id="69" fill="hold">
                            <p:stCondLst>
                              <p:cond delay="8000"/>
                            </p:stCondLst>
                            <p:childTnLst>
                              <p:par>
                                <p:cTn id="70" presetID="1" presetClass="entr" presetSubtype="0" fill="hold" grpId="0" nodeType="afterEffect">
                                  <p:stCondLst>
                                    <p:cond delay="0"/>
                                  </p:stCondLst>
                                  <p:childTnLst>
                                    <p:set>
                                      <p:cBhvr>
                                        <p:cTn id="71" dur="1" fill="hold">
                                          <p:stCondLst>
                                            <p:cond delay="0"/>
                                          </p:stCondLst>
                                        </p:cTn>
                                        <p:tgtEl>
                                          <p:spTgt spid="172"/>
                                        </p:tgtEl>
                                        <p:attrNameLst>
                                          <p:attrName>style.visibility</p:attrName>
                                        </p:attrNameLst>
                                      </p:cBhvr>
                                      <p:to>
                                        <p:strVal val="visible"/>
                                      </p:to>
                                    </p:set>
                                  </p:childTnLst>
                                </p:cTn>
                              </p:par>
                            </p:childTnLst>
                          </p:cTn>
                        </p:par>
                        <p:par>
                          <p:cTn id="72" fill="hold">
                            <p:stCondLst>
                              <p:cond delay="8000"/>
                            </p:stCondLst>
                            <p:childTnLst>
                              <p:par>
                                <p:cTn id="73" presetID="12" presetClass="entr" presetSubtype="4" fill="hold" nodeType="afterEffect">
                                  <p:stCondLst>
                                    <p:cond delay="0"/>
                                  </p:stCondLst>
                                  <p:childTnLst>
                                    <p:set>
                                      <p:cBhvr>
                                        <p:cTn id="74" dur="1" fill="hold">
                                          <p:stCondLst>
                                            <p:cond delay="0"/>
                                          </p:stCondLst>
                                        </p:cTn>
                                        <p:tgtEl>
                                          <p:spTgt spid="164"/>
                                        </p:tgtEl>
                                        <p:attrNameLst>
                                          <p:attrName>style.visibility</p:attrName>
                                        </p:attrNameLst>
                                      </p:cBhvr>
                                      <p:to>
                                        <p:strVal val="visible"/>
                                      </p:to>
                                    </p:set>
                                    <p:anim calcmode="lin" valueType="num">
                                      <p:cBhvr additive="base">
                                        <p:cTn id="75" dur="500"/>
                                        <p:tgtEl>
                                          <p:spTgt spid="164"/>
                                        </p:tgtEl>
                                        <p:attrNameLst>
                                          <p:attrName>ppt_y</p:attrName>
                                        </p:attrNameLst>
                                      </p:cBhvr>
                                      <p:tavLst>
                                        <p:tav tm="0">
                                          <p:val>
                                            <p:strVal val="#ppt_y+#ppt_h*1.125000"/>
                                          </p:val>
                                        </p:tav>
                                        <p:tav tm="100000">
                                          <p:val>
                                            <p:strVal val="#ppt_y"/>
                                          </p:val>
                                        </p:tav>
                                      </p:tavLst>
                                    </p:anim>
                                    <p:animEffect transition="in" filter="wipe(up)">
                                      <p:cBhvr>
                                        <p:cTn id="76" dur="500"/>
                                        <p:tgtEl>
                                          <p:spTgt spid="164"/>
                                        </p:tgtEl>
                                      </p:cBhvr>
                                    </p:animEffect>
                                  </p:childTnLst>
                                </p:cTn>
                              </p:par>
                            </p:childTnLst>
                          </p:cTn>
                        </p:par>
                        <p:par>
                          <p:cTn id="77" fill="hold">
                            <p:stCondLst>
                              <p:cond delay="8500"/>
                            </p:stCondLst>
                            <p:childTnLst>
                              <p:par>
                                <p:cTn id="78" presetID="12" presetClass="entr" presetSubtype="8" fill="hold" grpId="0" nodeType="afterEffect">
                                  <p:stCondLst>
                                    <p:cond delay="0"/>
                                  </p:stCondLst>
                                  <p:childTnLst>
                                    <p:set>
                                      <p:cBhvr>
                                        <p:cTn id="79" dur="1" fill="hold">
                                          <p:stCondLst>
                                            <p:cond delay="0"/>
                                          </p:stCondLst>
                                        </p:cTn>
                                        <p:tgtEl>
                                          <p:spTgt spid="170"/>
                                        </p:tgtEl>
                                        <p:attrNameLst>
                                          <p:attrName>style.visibility</p:attrName>
                                        </p:attrNameLst>
                                      </p:cBhvr>
                                      <p:to>
                                        <p:strVal val="visible"/>
                                      </p:to>
                                    </p:set>
                                    <p:anim calcmode="lin" valueType="num">
                                      <p:cBhvr additive="base">
                                        <p:cTn id="80" dur="500"/>
                                        <p:tgtEl>
                                          <p:spTgt spid="170"/>
                                        </p:tgtEl>
                                        <p:attrNameLst>
                                          <p:attrName>ppt_x</p:attrName>
                                        </p:attrNameLst>
                                      </p:cBhvr>
                                      <p:tavLst>
                                        <p:tav tm="0">
                                          <p:val>
                                            <p:strVal val="#ppt_x-#ppt_w*1.125000"/>
                                          </p:val>
                                        </p:tav>
                                        <p:tav tm="100000">
                                          <p:val>
                                            <p:strVal val="#ppt_x"/>
                                          </p:val>
                                        </p:tav>
                                      </p:tavLst>
                                    </p:anim>
                                    <p:animEffect transition="in" filter="wipe(right)">
                                      <p:cBhvr>
                                        <p:cTn id="81" dur="500"/>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70" grpId="0"/>
      <p:bldP spid="171" grpId="0" animBg="1"/>
      <p:bldP spid="17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角丸四角形 143"/>
          <p:cNvSpPr/>
          <p:nvPr/>
        </p:nvSpPr>
        <p:spPr bwMode="auto">
          <a:xfrm>
            <a:off x="4716016" y="1124744"/>
            <a:ext cx="4032448" cy="936104"/>
          </a:xfrm>
          <a:prstGeom prst="roundRect">
            <a:avLst/>
          </a:prstGeom>
          <a:solidFill>
            <a:schemeClr val="accent1"/>
          </a:solidFill>
          <a:ln w="38100"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pic>
        <p:nvPicPr>
          <p:cNvPr id="98" name="図 9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1920" y="3429000"/>
            <a:ext cx="720080" cy="877812"/>
          </a:xfrm>
          <a:prstGeom prst="rect">
            <a:avLst/>
          </a:prstGeom>
        </p:spPr>
      </p:pic>
      <p:sp>
        <p:nvSpPr>
          <p:cNvPr id="4" name="タイトル 3"/>
          <p:cNvSpPr>
            <a:spLocks noGrp="1"/>
          </p:cNvSpPr>
          <p:nvPr>
            <p:ph type="title"/>
          </p:nvPr>
        </p:nvSpPr>
        <p:spPr/>
        <p:txBody>
          <a:bodyPr/>
          <a:lstStyle/>
          <a:p>
            <a:r>
              <a:rPr kumimoji="1" lang="ja-JP" altLang="en-US" dirty="0" smtClean="0"/>
              <a:t>距離による減衰</a:t>
            </a:r>
            <a:endParaRPr kumimoji="1" lang="ja-JP" altLang="en-US" dirty="0"/>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3717032"/>
            <a:ext cx="2160240" cy="772117"/>
          </a:xfrm>
          <a:prstGeom prst="rect">
            <a:avLst/>
          </a:prstGeom>
        </p:spPr>
      </p:pic>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320" y="4135364"/>
            <a:ext cx="720080" cy="877812"/>
          </a:xfrm>
          <a:prstGeom prst="rect">
            <a:avLst/>
          </a:prstGeom>
        </p:spPr>
      </p:pic>
      <p:cxnSp>
        <p:nvCxnSpPr>
          <p:cNvPr id="10" name="直線矢印コネクタ 9"/>
          <p:cNvCxnSpPr/>
          <p:nvPr/>
        </p:nvCxnSpPr>
        <p:spPr bwMode="auto">
          <a:xfrm flipH="1">
            <a:off x="2411760" y="4495404"/>
            <a:ext cx="5040560" cy="0"/>
          </a:xfrm>
          <a:prstGeom prst="straightConnector1">
            <a:avLst/>
          </a:prstGeom>
          <a:solidFill>
            <a:schemeClr val="accent1"/>
          </a:solidFill>
          <a:ln w="38100" cap="flat" cmpd="sng" algn="ctr">
            <a:solidFill>
              <a:srgbClr val="FF9900"/>
            </a:solidFill>
            <a:prstDash val="solid"/>
            <a:round/>
            <a:headEnd type="none" w="med" len="med"/>
            <a:tailEnd type="triangle"/>
          </a:ln>
          <a:effectLst/>
        </p:spPr>
      </p:cxnSp>
      <p:grpSp>
        <p:nvGrpSpPr>
          <p:cNvPr id="14" name="グループ化 13"/>
          <p:cNvGrpSpPr/>
          <p:nvPr/>
        </p:nvGrpSpPr>
        <p:grpSpPr>
          <a:xfrm>
            <a:off x="6300192" y="4207372"/>
            <a:ext cx="648072" cy="648072"/>
            <a:chOff x="6300192" y="4207372"/>
            <a:chExt cx="648072" cy="648072"/>
          </a:xfrm>
        </p:grpSpPr>
        <p:sp>
          <p:nvSpPr>
            <p:cNvPr id="12" name="円/楕円 11"/>
            <p:cNvSpPr/>
            <p:nvPr/>
          </p:nvSpPr>
          <p:spPr bwMode="auto">
            <a:xfrm>
              <a:off x="6705081" y="446824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cxnSp>
          <p:nvCxnSpPr>
            <p:cNvPr id="17" name="直線矢印コネクタ 16"/>
            <p:cNvCxnSpPr/>
            <p:nvPr/>
          </p:nvCxnSpPr>
          <p:spPr bwMode="auto">
            <a:xfrm flipV="1">
              <a:off x="6804248" y="420737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18" name="直線矢印コネクタ 17"/>
            <p:cNvCxnSpPr/>
            <p:nvPr/>
          </p:nvCxnSpPr>
          <p:spPr bwMode="auto">
            <a:xfrm>
              <a:off x="6732240" y="456741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22" name="直線矢印コネクタ 21"/>
            <p:cNvCxnSpPr/>
            <p:nvPr/>
          </p:nvCxnSpPr>
          <p:spPr bwMode="auto">
            <a:xfrm flipH="1" flipV="1">
              <a:off x="6300192" y="427938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25" name="直線矢印コネクタ 24"/>
            <p:cNvCxnSpPr/>
            <p:nvPr/>
          </p:nvCxnSpPr>
          <p:spPr bwMode="auto">
            <a:xfrm flipH="1">
              <a:off x="6372200" y="456741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grpSp>
        <p:nvGrpSpPr>
          <p:cNvPr id="15" name="グループ化 14"/>
          <p:cNvGrpSpPr/>
          <p:nvPr/>
        </p:nvGrpSpPr>
        <p:grpSpPr>
          <a:xfrm>
            <a:off x="5580112" y="4207372"/>
            <a:ext cx="648072" cy="648072"/>
            <a:chOff x="5580112" y="4207372"/>
            <a:chExt cx="648072" cy="648072"/>
          </a:xfrm>
        </p:grpSpPr>
        <p:sp>
          <p:nvSpPr>
            <p:cNvPr id="43" name="円/楕円 42"/>
            <p:cNvSpPr/>
            <p:nvPr/>
          </p:nvSpPr>
          <p:spPr bwMode="auto">
            <a:xfrm>
              <a:off x="5985001" y="446824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cxnSp>
          <p:nvCxnSpPr>
            <p:cNvPr id="44" name="直線矢印コネクタ 43"/>
            <p:cNvCxnSpPr/>
            <p:nvPr/>
          </p:nvCxnSpPr>
          <p:spPr bwMode="auto">
            <a:xfrm flipV="1">
              <a:off x="6084168" y="420737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45" name="直線矢印コネクタ 44"/>
            <p:cNvCxnSpPr/>
            <p:nvPr/>
          </p:nvCxnSpPr>
          <p:spPr bwMode="auto">
            <a:xfrm>
              <a:off x="6012160" y="456741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46" name="直線矢印コネクタ 45"/>
            <p:cNvCxnSpPr/>
            <p:nvPr/>
          </p:nvCxnSpPr>
          <p:spPr bwMode="auto">
            <a:xfrm flipH="1" flipV="1">
              <a:off x="5580112" y="427938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47" name="直線矢印コネクタ 46"/>
            <p:cNvCxnSpPr/>
            <p:nvPr/>
          </p:nvCxnSpPr>
          <p:spPr bwMode="auto">
            <a:xfrm flipH="1">
              <a:off x="5652120" y="456741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grpSp>
        <p:nvGrpSpPr>
          <p:cNvPr id="16" name="グループ化 15"/>
          <p:cNvGrpSpPr/>
          <p:nvPr/>
        </p:nvGrpSpPr>
        <p:grpSpPr>
          <a:xfrm>
            <a:off x="4860032" y="4207372"/>
            <a:ext cx="648072" cy="648072"/>
            <a:chOff x="4860032" y="4207372"/>
            <a:chExt cx="648072" cy="648072"/>
          </a:xfrm>
        </p:grpSpPr>
        <p:sp>
          <p:nvSpPr>
            <p:cNvPr id="48" name="円/楕円 47"/>
            <p:cNvSpPr/>
            <p:nvPr/>
          </p:nvSpPr>
          <p:spPr bwMode="auto">
            <a:xfrm>
              <a:off x="5264921" y="446824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cxnSp>
          <p:nvCxnSpPr>
            <p:cNvPr id="49" name="直線矢印コネクタ 48"/>
            <p:cNvCxnSpPr/>
            <p:nvPr/>
          </p:nvCxnSpPr>
          <p:spPr bwMode="auto">
            <a:xfrm flipV="1">
              <a:off x="5364088" y="420737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50" name="直線矢印コネクタ 49"/>
            <p:cNvCxnSpPr/>
            <p:nvPr/>
          </p:nvCxnSpPr>
          <p:spPr bwMode="auto">
            <a:xfrm>
              <a:off x="5292080" y="456741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51" name="直線矢印コネクタ 50"/>
            <p:cNvCxnSpPr/>
            <p:nvPr/>
          </p:nvCxnSpPr>
          <p:spPr bwMode="auto">
            <a:xfrm flipH="1" flipV="1">
              <a:off x="4860032" y="427938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52" name="直線矢印コネクタ 51"/>
            <p:cNvCxnSpPr/>
            <p:nvPr/>
          </p:nvCxnSpPr>
          <p:spPr bwMode="auto">
            <a:xfrm flipH="1">
              <a:off x="4932040" y="456741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grpSp>
        <p:nvGrpSpPr>
          <p:cNvPr id="19" name="グループ化 18"/>
          <p:cNvGrpSpPr/>
          <p:nvPr/>
        </p:nvGrpSpPr>
        <p:grpSpPr>
          <a:xfrm>
            <a:off x="4139952" y="4207372"/>
            <a:ext cx="648072" cy="648072"/>
            <a:chOff x="4139952" y="4207372"/>
            <a:chExt cx="648072" cy="648072"/>
          </a:xfrm>
        </p:grpSpPr>
        <p:sp>
          <p:nvSpPr>
            <p:cNvPr id="53" name="円/楕円 52"/>
            <p:cNvSpPr/>
            <p:nvPr/>
          </p:nvSpPr>
          <p:spPr bwMode="auto">
            <a:xfrm>
              <a:off x="4544841" y="446824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cxnSp>
          <p:nvCxnSpPr>
            <p:cNvPr id="54" name="直線矢印コネクタ 53"/>
            <p:cNvCxnSpPr/>
            <p:nvPr/>
          </p:nvCxnSpPr>
          <p:spPr bwMode="auto">
            <a:xfrm flipV="1">
              <a:off x="4644008" y="420737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55" name="直線矢印コネクタ 54"/>
            <p:cNvCxnSpPr/>
            <p:nvPr/>
          </p:nvCxnSpPr>
          <p:spPr bwMode="auto">
            <a:xfrm>
              <a:off x="4572000" y="456741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56" name="直線矢印コネクタ 55"/>
            <p:cNvCxnSpPr/>
            <p:nvPr/>
          </p:nvCxnSpPr>
          <p:spPr bwMode="auto">
            <a:xfrm flipH="1" flipV="1">
              <a:off x="4139952" y="427938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57" name="直線矢印コネクタ 56"/>
            <p:cNvCxnSpPr/>
            <p:nvPr/>
          </p:nvCxnSpPr>
          <p:spPr bwMode="auto">
            <a:xfrm flipH="1">
              <a:off x="4211960" y="456741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grpSp>
        <p:nvGrpSpPr>
          <p:cNvPr id="20" name="グループ化 19"/>
          <p:cNvGrpSpPr/>
          <p:nvPr/>
        </p:nvGrpSpPr>
        <p:grpSpPr>
          <a:xfrm>
            <a:off x="3419872" y="4207372"/>
            <a:ext cx="648072" cy="648072"/>
            <a:chOff x="3419872" y="4207372"/>
            <a:chExt cx="648072" cy="648072"/>
          </a:xfrm>
        </p:grpSpPr>
        <p:sp>
          <p:nvSpPr>
            <p:cNvPr id="58" name="円/楕円 57"/>
            <p:cNvSpPr/>
            <p:nvPr/>
          </p:nvSpPr>
          <p:spPr bwMode="auto">
            <a:xfrm>
              <a:off x="3824761" y="446824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cxnSp>
          <p:nvCxnSpPr>
            <p:cNvPr id="59" name="直線矢印コネクタ 58"/>
            <p:cNvCxnSpPr/>
            <p:nvPr/>
          </p:nvCxnSpPr>
          <p:spPr bwMode="auto">
            <a:xfrm flipV="1">
              <a:off x="3923928" y="420737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60" name="直線矢印コネクタ 59"/>
            <p:cNvCxnSpPr/>
            <p:nvPr/>
          </p:nvCxnSpPr>
          <p:spPr bwMode="auto">
            <a:xfrm>
              <a:off x="3851920" y="456741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61" name="直線矢印コネクタ 60"/>
            <p:cNvCxnSpPr/>
            <p:nvPr/>
          </p:nvCxnSpPr>
          <p:spPr bwMode="auto">
            <a:xfrm flipH="1" flipV="1">
              <a:off x="3419872" y="427938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62" name="直線矢印コネクタ 61"/>
            <p:cNvCxnSpPr/>
            <p:nvPr/>
          </p:nvCxnSpPr>
          <p:spPr bwMode="auto">
            <a:xfrm flipH="1">
              <a:off x="3491880" y="456741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grpSp>
        <p:nvGrpSpPr>
          <p:cNvPr id="21" name="グループ化 20"/>
          <p:cNvGrpSpPr/>
          <p:nvPr/>
        </p:nvGrpSpPr>
        <p:grpSpPr>
          <a:xfrm>
            <a:off x="2699792" y="4207372"/>
            <a:ext cx="648072" cy="648072"/>
            <a:chOff x="2699792" y="4207372"/>
            <a:chExt cx="648072" cy="648072"/>
          </a:xfrm>
        </p:grpSpPr>
        <p:sp>
          <p:nvSpPr>
            <p:cNvPr id="63" name="円/楕円 62"/>
            <p:cNvSpPr/>
            <p:nvPr/>
          </p:nvSpPr>
          <p:spPr bwMode="auto">
            <a:xfrm>
              <a:off x="3104681" y="4468245"/>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cxnSp>
          <p:nvCxnSpPr>
            <p:cNvPr id="64" name="直線矢印コネクタ 63"/>
            <p:cNvCxnSpPr/>
            <p:nvPr/>
          </p:nvCxnSpPr>
          <p:spPr bwMode="auto">
            <a:xfrm flipV="1">
              <a:off x="3203848" y="4207372"/>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65" name="直線矢印コネクタ 64"/>
            <p:cNvCxnSpPr/>
            <p:nvPr/>
          </p:nvCxnSpPr>
          <p:spPr bwMode="auto">
            <a:xfrm>
              <a:off x="3131840" y="4567412"/>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66" name="直線矢印コネクタ 65"/>
            <p:cNvCxnSpPr/>
            <p:nvPr/>
          </p:nvCxnSpPr>
          <p:spPr bwMode="auto">
            <a:xfrm flipH="1" flipV="1">
              <a:off x="2699792" y="4279380"/>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67" name="直線矢印コネクタ 66"/>
            <p:cNvCxnSpPr/>
            <p:nvPr/>
          </p:nvCxnSpPr>
          <p:spPr bwMode="auto">
            <a:xfrm flipH="1">
              <a:off x="2771800" y="4567412"/>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cxnSp>
        <p:nvCxnSpPr>
          <p:cNvPr id="100" name="直線矢印コネクタ 99"/>
          <p:cNvCxnSpPr/>
          <p:nvPr/>
        </p:nvCxnSpPr>
        <p:spPr bwMode="auto">
          <a:xfrm flipH="1">
            <a:off x="2411760" y="3789040"/>
            <a:ext cx="1440160" cy="0"/>
          </a:xfrm>
          <a:prstGeom prst="straightConnector1">
            <a:avLst/>
          </a:prstGeom>
          <a:solidFill>
            <a:schemeClr val="accent1"/>
          </a:solidFill>
          <a:ln w="38100" cap="flat" cmpd="sng" algn="ctr">
            <a:solidFill>
              <a:srgbClr val="FF9900"/>
            </a:solidFill>
            <a:prstDash val="solid"/>
            <a:round/>
            <a:headEnd type="none" w="med" len="med"/>
            <a:tailEnd type="triangle"/>
          </a:ln>
          <a:effectLst/>
        </p:spPr>
      </p:cxnSp>
      <p:grpSp>
        <p:nvGrpSpPr>
          <p:cNvPr id="13" name="グループ化 12"/>
          <p:cNvGrpSpPr/>
          <p:nvPr/>
        </p:nvGrpSpPr>
        <p:grpSpPr>
          <a:xfrm>
            <a:off x="2699792" y="3501008"/>
            <a:ext cx="648072" cy="648072"/>
            <a:chOff x="2699792" y="3501008"/>
            <a:chExt cx="648072" cy="648072"/>
          </a:xfrm>
        </p:grpSpPr>
        <p:sp>
          <p:nvSpPr>
            <p:cNvPr id="102" name="円/楕円 101"/>
            <p:cNvSpPr/>
            <p:nvPr/>
          </p:nvSpPr>
          <p:spPr bwMode="auto">
            <a:xfrm>
              <a:off x="3104681" y="3761881"/>
              <a:ext cx="72008" cy="72008"/>
            </a:xfrm>
            <a:prstGeom prst="ellipse">
              <a:avLst/>
            </a:prstGeom>
            <a:noFill/>
            <a:ln w="190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cxnSp>
          <p:nvCxnSpPr>
            <p:cNvPr id="103" name="直線矢印コネクタ 102"/>
            <p:cNvCxnSpPr/>
            <p:nvPr/>
          </p:nvCxnSpPr>
          <p:spPr bwMode="auto">
            <a:xfrm flipV="1">
              <a:off x="3203848" y="3501008"/>
              <a:ext cx="144016" cy="216024"/>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105" name="直線矢印コネクタ 104"/>
            <p:cNvCxnSpPr/>
            <p:nvPr/>
          </p:nvCxnSpPr>
          <p:spPr bwMode="auto">
            <a:xfrm>
              <a:off x="3131840" y="3861048"/>
              <a:ext cx="72008" cy="288032"/>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106" name="直線矢印コネクタ 105"/>
            <p:cNvCxnSpPr/>
            <p:nvPr/>
          </p:nvCxnSpPr>
          <p:spPr bwMode="auto">
            <a:xfrm flipH="1" flipV="1">
              <a:off x="2699792" y="3573016"/>
              <a:ext cx="360040"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cxnSp>
          <p:nvCxnSpPr>
            <p:cNvPr id="108" name="直線矢印コネクタ 107"/>
            <p:cNvCxnSpPr/>
            <p:nvPr/>
          </p:nvCxnSpPr>
          <p:spPr bwMode="auto">
            <a:xfrm flipH="1">
              <a:off x="2771800" y="3861048"/>
              <a:ext cx="288032" cy="144016"/>
            </a:xfrm>
            <a:prstGeom prst="straightConnector1">
              <a:avLst/>
            </a:prstGeom>
            <a:solidFill>
              <a:schemeClr val="accent1"/>
            </a:solidFill>
            <a:ln w="19050" cap="flat" cmpd="sng" algn="ctr">
              <a:solidFill>
                <a:srgbClr val="FF9900"/>
              </a:solidFill>
              <a:prstDash val="solid"/>
              <a:round/>
              <a:headEnd type="none" w="med" len="med"/>
              <a:tailEnd type="arrow" w="med" len="med"/>
            </a:ln>
            <a:effectLst/>
          </p:spPr>
        </p:cxnSp>
      </p:grpSp>
      <p:sp>
        <p:nvSpPr>
          <p:cNvPr id="109" name="テキスト ボックス 108"/>
          <p:cNvSpPr txBox="1"/>
          <p:nvPr/>
        </p:nvSpPr>
        <p:spPr>
          <a:xfrm>
            <a:off x="683568" y="1196752"/>
            <a:ext cx="389850" cy="830997"/>
          </a:xfrm>
          <a:prstGeom prst="rect">
            <a:avLst/>
          </a:prstGeom>
          <a:noFill/>
        </p:spPr>
        <p:txBody>
          <a:bodyPr wrap="none" rtlCol="0">
            <a:spAutoFit/>
          </a:bodyPr>
          <a:lstStyle/>
          <a:p>
            <a:r>
              <a:rPr kumimoji="1" lang="en-US" altLang="ja-JP" sz="4800" i="1" dirty="0" smtClean="0">
                <a:latin typeface="Times New Roman" panose="02020603050405020304" pitchFamily="18" charset="0"/>
                <a:cs typeface="Times New Roman" panose="02020603050405020304" pitchFamily="18" charset="0"/>
              </a:rPr>
              <a:t>I</a:t>
            </a:r>
            <a:endParaRPr kumimoji="1" lang="ja-JP" altLang="en-US" sz="4800" i="1" dirty="0">
              <a:latin typeface="Times New Roman" panose="02020603050405020304" pitchFamily="18" charset="0"/>
              <a:cs typeface="Times New Roman" panose="02020603050405020304" pitchFamily="18" charset="0"/>
            </a:endParaRPr>
          </a:p>
        </p:txBody>
      </p:sp>
      <p:cxnSp>
        <p:nvCxnSpPr>
          <p:cNvPr id="111" name="直線コネクタ 110"/>
          <p:cNvCxnSpPr/>
          <p:nvPr/>
        </p:nvCxnSpPr>
        <p:spPr bwMode="auto">
          <a:xfrm>
            <a:off x="1403648" y="1628800"/>
            <a:ext cx="36004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12" name="直線コネクタ 111"/>
          <p:cNvCxnSpPr/>
          <p:nvPr/>
        </p:nvCxnSpPr>
        <p:spPr bwMode="auto">
          <a:xfrm>
            <a:off x="1403648" y="1772816"/>
            <a:ext cx="36004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14" name="直線コネクタ 113"/>
          <p:cNvCxnSpPr/>
          <p:nvPr/>
        </p:nvCxnSpPr>
        <p:spPr bwMode="auto">
          <a:xfrm>
            <a:off x="4139952" y="1628800"/>
            <a:ext cx="432048"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15" name="直線コネクタ 114"/>
          <p:cNvCxnSpPr/>
          <p:nvPr/>
        </p:nvCxnSpPr>
        <p:spPr bwMode="auto">
          <a:xfrm>
            <a:off x="4355976" y="1412776"/>
            <a:ext cx="0" cy="432048"/>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26" name="テキスト ボックス 125"/>
          <p:cNvSpPr txBox="1"/>
          <p:nvPr/>
        </p:nvSpPr>
        <p:spPr>
          <a:xfrm>
            <a:off x="2051720" y="1196752"/>
            <a:ext cx="561372" cy="830997"/>
          </a:xfrm>
          <a:prstGeom prst="rect">
            <a:avLst/>
          </a:prstGeom>
          <a:noFill/>
        </p:spPr>
        <p:txBody>
          <a:bodyPr wrap="none" rtlCol="0">
            <a:spAutoFit/>
          </a:bodyPr>
          <a:lstStyle/>
          <a:p>
            <a:r>
              <a:rPr kumimoji="1" lang="en-US" altLang="ja-JP" sz="4800" i="1" dirty="0" smtClean="0">
                <a:latin typeface="Times New Roman" panose="02020603050405020304" pitchFamily="18" charset="0"/>
                <a:cs typeface="Times New Roman" panose="02020603050405020304" pitchFamily="18" charset="0"/>
              </a:rPr>
              <a:t>R</a:t>
            </a:r>
            <a:endParaRPr kumimoji="1" lang="ja-JP" altLang="en-US" sz="4800" i="1" dirty="0">
              <a:latin typeface="Times New Roman" panose="02020603050405020304" pitchFamily="18" charset="0"/>
              <a:cs typeface="Times New Roman" panose="02020603050405020304" pitchFamily="18" charset="0"/>
            </a:endParaRPr>
          </a:p>
        </p:txBody>
      </p:sp>
      <p:sp>
        <p:nvSpPr>
          <p:cNvPr id="129" name="テキスト ボックス 128"/>
          <p:cNvSpPr txBox="1"/>
          <p:nvPr/>
        </p:nvSpPr>
        <p:spPr>
          <a:xfrm>
            <a:off x="6012160" y="1229851"/>
            <a:ext cx="492443" cy="830997"/>
          </a:xfrm>
          <a:prstGeom prst="rect">
            <a:avLst/>
          </a:prstGeom>
          <a:noFill/>
        </p:spPr>
        <p:txBody>
          <a:bodyPr wrap="none" rtlCol="0">
            <a:spAutoFit/>
          </a:bodyPr>
          <a:lstStyle/>
          <a:p>
            <a:r>
              <a:rPr kumimoji="1" lang="en-US" altLang="ja-JP" sz="4800" dirty="0" smtClean="0">
                <a:latin typeface="Times New Roman" panose="02020603050405020304" pitchFamily="18" charset="0"/>
                <a:cs typeface="Times New Roman" panose="02020603050405020304" pitchFamily="18" charset="0"/>
              </a:rPr>
              <a:t>1</a:t>
            </a:r>
            <a:endParaRPr kumimoji="1" lang="ja-JP" altLang="en-US" sz="4800" dirty="0">
              <a:latin typeface="Times New Roman" panose="02020603050405020304" pitchFamily="18" charset="0"/>
              <a:cs typeface="Times New Roman" panose="02020603050405020304" pitchFamily="18" charset="0"/>
            </a:endParaRPr>
          </a:p>
        </p:txBody>
      </p:sp>
      <p:cxnSp>
        <p:nvCxnSpPr>
          <p:cNvPr id="130" name="直線コネクタ 129"/>
          <p:cNvCxnSpPr/>
          <p:nvPr/>
        </p:nvCxnSpPr>
        <p:spPr bwMode="auto">
          <a:xfrm>
            <a:off x="6588224" y="1628800"/>
            <a:ext cx="36004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31" name="左大かっこ 130"/>
          <p:cNvSpPr/>
          <p:nvPr/>
        </p:nvSpPr>
        <p:spPr bwMode="auto">
          <a:xfrm>
            <a:off x="5796136" y="1196752"/>
            <a:ext cx="72008" cy="792088"/>
          </a:xfrm>
          <a:prstGeom prst="leftBracket">
            <a:avLst>
              <a:gd name="adj" fmla="val 109034"/>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32" name="左大かっこ 131"/>
          <p:cNvSpPr/>
          <p:nvPr/>
        </p:nvSpPr>
        <p:spPr bwMode="auto">
          <a:xfrm flipH="1">
            <a:off x="8604448" y="1196752"/>
            <a:ext cx="72008" cy="792088"/>
          </a:xfrm>
          <a:prstGeom prst="leftBracket">
            <a:avLst>
              <a:gd name="adj" fmla="val 109034"/>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37" name="テキスト ボックス 136"/>
          <p:cNvSpPr txBox="1"/>
          <p:nvPr/>
        </p:nvSpPr>
        <p:spPr>
          <a:xfrm>
            <a:off x="4788024" y="1196752"/>
            <a:ext cx="561372" cy="830997"/>
          </a:xfrm>
          <a:prstGeom prst="rect">
            <a:avLst/>
          </a:prstGeom>
          <a:noFill/>
        </p:spPr>
        <p:txBody>
          <a:bodyPr wrap="none" rtlCol="0">
            <a:spAutoFit/>
          </a:bodyPr>
          <a:lstStyle/>
          <a:p>
            <a:r>
              <a:rPr kumimoji="1" lang="en-US" altLang="ja-JP" sz="4800" i="1" dirty="0" smtClean="0">
                <a:latin typeface="Times New Roman" panose="02020603050405020304" pitchFamily="18" charset="0"/>
                <a:cs typeface="Times New Roman" panose="02020603050405020304" pitchFamily="18" charset="0"/>
              </a:rPr>
              <a:t>A</a:t>
            </a:r>
            <a:endParaRPr kumimoji="1" lang="ja-JP" altLang="en-US" sz="4800" i="1" dirty="0">
              <a:latin typeface="Times New Roman" panose="02020603050405020304" pitchFamily="18" charset="0"/>
              <a:cs typeface="Times New Roman" panose="02020603050405020304" pitchFamily="18" charset="0"/>
            </a:endParaRPr>
          </a:p>
        </p:txBody>
      </p:sp>
      <p:sp>
        <p:nvSpPr>
          <p:cNvPr id="138" name="テキスト ボックス 137"/>
          <p:cNvSpPr txBox="1"/>
          <p:nvPr/>
        </p:nvSpPr>
        <p:spPr>
          <a:xfrm>
            <a:off x="5148064" y="1412776"/>
            <a:ext cx="513282" cy="646331"/>
          </a:xfrm>
          <a:prstGeom prst="rect">
            <a:avLst/>
          </a:prstGeom>
          <a:noFill/>
        </p:spPr>
        <p:txBody>
          <a:bodyPr wrap="none" rtlCol="0">
            <a:spAutoFit/>
          </a:bodyPr>
          <a:lstStyle/>
          <a:p>
            <a:r>
              <a:rPr lang="en-US" altLang="ja-JP" sz="3600" dirty="0" smtClean="0">
                <a:latin typeface="Symbol" panose="05050102010706020507" pitchFamily="18" charset="2"/>
              </a:rPr>
              <a:t>¥</a:t>
            </a:r>
            <a:endParaRPr lang="ja-JP" altLang="en-US" sz="3600" dirty="0">
              <a:latin typeface="Symbol" panose="05050102010706020507" pitchFamily="18" charset="2"/>
            </a:endParaRPr>
          </a:p>
        </p:txBody>
      </p:sp>
      <p:sp>
        <p:nvSpPr>
          <p:cNvPr id="143" name="テキスト ボックス 142"/>
          <p:cNvSpPr txBox="1"/>
          <p:nvPr/>
        </p:nvSpPr>
        <p:spPr>
          <a:xfrm>
            <a:off x="2843808" y="611396"/>
            <a:ext cx="877163" cy="369332"/>
          </a:xfrm>
          <a:prstGeom prst="rect">
            <a:avLst/>
          </a:prstGeom>
          <a:noFill/>
        </p:spPr>
        <p:txBody>
          <a:bodyPr wrap="none" rtlCol="0">
            <a:spAutoFit/>
          </a:bodyPr>
          <a:lstStyle/>
          <a:p>
            <a:r>
              <a:rPr kumimoji="1" lang="ja-JP" altLang="en-US" dirty="0" smtClean="0">
                <a:solidFill>
                  <a:schemeClr val="accent2">
                    <a:lumMod val="50000"/>
                  </a:schemeClr>
                </a:solidFill>
              </a:rPr>
              <a:t>減衰率</a:t>
            </a:r>
            <a:endParaRPr kumimoji="1" lang="ja-JP" altLang="en-US" dirty="0">
              <a:solidFill>
                <a:schemeClr val="accent2">
                  <a:lumMod val="50000"/>
                </a:schemeClr>
              </a:solidFill>
            </a:endParaRPr>
          </a:p>
        </p:txBody>
      </p:sp>
      <p:sp>
        <p:nvSpPr>
          <p:cNvPr id="145" name="角丸四角形 144"/>
          <p:cNvSpPr/>
          <p:nvPr/>
        </p:nvSpPr>
        <p:spPr bwMode="auto">
          <a:xfrm>
            <a:off x="2627784" y="1196752"/>
            <a:ext cx="1296144" cy="792088"/>
          </a:xfrm>
          <a:prstGeom prst="roundRect">
            <a:avLst/>
          </a:prstGeom>
          <a:noFill/>
          <a:ln w="3810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47" name="テキスト ボックス 146"/>
          <p:cNvSpPr txBox="1"/>
          <p:nvPr/>
        </p:nvSpPr>
        <p:spPr>
          <a:xfrm>
            <a:off x="2555776" y="2132856"/>
            <a:ext cx="877163" cy="369332"/>
          </a:xfrm>
          <a:prstGeom prst="rect">
            <a:avLst/>
          </a:prstGeom>
          <a:noFill/>
        </p:spPr>
        <p:txBody>
          <a:bodyPr wrap="none" rtlCol="0">
            <a:spAutoFit/>
          </a:bodyPr>
          <a:lstStyle/>
          <a:p>
            <a:r>
              <a:rPr kumimoji="1" lang="ja-JP" altLang="en-US" dirty="0" smtClean="0">
                <a:solidFill>
                  <a:schemeClr val="accent3">
                    <a:lumMod val="75000"/>
                  </a:schemeClr>
                </a:solidFill>
              </a:rPr>
              <a:t>物体光</a:t>
            </a:r>
            <a:endParaRPr kumimoji="1" lang="ja-JP" altLang="en-US" dirty="0">
              <a:solidFill>
                <a:schemeClr val="accent3">
                  <a:lumMod val="75000"/>
                </a:schemeClr>
              </a:solidFill>
            </a:endParaRPr>
          </a:p>
        </p:txBody>
      </p:sp>
      <p:cxnSp>
        <p:nvCxnSpPr>
          <p:cNvPr id="149" name="直線コネクタ 148"/>
          <p:cNvCxnSpPr/>
          <p:nvPr/>
        </p:nvCxnSpPr>
        <p:spPr bwMode="auto">
          <a:xfrm>
            <a:off x="2051720" y="2132856"/>
            <a:ext cx="1872208" cy="0"/>
          </a:xfrm>
          <a:prstGeom prst="line">
            <a:avLst/>
          </a:prstGeom>
          <a:solidFill>
            <a:schemeClr val="accent1"/>
          </a:solidFill>
          <a:ln w="38100" cap="flat" cmpd="sng" algn="ctr">
            <a:solidFill>
              <a:schemeClr val="accent3"/>
            </a:solidFill>
            <a:prstDash val="solid"/>
            <a:round/>
            <a:headEnd type="none" w="med" len="med"/>
            <a:tailEnd type="none" w="med" len="med"/>
          </a:ln>
          <a:effectLst/>
        </p:spPr>
      </p:cxnSp>
      <p:sp>
        <p:nvSpPr>
          <p:cNvPr id="150" name="角丸四角形 149"/>
          <p:cNvSpPr/>
          <p:nvPr/>
        </p:nvSpPr>
        <p:spPr bwMode="auto">
          <a:xfrm>
            <a:off x="7092280" y="1196752"/>
            <a:ext cx="1296144" cy="792088"/>
          </a:xfrm>
          <a:prstGeom prst="roundRect">
            <a:avLst/>
          </a:prstGeom>
          <a:noFill/>
          <a:ln w="3810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151" name="テキスト ボックス 150"/>
          <p:cNvSpPr txBox="1"/>
          <p:nvPr/>
        </p:nvSpPr>
        <p:spPr>
          <a:xfrm>
            <a:off x="7308304" y="611396"/>
            <a:ext cx="877163" cy="369332"/>
          </a:xfrm>
          <a:prstGeom prst="rect">
            <a:avLst/>
          </a:prstGeom>
          <a:noFill/>
        </p:spPr>
        <p:txBody>
          <a:bodyPr wrap="none" rtlCol="0">
            <a:spAutoFit/>
          </a:bodyPr>
          <a:lstStyle/>
          <a:p>
            <a:r>
              <a:rPr kumimoji="1" lang="ja-JP" altLang="en-US" dirty="0" smtClean="0">
                <a:solidFill>
                  <a:schemeClr val="accent2">
                    <a:lumMod val="50000"/>
                  </a:schemeClr>
                </a:solidFill>
              </a:rPr>
              <a:t>減衰率</a:t>
            </a:r>
            <a:endParaRPr kumimoji="1" lang="ja-JP" altLang="en-US" dirty="0">
              <a:solidFill>
                <a:schemeClr val="accent2">
                  <a:lumMod val="50000"/>
                </a:schemeClr>
              </a:solidFill>
            </a:endParaRPr>
          </a:p>
        </p:txBody>
      </p:sp>
      <p:grpSp>
        <p:nvGrpSpPr>
          <p:cNvPr id="3" name="グループ化 2"/>
          <p:cNvGrpSpPr/>
          <p:nvPr/>
        </p:nvGrpSpPr>
        <p:grpSpPr>
          <a:xfrm>
            <a:off x="2627784" y="1126485"/>
            <a:ext cx="1305242" cy="901264"/>
            <a:chOff x="2627784" y="1126485"/>
            <a:chExt cx="1305242" cy="901264"/>
          </a:xfrm>
        </p:grpSpPr>
        <p:sp>
          <p:nvSpPr>
            <p:cNvPr id="133" name="テキスト ボックス 132"/>
            <p:cNvSpPr txBox="1"/>
            <p:nvPr/>
          </p:nvSpPr>
          <p:spPr>
            <a:xfrm>
              <a:off x="2627784" y="1196752"/>
              <a:ext cx="457176" cy="830997"/>
            </a:xfrm>
            <a:prstGeom prst="rect">
              <a:avLst/>
            </a:prstGeom>
            <a:noFill/>
          </p:spPr>
          <p:txBody>
            <a:bodyPr wrap="none" rtlCol="0">
              <a:spAutoFit/>
            </a:bodyPr>
            <a:lstStyle/>
            <a:p>
              <a:r>
                <a:rPr kumimoji="1" lang="en-US" altLang="ja-JP" sz="4800" i="1" dirty="0" smtClean="0">
                  <a:latin typeface="Times New Roman" panose="02020603050405020304" pitchFamily="18" charset="0"/>
                  <a:cs typeface="Times New Roman" panose="02020603050405020304" pitchFamily="18" charset="0"/>
                </a:rPr>
                <a:t>e</a:t>
              </a:r>
              <a:endParaRPr kumimoji="1" lang="ja-JP" altLang="en-US" sz="4800" i="1" dirty="0">
                <a:latin typeface="Times New Roman" panose="02020603050405020304" pitchFamily="18" charset="0"/>
                <a:cs typeface="Times New Roman" panose="02020603050405020304" pitchFamily="18" charset="0"/>
              </a:endParaRPr>
            </a:p>
          </p:txBody>
        </p:sp>
        <p:sp>
          <p:nvSpPr>
            <p:cNvPr id="134" name="テキスト ボックス 133"/>
            <p:cNvSpPr txBox="1"/>
            <p:nvPr/>
          </p:nvSpPr>
          <p:spPr>
            <a:xfrm>
              <a:off x="3491880" y="1126485"/>
              <a:ext cx="441146" cy="646331"/>
            </a:xfrm>
            <a:prstGeom prst="rect">
              <a:avLst/>
            </a:prstGeom>
            <a:noFill/>
          </p:spPr>
          <p:txBody>
            <a:bodyPr wrap="none" rtlCol="0">
              <a:spAutoFit/>
            </a:bodyPr>
            <a:lstStyle/>
            <a:p>
              <a:r>
                <a:rPr kumimoji="1" lang="en-US" altLang="ja-JP" sz="3600" i="1" dirty="0" smtClean="0">
                  <a:latin typeface="Times New Roman" panose="02020603050405020304" pitchFamily="18" charset="0"/>
                  <a:cs typeface="Times New Roman" panose="02020603050405020304" pitchFamily="18" charset="0"/>
                </a:rPr>
                <a:t>Z</a:t>
              </a:r>
              <a:endParaRPr kumimoji="1" lang="ja-JP" altLang="en-US" sz="3600" i="1" dirty="0">
                <a:latin typeface="Times New Roman" panose="02020603050405020304" pitchFamily="18" charset="0"/>
                <a:cs typeface="Times New Roman" panose="02020603050405020304" pitchFamily="18" charset="0"/>
              </a:endParaRPr>
            </a:p>
          </p:txBody>
        </p:sp>
        <p:sp>
          <p:nvSpPr>
            <p:cNvPr id="135" name="テキスト ボックス 134"/>
            <p:cNvSpPr txBox="1"/>
            <p:nvPr/>
          </p:nvSpPr>
          <p:spPr>
            <a:xfrm>
              <a:off x="3203848" y="1126485"/>
              <a:ext cx="437940" cy="646331"/>
            </a:xfrm>
            <a:prstGeom prst="rect">
              <a:avLst/>
            </a:prstGeom>
            <a:noFill/>
          </p:spPr>
          <p:txBody>
            <a:bodyPr wrap="none" rtlCol="0">
              <a:spAutoFit/>
            </a:bodyPr>
            <a:lstStyle/>
            <a:p>
              <a:r>
                <a:rPr kumimoji="1" lang="en-US" altLang="ja-JP" sz="3600" i="1" dirty="0" smtClean="0">
                  <a:latin typeface="Symbol" panose="05050102010706020507" pitchFamily="18" charset="2"/>
                  <a:cs typeface="Times New Roman" panose="02020603050405020304" pitchFamily="18" charset="0"/>
                </a:rPr>
                <a:t>b</a:t>
              </a:r>
              <a:endParaRPr kumimoji="1" lang="ja-JP" altLang="en-US" sz="3600" i="1" dirty="0">
                <a:latin typeface="Times New Roman" panose="02020603050405020304" pitchFamily="18" charset="0"/>
                <a:cs typeface="Times New Roman" panose="02020603050405020304" pitchFamily="18" charset="0"/>
              </a:endParaRPr>
            </a:p>
          </p:txBody>
        </p:sp>
        <p:cxnSp>
          <p:nvCxnSpPr>
            <p:cNvPr id="136" name="直線コネクタ 135"/>
            <p:cNvCxnSpPr/>
            <p:nvPr/>
          </p:nvCxnSpPr>
          <p:spPr bwMode="auto">
            <a:xfrm>
              <a:off x="3059832" y="1484784"/>
              <a:ext cx="216024"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grpSp>
        <p:nvGrpSpPr>
          <p:cNvPr id="9" name="グループ化 8"/>
          <p:cNvGrpSpPr/>
          <p:nvPr/>
        </p:nvGrpSpPr>
        <p:grpSpPr>
          <a:xfrm>
            <a:off x="7083182" y="1126485"/>
            <a:ext cx="1305242" cy="901264"/>
            <a:chOff x="7083182" y="1126485"/>
            <a:chExt cx="1305242" cy="901264"/>
          </a:xfrm>
        </p:grpSpPr>
        <p:sp>
          <p:nvSpPr>
            <p:cNvPr id="139" name="テキスト ボックス 138"/>
            <p:cNvSpPr txBox="1"/>
            <p:nvPr/>
          </p:nvSpPr>
          <p:spPr>
            <a:xfrm>
              <a:off x="7083182" y="1196752"/>
              <a:ext cx="457176" cy="830997"/>
            </a:xfrm>
            <a:prstGeom prst="rect">
              <a:avLst/>
            </a:prstGeom>
            <a:noFill/>
          </p:spPr>
          <p:txBody>
            <a:bodyPr wrap="none" rtlCol="0">
              <a:spAutoFit/>
            </a:bodyPr>
            <a:lstStyle/>
            <a:p>
              <a:r>
                <a:rPr kumimoji="1" lang="en-US" altLang="ja-JP" sz="4800" i="1" dirty="0" smtClean="0">
                  <a:latin typeface="Times New Roman" panose="02020603050405020304" pitchFamily="18" charset="0"/>
                  <a:cs typeface="Times New Roman" panose="02020603050405020304" pitchFamily="18" charset="0"/>
                </a:rPr>
                <a:t>e</a:t>
              </a:r>
              <a:endParaRPr kumimoji="1" lang="ja-JP" altLang="en-US" sz="4800" i="1" dirty="0">
                <a:latin typeface="Times New Roman" panose="02020603050405020304" pitchFamily="18" charset="0"/>
                <a:cs typeface="Times New Roman" panose="02020603050405020304" pitchFamily="18" charset="0"/>
              </a:endParaRPr>
            </a:p>
          </p:txBody>
        </p:sp>
        <p:sp>
          <p:nvSpPr>
            <p:cNvPr id="140" name="テキスト ボックス 139"/>
            <p:cNvSpPr txBox="1"/>
            <p:nvPr/>
          </p:nvSpPr>
          <p:spPr>
            <a:xfrm>
              <a:off x="7947278" y="1126485"/>
              <a:ext cx="441146" cy="646331"/>
            </a:xfrm>
            <a:prstGeom prst="rect">
              <a:avLst/>
            </a:prstGeom>
            <a:noFill/>
          </p:spPr>
          <p:txBody>
            <a:bodyPr wrap="none" rtlCol="0">
              <a:spAutoFit/>
            </a:bodyPr>
            <a:lstStyle/>
            <a:p>
              <a:r>
                <a:rPr kumimoji="1" lang="en-US" altLang="ja-JP" sz="3600" i="1" dirty="0" smtClean="0">
                  <a:latin typeface="Times New Roman" panose="02020603050405020304" pitchFamily="18" charset="0"/>
                  <a:cs typeface="Times New Roman" panose="02020603050405020304" pitchFamily="18" charset="0"/>
                </a:rPr>
                <a:t>Z</a:t>
              </a:r>
              <a:endParaRPr kumimoji="1" lang="ja-JP" altLang="en-US" sz="3600" i="1" dirty="0">
                <a:latin typeface="Times New Roman" panose="02020603050405020304" pitchFamily="18" charset="0"/>
                <a:cs typeface="Times New Roman" panose="02020603050405020304" pitchFamily="18" charset="0"/>
              </a:endParaRPr>
            </a:p>
          </p:txBody>
        </p:sp>
        <p:sp>
          <p:nvSpPr>
            <p:cNvPr id="141" name="テキスト ボックス 140"/>
            <p:cNvSpPr txBox="1"/>
            <p:nvPr/>
          </p:nvSpPr>
          <p:spPr>
            <a:xfrm>
              <a:off x="7659246" y="1126485"/>
              <a:ext cx="437940" cy="646331"/>
            </a:xfrm>
            <a:prstGeom prst="rect">
              <a:avLst/>
            </a:prstGeom>
            <a:noFill/>
          </p:spPr>
          <p:txBody>
            <a:bodyPr wrap="none" rtlCol="0">
              <a:spAutoFit/>
            </a:bodyPr>
            <a:lstStyle/>
            <a:p>
              <a:r>
                <a:rPr kumimoji="1" lang="en-US" altLang="ja-JP" sz="3600" i="1" dirty="0" smtClean="0">
                  <a:latin typeface="Symbol" panose="05050102010706020507" pitchFamily="18" charset="2"/>
                  <a:cs typeface="Times New Roman" panose="02020603050405020304" pitchFamily="18" charset="0"/>
                </a:rPr>
                <a:t>b</a:t>
              </a:r>
              <a:endParaRPr kumimoji="1" lang="ja-JP" altLang="en-US" sz="3600" i="1" dirty="0">
                <a:latin typeface="Times New Roman" panose="02020603050405020304" pitchFamily="18" charset="0"/>
                <a:cs typeface="Times New Roman" panose="02020603050405020304" pitchFamily="18" charset="0"/>
              </a:endParaRPr>
            </a:p>
          </p:txBody>
        </p:sp>
        <p:cxnSp>
          <p:nvCxnSpPr>
            <p:cNvPr id="142" name="直線コネクタ 141"/>
            <p:cNvCxnSpPr/>
            <p:nvPr/>
          </p:nvCxnSpPr>
          <p:spPr bwMode="auto">
            <a:xfrm>
              <a:off x="7515230" y="1484784"/>
              <a:ext cx="216024"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89" name="正方形/長方形 88"/>
          <p:cNvSpPr/>
          <p:nvPr/>
        </p:nvSpPr>
        <p:spPr bwMode="auto">
          <a:xfrm>
            <a:off x="107504" y="116632"/>
            <a:ext cx="864096" cy="216024"/>
          </a:xfrm>
          <a:prstGeom prst="rect">
            <a:avLst/>
          </a:prstGeom>
          <a:solidFill>
            <a:srgbClr val="BFBFBF"/>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90" name="テキスト ボックス 89"/>
          <p:cNvSpPr txBox="1"/>
          <p:nvPr/>
        </p:nvSpPr>
        <p:spPr>
          <a:xfrm>
            <a:off x="314907" y="116632"/>
            <a:ext cx="441146" cy="230832"/>
          </a:xfrm>
          <a:prstGeom prst="rect">
            <a:avLst/>
          </a:prstGeom>
          <a:noFill/>
        </p:spPr>
        <p:txBody>
          <a:bodyPr wrap="none" rtlCol="0">
            <a:spAutoFit/>
          </a:bodyPr>
          <a:lstStyle/>
          <a:p>
            <a:pPr algn="ctr"/>
            <a:r>
              <a:rPr lang="ja-JP" altLang="en-US" sz="900" dirty="0" smtClean="0">
                <a:latin typeface="+mj-lt"/>
                <a:ea typeface="メイリオ" pitchFamily="50" charset="-128"/>
              </a:rPr>
              <a:t>序</a:t>
            </a:r>
            <a:r>
              <a:rPr lang="en-US" altLang="ja-JP" sz="900" dirty="0" smtClean="0">
                <a:latin typeface="+mj-lt"/>
                <a:ea typeface="メイリオ" pitchFamily="50" charset="-128"/>
              </a:rPr>
              <a:t>(3)</a:t>
            </a:r>
            <a:endParaRPr kumimoji="1" lang="ja-JP" altLang="en-US" sz="900" dirty="0">
              <a:latin typeface="+mj-lt"/>
              <a:ea typeface="メイリオ" pitchFamily="50" charset="-128"/>
            </a:endParaRPr>
          </a:p>
        </p:txBody>
      </p:sp>
      <p:sp>
        <p:nvSpPr>
          <p:cNvPr id="91" name="正方形/長方形 90"/>
          <p:cNvSpPr/>
          <p:nvPr/>
        </p:nvSpPr>
        <p:spPr bwMode="auto">
          <a:xfrm>
            <a:off x="971600" y="116632"/>
            <a:ext cx="1152128" cy="216024"/>
          </a:xfrm>
          <a:prstGeom prst="rect">
            <a:avLst/>
          </a:prstGeom>
          <a:solidFill>
            <a:srgbClr val="202060"/>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92" name="正方形/長方形 91"/>
          <p:cNvSpPr/>
          <p:nvPr/>
        </p:nvSpPr>
        <p:spPr bwMode="auto">
          <a:xfrm>
            <a:off x="2123728" y="116632"/>
            <a:ext cx="1512168" cy="216024"/>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93" name="正方形/長方形 92"/>
          <p:cNvSpPr/>
          <p:nvPr/>
        </p:nvSpPr>
        <p:spPr bwMode="auto">
          <a:xfrm>
            <a:off x="3635896" y="116632"/>
            <a:ext cx="1512168" cy="216024"/>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94" name="正方形/長方形 93"/>
          <p:cNvSpPr/>
          <p:nvPr/>
        </p:nvSpPr>
        <p:spPr bwMode="auto">
          <a:xfrm>
            <a:off x="5148064" y="116632"/>
            <a:ext cx="864096" cy="216024"/>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charset="0"/>
              <a:ea typeface="ＭＳ Ｐゴシック" pitchFamily="50" charset="-128"/>
            </a:endParaRPr>
          </a:p>
        </p:txBody>
      </p:sp>
      <p:sp>
        <p:nvSpPr>
          <p:cNvPr id="95" name="テキスト ボックス 94"/>
          <p:cNvSpPr txBox="1"/>
          <p:nvPr/>
        </p:nvSpPr>
        <p:spPr>
          <a:xfrm>
            <a:off x="1172279" y="116632"/>
            <a:ext cx="768159" cy="230832"/>
          </a:xfrm>
          <a:prstGeom prst="rect">
            <a:avLst/>
          </a:prstGeom>
          <a:noFill/>
        </p:spPr>
        <p:txBody>
          <a:bodyPr wrap="none" rtlCol="0">
            <a:spAutoFit/>
          </a:bodyPr>
          <a:lstStyle/>
          <a:p>
            <a:pPr algn="ctr"/>
            <a:r>
              <a:rPr lang="ja-JP" altLang="en-US" sz="900" b="1" dirty="0" smtClean="0">
                <a:solidFill>
                  <a:schemeClr val="bg1"/>
                </a:solidFill>
                <a:latin typeface="+mj-lt"/>
                <a:ea typeface="メイリオ" pitchFamily="50" charset="-128"/>
              </a:rPr>
              <a:t>霧除去</a:t>
            </a:r>
            <a:r>
              <a:rPr lang="en-US" altLang="ja-JP" sz="900" b="1" dirty="0" smtClean="0">
                <a:solidFill>
                  <a:schemeClr val="bg1"/>
                </a:solidFill>
                <a:latin typeface="+mj-lt"/>
                <a:ea typeface="メイリオ" pitchFamily="50" charset="-128"/>
              </a:rPr>
              <a:t>(4/6)</a:t>
            </a:r>
            <a:endParaRPr kumimoji="1" lang="ja-JP" altLang="en-US" sz="900" b="1" dirty="0">
              <a:solidFill>
                <a:schemeClr val="bg1"/>
              </a:solidFill>
              <a:latin typeface="+mj-lt"/>
              <a:ea typeface="メイリオ" pitchFamily="50" charset="-128"/>
            </a:endParaRPr>
          </a:p>
        </p:txBody>
      </p:sp>
      <p:sp>
        <p:nvSpPr>
          <p:cNvPr id="96" name="テキスト ボックス 95"/>
          <p:cNvSpPr txBox="1"/>
          <p:nvPr/>
        </p:nvSpPr>
        <p:spPr>
          <a:xfrm>
            <a:off x="2309308" y="116632"/>
            <a:ext cx="1165704" cy="230832"/>
          </a:xfrm>
          <a:prstGeom prst="rect">
            <a:avLst/>
          </a:prstGeom>
          <a:noFill/>
        </p:spPr>
        <p:txBody>
          <a:bodyPr wrap="none" rtlCol="0">
            <a:spAutoFit/>
          </a:bodyPr>
          <a:lstStyle/>
          <a:p>
            <a:pPr algn="ctr"/>
            <a:r>
              <a:rPr lang="ja-JP" altLang="en-US" sz="900" dirty="0" smtClean="0">
                <a:latin typeface="+mj-lt"/>
                <a:ea typeface="メイリオ" pitchFamily="50" charset="-128"/>
              </a:rPr>
              <a:t>形状計測</a:t>
            </a:r>
            <a:r>
              <a:rPr lang="en-US" altLang="ja-JP" sz="900" dirty="0">
                <a:latin typeface="+mj-lt"/>
                <a:ea typeface="メイリオ" pitchFamily="50" charset="-128"/>
              </a:rPr>
              <a:t>:</a:t>
            </a:r>
            <a:r>
              <a:rPr lang="ja-JP" altLang="en-US" sz="900" dirty="0" smtClean="0">
                <a:latin typeface="+mj-lt"/>
                <a:ea typeface="メイリオ" pitchFamily="50" charset="-128"/>
              </a:rPr>
              <a:t>多視点</a:t>
            </a:r>
            <a:r>
              <a:rPr lang="en-US" altLang="ja-JP" sz="900" dirty="0" smtClean="0">
                <a:latin typeface="+mj-lt"/>
                <a:ea typeface="メイリオ" pitchFamily="50" charset="-128"/>
              </a:rPr>
              <a:t>(6)</a:t>
            </a:r>
            <a:endParaRPr kumimoji="1" lang="ja-JP" altLang="en-US" sz="900" dirty="0">
              <a:latin typeface="+mj-lt"/>
              <a:ea typeface="メイリオ" pitchFamily="50" charset="-128"/>
            </a:endParaRPr>
          </a:p>
        </p:txBody>
      </p:sp>
      <p:sp>
        <p:nvSpPr>
          <p:cNvPr id="97" name="テキスト ボックス 96"/>
          <p:cNvSpPr txBox="1"/>
          <p:nvPr/>
        </p:nvSpPr>
        <p:spPr>
          <a:xfrm>
            <a:off x="3807482" y="116632"/>
            <a:ext cx="1165705" cy="230832"/>
          </a:xfrm>
          <a:prstGeom prst="rect">
            <a:avLst/>
          </a:prstGeom>
          <a:noFill/>
        </p:spPr>
        <p:txBody>
          <a:bodyPr wrap="none" rtlCol="0">
            <a:spAutoFit/>
          </a:bodyPr>
          <a:lstStyle/>
          <a:p>
            <a:pPr algn="ctr"/>
            <a:r>
              <a:rPr lang="ja-JP" altLang="en-US" sz="900" dirty="0" smtClean="0">
                <a:latin typeface="+mj-lt"/>
                <a:ea typeface="メイリオ" pitchFamily="50" charset="-128"/>
              </a:rPr>
              <a:t>形状計測</a:t>
            </a:r>
            <a:r>
              <a:rPr lang="en-US" altLang="ja-JP" sz="900" dirty="0" smtClean="0">
                <a:latin typeface="+mj-lt"/>
                <a:ea typeface="メイリオ" pitchFamily="50" charset="-128"/>
              </a:rPr>
              <a:t>:</a:t>
            </a:r>
            <a:r>
              <a:rPr lang="ja-JP" altLang="en-US" sz="900" dirty="0" smtClean="0">
                <a:latin typeface="+mj-lt"/>
                <a:ea typeface="メイリオ" pitchFamily="50" charset="-128"/>
              </a:rPr>
              <a:t>多光源</a:t>
            </a:r>
            <a:r>
              <a:rPr lang="en-US" altLang="ja-JP" sz="900" dirty="0" smtClean="0">
                <a:latin typeface="+mj-lt"/>
                <a:ea typeface="メイリオ" pitchFamily="50" charset="-128"/>
              </a:rPr>
              <a:t>(6)</a:t>
            </a:r>
            <a:endParaRPr kumimoji="1" lang="ja-JP" altLang="en-US" sz="900" dirty="0">
              <a:latin typeface="+mj-lt"/>
              <a:ea typeface="メイリオ" pitchFamily="50" charset="-128"/>
            </a:endParaRPr>
          </a:p>
        </p:txBody>
      </p:sp>
      <p:sp>
        <p:nvSpPr>
          <p:cNvPr id="99" name="テキスト ボックス 98"/>
          <p:cNvSpPr txBox="1"/>
          <p:nvPr/>
        </p:nvSpPr>
        <p:spPr>
          <a:xfrm>
            <a:off x="5368683" y="116632"/>
            <a:ext cx="441146" cy="230832"/>
          </a:xfrm>
          <a:prstGeom prst="rect">
            <a:avLst/>
          </a:prstGeom>
          <a:noFill/>
        </p:spPr>
        <p:txBody>
          <a:bodyPr wrap="none" rtlCol="0">
            <a:spAutoFit/>
          </a:bodyPr>
          <a:lstStyle/>
          <a:p>
            <a:pPr algn="ctr"/>
            <a:r>
              <a:rPr lang="ja-JP" altLang="en-US" sz="900" dirty="0" smtClean="0">
                <a:latin typeface="+mj-lt"/>
                <a:ea typeface="メイリオ" pitchFamily="50" charset="-128"/>
              </a:rPr>
              <a:t>結</a:t>
            </a:r>
            <a:r>
              <a:rPr lang="en-US" altLang="ja-JP" sz="900" dirty="0" smtClean="0">
                <a:latin typeface="+mj-lt"/>
                <a:ea typeface="メイリオ" pitchFamily="50" charset="-128"/>
              </a:rPr>
              <a:t>(1)</a:t>
            </a:r>
            <a:endParaRPr kumimoji="1" lang="ja-JP" altLang="en-US" sz="900" dirty="0">
              <a:latin typeface="+mj-lt"/>
              <a:ea typeface="メイリオ" pitchFamily="50" charset="-128"/>
            </a:endParaRPr>
          </a:p>
        </p:txBody>
      </p:sp>
    </p:spTree>
    <p:extLst>
      <p:ext uri="{BB962C8B-B14F-4D97-AF65-F5344CB8AC3E}">
        <p14:creationId xmlns:p14="http://schemas.microsoft.com/office/powerpoint/2010/main" val="144985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ppt_w"/>
                                          </p:val>
                                        </p:tav>
                                        <p:tav tm="100000">
                                          <p:val>
                                            <p:strVal val="#ppt_w"/>
                                          </p:val>
                                        </p:tav>
                                      </p:tavLst>
                                    </p:anim>
                                    <p:anim calcmode="lin" valueType="num">
                                      <p:cBhvr>
                                        <p:cTn id="8" dur="500" fill="hold"/>
                                        <p:tgtEl>
                                          <p:spTgt spid="3"/>
                                        </p:tgtEl>
                                        <p:attrNameLst>
                                          <p:attrName>ppt_h</p:attrName>
                                        </p:attrNameLst>
                                      </p:cBhvr>
                                      <p:tavLst>
                                        <p:tav tm="0">
                                          <p:val>
                                            <p:strVal val="4*#ppt_h"/>
                                          </p:val>
                                        </p:tav>
                                        <p:tav tm="100000">
                                          <p:val>
                                            <p:strVal val="#ppt_h"/>
                                          </p:val>
                                        </p:tav>
                                      </p:tavLst>
                                    </p:anim>
                                  </p:childTnLst>
                                </p:cTn>
                              </p:par>
                              <p:par>
                                <p:cTn id="9" presetID="23" presetClass="entr" presetSubtype="32"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strVal val="4*#ppt_w"/>
                                          </p:val>
                                        </p:tav>
                                        <p:tav tm="100000">
                                          <p:val>
                                            <p:strVal val="#ppt_w"/>
                                          </p:val>
                                        </p:tav>
                                      </p:tavLst>
                                    </p:anim>
                                    <p:anim calcmode="lin" valueType="num">
                                      <p:cBhvr>
                                        <p:cTn id="12" dur="500" fill="hold"/>
                                        <p:tgtEl>
                                          <p:spTgt spid="9"/>
                                        </p:tgtEl>
                                        <p:attrNameLst>
                                          <p:attrName>ppt_h</p:attrName>
                                        </p:attrNameLst>
                                      </p:cBhvr>
                                      <p:tavLst>
                                        <p:tav tm="0">
                                          <p:val>
                                            <p:strVal val="4*#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dissolve">
                                      <p:cBhvr>
                                        <p:cTn id="17" dur="500"/>
                                        <p:tgtEl>
                                          <p:spTgt spid="98"/>
                                        </p:tgtEl>
                                      </p:cBhvr>
                                    </p:animEffec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100"/>
                                        </p:tgtEl>
                                        <p:attrNameLst>
                                          <p:attrName>style.visibility</p:attrName>
                                        </p:attrNameLst>
                                      </p:cBhvr>
                                      <p:to>
                                        <p:strVal val="visible"/>
                                      </p:to>
                                    </p:set>
                                    <p:animEffect transition="in" filter="wipe(right)">
                                      <p:cBhvr>
                                        <p:cTn id="21" dur="750"/>
                                        <p:tgtEl>
                                          <p:spTgt spid="100"/>
                                        </p:tgtEl>
                                      </p:cBhvr>
                                    </p:animEffect>
                                  </p:childTnLst>
                                </p:cTn>
                              </p:par>
                              <p:par>
                                <p:cTn id="22" presetID="49" presetClass="entr" presetSubtype="0" decel="100000" fill="hold" nodeType="withEffect">
                                  <p:stCondLst>
                                    <p:cond delay="25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 calcmode="lin" valueType="num">
                                      <p:cBhvr>
                                        <p:cTn id="26" dur="500" fill="hold"/>
                                        <p:tgtEl>
                                          <p:spTgt spid="13"/>
                                        </p:tgtEl>
                                        <p:attrNameLst>
                                          <p:attrName>style.rotation</p:attrName>
                                        </p:attrNameLst>
                                      </p:cBhvr>
                                      <p:tavLst>
                                        <p:tav tm="0">
                                          <p:val>
                                            <p:fltVal val="360"/>
                                          </p:val>
                                        </p:tav>
                                        <p:tav tm="100000">
                                          <p:val>
                                            <p:fltVal val="0"/>
                                          </p:val>
                                        </p:tav>
                                      </p:tavLst>
                                    </p:anim>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tgtEl>
                                          <p:spTgt spid="6"/>
                                        </p:tgtEl>
                                      </p:cBhvr>
                                    </p:animEffect>
                                  </p:childTnLst>
                                </p:cTn>
                              </p:par>
                            </p:childTnLst>
                          </p:cTn>
                        </p:par>
                        <p:par>
                          <p:cTn id="33" fill="hold">
                            <p:stCondLst>
                              <p:cond delay="500"/>
                            </p:stCondLst>
                            <p:childTnLst>
                              <p:par>
                                <p:cTn id="34" presetID="22" presetClass="entr" presetSubtype="2"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right)">
                                      <p:cBhvr>
                                        <p:cTn id="36" dur="2000"/>
                                        <p:tgtEl>
                                          <p:spTgt spid="10"/>
                                        </p:tgtEl>
                                      </p:cBhvr>
                                    </p:animEffect>
                                  </p:childTnLst>
                                </p:cTn>
                              </p:par>
                              <p:par>
                                <p:cTn id="37" presetID="49" presetClass="entr" presetSubtype="0" decel="100000" fill="hold" nodeType="withEffect">
                                  <p:stCondLst>
                                    <p:cond delay="25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 calcmode="lin" valueType="num">
                                      <p:cBhvr>
                                        <p:cTn id="41" dur="500" fill="hold"/>
                                        <p:tgtEl>
                                          <p:spTgt spid="14"/>
                                        </p:tgtEl>
                                        <p:attrNameLst>
                                          <p:attrName>style.rotation</p:attrName>
                                        </p:attrNameLst>
                                      </p:cBhvr>
                                      <p:tavLst>
                                        <p:tav tm="0">
                                          <p:val>
                                            <p:fltVal val="360"/>
                                          </p:val>
                                        </p:tav>
                                        <p:tav tm="100000">
                                          <p:val>
                                            <p:fltVal val="0"/>
                                          </p:val>
                                        </p:tav>
                                      </p:tavLst>
                                    </p:anim>
                                    <p:animEffect transition="in" filter="fade">
                                      <p:cBhvr>
                                        <p:cTn id="42" dur="500"/>
                                        <p:tgtEl>
                                          <p:spTgt spid="14"/>
                                        </p:tgtEl>
                                      </p:cBhvr>
                                    </p:animEffect>
                                  </p:childTnLst>
                                </p:cTn>
                              </p:par>
                              <p:par>
                                <p:cTn id="43" presetID="49" presetClass="entr" presetSubtype="0" decel="100000" fill="hold" nodeType="withEffect">
                                  <p:stCondLst>
                                    <p:cond delay="50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fltVal val="0"/>
                                          </p:val>
                                        </p:tav>
                                        <p:tav tm="100000">
                                          <p:val>
                                            <p:strVal val="#ppt_w"/>
                                          </p:val>
                                        </p:tav>
                                      </p:tavLst>
                                    </p:anim>
                                    <p:anim calcmode="lin" valueType="num">
                                      <p:cBhvr>
                                        <p:cTn id="46" dur="500" fill="hold"/>
                                        <p:tgtEl>
                                          <p:spTgt spid="15"/>
                                        </p:tgtEl>
                                        <p:attrNameLst>
                                          <p:attrName>ppt_h</p:attrName>
                                        </p:attrNameLst>
                                      </p:cBhvr>
                                      <p:tavLst>
                                        <p:tav tm="0">
                                          <p:val>
                                            <p:fltVal val="0"/>
                                          </p:val>
                                        </p:tav>
                                        <p:tav tm="100000">
                                          <p:val>
                                            <p:strVal val="#ppt_h"/>
                                          </p:val>
                                        </p:tav>
                                      </p:tavLst>
                                    </p:anim>
                                    <p:anim calcmode="lin" valueType="num">
                                      <p:cBhvr>
                                        <p:cTn id="47" dur="500" fill="hold"/>
                                        <p:tgtEl>
                                          <p:spTgt spid="15"/>
                                        </p:tgtEl>
                                        <p:attrNameLst>
                                          <p:attrName>style.rotation</p:attrName>
                                        </p:attrNameLst>
                                      </p:cBhvr>
                                      <p:tavLst>
                                        <p:tav tm="0">
                                          <p:val>
                                            <p:fltVal val="360"/>
                                          </p:val>
                                        </p:tav>
                                        <p:tav tm="100000">
                                          <p:val>
                                            <p:fltVal val="0"/>
                                          </p:val>
                                        </p:tav>
                                      </p:tavLst>
                                    </p:anim>
                                    <p:animEffect transition="in" filter="fade">
                                      <p:cBhvr>
                                        <p:cTn id="48" dur="500"/>
                                        <p:tgtEl>
                                          <p:spTgt spid="15"/>
                                        </p:tgtEl>
                                      </p:cBhvr>
                                    </p:animEffect>
                                  </p:childTnLst>
                                </p:cTn>
                              </p:par>
                              <p:par>
                                <p:cTn id="49" presetID="49" presetClass="entr" presetSubtype="0" decel="100000" fill="hold" nodeType="withEffect">
                                  <p:stCondLst>
                                    <p:cond delay="75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 calcmode="lin" valueType="num">
                                      <p:cBhvr>
                                        <p:cTn id="53" dur="500" fill="hold"/>
                                        <p:tgtEl>
                                          <p:spTgt spid="16"/>
                                        </p:tgtEl>
                                        <p:attrNameLst>
                                          <p:attrName>style.rotation</p:attrName>
                                        </p:attrNameLst>
                                      </p:cBhvr>
                                      <p:tavLst>
                                        <p:tav tm="0">
                                          <p:val>
                                            <p:fltVal val="360"/>
                                          </p:val>
                                        </p:tav>
                                        <p:tav tm="100000">
                                          <p:val>
                                            <p:fltVal val="0"/>
                                          </p:val>
                                        </p:tav>
                                      </p:tavLst>
                                    </p:anim>
                                    <p:animEffect transition="in" filter="fade">
                                      <p:cBhvr>
                                        <p:cTn id="54" dur="500"/>
                                        <p:tgtEl>
                                          <p:spTgt spid="16"/>
                                        </p:tgtEl>
                                      </p:cBhvr>
                                    </p:animEffect>
                                  </p:childTnLst>
                                </p:cTn>
                              </p:par>
                              <p:par>
                                <p:cTn id="55" presetID="49" presetClass="entr" presetSubtype="0" decel="100000" fill="hold" nodeType="withEffect">
                                  <p:stCondLst>
                                    <p:cond delay="1000"/>
                                  </p:stCondLst>
                                  <p:childTnLst>
                                    <p:set>
                                      <p:cBhvr>
                                        <p:cTn id="56" dur="1" fill="hold">
                                          <p:stCondLst>
                                            <p:cond delay="0"/>
                                          </p:stCondLst>
                                        </p:cTn>
                                        <p:tgtEl>
                                          <p:spTgt spid="19"/>
                                        </p:tgtEl>
                                        <p:attrNameLst>
                                          <p:attrName>style.visibility</p:attrName>
                                        </p:attrNameLst>
                                      </p:cBhvr>
                                      <p:to>
                                        <p:strVal val="visible"/>
                                      </p:to>
                                    </p:set>
                                    <p:anim calcmode="lin" valueType="num">
                                      <p:cBhvr>
                                        <p:cTn id="57" dur="500" fill="hold"/>
                                        <p:tgtEl>
                                          <p:spTgt spid="19"/>
                                        </p:tgtEl>
                                        <p:attrNameLst>
                                          <p:attrName>ppt_w</p:attrName>
                                        </p:attrNameLst>
                                      </p:cBhvr>
                                      <p:tavLst>
                                        <p:tav tm="0">
                                          <p:val>
                                            <p:fltVal val="0"/>
                                          </p:val>
                                        </p:tav>
                                        <p:tav tm="100000">
                                          <p:val>
                                            <p:strVal val="#ppt_w"/>
                                          </p:val>
                                        </p:tav>
                                      </p:tavLst>
                                    </p:anim>
                                    <p:anim calcmode="lin" valueType="num">
                                      <p:cBhvr>
                                        <p:cTn id="58" dur="500" fill="hold"/>
                                        <p:tgtEl>
                                          <p:spTgt spid="19"/>
                                        </p:tgtEl>
                                        <p:attrNameLst>
                                          <p:attrName>ppt_h</p:attrName>
                                        </p:attrNameLst>
                                      </p:cBhvr>
                                      <p:tavLst>
                                        <p:tav tm="0">
                                          <p:val>
                                            <p:fltVal val="0"/>
                                          </p:val>
                                        </p:tav>
                                        <p:tav tm="100000">
                                          <p:val>
                                            <p:strVal val="#ppt_h"/>
                                          </p:val>
                                        </p:tav>
                                      </p:tavLst>
                                    </p:anim>
                                    <p:anim calcmode="lin" valueType="num">
                                      <p:cBhvr>
                                        <p:cTn id="59" dur="500" fill="hold"/>
                                        <p:tgtEl>
                                          <p:spTgt spid="19"/>
                                        </p:tgtEl>
                                        <p:attrNameLst>
                                          <p:attrName>style.rotation</p:attrName>
                                        </p:attrNameLst>
                                      </p:cBhvr>
                                      <p:tavLst>
                                        <p:tav tm="0">
                                          <p:val>
                                            <p:fltVal val="360"/>
                                          </p:val>
                                        </p:tav>
                                        <p:tav tm="100000">
                                          <p:val>
                                            <p:fltVal val="0"/>
                                          </p:val>
                                        </p:tav>
                                      </p:tavLst>
                                    </p:anim>
                                    <p:animEffect transition="in" filter="fade">
                                      <p:cBhvr>
                                        <p:cTn id="60" dur="500"/>
                                        <p:tgtEl>
                                          <p:spTgt spid="19"/>
                                        </p:tgtEl>
                                      </p:cBhvr>
                                    </p:animEffect>
                                  </p:childTnLst>
                                </p:cTn>
                              </p:par>
                              <p:par>
                                <p:cTn id="61" presetID="49" presetClass="entr" presetSubtype="0" decel="100000" fill="hold" nodeType="withEffect">
                                  <p:stCondLst>
                                    <p:cond delay="1250"/>
                                  </p:stCondLst>
                                  <p:childTnLst>
                                    <p:set>
                                      <p:cBhvr>
                                        <p:cTn id="62" dur="1" fill="hold">
                                          <p:stCondLst>
                                            <p:cond delay="0"/>
                                          </p:stCondLst>
                                        </p:cTn>
                                        <p:tgtEl>
                                          <p:spTgt spid="20"/>
                                        </p:tgtEl>
                                        <p:attrNameLst>
                                          <p:attrName>style.visibility</p:attrName>
                                        </p:attrNameLst>
                                      </p:cBhvr>
                                      <p:to>
                                        <p:strVal val="visible"/>
                                      </p:to>
                                    </p:set>
                                    <p:anim calcmode="lin" valueType="num">
                                      <p:cBhvr>
                                        <p:cTn id="63" dur="500" fill="hold"/>
                                        <p:tgtEl>
                                          <p:spTgt spid="20"/>
                                        </p:tgtEl>
                                        <p:attrNameLst>
                                          <p:attrName>ppt_w</p:attrName>
                                        </p:attrNameLst>
                                      </p:cBhvr>
                                      <p:tavLst>
                                        <p:tav tm="0">
                                          <p:val>
                                            <p:fltVal val="0"/>
                                          </p:val>
                                        </p:tav>
                                        <p:tav tm="100000">
                                          <p:val>
                                            <p:strVal val="#ppt_w"/>
                                          </p:val>
                                        </p:tav>
                                      </p:tavLst>
                                    </p:anim>
                                    <p:anim calcmode="lin" valueType="num">
                                      <p:cBhvr>
                                        <p:cTn id="64" dur="500" fill="hold"/>
                                        <p:tgtEl>
                                          <p:spTgt spid="20"/>
                                        </p:tgtEl>
                                        <p:attrNameLst>
                                          <p:attrName>ppt_h</p:attrName>
                                        </p:attrNameLst>
                                      </p:cBhvr>
                                      <p:tavLst>
                                        <p:tav tm="0">
                                          <p:val>
                                            <p:fltVal val="0"/>
                                          </p:val>
                                        </p:tav>
                                        <p:tav tm="100000">
                                          <p:val>
                                            <p:strVal val="#ppt_h"/>
                                          </p:val>
                                        </p:tav>
                                      </p:tavLst>
                                    </p:anim>
                                    <p:anim calcmode="lin" valueType="num">
                                      <p:cBhvr>
                                        <p:cTn id="65" dur="500" fill="hold"/>
                                        <p:tgtEl>
                                          <p:spTgt spid="20"/>
                                        </p:tgtEl>
                                        <p:attrNameLst>
                                          <p:attrName>style.rotation</p:attrName>
                                        </p:attrNameLst>
                                      </p:cBhvr>
                                      <p:tavLst>
                                        <p:tav tm="0">
                                          <p:val>
                                            <p:fltVal val="360"/>
                                          </p:val>
                                        </p:tav>
                                        <p:tav tm="100000">
                                          <p:val>
                                            <p:fltVal val="0"/>
                                          </p:val>
                                        </p:tav>
                                      </p:tavLst>
                                    </p:anim>
                                    <p:animEffect transition="in" filter="fade">
                                      <p:cBhvr>
                                        <p:cTn id="66" dur="500"/>
                                        <p:tgtEl>
                                          <p:spTgt spid="20"/>
                                        </p:tgtEl>
                                      </p:cBhvr>
                                    </p:animEffect>
                                  </p:childTnLst>
                                </p:cTn>
                              </p:par>
                              <p:par>
                                <p:cTn id="67" presetID="49" presetClass="entr" presetSubtype="0" decel="100000" fill="hold" nodeType="withEffect">
                                  <p:stCondLst>
                                    <p:cond delay="1500"/>
                                  </p:stCondLst>
                                  <p:childTnLst>
                                    <p:set>
                                      <p:cBhvr>
                                        <p:cTn id="68" dur="1" fill="hold">
                                          <p:stCondLst>
                                            <p:cond delay="0"/>
                                          </p:stCondLst>
                                        </p:cTn>
                                        <p:tgtEl>
                                          <p:spTgt spid="21"/>
                                        </p:tgtEl>
                                        <p:attrNameLst>
                                          <p:attrName>style.visibility</p:attrName>
                                        </p:attrNameLst>
                                      </p:cBhvr>
                                      <p:to>
                                        <p:strVal val="visible"/>
                                      </p:to>
                                    </p:set>
                                    <p:anim calcmode="lin" valueType="num">
                                      <p:cBhvr>
                                        <p:cTn id="69" dur="500" fill="hold"/>
                                        <p:tgtEl>
                                          <p:spTgt spid="21"/>
                                        </p:tgtEl>
                                        <p:attrNameLst>
                                          <p:attrName>ppt_w</p:attrName>
                                        </p:attrNameLst>
                                      </p:cBhvr>
                                      <p:tavLst>
                                        <p:tav tm="0">
                                          <p:val>
                                            <p:fltVal val="0"/>
                                          </p:val>
                                        </p:tav>
                                        <p:tav tm="100000">
                                          <p:val>
                                            <p:strVal val="#ppt_w"/>
                                          </p:val>
                                        </p:tav>
                                      </p:tavLst>
                                    </p:anim>
                                    <p:anim calcmode="lin" valueType="num">
                                      <p:cBhvr>
                                        <p:cTn id="70" dur="500" fill="hold"/>
                                        <p:tgtEl>
                                          <p:spTgt spid="21"/>
                                        </p:tgtEl>
                                        <p:attrNameLst>
                                          <p:attrName>ppt_h</p:attrName>
                                        </p:attrNameLst>
                                      </p:cBhvr>
                                      <p:tavLst>
                                        <p:tav tm="0">
                                          <p:val>
                                            <p:fltVal val="0"/>
                                          </p:val>
                                        </p:tav>
                                        <p:tav tm="100000">
                                          <p:val>
                                            <p:strVal val="#ppt_h"/>
                                          </p:val>
                                        </p:tav>
                                      </p:tavLst>
                                    </p:anim>
                                    <p:anim calcmode="lin" valueType="num">
                                      <p:cBhvr>
                                        <p:cTn id="71" dur="500" fill="hold"/>
                                        <p:tgtEl>
                                          <p:spTgt spid="21"/>
                                        </p:tgtEl>
                                        <p:attrNameLst>
                                          <p:attrName>style.rotation</p:attrName>
                                        </p:attrNameLst>
                                      </p:cBhvr>
                                      <p:tavLst>
                                        <p:tav tm="0">
                                          <p:val>
                                            <p:fltVal val="360"/>
                                          </p:val>
                                        </p:tav>
                                        <p:tav tm="100000">
                                          <p:val>
                                            <p:fltVal val="0"/>
                                          </p:val>
                                        </p:tav>
                                      </p:tavLst>
                                    </p:anim>
                                    <p:animEffect transition="in" filter="fade">
                                      <p:cBhvr>
                                        <p:cTn id="7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5|8.5"/>
</p:tagLst>
</file>

<file path=ppt/theme/theme1.xml><?xml version="1.0" encoding="utf-8"?>
<a:theme xmlns:a="http://schemas.openxmlformats.org/drawingml/2006/main" name="hcu04">
  <a:themeElements>
    <a:clrScheme name="ユーザー定義 6">
      <a:dk1>
        <a:srgbClr val="000000"/>
      </a:dk1>
      <a:lt1>
        <a:srgbClr val="FFFFFF"/>
      </a:lt1>
      <a:dk2>
        <a:srgbClr val="004098"/>
      </a:dk2>
      <a:lt2>
        <a:srgbClr val="A1D8E6"/>
      </a:lt2>
      <a:accent1>
        <a:srgbClr val="53A2D7"/>
      </a:accent1>
      <a:accent2>
        <a:srgbClr val="58A84B"/>
      </a:accent2>
      <a:accent3>
        <a:srgbClr val="D43238"/>
      </a:accent3>
      <a:accent4>
        <a:srgbClr val="C252CC"/>
      </a:accent4>
      <a:accent5>
        <a:srgbClr val="C8CC52"/>
      </a:accent5>
      <a:accent6>
        <a:srgbClr val="CC8752"/>
      </a:accent6>
      <a:hlink>
        <a:srgbClr val="808080"/>
      </a:hlink>
      <a:folHlink>
        <a:srgbClr val="FAD9D0"/>
      </a:folHlink>
    </a:clrScheme>
    <a:fontScheme name="1_pbv01">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38100" cap="flat" cmpd="sng" algn="ctr">
          <a:solidFill>
            <a:schemeClr val="tx1"/>
          </a:solidFill>
          <a:prstDash val="solid"/>
          <a:round/>
          <a:headEnd type="none" w="med" len="med"/>
          <a:tailEnd type="none" w="med" len="med"/>
        </a:ln>
        <a:effectLst/>
      </a:spPr>
      <a:bodyPr vert="horz" wrap="none" lIns="91440" tIns="45720" rIns="91440" bIns="45720" numCol="1" rtlCol="0" anchor="ctr" anchorCtr="0" compatLnSpc="1">
        <a:prstTxWarp prst="textNoShape">
          <a:avLst/>
        </a:prstTxWarp>
        <a:no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sz="24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1_pbv0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pbv0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pbv0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pbv0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pbv0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pbv0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pbv0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pbv0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pbv0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pbv0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pbv0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pbv0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pbv01 13">
        <a:dk1>
          <a:srgbClr val="000000"/>
        </a:dk1>
        <a:lt1>
          <a:srgbClr val="FFFFFF"/>
        </a:lt1>
        <a:dk2>
          <a:srgbClr val="000000"/>
        </a:dk2>
        <a:lt2>
          <a:srgbClr val="808080"/>
        </a:lt2>
        <a:accent1>
          <a:srgbClr val="4AA215"/>
        </a:accent1>
        <a:accent2>
          <a:srgbClr val="EAF4E3"/>
        </a:accent2>
        <a:accent3>
          <a:srgbClr val="FFFFFF"/>
        </a:accent3>
        <a:accent4>
          <a:srgbClr val="000000"/>
        </a:accent4>
        <a:accent5>
          <a:srgbClr val="B1CEAA"/>
        </a:accent5>
        <a:accent6>
          <a:srgbClr val="D4DDCE"/>
        </a:accent6>
        <a:hlink>
          <a:srgbClr val="8ACC53"/>
        </a:hlink>
        <a:folHlink>
          <a:srgbClr val="FAAA5C"/>
        </a:folHlink>
      </a:clrScheme>
      <a:clrMap bg1="lt1" tx1="dk1" bg2="lt2" tx2="dk2" accent1="accent1" accent2="accent2" accent3="accent3" accent4="accent4" accent5="accent5" accent6="accent6" hlink="hlink" folHlink="folHlink"/>
    </a:extraClrScheme>
    <a:extraClrScheme>
      <a:clrScheme name="1_pbv01 14">
        <a:dk1>
          <a:srgbClr val="000000"/>
        </a:dk1>
        <a:lt1>
          <a:srgbClr val="FFFFFF"/>
        </a:lt1>
        <a:dk2>
          <a:srgbClr val="C0C0C0"/>
        </a:dk2>
        <a:lt2>
          <a:srgbClr val="808080"/>
        </a:lt2>
        <a:accent1>
          <a:srgbClr val="4AA215"/>
        </a:accent1>
        <a:accent2>
          <a:srgbClr val="EAF4E3"/>
        </a:accent2>
        <a:accent3>
          <a:srgbClr val="FFFFFF"/>
        </a:accent3>
        <a:accent4>
          <a:srgbClr val="000000"/>
        </a:accent4>
        <a:accent5>
          <a:srgbClr val="B1CEAA"/>
        </a:accent5>
        <a:accent6>
          <a:srgbClr val="D4DDCE"/>
        </a:accent6>
        <a:hlink>
          <a:srgbClr val="8ACC53"/>
        </a:hlink>
        <a:folHlink>
          <a:srgbClr val="FAAA5C"/>
        </a:folHlink>
      </a:clrScheme>
      <a:clrMap bg1="lt1" tx1="dk1" bg2="lt2" tx2="dk2" accent1="accent1" accent2="accent2" accent3="accent3" accent4="accent4" accent5="accent5" accent6="accent6" hlink="hlink" folHlink="folHlink"/>
    </a:extraClrScheme>
    <a:extraClrScheme>
      <a:clrScheme name="1_pbv01 15">
        <a:dk1>
          <a:srgbClr val="000000"/>
        </a:dk1>
        <a:lt1>
          <a:srgbClr val="FFFFFF"/>
        </a:lt1>
        <a:dk2>
          <a:srgbClr val="0242C2"/>
        </a:dk2>
        <a:lt2>
          <a:srgbClr val="808080"/>
        </a:lt2>
        <a:accent1>
          <a:srgbClr val="4AA215"/>
        </a:accent1>
        <a:accent2>
          <a:srgbClr val="EAF4E3"/>
        </a:accent2>
        <a:accent3>
          <a:srgbClr val="FFFFFF"/>
        </a:accent3>
        <a:accent4>
          <a:srgbClr val="000000"/>
        </a:accent4>
        <a:accent5>
          <a:srgbClr val="B1CEAA"/>
        </a:accent5>
        <a:accent6>
          <a:srgbClr val="D4DDCE"/>
        </a:accent6>
        <a:hlink>
          <a:srgbClr val="8ACC53"/>
        </a:hlink>
        <a:folHlink>
          <a:srgbClr val="FAAA5C"/>
        </a:folHlink>
      </a:clrScheme>
      <a:clrMap bg1="lt1" tx1="dk1" bg2="lt2" tx2="dk2" accent1="accent1" accent2="accent2" accent3="accent3" accent4="accent4" accent5="accent5" accent6="accent6" hlink="hlink" folHlink="folHlink"/>
    </a:extraClrScheme>
    <a:extraClrScheme>
      <a:clrScheme name="1_pbv01 16">
        <a:dk1>
          <a:srgbClr val="000000"/>
        </a:dk1>
        <a:lt1>
          <a:srgbClr val="FFFFFF"/>
        </a:lt1>
        <a:dk2>
          <a:srgbClr val="0242C2"/>
        </a:dk2>
        <a:lt2>
          <a:srgbClr val="808080"/>
        </a:lt2>
        <a:accent1>
          <a:srgbClr val="4AA215"/>
        </a:accent1>
        <a:accent2>
          <a:srgbClr val="EAF4E3"/>
        </a:accent2>
        <a:accent3>
          <a:srgbClr val="FFFFFF"/>
        </a:accent3>
        <a:accent4>
          <a:srgbClr val="000000"/>
        </a:accent4>
        <a:accent5>
          <a:srgbClr val="B1CEAA"/>
        </a:accent5>
        <a:accent6>
          <a:srgbClr val="D4DDCE"/>
        </a:accent6>
        <a:hlink>
          <a:srgbClr val="8ACC53"/>
        </a:hlink>
        <a:folHlink>
          <a:srgbClr val="EF7007"/>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6578</TotalTime>
  <Words>1327</Words>
  <Application>Microsoft Office PowerPoint</Application>
  <PresentationFormat>画面に合わせる (4:3)</PresentationFormat>
  <Paragraphs>326</Paragraphs>
  <Slides>28</Slides>
  <Notes>5</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28</vt:i4>
      </vt:variant>
    </vt:vector>
  </HeadingPairs>
  <TitlesOfParts>
    <vt:vector size="37" baseType="lpstr">
      <vt:lpstr>ＭＳ Ｐゴシック</vt:lpstr>
      <vt:lpstr>宋体</vt:lpstr>
      <vt:lpstr>メイリオ</vt:lpstr>
      <vt:lpstr>Arial</vt:lpstr>
      <vt:lpstr>Calibri</vt:lpstr>
      <vt:lpstr>Cambria Math</vt:lpstr>
      <vt:lpstr>Symbol</vt:lpstr>
      <vt:lpstr>Times New Roman</vt:lpstr>
      <vt:lpstr>hcu04</vt:lpstr>
      <vt:lpstr>画像応用としての偏光</vt:lpstr>
      <vt:lpstr>偏光とは？</vt:lpstr>
      <vt:lpstr>例：鏡面反射の除去</vt:lpstr>
      <vt:lpstr>本日の内容</vt:lpstr>
      <vt:lpstr>ヘイズ除去</vt:lpstr>
      <vt:lpstr>研究背景</vt:lpstr>
      <vt:lpstr>散乱光と物体光の和</vt:lpstr>
      <vt:lpstr>散乱光の偏光</vt:lpstr>
      <vt:lpstr>距離による減衰</vt:lpstr>
      <vt:lpstr>実験環境</vt:lpstr>
      <vt:lpstr>実験結果</vt:lpstr>
      <vt:lpstr>形状計測 多視点</vt:lpstr>
      <vt:lpstr>滑らかな黒色物体の形状計測</vt:lpstr>
      <vt:lpstr>偏光と法線の関係</vt:lpstr>
      <vt:lpstr>2視点以上から法線を一意に決定</vt:lpstr>
      <vt:lpstr>視体積交差法</vt:lpstr>
      <vt:lpstr>実験装置</vt:lpstr>
      <vt:lpstr>PowerPoint プレゼンテーション</vt:lpstr>
      <vt:lpstr>形状計測 多光源</vt:lpstr>
      <vt:lpstr>光源方向に対する物体輝度</vt:lpstr>
      <vt:lpstr>観測ベクトル</vt:lpstr>
      <vt:lpstr>事例ベース照度差ステレオ法</vt:lpstr>
      <vt:lpstr>事例ベース偏光計測法</vt:lpstr>
      <vt:lpstr>計測装置</vt:lpstr>
      <vt:lpstr>形状計測結果</vt:lpstr>
      <vt:lpstr>まとめ</vt:lpstr>
      <vt:lpstr>画像応用としての偏光</vt:lpstr>
      <vt:lpstr>Daisuke Miyazaki 2015 Creative Commons Attribution 4.0 International License.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dc:title>
  <cp:lastModifiedBy>Daisuke Miyazaki</cp:lastModifiedBy>
  <cp:revision>909</cp:revision>
  <cp:lastPrinted>2015-02-17T11:18:49Z</cp:lastPrinted>
  <dcterms:modified xsi:type="dcterms:W3CDTF">2015-04-10T07:05:30Z</dcterms:modified>
</cp:coreProperties>
</file>