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2"/>
  </p:notesMasterIdLst>
  <p:sldIdLst>
    <p:sldId id="523" r:id="rId2"/>
    <p:sldId id="548" r:id="rId3"/>
    <p:sldId id="763" r:id="rId4"/>
    <p:sldId id="897" r:id="rId5"/>
    <p:sldId id="903" r:id="rId6"/>
    <p:sldId id="386" r:id="rId7"/>
    <p:sldId id="537" r:id="rId8"/>
    <p:sldId id="538" r:id="rId9"/>
    <p:sldId id="256" r:id="rId10"/>
    <p:sldId id="540" r:id="rId11"/>
    <p:sldId id="536" r:id="rId12"/>
    <p:sldId id="789" r:id="rId13"/>
    <p:sldId id="590" r:id="rId14"/>
    <p:sldId id="592" r:id="rId15"/>
    <p:sldId id="593" r:id="rId16"/>
    <p:sldId id="594" r:id="rId17"/>
    <p:sldId id="596" r:id="rId18"/>
    <p:sldId id="597" r:id="rId19"/>
    <p:sldId id="906" r:id="rId20"/>
    <p:sldId id="702" r:id="rId21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99FF"/>
    <a:srgbClr val="FFFFCC"/>
    <a:srgbClr val="E6E6E6"/>
    <a:srgbClr val="06B025"/>
    <a:srgbClr val="202060"/>
    <a:srgbClr val="993300"/>
    <a:srgbClr val="663300"/>
    <a:srgbClr val="FF8100"/>
    <a:srgbClr val="4A2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3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243BF-AB2D-49DA-94BE-7014B51C858D}" type="datetimeFigureOut">
              <a:rPr kumimoji="1" lang="ja-JP" altLang="en-US" smtClean="0"/>
              <a:pPr/>
              <a:t>2021/5/22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957D2-4131-42E4-924D-0ED8DDBFBA4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5423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91FBD6-BE3B-42C7-92BE-2F2770243758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Here is the separated result.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703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028E5-90AA-49CD-A2D9-F93D3CE2D7E8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1201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B46FEF-2914-44E3-B4D9-11DE3FAD779A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9854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223" y="2484428"/>
            <a:ext cx="1944217" cy="1944217"/>
          </a:xfrm>
          <a:prstGeom prst="rect">
            <a:avLst/>
          </a:prstGeom>
        </p:spPr>
      </p:pic>
      <p:sp>
        <p:nvSpPr>
          <p:cNvPr id="6" name="Freeform 13"/>
          <p:cNvSpPr>
            <a:spLocks/>
          </p:cNvSpPr>
          <p:nvPr/>
        </p:nvSpPr>
        <p:spPr bwMode="auto">
          <a:xfrm>
            <a:off x="6763901" y="6637338"/>
            <a:ext cx="146050" cy="127000"/>
          </a:xfrm>
          <a:custGeom>
            <a:avLst/>
            <a:gdLst/>
            <a:ahLst/>
            <a:cxnLst>
              <a:cxn ang="0">
                <a:pos x="176" y="400"/>
              </a:cxn>
              <a:cxn ang="0">
                <a:pos x="310" y="244"/>
              </a:cxn>
              <a:cxn ang="0">
                <a:pos x="0" y="244"/>
              </a:cxn>
              <a:cxn ang="0">
                <a:pos x="0" y="154"/>
              </a:cxn>
              <a:cxn ang="0">
                <a:pos x="310" y="154"/>
              </a:cxn>
              <a:cxn ang="0">
                <a:pos x="176" y="0"/>
              </a:cxn>
              <a:cxn ang="0">
                <a:pos x="284" y="0"/>
              </a:cxn>
              <a:cxn ang="0">
                <a:pos x="458" y="200"/>
              </a:cxn>
              <a:cxn ang="0">
                <a:pos x="284" y="400"/>
              </a:cxn>
              <a:cxn ang="0">
                <a:pos x="176" y="400"/>
              </a:cxn>
            </a:cxnLst>
            <a:rect l="0" t="0" r="r" b="b"/>
            <a:pathLst>
              <a:path w="458" h="400">
                <a:moveTo>
                  <a:pt x="176" y="400"/>
                </a:moveTo>
                <a:lnTo>
                  <a:pt x="310" y="244"/>
                </a:lnTo>
                <a:lnTo>
                  <a:pt x="0" y="244"/>
                </a:lnTo>
                <a:lnTo>
                  <a:pt x="0" y="154"/>
                </a:lnTo>
                <a:lnTo>
                  <a:pt x="310" y="154"/>
                </a:lnTo>
                <a:lnTo>
                  <a:pt x="176" y="0"/>
                </a:lnTo>
                <a:lnTo>
                  <a:pt x="284" y="0"/>
                </a:lnTo>
                <a:lnTo>
                  <a:pt x="458" y="200"/>
                </a:lnTo>
                <a:lnTo>
                  <a:pt x="284" y="400"/>
                </a:lnTo>
                <a:lnTo>
                  <a:pt x="176" y="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870264" y="6572250"/>
            <a:ext cx="2310248" cy="2462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solidFill>
                  <a:schemeClr val="tx1"/>
                </a:solidFill>
                <a:latin typeface="+mn-lt"/>
                <a:ea typeface="+mn-ea"/>
              </a:rPr>
              <a:t>http://ime.info.hiroshima-cu.ac.jp/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357430" y="6326188"/>
            <a:ext cx="2751074" cy="2462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>
                <a:solidFill>
                  <a:schemeClr val="tx1"/>
                </a:solidFill>
                <a:latin typeface="+mn-lt"/>
                <a:ea typeface="+mn-ea"/>
              </a:rPr>
              <a:t>IMECG Laboratory, Hiroshima City University</a:t>
            </a:r>
          </a:p>
        </p:txBody>
      </p:sp>
      <p:sp>
        <p:nvSpPr>
          <p:cNvPr id="48026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714348" y="1071546"/>
            <a:ext cx="7715304" cy="1428760"/>
          </a:xfrm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48026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14432" y="4352934"/>
            <a:ext cx="6515135" cy="171927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 サブタイトルの書式設定</a:t>
            </a:r>
            <a:endParaRPr lang="ja-JP" alt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77013"/>
            <a:ext cx="4210050" cy="280987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01B213A-E006-46F4-BD39-17399AE16CED}" type="datetimeFigureOut">
              <a:rPr lang="ja-JP" altLang="en-US" smtClean="0"/>
              <a:pPr>
                <a:defRPr/>
              </a:pPr>
              <a:t>2021/5/22</a:t>
            </a:fld>
            <a:endParaRPr lang="ja-JP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286500"/>
            <a:ext cx="4210050" cy="2857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14813" y="6572250"/>
            <a:ext cx="723900" cy="285750"/>
          </a:xfrm>
        </p:spPr>
        <p:txBody>
          <a:bodyPr/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7BB7DA4-AC5E-43D3-B942-28C0CC73DDD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grpSp>
        <p:nvGrpSpPr>
          <p:cNvPr id="14" name="グループ化 13"/>
          <p:cNvGrpSpPr/>
          <p:nvPr userDrawn="1"/>
        </p:nvGrpSpPr>
        <p:grpSpPr>
          <a:xfrm>
            <a:off x="0" y="2636912"/>
            <a:ext cx="9144000" cy="72008"/>
            <a:chOff x="0" y="3140968"/>
            <a:chExt cx="9144000" cy="72008"/>
          </a:xfrm>
        </p:grpSpPr>
        <p:cxnSp>
          <p:nvCxnSpPr>
            <p:cNvPr id="13" name="直線コネクタ 12"/>
            <p:cNvCxnSpPr/>
            <p:nvPr userDrawn="1"/>
          </p:nvCxnSpPr>
          <p:spPr bwMode="auto">
            <a:xfrm>
              <a:off x="0" y="3140968"/>
              <a:ext cx="914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直線コネクタ 19"/>
            <p:cNvCxnSpPr/>
            <p:nvPr userDrawn="1"/>
          </p:nvCxnSpPr>
          <p:spPr bwMode="auto">
            <a:xfrm>
              <a:off x="0" y="3177251"/>
              <a:ext cx="914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直線コネクタ 20"/>
            <p:cNvCxnSpPr/>
            <p:nvPr userDrawn="1"/>
          </p:nvCxnSpPr>
          <p:spPr bwMode="auto">
            <a:xfrm>
              <a:off x="0" y="3212976"/>
              <a:ext cx="914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グループ化 22"/>
          <p:cNvGrpSpPr/>
          <p:nvPr userDrawn="1"/>
        </p:nvGrpSpPr>
        <p:grpSpPr>
          <a:xfrm>
            <a:off x="0" y="836712"/>
            <a:ext cx="9144000" cy="72008"/>
            <a:chOff x="0" y="3140968"/>
            <a:chExt cx="9144000" cy="72008"/>
          </a:xfrm>
        </p:grpSpPr>
        <p:cxnSp>
          <p:nvCxnSpPr>
            <p:cNvPr id="24" name="直線コネクタ 23"/>
            <p:cNvCxnSpPr/>
            <p:nvPr userDrawn="1"/>
          </p:nvCxnSpPr>
          <p:spPr bwMode="auto">
            <a:xfrm>
              <a:off x="0" y="3140968"/>
              <a:ext cx="914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直線コネクタ 24"/>
            <p:cNvCxnSpPr/>
            <p:nvPr userDrawn="1"/>
          </p:nvCxnSpPr>
          <p:spPr bwMode="auto">
            <a:xfrm>
              <a:off x="0" y="3177251"/>
              <a:ext cx="914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直線コネクタ 25"/>
            <p:cNvCxnSpPr/>
            <p:nvPr userDrawn="1"/>
          </p:nvCxnSpPr>
          <p:spPr bwMode="auto">
            <a:xfrm>
              <a:off x="0" y="3212976"/>
              <a:ext cx="914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グループ化 26"/>
          <p:cNvGrpSpPr/>
          <p:nvPr userDrawn="1"/>
        </p:nvGrpSpPr>
        <p:grpSpPr>
          <a:xfrm>
            <a:off x="0" y="6237312"/>
            <a:ext cx="9144000" cy="72008"/>
            <a:chOff x="0" y="3140968"/>
            <a:chExt cx="9144000" cy="72008"/>
          </a:xfrm>
        </p:grpSpPr>
        <p:cxnSp>
          <p:nvCxnSpPr>
            <p:cNvPr id="28" name="直線コネクタ 27"/>
            <p:cNvCxnSpPr/>
            <p:nvPr userDrawn="1"/>
          </p:nvCxnSpPr>
          <p:spPr bwMode="auto">
            <a:xfrm>
              <a:off x="0" y="3140968"/>
              <a:ext cx="914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直線コネクタ 28"/>
            <p:cNvCxnSpPr/>
            <p:nvPr userDrawn="1"/>
          </p:nvCxnSpPr>
          <p:spPr bwMode="auto">
            <a:xfrm>
              <a:off x="0" y="3177251"/>
              <a:ext cx="914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直線コネクタ 29"/>
            <p:cNvCxnSpPr/>
            <p:nvPr userDrawn="1"/>
          </p:nvCxnSpPr>
          <p:spPr bwMode="auto">
            <a:xfrm>
              <a:off x="0" y="3212976"/>
              <a:ext cx="914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19088" y="1347788"/>
            <a:ext cx="8505825" cy="47958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A18D5-5950-477B-9560-A82F3E33212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799B0-F7AD-4EF4-9F8E-45E3B29D27B0}" type="datetimeFigureOut">
              <a:rPr lang="ja-JP" altLang="en-US" smtClean="0"/>
              <a:pPr>
                <a:defRPr/>
              </a:pPr>
              <a:t>2021/5/22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77038" y="277813"/>
            <a:ext cx="2205037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61925" y="277813"/>
            <a:ext cx="646271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BC009-7113-40F1-AF03-6F0E73645A7D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6FEC6-7BEE-4E7A-9323-3ADB2892F2D3}" type="datetimeFigureOut">
              <a:rPr lang="ja-JP" altLang="en-US" smtClean="0"/>
              <a:pPr>
                <a:defRPr/>
              </a:pPr>
              <a:t>2021/5/22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10" name="テキスト プレースホルダ 9"/>
          <p:cNvSpPr>
            <a:spLocks noGrp="1"/>
          </p:cNvSpPr>
          <p:nvPr>
            <p:ph type="body" sz="quarter" idx="13"/>
          </p:nvPr>
        </p:nvSpPr>
        <p:spPr>
          <a:xfrm>
            <a:off x="251520" y="548680"/>
            <a:ext cx="8640960" cy="475252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7A8F6-EF20-48FE-AA57-62A576C75CC1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7A440-694A-427D-9D72-5FC952363F1B}" type="datetimeFigureOut">
              <a:rPr lang="ja-JP" altLang="en-US" smtClean="0"/>
              <a:pPr>
                <a:defRPr/>
              </a:pPr>
              <a:t>2021/5/22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DEEDF-45C2-40DF-A8E8-DF91742398B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ED4C2-658A-4740-863C-A0AD793C40DF}" type="datetimeFigureOut">
              <a:rPr lang="ja-JP" altLang="en-US" smtClean="0"/>
              <a:pPr>
                <a:defRPr/>
              </a:pPr>
              <a:t>2021/5/22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1313" y="530770"/>
            <a:ext cx="4154487" cy="47704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530770"/>
            <a:ext cx="4154488" cy="47704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49DEC-5CE3-45CD-8452-6D125966B4D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A50B0-A0EA-44A7-BBB7-A21B8F6C68F4}" type="datetimeFigureOut">
              <a:rPr lang="ja-JP" altLang="en-US" smtClean="0"/>
              <a:pPr>
                <a:defRPr/>
              </a:pPr>
              <a:t>2021/5/22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CA805-6877-43F6-8E5A-81838EB3502F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89AA3-059B-4219-9BCE-A747B3373ADD}" type="datetimeFigureOut">
              <a:rPr lang="ja-JP" altLang="en-US" smtClean="0"/>
              <a:pPr>
                <a:defRPr/>
              </a:pPr>
              <a:t>2021/5/22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5632F-AB8A-46D7-9DDC-BA5C937ECD01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1DC9E-484F-4509-B189-33A1D1C80B96}" type="datetimeFigureOut">
              <a:rPr lang="ja-JP" altLang="en-US" smtClean="0"/>
              <a:pPr>
                <a:defRPr/>
              </a:pPr>
              <a:t>2021/5/22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C2DA5-7F05-47B6-A6A2-878CB9D2CC4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D101C-9CB7-4FA0-A8E5-522E8879543B}" type="datetimeFigureOut">
              <a:rPr lang="ja-JP" altLang="en-US" smtClean="0"/>
              <a:pPr>
                <a:defRPr/>
              </a:pPr>
              <a:t>2021/5/22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03B95-04A9-456A-9020-D60B651AEEFF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8F80E-7D5C-47BA-9919-FE3CC83BAA44}" type="datetimeFigureOut">
              <a:rPr lang="ja-JP" altLang="en-US" smtClean="0"/>
              <a:pPr>
                <a:defRPr/>
              </a:pPr>
              <a:t>2021/5/22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D4405-D244-49D9-A721-2DCBBF0406E7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4E2F6-69E5-4670-816C-93C9FBCB3DDC}" type="datetimeFigureOut">
              <a:rPr lang="ja-JP" altLang="en-US" smtClean="0"/>
              <a:pPr>
                <a:defRPr/>
              </a:pPr>
              <a:t>2021/5/22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/>
          <p:cNvGrpSpPr/>
          <p:nvPr userDrawn="1"/>
        </p:nvGrpSpPr>
        <p:grpSpPr>
          <a:xfrm>
            <a:off x="0" y="404664"/>
            <a:ext cx="9144000" cy="72008"/>
            <a:chOff x="0" y="3140968"/>
            <a:chExt cx="9144000" cy="72008"/>
          </a:xfrm>
        </p:grpSpPr>
        <p:cxnSp>
          <p:nvCxnSpPr>
            <p:cNvPr id="28" name="直線コネクタ 27"/>
            <p:cNvCxnSpPr/>
            <p:nvPr userDrawn="1"/>
          </p:nvCxnSpPr>
          <p:spPr bwMode="auto">
            <a:xfrm>
              <a:off x="0" y="3140968"/>
              <a:ext cx="914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直線コネクタ 28"/>
            <p:cNvCxnSpPr/>
            <p:nvPr userDrawn="1"/>
          </p:nvCxnSpPr>
          <p:spPr bwMode="auto">
            <a:xfrm>
              <a:off x="0" y="3177251"/>
              <a:ext cx="914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直線コネクタ 29"/>
            <p:cNvCxnSpPr/>
            <p:nvPr userDrawn="1"/>
          </p:nvCxnSpPr>
          <p:spPr bwMode="auto">
            <a:xfrm>
              <a:off x="0" y="3212976"/>
              <a:ext cx="914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9241" name="Freeform 9"/>
          <p:cNvSpPr>
            <a:spLocks/>
          </p:cNvSpPr>
          <p:nvPr/>
        </p:nvSpPr>
        <p:spPr bwMode="auto">
          <a:xfrm>
            <a:off x="6110456" y="62912"/>
            <a:ext cx="146050" cy="127000"/>
          </a:xfrm>
          <a:custGeom>
            <a:avLst/>
            <a:gdLst/>
            <a:ahLst/>
            <a:cxnLst>
              <a:cxn ang="0">
                <a:pos x="176" y="400"/>
              </a:cxn>
              <a:cxn ang="0">
                <a:pos x="310" y="244"/>
              </a:cxn>
              <a:cxn ang="0">
                <a:pos x="0" y="244"/>
              </a:cxn>
              <a:cxn ang="0">
                <a:pos x="0" y="154"/>
              </a:cxn>
              <a:cxn ang="0">
                <a:pos x="310" y="154"/>
              </a:cxn>
              <a:cxn ang="0">
                <a:pos x="176" y="0"/>
              </a:cxn>
              <a:cxn ang="0">
                <a:pos x="284" y="0"/>
              </a:cxn>
              <a:cxn ang="0">
                <a:pos x="458" y="200"/>
              </a:cxn>
              <a:cxn ang="0">
                <a:pos x="284" y="400"/>
              </a:cxn>
              <a:cxn ang="0">
                <a:pos x="176" y="400"/>
              </a:cxn>
            </a:cxnLst>
            <a:rect l="0" t="0" r="r" b="b"/>
            <a:pathLst>
              <a:path w="458" h="400">
                <a:moveTo>
                  <a:pt x="176" y="400"/>
                </a:moveTo>
                <a:lnTo>
                  <a:pt x="310" y="244"/>
                </a:lnTo>
                <a:lnTo>
                  <a:pt x="0" y="244"/>
                </a:lnTo>
                <a:lnTo>
                  <a:pt x="0" y="154"/>
                </a:lnTo>
                <a:lnTo>
                  <a:pt x="310" y="154"/>
                </a:lnTo>
                <a:lnTo>
                  <a:pt x="176" y="0"/>
                </a:lnTo>
                <a:lnTo>
                  <a:pt x="284" y="0"/>
                </a:lnTo>
                <a:lnTo>
                  <a:pt x="458" y="200"/>
                </a:lnTo>
                <a:lnTo>
                  <a:pt x="284" y="400"/>
                </a:lnTo>
                <a:lnTo>
                  <a:pt x="176" y="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479242" name="Text Box 10"/>
          <p:cNvSpPr txBox="1">
            <a:spLocks noChangeArrowheads="1"/>
          </p:cNvSpPr>
          <p:nvPr/>
        </p:nvSpPr>
        <p:spPr bwMode="auto">
          <a:xfrm>
            <a:off x="6012160" y="182611"/>
            <a:ext cx="2520280" cy="2462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solidFill>
                  <a:schemeClr val="tx1"/>
                </a:solidFill>
                <a:latin typeface="+mn-lt"/>
                <a:ea typeface="+mn-ea"/>
              </a:rPr>
              <a:t>http://ime.info.hiroshima-cu.ac.jp/</a:t>
            </a:r>
          </a:p>
        </p:txBody>
      </p:sp>
      <p:sp>
        <p:nvSpPr>
          <p:cNvPr id="47924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48"/>
            <a:ext cx="39290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47924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71938" y="99488"/>
            <a:ext cx="10001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576F30B-F367-4DFC-95FE-32BA78DC264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479247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214361"/>
            <a:ext cx="39290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4350F4-C3B1-46D8-8B6E-9DA37E672316}" type="datetimeFigureOut">
              <a:rPr lang="ja-JP" altLang="en-US" smtClean="0"/>
              <a:pPr>
                <a:defRPr/>
              </a:pPr>
              <a:t>2021/5/22</a:t>
            </a:fld>
            <a:endParaRPr lang="ja-JP" altLang="en-US"/>
          </a:p>
        </p:txBody>
      </p:sp>
      <p:sp>
        <p:nvSpPr>
          <p:cNvPr id="479243" name="Text Box 11"/>
          <p:cNvSpPr txBox="1">
            <a:spLocks noChangeArrowheads="1"/>
          </p:cNvSpPr>
          <p:nvPr/>
        </p:nvSpPr>
        <p:spPr bwMode="auto">
          <a:xfrm>
            <a:off x="6399030" y="48"/>
            <a:ext cx="2349434" cy="2462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>
                <a:solidFill>
                  <a:schemeClr val="tx1"/>
                </a:solidFill>
                <a:latin typeface="+mn-lt"/>
                <a:ea typeface="+mn-ea"/>
              </a:rPr>
              <a:t>IMECG Lab, Hiroshima City University</a:t>
            </a:r>
          </a:p>
        </p:txBody>
      </p:sp>
      <p:sp>
        <p:nvSpPr>
          <p:cNvPr id="1036" name="テキスト プレースホルダ 13"/>
          <p:cNvSpPr>
            <a:spLocks noGrp="1"/>
          </p:cNvSpPr>
          <p:nvPr>
            <p:ph type="body" idx="1"/>
          </p:nvPr>
        </p:nvSpPr>
        <p:spPr bwMode="auto">
          <a:xfrm>
            <a:off x="251520" y="548680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6290288" y="62912"/>
            <a:ext cx="146050" cy="127000"/>
          </a:xfrm>
          <a:custGeom>
            <a:avLst/>
            <a:gdLst/>
            <a:ahLst/>
            <a:cxnLst>
              <a:cxn ang="0">
                <a:pos x="176" y="400"/>
              </a:cxn>
              <a:cxn ang="0">
                <a:pos x="310" y="244"/>
              </a:cxn>
              <a:cxn ang="0">
                <a:pos x="0" y="244"/>
              </a:cxn>
              <a:cxn ang="0">
                <a:pos x="0" y="154"/>
              </a:cxn>
              <a:cxn ang="0">
                <a:pos x="310" y="154"/>
              </a:cxn>
              <a:cxn ang="0">
                <a:pos x="176" y="0"/>
              </a:cxn>
              <a:cxn ang="0">
                <a:pos x="284" y="0"/>
              </a:cxn>
              <a:cxn ang="0">
                <a:pos x="458" y="200"/>
              </a:cxn>
              <a:cxn ang="0">
                <a:pos x="284" y="400"/>
              </a:cxn>
              <a:cxn ang="0">
                <a:pos x="176" y="400"/>
              </a:cxn>
            </a:cxnLst>
            <a:rect l="0" t="0" r="r" b="b"/>
            <a:pathLst>
              <a:path w="458" h="400">
                <a:moveTo>
                  <a:pt x="176" y="400"/>
                </a:moveTo>
                <a:lnTo>
                  <a:pt x="310" y="244"/>
                </a:lnTo>
                <a:lnTo>
                  <a:pt x="0" y="244"/>
                </a:lnTo>
                <a:lnTo>
                  <a:pt x="0" y="154"/>
                </a:lnTo>
                <a:lnTo>
                  <a:pt x="310" y="154"/>
                </a:lnTo>
                <a:lnTo>
                  <a:pt x="176" y="0"/>
                </a:lnTo>
                <a:lnTo>
                  <a:pt x="284" y="0"/>
                </a:lnTo>
                <a:lnTo>
                  <a:pt x="458" y="200"/>
                </a:lnTo>
                <a:lnTo>
                  <a:pt x="284" y="400"/>
                </a:lnTo>
                <a:lnTo>
                  <a:pt x="176" y="40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0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5517232"/>
            <a:ext cx="864096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8745710" y="-43"/>
            <a:ext cx="395536" cy="402922"/>
            <a:chOff x="9621838" y="2052638"/>
            <a:chExt cx="1530351" cy="1558926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10553701" y="2052638"/>
              <a:ext cx="447675" cy="1004888"/>
            </a:xfrm>
            <a:custGeom>
              <a:avLst/>
              <a:gdLst>
                <a:gd name="T0" fmla="*/ 4 w 119"/>
                <a:gd name="T1" fmla="*/ 219 h 267"/>
                <a:gd name="T2" fmla="*/ 4 w 119"/>
                <a:gd name="T3" fmla="*/ 178 h 267"/>
                <a:gd name="T4" fmla="*/ 24 w 119"/>
                <a:gd name="T5" fmla="*/ 15 h 267"/>
                <a:gd name="T6" fmla="*/ 80 w 119"/>
                <a:gd name="T7" fmla="*/ 0 h 267"/>
                <a:gd name="T8" fmla="*/ 16 w 119"/>
                <a:gd name="T9" fmla="*/ 183 h 267"/>
                <a:gd name="T10" fmla="*/ 11 w 119"/>
                <a:gd name="T11" fmla="*/ 215 h 267"/>
                <a:gd name="T12" fmla="*/ 41 w 119"/>
                <a:gd name="T13" fmla="*/ 228 h 267"/>
                <a:gd name="T14" fmla="*/ 119 w 119"/>
                <a:gd name="T15" fmla="*/ 245 h 267"/>
                <a:gd name="T16" fmla="*/ 97 w 119"/>
                <a:gd name="T17" fmla="*/ 267 h 267"/>
                <a:gd name="T18" fmla="*/ 39 w 119"/>
                <a:gd name="T19" fmla="*/ 241 h 267"/>
                <a:gd name="T20" fmla="*/ 4 w 119"/>
                <a:gd name="T21" fmla="*/ 21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267">
                  <a:moveTo>
                    <a:pt x="4" y="219"/>
                  </a:moveTo>
                  <a:cubicBezTo>
                    <a:pt x="0" y="212"/>
                    <a:pt x="1" y="204"/>
                    <a:pt x="4" y="178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0" y="0"/>
                    <a:pt x="16" y="183"/>
                  </a:cubicBezTo>
                  <a:cubicBezTo>
                    <a:pt x="9" y="203"/>
                    <a:pt x="9" y="210"/>
                    <a:pt x="11" y="215"/>
                  </a:cubicBezTo>
                  <a:cubicBezTo>
                    <a:pt x="14" y="219"/>
                    <a:pt x="20" y="223"/>
                    <a:pt x="41" y="228"/>
                  </a:cubicBezTo>
                  <a:cubicBezTo>
                    <a:pt x="119" y="245"/>
                    <a:pt x="119" y="245"/>
                    <a:pt x="119" y="245"/>
                  </a:cubicBezTo>
                  <a:cubicBezTo>
                    <a:pt x="97" y="267"/>
                    <a:pt x="97" y="267"/>
                    <a:pt x="97" y="267"/>
                  </a:cubicBezTo>
                  <a:cubicBezTo>
                    <a:pt x="97" y="267"/>
                    <a:pt x="97" y="267"/>
                    <a:pt x="39" y="241"/>
                  </a:cubicBezTo>
                  <a:cubicBezTo>
                    <a:pt x="16" y="230"/>
                    <a:pt x="8" y="227"/>
                    <a:pt x="4" y="219"/>
                  </a:cubicBezTo>
                  <a:close/>
                </a:path>
              </a:pathLst>
            </a:custGeom>
            <a:solidFill>
              <a:srgbClr val="D4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10191751" y="2952751"/>
              <a:ext cx="960438" cy="658813"/>
            </a:xfrm>
            <a:custGeom>
              <a:avLst/>
              <a:gdLst>
                <a:gd name="T0" fmla="*/ 88 w 255"/>
                <a:gd name="T1" fmla="*/ 0 h 175"/>
                <a:gd name="T2" fmla="*/ 124 w 255"/>
                <a:gd name="T3" fmla="*/ 21 h 175"/>
                <a:gd name="T4" fmla="*/ 255 w 255"/>
                <a:gd name="T5" fmla="*/ 119 h 175"/>
                <a:gd name="T6" fmla="*/ 240 w 255"/>
                <a:gd name="T7" fmla="*/ 175 h 175"/>
                <a:gd name="T8" fmla="*/ 113 w 255"/>
                <a:gd name="T9" fmla="*/ 29 h 175"/>
                <a:gd name="T10" fmla="*/ 88 w 255"/>
                <a:gd name="T11" fmla="*/ 9 h 175"/>
                <a:gd name="T12" fmla="*/ 62 w 255"/>
                <a:gd name="T13" fmla="*/ 28 h 175"/>
                <a:gd name="T14" fmla="*/ 8 w 255"/>
                <a:gd name="T15" fmla="*/ 86 h 175"/>
                <a:gd name="T16" fmla="*/ 0 w 255"/>
                <a:gd name="T17" fmla="*/ 57 h 175"/>
                <a:gd name="T18" fmla="*/ 52 w 255"/>
                <a:gd name="T19" fmla="*/ 20 h 175"/>
                <a:gd name="T20" fmla="*/ 88 w 255"/>
                <a:gd name="T2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5" h="175">
                  <a:moveTo>
                    <a:pt x="88" y="0"/>
                  </a:moveTo>
                  <a:cubicBezTo>
                    <a:pt x="96" y="0"/>
                    <a:pt x="103" y="5"/>
                    <a:pt x="124" y="21"/>
                  </a:cubicBezTo>
                  <a:cubicBezTo>
                    <a:pt x="255" y="119"/>
                    <a:pt x="255" y="119"/>
                    <a:pt x="255" y="119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40" y="175"/>
                    <a:pt x="240" y="175"/>
                    <a:pt x="113" y="29"/>
                  </a:cubicBezTo>
                  <a:cubicBezTo>
                    <a:pt x="99" y="12"/>
                    <a:pt x="94" y="9"/>
                    <a:pt x="88" y="9"/>
                  </a:cubicBezTo>
                  <a:cubicBezTo>
                    <a:pt x="83" y="9"/>
                    <a:pt x="77" y="12"/>
                    <a:pt x="62" y="28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52" y="20"/>
                  </a:cubicBezTo>
                  <a:cubicBezTo>
                    <a:pt x="73" y="5"/>
                    <a:pt x="80" y="0"/>
                    <a:pt x="88" y="0"/>
                  </a:cubicBezTo>
                  <a:close/>
                </a:path>
              </a:pathLst>
            </a:custGeom>
            <a:solidFill>
              <a:srgbClr val="58A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9621838" y="2451101"/>
              <a:ext cx="874713" cy="746125"/>
            </a:xfrm>
            <a:custGeom>
              <a:avLst/>
              <a:gdLst>
                <a:gd name="T0" fmla="*/ 228 w 232"/>
                <a:gd name="T1" fmla="*/ 113 h 198"/>
                <a:gd name="T2" fmla="*/ 192 w 232"/>
                <a:gd name="T3" fmla="*/ 133 h 198"/>
                <a:gd name="T4" fmla="*/ 41 w 232"/>
                <a:gd name="T5" fmla="*/ 198 h 198"/>
                <a:gd name="T6" fmla="*/ 0 w 232"/>
                <a:gd name="T7" fmla="*/ 157 h 198"/>
                <a:gd name="T8" fmla="*/ 191 w 232"/>
                <a:gd name="T9" fmla="*/ 120 h 198"/>
                <a:gd name="T10" fmla="*/ 220 w 232"/>
                <a:gd name="T11" fmla="*/ 109 h 198"/>
                <a:gd name="T12" fmla="*/ 217 w 232"/>
                <a:gd name="T13" fmla="*/ 77 h 198"/>
                <a:gd name="T14" fmla="*/ 193 w 232"/>
                <a:gd name="T15" fmla="*/ 0 h 198"/>
                <a:gd name="T16" fmla="*/ 223 w 232"/>
                <a:gd name="T17" fmla="*/ 8 h 198"/>
                <a:gd name="T18" fmla="*/ 229 w 232"/>
                <a:gd name="T19" fmla="*/ 72 h 198"/>
                <a:gd name="T20" fmla="*/ 228 w 232"/>
                <a:gd name="T21" fmla="*/ 11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" h="198">
                  <a:moveTo>
                    <a:pt x="228" y="113"/>
                  </a:moveTo>
                  <a:cubicBezTo>
                    <a:pt x="224" y="120"/>
                    <a:pt x="216" y="123"/>
                    <a:pt x="192" y="133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0" y="157"/>
                    <a:pt x="191" y="120"/>
                  </a:cubicBezTo>
                  <a:cubicBezTo>
                    <a:pt x="212" y="116"/>
                    <a:pt x="218" y="114"/>
                    <a:pt x="220" y="109"/>
                  </a:cubicBezTo>
                  <a:cubicBezTo>
                    <a:pt x="223" y="104"/>
                    <a:pt x="223" y="97"/>
                    <a:pt x="217" y="77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223" y="8"/>
                    <a:pt x="223" y="8"/>
                    <a:pt x="223" y="8"/>
                  </a:cubicBezTo>
                  <a:cubicBezTo>
                    <a:pt x="223" y="8"/>
                    <a:pt x="223" y="8"/>
                    <a:pt x="229" y="72"/>
                  </a:cubicBezTo>
                  <a:cubicBezTo>
                    <a:pt x="231" y="97"/>
                    <a:pt x="232" y="106"/>
                    <a:pt x="228" y="113"/>
                  </a:cubicBezTo>
                  <a:close/>
                </a:path>
              </a:pathLst>
            </a:custGeom>
            <a:solidFill>
              <a:srgbClr val="53A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9" name="正方形/長方形 8"/>
          <p:cNvSpPr/>
          <p:nvPr userDrawn="1"/>
        </p:nvSpPr>
        <p:spPr bwMode="auto">
          <a:xfrm>
            <a:off x="251520" y="5517232"/>
            <a:ext cx="8640960" cy="1080120"/>
          </a:xfrm>
          <a:prstGeom prst="rect">
            <a:avLst/>
          </a:prstGeom>
          <a:noFill/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2" name="正方形/長方形 31"/>
          <p:cNvSpPr/>
          <p:nvPr userDrawn="1"/>
        </p:nvSpPr>
        <p:spPr bwMode="auto">
          <a:xfrm>
            <a:off x="216187" y="5480557"/>
            <a:ext cx="8712968" cy="1152128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3" name="正方形/長方形 32"/>
          <p:cNvSpPr/>
          <p:nvPr userDrawn="1"/>
        </p:nvSpPr>
        <p:spPr bwMode="auto">
          <a:xfrm>
            <a:off x="179512" y="5445224"/>
            <a:ext cx="8784976" cy="1224136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8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ja-JP" dirty="0"/>
              <a:t>Shape from Polarization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kumimoji="1" lang="ja-JP" altLang="en-US"/>
              <a:t>宮崎大輔</a:t>
            </a:r>
          </a:p>
        </p:txBody>
      </p:sp>
      <p:pic>
        <p:nvPicPr>
          <p:cNvPr id="4" name="Picture 2" descr="C:\!work\2014-02\2014-02-28\2014-03-03コニカミノルタ\写真\写真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864" y="2780928"/>
            <a:ext cx="2448272" cy="3264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4912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コンテンツ プレースホルダ 3" descr="ex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5400000">
            <a:off x="1991308" y="1113148"/>
            <a:ext cx="5028940" cy="37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角丸四角形吹き出し 10"/>
          <p:cNvSpPr/>
          <p:nvPr/>
        </p:nvSpPr>
        <p:spPr bwMode="auto">
          <a:xfrm>
            <a:off x="323528" y="3573016"/>
            <a:ext cx="1872208" cy="792088"/>
          </a:xfrm>
          <a:prstGeom prst="wedgeRoundRectCallout">
            <a:avLst>
              <a:gd name="adj1" fmla="val 182983"/>
              <a:gd name="adj2" fmla="val -37856"/>
              <a:gd name="adj3" fmla="val 16667"/>
            </a:avLst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角丸四角形吹き出し 9"/>
          <p:cNvSpPr/>
          <p:nvPr/>
        </p:nvSpPr>
        <p:spPr bwMode="auto">
          <a:xfrm>
            <a:off x="7236296" y="836712"/>
            <a:ext cx="1440160" cy="792088"/>
          </a:xfrm>
          <a:prstGeom prst="wedgeRoundRectCallout">
            <a:avLst>
              <a:gd name="adj1" fmla="val -112069"/>
              <a:gd name="adj2" fmla="val 86565"/>
              <a:gd name="adj3" fmla="val 16667"/>
            </a:avLst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Experimental setup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23042" y="1727288"/>
            <a:ext cx="179568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/>
              <a:t>Lighting dome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80346" y="2735400"/>
            <a:ext cx="122413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Target object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63709" y="3455480"/>
            <a:ext cx="176682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/>
              <a:t>Rotating table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36330" y="4103552"/>
            <a:ext cx="15196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Polarization camera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3403" y="3789040"/>
            <a:ext cx="1578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Different view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36296" y="1052736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Uniform light</a:t>
            </a:r>
            <a:endParaRPr kumimoji="1"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F8DB577-C374-4F24-9309-7CEB0115915F}"/>
              </a:ext>
            </a:extLst>
          </p:cNvPr>
          <p:cNvSpPr/>
          <p:nvPr/>
        </p:nvSpPr>
        <p:spPr bwMode="auto">
          <a:xfrm>
            <a:off x="251520" y="116632"/>
            <a:ext cx="3888432" cy="216024"/>
          </a:xfrm>
          <a:prstGeom prst="rect">
            <a:avLst/>
          </a:prstGeom>
          <a:solidFill>
            <a:srgbClr val="E6E6E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3CCF71C-F284-4A06-8867-533F59B6619A}"/>
              </a:ext>
            </a:extLst>
          </p:cNvPr>
          <p:cNvSpPr/>
          <p:nvPr/>
        </p:nvSpPr>
        <p:spPr bwMode="auto">
          <a:xfrm>
            <a:off x="25152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4DB326A-A2DC-4A5C-B40F-7C9A1C304815}"/>
              </a:ext>
            </a:extLst>
          </p:cNvPr>
          <p:cNvSpPr/>
          <p:nvPr/>
        </p:nvSpPr>
        <p:spPr bwMode="auto">
          <a:xfrm>
            <a:off x="46754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D77E7CF-3B0E-4F37-85D0-A76C79E523CD}"/>
              </a:ext>
            </a:extLst>
          </p:cNvPr>
          <p:cNvSpPr/>
          <p:nvPr/>
        </p:nvSpPr>
        <p:spPr bwMode="auto">
          <a:xfrm>
            <a:off x="68356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F30DEE6-A6C0-4DB5-BE72-AB708CB53FBE}"/>
              </a:ext>
            </a:extLst>
          </p:cNvPr>
          <p:cNvSpPr/>
          <p:nvPr/>
        </p:nvSpPr>
        <p:spPr bwMode="auto">
          <a:xfrm>
            <a:off x="899592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39B2C14-1D0B-4D37-8580-85AA501D0B34}"/>
              </a:ext>
            </a:extLst>
          </p:cNvPr>
          <p:cNvSpPr/>
          <p:nvPr/>
        </p:nvSpPr>
        <p:spPr bwMode="auto">
          <a:xfrm>
            <a:off x="1115616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E3C2D90-E366-44C7-A3A8-2F5CCF7FB3F1}"/>
              </a:ext>
            </a:extLst>
          </p:cNvPr>
          <p:cNvSpPr/>
          <p:nvPr/>
        </p:nvSpPr>
        <p:spPr bwMode="auto">
          <a:xfrm>
            <a:off x="133164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A85A088-7BE2-4043-8E7D-40309FD9DCFE}"/>
              </a:ext>
            </a:extLst>
          </p:cNvPr>
          <p:cNvSpPr/>
          <p:nvPr/>
        </p:nvSpPr>
        <p:spPr bwMode="auto">
          <a:xfrm>
            <a:off x="154766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0DB8FCB-EB98-4149-BB57-DAE7AE0ECE77}"/>
              </a:ext>
            </a:extLst>
          </p:cNvPr>
          <p:cNvSpPr/>
          <p:nvPr/>
        </p:nvSpPr>
        <p:spPr bwMode="auto">
          <a:xfrm>
            <a:off x="176368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3400348-0C92-49AB-B629-1AB0DC85CD1D}"/>
              </a:ext>
            </a:extLst>
          </p:cNvPr>
          <p:cNvSpPr/>
          <p:nvPr/>
        </p:nvSpPr>
        <p:spPr bwMode="auto">
          <a:xfrm>
            <a:off x="1979712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952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Surface normal estimation</a:t>
            </a:r>
            <a:endParaRPr kumimoji="1" lang="ja-JP" altLang="en-US" dirty="0"/>
          </a:p>
        </p:txBody>
      </p:sp>
      <p:pic>
        <p:nvPicPr>
          <p:cNvPr id="14" name="コンテンツ プレースホルダ 3" descr="rabbit00.bmp"/>
          <p:cNvPicPr>
            <a:picLocks noChangeAspect="1"/>
          </p:cNvPicPr>
          <p:nvPr/>
        </p:nvPicPr>
        <p:blipFill>
          <a:blip r:embed="rId2" cstate="print"/>
          <a:srcRect l="9524" r="10476"/>
          <a:stretch>
            <a:fillRect/>
          </a:stretch>
        </p:blipFill>
        <p:spPr bwMode="auto">
          <a:xfrm>
            <a:off x="1691680" y="548680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図 5" descr="shade00-3.bmp"/>
          <p:cNvPicPr>
            <a:picLocks noChangeAspect="1"/>
          </p:cNvPicPr>
          <p:nvPr/>
        </p:nvPicPr>
        <p:blipFill>
          <a:blip r:embed="rId3" cstate="print"/>
          <a:srcRect l="16869" t="16869" r="15653" b="15653"/>
          <a:stretch>
            <a:fillRect/>
          </a:stretch>
        </p:blipFill>
        <p:spPr bwMode="auto">
          <a:xfrm>
            <a:off x="5292080" y="548680"/>
            <a:ext cx="2160240" cy="216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右矢印 2"/>
          <p:cNvSpPr/>
          <p:nvPr/>
        </p:nvSpPr>
        <p:spPr bwMode="auto">
          <a:xfrm>
            <a:off x="4139952" y="2492896"/>
            <a:ext cx="864096" cy="432048"/>
          </a:xfrm>
          <a:prstGeom prst="rightArrow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8" name="図 3" descr="fish00.bmp">
            <a:extLst>
              <a:ext uri="{FF2B5EF4-FFF2-40B4-BE49-F238E27FC236}">
                <a16:creationId xmlns:a16="http://schemas.microsoft.com/office/drawing/2014/main" id="{D19FCD58-03A6-497D-A5CD-2F59A63CD11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4035" t="6578" r="14035" b="3521"/>
          <a:stretch>
            <a:fillRect/>
          </a:stretch>
        </p:blipFill>
        <p:spPr bwMode="auto">
          <a:xfrm>
            <a:off x="1691680" y="2780928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図 8" descr="fish600_shade000.bmp">
            <a:extLst>
              <a:ext uri="{FF2B5EF4-FFF2-40B4-BE49-F238E27FC236}">
                <a16:creationId xmlns:a16="http://schemas.microsoft.com/office/drawing/2014/main" id="{D54746E8-40B3-4253-849E-4F456DA666C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15091" t="14435" r="12736" b="13392"/>
          <a:stretch>
            <a:fillRect/>
          </a:stretch>
        </p:blipFill>
        <p:spPr>
          <a:xfrm>
            <a:off x="5292080" y="2780928"/>
            <a:ext cx="2160240" cy="216024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7548A9C-796E-4602-9FEE-6DAAF336786A}"/>
              </a:ext>
            </a:extLst>
          </p:cNvPr>
          <p:cNvSpPr/>
          <p:nvPr/>
        </p:nvSpPr>
        <p:spPr bwMode="auto">
          <a:xfrm>
            <a:off x="251520" y="116632"/>
            <a:ext cx="3888432" cy="216024"/>
          </a:xfrm>
          <a:prstGeom prst="rect">
            <a:avLst/>
          </a:prstGeom>
          <a:solidFill>
            <a:srgbClr val="E6E6E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0440C59-6699-4636-89A4-11A806973A70}"/>
              </a:ext>
            </a:extLst>
          </p:cNvPr>
          <p:cNvSpPr/>
          <p:nvPr/>
        </p:nvSpPr>
        <p:spPr bwMode="auto">
          <a:xfrm>
            <a:off x="25152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8AFF105-D065-4538-A694-65B5623BEDBC}"/>
              </a:ext>
            </a:extLst>
          </p:cNvPr>
          <p:cNvSpPr/>
          <p:nvPr/>
        </p:nvSpPr>
        <p:spPr bwMode="auto">
          <a:xfrm>
            <a:off x="46754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714A5A8-27F6-42F3-B48A-4B4D43F2BC86}"/>
              </a:ext>
            </a:extLst>
          </p:cNvPr>
          <p:cNvSpPr/>
          <p:nvPr/>
        </p:nvSpPr>
        <p:spPr bwMode="auto">
          <a:xfrm>
            <a:off x="68356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9860900-AA41-4337-AFF8-827BBB8F1D07}"/>
              </a:ext>
            </a:extLst>
          </p:cNvPr>
          <p:cNvSpPr/>
          <p:nvPr/>
        </p:nvSpPr>
        <p:spPr bwMode="auto">
          <a:xfrm>
            <a:off x="899592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7D1162A-8C6A-45B7-8647-985F71EA0C81}"/>
              </a:ext>
            </a:extLst>
          </p:cNvPr>
          <p:cNvSpPr/>
          <p:nvPr/>
        </p:nvSpPr>
        <p:spPr bwMode="auto">
          <a:xfrm>
            <a:off x="1115616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B7A581B-7550-42A0-A99E-12B8586E643D}"/>
              </a:ext>
            </a:extLst>
          </p:cNvPr>
          <p:cNvSpPr/>
          <p:nvPr/>
        </p:nvSpPr>
        <p:spPr bwMode="auto">
          <a:xfrm>
            <a:off x="133164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B2F18C9-2326-49C1-8226-D0D7C9BCD95D}"/>
              </a:ext>
            </a:extLst>
          </p:cNvPr>
          <p:cNvSpPr/>
          <p:nvPr/>
        </p:nvSpPr>
        <p:spPr bwMode="auto">
          <a:xfrm>
            <a:off x="154766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C8AF07E-325F-4E18-AAAC-CEBA31030082}"/>
              </a:ext>
            </a:extLst>
          </p:cNvPr>
          <p:cNvSpPr/>
          <p:nvPr/>
        </p:nvSpPr>
        <p:spPr bwMode="auto">
          <a:xfrm>
            <a:off x="176368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B1B5419-2E2D-47D8-AAF0-10094BA21494}"/>
              </a:ext>
            </a:extLst>
          </p:cNvPr>
          <p:cNvSpPr/>
          <p:nvPr/>
        </p:nvSpPr>
        <p:spPr bwMode="auto">
          <a:xfrm>
            <a:off x="1979712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96CB058-7010-46B8-B596-991725F2C467}"/>
              </a:ext>
            </a:extLst>
          </p:cNvPr>
          <p:cNvSpPr/>
          <p:nvPr/>
        </p:nvSpPr>
        <p:spPr bwMode="auto">
          <a:xfrm>
            <a:off x="2195736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2207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2880320" cy="288032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573016"/>
            <a:ext cx="2880320" cy="117805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B8814B9-E58C-4E81-8B56-DD9666A72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1268760"/>
            <a:ext cx="2880320" cy="287500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6274A55-5D56-4173-B44B-E3C6FAE09B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4869160"/>
            <a:ext cx="7200800" cy="52134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F835B80-517D-42A5-A29C-851A694CA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Concave shape estimation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201DE59-1C9E-4012-AB7D-5EA6B8E352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60" y="548680"/>
            <a:ext cx="2881928" cy="2880320"/>
          </a:xfrm>
          <a:prstGeom prst="rect">
            <a:avLst/>
          </a:prstGeom>
        </p:spPr>
      </p:pic>
      <p:sp>
        <p:nvSpPr>
          <p:cNvPr id="3" name="矢印: 右 2">
            <a:extLst>
              <a:ext uri="{FF2B5EF4-FFF2-40B4-BE49-F238E27FC236}">
                <a16:creationId xmlns:a16="http://schemas.microsoft.com/office/drawing/2014/main" id="{1F80F68A-AD2A-4339-A024-DD04016DF3C8}"/>
              </a:ext>
            </a:extLst>
          </p:cNvPr>
          <p:cNvSpPr/>
          <p:nvPr/>
        </p:nvSpPr>
        <p:spPr bwMode="auto">
          <a:xfrm>
            <a:off x="3419872" y="2348880"/>
            <a:ext cx="720080" cy="720080"/>
          </a:xfrm>
          <a:prstGeom prst="rightArrow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3BF11FA-5215-4915-974F-ED7B1AC05902}"/>
              </a:ext>
            </a:extLst>
          </p:cNvPr>
          <p:cNvSpPr/>
          <p:nvPr/>
        </p:nvSpPr>
        <p:spPr bwMode="auto">
          <a:xfrm>
            <a:off x="251520" y="116632"/>
            <a:ext cx="3888432" cy="216024"/>
          </a:xfrm>
          <a:prstGeom prst="rect">
            <a:avLst/>
          </a:prstGeom>
          <a:solidFill>
            <a:srgbClr val="E6E6E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C1E3D39-62E0-4936-8BD2-D4E30DE509DE}"/>
              </a:ext>
            </a:extLst>
          </p:cNvPr>
          <p:cNvSpPr/>
          <p:nvPr/>
        </p:nvSpPr>
        <p:spPr bwMode="auto">
          <a:xfrm>
            <a:off x="25152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B96EAEB-AB94-4FF0-BADF-13E22876A872}"/>
              </a:ext>
            </a:extLst>
          </p:cNvPr>
          <p:cNvSpPr/>
          <p:nvPr/>
        </p:nvSpPr>
        <p:spPr bwMode="auto">
          <a:xfrm>
            <a:off x="46754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85BE8B3-7F79-4964-AD36-826D09BCABF3}"/>
              </a:ext>
            </a:extLst>
          </p:cNvPr>
          <p:cNvSpPr/>
          <p:nvPr/>
        </p:nvSpPr>
        <p:spPr bwMode="auto">
          <a:xfrm>
            <a:off x="68356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4377B9E-5BC2-4B88-B1E3-23C0CD63DC2C}"/>
              </a:ext>
            </a:extLst>
          </p:cNvPr>
          <p:cNvSpPr/>
          <p:nvPr/>
        </p:nvSpPr>
        <p:spPr bwMode="auto">
          <a:xfrm>
            <a:off x="899592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9E66227-F403-463A-B50A-80799F65B86A}"/>
              </a:ext>
            </a:extLst>
          </p:cNvPr>
          <p:cNvSpPr/>
          <p:nvPr/>
        </p:nvSpPr>
        <p:spPr bwMode="auto">
          <a:xfrm>
            <a:off x="1115616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7509E82-882E-4DFC-A84D-29A9E36CD97D}"/>
              </a:ext>
            </a:extLst>
          </p:cNvPr>
          <p:cNvSpPr/>
          <p:nvPr/>
        </p:nvSpPr>
        <p:spPr bwMode="auto">
          <a:xfrm>
            <a:off x="133164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C39A53A-4A65-483B-ABE3-ED5C38BF0C41}"/>
              </a:ext>
            </a:extLst>
          </p:cNvPr>
          <p:cNvSpPr/>
          <p:nvPr/>
        </p:nvSpPr>
        <p:spPr bwMode="auto">
          <a:xfrm>
            <a:off x="154766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355DFFF-F553-4DA7-8334-15A42E61E6FA}"/>
              </a:ext>
            </a:extLst>
          </p:cNvPr>
          <p:cNvSpPr/>
          <p:nvPr/>
        </p:nvSpPr>
        <p:spPr bwMode="auto">
          <a:xfrm>
            <a:off x="176368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4DBA6D1-DBFD-4BD6-A9DD-88390A930FD8}"/>
              </a:ext>
            </a:extLst>
          </p:cNvPr>
          <p:cNvSpPr/>
          <p:nvPr/>
        </p:nvSpPr>
        <p:spPr bwMode="auto">
          <a:xfrm>
            <a:off x="1979712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38E2807-1D2E-4F00-8368-412A90BD4A81}"/>
              </a:ext>
            </a:extLst>
          </p:cNvPr>
          <p:cNvSpPr/>
          <p:nvPr/>
        </p:nvSpPr>
        <p:spPr bwMode="auto">
          <a:xfrm>
            <a:off x="2195736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1D7CABB-C8DA-45E0-88C5-473239CC2E35}"/>
              </a:ext>
            </a:extLst>
          </p:cNvPr>
          <p:cNvSpPr/>
          <p:nvPr/>
        </p:nvSpPr>
        <p:spPr bwMode="auto">
          <a:xfrm>
            <a:off x="241176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6787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Transparent object</a:t>
            </a:r>
            <a:endParaRPr lang="ja-JP" altLang="en-US" dirty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/>
              <a:t>Shape-from-polarization of transparent object</a:t>
            </a:r>
            <a:endParaRPr lang="ja-JP" altLang="en-US" dirty="0"/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6156245" y="2328886"/>
            <a:ext cx="2366960" cy="2727325"/>
            <a:chOff x="3923" y="2341"/>
            <a:chExt cx="1491" cy="1718"/>
          </a:xfrm>
        </p:grpSpPr>
        <p:pic>
          <p:nvPicPr>
            <p:cNvPr id="246797" name="Picture 13" descr="rend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89" y="2543"/>
              <a:ext cx="938" cy="523"/>
            </a:xfrm>
            <a:prstGeom prst="rect">
              <a:avLst/>
            </a:prstGeom>
            <a:noFill/>
          </p:spPr>
        </p:pic>
        <p:sp>
          <p:nvSpPr>
            <p:cNvPr id="246798" name="Rectangle 14"/>
            <p:cNvSpPr>
              <a:spLocks noChangeArrowheads="1"/>
            </p:cNvSpPr>
            <p:nvPr/>
          </p:nvSpPr>
          <p:spPr bwMode="auto">
            <a:xfrm>
              <a:off x="3991" y="2341"/>
              <a:ext cx="1152" cy="881"/>
            </a:xfrm>
            <a:prstGeom prst="rect">
              <a:avLst/>
            </a:prstGeom>
            <a:noFill/>
            <a:ln w="381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799" name="AutoShape 15"/>
            <p:cNvSpPr>
              <a:spLocks noChangeArrowheads="1"/>
            </p:cNvSpPr>
            <p:nvPr/>
          </p:nvSpPr>
          <p:spPr bwMode="auto">
            <a:xfrm flipV="1">
              <a:off x="3923" y="3628"/>
              <a:ext cx="1288" cy="203"/>
            </a:xfrm>
            <a:custGeom>
              <a:avLst/>
              <a:gdLst>
                <a:gd name="G0" fmla="+- 1084 0 0"/>
                <a:gd name="G1" fmla="+- 21600 0 1084"/>
                <a:gd name="G2" fmla="*/ 1084 1 2"/>
                <a:gd name="G3" fmla="+- 21600 0 G2"/>
                <a:gd name="G4" fmla="+/ 1084 21600 2"/>
                <a:gd name="G5" fmla="+/ G1 0 2"/>
                <a:gd name="G6" fmla="*/ 21600 21600 1084"/>
                <a:gd name="G7" fmla="*/ G6 1 2"/>
                <a:gd name="G8" fmla="+- 21600 0 G7"/>
                <a:gd name="G9" fmla="*/ 21600 1 2"/>
                <a:gd name="G10" fmla="+- 1084 0 G9"/>
                <a:gd name="G11" fmla="?: G10 G8 0"/>
                <a:gd name="G12" fmla="?: G10 G7 21600"/>
                <a:gd name="T0" fmla="*/ 21058 w 21600"/>
                <a:gd name="T1" fmla="*/ 10800 h 21600"/>
                <a:gd name="T2" fmla="*/ 10800 w 21600"/>
                <a:gd name="T3" fmla="*/ 21600 h 21600"/>
                <a:gd name="T4" fmla="*/ 542 w 21600"/>
                <a:gd name="T5" fmla="*/ 10800 h 21600"/>
                <a:gd name="T6" fmla="*/ 10800 w 21600"/>
                <a:gd name="T7" fmla="*/ 0 h 21600"/>
                <a:gd name="T8" fmla="*/ 2342 w 21600"/>
                <a:gd name="T9" fmla="*/ 2342 h 21600"/>
                <a:gd name="T10" fmla="*/ 19258 w 21600"/>
                <a:gd name="T11" fmla="*/ 1925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4" y="21600"/>
                  </a:lnTo>
                  <a:lnTo>
                    <a:pt x="20516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381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800" name="Rectangle 16"/>
            <p:cNvSpPr>
              <a:spLocks noChangeArrowheads="1"/>
            </p:cNvSpPr>
            <p:nvPr/>
          </p:nvSpPr>
          <p:spPr bwMode="auto">
            <a:xfrm>
              <a:off x="3991" y="3290"/>
              <a:ext cx="1152" cy="270"/>
            </a:xfrm>
            <a:prstGeom prst="rect">
              <a:avLst/>
            </a:prstGeom>
            <a:noFill/>
            <a:ln w="381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801" name="Oval 17"/>
            <p:cNvSpPr>
              <a:spLocks noChangeArrowheads="1"/>
            </p:cNvSpPr>
            <p:nvPr/>
          </p:nvSpPr>
          <p:spPr bwMode="auto">
            <a:xfrm>
              <a:off x="5279" y="3628"/>
              <a:ext cx="135" cy="203"/>
            </a:xfrm>
            <a:prstGeom prst="ellipse">
              <a:avLst/>
            </a:prstGeom>
            <a:noFill/>
            <a:ln w="38100" cap="sq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802" name="Line 18"/>
            <p:cNvSpPr>
              <a:spLocks noChangeShapeType="1"/>
            </p:cNvSpPr>
            <p:nvPr/>
          </p:nvSpPr>
          <p:spPr bwMode="auto">
            <a:xfrm>
              <a:off x="5279" y="3729"/>
              <a:ext cx="135" cy="0"/>
            </a:xfrm>
            <a:prstGeom prst="line">
              <a:avLst/>
            </a:prstGeom>
            <a:noFill/>
            <a:ln w="38100" cap="sq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803" name="Freeform 19"/>
            <p:cNvSpPr>
              <a:spLocks/>
            </p:cNvSpPr>
            <p:nvPr/>
          </p:nvSpPr>
          <p:spPr bwMode="auto">
            <a:xfrm>
              <a:off x="5351" y="3655"/>
              <a:ext cx="1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4"/>
                </a:cxn>
              </a:cxnLst>
              <a:rect l="0" t="0" r="r" b="b"/>
              <a:pathLst>
                <a:path w="1" h="54">
                  <a:moveTo>
                    <a:pt x="0" y="0"/>
                  </a:moveTo>
                  <a:lnTo>
                    <a:pt x="0" y="54"/>
                  </a:lnTo>
                </a:path>
              </a:pathLst>
            </a:custGeom>
            <a:noFill/>
            <a:ln w="381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804" name="Line 20"/>
            <p:cNvSpPr>
              <a:spLocks noChangeShapeType="1"/>
            </p:cNvSpPr>
            <p:nvPr/>
          </p:nvSpPr>
          <p:spPr bwMode="auto">
            <a:xfrm>
              <a:off x="4058" y="3696"/>
              <a:ext cx="1018" cy="0"/>
            </a:xfrm>
            <a:prstGeom prst="line">
              <a:avLst/>
            </a:prstGeom>
            <a:noFill/>
            <a:ln w="38100" cap="rnd" cmpd="dbl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805" name="Line 21"/>
            <p:cNvSpPr>
              <a:spLocks noChangeShapeType="1"/>
            </p:cNvSpPr>
            <p:nvPr/>
          </p:nvSpPr>
          <p:spPr bwMode="auto">
            <a:xfrm>
              <a:off x="4058" y="3763"/>
              <a:ext cx="1018" cy="0"/>
            </a:xfrm>
            <a:prstGeom prst="line">
              <a:avLst/>
            </a:prstGeom>
            <a:noFill/>
            <a:ln w="38100" cap="rnd" cmpd="dbl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806" name="Line 22"/>
            <p:cNvSpPr>
              <a:spLocks noChangeShapeType="1"/>
            </p:cNvSpPr>
            <p:nvPr/>
          </p:nvSpPr>
          <p:spPr bwMode="auto">
            <a:xfrm>
              <a:off x="4804" y="3357"/>
              <a:ext cx="272" cy="0"/>
            </a:xfrm>
            <a:prstGeom prst="line">
              <a:avLst/>
            </a:prstGeom>
            <a:noFill/>
            <a:ln w="38100" cap="sq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807" name="Line 23"/>
            <p:cNvSpPr>
              <a:spLocks noChangeShapeType="1"/>
            </p:cNvSpPr>
            <p:nvPr/>
          </p:nvSpPr>
          <p:spPr bwMode="auto">
            <a:xfrm>
              <a:off x="4804" y="3425"/>
              <a:ext cx="272" cy="0"/>
            </a:xfrm>
            <a:prstGeom prst="line">
              <a:avLst/>
            </a:prstGeom>
            <a:noFill/>
            <a:ln w="38100" cap="sq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808" name="Oval 24"/>
            <p:cNvSpPr>
              <a:spLocks noChangeArrowheads="1"/>
            </p:cNvSpPr>
            <p:nvPr/>
          </p:nvSpPr>
          <p:spPr bwMode="auto">
            <a:xfrm>
              <a:off x="4058" y="3357"/>
              <a:ext cx="68" cy="68"/>
            </a:xfrm>
            <a:prstGeom prst="ellipse">
              <a:avLst/>
            </a:prstGeom>
            <a:solidFill>
              <a:srgbClr val="000000"/>
            </a:solidFill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809" name="Rectangle 25" descr="30%"/>
            <p:cNvSpPr>
              <a:spLocks noChangeArrowheads="1"/>
            </p:cNvSpPr>
            <p:nvPr/>
          </p:nvSpPr>
          <p:spPr bwMode="auto">
            <a:xfrm>
              <a:off x="4195" y="3357"/>
              <a:ext cx="135" cy="136"/>
            </a:xfrm>
            <a:prstGeom prst="rect">
              <a:avLst/>
            </a:prstGeom>
            <a:pattFill prst="pct30">
              <a:fgClr>
                <a:srgbClr val="000000"/>
              </a:fgClr>
              <a:bgClr>
                <a:srgbClr val="FFFFFF"/>
              </a:bgClr>
            </a:patt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6810" name="Text Box 26"/>
            <p:cNvSpPr txBox="1">
              <a:spLocks noChangeArrowheads="1"/>
            </p:cNvSpPr>
            <p:nvPr/>
          </p:nvSpPr>
          <p:spPr bwMode="auto">
            <a:xfrm>
              <a:off x="4019" y="3826"/>
              <a:ext cx="11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ja-JP" dirty="0"/>
                <a:t>Estimated shape</a:t>
              </a:r>
            </a:p>
          </p:txBody>
        </p:sp>
      </p:grpSp>
      <p:sp>
        <p:nvSpPr>
          <p:cNvPr id="246812" name="AutoShape 28"/>
          <p:cNvSpPr>
            <a:spLocks noChangeArrowheads="1"/>
          </p:cNvSpPr>
          <p:nvPr/>
        </p:nvSpPr>
        <p:spPr bwMode="auto">
          <a:xfrm>
            <a:off x="3779763" y="3265512"/>
            <a:ext cx="2305050" cy="358775"/>
          </a:xfrm>
          <a:prstGeom prst="rightArrow">
            <a:avLst>
              <a:gd name="adj1" fmla="val 50000"/>
              <a:gd name="adj2" fmla="val 160619"/>
            </a:avLst>
          </a:prstGeom>
          <a:solidFill>
            <a:srgbClr val="33CCCC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grpSp>
        <p:nvGrpSpPr>
          <p:cNvPr id="3" name="Group 97"/>
          <p:cNvGrpSpPr>
            <a:grpSpLocks/>
          </p:cNvGrpSpPr>
          <p:nvPr/>
        </p:nvGrpSpPr>
        <p:grpSpPr bwMode="auto">
          <a:xfrm>
            <a:off x="1403276" y="2762276"/>
            <a:ext cx="2087561" cy="1828800"/>
            <a:chOff x="929" y="2614"/>
            <a:chExt cx="1315" cy="1152"/>
          </a:xfrm>
        </p:grpSpPr>
        <p:pic>
          <p:nvPicPr>
            <p:cNvPr id="246794" name="Picture 10" descr="phot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9" y="2614"/>
              <a:ext cx="1315" cy="916"/>
            </a:xfrm>
            <a:prstGeom prst="rect">
              <a:avLst/>
            </a:prstGeom>
            <a:noFill/>
          </p:spPr>
        </p:pic>
        <p:sp>
          <p:nvSpPr>
            <p:cNvPr id="246795" name="Text Box 11"/>
            <p:cNvSpPr txBox="1">
              <a:spLocks noChangeArrowheads="1"/>
            </p:cNvSpPr>
            <p:nvPr/>
          </p:nvSpPr>
          <p:spPr bwMode="auto">
            <a:xfrm>
              <a:off x="1015" y="3533"/>
              <a:ext cx="9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Target object</a:t>
              </a:r>
            </a:p>
          </p:txBody>
        </p:sp>
      </p:grpSp>
      <p:grpSp>
        <p:nvGrpSpPr>
          <p:cNvPr id="4" name="Group 99"/>
          <p:cNvGrpSpPr>
            <a:grpSpLocks/>
          </p:cNvGrpSpPr>
          <p:nvPr/>
        </p:nvGrpSpPr>
        <p:grpSpPr bwMode="auto">
          <a:xfrm>
            <a:off x="755576" y="2328887"/>
            <a:ext cx="1317625" cy="750888"/>
            <a:chOff x="521" y="2341"/>
            <a:chExt cx="830" cy="473"/>
          </a:xfrm>
        </p:grpSpPr>
        <p:sp>
          <p:nvSpPr>
            <p:cNvPr id="246817" name="Line 33"/>
            <p:cNvSpPr>
              <a:spLocks noChangeShapeType="1"/>
            </p:cNvSpPr>
            <p:nvPr/>
          </p:nvSpPr>
          <p:spPr bwMode="auto">
            <a:xfrm>
              <a:off x="521" y="2341"/>
              <a:ext cx="830" cy="47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5" name="Group 67"/>
            <p:cNvGrpSpPr>
              <a:grpSpLocks/>
            </p:cNvGrpSpPr>
            <p:nvPr/>
          </p:nvGrpSpPr>
          <p:grpSpPr bwMode="auto">
            <a:xfrm>
              <a:off x="567" y="2387"/>
              <a:ext cx="641" cy="317"/>
              <a:chOff x="703" y="2476"/>
              <a:chExt cx="641" cy="317"/>
            </a:xfrm>
          </p:grpSpPr>
          <p:sp>
            <p:nvSpPr>
              <p:cNvPr id="246832" name="Freeform 48"/>
              <p:cNvSpPr>
                <a:spLocks/>
              </p:cNvSpPr>
              <p:nvPr/>
            </p:nvSpPr>
            <p:spPr bwMode="auto">
              <a:xfrm rot="1680000">
                <a:off x="703" y="2476"/>
                <a:ext cx="630" cy="317"/>
              </a:xfrm>
              <a:custGeom>
                <a:avLst/>
                <a:gdLst/>
                <a:ahLst/>
                <a:cxnLst>
                  <a:cxn ang="0">
                    <a:pos x="0" y="480"/>
                  </a:cxn>
                  <a:cxn ang="0">
                    <a:pos x="240" y="144"/>
                  </a:cxn>
                  <a:cxn ang="0">
                    <a:pos x="528" y="0"/>
                  </a:cxn>
                  <a:cxn ang="0">
                    <a:pos x="768" y="144"/>
                  </a:cxn>
                  <a:cxn ang="0">
                    <a:pos x="1008" y="480"/>
                  </a:cxn>
                  <a:cxn ang="0">
                    <a:pos x="1296" y="864"/>
                  </a:cxn>
                  <a:cxn ang="0">
                    <a:pos x="1536" y="1008"/>
                  </a:cxn>
                  <a:cxn ang="0">
                    <a:pos x="1776" y="864"/>
                  </a:cxn>
                  <a:cxn ang="0">
                    <a:pos x="2064" y="480"/>
                  </a:cxn>
                  <a:cxn ang="0">
                    <a:pos x="2304" y="144"/>
                  </a:cxn>
                  <a:cxn ang="0">
                    <a:pos x="2592" y="0"/>
                  </a:cxn>
                  <a:cxn ang="0">
                    <a:pos x="2832" y="144"/>
                  </a:cxn>
                  <a:cxn ang="0">
                    <a:pos x="3072" y="480"/>
                  </a:cxn>
                  <a:cxn ang="0">
                    <a:pos x="3360" y="864"/>
                  </a:cxn>
                  <a:cxn ang="0">
                    <a:pos x="3600" y="1008"/>
                  </a:cxn>
                  <a:cxn ang="0">
                    <a:pos x="3840" y="864"/>
                  </a:cxn>
                  <a:cxn ang="0">
                    <a:pos x="4128" y="480"/>
                  </a:cxn>
                  <a:cxn ang="0">
                    <a:pos x="4368" y="144"/>
                  </a:cxn>
                  <a:cxn ang="0">
                    <a:pos x="4656" y="0"/>
                  </a:cxn>
                  <a:cxn ang="0">
                    <a:pos x="4896" y="144"/>
                  </a:cxn>
                  <a:cxn ang="0">
                    <a:pos x="5136" y="480"/>
                  </a:cxn>
                  <a:cxn ang="0">
                    <a:pos x="5424" y="864"/>
                  </a:cxn>
                  <a:cxn ang="0">
                    <a:pos x="5664" y="1008"/>
                  </a:cxn>
                </a:cxnLst>
                <a:rect l="0" t="0" r="r" b="b"/>
                <a:pathLst>
                  <a:path w="5664" h="1008">
                    <a:moveTo>
                      <a:pt x="0" y="480"/>
                    </a:moveTo>
                    <a:cubicBezTo>
                      <a:pt x="76" y="352"/>
                      <a:pt x="152" y="224"/>
                      <a:pt x="240" y="144"/>
                    </a:cubicBezTo>
                    <a:cubicBezTo>
                      <a:pt x="328" y="64"/>
                      <a:pt x="440" y="0"/>
                      <a:pt x="528" y="0"/>
                    </a:cubicBezTo>
                    <a:cubicBezTo>
                      <a:pt x="616" y="0"/>
                      <a:pt x="688" y="64"/>
                      <a:pt x="768" y="144"/>
                    </a:cubicBezTo>
                    <a:cubicBezTo>
                      <a:pt x="848" y="224"/>
                      <a:pt x="920" y="360"/>
                      <a:pt x="1008" y="480"/>
                    </a:cubicBezTo>
                    <a:cubicBezTo>
                      <a:pt x="1096" y="600"/>
                      <a:pt x="1208" y="776"/>
                      <a:pt x="1296" y="864"/>
                    </a:cubicBezTo>
                    <a:cubicBezTo>
                      <a:pt x="1384" y="952"/>
                      <a:pt x="1456" y="1008"/>
                      <a:pt x="1536" y="1008"/>
                    </a:cubicBezTo>
                    <a:cubicBezTo>
                      <a:pt x="1616" y="1008"/>
                      <a:pt x="1688" y="952"/>
                      <a:pt x="1776" y="864"/>
                    </a:cubicBezTo>
                    <a:cubicBezTo>
                      <a:pt x="1864" y="776"/>
                      <a:pt x="1976" y="600"/>
                      <a:pt x="2064" y="480"/>
                    </a:cubicBezTo>
                    <a:cubicBezTo>
                      <a:pt x="2152" y="360"/>
                      <a:pt x="2216" y="224"/>
                      <a:pt x="2304" y="144"/>
                    </a:cubicBezTo>
                    <a:cubicBezTo>
                      <a:pt x="2392" y="64"/>
                      <a:pt x="2504" y="0"/>
                      <a:pt x="2592" y="0"/>
                    </a:cubicBezTo>
                    <a:cubicBezTo>
                      <a:pt x="2680" y="0"/>
                      <a:pt x="2752" y="64"/>
                      <a:pt x="2832" y="144"/>
                    </a:cubicBezTo>
                    <a:cubicBezTo>
                      <a:pt x="2912" y="224"/>
                      <a:pt x="2984" y="360"/>
                      <a:pt x="3072" y="480"/>
                    </a:cubicBezTo>
                    <a:cubicBezTo>
                      <a:pt x="3160" y="600"/>
                      <a:pt x="3272" y="776"/>
                      <a:pt x="3360" y="864"/>
                    </a:cubicBezTo>
                    <a:cubicBezTo>
                      <a:pt x="3448" y="952"/>
                      <a:pt x="3520" y="1008"/>
                      <a:pt x="3600" y="1008"/>
                    </a:cubicBezTo>
                    <a:cubicBezTo>
                      <a:pt x="3680" y="1008"/>
                      <a:pt x="3752" y="952"/>
                      <a:pt x="3840" y="864"/>
                    </a:cubicBezTo>
                    <a:cubicBezTo>
                      <a:pt x="3928" y="776"/>
                      <a:pt x="4040" y="600"/>
                      <a:pt x="4128" y="480"/>
                    </a:cubicBezTo>
                    <a:cubicBezTo>
                      <a:pt x="4216" y="360"/>
                      <a:pt x="4280" y="224"/>
                      <a:pt x="4368" y="144"/>
                    </a:cubicBezTo>
                    <a:cubicBezTo>
                      <a:pt x="4456" y="64"/>
                      <a:pt x="4568" y="0"/>
                      <a:pt x="4656" y="0"/>
                    </a:cubicBezTo>
                    <a:cubicBezTo>
                      <a:pt x="4744" y="0"/>
                      <a:pt x="4816" y="64"/>
                      <a:pt x="4896" y="144"/>
                    </a:cubicBezTo>
                    <a:cubicBezTo>
                      <a:pt x="4976" y="224"/>
                      <a:pt x="5048" y="360"/>
                      <a:pt x="5136" y="480"/>
                    </a:cubicBezTo>
                    <a:cubicBezTo>
                      <a:pt x="5224" y="600"/>
                      <a:pt x="5336" y="776"/>
                      <a:pt x="5424" y="864"/>
                    </a:cubicBezTo>
                    <a:cubicBezTo>
                      <a:pt x="5512" y="952"/>
                      <a:pt x="5584" y="1008"/>
                      <a:pt x="5664" y="1008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6833" name="Freeform 49"/>
              <p:cNvSpPr>
                <a:spLocks/>
              </p:cNvSpPr>
              <p:nvPr/>
            </p:nvSpPr>
            <p:spPr bwMode="auto">
              <a:xfrm rot="1680000">
                <a:off x="709" y="2539"/>
                <a:ext cx="635" cy="172"/>
              </a:xfrm>
              <a:custGeom>
                <a:avLst/>
                <a:gdLst/>
                <a:ahLst/>
                <a:cxnLst>
                  <a:cxn ang="0">
                    <a:pos x="515" y="126"/>
                  </a:cxn>
                  <a:cxn ang="0">
                    <a:pos x="924" y="31"/>
                  </a:cxn>
                  <a:cxn ang="0">
                    <a:pos x="1057" y="12"/>
                  </a:cxn>
                  <a:cxn ang="0">
                    <a:pos x="1085" y="27"/>
                  </a:cxn>
                  <a:cxn ang="0">
                    <a:pos x="884" y="145"/>
                  </a:cxn>
                  <a:cxn ang="0">
                    <a:pos x="597" y="291"/>
                  </a:cxn>
                  <a:cxn ang="0">
                    <a:pos x="259" y="471"/>
                  </a:cxn>
                  <a:cxn ang="0">
                    <a:pos x="181" y="546"/>
                  </a:cxn>
                  <a:cxn ang="0">
                    <a:pos x="373" y="522"/>
                  </a:cxn>
                  <a:cxn ang="0">
                    <a:pos x="849" y="401"/>
                  </a:cxn>
                  <a:cxn ang="0">
                    <a:pos x="1627" y="192"/>
                  </a:cxn>
                  <a:cxn ang="0">
                    <a:pos x="2079" y="71"/>
                  </a:cxn>
                  <a:cxn ang="0">
                    <a:pos x="2370" y="16"/>
                  </a:cxn>
                  <a:cxn ang="0">
                    <a:pos x="2429" y="16"/>
                  </a:cxn>
                  <a:cxn ang="0">
                    <a:pos x="2374" y="71"/>
                  </a:cxn>
                  <a:cxn ang="0">
                    <a:pos x="2154" y="192"/>
                  </a:cxn>
                  <a:cxn ang="0">
                    <a:pos x="1741" y="401"/>
                  </a:cxn>
                  <a:cxn ang="0">
                    <a:pos x="1545" y="522"/>
                  </a:cxn>
                  <a:cxn ang="0">
                    <a:pos x="1619" y="542"/>
                  </a:cxn>
                  <a:cxn ang="0">
                    <a:pos x="1946" y="471"/>
                  </a:cxn>
                  <a:cxn ang="0">
                    <a:pos x="2614" y="291"/>
                  </a:cxn>
                  <a:cxn ang="0">
                    <a:pos x="3144" y="145"/>
                  </a:cxn>
                  <a:cxn ang="0">
                    <a:pos x="3557" y="43"/>
                  </a:cxn>
                  <a:cxn ang="0">
                    <a:pos x="3750" y="12"/>
                  </a:cxn>
                  <a:cxn ang="0">
                    <a:pos x="3781" y="31"/>
                  </a:cxn>
                  <a:cxn ang="0">
                    <a:pos x="3659" y="114"/>
                  </a:cxn>
                  <a:cxn ang="0">
                    <a:pos x="3360" y="267"/>
                  </a:cxn>
                  <a:cxn ang="0">
                    <a:pos x="3007" y="452"/>
                  </a:cxn>
                  <a:cxn ang="0">
                    <a:pos x="2889" y="538"/>
                  </a:cxn>
                  <a:cxn ang="0">
                    <a:pos x="2932" y="534"/>
                  </a:cxn>
                  <a:cxn ang="0">
                    <a:pos x="2964" y="491"/>
                  </a:cxn>
                  <a:cxn ang="0">
                    <a:pos x="3239" y="338"/>
                  </a:cxn>
                  <a:cxn ang="0">
                    <a:pos x="3585" y="161"/>
                  </a:cxn>
                  <a:cxn ang="0">
                    <a:pos x="3805" y="35"/>
                  </a:cxn>
                  <a:cxn ang="0">
                    <a:pos x="3809" y="0"/>
                  </a:cxn>
                  <a:cxn ang="0">
                    <a:pos x="3636" y="24"/>
                  </a:cxn>
                  <a:cxn ang="0">
                    <a:pos x="3160" y="137"/>
                  </a:cxn>
                  <a:cxn ang="0">
                    <a:pos x="2629" y="283"/>
                  </a:cxn>
                  <a:cxn ang="0">
                    <a:pos x="1957" y="460"/>
                  </a:cxn>
                  <a:cxn ang="0">
                    <a:pos x="1643" y="530"/>
                  </a:cxn>
                  <a:cxn ang="0">
                    <a:pos x="1584" y="534"/>
                  </a:cxn>
                  <a:cxn ang="0">
                    <a:pos x="1588" y="507"/>
                  </a:cxn>
                  <a:cxn ang="0">
                    <a:pos x="1828" y="365"/>
                  </a:cxn>
                  <a:cxn ang="0">
                    <a:pos x="2177" y="185"/>
                  </a:cxn>
                  <a:cxn ang="0">
                    <a:pos x="2429" y="47"/>
                  </a:cxn>
                  <a:cxn ang="0">
                    <a:pos x="2460" y="0"/>
                  </a:cxn>
                  <a:cxn ang="0">
                    <a:pos x="2307" y="20"/>
                  </a:cxn>
                  <a:cxn ang="0">
                    <a:pos x="1883" y="114"/>
                  </a:cxn>
                  <a:cxn ang="0">
                    <a:pos x="1321" y="271"/>
                  </a:cxn>
                  <a:cxn ang="0">
                    <a:pos x="637" y="452"/>
                  </a:cxn>
                  <a:cxn ang="0">
                    <a:pos x="307" y="526"/>
                  </a:cxn>
                  <a:cxn ang="0">
                    <a:pos x="208" y="538"/>
                  </a:cxn>
                  <a:cxn ang="0">
                    <a:pos x="224" y="511"/>
                  </a:cxn>
                  <a:cxn ang="0">
                    <a:pos x="421" y="393"/>
                  </a:cxn>
                  <a:cxn ang="0">
                    <a:pos x="774" y="212"/>
                  </a:cxn>
                  <a:cxn ang="0">
                    <a:pos x="1053" y="63"/>
                  </a:cxn>
                  <a:cxn ang="0">
                    <a:pos x="1104" y="4"/>
                  </a:cxn>
                  <a:cxn ang="0">
                    <a:pos x="975" y="16"/>
                  </a:cxn>
                  <a:cxn ang="0">
                    <a:pos x="527" y="114"/>
                  </a:cxn>
                </a:cxnLst>
                <a:rect l="0" t="0" r="r" b="b"/>
                <a:pathLst>
                  <a:path w="3828" h="546">
                    <a:moveTo>
                      <a:pt x="4" y="259"/>
                    </a:moveTo>
                    <a:lnTo>
                      <a:pt x="0" y="267"/>
                    </a:lnTo>
                    <a:lnTo>
                      <a:pt x="94" y="240"/>
                    </a:lnTo>
                    <a:lnTo>
                      <a:pt x="185" y="212"/>
                    </a:lnTo>
                    <a:lnTo>
                      <a:pt x="271" y="189"/>
                    </a:lnTo>
                    <a:lnTo>
                      <a:pt x="358" y="165"/>
                    </a:lnTo>
                    <a:lnTo>
                      <a:pt x="358" y="161"/>
                    </a:lnTo>
                    <a:lnTo>
                      <a:pt x="350" y="169"/>
                    </a:lnTo>
                    <a:lnTo>
                      <a:pt x="432" y="145"/>
                    </a:lnTo>
                    <a:lnTo>
                      <a:pt x="515" y="126"/>
                    </a:lnTo>
                    <a:lnTo>
                      <a:pt x="586" y="106"/>
                    </a:lnTo>
                    <a:lnTo>
                      <a:pt x="625" y="94"/>
                    </a:lnTo>
                    <a:lnTo>
                      <a:pt x="656" y="86"/>
                    </a:lnTo>
                    <a:lnTo>
                      <a:pt x="723" y="71"/>
                    </a:lnTo>
                    <a:lnTo>
                      <a:pt x="786" y="59"/>
                    </a:lnTo>
                    <a:lnTo>
                      <a:pt x="794" y="55"/>
                    </a:lnTo>
                    <a:lnTo>
                      <a:pt x="782" y="59"/>
                    </a:lnTo>
                    <a:lnTo>
                      <a:pt x="841" y="43"/>
                    </a:lnTo>
                    <a:lnTo>
                      <a:pt x="896" y="35"/>
                    </a:lnTo>
                    <a:lnTo>
                      <a:pt x="924" y="31"/>
                    </a:lnTo>
                    <a:lnTo>
                      <a:pt x="947" y="27"/>
                    </a:lnTo>
                    <a:lnTo>
                      <a:pt x="971" y="20"/>
                    </a:lnTo>
                    <a:lnTo>
                      <a:pt x="994" y="20"/>
                    </a:lnTo>
                    <a:lnTo>
                      <a:pt x="1014" y="16"/>
                    </a:lnTo>
                    <a:lnTo>
                      <a:pt x="1026" y="8"/>
                    </a:lnTo>
                    <a:lnTo>
                      <a:pt x="1006" y="16"/>
                    </a:lnTo>
                    <a:lnTo>
                      <a:pt x="1026" y="16"/>
                    </a:lnTo>
                    <a:lnTo>
                      <a:pt x="1038" y="12"/>
                    </a:lnTo>
                    <a:lnTo>
                      <a:pt x="1049" y="12"/>
                    </a:lnTo>
                    <a:lnTo>
                      <a:pt x="1057" y="12"/>
                    </a:lnTo>
                    <a:lnTo>
                      <a:pt x="1069" y="16"/>
                    </a:lnTo>
                    <a:lnTo>
                      <a:pt x="1085" y="8"/>
                    </a:lnTo>
                    <a:lnTo>
                      <a:pt x="1065" y="16"/>
                    </a:lnTo>
                    <a:lnTo>
                      <a:pt x="1073" y="16"/>
                    </a:lnTo>
                    <a:lnTo>
                      <a:pt x="1073" y="20"/>
                    </a:lnTo>
                    <a:lnTo>
                      <a:pt x="1077" y="20"/>
                    </a:lnTo>
                    <a:lnTo>
                      <a:pt x="1073" y="27"/>
                    </a:lnTo>
                    <a:lnTo>
                      <a:pt x="1069" y="31"/>
                    </a:lnTo>
                    <a:lnTo>
                      <a:pt x="1065" y="35"/>
                    </a:lnTo>
                    <a:lnTo>
                      <a:pt x="1085" y="27"/>
                    </a:lnTo>
                    <a:lnTo>
                      <a:pt x="1069" y="31"/>
                    </a:lnTo>
                    <a:lnTo>
                      <a:pt x="1057" y="43"/>
                    </a:lnTo>
                    <a:lnTo>
                      <a:pt x="1038" y="59"/>
                    </a:lnTo>
                    <a:lnTo>
                      <a:pt x="1018" y="71"/>
                    </a:lnTo>
                    <a:lnTo>
                      <a:pt x="990" y="86"/>
                    </a:lnTo>
                    <a:lnTo>
                      <a:pt x="979" y="94"/>
                    </a:lnTo>
                    <a:lnTo>
                      <a:pt x="963" y="106"/>
                    </a:lnTo>
                    <a:lnTo>
                      <a:pt x="947" y="114"/>
                    </a:lnTo>
                    <a:lnTo>
                      <a:pt x="928" y="126"/>
                    </a:lnTo>
                    <a:lnTo>
                      <a:pt x="884" y="145"/>
                    </a:lnTo>
                    <a:lnTo>
                      <a:pt x="841" y="169"/>
                    </a:lnTo>
                    <a:lnTo>
                      <a:pt x="857" y="165"/>
                    </a:lnTo>
                    <a:lnTo>
                      <a:pt x="845" y="169"/>
                    </a:lnTo>
                    <a:lnTo>
                      <a:pt x="798" y="192"/>
                    </a:lnTo>
                    <a:lnTo>
                      <a:pt x="747" y="216"/>
                    </a:lnTo>
                    <a:lnTo>
                      <a:pt x="700" y="240"/>
                    </a:lnTo>
                    <a:lnTo>
                      <a:pt x="696" y="244"/>
                    </a:lnTo>
                    <a:lnTo>
                      <a:pt x="649" y="267"/>
                    </a:lnTo>
                    <a:lnTo>
                      <a:pt x="621" y="279"/>
                    </a:lnTo>
                    <a:lnTo>
                      <a:pt x="597" y="291"/>
                    </a:lnTo>
                    <a:lnTo>
                      <a:pt x="546" y="318"/>
                    </a:lnTo>
                    <a:lnTo>
                      <a:pt x="491" y="346"/>
                    </a:lnTo>
                    <a:lnTo>
                      <a:pt x="436" y="373"/>
                    </a:lnTo>
                    <a:lnTo>
                      <a:pt x="381" y="401"/>
                    </a:lnTo>
                    <a:lnTo>
                      <a:pt x="358" y="416"/>
                    </a:lnTo>
                    <a:lnTo>
                      <a:pt x="334" y="428"/>
                    </a:lnTo>
                    <a:lnTo>
                      <a:pt x="314" y="440"/>
                    </a:lnTo>
                    <a:lnTo>
                      <a:pt x="295" y="452"/>
                    </a:lnTo>
                    <a:lnTo>
                      <a:pt x="275" y="460"/>
                    </a:lnTo>
                    <a:lnTo>
                      <a:pt x="259" y="471"/>
                    </a:lnTo>
                    <a:lnTo>
                      <a:pt x="236" y="487"/>
                    </a:lnTo>
                    <a:lnTo>
                      <a:pt x="212" y="503"/>
                    </a:lnTo>
                    <a:lnTo>
                      <a:pt x="197" y="515"/>
                    </a:lnTo>
                    <a:lnTo>
                      <a:pt x="189" y="522"/>
                    </a:lnTo>
                    <a:lnTo>
                      <a:pt x="185" y="526"/>
                    </a:lnTo>
                    <a:lnTo>
                      <a:pt x="185" y="526"/>
                    </a:lnTo>
                    <a:lnTo>
                      <a:pt x="177" y="538"/>
                    </a:lnTo>
                    <a:lnTo>
                      <a:pt x="177" y="538"/>
                    </a:lnTo>
                    <a:lnTo>
                      <a:pt x="177" y="542"/>
                    </a:lnTo>
                    <a:lnTo>
                      <a:pt x="181" y="546"/>
                    </a:lnTo>
                    <a:lnTo>
                      <a:pt x="189" y="546"/>
                    </a:lnTo>
                    <a:lnTo>
                      <a:pt x="232" y="546"/>
                    </a:lnTo>
                    <a:lnTo>
                      <a:pt x="248" y="546"/>
                    </a:lnTo>
                    <a:lnTo>
                      <a:pt x="263" y="542"/>
                    </a:lnTo>
                    <a:lnTo>
                      <a:pt x="279" y="538"/>
                    </a:lnTo>
                    <a:lnTo>
                      <a:pt x="299" y="538"/>
                    </a:lnTo>
                    <a:lnTo>
                      <a:pt x="318" y="530"/>
                    </a:lnTo>
                    <a:lnTo>
                      <a:pt x="342" y="526"/>
                    </a:lnTo>
                    <a:lnTo>
                      <a:pt x="350" y="526"/>
                    </a:lnTo>
                    <a:lnTo>
                      <a:pt x="373" y="522"/>
                    </a:lnTo>
                    <a:lnTo>
                      <a:pt x="401" y="515"/>
                    </a:lnTo>
                    <a:lnTo>
                      <a:pt x="456" y="503"/>
                    </a:lnTo>
                    <a:lnTo>
                      <a:pt x="519" y="487"/>
                    </a:lnTo>
                    <a:lnTo>
                      <a:pt x="586" y="471"/>
                    </a:lnTo>
                    <a:lnTo>
                      <a:pt x="625" y="460"/>
                    </a:lnTo>
                    <a:lnTo>
                      <a:pt x="664" y="452"/>
                    </a:lnTo>
                    <a:lnTo>
                      <a:pt x="707" y="440"/>
                    </a:lnTo>
                    <a:lnTo>
                      <a:pt x="755" y="428"/>
                    </a:lnTo>
                    <a:lnTo>
                      <a:pt x="798" y="416"/>
                    </a:lnTo>
                    <a:lnTo>
                      <a:pt x="849" y="401"/>
                    </a:lnTo>
                    <a:lnTo>
                      <a:pt x="955" y="373"/>
                    </a:lnTo>
                    <a:lnTo>
                      <a:pt x="1057" y="346"/>
                    </a:lnTo>
                    <a:lnTo>
                      <a:pt x="1159" y="318"/>
                    </a:lnTo>
                    <a:lnTo>
                      <a:pt x="1258" y="291"/>
                    </a:lnTo>
                    <a:lnTo>
                      <a:pt x="1305" y="279"/>
                    </a:lnTo>
                    <a:lnTo>
                      <a:pt x="1356" y="267"/>
                    </a:lnTo>
                    <a:lnTo>
                      <a:pt x="1442" y="244"/>
                    </a:lnTo>
                    <a:lnTo>
                      <a:pt x="1450" y="240"/>
                    </a:lnTo>
                    <a:lnTo>
                      <a:pt x="1537" y="216"/>
                    </a:lnTo>
                    <a:lnTo>
                      <a:pt x="1627" y="192"/>
                    </a:lnTo>
                    <a:lnTo>
                      <a:pt x="1714" y="169"/>
                    </a:lnTo>
                    <a:lnTo>
                      <a:pt x="1796" y="145"/>
                    </a:lnTo>
                    <a:lnTo>
                      <a:pt x="1796" y="141"/>
                    </a:lnTo>
                    <a:lnTo>
                      <a:pt x="1788" y="145"/>
                    </a:lnTo>
                    <a:lnTo>
                      <a:pt x="1871" y="126"/>
                    </a:lnTo>
                    <a:lnTo>
                      <a:pt x="1906" y="114"/>
                    </a:lnTo>
                    <a:lnTo>
                      <a:pt x="1942" y="106"/>
                    </a:lnTo>
                    <a:lnTo>
                      <a:pt x="1981" y="94"/>
                    </a:lnTo>
                    <a:lnTo>
                      <a:pt x="2012" y="86"/>
                    </a:lnTo>
                    <a:lnTo>
                      <a:pt x="2079" y="71"/>
                    </a:lnTo>
                    <a:lnTo>
                      <a:pt x="2142" y="59"/>
                    </a:lnTo>
                    <a:lnTo>
                      <a:pt x="2150" y="55"/>
                    </a:lnTo>
                    <a:lnTo>
                      <a:pt x="2138" y="59"/>
                    </a:lnTo>
                    <a:lnTo>
                      <a:pt x="2201" y="43"/>
                    </a:lnTo>
                    <a:lnTo>
                      <a:pt x="2252" y="35"/>
                    </a:lnTo>
                    <a:lnTo>
                      <a:pt x="2280" y="31"/>
                    </a:lnTo>
                    <a:lnTo>
                      <a:pt x="2303" y="27"/>
                    </a:lnTo>
                    <a:lnTo>
                      <a:pt x="2327" y="20"/>
                    </a:lnTo>
                    <a:lnTo>
                      <a:pt x="2350" y="20"/>
                    </a:lnTo>
                    <a:lnTo>
                      <a:pt x="2370" y="16"/>
                    </a:lnTo>
                    <a:lnTo>
                      <a:pt x="2382" y="8"/>
                    </a:lnTo>
                    <a:lnTo>
                      <a:pt x="2366" y="16"/>
                    </a:lnTo>
                    <a:lnTo>
                      <a:pt x="2382" y="16"/>
                    </a:lnTo>
                    <a:lnTo>
                      <a:pt x="2394" y="12"/>
                    </a:lnTo>
                    <a:lnTo>
                      <a:pt x="2409" y="12"/>
                    </a:lnTo>
                    <a:lnTo>
                      <a:pt x="2417" y="12"/>
                    </a:lnTo>
                    <a:lnTo>
                      <a:pt x="2425" y="16"/>
                    </a:lnTo>
                    <a:lnTo>
                      <a:pt x="2441" y="8"/>
                    </a:lnTo>
                    <a:lnTo>
                      <a:pt x="2421" y="16"/>
                    </a:lnTo>
                    <a:lnTo>
                      <a:pt x="2429" y="16"/>
                    </a:lnTo>
                    <a:lnTo>
                      <a:pt x="2433" y="20"/>
                    </a:lnTo>
                    <a:lnTo>
                      <a:pt x="2433" y="20"/>
                    </a:lnTo>
                    <a:lnTo>
                      <a:pt x="2429" y="27"/>
                    </a:lnTo>
                    <a:lnTo>
                      <a:pt x="2429" y="31"/>
                    </a:lnTo>
                    <a:lnTo>
                      <a:pt x="2425" y="35"/>
                    </a:lnTo>
                    <a:lnTo>
                      <a:pt x="2445" y="27"/>
                    </a:lnTo>
                    <a:lnTo>
                      <a:pt x="2425" y="31"/>
                    </a:lnTo>
                    <a:lnTo>
                      <a:pt x="2413" y="43"/>
                    </a:lnTo>
                    <a:lnTo>
                      <a:pt x="2394" y="59"/>
                    </a:lnTo>
                    <a:lnTo>
                      <a:pt x="2374" y="71"/>
                    </a:lnTo>
                    <a:lnTo>
                      <a:pt x="2346" y="86"/>
                    </a:lnTo>
                    <a:lnTo>
                      <a:pt x="2339" y="94"/>
                    </a:lnTo>
                    <a:lnTo>
                      <a:pt x="2319" y="106"/>
                    </a:lnTo>
                    <a:lnTo>
                      <a:pt x="2303" y="114"/>
                    </a:lnTo>
                    <a:lnTo>
                      <a:pt x="2284" y="126"/>
                    </a:lnTo>
                    <a:lnTo>
                      <a:pt x="2240" y="145"/>
                    </a:lnTo>
                    <a:lnTo>
                      <a:pt x="2197" y="169"/>
                    </a:lnTo>
                    <a:lnTo>
                      <a:pt x="2213" y="165"/>
                    </a:lnTo>
                    <a:lnTo>
                      <a:pt x="2201" y="169"/>
                    </a:lnTo>
                    <a:lnTo>
                      <a:pt x="2154" y="192"/>
                    </a:lnTo>
                    <a:lnTo>
                      <a:pt x="2103" y="216"/>
                    </a:lnTo>
                    <a:lnTo>
                      <a:pt x="2056" y="240"/>
                    </a:lnTo>
                    <a:lnTo>
                      <a:pt x="2052" y="244"/>
                    </a:lnTo>
                    <a:lnTo>
                      <a:pt x="2005" y="267"/>
                    </a:lnTo>
                    <a:lnTo>
                      <a:pt x="1977" y="279"/>
                    </a:lnTo>
                    <a:lnTo>
                      <a:pt x="1953" y="291"/>
                    </a:lnTo>
                    <a:lnTo>
                      <a:pt x="1902" y="318"/>
                    </a:lnTo>
                    <a:lnTo>
                      <a:pt x="1847" y="346"/>
                    </a:lnTo>
                    <a:lnTo>
                      <a:pt x="1792" y="373"/>
                    </a:lnTo>
                    <a:lnTo>
                      <a:pt x="1741" y="401"/>
                    </a:lnTo>
                    <a:lnTo>
                      <a:pt x="1714" y="416"/>
                    </a:lnTo>
                    <a:lnTo>
                      <a:pt x="1690" y="428"/>
                    </a:lnTo>
                    <a:lnTo>
                      <a:pt x="1670" y="440"/>
                    </a:lnTo>
                    <a:lnTo>
                      <a:pt x="1651" y="452"/>
                    </a:lnTo>
                    <a:lnTo>
                      <a:pt x="1635" y="460"/>
                    </a:lnTo>
                    <a:lnTo>
                      <a:pt x="1619" y="471"/>
                    </a:lnTo>
                    <a:lnTo>
                      <a:pt x="1592" y="487"/>
                    </a:lnTo>
                    <a:lnTo>
                      <a:pt x="1568" y="503"/>
                    </a:lnTo>
                    <a:lnTo>
                      <a:pt x="1553" y="515"/>
                    </a:lnTo>
                    <a:lnTo>
                      <a:pt x="1545" y="522"/>
                    </a:lnTo>
                    <a:lnTo>
                      <a:pt x="1541" y="526"/>
                    </a:lnTo>
                    <a:lnTo>
                      <a:pt x="1541" y="526"/>
                    </a:lnTo>
                    <a:lnTo>
                      <a:pt x="1533" y="538"/>
                    </a:lnTo>
                    <a:lnTo>
                      <a:pt x="1533" y="538"/>
                    </a:lnTo>
                    <a:lnTo>
                      <a:pt x="1537" y="542"/>
                    </a:lnTo>
                    <a:lnTo>
                      <a:pt x="1537" y="546"/>
                    </a:lnTo>
                    <a:lnTo>
                      <a:pt x="1545" y="546"/>
                    </a:lnTo>
                    <a:lnTo>
                      <a:pt x="1588" y="546"/>
                    </a:lnTo>
                    <a:lnTo>
                      <a:pt x="1604" y="546"/>
                    </a:lnTo>
                    <a:lnTo>
                      <a:pt x="1619" y="542"/>
                    </a:lnTo>
                    <a:lnTo>
                      <a:pt x="1635" y="538"/>
                    </a:lnTo>
                    <a:lnTo>
                      <a:pt x="1655" y="538"/>
                    </a:lnTo>
                    <a:lnTo>
                      <a:pt x="1678" y="530"/>
                    </a:lnTo>
                    <a:lnTo>
                      <a:pt x="1698" y="526"/>
                    </a:lnTo>
                    <a:lnTo>
                      <a:pt x="1706" y="526"/>
                    </a:lnTo>
                    <a:lnTo>
                      <a:pt x="1729" y="522"/>
                    </a:lnTo>
                    <a:lnTo>
                      <a:pt x="1757" y="515"/>
                    </a:lnTo>
                    <a:lnTo>
                      <a:pt x="1812" y="503"/>
                    </a:lnTo>
                    <a:lnTo>
                      <a:pt x="1875" y="487"/>
                    </a:lnTo>
                    <a:lnTo>
                      <a:pt x="1946" y="471"/>
                    </a:lnTo>
                    <a:lnTo>
                      <a:pt x="1981" y="460"/>
                    </a:lnTo>
                    <a:lnTo>
                      <a:pt x="2024" y="452"/>
                    </a:lnTo>
                    <a:lnTo>
                      <a:pt x="2063" y="440"/>
                    </a:lnTo>
                    <a:lnTo>
                      <a:pt x="2111" y="428"/>
                    </a:lnTo>
                    <a:lnTo>
                      <a:pt x="2158" y="416"/>
                    </a:lnTo>
                    <a:lnTo>
                      <a:pt x="2205" y="401"/>
                    </a:lnTo>
                    <a:lnTo>
                      <a:pt x="2311" y="373"/>
                    </a:lnTo>
                    <a:lnTo>
                      <a:pt x="2413" y="346"/>
                    </a:lnTo>
                    <a:lnTo>
                      <a:pt x="2515" y="318"/>
                    </a:lnTo>
                    <a:lnTo>
                      <a:pt x="2614" y="291"/>
                    </a:lnTo>
                    <a:lnTo>
                      <a:pt x="2661" y="279"/>
                    </a:lnTo>
                    <a:lnTo>
                      <a:pt x="2712" y="267"/>
                    </a:lnTo>
                    <a:lnTo>
                      <a:pt x="2798" y="244"/>
                    </a:lnTo>
                    <a:lnTo>
                      <a:pt x="2806" y="240"/>
                    </a:lnTo>
                    <a:lnTo>
                      <a:pt x="2893" y="216"/>
                    </a:lnTo>
                    <a:lnTo>
                      <a:pt x="2983" y="192"/>
                    </a:lnTo>
                    <a:lnTo>
                      <a:pt x="3070" y="169"/>
                    </a:lnTo>
                    <a:lnTo>
                      <a:pt x="3152" y="145"/>
                    </a:lnTo>
                    <a:lnTo>
                      <a:pt x="3152" y="141"/>
                    </a:lnTo>
                    <a:lnTo>
                      <a:pt x="3144" y="145"/>
                    </a:lnTo>
                    <a:lnTo>
                      <a:pt x="3227" y="126"/>
                    </a:lnTo>
                    <a:lnTo>
                      <a:pt x="3262" y="114"/>
                    </a:lnTo>
                    <a:lnTo>
                      <a:pt x="3298" y="106"/>
                    </a:lnTo>
                    <a:lnTo>
                      <a:pt x="3337" y="94"/>
                    </a:lnTo>
                    <a:lnTo>
                      <a:pt x="3368" y="86"/>
                    </a:lnTo>
                    <a:lnTo>
                      <a:pt x="3435" y="71"/>
                    </a:lnTo>
                    <a:lnTo>
                      <a:pt x="3498" y="59"/>
                    </a:lnTo>
                    <a:lnTo>
                      <a:pt x="3506" y="55"/>
                    </a:lnTo>
                    <a:lnTo>
                      <a:pt x="3494" y="59"/>
                    </a:lnTo>
                    <a:lnTo>
                      <a:pt x="3557" y="43"/>
                    </a:lnTo>
                    <a:lnTo>
                      <a:pt x="3608" y="35"/>
                    </a:lnTo>
                    <a:lnTo>
                      <a:pt x="3636" y="31"/>
                    </a:lnTo>
                    <a:lnTo>
                      <a:pt x="3659" y="27"/>
                    </a:lnTo>
                    <a:lnTo>
                      <a:pt x="3683" y="20"/>
                    </a:lnTo>
                    <a:lnTo>
                      <a:pt x="3706" y="20"/>
                    </a:lnTo>
                    <a:lnTo>
                      <a:pt x="3726" y="16"/>
                    </a:lnTo>
                    <a:lnTo>
                      <a:pt x="3738" y="8"/>
                    </a:lnTo>
                    <a:lnTo>
                      <a:pt x="3722" y="16"/>
                    </a:lnTo>
                    <a:lnTo>
                      <a:pt x="3738" y="16"/>
                    </a:lnTo>
                    <a:lnTo>
                      <a:pt x="3750" y="12"/>
                    </a:lnTo>
                    <a:lnTo>
                      <a:pt x="3765" y="12"/>
                    </a:lnTo>
                    <a:lnTo>
                      <a:pt x="3773" y="12"/>
                    </a:lnTo>
                    <a:lnTo>
                      <a:pt x="3781" y="16"/>
                    </a:lnTo>
                    <a:lnTo>
                      <a:pt x="3797" y="8"/>
                    </a:lnTo>
                    <a:lnTo>
                      <a:pt x="3777" y="16"/>
                    </a:lnTo>
                    <a:lnTo>
                      <a:pt x="3785" y="16"/>
                    </a:lnTo>
                    <a:lnTo>
                      <a:pt x="3789" y="20"/>
                    </a:lnTo>
                    <a:lnTo>
                      <a:pt x="3789" y="20"/>
                    </a:lnTo>
                    <a:lnTo>
                      <a:pt x="3785" y="27"/>
                    </a:lnTo>
                    <a:lnTo>
                      <a:pt x="3781" y="31"/>
                    </a:lnTo>
                    <a:lnTo>
                      <a:pt x="3781" y="35"/>
                    </a:lnTo>
                    <a:lnTo>
                      <a:pt x="3801" y="27"/>
                    </a:lnTo>
                    <a:lnTo>
                      <a:pt x="3781" y="31"/>
                    </a:lnTo>
                    <a:lnTo>
                      <a:pt x="3769" y="43"/>
                    </a:lnTo>
                    <a:lnTo>
                      <a:pt x="3750" y="59"/>
                    </a:lnTo>
                    <a:lnTo>
                      <a:pt x="3730" y="71"/>
                    </a:lnTo>
                    <a:lnTo>
                      <a:pt x="3702" y="86"/>
                    </a:lnTo>
                    <a:lnTo>
                      <a:pt x="3695" y="94"/>
                    </a:lnTo>
                    <a:lnTo>
                      <a:pt x="3675" y="106"/>
                    </a:lnTo>
                    <a:lnTo>
                      <a:pt x="3659" y="114"/>
                    </a:lnTo>
                    <a:lnTo>
                      <a:pt x="3640" y="126"/>
                    </a:lnTo>
                    <a:lnTo>
                      <a:pt x="3596" y="145"/>
                    </a:lnTo>
                    <a:lnTo>
                      <a:pt x="3553" y="169"/>
                    </a:lnTo>
                    <a:lnTo>
                      <a:pt x="3569" y="165"/>
                    </a:lnTo>
                    <a:lnTo>
                      <a:pt x="3557" y="169"/>
                    </a:lnTo>
                    <a:lnTo>
                      <a:pt x="3510" y="192"/>
                    </a:lnTo>
                    <a:lnTo>
                      <a:pt x="3459" y="216"/>
                    </a:lnTo>
                    <a:lnTo>
                      <a:pt x="3412" y="240"/>
                    </a:lnTo>
                    <a:lnTo>
                      <a:pt x="3408" y="244"/>
                    </a:lnTo>
                    <a:lnTo>
                      <a:pt x="3360" y="267"/>
                    </a:lnTo>
                    <a:lnTo>
                      <a:pt x="3333" y="279"/>
                    </a:lnTo>
                    <a:lnTo>
                      <a:pt x="3309" y="291"/>
                    </a:lnTo>
                    <a:lnTo>
                      <a:pt x="3258" y="318"/>
                    </a:lnTo>
                    <a:lnTo>
                      <a:pt x="3203" y="346"/>
                    </a:lnTo>
                    <a:lnTo>
                      <a:pt x="3148" y="373"/>
                    </a:lnTo>
                    <a:lnTo>
                      <a:pt x="3097" y="401"/>
                    </a:lnTo>
                    <a:lnTo>
                      <a:pt x="3070" y="416"/>
                    </a:lnTo>
                    <a:lnTo>
                      <a:pt x="3046" y="428"/>
                    </a:lnTo>
                    <a:lnTo>
                      <a:pt x="3026" y="440"/>
                    </a:lnTo>
                    <a:lnTo>
                      <a:pt x="3007" y="452"/>
                    </a:lnTo>
                    <a:lnTo>
                      <a:pt x="2991" y="460"/>
                    </a:lnTo>
                    <a:lnTo>
                      <a:pt x="2975" y="471"/>
                    </a:lnTo>
                    <a:lnTo>
                      <a:pt x="2948" y="487"/>
                    </a:lnTo>
                    <a:lnTo>
                      <a:pt x="2924" y="503"/>
                    </a:lnTo>
                    <a:lnTo>
                      <a:pt x="2908" y="515"/>
                    </a:lnTo>
                    <a:lnTo>
                      <a:pt x="2901" y="522"/>
                    </a:lnTo>
                    <a:lnTo>
                      <a:pt x="2897" y="526"/>
                    </a:lnTo>
                    <a:lnTo>
                      <a:pt x="2897" y="526"/>
                    </a:lnTo>
                    <a:lnTo>
                      <a:pt x="2889" y="538"/>
                    </a:lnTo>
                    <a:lnTo>
                      <a:pt x="2889" y="538"/>
                    </a:lnTo>
                    <a:lnTo>
                      <a:pt x="2893" y="542"/>
                    </a:lnTo>
                    <a:lnTo>
                      <a:pt x="2893" y="546"/>
                    </a:lnTo>
                    <a:lnTo>
                      <a:pt x="2901" y="546"/>
                    </a:lnTo>
                    <a:lnTo>
                      <a:pt x="2916" y="546"/>
                    </a:lnTo>
                    <a:lnTo>
                      <a:pt x="2952" y="534"/>
                    </a:lnTo>
                    <a:lnTo>
                      <a:pt x="2944" y="534"/>
                    </a:lnTo>
                    <a:lnTo>
                      <a:pt x="2936" y="534"/>
                    </a:lnTo>
                    <a:lnTo>
                      <a:pt x="2920" y="538"/>
                    </a:lnTo>
                    <a:lnTo>
                      <a:pt x="2940" y="534"/>
                    </a:lnTo>
                    <a:lnTo>
                      <a:pt x="2932" y="534"/>
                    </a:lnTo>
                    <a:lnTo>
                      <a:pt x="2928" y="530"/>
                    </a:lnTo>
                    <a:lnTo>
                      <a:pt x="2928" y="526"/>
                    </a:lnTo>
                    <a:lnTo>
                      <a:pt x="2928" y="522"/>
                    </a:lnTo>
                    <a:lnTo>
                      <a:pt x="2932" y="519"/>
                    </a:lnTo>
                    <a:lnTo>
                      <a:pt x="2932" y="515"/>
                    </a:lnTo>
                    <a:lnTo>
                      <a:pt x="2912" y="522"/>
                    </a:lnTo>
                    <a:lnTo>
                      <a:pt x="2936" y="519"/>
                    </a:lnTo>
                    <a:lnTo>
                      <a:pt x="2940" y="511"/>
                    </a:lnTo>
                    <a:lnTo>
                      <a:pt x="2944" y="507"/>
                    </a:lnTo>
                    <a:lnTo>
                      <a:pt x="2964" y="491"/>
                    </a:lnTo>
                    <a:lnTo>
                      <a:pt x="2983" y="479"/>
                    </a:lnTo>
                    <a:lnTo>
                      <a:pt x="3011" y="460"/>
                    </a:lnTo>
                    <a:lnTo>
                      <a:pt x="3026" y="452"/>
                    </a:lnTo>
                    <a:lnTo>
                      <a:pt x="3042" y="440"/>
                    </a:lnTo>
                    <a:lnTo>
                      <a:pt x="3062" y="432"/>
                    </a:lnTo>
                    <a:lnTo>
                      <a:pt x="3085" y="420"/>
                    </a:lnTo>
                    <a:lnTo>
                      <a:pt x="3109" y="405"/>
                    </a:lnTo>
                    <a:lnTo>
                      <a:pt x="3133" y="393"/>
                    </a:lnTo>
                    <a:lnTo>
                      <a:pt x="3184" y="365"/>
                    </a:lnTo>
                    <a:lnTo>
                      <a:pt x="3239" y="338"/>
                    </a:lnTo>
                    <a:lnTo>
                      <a:pt x="3294" y="310"/>
                    </a:lnTo>
                    <a:lnTo>
                      <a:pt x="3349" y="283"/>
                    </a:lnTo>
                    <a:lnTo>
                      <a:pt x="3372" y="271"/>
                    </a:lnTo>
                    <a:lnTo>
                      <a:pt x="3396" y="259"/>
                    </a:lnTo>
                    <a:lnTo>
                      <a:pt x="3443" y="232"/>
                    </a:lnTo>
                    <a:lnTo>
                      <a:pt x="3427" y="236"/>
                    </a:lnTo>
                    <a:lnTo>
                      <a:pt x="3439" y="236"/>
                    </a:lnTo>
                    <a:lnTo>
                      <a:pt x="3486" y="212"/>
                    </a:lnTo>
                    <a:lnTo>
                      <a:pt x="3533" y="185"/>
                    </a:lnTo>
                    <a:lnTo>
                      <a:pt x="3585" y="161"/>
                    </a:lnTo>
                    <a:lnTo>
                      <a:pt x="3588" y="161"/>
                    </a:lnTo>
                    <a:lnTo>
                      <a:pt x="3636" y="137"/>
                    </a:lnTo>
                    <a:lnTo>
                      <a:pt x="3675" y="114"/>
                    </a:lnTo>
                    <a:lnTo>
                      <a:pt x="3695" y="106"/>
                    </a:lnTo>
                    <a:lnTo>
                      <a:pt x="3714" y="94"/>
                    </a:lnTo>
                    <a:lnTo>
                      <a:pt x="3730" y="86"/>
                    </a:lnTo>
                    <a:lnTo>
                      <a:pt x="3742" y="79"/>
                    </a:lnTo>
                    <a:lnTo>
                      <a:pt x="3769" y="63"/>
                    </a:lnTo>
                    <a:lnTo>
                      <a:pt x="3785" y="47"/>
                    </a:lnTo>
                    <a:lnTo>
                      <a:pt x="3805" y="35"/>
                    </a:lnTo>
                    <a:lnTo>
                      <a:pt x="3816" y="24"/>
                    </a:lnTo>
                    <a:lnTo>
                      <a:pt x="3820" y="24"/>
                    </a:lnTo>
                    <a:lnTo>
                      <a:pt x="3824" y="20"/>
                    </a:lnTo>
                    <a:lnTo>
                      <a:pt x="3824" y="16"/>
                    </a:lnTo>
                    <a:lnTo>
                      <a:pt x="3828" y="8"/>
                    </a:lnTo>
                    <a:lnTo>
                      <a:pt x="3824" y="8"/>
                    </a:lnTo>
                    <a:lnTo>
                      <a:pt x="3824" y="4"/>
                    </a:lnTo>
                    <a:lnTo>
                      <a:pt x="3816" y="4"/>
                    </a:lnTo>
                    <a:lnTo>
                      <a:pt x="3816" y="0"/>
                    </a:lnTo>
                    <a:lnTo>
                      <a:pt x="3809" y="0"/>
                    </a:lnTo>
                    <a:lnTo>
                      <a:pt x="3801" y="0"/>
                    </a:lnTo>
                    <a:lnTo>
                      <a:pt x="3785" y="0"/>
                    </a:lnTo>
                    <a:lnTo>
                      <a:pt x="3773" y="0"/>
                    </a:lnTo>
                    <a:lnTo>
                      <a:pt x="3757" y="4"/>
                    </a:lnTo>
                    <a:lnTo>
                      <a:pt x="3754" y="4"/>
                    </a:lnTo>
                    <a:lnTo>
                      <a:pt x="3734" y="8"/>
                    </a:lnTo>
                    <a:lnTo>
                      <a:pt x="3714" y="8"/>
                    </a:lnTo>
                    <a:lnTo>
                      <a:pt x="3687" y="16"/>
                    </a:lnTo>
                    <a:lnTo>
                      <a:pt x="3663" y="20"/>
                    </a:lnTo>
                    <a:lnTo>
                      <a:pt x="3636" y="24"/>
                    </a:lnTo>
                    <a:lnTo>
                      <a:pt x="3581" y="35"/>
                    </a:lnTo>
                    <a:lnTo>
                      <a:pt x="3518" y="47"/>
                    </a:lnTo>
                    <a:lnTo>
                      <a:pt x="3514" y="47"/>
                    </a:lnTo>
                    <a:lnTo>
                      <a:pt x="3451" y="63"/>
                    </a:lnTo>
                    <a:lnTo>
                      <a:pt x="3384" y="79"/>
                    </a:lnTo>
                    <a:lnTo>
                      <a:pt x="3353" y="86"/>
                    </a:lnTo>
                    <a:lnTo>
                      <a:pt x="3317" y="94"/>
                    </a:lnTo>
                    <a:lnTo>
                      <a:pt x="3278" y="106"/>
                    </a:lnTo>
                    <a:lnTo>
                      <a:pt x="3239" y="114"/>
                    </a:lnTo>
                    <a:lnTo>
                      <a:pt x="3160" y="137"/>
                    </a:lnTo>
                    <a:lnTo>
                      <a:pt x="3152" y="137"/>
                    </a:lnTo>
                    <a:lnTo>
                      <a:pt x="3070" y="161"/>
                    </a:lnTo>
                    <a:lnTo>
                      <a:pt x="2979" y="185"/>
                    </a:lnTo>
                    <a:lnTo>
                      <a:pt x="2893" y="212"/>
                    </a:lnTo>
                    <a:lnTo>
                      <a:pt x="2806" y="236"/>
                    </a:lnTo>
                    <a:lnTo>
                      <a:pt x="2806" y="236"/>
                    </a:lnTo>
                    <a:lnTo>
                      <a:pt x="2810" y="232"/>
                    </a:lnTo>
                    <a:lnTo>
                      <a:pt x="2720" y="259"/>
                    </a:lnTo>
                    <a:lnTo>
                      <a:pt x="2677" y="271"/>
                    </a:lnTo>
                    <a:lnTo>
                      <a:pt x="2629" y="283"/>
                    </a:lnTo>
                    <a:lnTo>
                      <a:pt x="2531" y="310"/>
                    </a:lnTo>
                    <a:lnTo>
                      <a:pt x="2425" y="338"/>
                    </a:lnTo>
                    <a:lnTo>
                      <a:pt x="2323" y="365"/>
                    </a:lnTo>
                    <a:lnTo>
                      <a:pt x="2221" y="393"/>
                    </a:lnTo>
                    <a:lnTo>
                      <a:pt x="2174" y="405"/>
                    </a:lnTo>
                    <a:lnTo>
                      <a:pt x="2122" y="420"/>
                    </a:lnTo>
                    <a:lnTo>
                      <a:pt x="2079" y="432"/>
                    </a:lnTo>
                    <a:lnTo>
                      <a:pt x="2036" y="440"/>
                    </a:lnTo>
                    <a:lnTo>
                      <a:pt x="1997" y="452"/>
                    </a:lnTo>
                    <a:lnTo>
                      <a:pt x="1957" y="460"/>
                    </a:lnTo>
                    <a:lnTo>
                      <a:pt x="1891" y="479"/>
                    </a:lnTo>
                    <a:lnTo>
                      <a:pt x="1828" y="491"/>
                    </a:lnTo>
                    <a:lnTo>
                      <a:pt x="1769" y="507"/>
                    </a:lnTo>
                    <a:lnTo>
                      <a:pt x="1745" y="511"/>
                    </a:lnTo>
                    <a:lnTo>
                      <a:pt x="1722" y="519"/>
                    </a:lnTo>
                    <a:lnTo>
                      <a:pt x="1714" y="522"/>
                    </a:lnTo>
                    <a:lnTo>
                      <a:pt x="1725" y="515"/>
                    </a:lnTo>
                    <a:lnTo>
                      <a:pt x="1682" y="522"/>
                    </a:lnTo>
                    <a:lnTo>
                      <a:pt x="1663" y="526"/>
                    </a:lnTo>
                    <a:lnTo>
                      <a:pt x="1643" y="530"/>
                    </a:lnTo>
                    <a:lnTo>
                      <a:pt x="1627" y="534"/>
                    </a:lnTo>
                    <a:lnTo>
                      <a:pt x="1615" y="534"/>
                    </a:lnTo>
                    <a:lnTo>
                      <a:pt x="1604" y="538"/>
                    </a:lnTo>
                    <a:lnTo>
                      <a:pt x="1619" y="534"/>
                    </a:lnTo>
                    <a:lnTo>
                      <a:pt x="1608" y="534"/>
                    </a:lnTo>
                    <a:lnTo>
                      <a:pt x="1596" y="534"/>
                    </a:lnTo>
                    <a:lnTo>
                      <a:pt x="1588" y="534"/>
                    </a:lnTo>
                    <a:lnTo>
                      <a:pt x="1580" y="534"/>
                    </a:lnTo>
                    <a:lnTo>
                      <a:pt x="1564" y="538"/>
                    </a:lnTo>
                    <a:lnTo>
                      <a:pt x="1584" y="534"/>
                    </a:lnTo>
                    <a:lnTo>
                      <a:pt x="1576" y="534"/>
                    </a:lnTo>
                    <a:lnTo>
                      <a:pt x="1572" y="530"/>
                    </a:lnTo>
                    <a:lnTo>
                      <a:pt x="1572" y="526"/>
                    </a:lnTo>
                    <a:lnTo>
                      <a:pt x="1572" y="522"/>
                    </a:lnTo>
                    <a:lnTo>
                      <a:pt x="1576" y="519"/>
                    </a:lnTo>
                    <a:lnTo>
                      <a:pt x="1576" y="515"/>
                    </a:lnTo>
                    <a:lnTo>
                      <a:pt x="1556" y="522"/>
                    </a:lnTo>
                    <a:lnTo>
                      <a:pt x="1580" y="519"/>
                    </a:lnTo>
                    <a:lnTo>
                      <a:pt x="1584" y="511"/>
                    </a:lnTo>
                    <a:lnTo>
                      <a:pt x="1588" y="507"/>
                    </a:lnTo>
                    <a:lnTo>
                      <a:pt x="1608" y="491"/>
                    </a:lnTo>
                    <a:lnTo>
                      <a:pt x="1627" y="479"/>
                    </a:lnTo>
                    <a:lnTo>
                      <a:pt x="1655" y="460"/>
                    </a:lnTo>
                    <a:lnTo>
                      <a:pt x="1670" y="452"/>
                    </a:lnTo>
                    <a:lnTo>
                      <a:pt x="1686" y="440"/>
                    </a:lnTo>
                    <a:lnTo>
                      <a:pt x="1706" y="432"/>
                    </a:lnTo>
                    <a:lnTo>
                      <a:pt x="1729" y="420"/>
                    </a:lnTo>
                    <a:lnTo>
                      <a:pt x="1753" y="405"/>
                    </a:lnTo>
                    <a:lnTo>
                      <a:pt x="1777" y="393"/>
                    </a:lnTo>
                    <a:lnTo>
                      <a:pt x="1828" y="365"/>
                    </a:lnTo>
                    <a:lnTo>
                      <a:pt x="1883" y="338"/>
                    </a:lnTo>
                    <a:lnTo>
                      <a:pt x="1938" y="310"/>
                    </a:lnTo>
                    <a:lnTo>
                      <a:pt x="1993" y="283"/>
                    </a:lnTo>
                    <a:lnTo>
                      <a:pt x="2016" y="271"/>
                    </a:lnTo>
                    <a:lnTo>
                      <a:pt x="2040" y="259"/>
                    </a:lnTo>
                    <a:lnTo>
                      <a:pt x="2087" y="232"/>
                    </a:lnTo>
                    <a:lnTo>
                      <a:pt x="2071" y="236"/>
                    </a:lnTo>
                    <a:lnTo>
                      <a:pt x="2083" y="236"/>
                    </a:lnTo>
                    <a:lnTo>
                      <a:pt x="2130" y="212"/>
                    </a:lnTo>
                    <a:lnTo>
                      <a:pt x="2177" y="185"/>
                    </a:lnTo>
                    <a:lnTo>
                      <a:pt x="2229" y="161"/>
                    </a:lnTo>
                    <a:lnTo>
                      <a:pt x="2232" y="161"/>
                    </a:lnTo>
                    <a:lnTo>
                      <a:pt x="2280" y="137"/>
                    </a:lnTo>
                    <a:lnTo>
                      <a:pt x="2319" y="114"/>
                    </a:lnTo>
                    <a:lnTo>
                      <a:pt x="2339" y="106"/>
                    </a:lnTo>
                    <a:lnTo>
                      <a:pt x="2358" y="94"/>
                    </a:lnTo>
                    <a:lnTo>
                      <a:pt x="2374" y="86"/>
                    </a:lnTo>
                    <a:lnTo>
                      <a:pt x="2386" y="79"/>
                    </a:lnTo>
                    <a:lnTo>
                      <a:pt x="2413" y="63"/>
                    </a:lnTo>
                    <a:lnTo>
                      <a:pt x="2429" y="47"/>
                    </a:lnTo>
                    <a:lnTo>
                      <a:pt x="2449" y="35"/>
                    </a:lnTo>
                    <a:lnTo>
                      <a:pt x="2460" y="24"/>
                    </a:lnTo>
                    <a:lnTo>
                      <a:pt x="2464" y="24"/>
                    </a:lnTo>
                    <a:lnTo>
                      <a:pt x="2468" y="20"/>
                    </a:lnTo>
                    <a:lnTo>
                      <a:pt x="2468" y="16"/>
                    </a:lnTo>
                    <a:lnTo>
                      <a:pt x="2472" y="8"/>
                    </a:lnTo>
                    <a:lnTo>
                      <a:pt x="2468" y="8"/>
                    </a:lnTo>
                    <a:lnTo>
                      <a:pt x="2468" y="4"/>
                    </a:lnTo>
                    <a:lnTo>
                      <a:pt x="2460" y="4"/>
                    </a:lnTo>
                    <a:lnTo>
                      <a:pt x="2460" y="0"/>
                    </a:lnTo>
                    <a:lnTo>
                      <a:pt x="2453" y="0"/>
                    </a:lnTo>
                    <a:lnTo>
                      <a:pt x="2445" y="0"/>
                    </a:lnTo>
                    <a:lnTo>
                      <a:pt x="2429" y="0"/>
                    </a:lnTo>
                    <a:lnTo>
                      <a:pt x="2417" y="0"/>
                    </a:lnTo>
                    <a:lnTo>
                      <a:pt x="2401" y="4"/>
                    </a:lnTo>
                    <a:lnTo>
                      <a:pt x="2398" y="4"/>
                    </a:lnTo>
                    <a:lnTo>
                      <a:pt x="2378" y="8"/>
                    </a:lnTo>
                    <a:lnTo>
                      <a:pt x="2358" y="8"/>
                    </a:lnTo>
                    <a:lnTo>
                      <a:pt x="2331" y="16"/>
                    </a:lnTo>
                    <a:lnTo>
                      <a:pt x="2307" y="20"/>
                    </a:lnTo>
                    <a:lnTo>
                      <a:pt x="2280" y="24"/>
                    </a:lnTo>
                    <a:lnTo>
                      <a:pt x="2225" y="35"/>
                    </a:lnTo>
                    <a:lnTo>
                      <a:pt x="2162" y="47"/>
                    </a:lnTo>
                    <a:lnTo>
                      <a:pt x="2158" y="47"/>
                    </a:lnTo>
                    <a:lnTo>
                      <a:pt x="2095" y="63"/>
                    </a:lnTo>
                    <a:lnTo>
                      <a:pt x="2028" y="79"/>
                    </a:lnTo>
                    <a:lnTo>
                      <a:pt x="1997" y="86"/>
                    </a:lnTo>
                    <a:lnTo>
                      <a:pt x="1961" y="94"/>
                    </a:lnTo>
                    <a:lnTo>
                      <a:pt x="1922" y="106"/>
                    </a:lnTo>
                    <a:lnTo>
                      <a:pt x="1883" y="114"/>
                    </a:lnTo>
                    <a:lnTo>
                      <a:pt x="1804" y="137"/>
                    </a:lnTo>
                    <a:lnTo>
                      <a:pt x="1796" y="137"/>
                    </a:lnTo>
                    <a:lnTo>
                      <a:pt x="1714" y="161"/>
                    </a:lnTo>
                    <a:lnTo>
                      <a:pt x="1623" y="185"/>
                    </a:lnTo>
                    <a:lnTo>
                      <a:pt x="1537" y="212"/>
                    </a:lnTo>
                    <a:lnTo>
                      <a:pt x="1450" y="236"/>
                    </a:lnTo>
                    <a:lnTo>
                      <a:pt x="1450" y="236"/>
                    </a:lnTo>
                    <a:lnTo>
                      <a:pt x="1454" y="232"/>
                    </a:lnTo>
                    <a:lnTo>
                      <a:pt x="1364" y="259"/>
                    </a:lnTo>
                    <a:lnTo>
                      <a:pt x="1321" y="271"/>
                    </a:lnTo>
                    <a:lnTo>
                      <a:pt x="1273" y="283"/>
                    </a:lnTo>
                    <a:lnTo>
                      <a:pt x="1175" y="310"/>
                    </a:lnTo>
                    <a:lnTo>
                      <a:pt x="1069" y="338"/>
                    </a:lnTo>
                    <a:lnTo>
                      <a:pt x="967" y="365"/>
                    </a:lnTo>
                    <a:lnTo>
                      <a:pt x="865" y="393"/>
                    </a:lnTo>
                    <a:lnTo>
                      <a:pt x="818" y="405"/>
                    </a:lnTo>
                    <a:lnTo>
                      <a:pt x="766" y="420"/>
                    </a:lnTo>
                    <a:lnTo>
                      <a:pt x="723" y="432"/>
                    </a:lnTo>
                    <a:lnTo>
                      <a:pt x="680" y="440"/>
                    </a:lnTo>
                    <a:lnTo>
                      <a:pt x="637" y="452"/>
                    </a:lnTo>
                    <a:lnTo>
                      <a:pt x="601" y="460"/>
                    </a:lnTo>
                    <a:lnTo>
                      <a:pt x="531" y="479"/>
                    </a:lnTo>
                    <a:lnTo>
                      <a:pt x="472" y="491"/>
                    </a:lnTo>
                    <a:lnTo>
                      <a:pt x="413" y="507"/>
                    </a:lnTo>
                    <a:lnTo>
                      <a:pt x="389" y="511"/>
                    </a:lnTo>
                    <a:lnTo>
                      <a:pt x="366" y="519"/>
                    </a:lnTo>
                    <a:lnTo>
                      <a:pt x="354" y="522"/>
                    </a:lnTo>
                    <a:lnTo>
                      <a:pt x="369" y="515"/>
                    </a:lnTo>
                    <a:lnTo>
                      <a:pt x="326" y="522"/>
                    </a:lnTo>
                    <a:lnTo>
                      <a:pt x="307" y="526"/>
                    </a:lnTo>
                    <a:lnTo>
                      <a:pt x="287" y="530"/>
                    </a:lnTo>
                    <a:lnTo>
                      <a:pt x="271" y="534"/>
                    </a:lnTo>
                    <a:lnTo>
                      <a:pt x="259" y="534"/>
                    </a:lnTo>
                    <a:lnTo>
                      <a:pt x="248" y="538"/>
                    </a:lnTo>
                    <a:lnTo>
                      <a:pt x="263" y="534"/>
                    </a:lnTo>
                    <a:lnTo>
                      <a:pt x="252" y="534"/>
                    </a:lnTo>
                    <a:lnTo>
                      <a:pt x="240" y="534"/>
                    </a:lnTo>
                    <a:lnTo>
                      <a:pt x="232" y="534"/>
                    </a:lnTo>
                    <a:lnTo>
                      <a:pt x="224" y="534"/>
                    </a:lnTo>
                    <a:lnTo>
                      <a:pt x="208" y="538"/>
                    </a:lnTo>
                    <a:lnTo>
                      <a:pt x="228" y="534"/>
                    </a:lnTo>
                    <a:lnTo>
                      <a:pt x="220" y="534"/>
                    </a:lnTo>
                    <a:lnTo>
                      <a:pt x="216" y="530"/>
                    </a:lnTo>
                    <a:lnTo>
                      <a:pt x="216" y="526"/>
                    </a:lnTo>
                    <a:lnTo>
                      <a:pt x="216" y="522"/>
                    </a:lnTo>
                    <a:lnTo>
                      <a:pt x="216" y="519"/>
                    </a:lnTo>
                    <a:lnTo>
                      <a:pt x="220" y="515"/>
                    </a:lnTo>
                    <a:lnTo>
                      <a:pt x="200" y="522"/>
                    </a:lnTo>
                    <a:lnTo>
                      <a:pt x="220" y="519"/>
                    </a:lnTo>
                    <a:lnTo>
                      <a:pt x="224" y="511"/>
                    </a:lnTo>
                    <a:lnTo>
                      <a:pt x="232" y="507"/>
                    </a:lnTo>
                    <a:lnTo>
                      <a:pt x="252" y="491"/>
                    </a:lnTo>
                    <a:lnTo>
                      <a:pt x="271" y="479"/>
                    </a:lnTo>
                    <a:lnTo>
                      <a:pt x="299" y="460"/>
                    </a:lnTo>
                    <a:lnTo>
                      <a:pt x="314" y="452"/>
                    </a:lnTo>
                    <a:lnTo>
                      <a:pt x="330" y="440"/>
                    </a:lnTo>
                    <a:lnTo>
                      <a:pt x="350" y="432"/>
                    </a:lnTo>
                    <a:lnTo>
                      <a:pt x="369" y="420"/>
                    </a:lnTo>
                    <a:lnTo>
                      <a:pt x="397" y="405"/>
                    </a:lnTo>
                    <a:lnTo>
                      <a:pt x="421" y="393"/>
                    </a:lnTo>
                    <a:lnTo>
                      <a:pt x="472" y="365"/>
                    </a:lnTo>
                    <a:lnTo>
                      <a:pt x="527" y="338"/>
                    </a:lnTo>
                    <a:lnTo>
                      <a:pt x="582" y="310"/>
                    </a:lnTo>
                    <a:lnTo>
                      <a:pt x="637" y="283"/>
                    </a:lnTo>
                    <a:lnTo>
                      <a:pt x="660" y="271"/>
                    </a:lnTo>
                    <a:lnTo>
                      <a:pt x="680" y="259"/>
                    </a:lnTo>
                    <a:lnTo>
                      <a:pt x="731" y="232"/>
                    </a:lnTo>
                    <a:lnTo>
                      <a:pt x="715" y="236"/>
                    </a:lnTo>
                    <a:lnTo>
                      <a:pt x="727" y="236"/>
                    </a:lnTo>
                    <a:lnTo>
                      <a:pt x="774" y="212"/>
                    </a:lnTo>
                    <a:lnTo>
                      <a:pt x="821" y="185"/>
                    </a:lnTo>
                    <a:lnTo>
                      <a:pt x="873" y="161"/>
                    </a:lnTo>
                    <a:lnTo>
                      <a:pt x="876" y="161"/>
                    </a:lnTo>
                    <a:lnTo>
                      <a:pt x="924" y="137"/>
                    </a:lnTo>
                    <a:lnTo>
                      <a:pt x="963" y="114"/>
                    </a:lnTo>
                    <a:lnTo>
                      <a:pt x="983" y="106"/>
                    </a:lnTo>
                    <a:lnTo>
                      <a:pt x="1002" y="94"/>
                    </a:lnTo>
                    <a:lnTo>
                      <a:pt x="1018" y="86"/>
                    </a:lnTo>
                    <a:lnTo>
                      <a:pt x="1030" y="79"/>
                    </a:lnTo>
                    <a:lnTo>
                      <a:pt x="1053" y="63"/>
                    </a:lnTo>
                    <a:lnTo>
                      <a:pt x="1073" y="47"/>
                    </a:lnTo>
                    <a:lnTo>
                      <a:pt x="1093" y="35"/>
                    </a:lnTo>
                    <a:lnTo>
                      <a:pt x="1104" y="24"/>
                    </a:lnTo>
                    <a:lnTo>
                      <a:pt x="1104" y="24"/>
                    </a:lnTo>
                    <a:lnTo>
                      <a:pt x="1108" y="20"/>
                    </a:lnTo>
                    <a:lnTo>
                      <a:pt x="1112" y="16"/>
                    </a:lnTo>
                    <a:lnTo>
                      <a:pt x="1116" y="8"/>
                    </a:lnTo>
                    <a:lnTo>
                      <a:pt x="1112" y="8"/>
                    </a:lnTo>
                    <a:lnTo>
                      <a:pt x="1112" y="4"/>
                    </a:lnTo>
                    <a:lnTo>
                      <a:pt x="1104" y="4"/>
                    </a:lnTo>
                    <a:lnTo>
                      <a:pt x="1104" y="0"/>
                    </a:lnTo>
                    <a:lnTo>
                      <a:pt x="1097" y="0"/>
                    </a:lnTo>
                    <a:lnTo>
                      <a:pt x="1089" y="0"/>
                    </a:lnTo>
                    <a:lnTo>
                      <a:pt x="1073" y="0"/>
                    </a:lnTo>
                    <a:lnTo>
                      <a:pt x="1061" y="0"/>
                    </a:lnTo>
                    <a:lnTo>
                      <a:pt x="1045" y="4"/>
                    </a:lnTo>
                    <a:lnTo>
                      <a:pt x="1042" y="4"/>
                    </a:lnTo>
                    <a:lnTo>
                      <a:pt x="1018" y="8"/>
                    </a:lnTo>
                    <a:lnTo>
                      <a:pt x="998" y="8"/>
                    </a:lnTo>
                    <a:lnTo>
                      <a:pt x="975" y="16"/>
                    </a:lnTo>
                    <a:lnTo>
                      <a:pt x="951" y="20"/>
                    </a:lnTo>
                    <a:lnTo>
                      <a:pt x="924" y="24"/>
                    </a:lnTo>
                    <a:lnTo>
                      <a:pt x="869" y="35"/>
                    </a:lnTo>
                    <a:lnTo>
                      <a:pt x="806" y="47"/>
                    </a:lnTo>
                    <a:lnTo>
                      <a:pt x="802" y="47"/>
                    </a:lnTo>
                    <a:lnTo>
                      <a:pt x="739" y="63"/>
                    </a:lnTo>
                    <a:lnTo>
                      <a:pt x="672" y="79"/>
                    </a:lnTo>
                    <a:lnTo>
                      <a:pt x="637" y="86"/>
                    </a:lnTo>
                    <a:lnTo>
                      <a:pt x="601" y="94"/>
                    </a:lnTo>
                    <a:lnTo>
                      <a:pt x="527" y="114"/>
                    </a:lnTo>
                    <a:lnTo>
                      <a:pt x="448" y="134"/>
                    </a:lnTo>
                    <a:lnTo>
                      <a:pt x="366" y="157"/>
                    </a:lnTo>
                    <a:lnTo>
                      <a:pt x="358" y="161"/>
                    </a:lnTo>
                    <a:lnTo>
                      <a:pt x="271" y="185"/>
                    </a:lnTo>
                    <a:lnTo>
                      <a:pt x="94" y="236"/>
                    </a:lnTo>
                    <a:lnTo>
                      <a:pt x="4" y="259"/>
                    </a:lnTo>
                    <a:close/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grpSp>
        <p:nvGrpSpPr>
          <p:cNvPr id="6" name="Group 98"/>
          <p:cNvGrpSpPr>
            <a:grpSpLocks/>
          </p:cNvGrpSpPr>
          <p:nvPr/>
        </p:nvGrpSpPr>
        <p:grpSpPr bwMode="auto">
          <a:xfrm>
            <a:off x="2771701" y="2473350"/>
            <a:ext cx="1223962" cy="606425"/>
            <a:chOff x="1791" y="2432"/>
            <a:chExt cx="771" cy="382"/>
          </a:xfrm>
        </p:grpSpPr>
        <p:sp>
          <p:nvSpPr>
            <p:cNvPr id="246821" name="Line 37"/>
            <p:cNvSpPr>
              <a:spLocks noChangeShapeType="1"/>
            </p:cNvSpPr>
            <p:nvPr/>
          </p:nvSpPr>
          <p:spPr bwMode="auto">
            <a:xfrm flipV="1">
              <a:off x="1791" y="2432"/>
              <a:ext cx="771" cy="38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6835" name="Freeform 51"/>
            <p:cNvSpPr>
              <a:spLocks/>
            </p:cNvSpPr>
            <p:nvPr/>
          </p:nvSpPr>
          <p:spPr bwMode="auto">
            <a:xfrm rot="19920000">
              <a:off x="1837" y="2532"/>
              <a:ext cx="635" cy="172"/>
            </a:xfrm>
            <a:custGeom>
              <a:avLst/>
              <a:gdLst/>
              <a:ahLst/>
              <a:cxnLst>
                <a:cxn ang="0">
                  <a:pos x="515" y="126"/>
                </a:cxn>
                <a:cxn ang="0">
                  <a:pos x="924" y="31"/>
                </a:cxn>
                <a:cxn ang="0">
                  <a:pos x="1057" y="12"/>
                </a:cxn>
                <a:cxn ang="0">
                  <a:pos x="1085" y="27"/>
                </a:cxn>
                <a:cxn ang="0">
                  <a:pos x="884" y="145"/>
                </a:cxn>
                <a:cxn ang="0">
                  <a:pos x="597" y="291"/>
                </a:cxn>
                <a:cxn ang="0">
                  <a:pos x="259" y="471"/>
                </a:cxn>
                <a:cxn ang="0">
                  <a:pos x="181" y="546"/>
                </a:cxn>
                <a:cxn ang="0">
                  <a:pos x="373" y="522"/>
                </a:cxn>
                <a:cxn ang="0">
                  <a:pos x="849" y="401"/>
                </a:cxn>
                <a:cxn ang="0">
                  <a:pos x="1627" y="192"/>
                </a:cxn>
                <a:cxn ang="0">
                  <a:pos x="2079" y="71"/>
                </a:cxn>
                <a:cxn ang="0">
                  <a:pos x="2370" y="16"/>
                </a:cxn>
                <a:cxn ang="0">
                  <a:pos x="2429" y="16"/>
                </a:cxn>
                <a:cxn ang="0">
                  <a:pos x="2374" y="71"/>
                </a:cxn>
                <a:cxn ang="0">
                  <a:pos x="2154" y="192"/>
                </a:cxn>
                <a:cxn ang="0">
                  <a:pos x="1741" y="401"/>
                </a:cxn>
                <a:cxn ang="0">
                  <a:pos x="1545" y="522"/>
                </a:cxn>
                <a:cxn ang="0">
                  <a:pos x="1619" y="542"/>
                </a:cxn>
                <a:cxn ang="0">
                  <a:pos x="1946" y="471"/>
                </a:cxn>
                <a:cxn ang="0">
                  <a:pos x="2614" y="291"/>
                </a:cxn>
                <a:cxn ang="0">
                  <a:pos x="3144" y="145"/>
                </a:cxn>
                <a:cxn ang="0">
                  <a:pos x="3557" y="43"/>
                </a:cxn>
                <a:cxn ang="0">
                  <a:pos x="3750" y="12"/>
                </a:cxn>
                <a:cxn ang="0">
                  <a:pos x="3781" y="31"/>
                </a:cxn>
                <a:cxn ang="0">
                  <a:pos x="3659" y="114"/>
                </a:cxn>
                <a:cxn ang="0">
                  <a:pos x="3360" y="267"/>
                </a:cxn>
                <a:cxn ang="0">
                  <a:pos x="3007" y="452"/>
                </a:cxn>
                <a:cxn ang="0">
                  <a:pos x="2889" y="538"/>
                </a:cxn>
                <a:cxn ang="0">
                  <a:pos x="2932" y="534"/>
                </a:cxn>
                <a:cxn ang="0">
                  <a:pos x="2964" y="491"/>
                </a:cxn>
                <a:cxn ang="0">
                  <a:pos x="3239" y="338"/>
                </a:cxn>
                <a:cxn ang="0">
                  <a:pos x="3585" y="161"/>
                </a:cxn>
                <a:cxn ang="0">
                  <a:pos x="3805" y="35"/>
                </a:cxn>
                <a:cxn ang="0">
                  <a:pos x="3809" y="0"/>
                </a:cxn>
                <a:cxn ang="0">
                  <a:pos x="3636" y="24"/>
                </a:cxn>
                <a:cxn ang="0">
                  <a:pos x="3160" y="137"/>
                </a:cxn>
                <a:cxn ang="0">
                  <a:pos x="2629" y="283"/>
                </a:cxn>
                <a:cxn ang="0">
                  <a:pos x="1957" y="460"/>
                </a:cxn>
                <a:cxn ang="0">
                  <a:pos x="1643" y="530"/>
                </a:cxn>
                <a:cxn ang="0">
                  <a:pos x="1584" y="534"/>
                </a:cxn>
                <a:cxn ang="0">
                  <a:pos x="1588" y="507"/>
                </a:cxn>
                <a:cxn ang="0">
                  <a:pos x="1828" y="365"/>
                </a:cxn>
                <a:cxn ang="0">
                  <a:pos x="2177" y="185"/>
                </a:cxn>
                <a:cxn ang="0">
                  <a:pos x="2429" y="47"/>
                </a:cxn>
                <a:cxn ang="0">
                  <a:pos x="2460" y="0"/>
                </a:cxn>
                <a:cxn ang="0">
                  <a:pos x="2307" y="20"/>
                </a:cxn>
                <a:cxn ang="0">
                  <a:pos x="1883" y="114"/>
                </a:cxn>
                <a:cxn ang="0">
                  <a:pos x="1321" y="271"/>
                </a:cxn>
                <a:cxn ang="0">
                  <a:pos x="637" y="452"/>
                </a:cxn>
                <a:cxn ang="0">
                  <a:pos x="307" y="526"/>
                </a:cxn>
                <a:cxn ang="0">
                  <a:pos x="208" y="538"/>
                </a:cxn>
                <a:cxn ang="0">
                  <a:pos x="224" y="511"/>
                </a:cxn>
                <a:cxn ang="0">
                  <a:pos x="421" y="393"/>
                </a:cxn>
                <a:cxn ang="0">
                  <a:pos x="774" y="212"/>
                </a:cxn>
                <a:cxn ang="0">
                  <a:pos x="1053" y="63"/>
                </a:cxn>
                <a:cxn ang="0">
                  <a:pos x="1104" y="4"/>
                </a:cxn>
                <a:cxn ang="0">
                  <a:pos x="975" y="16"/>
                </a:cxn>
                <a:cxn ang="0">
                  <a:pos x="527" y="114"/>
                </a:cxn>
              </a:cxnLst>
              <a:rect l="0" t="0" r="r" b="b"/>
              <a:pathLst>
                <a:path w="3828" h="546">
                  <a:moveTo>
                    <a:pt x="4" y="259"/>
                  </a:moveTo>
                  <a:lnTo>
                    <a:pt x="0" y="267"/>
                  </a:lnTo>
                  <a:lnTo>
                    <a:pt x="94" y="240"/>
                  </a:lnTo>
                  <a:lnTo>
                    <a:pt x="185" y="212"/>
                  </a:lnTo>
                  <a:lnTo>
                    <a:pt x="271" y="189"/>
                  </a:lnTo>
                  <a:lnTo>
                    <a:pt x="358" y="165"/>
                  </a:lnTo>
                  <a:lnTo>
                    <a:pt x="358" y="161"/>
                  </a:lnTo>
                  <a:lnTo>
                    <a:pt x="350" y="169"/>
                  </a:lnTo>
                  <a:lnTo>
                    <a:pt x="432" y="145"/>
                  </a:lnTo>
                  <a:lnTo>
                    <a:pt x="515" y="126"/>
                  </a:lnTo>
                  <a:lnTo>
                    <a:pt x="586" y="106"/>
                  </a:lnTo>
                  <a:lnTo>
                    <a:pt x="625" y="94"/>
                  </a:lnTo>
                  <a:lnTo>
                    <a:pt x="656" y="86"/>
                  </a:lnTo>
                  <a:lnTo>
                    <a:pt x="723" y="71"/>
                  </a:lnTo>
                  <a:lnTo>
                    <a:pt x="786" y="59"/>
                  </a:lnTo>
                  <a:lnTo>
                    <a:pt x="794" y="55"/>
                  </a:lnTo>
                  <a:lnTo>
                    <a:pt x="782" y="59"/>
                  </a:lnTo>
                  <a:lnTo>
                    <a:pt x="841" y="43"/>
                  </a:lnTo>
                  <a:lnTo>
                    <a:pt x="896" y="35"/>
                  </a:lnTo>
                  <a:lnTo>
                    <a:pt x="924" y="31"/>
                  </a:lnTo>
                  <a:lnTo>
                    <a:pt x="947" y="27"/>
                  </a:lnTo>
                  <a:lnTo>
                    <a:pt x="971" y="20"/>
                  </a:lnTo>
                  <a:lnTo>
                    <a:pt x="994" y="20"/>
                  </a:lnTo>
                  <a:lnTo>
                    <a:pt x="1014" y="16"/>
                  </a:lnTo>
                  <a:lnTo>
                    <a:pt x="1026" y="8"/>
                  </a:lnTo>
                  <a:lnTo>
                    <a:pt x="1006" y="16"/>
                  </a:lnTo>
                  <a:lnTo>
                    <a:pt x="1026" y="16"/>
                  </a:lnTo>
                  <a:lnTo>
                    <a:pt x="1038" y="12"/>
                  </a:lnTo>
                  <a:lnTo>
                    <a:pt x="1049" y="12"/>
                  </a:lnTo>
                  <a:lnTo>
                    <a:pt x="1057" y="12"/>
                  </a:lnTo>
                  <a:lnTo>
                    <a:pt x="1069" y="16"/>
                  </a:lnTo>
                  <a:lnTo>
                    <a:pt x="1085" y="8"/>
                  </a:lnTo>
                  <a:lnTo>
                    <a:pt x="1065" y="16"/>
                  </a:lnTo>
                  <a:lnTo>
                    <a:pt x="1073" y="16"/>
                  </a:lnTo>
                  <a:lnTo>
                    <a:pt x="1073" y="20"/>
                  </a:lnTo>
                  <a:lnTo>
                    <a:pt x="1077" y="20"/>
                  </a:lnTo>
                  <a:lnTo>
                    <a:pt x="1073" y="27"/>
                  </a:lnTo>
                  <a:lnTo>
                    <a:pt x="1069" y="31"/>
                  </a:lnTo>
                  <a:lnTo>
                    <a:pt x="1065" y="35"/>
                  </a:lnTo>
                  <a:lnTo>
                    <a:pt x="1085" y="27"/>
                  </a:lnTo>
                  <a:lnTo>
                    <a:pt x="1069" y="31"/>
                  </a:lnTo>
                  <a:lnTo>
                    <a:pt x="1057" y="43"/>
                  </a:lnTo>
                  <a:lnTo>
                    <a:pt x="1038" y="59"/>
                  </a:lnTo>
                  <a:lnTo>
                    <a:pt x="1018" y="71"/>
                  </a:lnTo>
                  <a:lnTo>
                    <a:pt x="990" y="86"/>
                  </a:lnTo>
                  <a:lnTo>
                    <a:pt x="979" y="94"/>
                  </a:lnTo>
                  <a:lnTo>
                    <a:pt x="963" y="106"/>
                  </a:lnTo>
                  <a:lnTo>
                    <a:pt x="947" y="114"/>
                  </a:lnTo>
                  <a:lnTo>
                    <a:pt x="928" y="126"/>
                  </a:lnTo>
                  <a:lnTo>
                    <a:pt x="884" y="145"/>
                  </a:lnTo>
                  <a:lnTo>
                    <a:pt x="841" y="169"/>
                  </a:lnTo>
                  <a:lnTo>
                    <a:pt x="857" y="165"/>
                  </a:lnTo>
                  <a:lnTo>
                    <a:pt x="845" y="169"/>
                  </a:lnTo>
                  <a:lnTo>
                    <a:pt x="798" y="192"/>
                  </a:lnTo>
                  <a:lnTo>
                    <a:pt x="747" y="216"/>
                  </a:lnTo>
                  <a:lnTo>
                    <a:pt x="700" y="240"/>
                  </a:lnTo>
                  <a:lnTo>
                    <a:pt x="696" y="244"/>
                  </a:lnTo>
                  <a:lnTo>
                    <a:pt x="649" y="267"/>
                  </a:lnTo>
                  <a:lnTo>
                    <a:pt x="621" y="279"/>
                  </a:lnTo>
                  <a:lnTo>
                    <a:pt x="597" y="291"/>
                  </a:lnTo>
                  <a:lnTo>
                    <a:pt x="546" y="318"/>
                  </a:lnTo>
                  <a:lnTo>
                    <a:pt x="491" y="346"/>
                  </a:lnTo>
                  <a:lnTo>
                    <a:pt x="436" y="373"/>
                  </a:lnTo>
                  <a:lnTo>
                    <a:pt x="381" y="401"/>
                  </a:lnTo>
                  <a:lnTo>
                    <a:pt x="358" y="416"/>
                  </a:lnTo>
                  <a:lnTo>
                    <a:pt x="334" y="428"/>
                  </a:lnTo>
                  <a:lnTo>
                    <a:pt x="314" y="440"/>
                  </a:lnTo>
                  <a:lnTo>
                    <a:pt x="295" y="452"/>
                  </a:lnTo>
                  <a:lnTo>
                    <a:pt x="275" y="460"/>
                  </a:lnTo>
                  <a:lnTo>
                    <a:pt x="259" y="471"/>
                  </a:lnTo>
                  <a:lnTo>
                    <a:pt x="236" y="487"/>
                  </a:lnTo>
                  <a:lnTo>
                    <a:pt x="212" y="503"/>
                  </a:lnTo>
                  <a:lnTo>
                    <a:pt x="197" y="515"/>
                  </a:lnTo>
                  <a:lnTo>
                    <a:pt x="189" y="522"/>
                  </a:lnTo>
                  <a:lnTo>
                    <a:pt x="185" y="526"/>
                  </a:lnTo>
                  <a:lnTo>
                    <a:pt x="185" y="526"/>
                  </a:lnTo>
                  <a:lnTo>
                    <a:pt x="177" y="538"/>
                  </a:lnTo>
                  <a:lnTo>
                    <a:pt x="177" y="538"/>
                  </a:lnTo>
                  <a:lnTo>
                    <a:pt x="177" y="542"/>
                  </a:lnTo>
                  <a:lnTo>
                    <a:pt x="181" y="546"/>
                  </a:lnTo>
                  <a:lnTo>
                    <a:pt x="189" y="546"/>
                  </a:lnTo>
                  <a:lnTo>
                    <a:pt x="232" y="546"/>
                  </a:lnTo>
                  <a:lnTo>
                    <a:pt x="248" y="546"/>
                  </a:lnTo>
                  <a:lnTo>
                    <a:pt x="263" y="542"/>
                  </a:lnTo>
                  <a:lnTo>
                    <a:pt x="279" y="538"/>
                  </a:lnTo>
                  <a:lnTo>
                    <a:pt x="299" y="538"/>
                  </a:lnTo>
                  <a:lnTo>
                    <a:pt x="318" y="530"/>
                  </a:lnTo>
                  <a:lnTo>
                    <a:pt x="342" y="526"/>
                  </a:lnTo>
                  <a:lnTo>
                    <a:pt x="350" y="526"/>
                  </a:lnTo>
                  <a:lnTo>
                    <a:pt x="373" y="522"/>
                  </a:lnTo>
                  <a:lnTo>
                    <a:pt x="401" y="515"/>
                  </a:lnTo>
                  <a:lnTo>
                    <a:pt x="456" y="503"/>
                  </a:lnTo>
                  <a:lnTo>
                    <a:pt x="519" y="487"/>
                  </a:lnTo>
                  <a:lnTo>
                    <a:pt x="586" y="471"/>
                  </a:lnTo>
                  <a:lnTo>
                    <a:pt x="625" y="460"/>
                  </a:lnTo>
                  <a:lnTo>
                    <a:pt x="664" y="452"/>
                  </a:lnTo>
                  <a:lnTo>
                    <a:pt x="707" y="440"/>
                  </a:lnTo>
                  <a:lnTo>
                    <a:pt x="755" y="428"/>
                  </a:lnTo>
                  <a:lnTo>
                    <a:pt x="798" y="416"/>
                  </a:lnTo>
                  <a:lnTo>
                    <a:pt x="849" y="401"/>
                  </a:lnTo>
                  <a:lnTo>
                    <a:pt x="955" y="373"/>
                  </a:lnTo>
                  <a:lnTo>
                    <a:pt x="1057" y="346"/>
                  </a:lnTo>
                  <a:lnTo>
                    <a:pt x="1159" y="318"/>
                  </a:lnTo>
                  <a:lnTo>
                    <a:pt x="1258" y="291"/>
                  </a:lnTo>
                  <a:lnTo>
                    <a:pt x="1305" y="279"/>
                  </a:lnTo>
                  <a:lnTo>
                    <a:pt x="1356" y="267"/>
                  </a:lnTo>
                  <a:lnTo>
                    <a:pt x="1442" y="244"/>
                  </a:lnTo>
                  <a:lnTo>
                    <a:pt x="1450" y="240"/>
                  </a:lnTo>
                  <a:lnTo>
                    <a:pt x="1537" y="216"/>
                  </a:lnTo>
                  <a:lnTo>
                    <a:pt x="1627" y="192"/>
                  </a:lnTo>
                  <a:lnTo>
                    <a:pt x="1714" y="169"/>
                  </a:lnTo>
                  <a:lnTo>
                    <a:pt x="1796" y="145"/>
                  </a:lnTo>
                  <a:lnTo>
                    <a:pt x="1796" y="141"/>
                  </a:lnTo>
                  <a:lnTo>
                    <a:pt x="1788" y="145"/>
                  </a:lnTo>
                  <a:lnTo>
                    <a:pt x="1871" y="126"/>
                  </a:lnTo>
                  <a:lnTo>
                    <a:pt x="1906" y="114"/>
                  </a:lnTo>
                  <a:lnTo>
                    <a:pt x="1942" y="106"/>
                  </a:lnTo>
                  <a:lnTo>
                    <a:pt x="1981" y="94"/>
                  </a:lnTo>
                  <a:lnTo>
                    <a:pt x="2012" y="86"/>
                  </a:lnTo>
                  <a:lnTo>
                    <a:pt x="2079" y="71"/>
                  </a:lnTo>
                  <a:lnTo>
                    <a:pt x="2142" y="59"/>
                  </a:lnTo>
                  <a:lnTo>
                    <a:pt x="2150" y="55"/>
                  </a:lnTo>
                  <a:lnTo>
                    <a:pt x="2138" y="59"/>
                  </a:lnTo>
                  <a:lnTo>
                    <a:pt x="2201" y="43"/>
                  </a:lnTo>
                  <a:lnTo>
                    <a:pt x="2252" y="35"/>
                  </a:lnTo>
                  <a:lnTo>
                    <a:pt x="2280" y="31"/>
                  </a:lnTo>
                  <a:lnTo>
                    <a:pt x="2303" y="27"/>
                  </a:lnTo>
                  <a:lnTo>
                    <a:pt x="2327" y="20"/>
                  </a:lnTo>
                  <a:lnTo>
                    <a:pt x="2350" y="20"/>
                  </a:lnTo>
                  <a:lnTo>
                    <a:pt x="2370" y="16"/>
                  </a:lnTo>
                  <a:lnTo>
                    <a:pt x="2382" y="8"/>
                  </a:lnTo>
                  <a:lnTo>
                    <a:pt x="2366" y="16"/>
                  </a:lnTo>
                  <a:lnTo>
                    <a:pt x="2382" y="16"/>
                  </a:lnTo>
                  <a:lnTo>
                    <a:pt x="2394" y="12"/>
                  </a:lnTo>
                  <a:lnTo>
                    <a:pt x="2409" y="12"/>
                  </a:lnTo>
                  <a:lnTo>
                    <a:pt x="2417" y="12"/>
                  </a:lnTo>
                  <a:lnTo>
                    <a:pt x="2425" y="16"/>
                  </a:lnTo>
                  <a:lnTo>
                    <a:pt x="2441" y="8"/>
                  </a:lnTo>
                  <a:lnTo>
                    <a:pt x="2421" y="16"/>
                  </a:lnTo>
                  <a:lnTo>
                    <a:pt x="2429" y="16"/>
                  </a:lnTo>
                  <a:lnTo>
                    <a:pt x="2433" y="20"/>
                  </a:lnTo>
                  <a:lnTo>
                    <a:pt x="2433" y="20"/>
                  </a:lnTo>
                  <a:lnTo>
                    <a:pt x="2429" y="27"/>
                  </a:lnTo>
                  <a:lnTo>
                    <a:pt x="2429" y="31"/>
                  </a:lnTo>
                  <a:lnTo>
                    <a:pt x="2425" y="35"/>
                  </a:lnTo>
                  <a:lnTo>
                    <a:pt x="2445" y="27"/>
                  </a:lnTo>
                  <a:lnTo>
                    <a:pt x="2425" y="31"/>
                  </a:lnTo>
                  <a:lnTo>
                    <a:pt x="2413" y="43"/>
                  </a:lnTo>
                  <a:lnTo>
                    <a:pt x="2394" y="59"/>
                  </a:lnTo>
                  <a:lnTo>
                    <a:pt x="2374" y="71"/>
                  </a:lnTo>
                  <a:lnTo>
                    <a:pt x="2346" y="86"/>
                  </a:lnTo>
                  <a:lnTo>
                    <a:pt x="2339" y="94"/>
                  </a:lnTo>
                  <a:lnTo>
                    <a:pt x="2319" y="106"/>
                  </a:lnTo>
                  <a:lnTo>
                    <a:pt x="2303" y="114"/>
                  </a:lnTo>
                  <a:lnTo>
                    <a:pt x="2284" y="126"/>
                  </a:lnTo>
                  <a:lnTo>
                    <a:pt x="2240" y="145"/>
                  </a:lnTo>
                  <a:lnTo>
                    <a:pt x="2197" y="169"/>
                  </a:lnTo>
                  <a:lnTo>
                    <a:pt x="2213" y="165"/>
                  </a:lnTo>
                  <a:lnTo>
                    <a:pt x="2201" y="169"/>
                  </a:lnTo>
                  <a:lnTo>
                    <a:pt x="2154" y="192"/>
                  </a:lnTo>
                  <a:lnTo>
                    <a:pt x="2103" y="216"/>
                  </a:lnTo>
                  <a:lnTo>
                    <a:pt x="2056" y="240"/>
                  </a:lnTo>
                  <a:lnTo>
                    <a:pt x="2052" y="244"/>
                  </a:lnTo>
                  <a:lnTo>
                    <a:pt x="2005" y="267"/>
                  </a:lnTo>
                  <a:lnTo>
                    <a:pt x="1977" y="279"/>
                  </a:lnTo>
                  <a:lnTo>
                    <a:pt x="1953" y="291"/>
                  </a:lnTo>
                  <a:lnTo>
                    <a:pt x="1902" y="318"/>
                  </a:lnTo>
                  <a:lnTo>
                    <a:pt x="1847" y="346"/>
                  </a:lnTo>
                  <a:lnTo>
                    <a:pt x="1792" y="373"/>
                  </a:lnTo>
                  <a:lnTo>
                    <a:pt x="1741" y="401"/>
                  </a:lnTo>
                  <a:lnTo>
                    <a:pt x="1714" y="416"/>
                  </a:lnTo>
                  <a:lnTo>
                    <a:pt x="1690" y="428"/>
                  </a:lnTo>
                  <a:lnTo>
                    <a:pt x="1670" y="440"/>
                  </a:lnTo>
                  <a:lnTo>
                    <a:pt x="1651" y="452"/>
                  </a:lnTo>
                  <a:lnTo>
                    <a:pt x="1635" y="460"/>
                  </a:lnTo>
                  <a:lnTo>
                    <a:pt x="1619" y="471"/>
                  </a:lnTo>
                  <a:lnTo>
                    <a:pt x="1592" y="487"/>
                  </a:lnTo>
                  <a:lnTo>
                    <a:pt x="1568" y="503"/>
                  </a:lnTo>
                  <a:lnTo>
                    <a:pt x="1553" y="515"/>
                  </a:lnTo>
                  <a:lnTo>
                    <a:pt x="1545" y="522"/>
                  </a:lnTo>
                  <a:lnTo>
                    <a:pt x="1541" y="526"/>
                  </a:lnTo>
                  <a:lnTo>
                    <a:pt x="1541" y="526"/>
                  </a:lnTo>
                  <a:lnTo>
                    <a:pt x="1533" y="538"/>
                  </a:lnTo>
                  <a:lnTo>
                    <a:pt x="1533" y="538"/>
                  </a:lnTo>
                  <a:lnTo>
                    <a:pt x="1537" y="542"/>
                  </a:lnTo>
                  <a:lnTo>
                    <a:pt x="1537" y="546"/>
                  </a:lnTo>
                  <a:lnTo>
                    <a:pt x="1545" y="546"/>
                  </a:lnTo>
                  <a:lnTo>
                    <a:pt x="1588" y="546"/>
                  </a:lnTo>
                  <a:lnTo>
                    <a:pt x="1604" y="546"/>
                  </a:lnTo>
                  <a:lnTo>
                    <a:pt x="1619" y="542"/>
                  </a:lnTo>
                  <a:lnTo>
                    <a:pt x="1635" y="538"/>
                  </a:lnTo>
                  <a:lnTo>
                    <a:pt x="1655" y="538"/>
                  </a:lnTo>
                  <a:lnTo>
                    <a:pt x="1678" y="530"/>
                  </a:lnTo>
                  <a:lnTo>
                    <a:pt x="1698" y="526"/>
                  </a:lnTo>
                  <a:lnTo>
                    <a:pt x="1706" y="526"/>
                  </a:lnTo>
                  <a:lnTo>
                    <a:pt x="1729" y="522"/>
                  </a:lnTo>
                  <a:lnTo>
                    <a:pt x="1757" y="515"/>
                  </a:lnTo>
                  <a:lnTo>
                    <a:pt x="1812" y="503"/>
                  </a:lnTo>
                  <a:lnTo>
                    <a:pt x="1875" y="487"/>
                  </a:lnTo>
                  <a:lnTo>
                    <a:pt x="1946" y="471"/>
                  </a:lnTo>
                  <a:lnTo>
                    <a:pt x="1981" y="460"/>
                  </a:lnTo>
                  <a:lnTo>
                    <a:pt x="2024" y="452"/>
                  </a:lnTo>
                  <a:lnTo>
                    <a:pt x="2063" y="440"/>
                  </a:lnTo>
                  <a:lnTo>
                    <a:pt x="2111" y="428"/>
                  </a:lnTo>
                  <a:lnTo>
                    <a:pt x="2158" y="416"/>
                  </a:lnTo>
                  <a:lnTo>
                    <a:pt x="2205" y="401"/>
                  </a:lnTo>
                  <a:lnTo>
                    <a:pt x="2311" y="373"/>
                  </a:lnTo>
                  <a:lnTo>
                    <a:pt x="2413" y="346"/>
                  </a:lnTo>
                  <a:lnTo>
                    <a:pt x="2515" y="318"/>
                  </a:lnTo>
                  <a:lnTo>
                    <a:pt x="2614" y="291"/>
                  </a:lnTo>
                  <a:lnTo>
                    <a:pt x="2661" y="279"/>
                  </a:lnTo>
                  <a:lnTo>
                    <a:pt x="2712" y="267"/>
                  </a:lnTo>
                  <a:lnTo>
                    <a:pt x="2798" y="244"/>
                  </a:lnTo>
                  <a:lnTo>
                    <a:pt x="2806" y="240"/>
                  </a:lnTo>
                  <a:lnTo>
                    <a:pt x="2893" y="216"/>
                  </a:lnTo>
                  <a:lnTo>
                    <a:pt x="2983" y="192"/>
                  </a:lnTo>
                  <a:lnTo>
                    <a:pt x="3070" y="169"/>
                  </a:lnTo>
                  <a:lnTo>
                    <a:pt x="3152" y="145"/>
                  </a:lnTo>
                  <a:lnTo>
                    <a:pt x="3152" y="141"/>
                  </a:lnTo>
                  <a:lnTo>
                    <a:pt x="3144" y="145"/>
                  </a:lnTo>
                  <a:lnTo>
                    <a:pt x="3227" y="126"/>
                  </a:lnTo>
                  <a:lnTo>
                    <a:pt x="3262" y="114"/>
                  </a:lnTo>
                  <a:lnTo>
                    <a:pt x="3298" y="106"/>
                  </a:lnTo>
                  <a:lnTo>
                    <a:pt x="3337" y="94"/>
                  </a:lnTo>
                  <a:lnTo>
                    <a:pt x="3368" y="86"/>
                  </a:lnTo>
                  <a:lnTo>
                    <a:pt x="3435" y="71"/>
                  </a:lnTo>
                  <a:lnTo>
                    <a:pt x="3498" y="59"/>
                  </a:lnTo>
                  <a:lnTo>
                    <a:pt x="3506" y="55"/>
                  </a:lnTo>
                  <a:lnTo>
                    <a:pt x="3494" y="59"/>
                  </a:lnTo>
                  <a:lnTo>
                    <a:pt x="3557" y="43"/>
                  </a:lnTo>
                  <a:lnTo>
                    <a:pt x="3608" y="35"/>
                  </a:lnTo>
                  <a:lnTo>
                    <a:pt x="3636" y="31"/>
                  </a:lnTo>
                  <a:lnTo>
                    <a:pt x="3659" y="27"/>
                  </a:lnTo>
                  <a:lnTo>
                    <a:pt x="3683" y="20"/>
                  </a:lnTo>
                  <a:lnTo>
                    <a:pt x="3706" y="20"/>
                  </a:lnTo>
                  <a:lnTo>
                    <a:pt x="3726" y="16"/>
                  </a:lnTo>
                  <a:lnTo>
                    <a:pt x="3738" y="8"/>
                  </a:lnTo>
                  <a:lnTo>
                    <a:pt x="3722" y="16"/>
                  </a:lnTo>
                  <a:lnTo>
                    <a:pt x="3738" y="16"/>
                  </a:lnTo>
                  <a:lnTo>
                    <a:pt x="3750" y="12"/>
                  </a:lnTo>
                  <a:lnTo>
                    <a:pt x="3765" y="12"/>
                  </a:lnTo>
                  <a:lnTo>
                    <a:pt x="3773" y="12"/>
                  </a:lnTo>
                  <a:lnTo>
                    <a:pt x="3781" y="16"/>
                  </a:lnTo>
                  <a:lnTo>
                    <a:pt x="3797" y="8"/>
                  </a:lnTo>
                  <a:lnTo>
                    <a:pt x="3777" y="16"/>
                  </a:lnTo>
                  <a:lnTo>
                    <a:pt x="3785" y="16"/>
                  </a:lnTo>
                  <a:lnTo>
                    <a:pt x="3789" y="20"/>
                  </a:lnTo>
                  <a:lnTo>
                    <a:pt x="3789" y="20"/>
                  </a:lnTo>
                  <a:lnTo>
                    <a:pt x="3785" y="27"/>
                  </a:lnTo>
                  <a:lnTo>
                    <a:pt x="3781" y="31"/>
                  </a:lnTo>
                  <a:lnTo>
                    <a:pt x="3781" y="35"/>
                  </a:lnTo>
                  <a:lnTo>
                    <a:pt x="3801" y="27"/>
                  </a:lnTo>
                  <a:lnTo>
                    <a:pt x="3781" y="31"/>
                  </a:lnTo>
                  <a:lnTo>
                    <a:pt x="3769" y="43"/>
                  </a:lnTo>
                  <a:lnTo>
                    <a:pt x="3750" y="59"/>
                  </a:lnTo>
                  <a:lnTo>
                    <a:pt x="3730" y="71"/>
                  </a:lnTo>
                  <a:lnTo>
                    <a:pt x="3702" y="86"/>
                  </a:lnTo>
                  <a:lnTo>
                    <a:pt x="3695" y="94"/>
                  </a:lnTo>
                  <a:lnTo>
                    <a:pt x="3675" y="106"/>
                  </a:lnTo>
                  <a:lnTo>
                    <a:pt x="3659" y="114"/>
                  </a:lnTo>
                  <a:lnTo>
                    <a:pt x="3640" y="126"/>
                  </a:lnTo>
                  <a:lnTo>
                    <a:pt x="3596" y="145"/>
                  </a:lnTo>
                  <a:lnTo>
                    <a:pt x="3553" y="169"/>
                  </a:lnTo>
                  <a:lnTo>
                    <a:pt x="3569" y="165"/>
                  </a:lnTo>
                  <a:lnTo>
                    <a:pt x="3557" y="169"/>
                  </a:lnTo>
                  <a:lnTo>
                    <a:pt x="3510" y="192"/>
                  </a:lnTo>
                  <a:lnTo>
                    <a:pt x="3459" y="216"/>
                  </a:lnTo>
                  <a:lnTo>
                    <a:pt x="3412" y="240"/>
                  </a:lnTo>
                  <a:lnTo>
                    <a:pt x="3408" y="244"/>
                  </a:lnTo>
                  <a:lnTo>
                    <a:pt x="3360" y="267"/>
                  </a:lnTo>
                  <a:lnTo>
                    <a:pt x="3333" y="279"/>
                  </a:lnTo>
                  <a:lnTo>
                    <a:pt x="3309" y="291"/>
                  </a:lnTo>
                  <a:lnTo>
                    <a:pt x="3258" y="318"/>
                  </a:lnTo>
                  <a:lnTo>
                    <a:pt x="3203" y="346"/>
                  </a:lnTo>
                  <a:lnTo>
                    <a:pt x="3148" y="373"/>
                  </a:lnTo>
                  <a:lnTo>
                    <a:pt x="3097" y="401"/>
                  </a:lnTo>
                  <a:lnTo>
                    <a:pt x="3070" y="416"/>
                  </a:lnTo>
                  <a:lnTo>
                    <a:pt x="3046" y="428"/>
                  </a:lnTo>
                  <a:lnTo>
                    <a:pt x="3026" y="440"/>
                  </a:lnTo>
                  <a:lnTo>
                    <a:pt x="3007" y="452"/>
                  </a:lnTo>
                  <a:lnTo>
                    <a:pt x="2991" y="460"/>
                  </a:lnTo>
                  <a:lnTo>
                    <a:pt x="2975" y="471"/>
                  </a:lnTo>
                  <a:lnTo>
                    <a:pt x="2948" y="487"/>
                  </a:lnTo>
                  <a:lnTo>
                    <a:pt x="2924" y="503"/>
                  </a:lnTo>
                  <a:lnTo>
                    <a:pt x="2908" y="515"/>
                  </a:lnTo>
                  <a:lnTo>
                    <a:pt x="2901" y="522"/>
                  </a:lnTo>
                  <a:lnTo>
                    <a:pt x="2897" y="526"/>
                  </a:lnTo>
                  <a:lnTo>
                    <a:pt x="2897" y="526"/>
                  </a:lnTo>
                  <a:lnTo>
                    <a:pt x="2889" y="538"/>
                  </a:lnTo>
                  <a:lnTo>
                    <a:pt x="2889" y="538"/>
                  </a:lnTo>
                  <a:lnTo>
                    <a:pt x="2893" y="542"/>
                  </a:lnTo>
                  <a:lnTo>
                    <a:pt x="2893" y="546"/>
                  </a:lnTo>
                  <a:lnTo>
                    <a:pt x="2901" y="546"/>
                  </a:lnTo>
                  <a:lnTo>
                    <a:pt x="2916" y="546"/>
                  </a:lnTo>
                  <a:lnTo>
                    <a:pt x="2952" y="534"/>
                  </a:lnTo>
                  <a:lnTo>
                    <a:pt x="2944" y="534"/>
                  </a:lnTo>
                  <a:lnTo>
                    <a:pt x="2936" y="534"/>
                  </a:lnTo>
                  <a:lnTo>
                    <a:pt x="2920" y="538"/>
                  </a:lnTo>
                  <a:lnTo>
                    <a:pt x="2940" y="534"/>
                  </a:lnTo>
                  <a:lnTo>
                    <a:pt x="2932" y="534"/>
                  </a:lnTo>
                  <a:lnTo>
                    <a:pt x="2928" y="530"/>
                  </a:lnTo>
                  <a:lnTo>
                    <a:pt x="2928" y="526"/>
                  </a:lnTo>
                  <a:lnTo>
                    <a:pt x="2928" y="522"/>
                  </a:lnTo>
                  <a:lnTo>
                    <a:pt x="2932" y="519"/>
                  </a:lnTo>
                  <a:lnTo>
                    <a:pt x="2932" y="515"/>
                  </a:lnTo>
                  <a:lnTo>
                    <a:pt x="2912" y="522"/>
                  </a:lnTo>
                  <a:lnTo>
                    <a:pt x="2936" y="519"/>
                  </a:lnTo>
                  <a:lnTo>
                    <a:pt x="2940" y="511"/>
                  </a:lnTo>
                  <a:lnTo>
                    <a:pt x="2944" y="507"/>
                  </a:lnTo>
                  <a:lnTo>
                    <a:pt x="2964" y="491"/>
                  </a:lnTo>
                  <a:lnTo>
                    <a:pt x="2983" y="479"/>
                  </a:lnTo>
                  <a:lnTo>
                    <a:pt x="3011" y="460"/>
                  </a:lnTo>
                  <a:lnTo>
                    <a:pt x="3026" y="452"/>
                  </a:lnTo>
                  <a:lnTo>
                    <a:pt x="3042" y="440"/>
                  </a:lnTo>
                  <a:lnTo>
                    <a:pt x="3062" y="432"/>
                  </a:lnTo>
                  <a:lnTo>
                    <a:pt x="3085" y="420"/>
                  </a:lnTo>
                  <a:lnTo>
                    <a:pt x="3109" y="405"/>
                  </a:lnTo>
                  <a:lnTo>
                    <a:pt x="3133" y="393"/>
                  </a:lnTo>
                  <a:lnTo>
                    <a:pt x="3184" y="365"/>
                  </a:lnTo>
                  <a:lnTo>
                    <a:pt x="3239" y="338"/>
                  </a:lnTo>
                  <a:lnTo>
                    <a:pt x="3294" y="310"/>
                  </a:lnTo>
                  <a:lnTo>
                    <a:pt x="3349" y="283"/>
                  </a:lnTo>
                  <a:lnTo>
                    <a:pt x="3372" y="271"/>
                  </a:lnTo>
                  <a:lnTo>
                    <a:pt x="3396" y="259"/>
                  </a:lnTo>
                  <a:lnTo>
                    <a:pt x="3443" y="232"/>
                  </a:lnTo>
                  <a:lnTo>
                    <a:pt x="3427" y="236"/>
                  </a:lnTo>
                  <a:lnTo>
                    <a:pt x="3439" y="236"/>
                  </a:lnTo>
                  <a:lnTo>
                    <a:pt x="3486" y="212"/>
                  </a:lnTo>
                  <a:lnTo>
                    <a:pt x="3533" y="185"/>
                  </a:lnTo>
                  <a:lnTo>
                    <a:pt x="3585" y="161"/>
                  </a:lnTo>
                  <a:lnTo>
                    <a:pt x="3588" y="161"/>
                  </a:lnTo>
                  <a:lnTo>
                    <a:pt x="3636" y="137"/>
                  </a:lnTo>
                  <a:lnTo>
                    <a:pt x="3675" y="114"/>
                  </a:lnTo>
                  <a:lnTo>
                    <a:pt x="3695" y="106"/>
                  </a:lnTo>
                  <a:lnTo>
                    <a:pt x="3714" y="94"/>
                  </a:lnTo>
                  <a:lnTo>
                    <a:pt x="3730" y="86"/>
                  </a:lnTo>
                  <a:lnTo>
                    <a:pt x="3742" y="79"/>
                  </a:lnTo>
                  <a:lnTo>
                    <a:pt x="3769" y="63"/>
                  </a:lnTo>
                  <a:lnTo>
                    <a:pt x="3785" y="47"/>
                  </a:lnTo>
                  <a:lnTo>
                    <a:pt x="3805" y="35"/>
                  </a:lnTo>
                  <a:lnTo>
                    <a:pt x="3816" y="24"/>
                  </a:lnTo>
                  <a:lnTo>
                    <a:pt x="3820" y="24"/>
                  </a:lnTo>
                  <a:lnTo>
                    <a:pt x="3824" y="20"/>
                  </a:lnTo>
                  <a:lnTo>
                    <a:pt x="3824" y="16"/>
                  </a:lnTo>
                  <a:lnTo>
                    <a:pt x="3828" y="8"/>
                  </a:lnTo>
                  <a:lnTo>
                    <a:pt x="3824" y="8"/>
                  </a:lnTo>
                  <a:lnTo>
                    <a:pt x="3824" y="4"/>
                  </a:lnTo>
                  <a:lnTo>
                    <a:pt x="3816" y="4"/>
                  </a:lnTo>
                  <a:lnTo>
                    <a:pt x="3816" y="0"/>
                  </a:lnTo>
                  <a:lnTo>
                    <a:pt x="3809" y="0"/>
                  </a:lnTo>
                  <a:lnTo>
                    <a:pt x="3801" y="0"/>
                  </a:lnTo>
                  <a:lnTo>
                    <a:pt x="3785" y="0"/>
                  </a:lnTo>
                  <a:lnTo>
                    <a:pt x="3773" y="0"/>
                  </a:lnTo>
                  <a:lnTo>
                    <a:pt x="3757" y="4"/>
                  </a:lnTo>
                  <a:lnTo>
                    <a:pt x="3754" y="4"/>
                  </a:lnTo>
                  <a:lnTo>
                    <a:pt x="3734" y="8"/>
                  </a:lnTo>
                  <a:lnTo>
                    <a:pt x="3714" y="8"/>
                  </a:lnTo>
                  <a:lnTo>
                    <a:pt x="3687" y="16"/>
                  </a:lnTo>
                  <a:lnTo>
                    <a:pt x="3663" y="20"/>
                  </a:lnTo>
                  <a:lnTo>
                    <a:pt x="3636" y="24"/>
                  </a:lnTo>
                  <a:lnTo>
                    <a:pt x="3581" y="35"/>
                  </a:lnTo>
                  <a:lnTo>
                    <a:pt x="3518" y="47"/>
                  </a:lnTo>
                  <a:lnTo>
                    <a:pt x="3514" y="47"/>
                  </a:lnTo>
                  <a:lnTo>
                    <a:pt x="3451" y="63"/>
                  </a:lnTo>
                  <a:lnTo>
                    <a:pt x="3384" y="79"/>
                  </a:lnTo>
                  <a:lnTo>
                    <a:pt x="3353" y="86"/>
                  </a:lnTo>
                  <a:lnTo>
                    <a:pt x="3317" y="94"/>
                  </a:lnTo>
                  <a:lnTo>
                    <a:pt x="3278" y="106"/>
                  </a:lnTo>
                  <a:lnTo>
                    <a:pt x="3239" y="114"/>
                  </a:lnTo>
                  <a:lnTo>
                    <a:pt x="3160" y="137"/>
                  </a:lnTo>
                  <a:lnTo>
                    <a:pt x="3152" y="137"/>
                  </a:lnTo>
                  <a:lnTo>
                    <a:pt x="3070" y="161"/>
                  </a:lnTo>
                  <a:lnTo>
                    <a:pt x="2979" y="185"/>
                  </a:lnTo>
                  <a:lnTo>
                    <a:pt x="2893" y="212"/>
                  </a:lnTo>
                  <a:lnTo>
                    <a:pt x="2806" y="236"/>
                  </a:lnTo>
                  <a:lnTo>
                    <a:pt x="2806" y="236"/>
                  </a:lnTo>
                  <a:lnTo>
                    <a:pt x="2810" y="232"/>
                  </a:lnTo>
                  <a:lnTo>
                    <a:pt x="2720" y="259"/>
                  </a:lnTo>
                  <a:lnTo>
                    <a:pt x="2677" y="271"/>
                  </a:lnTo>
                  <a:lnTo>
                    <a:pt x="2629" y="283"/>
                  </a:lnTo>
                  <a:lnTo>
                    <a:pt x="2531" y="310"/>
                  </a:lnTo>
                  <a:lnTo>
                    <a:pt x="2425" y="338"/>
                  </a:lnTo>
                  <a:lnTo>
                    <a:pt x="2323" y="365"/>
                  </a:lnTo>
                  <a:lnTo>
                    <a:pt x="2221" y="393"/>
                  </a:lnTo>
                  <a:lnTo>
                    <a:pt x="2174" y="405"/>
                  </a:lnTo>
                  <a:lnTo>
                    <a:pt x="2122" y="420"/>
                  </a:lnTo>
                  <a:lnTo>
                    <a:pt x="2079" y="432"/>
                  </a:lnTo>
                  <a:lnTo>
                    <a:pt x="2036" y="440"/>
                  </a:lnTo>
                  <a:lnTo>
                    <a:pt x="1997" y="452"/>
                  </a:lnTo>
                  <a:lnTo>
                    <a:pt x="1957" y="460"/>
                  </a:lnTo>
                  <a:lnTo>
                    <a:pt x="1891" y="479"/>
                  </a:lnTo>
                  <a:lnTo>
                    <a:pt x="1828" y="491"/>
                  </a:lnTo>
                  <a:lnTo>
                    <a:pt x="1769" y="507"/>
                  </a:lnTo>
                  <a:lnTo>
                    <a:pt x="1745" y="511"/>
                  </a:lnTo>
                  <a:lnTo>
                    <a:pt x="1722" y="519"/>
                  </a:lnTo>
                  <a:lnTo>
                    <a:pt x="1714" y="522"/>
                  </a:lnTo>
                  <a:lnTo>
                    <a:pt x="1725" y="515"/>
                  </a:lnTo>
                  <a:lnTo>
                    <a:pt x="1682" y="522"/>
                  </a:lnTo>
                  <a:lnTo>
                    <a:pt x="1663" y="526"/>
                  </a:lnTo>
                  <a:lnTo>
                    <a:pt x="1643" y="530"/>
                  </a:lnTo>
                  <a:lnTo>
                    <a:pt x="1627" y="534"/>
                  </a:lnTo>
                  <a:lnTo>
                    <a:pt x="1615" y="534"/>
                  </a:lnTo>
                  <a:lnTo>
                    <a:pt x="1604" y="538"/>
                  </a:lnTo>
                  <a:lnTo>
                    <a:pt x="1619" y="534"/>
                  </a:lnTo>
                  <a:lnTo>
                    <a:pt x="1608" y="534"/>
                  </a:lnTo>
                  <a:lnTo>
                    <a:pt x="1596" y="534"/>
                  </a:lnTo>
                  <a:lnTo>
                    <a:pt x="1588" y="534"/>
                  </a:lnTo>
                  <a:lnTo>
                    <a:pt x="1580" y="534"/>
                  </a:lnTo>
                  <a:lnTo>
                    <a:pt x="1564" y="538"/>
                  </a:lnTo>
                  <a:lnTo>
                    <a:pt x="1584" y="534"/>
                  </a:lnTo>
                  <a:lnTo>
                    <a:pt x="1576" y="534"/>
                  </a:lnTo>
                  <a:lnTo>
                    <a:pt x="1572" y="530"/>
                  </a:lnTo>
                  <a:lnTo>
                    <a:pt x="1572" y="526"/>
                  </a:lnTo>
                  <a:lnTo>
                    <a:pt x="1572" y="522"/>
                  </a:lnTo>
                  <a:lnTo>
                    <a:pt x="1576" y="519"/>
                  </a:lnTo>
                  <a:lnTo>
                    <a:pt x="1576" y="515"/>
                  </a:lnTo>
                  <a:lnTo>
                    <a:pt x="1556" y="522"/>
                  </a:lnTo>
                  <a:lnTo>
                    <a:pt x="1580" y="519"/>
                  </a:lnTo>
                  <a:lnTo>
                    <a:pt x="1584" y="511"/>
                  </a:lnTo>
                  <a:lnTo>
                    <a:pt x="1588" y="507"/>
                  </a:lnTo>
                  <a:lnTo>
                    <a:pt x="1608" y="491"/>
                  </a:lnTo>
                  <a:lnTo>
                    <a:pt x="1627" y="479"/>
                  </a:lnTo>
                  <a:lnTo>
                    <a:pt x="1655" y="460"/>
                  </a:lnTo>
                  <a:lnTo>
                    <a:pt x="1670" y="452"/>
                  </a:lnTo>
                  <a:lnTo>
                    <a:pt x="1686" y="440"/>
                  </a:lnTo>
                  <a:lnTo>
                    <a:pt x="1706" y="432"/>
                  </a:lnTo>
                  <a:lnTo>
                    <a:pt x="1729" y="420"/>
                  </a:lnTo>
                  <a:lnTo>
                    <a:pt x="1753" y="405"/>
                  </a:lnTo>
                  <a:lnTo>
                    <a:pt x="1777" y="393"/>
                  </a:lnTo>
                  <a:lnTo>
                    <a:pt x="1828" y="365"/>
                  </a:lnTo>
                  <a:lnTo>
                    <a:pt x="1883" y="338"/>
                  </a:lnTo>
                  <a:lnTo>
                    <a:pt x="1938" y="310"/>
                  </a:lnTo>
                  <a:lnTo>
                    <a:pt x="1993" y="283"/>
                  </a:lnTo>
                  <a:lnTo>
                    <a:pt x="2016" y="271"/>
                  </a:lnTo>
                  <a:lnTo>
                    <a:pt x="2040" y="259"/>
                  </a:lnTo>
                  <a:lnTo>
                    <a:pt x="2087" y="232"/>
                  </a:lnTo>
                  <a:lnTo>
                    <a:pt x="2071" y="236"/>
                  </a:lnTo>
                  <a:lnTo>
                    <a:pt x="2083" y="236"/>
                  </a:lnTo>
                  <a:lnTo>
                    <a:pt x="2130" y="212"/>
                  </a:lnTo>
                  <a:lnTo>
                    <a:pt x="2177" y="185"/>
                  </a:lnTo>
                  <a:lnTo>
                    <a:pt x="2229" y="161"/>
                  </a:lnTo>
                  <a:lnTo>
                    <a:pt x="2232" y="161"/>
                  </a:lnTo>
                  <a:lnTo>
                    <a:pt x="2280" y="137"/>
                  </a:lnTo>
                  <a:lnTo>
                    <a:pt x="2319" y="114"/>
                  </a:lnTo>
                  <a:lnTo>
                    <a:pt x="2339" y="106"/>
                  </a:lnTo>
                  <a:lnTo>
                    <a:pt x="2358" y="94"/>
                  </a:lnTo>
                  <a:lnTo>
                    <a:pt x="2374" y="86"/>
                  </a:lnTo>
                  <a:lnTo>
                    <a:pt x="2386" y="79"/>
                  </a:lnTo>
                  <a:lnTo>
                    <a:pt x="2413" y="63"/>
                  </a:lnTo>
                  <a:lnTo>
                    <a:pt x="2429" y="47"/>
                  </a:lnTo>
                  <a:lnTo>
                    <a:pt x="2449" y="35"/>
                  </a:lnTo>
                  <a:lnTo>
                    <a:pt x="2460" y="24"/>
                  </a:lnTo>
                  <a:lnTo>
                    <a:pt x="2464" y="24"/>
                  </a:lnTo>
                  <a:lnTo>
                    <a:pt x="2468" y="20"/>
                  </a:lnTo>
                  <a:lnTo>
                    <a:pt x="2468" y="16"/>
                  </a:lnTo>
                  <a:lnTo>
                    <a:pt x="2472" y="8"/>
                  </a:lnTo>
                  <a:lnTo>
                    <a:pt x="2468" y="8"/>
                  </a:lnTo>
                  <a:lnTo>
                    <a:pt x="2468" y="4"/>
                  </a:lnTo>
                  <a:lnTo>
                    <a:pt x="2460" y="4"/>
                  </a:lnTo>
                  <a:lnTo>
                    <a:pt x="2460" y="0"/>
                  </a:lnTo>
                  <a:lnTo>
                    <a:pt x="2453" y="0"/>
                  </a:lnTo>
                  <a:lnTo>
                    <a:pt x="2445" y="0"/>
                  </a:lnTo>
                  <a:lnTo>
                    <a:pt x="2429" y="0"/>
                  </a:lnTo>
                  <a:lnTo>
                    <a:pt x="2417" y="0"/>
                  </a:lnTo>
                  <a:lnTo>
                    <a:pt x="2401" y="4"/>
                  </a:lnTo>
                  <a:lnTo>
                    <a:pt x="2398" y="4"/>
                  </a:lnTo>
                  <a:lnTo>
                    <a:pt x="2378" y="8"/>
                  </a:lnTo>
                  <a:lnTo>
                    <a:pt x="2358" y="8"/>
                  </a:lnTo>
                  <a:lnTo>
                    <a:pt x="2331" y="16"/>
                  </a:lnTo>
                  <a:lnTo>
                    <a:pt x="2307" y="20"/>
                  </a:lnTo>
                  <a:lnTo>
                    <a:pt x="2280" y="24"/>
                  </a:lnTo>
                  <a:lnTo>
                    <a:pt x="2225" y="35"/>
                  </a:lnTo>
                  <a:lnTo>
                    <a:pt x="2162" y="47"/>
                  </a:lnTo>
                  <a:lnTo>
                    <a:pt x="2158" y="47"/>
                  </a:lnTo>
                  <a:lnTo>
                    <a:pt x="2095" y="63"/>
                  </a:lnTo>
                  <a:lnTo>
                    <a:pt x="2028" y="79"/>
                  </a:lnTo>
                  <a:lnTo>
                    <a:pt x="1997" y="86"/>
                  </a:lnTo>
                  <a:lnTo>
                    <a:pt x="1961" y="94"/>
                  </a:lnTo>
                  <a:lnTo>
                    <a:pt x="1922" y="106"/>
                  </a:lnTo>
                  <a:lnTo>
                    <a:pt x="1883" y="114"/>
                  </a:lnTo>
                  <a:lnTo>
                    <a:pt x="1804" y="137"/>
                  </a:lnTo>
                  <a:lnTo>
                    <a:pt x="1796" y="137"/>
                  </a:lnTo>
                  <a:lnTo>
                    <a:pt x="1714" y="161"/>
                  </a:lnTo>
                  <a:lnTo>
                    <a:pt x="1623" y="185"/>
                  </a:lnTo>
                  <a:lnTo>
                    <a:pt x="1537" y="212"/>
                  </a:lnTo>
                  <a:lnTo>
                    <a:pt x="1450" y="236"/>
                  </a:lnTo>
                  <a:lnTo>
                    <a:pt x="1450" y="236"/>
                  </a:lnTo>
                  <a:lnTo>
                    <a:pt x="1454" y="232"/>
                  </a:lnTo>
                  <a:lnTo>
                    <a:pt x="1364" y="259"/>
                  </a:lnTo>
                  <a:lnTo>
                    <a:pt x="1321" y="271"/>
                  </a:lnTo>
                  <a:lnTo>
                    <a:pt x="1273" y="283"/>
                  </a:lnTo>
                  <a:lnTo>
                    <a:pt x="1175" y="310"/>
                  </a:lnTo>
                  <a:lnTo>
                    <a:pt x="1069" y="338"/>
                  </a:lnTo>
                  <a:lnTo>
                    <a:pt x="967" y="365"/>
                  </a:lnTo>
                  <a:lnTo>
                    <a:pt x="865" y="393"/>
                  </a:lnTo>
                  <a:lnTo>
                    <a:pt x="818" y="405"/>
                  </a:lnTo>
                  <a:lnTo>
                    <a:pt x="766" y="420"/>
                  </a:lnTo>
                  <a:lnTo>
                    <a:pt x="723" y="432"/>
                  </a:lnTo>
                  <a:lnTo>
                    <a:pt x="680" y="440"/>
                  </a:lnTo>
                  <a:lnTo>
                    <a:pt x="637" y="452"/>
                  </a:lnTo>
                  <a:lnTo>
                    <a:pt x="601" y="460"/>
                  </a:lnTo>
                  <a:lnTo>
                    <a:pt x="531" y="479"/>
                  </a:lnTo>
                  <a:lnTo>
                    <a:pt x="472" y="491"/>
                  </a:lnTo>
                  <a:lnTo>
                    <a:pt x="413" y="507"/>
                  </a:lnTo>
                  <a:lnTo>
                    <a:pt x="389" y="511"/>
                  </a:lnTo>
                  <a:lnTo>
                    <a:pt x="366" y="519"/>
                  </a:lnTo>
                  <a:lnTo>
                    <a:pt x="354" y="522"/>
                  </a:lnTo>
                  <a:lnTo>
                    <a:pt x="369" y="515"/>
                  </a:lnTo>
                  <a:lnTo>
                    <a:pt x="326" y="522"/>
                  </a:lnTo>
                  <a:lnTo>
                    <a:pt x="307" y="526"/>
                  </a:lnTo>
                  <a:lnTo>
                    <a:pt x="287" y="530"/>
                  </a:lnTo>
                  <a:lnTo>
                    <a:pt x="271" y="534"/>
                  </a:lnTo>
                  <a:lnTo>
                    <a:pt x="259" y="534"/>
                  </a:lnTo>
                  <a:lnTo>
                    <a:pt x="248" y="538"/>
                  </a:lnTo>
                  <a:lnTo>
                    <a:pt x="263" y="534"/>
                  </a:lnTo>
                  <a:lnTo>
                    <a:pt x="252" y="534"/>
                  </a:lnTo>
                  <a:lnTo>
                    <a:pt x="240" y="534"/>
                  </a:lnTo>
                  <a:lnTo>
                    <a:pt x="232" y="534"/>
                  </a:lnTo>
                  <a:lnTo>
                    <a:pt x="224" y="534"/>
                  </a:lnTo>
                  <a:lnTo>
                    <a:pt x="208" y="538"/>
                  </a:lnTo>
                  <a:lnTo>
                    <a:pt x="228" y="534"/>
                  </a:lnTo>
                  <a:lnTo>
                    <a:pt x="220" y="534"/>
                  </a:lnTo>
                  <a:lnTo>
                    <a:pt x="216" y="530"/>
                  </a:lnTo>
                  <a:lnTo>
                    <a:pt x="216" y="526"/>
                  </a:lnTo>
                  <a:lnTo>
                    <a:pt x="216" y="522"/>
                  </a:lnTo>
                  <a:lnTo>
                    <a:pt x="216" y="519"/>
                  </a:lnTo>
                  <a:lnTo>
                    <a:pt x="220" y="515"/>
                  </a:lnTo>
                  <a:lnTo>
                    <a:pt x="200" y="522"/>
                  </a:lnTo>
                  <a:lnTo>
                    <a:pt x="220" y="519"/>
                  </a:lnTo>
                  <a:lnTo>
                    <a:pt x="224" y="511"/>
                  </a:lnTo>
                  <a:lnTo>
                    <a:pt x="232" y="507"/>
                  </a:lnTo>
                  <a:lnTo>
                    <a:pt x="252" y="491"/>
                  </a:lnTo>
                  <a:lnTo>
                    <a:pt x="271" y="479"/>
                  </a:lnTo>
                  <a:lnTo>
                    <a:pt x="299" y="460"/>
                  </a:lnTo>
                  <a:lnTo>
                    <a:pt x="314" y="452"/>
                  </a:lnTo>
                  <a:lnTo>
                    <a:pt x="330" y="440"/>
                  </a:lnTo>
                  <a:lnTo>
                    <a:pt x="350" y="432"/>
                  </a:lnTo>
                  <a:lnTo>
                    <a:pt x="369" y="420"/>
                  </a:lnTo>
                  <a:lnTo>
                    <a:pt x="397" y="405"/>
                  </a:lnTo>
                  <a:lnTo>
                    <a:pt x="421" y="393"/>
                  </a:lnTo>
                  <a:lnTo>
                    <a:pt x="472" y="365"/>
                  </a:lnTo>
                  <a:lnTo>
                    <a:pt x="527" y="338"/>
                  </a:lnTo>
                  <a:lnTo>
                    <a:pt x="582" y="310"/>
                  </a:lnTo>
                  <a:lnTo>
                    <a:pt x="637" y="283"/>
                  </a:lnTo>
                  <a:lnTo>
                    <a:pt x="660" y="271"/>
                  </a:lnTo>
                  <a:lnTo>
                    <a:pt x="680" y="259"/>
                  </a:lnTo>
                  <a:lnTo>
                    <a:pt x="731" y="232"/>
                  </a:lnTo>
                  <a:lnTo>
                    <a:pt x="715" y="236"/>
                  </a:lnTo>
                  <a:lnTo>
                    <a:pt x="727" y="236"/>
                  </a:lnTo>
                  <a:lnTo>
                    <a:pt x="774" y="212"/>
                  </a:lnTo>
                  <a:lnTo>
                    <a:pt x="821" y="185"/>
                  </a:lnTo>
                  <a:lnTo>
                    <a:pt x="873" y="161"/>
                  </a:lnTo>
                  <a:lnTo>
                    <a:pt x="876" y="161"/>
                  </a:lnTo>
                  <a:lnTo>
                    <a:pt x="924" y="137"/>
                  </a:lnTo>
                  <a:lnTo>
                    <a:pt x="963" y="114"/>
                  </a:lnTo>
                  <a:lnTo>
                    <a:pt x="983" y="106"/>
                  </a:lnTo>
                  <a:lnTo>
                    <a:pt x="1002" y="94"/>
                  </a:lnTo>
                  <a:lnTo>
                    <a:pt x="1018" y="86"/>
                  </a:lnTo>
                  <a:lnTo>
                    <a:pt x="1030" y="79"/>
                  </a:lnTo>
                  <a:lnTo>
                    <a:pt x="1053" y="63"/>
                  </a:lnTo>
                  <a:lnTo>
                    <a:pt x="1073" y="47"/>
                  </a:lnTo>
                  <a:lnTo>
                    <a:pt x="1093" y="35"/>
                  </a:lnTo>
                  <a:lnTo>
                    <a:pt x="1104" y="24"/>
                  </a:lnTo>
                  <a:lnTo>
                    <a:pt x="1104" y="24"/>
                  </a:lnTo>
                  <a:lnTo>
                    <a:pt x="1108" y="20"/>
                  </a:lnTo>
                  <a:lnTo>
                    <a:pt x="1112" y="16"/>
                  </a:lnTo>
                  <a:lnTo>
                    <a:pt x="1116" y="8"/>
                  </a:lnTo>
                  <a:lnTo>
                    <a:pt x="1112" y="8"/>
                  </a:lnTo>
                  <a:lnTo>
                    <a:pt x="1112" y="4"/>
                  </a:lnTo>
                  <a:lnTo>
                    <a:pt x="1104" y="4"/>
                  </a:lnTo>
                  <a:lnTo>
                    <a:pt x="1104" y="0"/>
                  </a:lnTo>
                  <a:lnTo>
                    <a:pt x="1097" y="0"/>
                  </a:lnTo>
                  <a:lnTo>
                    <a:pt x="1089" y="0"/>
                  </a:lnTo>
                  <a:lnTo>
                    <a:pt x="1073" y="0"/>
                  </a:lnTo>
                  <a:lnTo>
                    <a:pt x="1061" y="0"/>
                  </a:lnTo>
                  <a:lnTo>
                    <a:pt x="1045" y="4"/>
                  </a:lnTo>
                  <a:lnTo>
                    <a:pt x="1042" y="4"/>
                  </a:lnTo>
                  <a:lnTo>
                    <a:pt x="1018" y="8"/>
                  </a:lnTo>
                  <a:lnTo>
                    <a:pt x="998" y="8"/>
                  </a:lnTo>
                  <a:lnTo>
                    <a:pt x="975" y="16"/>
                  </a:lnTo>
                  <a:lnTo>
                    <a:pt x="951" y="20"/>
                  </a:lnTo>
                  <a:lnTo>
                    <a:pt x="924" y="24"/>
                  </a:lnTo>
                  <a:lnTo>
                    <a:pt x="869" y="35"/>
                  </a:lnTo>
                  <a:lnTo>
                    <a:pt x="806" y="47"/>
                  </a:lnTo>
                  <a:lnTo>
                    <a:pt x="802" y="47"/>
                  </a:lnTo>
                  <a:lnTo>
                    <a:pt x="739" y="63"/>
                  </a:lnTo>
                  <a:lnTo>
                    <a:pt x="672" y="79"/>
                  </a:lnTo>
                  <a:lnTo>
                    <a:pt x="637" y="86"/>
                  </a:lnTo>
                  <a:lnTo>
                    <a:pt x="601" y="94"/>
                  </a:lnTo>
                  <a:lnTo>
                    <a:pt x="527" y="114"/>
                  </a:lnTo>
                  <a:lnTo>
                    <a:pt x="448" y="134"/>
                  </a:lnTo>
                  <a:lnTo>
                    <a:pt x="366" y="157"/>
                  </a:lnTo>
                  <a:lnTo>
                    <a:pt x="358" y="161"/>
                  </a:lnTo>
                  <a:lnTo>
                    <a:pt x="271" y="185"/>
                  </a:lnTo>
                  <a:lnTo>
                    <a:pt x="94" y="236"/>
                  </a:lnTo>
                  <a:lnTo>
                    <a:pt x="4" y="259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7" name="Group 100"/>
          <p:cNvGrpSpPr>
            <a:grpSpLocks/>
          </p:cNvGrpSpPr>
          <p:nvPr/>
        </p:nvGrpSpPr>
        <p:grpSpPr bwMode="auto">
          <a:xfrm>
            <a:off x="3103490" y="1628800"/>
            <a:ext cx="1973264" cy="989012"/>
            <a:chOff x="2000" y="1900"/>
            <a:chExt cx="1243" cy="623"/>
          </a:xfrm>
        </p:grpSpPr>
        <p:grpSp>
          <p:nvGrpSpPr>
            <p:cNvPr id="8" name="Group 54"/>
            <p:cNvGrpSpPr>
              <a:grpSpLocks/>
            </p:cNvGrpSpPr>
            <p:nvPr/>
          </p:nvGrpSpPr>
          <p:grpSpPr bwMode="auto">
            <a:xfrm rot="-1744611">
              <a:off x="2608" y="2232"/>
              <a:ext cx="136" cy="291"/>
              <a:chOff x="2222" y="2424"/>
              <a:chExt cx="213" cy="427"/>
            </a:xfrm>
          </p:grpSpPr>
          <p:sp>
            <p:nvSpPr>
              <p:cNvPr id="246839" name="Oval 55"/>
              <p:cNvSpPr>
                <a:spLocks noChangeArrowheads="1"/>
              </p:cNvSpPr>
              <p:nvPr/>
            </p:nvSpPr>
            <p:spPr bwMode="auto">
              <a:xfrm>
                <a:off x="2222" y="2424"/>
                <a:ext cx="213" cy="427"/>
              </a:xfrm>
              <a:prstGeom prst="ellipse">
                <a:avLst/>
              </a:prstGeom>
              <a:solidFill>
                <a:srgbClr val="CC99FF"/>
              </a:solidFill>
              <a:ln w="3810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6840" name="Line 56"/>
              <p:cNvSpPr>
                <a:spLocks noChangeShapeType="1"/>
              </p:cNvSpPr>
              <p:nvPr/>
            </p:nvSpPr>
            <p:spPr bwMode="auto">
              <a:xfrm>
                <a:off x="2315" y="2424"/>
                <a:ext cx="0" cy="427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841" name="Line 57"/>
              <p:cNvSpPr>
                <a:spLocks noChangeShapeType="1"/>
              </p:cNvSpPr>
              <p:nvPr/>
            </p:nvSpPr>
            <p:spPr bwMode="auto">
              <a:xfrm>
                <a:off x="2289" y="2451"/>
                <a:ext cx="0" cy="373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842" name="Line 58"/>
              <p:cNvSpPr>
                <a:spLocks noChangeShapeType="1"/>
              </p:cNvSpPr>
              <p:nvPr/>
            </p:nvSpPr>
            <p:spPr bwMode="auto">
              <a:xfrm>
                <a:off x="2262" y="2477"/>
                <a:ext cx="0" cy="321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843" name="Line 59"/>
              <p:cNvSpPr>
                <a:spLocks noChangeShapeType="1"/>
              </p:cNvSpPr>
              <p:nvPr/>
            </p:nvSpPr>
            <p:spPr bwMode="auto">
              <a:xfrm>
                <a:off x="2342" y="2424"/>
                <a:ext cx="0" cy="427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844" name="Line 60"/>
              <p:cNvSpPr>
                <a:spLocks noChangeShapeType="1"/>
              </p:cNvSpPr>
              <p:nvPr/>
            </p:nvSpPr>
            <p:spPr bwMode="auto">
              <a:xfrm>
                <a:off x="2368" y="2451"/>
                <a:ext cx="0" cy="373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845" name="Line 61"/>
              <p:cNvSpPr>
                <a:spLocks noChangeShapeType="1"/>
              </p:cNvSpPr>
              <p:nvPr/>
            </p:nvSpPr>
            <p:spPr bwMode="auto">
              <a:xfrm>
                <a:off x="2395" y="2477"/>
                <a:ext cx="0" cy="321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9" name="Group 62"/>
            <p:cNvGrpSpPr>
              <a:grpSpLocks/>
            </p:cNvGrpSpPr>
            <p:nvPr/>
          </p:nvGrpSpPr>
          <p:grpSpPr bwMode="auto">
            <a:xfrm rot="36053811">
              <a:off x="2926" y="1979"/>
              <a:ext cx="181" cy="453"/>
              <a:chOff x="295" y="2704"/>
              <a:chExt cx="317" cy="681"/>
            </a:xfrm>
          </p:grpSpPr>
          <p:sp>
            <p:nvSpPr>
              <p:cNvPr id="246847" name="AutoShape 63"/>
              <p:cNvSpPr>
                <a:spLocks noChangeArrowheads="1"/>
              </p:cNvSpPr>
              <p:nvPr/>
            </p:nvSpPr>
            <p:spPr bwMode="auto">
              <a:xfrm>
                <a:off x="295" y="2840"/>
                <a:ext cx="317" cy="545"/>
              </a:xfrm>
              <a:prstGeom prst="cube">
                <a:avLst>
                  <a:gd name="adj" fmla="val 25000"/>
                </a:avLst>
              </a:prstGeom>
              <a:solidFill>
                <a:srgbClr val="80808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6848" name="AutoShape 64"/>
              <p:cNvSpPr>
                <a:spLocks noChangeArrowheads="1"/>
              </p:cNvSpPr>
              <p:nvPr/>
            </p:nvSpPr>
            <p:spPr bwMode="auto">
              <a:xfrm>
                <a:off x="368" y="2704"/>
                <a:ext cx="181" cy="182"/>
              </a:xfrm>
              <a:prstGeom prst="can">
                <a:avLst>
                  <a:gd name="adj" fmla="val 25138"/>
                </a:avLst>
              </a:prstGeom>
              <a:solidFill>
                <a:srgbClr val="80808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246853" name="Text Box 69"/>
            <p:cNvSpPr txBox="1">
              <a:spLocks noChangeArrowheads="1"/>
            </p:cNvSpPr>
            <p:nvPr/>
          </p:nvSpPr>
          <p:spPr bwMode="auto">
            <a:xfrm>
              <a:off x="2000" y="1900"/>
              <a:ext cx="87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Polarization</a:t>
              </a:r>
            </a:p>
          </p:txBody>
        </p:sp>
      </p:grp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3A658FEC-5AB2-44AA-AEBB-049238A5D2EE}"/>
              </a:ext>
            </a:extLst>
          </p:cNvPr>
          <p:cNvSpPr/>
          <p:nvPr/>
        </p:nvSpPr>
        <p:spPr bwMode="auto">
          <a:xfrm>
            <a:off x="251520" y="116632"/>
            <a:ext cx="3888432" cy="216024"/>
          </a:xfrm>
          <a:prstGeom prst="rect">
            <a:avLst/>
          </a:prstGeom>
          <a:solidFill>
            <a:srgbClr val="E6E6E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F9CB9F5A-8FA8-41E2-83F3-D6BBB0A15B58}"/>
              </a:ext>
            </a:extLst>
          </p:cNvPr>
          <p:cNvSpPr/>
          <p:nvPr/>
        </p:nvSpPr>
        <p:spPr bwMode="auto">
          <a:xfrm>
            <a:off x="25152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6BED4933-1479-4561-AFE3-584D4CA0113B}"/>
              </a:ext>
            </a:extLst>
          </p:cNvPr>
          <p:cNvSpPr/>
          <p:nvPr/>
        </p:nvSpPr>
        <p:spPr bwMode="auto">
          <a:xfrm>
            <a:off x="46754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6B9E02A8-22C8-4800-B8B4-D1F3EB0BDB56}"/>
              </a:ext>
            </a:extLst>
          </p:cNvPr>
          <p:cNvSpPr/>
          <p:nvPr/>
        </p:nvSpPr>
        <p:spPr bwMode="auto">
          <a:xfrm>
            <a:off x="68356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CB91AAC-92C1-42A2-903F-4BFF9CF39921}"/>
              </a:ext>
            </a:extLst>
          </p:cNvPr>
          <p:cNvSpPr/>
          <p:nvPr/>
        </p:nvSpPr>
        <p:spPr bwMode="auto">
          <a:xfrm>
            <a:off x="899592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7A99903E-E12D-435C-8E92-59D84FD14EB3}"/>
              </a:ext>
            </a:extLst>
          </p:cNvPr>
          <p:cNvSpPr/>
          <p:nvPr/>
        </p:nvSpPr>
        <p:spPr bwMode="auto">
          <a:xfrm>
            <a:off x="1115616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F4316969-0F30-4F1A-A903-52F62618D8CD}"/>
              </a:ext>
            </a:extLst>
          </p:cNvPr>
          <p:cNvSpPr/>
          <p:nvPr/>
        </p:nvSpPr>
        <p:spPr bwMode="auto">
          <a:xfrm>
            <a:off x="133164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E2ED42B8-A8B8-436B-8EE8-D83D7C344836}"/>
              </a:ext>
            </a:extLst>
          </p:cNvPr>
          <p:cNvSpPr/>
          <p:nvPr/>
        </p:nvSpPr>
        <p:spPr bwMode="auto">
          <a:xfrm>
            <a:off x="154766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43ED7D67-EC9F-497F-A8AD-2F83E7144C06}"/>
              </a:ext>
            </a:extLst>
          </p:cNvPr>
          <p:cNvSpPr/>
          <p:nvPr/>
        </p:nvSpPr>
        <p:spPr bwMode="auto">
          <a:xfrm>
            <a:off x="176368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F9631D00-C2E0-487F-AB07-278D82E33223}"/>
              </a:ext>
            </a:extLst>
          </p:cNvPr>
          <p:cNvSpPr/>
          <p:nvPr/>
        </p:nvSpPr>
        <p:spPr bwMode="auto">
          <a:xfrm>
            <a:off x="1979712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FD6259C9-D84B-40BE-A586-94E5DDB9EC71}"/>
              </a:ext>
            </a:extLst>
          </p:cNvPr>
          <p:cNvSpPr/>
          <p:nvPr/>
        </p:nvSpPr>
        <p:spPr bwMode="auto">
          <a:xfrm>
            <a:off x="2195736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B17B3BBC-6596-4B99-9A2E-296260E20C44}"/>
              </a:ext>
            </a:extLst>
          </p:cNvPr>
          <p:cNvSpPr/>
          <p:nvPr/>
        </p:nvSpPr>
        <p:spPr bwMode="auto">
          <a:xfrm>
            <a:off x="241176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EE536F33-900D-4F65-B44F-DB1570256C4E}"/>
              </a:ext>
            </a:extLst>
          </p:cNvPr>
          <p:cNvSpPr/>
          <p:nvPr/>
        </p:nvSpPr>
        <p:spPr bwMode="auto">
          <a:xfrm>
            <a:off x="262778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2911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/>
              <a:t>Polarization raytracing</a:t>
            </a:r>
            <a:endParaRPr lang="ja-JP" alt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7544" y="620688"/>
            <a:ext cx="4343400" cy="4608512"/>
            <a:chOff x="2925" y="709"/>
            <a:chExt cx="2223" cy="2358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2925" y="709"/>
              <a:ext cx="2223" cy="2358"/>
            </a:xfrm>
            <a:prstGeom prst="roundRect">
              <a:avLst>
                <a:gd name="adj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3014" name="Oval 5"/>
            <p:cNvSpPr>
              <a:spLocks noChangeArrowheads="1"/>
            </p:cNvSpPr>
            <p:nvPr/>
          </p:nvSpPr>
          <p:spPr bwMode="auto">
            <a:xfrm>
              <a:off x="3697" y="2250"/>
              <a:ext cx="726" cy="7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66CCFF"/>
                </a:gs>
                <a:gs pos="100000">
                  <a:srgbClr val="FFFFFF"/>
                </a:gs>
              </a:gsLst>
              <a:lin ang="270000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 flipV="1">
              <a:off x="3919" y="799"/>
              <a:ext cx="277" cy="568"/>
              <a:chOff x="2789" y="2045"/>
              <a:chExt cx="409" cy="841"/>
            </a:xfrm>
          </p:grpSpPr>
          <p:sp>
            <p:nvSpPr>
              <p:cNvPr id="43044" name="AutoShape 7"/>
              <p:cNvSpPr>
                <a:spLocks noChangeArrowheads="1"/>
              </p:cNvSpPr>
              <p:nvPr/>
            </p:nvSpPr>
            <p:spPr bwMode="auto">
              <a:xfrm>
                <a:off x="2789" y="2205"/>
                <a:ext cx="409" cy="681"/>
              </a:xfrm>
              <a:prstGeom prst="cube">
                <a:avLst>
                  <a:gd name="adj" fmla="val 25000"/>
                </a:avLst>
              </a:prstGeom>
              <a:solidFill>
                <a:srgbClr val="80808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43045" name="AutoShape 8"/>
              <p:cNvSpPr>
                <a:spLocks noChangeArrowheads="1"/>
              </p:cNvSpPr>
              <p:nvPr/>
            </p:nvSpPr>
            <p:spPr bwMode="auto">
              <a:xfrm>
                <a:off x="2880" y="2045"/>
                <a:ext cx="227" cy="227"/>
              </a:xfrm>
              <a:prstGeom prst="can">
                <a:avLst>
                  <a:gd name="adj" fmla="val 25000"/>
                </a:avLst>
              </a:prstGeom>
              <a:solidFill>
                <a:srgbClr val="80808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-5400000">
              <a:off x="3940" y="1327"/>
              <a:ext cx="213" cy="427"/>
              <a:chOff x="2222" y="2424"/>
              <a:chExt cx="213" cy="427"/>
            </a:xfrm>
          </p:grpSpPr>
          <p:sp>
            <p:nvSpPr>
              <p:cNvPr id="43037" name="Oval 10"/>
              <p:cNvSpPr>
                <a:spLocks noChangeArrowheads="1"/>
              </p:cNvSpPr>
              <p:nvPr/>
            </p:nvSpPr>
            <p:spPr bwMode="auto">
              <a:xfrm>
                <a:off x="2222" y="2424"/>
                <a:ext cx="213" cy="427"/>
              </a:xfrm>
              <a:prstGeom prst="ellipse">
                <a:avLst/>
              </a:prstGeom>
              <a:solidFill>
                <a:srgbClr val="CC99FF"/>
              </a:solidFill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3038" name="Line 11"/>
              <p:cNvSpPr>
                <a:spLocks noChangeShapeType="1"/>
              </p:cNvSpPr>
              <p:nvPr/>
            </p:nvSpPr>
            <p:spPr bwMode="auto">
              <a:xfrm>
                <a:off x="2315" y="2424"/>
                <a:ext cx="0" cy="427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039" name="Line 12"/>
              <p:cNvSpPr>
                <a:spLocks noChangeShapeType="1"/>
              </p:cNvSpPr>
              <p:nvPr/>
            </p:nvSpPr>
            <p:spPr bwMode="auto">
              <a:xfrm>
                <a:off x="2289" y="2451"/>
                <a:ext cx="0" cy="373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040" name="Line 13"/>
              <p:cNvSpPr>
                <a:spLocks noChangeShapeType="1"/>
              </p:cNvSpPr>
              <p:nvPr/>
            </p:nvSpPr>
            <p:spPr bwMode="auto">
              <a:xfrm>
                <a:off x="2262" y="2477"/>
                <a:ext cx="0" cy="321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041" name="Line 14"/>
              <p:cNvSpPr>
                <a:spLocks noChangeShapeType="1"/>
              </p:cNvSpPr>
              <p:nvPr/>
            </p:nvSpPr>
            <p:spPr bwMode="auto">
              <a:xfrm>
                <a:off x="2342" y="2424"/>
                <a:ext cx="0" cy="427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042" name="Line 15"/>
              <p:cNvSpPr>
                <a:spLocks noChangeShapeType="1"/>
              </p:cNvSpPr>
              <p:nvPr/>
            </p:nvSpPr>
            <p:spPr bwMode="auto">
              <a:xfrm>
                <a:off x="2368" y="2451"/>
                <a:ext cx="0" cy="373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043" name="Line 16"/>
              <p:cNvSpPr>
                <a:spLocks noChangeShapeType="1"/>
              </p:cNvSpPr>
              <p:nvPr/>
            </p:nvSpPr>
            <p:spPr bwMode="auto">
              <a:xfrm>
                <a:off x="2395" y="2477"/>
                <a:ext cx="0" cy="321"/>
              </a:xfrm>
              <a:prstGeom prst="line">
                <a:avLst/>
              </a:prstGeom>
              <a:noFill/>
              <a:ln w="1905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 rot="2170765">
              <a:off x="3016" y="1706"/>
              <a:ext cx="226" cy="259"/>
              <a:chOff x="567" y="3612"/>
              <a:chExt cx="317" cy="362"/>
            </a:xfrm>
          </p:grpSpPr>
          <p:sp>
            <p:nvSpPr>
              <p:cNvPr id="43031" name="Oval 18"/>
              <p:cNvSpPr>
                <a:spLocks noChangeArrowheads="1"/>
              </p:cNvSpPr>
              <p:nvPr/>
            </p:nvSpPr>
            <p:spPr bwMode="auto">
              <a:xfrm>
                <a:off x="567" y="3702"/>
                <a:ext cx="181" cy="181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3032" name="Line 19"/>
              <p:cNvSpPr>
                <a:spLocks noChangeShapeType="1"/>
              </p:cNvSpPr>
              <p:nvPr/>
            </p:nvSpPr>
            <p:spPr bwMode="auto">
              <a:xfrm flipV="1">
                <a:off x="748" y="3612"/>
                <a:ext cx="91" cy="90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033" name="Line 20"/>
              <p:cNvSpPr>
                <a:spLocks noChangeShapeType="1"/>
              </p:cNvSpPr>
              <p:nvPr/>
            </p:nvSpPr>
            <p:spPr bwMode="auto">
              <a:xfrm flipV="1">
                <a:off x="793" y="3702"/>
                <a:ext cx="91" cy="46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034" name="Line 21"/>
              <p:cNvSpPr>
                <a:spLocks noChangeShapeType="1"/>
              </p:cNvSpPr>
              <p:nvPr/>
            </p:nvSpPr>
            <p:spPr bwMode="auto">
              <a:xfrm>
                <a:off x="793" y="3793"/>
                <a:ext cx="91" cy="0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035" name="Line 22"/>
              <p:cNvSpPr>
                <a:spLocks noChangeShapeType="1"/>
              </p:cNvSpPr>
              <p:nvPr/>
            </p:nvSpPr>
            <p:spPr bwMode="auto">
              <a:xfrm>
                <a:off x="793" y="3838"/>
                <a:ext cx="91" cy="46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036" name="Line 23"/>
              <p:cNvSpPr>
                <a:spLocks noChangeShapeType="1"/>
              </p:cNvSpPr>
              <p:nvPr/>
            </p:nvSpPr>
            <p:spPr bwMode="auto">
              <a:xfrm>
                <a:off x="748" y="3884"/>
                <a:ext cx="91" cy="90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43018" name="Line 24"/>
            <p:cNvSpPr>
              <a:spLocks noChangeShapeType="1"/>
            </p:cNvSpPr>
            <p:nvPr/>
          </p:nvSpPr>
          <p:spPr bwMode="auto">
            <a:xfrm>
              <a:off x="3288" y="1932"/>
              <a:ext cx="590" cy="363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3019" name="Line 25"/>
            <p:cNvSpPr>
              <a:spLocks noChangeShapeType="1"/>
            </p:cNvSpPr>
            <p:nvPr/>
          </p:nvSpPr>
          <p:spPr bwMode="auto">
            <a:xfrm flipV="1">
              <a:off x="3878" y="1706"/>
              <a:ext cx="0" cy="589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3020" name="Line 26"/>
            <p:cNvSpPr>
              <a:spLocks noChangeShapeType="1"/>
            </p:cNvSpPr>
            <p:nvPr/>
          </p:nvSpPr>
          <p:spPr bwMode="auto">
            <a:xfrm flipV="1">
              <a:off x="3923" y="1706"/>
              <a:ext cx="0" cy="589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3021" name="Line 27"/>
            <p:cNvSpPr>
              <a:spLocks noChangeShapeType="1"/>
            </p:cNvSpPr>
            <p:nvPr/>
          </p:nvSpPr>
          <p:spPr bwMode="auto">
            <a:xfrm flipH="1" flipV="1">
              <a:off x="3923" y="2296"/>
              <a:ext cx="46" cy="68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3022" name="Line 28"/>
            <p:cNvSpPr>
              <a:spLocks noChangeShapeType="1"/>
            </p:cNvSpPr>
            <p:nvPr/>
          </p:nvSpPr>
          <p:spPr bwMode="auto">
            <a:xfrm flipH="1">
              <a:off x="3969" y="2750"/>
              <a:ext cx="408" cy="226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3023" name="Line 29"/>
            <p:cNvSpPr>
              <a:spLocks noChangeShapeType="1"/>
            </p:cNvSpPr>
            <p:nvPr/>
          </p:nvSpPr>
          <p:spPr bwMode="auto">
            <a:xfrm flipH="1">
              <a:off x="4422" y="2341"/>
              <a:ext cx="408" cy="363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grpSp>
          <p:nvGrpSpPr>
            <p:cNvPr id="6" name="Group 30"/>
            <p:cNvGrpSpPr>
              <a:grpSpLocks/>
            </p:cNvGrpSpPr>
            <p:nvPr/>
          </p:nvGrpSpPr>
          <p:grpSpPr bwMode="auto">
            <a:xfrm rot="8186673">
              <a:off x="4830" y="2082"/>
              <a:ext cx="226" cy="259"/>
              <a:chOff x="567" y="3612"/>
              <a:chExt cx="317" cy="362"/>
            </a:xfrm>
          </p:grpSpPr>
          <p:sp>
            <p:nvSpPr>
              <p:cNvPr id="43025" name="Oval 31"/>
              <p:cNvSpPr>
                <a:spLocks noChangeArrowheads="1"/>
              </p:cNvSpPr>
              <p:nvPr/>
            </p:nvSpPr>
            <p:spPr bwMode="auto">
              <a:xfrm>
                <a:off x="567" y="3702"/>
                <a:ext cx="181" cy="181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3026" name="Line 32"/>
              <p:cNvSpPr>
                <a:spLocks noChangeShapeType="1"/>
              </p:cNvSpPr>
              <p:nvPr/>
            </p:nvSpPr>
            <p:spPr bwMode="auto">
              <a:xfrm flipV="1">
                <a:off x="748" y="3612"/>
                <a:ext cx="91" cy="90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027" name="Line 33"/>
              <p:cNvSpPr>
                <a:spLocks noChangeShapeType="1"/>
              </p:cNvSpPr>
              <p:nvPr/>
            </p:nvSpPr>
            <p:spPr bwMode="auto">
              <a:xfrm flipV="1">
                <a:off x="793" y="3702"/>
                <a:ext cx="91" cy="46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028" name="Line 34"/>
              <p:cNvSpPr>
                <a:spLocks noChangeShapeType="1"/>
              </p:cNvSpPr>
              <p:nvPr/>
            </p:nvSpPr>
            <p:spPr bwMode="auto">
              <a:xfrm>
                <a:off x="793" y="3793"/>
                <a:ext cx="91" cy="0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029" name="Line 35"/>
              <p:cNvSpPr>
                <a:spLocks noChangeShapeType="1"/>
              </p:cNvSpPr>
              <p:nvPr/>
            </p:nvSpPr>
            <p:spPr bwMode="auto">
              <a:xfrm>
                <a:off x="793" y="3838"/>
                <a:ext cx="91" cy="46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030" name="Line 36"/>
              <p:cNvSpPr>
                <a:spLocks noChangeShapeType="1"/>
              </p:cNvSpPr>
              <p:nvPr/>
            </p:nvSpPr>
            <p:spPr bwMode="auto">
              <a:xfrm>
                <a:off x="748" y="3884"/>
                <a:ext cx="91" cy="90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49" name="Text Box 34"/>
          <p:cNvSpPr txBox="1">
            <a:spLocks noChangeArrowheads="1"/>
          </p:cNvSpPr>
          <p:nvPr/>
        </p:nvSpPr>
        <p:spPr bwMode="auto">
          <a:xfrm>
            <a:off x="2843808" y="2636912"/>
            <a:ext cx="1284624" cy="3715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/>
              <a:t>Raytracing</a:t>
            </a:r>
            <a:endParaRPr lang="ja-JP" altLang="en-US" dirty="0"/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5860887" y="2996952"/>
            <a:ext cx="1951473" cy="3715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/>
              <a:t>Polarization state</a:t>
            </a:r>
            <a:endParaRPr lang="ja-JP" altLang="en-US" dirty="0"/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5220518" y="2119883"/>
            <a:ext cx="884238" cy="877888"/>
            <a:chOff x="1383" y="572"/>
            <a:chExt cx="545" cy="545"/>
          </a:xfrm>
        </p:grpSpPr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383" y="572"/>
              <a:ext cx="544" cy="544"/>
            </a:xfrm>
            <a:prstGeom prst="ellips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" name="Line 11"/>
            <p:cNvSpPr>
              <a:spLocks noChangeShapeType="1"/>
            </p:cNvSpPr>
            <p:nvPr/>
          </p:nvSpPr>
          <p:spPr bwMode="auto">
            <a:xfrm>
              <a:off x="1655" y="572"/>
              <a:ext cx="0" cy="545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 rot="-5400000">
              <a:off x="1656" y="572"/>
              <a:ext cx="0" cy="545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 rot="5400000" flipV="1">
              <a:off x="1474" y="663"/>
              <a:ext cx="363" cy="363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 rot="-5400000" flipH="1" flipV="1">
              <a:off x="1474" y="663"/>
              <a:ext cx="363" cy="363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57" name="Line 15"/>
          <p:cNvSpPr>
            <a:spLocks noChangeShapeType="1"/>
          </p:cNvSpPr>
          <p:nvPr/>
        </p:nvSpPr>
        <p:spPr bwMode="auto">
          <a:xfrm rot="-5400000">
            <a:off x="7894662" y="2123852"/>
            <a:ext cx="0" cy="884238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6373043" y="2350071"/>
            <a:ext cx="884238" cy="431800"/>
            <a:chOff x="1383" y="572"/>
            <a:chExt cx="545" cy="545"/>
          </a:xfrm>
        </p:grpSpPr>
        <p:sp>
          <p:nvSpPr>
            <p:cNvPr id="59" name="Oval 17"/>
            <p:cNvSpPr>
              <a:spLocks noChangeArrowheads="1"/>
            </p:cNvSpPr>
            <p:nvPr/>
          </p:nvSpPr>
          <p:spPr bwMode="auto">
            <a:xfrm>
              <a:off x="1383" y="572"/>
              <a:ext cx="544" cy="544"/>
            </a:xfrm>
            <a:prstGeom prst="ellips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0" name="Line 18"/>
            <p:cNvSpPr>
              <a:spLocks noChangeShapeType="1"/>
            </p:cNvSpPr>
            <p:nvPr/>
          </p:nvSpPr>
          <p:spPr bwMode="auto">
            <a:xfrm>
              <a:off x="1655" y="572"/>
              <a:ext cx="0" cy="545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Line 19"/>
            <p:cNvSpPr>
              <a:spLocks noChangeShapeType="1"/>
            </p:cNvSpPr>
            <p:nvPr/>
          </p:nvSpPr>
          <p:spPr bwMode="auto">
            <a:xfrm rot="-5400000">
              <a:off x="1656" y="572"/>
              <a:ext cx="0" cy="545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Line 20"/>
            <p:cNvSpPr>
              <a:spLocks noChangeShapeType="1"/>
            </p:cNvSpPr>
            <p:nvPr/>
          </p:nvSpPr>
          <p:spPr bwMode="auto">
            <a:xfrm rot="5400000" flipV="1">
              <a:off x="1474" y="663"/>
              <a:ext cx="363" cy="363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Line 21"/>
            <p:cNvSpPr>
              <a:spLocks noChangeShapeType="1"/>
            </p:cNvSpPr>
            <p:nvPr/>
          </p:nvSpPr>
          <p:spPr bwMode="auto">
            <a:xfrm rot="-5400000" flipH="1" flipV="1">
              <a:off x="1474" y="663"/>
              <a:ext cx="363" cy="363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4" name="AutoShape 49"/>
          <p:cNvSpPr>
            <a:spLocks noChangeArrowheads="1"/>
          </p:cNvSpPr>
          <p:nvPr/>
        </p:nvSpPr>
        <p:spPr bwMode="auto">
          <a:xfrm>
            <a:off x="5076056" y="2061146"/>
            <a:ext cx="3386137" cy="1439862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5364088" y="3645024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Calculating Stokes vector</a:t>
            </a:r>
            <a:endParaRPr lang="ja-JP" altLang="en-US" dirty="0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56D94221-C7F0-4CE8-92A3-761676BB1731}"/>
              </a:ext>
            </a:extLst>
          </p:cNvPr>
          <p:cNvSpPr/>
          <p:nvPr/>
        </p:nvSpPr>
        <p:spPr bwMode="auto">
          <a:xfrm>
            <a:off x="251520" y="116632"/>
            <a:ext cx="3888432" cy="216024"/>
          </a:xfrm>
          <a:prstGeom prst="rect">
            <a:avLst/>
          </a:prstGeom>
          <a:solidFill>
            <a:srgbClr val="E6E6E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E47961C1-E792-4420-A499-D26B5E9A8534}"/>
              </a:ext>
            </a:extLst>
          </p:cNvPr>
          <p:cNvSpPr/>
          <p:nvPr/>
        </p:nvSpPr>
        <p:spPr bwMode="auto">
          <a:xfrm>
            <a:off x="25152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5F9E31C5-6078-466B-8C8F-48A4C7AD0C82}"/>
              </a:ext>
            </a:extLst>
          </p:cNvPr>
          <p:cNvSpPr/>
          <p:nvPr/>
        </p:nvSpPr>
        <p:spPr bwMode="auto">
          <a:xfrm>
            <a:off x="46754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C8BC9E08-5742-43C5-9AF2-E599DF8055DD}"/>
              </a:ext>
            </a:extLst>
          </p:cNvPr>
          <p:cNvSpPr/>
          <p:nvPr/>
        </p:nvSpPr>
        <p:spPr bwMode="auto">
          <a:xfrm>
            <a:off x="68356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B3D922AA-809C-4DD8-A0A2-BFBA7E43C60A}"/>
              </a:ext>
            </a:extLst>
          </p:cNvPr>
          <p:cNvSpPr/>
          <p:nvPr/>
        </p:nvSpPr>
        <p:spPr bwMode="auto">
          <a:xfrm>
            <a:off x="899592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73B59317-792E-4BA4-9E39-113C67008E95}"/>
              </a:ext>
            </a:extLst>
          </p:cNvPr>
          <p:cNvSpPr/>
          <p:nvPr/>
        </p:nvSpPr>
        <p:spPr bwMode="auto">
          <a:xfrm>
            <a:off x="1115616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A597CC19-0D5C-4503-915D-6E241F4F5C0B}"/>
              </a:ext>
            </a:extLst>
          </p:cNvPr>
          <p:cNvSpPr/>
          <p:nvPr/>
        </p:nvSpPr>
        <p:spPr bwMode="auto">
          <a:xfrm>
            <a:off x="133164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F27BCE92-618B-4970-9B83-6BBD9EA736ED}"/>
              </a:ext>
            </a:extLst>
          </p:cNvPr>
          <p:cNvSpPr/>
          <p:nvPr/>
        </p:nvSpPr>
        <p:spPr bwMode="auto">
          <a:xfrm>
            <a:off x="154766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96AC8F37-99BE-4331-9CD0-AD5CDF890809}"/>
              </a:ext>
            </a:extLst>
          </p:cNvPr>
          <p:cNvSpPr/>
          <p:nvPr/>
        </p:nvSpPr>
        <p:spPr bwMode="auto">
          <a:xfrm>
            <a:off x="176368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5106BCE6-530F-4B0B-BCBB-E68A930B7894}"/>
              </a:ext>
            </a:extLst>
          </p:cNvPr>
          <p:cNvSpPr/>
          <p:nvPr/>
        </p:nvSpPr>
        <p:spPr bwMode="auto">
          <a:xfrm>
            <a:off x="1979712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6A566283-B0B0-422B-9540-FE777CAF76FB}"/>
              </a:ext>
            </a:extLst>
          </p:cNvPr>
          <p:cNvSpPr/>
          <p:nvPr/>
        </p:nvSpPr>
        <p:spPr bwMode="auto">
          <a:xfrm>
            <a:off x="2195736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BC1ED6C-0B25-443A-9234-C36A27C5C01F}"/>
              </a:ext>
            </a:extLst>
          </p:cNvPr>
          <p:cNvSpPr/>
          <p:nvPr/>
        </p:nvSpPr>
        <p:spPr bwMode="auto">
          <a:xfrm>
            <a:off x="241176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B96DCECB-C624-415E-9A6E-07E4564B15ED}"/>
              </a:ext>
            </a:extLst>
          </p:cNvPr>
          <p:cNvSpPr/>
          <p:nvPr/>
        </p:nvSpPr>
        <p:spPr bwMode="auto">
          <a:xfrm>
            <a:off x="262778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CAFD8860-8266-4EBA-A68A-F0CA33E5B746}"/>
              </a:ext>
            </a:extLst>
          </p:cNvPr>
          <p:cNvSpPr/>
          <p:nvPr/>
        </p:nvSpPr>
        <p:spPr bwMode="auto">
          <a:xfrm>
            <a:off x="284380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1478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/>
              <a:t>Optimization</a:t>
            </a:r>
            <a:endParaRPr lang="ja-JP" altLang="en-US" dirty="0"/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5429256" y="620248"/>
            <a:ext cx="1618048" cy="648512"/>
          </a:xfrm>
          <a:prstGeom prst="rect">
            <a:avLst/>
          </a:prstGeom>
          <a:solidFill>
            <a:srgbClr val="000080"/>
          </a:solidFill>
          <a:ln w="38100" algn="ctr">
            <a:solidFill>
              <a:srgbClr val="99330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>
                <a:solidFill>
                  <a:srgbClr val="FFFFFF"/>
                </a:solidFill>
              </a:rPr>
              <a:t>Optimization</a:t>
            </a:r>
          </a:p>
          <a:p>
            <a:r>
              <a:rPr lang="en-US" altLang="ja-JP" dirty="0">
                <a:solidFill>
                  <a:srgbClr val="FFFFFF"/>
                </a:solidFill>
              </a:rPr>
              <a:t>Update shape</a:t>
            </a: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187411" name="AutoShape 19"/>
          <p:cNvSpPr>
            <a:spLocks noChangeArrowheads="1"/>
          </p:cNvSpPr>
          <p:nvPr/>
        </p:nvSpPr>
        <p:spPr bwMode="auto">
          <a:xfrm rot="5400000">
            <a:off x="4068763" y="1556222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87412" name="AutoShape 20"/>
          <p:cNvSpPr>
            <a:spLocks noChangeArrowheads="1"/>
          </p:cNvSpPr>
          <p:nvPr/>
        </p:nvSpPr>
        <p:spPr bwMode="auto">
          <a:xfrm rot="5400000">
            <a:off x="4068763" y="3932486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4502150" y="1555899"/>
            <a:ext cx="3957638" cy="288925"/>
            <a:chOff x="2836" y="1344"/>
            <a:chExt cx="2493" cy="182"/>
          </a:xfrm>
        </p:grpSpPr>
        <p:sp>
          <p:nvSpPr>
            <p:cNvPr id="46101" name="AutoShape 21"/>
            <p:cNvSpPr>
              <a:spLocks noChangeArrowheads="1"/>
            </p:cNvSpPr>
            <p:nvPr/>
          </p:nvSpPr>
          <p:spPr bwMode="auto">
            <a:xfrm rot="10800000">
              <a:off x="2836" y="1344"/>
              <a:ext cx="545" cy="182"/>
            </a:xfrm>
            <a:prstGeom prst="rightArrow">
              <a:avLst>
                <a:gd name="adj1" fmla="val 50556"/>
                <a:gd name="adj2" fmla="val 43961"/>
              </a:avLst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6102" name="Rectangle 22"/>
            <p:cNvSpPr>
              <a:spLocks noChangeArrowheads="1"/>
            </p:cNvSpPr>
            <p:nvPr/>
          </p:nvSpPr>
          <p:spPr bwMode="auto">
            <a:xfrm rot="-5400000">
              <a:off x="4105" y="256"/>
              <a:ext cx="91" cy="2357"/>
            </a:xfrm>
            <a:prstGeom prst="rect">
              <a:avLst/>
            </a:prstGeom>
            <a:solidFill>
              <a:schemeClr val="accent1"/>
            </a:solidFill>
            <a:ln w="12700" algn="ctr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187415" name="Rectangle 23"/>
          <p:cNvSpPr>
            <a:spLocks noChangeArrowheads="1"/>
          </p:cNvSpPr>
          <p:nvPr/>
        </p:nvSpPr>
        <p:spPr bwMode="auto">
          <a:xfrm rot="-5400000">
            <a:off x="6407944" y="2025675"/>
            <a:ext cx="144463" cy="3959225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87416" name="Rectangle 24"/>
          <p:cNvSpPr>
            <a:spLocks noChangeArrowheads="1"/>
          </p:cNvSpPr>
          <p:nvPr/>
        </p:nvSpPr>
        <p:spPr bwMode="auto">
          <a:xfrm rot="10800000">
            <a:off x="8315323" y="1628800"/>
            <a:ext cx="145108" cy="2448272"/>
          </a:xfrm>
          <a:prstGeom prst="rect">
            <a:avLst/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noAutofit/>
          </a:bodyPr>
          <a:lstStyle/>
          <a:p>
            <a:endParaRPr lang="ja-JP" altLang="en-US"/>
          </a:p>
        </p:txBody>
      </p:sp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900113" y="1827671"/>
            <a:ext cx="6264285" cy="1903413"/>
            <a:chOff x="567" y="1540"/>
            <a:chExt cx="3946" cy="1199"/>
          </a:xfrm>
        </p:grpSpPr>
        <p:sp>
          <p:nvSpPr>
            <p:cNvPr id="46092" name="Text Box 8"/>
            <p:cNvSpPr txBox="1">
              <a:spLocks noChangeArrowheads="1"/>
            </p:cNvSpPr>
            <p:nvPr/>
          </p:nvSpPr>
          <p:spPr bwMode="auto">
            <a:xfrm>
              <a:off x="2744" y="2330"/>
              <a:ext cx="1722" cy="40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dirty="0"/>
                <a:t>Calculated Stokes vector</a:t>
              </a:r>
            </a:p>
            <a:p>
              <a:r>
                <a:rPr lang="en-US" altLang="ja-JP" dirty="0"/>
                <a:t>(Polarization raytracing)</a:t>
              </a:r>
              <a:endParaRPr lang="ja-JP" altLang="en-US" dirty="0"/>
            </a:p>
          </p:txBody>
        </p:sp>
        <p:pic>
          <p:nvPicPr>
            <p:cNvPr id="46093" name="Picture 11" descr="pola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55" y="1753"/>
              <a:ext cx="603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4" name="Picture 12" descr="polarf-gra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40" y="1753"/>
              <a:ext cx="602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5" name="Line 13"/>
            <p:cNvSpPr>
              <a:spLocks noChangeShapeType="1"/>
            </p:cNvSpPr>
            <p:nvPr/>
          </p:nvSpPr>
          <p:spPr bwMode="auto">
            <a:xfrm flipV="1">
              <a:off x="2608" y="2024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6096" name="Text Box 14"/>
            <p:cNvSpPr txBox="1">
              <a:spLocks noChangeArrowheads="1"/>
            </p:cNvSpPr>
            <p:nvPr/>
          </p:nvSpPr>
          <p:spPr bwMode="auto">
            <a:xfrm>
              <a:off x="4292" y="1540"/>
              <a:ext cx="221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/>
                <a:t>2</a:t>
              </a:r>
            </a:p>
          </p:txBody>
        </p:sp>
        <p:sp>
          <p:nvSpPr>
            <p:cNvPr id="46097" name="AutoShape 15"/>
            <p:cNvSpPr>
              <a:spLocks/>
            </p:cNvSpPr>
            <p:nvPr/>
          </p:nvSpPr>
          <p:spPr bwMode="auto">
            <a:xfrm>
              <a:off x="1247" y="1684"/>
              <a:ext cx="72" cy="691"/>
            </a:xfrm>
            <a:prstGeom prst="leftBracket">
              <a:avLst>
                <a:gd name="adj" fmla="val 7997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6098" name="Text Box 16"/>
            <p:cNvSpPr txBox="1">
              <a:spLocks noChangeArrowheads="1"/>
            </p:cNvSpPr>
            <p:nvPr/>
          </p:nvSpPr>
          <p:spPr bwMode="auto">
            <a:xfrm>
              <a:off x="612" y="1903"/>
              <a:ext cx="424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/>
                <a:t>min</a:t>
              </a:r>
            </a:p>
          </p:txBody>
        </p:sp>
        <p:sp>
          <p:nvSpPr>
            <p:cNvPr id="46099" name="AutoShape 17"/>
            <p:cNvSpPr>
              <a:spLocks/>
            </p:cNvSpPr>
            <p:nvPr/>
          </p:nvSpPr>
          <p:spPr bwMode="auto">
            <a:xfrm flipH="1">
              <a:off x="4077" y="1684"/>
              <a:ext cx="73" cy="691"/>
            </a:xfrm>
            <a:prstGeom prst="leftBracket">
              <a:avLst>
                <a:gd name="adj" fmla="val 78881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6100" name="Text Box 69"/>
            <p:cNvSpPr txBox="1">
              <a:spLocks noChangeArrowheads="1"/>
            </p:cNvSpPr>
            <p:nvPr/>
          </p:nvSpPr>
          <p:spPr bwMode="auto">
            <a:xfrm>
              <a:off x="567" y="2330"/>
              <a:ext cx="1359" cy="40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dirty="0"/>
                <a:t>Input Stokes vector</a:t>
              </a:r>
            </a:p>
            <a:p>
              <a:r>
                <a:rPr lang="en-US" altLang="ja-JP" dirty="0"/>
                <a:t>(Measured data)</a:t>
              </a:r>
            </a:p>
          </p:txBody>
        </p:sp>
      </p:grpSp>
      <p:grpSp>
        <p:nvGrpSpPr>
          <p:cNvPr id="4" name="グループ化 42"/>
          <p:cNvGrpSpPr/>
          <p:nvPr/>
        </p:nvGrpSpPr>
        <p:grpSpPr>
          <a:xfrm>
            <a:off x="2071670" y="599522"/>
            <a:ext cx="2928958" cy="813254"/>
            <a:chOff x="2071670" y="1285860"/>
            <a:chExt cx="2928958" cy="813254"/>
          </a:xfrm>
        </p:grpSpPr>
        <p:sp>
          <p:nvSpPr>
            <p:cNvPr id="46106" name="Text Box 5"/>
            <p:cNvSpPr txBox="1">
              <a:spLocks noChangeArrowheads="1"/>
            </p:cNvSpPr>
            <p:nvPr/>
          </p:nvSpPr>
          <p:spPr bwMode="auto">
            <a:xfrm>
              <a:off x="2071670" y="1428736"/>
              <a:ext cx="1412864" cy="37151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dirty="0"/>
                <a:t>Initial shape</a:t>
              </a:r>
              <a:endParaRPr lang="ja-JP" altLang="en-US" dirty="0"/>
            </a:p>
          </p:txBody>
        </p:sp>
        <p:pic>
          <p:nvPicPr>
            <p:cNvPr id="42" name="Picture 3" descr="clip_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43306" y="1285860"/>
              <a:ext cx="1357322" cy="813254"/>
            </a:xfrm>
            <a:prstGeom prst="rect">
              <a:avLst/>
            </a:prstGeom>
            <a:noFill/>
          </p:spPr>
        </p:pic>
      </p:grpSp>
      <p:grpSp>
        <p:nvGrpSpPr>
          <p:cNvPr id="5" name="グループ化 44"/>
          <p:cNvGrpSpPr/>
          <p:nvPr/>
        </p:nvGrpSpPr>
        <p:grpSpPr>
          <a:xfrm>
            <a:off x="1691680" y="4319829"/>
            <a:ext cx="3308948" cy="1068891"/>
            <a:chOff x="1691680" y="5286388"/>
            <a:chExt cx="3308948" cy="1068891"/>
          </a:xfrm>
        </p:grpSpPr>
        <p:sp>
          <p:nvSpPr>
            <p:cNvPr id="46104" name="Text Box 9"/>
            <p:cNvSpPr txBox="1">
              <a:spLocks noChangeArrowheads="1"/>
            </p:cNvSpPr>
            <p:nvPr/>
          </p:nvSpPr>
          <p:spPr bwMode="auto">
            <a:xfrm>
              <a:off x="1691680" y="5692795"/>
              <a:ext cx="1900177" cy="37151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dirty="0"/>
                <a:t>Estimated shape</a:t>
              </a:r>
              <a:endParaRPr lang="ja-JP" altLang="en-US" dirty="0"/>
            </a:p>
          </p:txBody>
        </p:sp>
        <p:pic>
          <p:nvPicPr>
            <p:cNvPr id="44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43306" y="5286388"/>
              <a:ext cx="1357322" cy="1068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A6358F7-42AE-4904-8783-EA9129D56751}"/>
              </a:ext>
            </a:extLst>
          </p:cNvPr>
          <p:cNvSpPr/>
          <p:nvPr/>
        </p:nvSpPr>
        <p:spPr bwMode="auto">
          <a:xfrm>
            <a:off x="251520" y="116632"/>
            <a:ext cx="3888432" cy="216024"/>
          </a:xfrm>
          <a:prstGeom prst="rect">
            <a:avLst/>
          </a:prstGeom>
          <a:solidFill>
            <a:srgbClr val="E6E6E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63040AD-32D7-4F1A-A807-E7A5D436DD96}"/>
              </a:ext>
            </a:extLst>
          </p:cNvPr>
          <p:cNvSpPr/>
          <p:nvPr/>
        </p:nvSpPr>
        <p:spPr bwMode="auto">
          <a:xfrm>
            <a:off x="25152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1763144-8FA7-4919-91DF-FDC982E2661C}"/>
              </a:ext>
            </a:extLst>
          </p:cNvPr>
          <p:cNvSpPr/>
          <p:nvPr/>
        </p:nvSpPr>
        <p:spPr bwMode="auto">
          <a:xfrm>
            <a:off x="46754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AF29311-F0B9-49F1-B78C-A2D53BAA1291}"/>
              </a:ext>
            </a:extLst>
          </p:cNvPr>
          <p:cNvSpPr/>
          <p:nvPr/>
        </p:nvSpPr>
        <p:spPr bwMode="auto">
          <a:xfrm>
            <a:off x="68356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53B01BCA-ACCE-4D04-B115-3C69151FCEB4}"/>
              </a:ext>
            </a:extLst>
          </p:cNvPr>
          <p:cNvSpPr/>
          <p:nvPr/>
        </p:nvSpPr>
        <p:spPr bwMode="auto">
          <a:xfrm>
            <a:off x="899592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54031935-62D6-4C86-9890-5538FD110D7D}"/>
              </a:ext>
            </a:extLst>
          </p:cNvPr>
          <p:cNvSpPr/>
          <p:nvPr/>
        </p:nvSpPr>
        <p:spPr bwMode="auto">
          <a:xfrm>
            <a:off x="1115616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91381B37-EAEA-470F-A704-4BFE358971FF}"/>
              </a:ext>
            </a:extLst>
          </p:cNvPr>
          <p:cNvSpPr/>
          <p:nvPr/>
        </p:nvSpPr>
        <p:spPr bwMode="auto">
          <a:xfrm>
            <a:off x="133164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08A9F056-011D-4125-B9B9-8E62B9F8EAE3}"/>
              </a:ext>
            </a:extLst>
          </p:cNvPr>
          <p:cNvSpPr/>
          <p:nvPr/>
        </p:nvSpPr>
        <p:spPr bwMode="auto">
          <a:xfrm>
            <a:off x="154766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DC3C1267-F6EB-4EF7-BBCF-A72B3D1940C3}"/>
              </a:ext>
            </a:extLst>
          </p:cNvPr>
          <p:cNvSpPr/>
          <p:nvPr/>
        </p:nvSpPr>
        <p:spPr bwMode="auto">
          <a:xfrm>
            <a:off x="176368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3ED1A432-AADC-4EAC-A8BA-57D6335F51A6}"/>
              </a:ext>
            </a:extLst>
          </p:cNvPr>
          <p:cNvSpPr/>
          <p:nvPr/>
        </p:nvSpPr>
        <p:spPr bwMode="auto">
          <a:xfrm>
            <a:off x="1979712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A9D29276-7921-4B69-85DC-F7357BC8D707}"/>
              </a:ext>
            </a:extLst>
          </p:cNvPr>
          <p:cNvSpPr/>
          <p:nvPr/>
        </p:nvSpPr>
        <p:spPr bwMode="auto">
          <a:xfrm>
            <a:off x="2195736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A0826DC4-DF63-46BA-B5D3-69B30BB34AE0}"/>
              </a:ext>
            </a:extLst>
          </p:cNvPr>
          <p:cNvSpPr/>
          <p:nvPr/>
        </p:nvSpPr>
        <p:spPr bwMode="auto">
          <a:xfrm>
            <a:off x="241176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53C26DC5-41A7-4C7E-8977-90B55327242E}"/>
              </a:ext>
            </a:extLst>
          </p:cNvPr>
          <p:cNvSpPr/>
          <p:nvPr/>
        </p:nvSpPr>
        <p:spPr bwMode="auto">
          <a:xfrm>
            <a:off x="262778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0C617CB2-D852-4389-9829-3515A093F07C}"/>
              </a:ext>
            </a:extLst>
          </p:cNvPr>
          <p:cNvSpPr/>
          <p:nvPr/>
        </p:nvSpPr>
        <p:spPr bwMode="auto">
          <a:xfrm>
            <a:off x="284380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77131647-B8A3-45DA-A60F-66FF47512E27}"/>
              </a:ext>
            </a:extLst>
          </p:cNvPr>
          <p:cNvSpPr/>
          <p:nvPr/>
        </p:nvSpPr>
        <p:spPr bwMode="auto">
          <a:xfrm>
            <a:off x="3059832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8961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2"/>
          <p:cNvGrpSpPr>
            <a:grpSpLocks/>
          </p:cNvGrpSpPr>
          <p:nvPr/>
        </p:nvGrpSpPr>
        <p:grpSpPr bwMode="auto">
          <a:xfrm>
            <a:off x="468320" y="476672"/>
            <a:ext cx="4110048" cy="4968875"/>
            <a:chOff x="2925" y="663"/>
            <a:chExt cx="2589" cy="3130"/>
          </a:xfrm>
        </p:grpSpPr>
        <p:sp>
          <p:nvSpPr>
            <p:cNvPr id="192755" name="Rectangle 243"/>
            <p:cNvSpPr>
              <a:spLocks noChangeArrowheads="1"/>
            </p:cNvSpPr>
            <p:nvPr/>
          </p:nvSpPr>
          <p:spPr bwMode="auto">
            <a:xfrm>
              <a:off x="2925" y="663"/>
              <a:ext cx="2586" cy="3130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92756" name="Text Box 244"/>
            <p:cNvSpPr txBox="1">
              <a:spLocks noChangeArrowheads="1"/>
            </p:cNvSpPr>
            <p:nvPr/>
          </p:nvSpPr>
          <p:spPr bwMode="auto">
            <a:xfrm>
              <a:off x="3198" y="1298"/>
              <a:ext cx="928" cy="19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400" dirty="0">
                  <a:solidFill>
                    <a:srgbClr val="000000"/>
                  </a:solidFill>
                </a:rPr>
                <a:t>Camera adapter</a:t>
              </a:r>
              <a:endParaRPr lang="ja-JP" alt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92757" name="Freeform 245"/>
            <p:cNvSpPr>
              <a:spLocks/>
            </p:cNvSpPr>
            <p:nvPr/>
          </p:nvSpPr>
          <p:spPr bwMode="auto">
            <a:xfrm>
              <a:off x="3105" y="2927"/>
              <a:ext cx="41" cy="41"/>
            </a:xfrm>
            <a:custGeom>
              <a:avLst/>
              <a:gdLst/>
              <a:ahLst/>
              <a:cxnLst>
                <a:cxn ang="0">
                  <a:pos x="54" y="66"/>
                </a:cxn>
                <a:cxn ang="0">
                  <a:pos x="18" y="57"/>
                </a:cxn>
                <a:cxn ang="0">
                  <a:pos x="0" y="30"/>
                </a:cxn>
                <a:cxn ang="0">
                  <a:pos x="21" y="3"/>
                </a:cxn>
                <a:cxn ang="0">
                  <a:pos x="66" y="9"/>
                </a:cxn>
              </a:cxnLst>
              <a:rect l="0" t="0" r="r" b="b"/>
              <a:pathLst>
                <a:path w="66" h="66">
                  <a:moveTo>
                    <a:pt x="54" y="66"/>
                  </a:moveTo>
                  <a:cubicBezTo>
                    <a:pt x="48" y="65"/>
                    <a:pt x="27" y="63"/>
                    <a:pt x="18" y="57"/>
                  </a:cubicBezTo>
                  <a:cubicBezTo>
                    <a:pt x="9" y="51"/>
                    <a:pt x="0" y="39"/>
                    <a:pt x="0" y="30"/>
                  </a:cubicBezTo>
                  <a:cubicBezTo>
                    <a:pt x="0" y="21"/>
                    <a:pt x="10" y="6"/>
                    <a:pt x="21" y="3"/>
                  </a:cubicBezTo>
                  <a:cubicBezTo>
                    <a:pt x="32" y="0"/>
                    <a:pt x="57" y="8"/>
                    <a:pt x="66" y="9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58" name="Freeform 246"/>
            <p:cNvSpPr>
              <a:spLocks/>
            </p:cNvSpPr>
            <p:nvPr/>
          </p:nvSpPr>
          <p:spPr bwMode="auto">
            <a:xfrm>
              <a:off x="3126" y="2932"/>
              <a:ext cx="29" cy="37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" y="18"/>
                </a:cxn>
                <a:cxn ang="0">
                  <a:pos x="8" y="48"/>
                </a:cxn>
                <a:cxn ang="0">
                  <a:pos x="29" y="57"/>
                </a:cxn>
                <a:cxn ang="0">
                  <a:pos x="44" y="39"/>
                </a:cxn>
                <a:cxn ang="0">
                  <a:pos x="44" y="12"/>
                </a:cxn>
                <a:cxn ang="0">
                  <a:pos x="23" y="0"/>
                </a:cxn>
              </a:cxnLst>
              <a:rect l="0" t="0" r="r" b="b"/>
              <a:pathLst>
                <a:path w="47" h="58">
                  <a:moveTo>
                    <a:pt x="23" y="0"/>
                  </a:moveTo>
                  <a:cubicBezTo>
                    <a:pt x="16" y="1"/>
                    <a:pt x="4" y="10"/>
                    <a:pt x="2" y="18"/>
                  </a:cubicBezTo>
                  <a:cubicBezTo>
                    <a:pt x="0" y="26"/>
                    <a:pt x="4" y="41"/>
                    <a:pt x="8" y="48"/>
                  </a:cubicBezTo>
                  <a:cubicBezTo>
                    <a:pt x="12" y="55"/>
                    <a:pt x="23" y="58"/>
                    <a:pt x="29" y="57"/>
                  </a:cubicBezTo>
                  <a:cubicBezTo>
                    <a:pt x="35" y="56"/>
                    <a:pt x="42" y="46"/>
                    <a:pt x="44" y="39"/>
                  </a:cubicBezTo>
                  <a:cubicBezTo>
                    <a:pt x="46" y="32"/>
                    <a:pt x="47" y="18"/>
                    <a:pt x="44" y="12"/>
                  </a:cubicBezTo>
                  <a:cubicBezTo>
                    <a:pt x="41" y="6"/>
                    <a:pt x="27" y="2"/>
                    <a:pt x="23" y="0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59" name="Line 247"/>
            <p:cNvSpPr>
              <a:spLocks noChangeShapeType="1"/>
            </p:cNvSpPr>
            <p:nvPr/>
          </p:nvSpPr>
          <p:spPr bwMode="auto">
            <a:xfrm flipV="1">
              <a:off x="3122" y="2804"/>
              <a:ext cx="237" cy="101"/>
            </a:xfrm>
            <a:prstGeom prst="line">
              <a:avLst/>
            </a:prstGeom>
            <a:noFill/>
            <a:ln w="76200">
              <a:solidFill>
                <a:srgbClr val="8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60" name="Rectangle 248"/>
            <p:cNvSpPr>
              <a:spLocks noChangeArrowheads="1"/>
            </p:cNvSpPr>
            <p:nvPr/>
          </p:nvSpPr>
          <p:spPr bwMode="auto">
            <a:xfrm>
              <a:off x="3134" y="2861"/>
              <a:ext cx="32" cy="113"/>
            </a:xfrm>
            <a:prstGeom prst="rect">
              <a:avLst/>
            </a:prstGeom>
            <a:solidFill>
              <a:srgbClr val="FFFFFF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61" name="Line 249"/>
            <p:cNvSpPr>
              <a:spLocks noChangeShapeType="1"/>
            </p:cNvSpPr>
            <p:nvPr/>
          </p:nvSpPr>
          <p:spPr bwMode="auto">
            <a:xfrm flipV="1">
              <a:off x="3161" y="2172"/>
              <a:ext cx="134" cy="24"/>
            </a:xfrm>
            <a:prstGeom prst="line">
              <a:avLst/>
            </a:prstGeom>
            <a:noFill/>
            <a:ln w="19050">
              <a:solidFill>
                <a:srgbClr val="8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62" name="Freeform 250"/>
            <p:cNvSpPr>
              <a:spLocks/>
            </p:cNvSpPr>
            <p:nvPr/>
          </p:nvSpPr>
          <p:spPr bwMode="auto">
            <a:xfrm>
              <a:off x="3983" y="3478"/>
              <a:ext cx="190" cy="92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94" y="0"/>
                </a:cxn>
                <a:cxn ang="0">
                  <a:pos x="304" y="21"/>
                </a:cxn>
                <a:cxn ang="0">
                  <a:pos x="220" y="147"/>
                </a:cxn>
                <a:cxn ang="0">
                  <a:pos x="0" y="98"/>
                </a:cxn>
              </a:cxnLst>
              <a:rect l="0" t="0" r="r" b="b"/>
              <a:pathLst>
                <a:path w="304" h="147">
                  <a:moveTo>
                    <a:pt x="0" y="98"/>
                  </a:moveTo>
                  <a:lnTo>
                    <a:pt x="94" y="0"/>
                  </a:lnTo>
                  <a:lnTo>
                    <a:pt x="304" y="21"/>
                  </a:lnTo>
                  <a:lnTo>
                    <a:pt x="220" y="147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CC99"/>
            </a:solidFill>
            <a:ln w="127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63" name="Line 251"/>
            <p:cNvSpPr>
              <a:spLocks noChangeShapeType="1"/>
            </p:cNvSpPr>
            <p:nvPr/>
          </p:nvSpPr>
          <p:spPr bwMode="auto">
            <a:xfrm flipH="1" flipV="1">
              <a:off x="4017" y="3216"/>
              <a:ext cx="6" cy="2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64" name="Line 252"/>
            <p:cNvSpPr>
              <a:spLocks noChangeShapeType="1"/>
            </p:cNvSpPr>
            <p:nvPr/>
          </p:nvSpPr>
          <p:spPr bwMode="auto">
            <a:xfrm flipH="1" flipV="1">
              <a:off x="4107" y="3225"/>
              <a:ext cx="2" cy="27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65" name="Line 253"/>
            <p:cNvSpPr>
              <a:spLocks noChangeShapeType="1"/>
            </p:cNvSpPr>
            <p:nvPr/>
          </p:nvSpPr>
          <p:spPr bwMode="auto">
            <a:xfrm flipV="1">
              <a:off x="4141" y="3229"/>
              <a:ext cx="0" cy="2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66" name="Oval 254"/>
            <p:cNvSpPr>
              <a:spLocks noChangeArrowheads="1"/>
            </p:cNvSpPr>
            <p:nvPr/>
          </p:nvSpPr>
          <p:spPr bwMode="auto">
            <a:xfrm>
              <a:off x="3895" y="2856"/>
              <a:ext cx="369" cy="36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CCFFFF"/>
                </a:gs>
                <a:gs pos="100000">
                  <a:srgbClr val="FFFFFF"/>
                </a:gs>
              </a:gsLst>
              <a:lin ang="2700000" scaled="1"/>
            </a:gradFill>
            <a:ln w="12700" algn="ctr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67" name="Line 255"/>
            <p:cNvSpPr>
              <a:spLocks noChangeShapeType="1"/>
            </p:cNvSpPr>
            <p:nvPr/>
          </p:nvSpPr>
          <p:spPr bwMode="auto">
            <a:xfrm flipV="1">
              <a:off x="2975" y="710"/>
              <a:ext cx="2495" cy="2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2768" name="Line 256"/>
            <p:cNvSpPr>
              <a:spLocks noChangeShapeType="1"/>
            </p:cNvSpPr>
            <p:nvPr/>
          </p:nvSpPr>
          <p:spPr bwMode="auto">
            <a:xfrm flipV="1">
              <a:off x="2971" y="761"/>
              <a:ext cx="2505" cy="2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2769" name="Line 257"/>
            <p:cNvSpPr>
              <a:spLocks noChangeShapeType="1"/>
            </p:cNvSpPr>
            <p:nvPr/>
          </p:nvSpPr>
          <p:spPr bwMode="auto">
            <a:xfrm flipH="1">
              <a:off x="5262" y="779"/>
              <a:ext cx="49" cy="27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2770" name="Line 258"/>
            <p:cNvSpPr>
              <a:spLocks noChangeShapeType="1"/>
            </p:cNvSpPr>
            <p:nvPr/>
          </p:nvSpPr>
          <p:spPr bwMode="auto">
            <a:xfrm flipH="1">
              <a:off x="5307" y="770"/>
              <a:ext cx="55" cy="27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2771" name="Line 259"/>
            <p:cNvSpPr>
              <a:spLocks noChangeShapeType="1"/>
            </p:cNvSpPr>
            <p:nvPr/>
          </p:nvSpPr>
          <p:spPr bwMode="auto">
            <a:xfrm flipH="1" flipV="1">
              <a:off x="4171" y="896"/>
              <a:ext cx="19" cy="14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2772" name="Line 260"/>
            <p:cNvSpPr>
              <a:spLocks noChangeShapeType="1"/>
            </p:cNvSpPr>
            <p:nvPr/>
          </p:nvSpPr>
          <p:spPr bwMode="auto">
            <a:xfrm flipH="1" flipV="1">
              <a:off x="4211" y="890"/>
              <a:ext cx="21" cy="15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2773" name="Freeform 261"/>
            <p:cNvSpPr>
              <a:spLocks/>
            </p:cNvSpPr>
            <p:nvPr/>
          </p:nvSpPr>
          <p:spPr bwMode="auto">
            <a:xfrm>
              <a:off x="4043" y="2857"/>
              <a:ext cx="74" cy="1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57" y="25"/>
                </a:cxn>
                <a:cxn ang="0">
                  <a:pos x="117" y="16"/>
                </a:cxn>
                <a:cxn ang="0">
                  <a:pos x="63" y="1"/>
                </a:cxn>
                <a:cxn ang="0">
                  <a:pos x="0" y="10"/>
                </a:cxn>
              </a:cxnLst>
              <a:rect l="0" t="0" r="r" b="b"/>
              <a:pathLst>
                <a:path w="118" h="26">
                  <a:moveTo>
                    <a:pt x="0" y="10"/>
                  </a:moveTo>
                  <a:cubicBezTo>
                    <a:pt x="3" y="21"/>
                    <a:pt x="38" y="24"/>
                    <a:pt x="57" y="25"/>
                  </a:cubicBezTo>
                  <a:cubicBezTo>
                    <a:pt x="76" y="26"/>
                    <a:pt x="116" y="20"/>
                    <a:pt x="117" y="16"/>
                  </a:cubicBezTo>
                  <a:cubicBezTo>
                    <a:pt x="118" y="12"/>
                    <a:pt x="82" y="2"/>
                    <a:pt x="63" y="1"/>
                  </a:cubicBezTo>
                  <a:cubicBezTo>
                    <a:pt x="44" y="0"/>
                    <a:pt x="13" y="8"/>
                    <a:pt x="0" y="10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74" name="Oval 262"/>
            <p:cNvSpPr>
              <a:spLocks noChangeArrowheads="1"/>
            </p:cNvSpPr>
            <p:nvPr/>
          </p:nvSpPr>
          <p:spPr bwMode="auto">
            <a:xfrm>
              <a:off x="4059" y="2879"/>
              <a:ext cx="85" cy="85"/>
            </a:xfrm>
            <a:prstGeom prst="ellipse">
              <a:avLst/>
            </a:prstGeom>
            <a:solidFill>
              <a:srgbClr val="8000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75" name="Oval 263"/>
            <p:cNvSpPr>
              <a:spLocks noChangeArrowheads="1"/>
            </p:cNvSpPr>
            <p:nvPr/>
          </p:nvSpPr>
          <p:spPr bwMode="auto">
            <a:xfrm>
              <a:off x="4123" y="3152"/>
              <a:ext cx="85" cy="85"/>
            </a:xfrm>
            <a:prstGeom prst="ellipse">
              <a:avLst/>
            </a:prstGeom>
            <a:solidFill>
              <a:srgbClr val="8000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76" name="Oval 264"/>
            <p:cNvSpPr>
              <a:spLocks noChangeArrowheads="1"/>
            </p:cNvSpPr>
            <p:nvPr/>
          </p:nvSpPr>
          <p:spPr bwMode="auto">
            <a:xfrm rot="-201987">
              <a:off x="3899" y="3064"/>
              <a:ext cx="77" cy="85"/>
            </a:xfrm>
            <a:prstGeom prst="ellipse">
              <a:avLst/>
            </a:prstGeom>
            <a:solidFill>
              <a:srgbClr val="8000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77" name="Oval 265"/>
            <p:cNvSpPr>
              <a:spLocks noChangeArrowheads="1"/>
            </p:cNvSpPr>
            <p:nvPr/>
          </p:nvSpPr>
          <p:spPr bwMode="auto">
            <a:xfrm rot="1378323">
              <a:off x="3819" y="2857"/>
              <a:ext cx="55" cy="80"/>
            </a:xfrm>
            <a:prstGeom prst="ellipse">
              <a:avLst/>
            </a:prstGeom>
            <a:solidFill>
              <a:srgbClr val="8000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78" name="Oval 266"/>
            <p:cNvSpPr>
              <a:spLocks noChangeArrowheads="1"/>
            </p:cNvSpPr>
            <p:nvPr/>
          </p:nvSpPr>
          <p:spPr bwMode="auto">
            <a:xfrm rot="-315913">
              <a:off x="4321" y="2961"/>
              <a:ext cx="61" cy="81"/>
            </a:xfrm>
            <a:prstGeom prst="ellipse">
              <a:avLst/>
            </a:prstGeom>
            <a:solidFill>
              <a:srgbClr val="8000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79" name="Oval 267"/>
            <p:cNvSpPr>
              <a:spLocks noChangeArrowheads="1"/>
            </p:cNvSpPr>
            <p:nvPr/>
          </p:nvSpPr>
          <p:spPr bwMode="auto">
            <a:xfrm rot="-592670">
              <a:off x="3990" y="2691"/>
              <a:ext cx="83" cy="49"/>
            </a:xfrm>
            <a:prstGeom prst="ellipse">
              <a:avLst/>
            </a:prstGeom>
            <a:solidFill>
              <a:srgbClr val="8000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80" name="Oval 268"/>
            <p:cNvSpPr>
              <a:spLocks noChangeArrowheads="1"/>
            </p:cNvSpPr>
            <p:nvPr/>
          </p:nvSpPr>
          <p:spPr bwMode="auto">
            <a:xfrm rot="-2454863">
              <a:off x="4226" y="2751"/>
              <a:ext cx="57" cy="71"/>
            </a:xfrm>
            <a:prstGeom prst="ellipse">
              <a:avLst/>
            </a:prstGeom>
            <a:solidFill>
              <a:srgbClr val="8000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81" name="Oval 269"/>
            <p:cNvSpPr>
              <a:spLocks noChangeArrowheads="1"/>
            </p:cNvSpPr>
            <p:nvPr/>
          </p:nvSpPr>
          <p:spPr bwMode="auto">
            <a:xfrm>
              <a:off x="3729" y="3114"/>
              <a:ext cx="43" cy="79"/>
            </a:xfrm>
            <a:prstGeom prst="ellipse">
              <a:avLst/>
            </a:prstGeom>
            <a:solidFill>
              <a:srgbClr val="8000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82" name="Oval 270"/>
            <p:cNvSpPr>
              <a:spLocks noChangeArrowheads="1"/>
            </p:cNvSpPr>
            <p:nvPr/>
          </p:nvSpPr>
          <p:spPr bwMode="auto">
            <a:xfrm rot="2143616">
              <a:off x="4341" y="3201"/>
              <a:ext cx="53" cy="73"/>
            </a:xfrm>
            <a:prstGeom prst="ellipse">
              <a:avLst/>
            </a:prstGeom>
            <a:solidFill>
              <a:srgbClr val="8000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83" name="Oval 271"/>
            <p:cNvSpPr>
              <a:spLocks noChangeArrowheads="1"/>
            </p:cNvSpPr>
            <p:nvPr/>
          </p:nvSpPr>
          <p:spPr bwMode="auto">
            <a:xfrm rot="-25062603">
              <a:off x="3910" y="3295"/>
              <a:ext cx="59" cy="79"/>
            </a:xfrm>
            <a:prstGeom prst="ellipse">
              <a:avLst/>
            </a:prstGeom>
            <a:solidFill>
              <a:srgbClr val="8000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84" name="Oval 272"/>
            <p:cNvSpPr>
              <a:spLocks noChangeArrowheads="1"/>
            </p:cNvSpPr>
            <p:nvPr/>
          </p:nvSpPr>
          <p:spPr bwMode="auto">
            <a:xfrm rot="4205775">
              <a:off x="4173" y="3370"/>
              <a:ext cx="45" cy="77"/>
            </a:xfrm>
            <a:prstGeom prst="ellipse">
              <a:avLst/>
            </a:prstGeom>
            <a:solidFill>
              <a:srgbClr val="8000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85" name="Line 273"/>
            <p:cNvSpPr>
              <a:spLocks noChangeShapeType="1"/>
            </p:cNvSpPr>
            <p:nvPr/>
          </p:nvSpPr>
          <p:spPr bwMode="auto">
            <a:xfrm>
              <a:off x="3375" y="3214"/>
              <a:ext cx="149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86" name="Line 274"/>
            <p:cNvSpPr>
              <a:spLocks noChangeShapeType="1"/>
            </p:cNvSpPr>
            <p:nvPr/>
          </p:nvSpPr>
          <p:spPr bwMode="auto">
            <a:xfrm flipH="1" flipV="1">
              <a:off x="3375" y="3214"/>
              <a:ext cx="2" cy="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87" name="Line 275"/>
            <p:cNvSpPr>
              <a:spLocks noChangeShapeType="1"/>
            </p:cNvSpPr>
            <p:nvPr/>
          </p:nvSpPr>
          <p:spPr bwMode="auto">
            <a:xfrm>
              <a:off x="3377" y="3281"/>
              <a:ext cx="150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88" name="Line 276"/>
            <p:cNvSpPr>
              <a:spLocks noChangeShapeType="1"/>
            </p:cNvSpPr>
            <p:nvPr/>
          </p:nvSpPr>
          <p:spPr bwMode="auto">
            <a:xfrm flipH="1" flipV="1">
              <a:off x="3524" y="3238"/>
              <a:ext cx="5" cy="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89" name="Line 277"/>
            <p:cNvSpPr>
              <a:spLocks noChangeShapeType="1"/>
            </p:cNvSpPr>
            <p:nvPr/>
          </p:nvSpPr>
          <p:spPr bwMode="auto">
            <a:xfrm>
              <a:off x="3389" y="3202"/>
              <a:ext cx="146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90" name="Line 278"/>
            <p:cNvSpPr>
              <a:spLocks noChangeShapeType="1"/>
            </p:cNvSpPr>
            <p:nvPr/>
          </p:nvSpPr>
          <p:spPr bwMode="auto">
            <a:xfrm flipV="1">
              <a:off x="3529" y="3229"/>
              <a:ext cx="124" cy="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91" name="Line 279"/>
            <p:cNvSpPr>
              <a:spLocks noChangeShapeType="1"/>
            </p:cNvSpPr>
            <p:nvPr/>
          </p:nvSpPr>
          <p:spPr bwMode="auto">
            <a:xfrm flipV="1">
              <a:off x="3374" y="3135"/>
              <a:ext cx="135" cy="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92" name="Line 280"/>
            <p:cNvSpPr>
              <a:spLocks noChangeShapeType="1"/>
            </p:cNvSpPr>
            <p:nvPr/>
          </p:nvSpPr>
          <p:spPr bwMode="auto">
            <a:xfrm>
              <a:off x="3507" y="3135"/>
              <a:ext cx="138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93" name="Line 281"/>
            <p:cNvSpPr>
              <a:spLocks noChangeShapeType="1"/>
            </p:cNvSpPr>
            <p:nvPr/>
          </p:nvSpPr>
          <p:spPr bwMode="auto">
            <a:xfrm flipV="1">
              <a:off x="3522" y="3195"/>
              <a:ext cx="69" cy="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94" name="Line 282"/>
            <p:cNvSpPr>
              <a:spLocks noChangeShapeType="1"/>
            </p:cNvSpPr>
            <p:nvPr/>
          </p:nvSpPr>
          <p:spPr bwMode="auto">
            <a:xfrm>
              <a:off x="3387" y="3259"/>
              <a:ext cx="2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95" name="Line 283"/>
            <p:cNvSpPr>
              <a:spLocks noChangeShapeType="1"/>
            </p:cNvSpPr>
            <p:nvPr/>
          </p:nvSpPr>
          <p:spPr bwMode="auto">
            <a:xfrm flipV="1">
              <a:off x="3400" y="3261"/>
              <a:ext cx="0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96" name="Line 284"/>
            <p:cNvSpPr>
              <a:spLocks noChangeShapeType="1"/>
            </p:cNvSpPr>
            <p:nvPr/>
          </p:nvSpPr>
          <p:spPr bwMode="auto">
            <a:xfrm>
              <a:off x="3387" y="3261"/>
              <a:ext cx="1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97" name="Line 285"/>
            <p:cNvSpPr>
              <a:spLocks noChangeShapeType="1"/>
            </p:cNvSpPr>
            <p:nvPr/>
          </p:nvSpPr>
          <p:spPr bwMode="auto">
            <a:xfrm rot="15712194" flipV="1">
              <a:off x="3452" y="3282"/>
              <a:ext cx="8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98" name="Line 286"/>
            <p:cNvSpPr>
              <a:spLocks noChangeShapeType="1"/>
            </p:cNvSpPr>
            <p:nvPr/>
          </p:nvSpPr>
          <p:spPr bwMode="auto">
            <a:xfrm>
              <a:off x="3492" y="3244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799" name="Line 287"/>
            <p:cNvSpPr>
              <a:spLocks noChangeShapeType="1"/>
            </p:cNvSpPr>
            <p:nvPr/>
          </p:nvSpPr>
          <p:spPr bwMode="auto">
            <a:xfrm>
              <a:off x="3498" y="3246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00" name="Line 288"/>
            <p:cNvSpPr>
              <a:spLocks noChangeShapeType="1"/>
            </p:cNvSpPr>
            <p:nvPr/>
          </p:nvSpPr>
          <p:spPr bwMode="auto">
            <a:xfrm>
              <a:off x="3505" y="3246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01" name="Line 289"/>
            <p:cNvSpPr>
              <a:spLocks noChangeShapeType="1"/>
            </p:cNvSpPr>
            <p:nvPr/>
          </p:nvSpPr>
          <p:spPr bwMode="auto">
            <a:xfrm>
              <a:off x="3512" y="324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02" name="Line 290"/>
            <p:cNvSpPr>
              <a:spLocks noChangeShapeType="1"/>
            </p:cNvSpPr>
            <p:nvPr/>
          </p:nvSpPr>
          <p:spPr bwMode="auto">
            <a:xfrm flipV="1">
              <a:off x="3407" y="3223"/>
              <a:ext cx="27" cy="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03" name="Line 291"/>
            <p:cNvSpPr>
              <a:spLocks noChangeShapeType="1"/>
            </p:cNvSpPr>
            <p:nvPr/>
          </p:nvSpPr>
          <p:spPr bwMode="auto">
            <a:xfrm flipV="1">
              <a:off x="3420" y="3221"/>
              <a:ext cx="14" cy="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04" name="Line 292"/>
            <p:cNvSpPr>
              <a:spLocks noChangeShapeType="1"/>
            </p:cNvSpPr>
            <p:nvPr/>
          </p:nvSpPr>
          <p:spPr bwMode="auto">
            <a:xfrm flipV="1">
              <a:off x="3432" y="3225"/>
              <a:ext cx="15" cy="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05" name="Line 293"/>
            <p:cNvSpPr>
              <a:spLocks noChangeShapeType="1"/>
            </p:cNvSpPr>
            <p:nvPr/>
          </p:nvSpPr>
          <p:spPr bwMode="auto">
            <a:xfrm flipV="1">
              <a:off x="3439" y="3225"/>
              <a:ext cx="8" cy="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06" name="Line 294"/>
            <p:cNvSpPr>
              <a:spLocks noChangeShapeType="1"/>
            </p:cNvSpPr>
            <p:nvPr/>
          </p:nvSpPr>
          <p:spPr bwMode="auto">
            <a:xfrm flipV="1">
              <a:off x="3449" y="3227"/>
              <a:ext cx="3" cy="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07" name="Line 295"/>
            <p:cNvSpPr>
              <a:spLocks noChangeShapeType="1"/>
            </p:cNvSpPr>
            <p:nvPr/>
          </p:nvSpPr>
          <p:spPr bwMode="auto">
            <a:xfrm flipV="1">
              <a:off x="3377" y="3221"/>
              <a:ext cx="38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08" name="Line 296"/>
            <p:cNvSpPr>
              <a:spLocks noChangeShapeType="1"/>
            </p:cNvSpPr>
            <p:nvPr/>
          </p:nvSpPr>
          <p:spPr bwMode="auto">
            <a:xfrm>
              <a:off x="3424" y="3191"/>
              <a:ext cx="8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09" name="Line 297"/>
            <p:cNvSpPr>
              <a:spLocks noChangeShapeType="1"/>
            </p:cNvSpPr>
            <p:nvPr/>
          </p:nvSpPr>
          <p:spPr bwMode="auto">
            <a:xfrm>
              <a:off x="3431" y="3187"/>
              <a:ext cx="8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10" name="Line 298"/>
            <p:cNvSpPr>
              <a:spLocks noChangeShapeType="1"/>
            </p:cNvSpPr>
            <p:nvPr/>
          </p:nvSpPr>
          <p:spPr bwMode="auto">
            <a:xfrm>
              <a:off x="3437" y="3182"/>
              <a:ext cx="8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11" name="Line 299"/>
            <p:cNvSpPr>
              <a:spLocks noChangeShapeType="1"/>
            </p:cNvSpPr>
            <p:nvPr/>
          </p:nvSpPr>
          <p:spPr bwMode="auto">
            <a:xfrm>
              <a:off x="3444" y="3179"/>
              <a:ext cx="7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12" name="Line 300"/>
            <p:cNvSpPr>
              <a:spLocks noChangeShapeType="1"/>
            </p:cNvSpPr>
            <p:nvPr/>
          </p:nvSpPr>
          <p:spPr bwMode="auto">
            <a:xfrm>
              <a:off x="3450" y="3176"/>
              <a:ext cx="8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13" name="Line 301"/>
            <p:cNvSpPr>
              <a:spLocks noChangeShapeType="1"/>
            </p:cNvSpPr>
            <p:nvPr/>
          </p:nvSpPr>
          <p:spPr bwMode="auto">
            <a:xfrm>
              <a:off x="3456" y="3172"/>
              <a:ext cx="8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14" name="Line 302"/>
            <p:cNvSpPr>
              <a:spLocks noChangeShapeType="1"/>
            </p:cNvSpPr>
            <p:nvPr/>
          </p:nvSpPr>
          <p:spPr bwMode="auto">
            <a:xfrm>
              <a:off x="3463" y="3167"/>
              <a:ext cx="7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15" name="Line 303"/>
            <p:cNvSpPr>
              <a:spLocks noChangeShapeType="1"/>
            </p:cNvSpPr>
            <p:nvPr/>
          </p:nvSpPr>
          <p:spPr bwMode="auto">
            <a:xfrm>
              <a:off x="3470" y="3165"/>
              <a:ext cx="8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16" name="Line 304"/>
            <p:cNvSpPr>
              <a:spLocks noChangeShapeType="1"/>
            </p:cNvSpPr>
            <p:nvPr/>
          </p:nvSpPr>
          <p:spPr bwMode="auto">
            <a:xfrm>
              <a:off x="3477" y="3161"/>
              <a:ext cx="7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17" name="Line 305"/>
            <p:cNvSpPr>
              <a:spLocks noChangeShapeType="1"/>
            </p:cNvSpPr>
            <p:nvPr/>
          </p:nvSpPr>
          <p:spPr bwMode="auto">
            <a:xfrm>
              <a:off x="3483" y="3157"/>
              <a:ext cx="7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18" name="Line 306"/>
            <p:cNvSpPr>
              <a:spLocks noChangeShapeType="1"/>
            </p:cNvSpPr>
            <p:nvPr/>
          </p:nvSpPr>
          <p:spPr bwMode="auto">
            <a:xfrm>
              <a:off x="3489" y="3154"/>
              <a:ext cx="8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19" name="Line 307"/>
            <p:cNvSpPr>
              <a:spLocks noChangeShapeType="1"/>
            </p:cNvSpPr>
            <p:nvPr/>
          </p:nvSpPr>
          <p:spPr bwMode="auto">
            <a:xfrm>
              <a:off x="3495" y="3150"/>
              <a:ext cx="8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20" name="Freeform 308"/>
            <p:cNvSpPr>
              <a:spLocks/>
            </p:cNvSpPr>
            <p:nvPr/>
          </p:nvSpPr>
          <p:spPr bwMode="auto">
            <a:xfrm>
              <a:off x="3531" y="3144"/>
              <a:ext cx="60" cy="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4" y="0"/>
                </a:cxn>
                <a:cxn ang="0">
                  <a:pos x="96" y="12"/>
                </a:cxn>
                <a:cxn ang="0">
                  <a:pos x="81" y="24"/>
                </a:cxn>
                <a:cxn ang="0">
                  <a:pos x="0" y="12"/>
                </a:cxn>
              </a:cxnLst>
              <a:rect l="0" t="0" r="r" b="b"/>
              <a:pathLst>
                <a:path w="96" h="24">
                  <a:moveTo>
                    <a:pt x="0" y="12"/>
                  </a:moveTo>
                  <a:lnTo>
                    <a:pt x="24" y="0"/>
                  </a:lnTo>
                  <a:lnTo>
                    <a:pt x="96" y="12"/>
                  </a:lnTo>
                  <a:lnTo>
                    <a:pt x="81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21" name="Line 309"/>
            <p:cNvSpPr>
              <a:spLocks noChangeShapeType="1"/>
            </p:cNvSpPr>
            <p:nvPr/>
          </p:nvSpPr>
          <p:spPr bwMode="auto">
            <a:xfrm>
              <a:off x="3297" y="2151"/>
              <a:ext cx="7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22" name="Line 310"/>
            <p:cNvSpPr>
              <a:spLocks noChangeShapeType="1"/>
            </p:cNvSpPr>
            <p:nvPr/>
          </p:nvSpPr>
          <p:spPr bwMode="auto">
            <a:xfrm>
              <a:off x="3297" y="2151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23" name="Line 311"/>
            <p:cNvSpPr>
              <a:spLocks noChangeShapeType="1"/>
            </p:cNvSpPr>
            <p:nvPr/>
          </p:nvSpPr>
          <p:spPr bwMode="auto">
            <a:xfrm>
              <a:off x="3295" y="2184"/>
              <a:ext cx="67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24" name="Line 312"/>
            <p:cNvSpPr>
              <a:spLocks noChangeShapeType="1"/>
            </p:cNvSpPr>
            <p:nvPr/>
          </p:nvSpPr>
          <p:spPr bwMode="auto">
            <a:xfrm>
              <a:off x="3364" y="2153"/>
              <a:ext cx="0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25" name="Line 313"/>
            <p:cNvSpPr>
              <a:spLocks noChangeShapeType="1"/>
            </p:cNvSpPr>
            <p:nvPr/>
          </p:nvSpPr>
          <p:spPr bwMode="auto">
            <a:xfrm flipH="1">
              <a:off x="3295" y="2143"/>
              <a:ext cx="75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26" name="Line 314"/>
            <p:cNvSpPr>
              <a:spLocks noChangeShapeType="1"/>
            </p:cNvSpPr>
            <p:nvPr/>
          </p:nvSpPr>
          <p:spPr bwMode="auto">
            <a:xfrm>
              <a:off x="3369" y="2143"/>
              <a:ext cx="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27" name="Line 315"/>
            <p:cNvSpPr>
              <a:spLocks noChangeShapeType="1"/>
            </p:cNvSpPr>
            <p:nvPr/>
          </p:nvSpPr>
          <p:spPr bwMode="auto">
            <a:xfrm flipV="1">
              <a:off x="3366" y="2145"/>
              <a:ext cx="49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28" name="Line 316"/>
            <p:cNvSpPr>
              <a:spLocks noChangeShapeType="1"/>
            </p:cNvSpPr>
            <p:nvPr/>
          </p:nvSpPr>
          <p:spPr bwMode="auto">
            <a:xfrm>
              <a:off x="3415" y="2141"/>
              <a:ext cx="2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29" name="Line 317"/>
            <p:cNvSpPr>
              <a:spLocks noChangeShapeType="1"/>
            </p:cNvSpPr>
            <p:nvPr/>
          </p:nvSpPr>
          <p:spPr bwMode="auto">
            <a:xfrm flipV="1">
              <a:off x="3366" y="2171"/>
              <a:ext cx="51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30" name="Line 318"/>
            <p:cNvSpPr>
              <a:spLocks noChangeShapeType="1"/>
            </p:cNvSpPr>
            <p:nvPr/>
          </p:nvSpPr>
          <p:spPr bwMode="auto">
            <a:xfrm>
              <a:off x="3405" y="2254"/>
              <a:ext cx="102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31" name="Line 319"/>
            <p:cNvSpPr>
              <a:spLocks noChangeShapeType="1"/>
            </p:cNvSpPr>
            <p:nvPr/>
          </p:nvSpPr>
          <p:spPr bwMode="auto">
            <a:xfrm>
              <a:off x="3405" y="2256"/>
              <a:ext cx="2" cy="2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32" name="Line 320"/>
            <p:cNvSpPr>
              <a:spLocks noChangeShapeType="1"/>
            </p:cNvSpPr>
            <p:nvPr/>
          </p:nvSpPr>
          <p:spPr bwMode="auto">
            <a:xfrm>
              <a:off x="3505" y="2258"/>
              <a:ext cx="5" cy="3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33" name="Line 321"/>
            <p:cNvSpPr>
              <a:spLocks noChangeShapeType="1"/>
            </p:cNvSpPr>
            <p:nvPr/>
          </p:nvSpPr>
          <p:spPr bwMode="auto">
            <a:xfrm>
              <a:off x="3407" y="2550"/>
              <a:ext cx="10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34" name="Line 322"/>
            <p:cNvSpPr>
              <a:spLocks noChangeShapeType="1"/>
            </p:cNvSpPr>
            <p:nvPr/>
          </p:nvSpPr>
          <p:spPr bwMode="auto">
            <a:xfrm>
              <a:off x="3409" y="2271"/>
              <a:ext cx="85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35" name="Line 323"/>
            <p:cNvSpPr>
              <a:spLocks noChangeShapeType="1"/>
            </p:cNvSpPr>
            <p:nvPr/>
          </p:nvSpPr>
          <p:spPr bwMode="auto">
            <a:xfrm>
              <a:off x="3409" y="2295"/>
              <a:ext cx="8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36" name="Freeform 324"/>
            <p:cNvSpPr>
              <a:spLocks/>
            </p:cNvSpPr>
            <p:nvPr/>
          </p:nvSpPr>
          <p:spPr bwMode="auto">
            <a:xfrm>
              <a:off x="3437" y="2438"/>
              <a:ext cx="23" cy="24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36" y="24"/>
                </a:cxn>
                <a:cxn ang="0">
                  <a:pos x="21" y="39"/>
                </a:cxn>
                <a:cxn ang="0">
                  <a:pos x="0" y="24"/>
                </a:cxn>
                <a:cxn ang="0">
                  <a:pos x="18" y="3"/>
                </a:cxn>
              </a:cxnLst>
              <a:rect l="0" t="0" r="r" b="b"/>
              <a:pathLst>
                <a:path w="36" h="39">
                  <a:moveTo>
                    <a:pt x="18" y="3"/>
                  </a:moveTo>
                  <a:cubicBezTo>
                    <a:pt x="30" y="0"/>
                    <a:pt x="36" y="18"/>
                    <a:pt x="36" y="24"/>
                  </a:cubicBezTo>
                  <a:cubicBezTo>
                    <a:pt x="36" y="30"/>
                    <a:pt x="27" y="39"/>
                    <a:pt x="21" y="39"/>
                  </a:cubicBezTo>
                  <a:cubicBezTo>
                    <a:pt x="15" y="39"/>
                    <a:pt x="0" y="30"/>
                    <a:pt x="0" y="24"/>
                  </a:cubicBezTo>
                  <a:cubicBezTo>
                    <a:pt x="0" y="18"/>
                    <a:pt x="14" y="7"/>
                    <a:pt x="18" y="3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37" name="Freeform 325"/>
            <p:cNvSpPr>
              <a:spLocks/>
            </p:cNvSpPr>
            <p:nvPr/>
          </p:nvSpPr>
          <p:spPr bwMode="auto">
            <a:xfrm>
              <a:off x="3405" y="2406"/>
              <a:ext cx="102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24"/>
                </a:cxn>
                <a:cxn ang="0">
                  <a:pos x="162" y="6"/>
                </a:cxn>
              </a:cxnLst>
              <a:rect l="0" t="0" r="r" b="b"/>
              <a:pathLst>
                <a:path w="162" h="25">
                  <a:moveTo>
                    <a:pt x="0" y="0"/>
                  </a:moveTo>
                  <a:cubicBezTo>
                    <a:pt x="13" y="4"/>
                    <a:pt x="51" y="23"/>
                    <a:pt x="78" y="24"/>
                  </a:cubicBezTo>
                  <a:cubicBezTo>
                    <a:pt x="105" y="25"/>
                    <a:pt x="145" y="10"/>
                    <a:pt x="162" y="6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38" name="Freeform 326"/>
            <p:cNvSpPr>
              <a:spLocks/>
            </p:cNvSpPr>
            <p:nvPr/>
          </p:nvSpPr>
          <p:spPr bwMode="auto">
            <a:xfrm>
              <a:off x="3407" y="2434"/>
              <a:ext cx="100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72"/>
                </a:cxn>
                <a:cxn ang="0">
                  <a:pos x="75" y="90"/>
                </a:cxn>
                <a:cxn ang="0">
                  <a:pos x="120" y="81"/>
                </a:cxn>
                <a:cxn ang="0">
                  <a:pos x="159" y="12"/>
                </a:cxn>
              </a:cxnLst>
              <a:rect l="0" t="0" r="r" b="b"/>
              <a:pathLst>
                <a:path w="159" h="94">
                  <a:moveTo>
                    <a:pt x="0" y="0"/>
                  </a:moveTo>
                  <a:cubicBezTo>
                    <a:pt x="6" y="12"/>
                    <a:pt x="21" y="57"/>
                    <a:pt x="33" y="72"/>
                  </a:cubicBezTo>
                  <a:cubicBezTo>
                    <a:pt x="45" y="87"/>
                    <a:pt x="61" y="89"/>
                    <a:pt x="75" y="90"/>
                  </a:cubicBezTo>
                  <a:cubicBezTo>
                    <a:pt x="89" y="91"/>
                    <a:pt x="106" y="94"/>
                    <a:pt x="120" y="81"/>
                  </a:cubicBezTo>
                  <a:cubicBezTo>
                    <a:pt x="134" y="68"/>
                    <a:pt x="151" y="26"/>
                    <a:pt x="159" y="12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39" name="Freeform 327"/>
            <p:cNvSpPr>
              <a:spLocks/>
            </p:cNvSpPr>
            <p:nvPr/>
          </p:nvSpPr>
          <p:spPr bwMode="auto">
            <a:xfrm>
              <a:off x="3405" y="2447"/>
              <a:ext cx="104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78"/>
                </a:cxn>
                <a:cxn ang="0">
                  <a:pos x="78" y="102"/>
                </a:cxn>
                <a:cxn ang="0">
                  <a:pos x="129" y="84"/>
                </a:cxn>
                <a:cxn ang="0">
                  <a:pos x="165" y="15"/>
                </a:cxn>
              </a:cxnLst>
              <a:rect l="0" t="0" r="r" b="b"/>
              <a:pathLst>
                <a:path w="165" h="103">
                  <a:moveTo>
                    <a:pt x="0" y="0"/>
                  </a:moveTo>
                  <a:cubicBezTo>
                    <a:pt x="5" y="13"/>
                    <a:pt x="14" y="61"/>
                    <a:pt x="27" y="78"/>
                  </a:cubicBezTo>
                  <a:cubicBezTo>
                    <a:pt x="40" y="95"/>
                    <a:pt x="61" y="101"/>
                    <a:pt x="78" y="102"/>
                  </a:cubicBezTo>
                  <a:cubicBezTo>
                    <a:pt x="95" y="103"/>
                    <a:pt x="115" y="98"/>
                    <a:pt x="129" y="84"/>
                  </a:cubicBezTo>
                  <a:cubicBezTo>
                    <a:pt x="143" y="70"/>
                    <a:pt x="158" y="29"/>
                    <a:pt x="165" y="15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40" name="Line 328"/>
            <p:cNvSpPr>
              <a:spLocks noChangeShapeType="1"/>
            </p:cNvSpPr>
            <p:nvPr/>
          </p:nvSpPr>
          <p:spPr bwMode="auto">
            <a:xfrm flipV="1">
              <a:off x="3405" y="2226"/>
              <a:ext cx="132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41" name="Line 329"/>
            <p:cNvSpPr>
              <a:spLocks noChangeShapeType="1"/>
            </p:cNvSpPr>
            <p:nvPr/>
          </p:nvSpPr>
          <p:spPr bwMode="auto">
            <a:xfrm flipV="1">
              <a:off x="3505" y="2226"/>
              <a:ext cx="161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42" name="Line 330"/>
            <p:cNvSpPr>
              <a:spLocks noChangeShapeType="1"/>
            </p:cNvSpPr>
            <p:nvPr/>
          </p:nvSpPr>
          <p:spPr bwMode="auto">
            <a:xfrm flipH="1" flipV="1">
              <a:off x="3606" y="2218"/>
              <a:ext cx="6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43" name="Line 331"/>
            <p:cNvSpPr>
              <a:spLocks noChangeShapeType="1"/>
            </p:cNvSpPr>
            <p:nvPr/>
          </p:nvSpPr>
          <p:spPr bwMode="auto">
            <a:xfrm flipV="1">
              <a:off x="3509" y="2511"/>
              <a:ext cx="172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44" name="Line 332"/>
            <p:cNvSpPr>
              <a:spLocks noChangeShapeType="1"/>
            </p:cNvSpPr>
            <p:nvPr/>
          </p:nvSpPr>
          <p:spPr bwMode="auto">
            <a:xfrm flipH="1" flipV="1">
              <a:off x="3670" y="2226"/>
              <a:ext cx="5" cy="2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45" name="Line 333"/>
            <p:cNvSpPr>
              <a:spLocks noChangeShapeType="1"/>
            </p:cNvSpPr>
            <p:nvPr/>
          </p:nvSpPr>
          <p:spPr bwMode="auto">
            <a:xfrm flipH="1" flipV="1">
              <a:off x="3674" y="2494"/>
              <a:ext cx="9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46" name="Line 334"/>
            <p:cNvSpPr>
              <a:spLocks noChangeShapeType="1"/>
            </p:cNvSpPr>
            <p:nvPr/>
          </p:nvSpPr>
          <p:spPr bwMode="auto">
            <a:xfrm>
              <a:off x="3407" y="2535"/>
              <a:ext cx="10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47" name="Line 335"/>
            <p:cNvSpPr>
              <a:spLocks noChangeShapeType="1"/>
            </p:cNvSpPr>
            <p:nvPr/>
          </p:nvSpPr>
          <p:spPr bwMode="auto">
            <a:xfrm flipV="1">
              <a:off x="3510" y="2496"/>
              <a:ext cx="164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48" name="Oval 336"/>
            <p:cNvSpPr>
              <a:spLocks noChangeArrowheads="1"/>
            </p:cNvSpPr>
            <p:nvPr/>
          </p:nvSpPr>
          <p:spPr bwMode="auto">
            <a:xfrm>
              <a:off x="3557" y="2315"/>
              <a:ext cx="82" cy="140"/>
            </a:xfrm>
            <a:prstGeom prst="ellips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49" name="Line 337"/>
            <p:cNvSpPr>
              <a:spLocks noChangeShapeType="1"/>
            </p:cNvSpPr>
            <p:nvPr/>
          </p:nvSpPr>
          <p:spPr bwMode="auto">
            <a:xfrm>
              <a:off x="3405" y="2334"/>
              <a:ext cx="85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50" name="Line 338"/>
            <p:cNvSpPr>
              <a:spLocks noChangeShapeType="1"/>
            </p:cNvSpPr>
            <p:nvPr/>
          </p:nvSpPr>
          <p:spPr bwMode="auto">
            <a:xfrm>
              <a:off x="3411" y="2342"/>
              <a:ext cx="32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51" name="Line 339"/>
            <p:cNvSpPr>
              <a:spLocks noChangeShapeType="1"/>
            </p:cNvSpPr>
            <p:nvPr/>
          </p:nvSpPr>
          <p:spPr bwMode="auto">
            <a:xfrm flipV="1">
              <a:off x="3441" y="2346"/>
              <a:ext cx="41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52" name="Freeform 340"/>
            <p:cNvSpPr>
              <a:spLocks/>
            </p:cNvSpPr>
            <p:nvPr/>
          </p:nvSpPr>
          <p:spPr bwMode="auto">
            <a:xfrm>
              <a:off x="3365" y="2552"/>
              <a:ext cx="80" cy="30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30" y="6"/>
                </a:cxn>
                <a:cxn ang="0">
                  <a:pos x="81" y="3"/>
                </a:cxn>
                <a:cxn ang="0">
                  <a:pos x="129" y="24"/>
                </a:cxn>
                <a:cxn ang="0">
                  <a:pos x="81" y="40"/>
                </a:cxn>
                <a:cxn ang="0">
                  <a:pos x="30" y="48"/>
                </a:cxn>
                <a:cxn ang="0">
                  <a:pos x="0" y="42"/>
                </a:cxn>
              </a:cxnLst>
              <a:rect l="0" t="0" r="r" b="b"/>
              <a:pathLst>
                <a:path w="129" h="48">
                  <a:moveTo>
                    <a:pt x="0" y="42"/>
                  </a:moveTo>
                  <a:cubicBezTo>
                    <a:pt x="0" y="35"/>
                    <a:pt x="17" y="12"/>
                    <a:pt x="30" y="6"/>
                  </a:cubicBezTo>
                  <a:cubicBezTo>
                    <a:pt x="43" y="0"/>
                    <a:pt x="65" y="0"/>
                    <a:pt x="81" y="3"/>
                  </a:cubicBezTo>
                  <a:cubicBezTo>
                    <a:pt x="97" y="6"/>
                    <a:pt x="129" y="18"/>
                    <a:pt x="129" y="24"/>
                  </a:cubicBezTo>
                  <a:cubicBezTo>
                    <a:pt x="129" y="30"/>
                    <a:pt x="97" y="36"/>
                    <a:pt x="81" y="40"/>
                  </a:cubicBezTo>
                  <a:cubicBezTo>
                    <a:pt x="65" y="44"/>
                    <a:pt x="43" y="48"/>
                    <a:pt x="30" y="48"/>
                  </a:cubicBezTo>
                  <a:cubicBezTo>
                    <a:pt x="17" y="48"/>
                    <a:pt x="6" y="43"/>
                    <a:pt x="0" y="42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53" name="Line 341"/>
            <p:cNvSpPr>
              <a:spLocks noChangeShapeType="1"/>
            </p:cNvSpPr>
            <p:nvPr/>
          </p:nvSpPr>
          <p:spPr bwMode="auto">
            <a:xfrm flipH="1" flipV="1">
              <a:off x="3162" y="2449"/>
              <a:ext cx="225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54" name="Line 342"/>
            <p:cNvSpPr>
              <a:spLocks noChangeShapeType="1"/>
            </p:cNvSpPr>
            <p:nvPr/>
          </p:nvSpPr>
          <p:spPr bwMode="auto">
            <a:xfrm flipV="1">
              <a:off x="3387" y="2220"/>
              <a:ext cx="13" cy="2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55" name="Line 343"/>
            <p:cNvSpPr>
              <a:spLocks noChangeShapeType="1"/>
            </p:cNvSpPr>
            <p:nvPr/>
          </p:nvSpPr>
          <p:spPr bwMode="auto">
            <a:xfrm flipV="1">
              <a:off x="3160" y="2207"/>
              <a:ext cx="8" cy="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56" name="Line 344"/>
            <p:cNvSpPr>
              <a:spLocks noChangeShapeType="1"/>
            </p:cNvSpPr>
            <p:nvPr/>
          </p:nvSpPr>
          <p:spPr bwMode="auto">
            <a:xfrm flipV="1">
              <a:off x="3174" y="2228"/>
              <a:ext cx="15" cy="1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57" name="Line 345"/>
            <p:cNvSpPr>
              <a:spLocks noChangeShapeType="1"/>
            </p:cNvSpPr>
            <p:nvPr/>
          </p:nvSpPr>
          <p:spPr bwMode="auto">
            <a:xfrm>
              <a:off x="3172" y="2411"/>
              <a:ext cx="187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58" name="Line 346"/>
            <p:cNvSpPr>
              <a:spLocks noChangeShapeType="1"/>
            </p:cNvSpPr>
            <p:nvPr/>
          </p:nvSpPr>
          <p:spPr bwMode="auto">
            <a:xfrm flipV="1">
              <a:off x="3361" y="2237"/>
              <a:ext cx="11" cy="1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59" name="Line 347"/>
            <p:cNvSpPr>
              <a:spLocks noChangeShapeType="1"/>
            </p:cNvSpPr>
            <p:nvPr/>
          </p:nvSpPr>
          <p:spPr bwMode="auto">
            <a:xfrm>
              <a:off x="3187" y="2228"/>
              <a:ext cx="18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60" name="Freeform 348"/>
            <p:cNvSpPr>
              <a:spLocks/>
            </p:cNvSpPr>
            <p:nvPr/>
          </p:nvSpPr>
          <p:spPr bwMode="auto">
            <a:xfrm>
              <a:off x="3250" y="2429"/>
              <a:ext cx="23" cy="24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36" y="24"/>
                </a:cxn>
                <a:cxn ang="0">
                  <a:pos x="21" y="39"/>
                </a:cxn>
                <a:cxn ang="0">
                  <a:pos x="0" y="24"/>
                </a:cxn>
                <a:cxn ang="0">
                  <a:pos x="18" y="3"/>
                </a:cxn>
              </a:cxnLst>
              <a:rect l="0" t="0" r="r" b="b"/>
              <a:pathLst>
                <a:path w="36" h="39">
                  <a:moveTo>
                    <a:pt x="18" y="3"/>
                  </a:moveTo>
                  <a:cubicBezTo>
                    <a:pt x="30" y="0"/>
                    <a:pt x="36" y="18"/>
                    <a:pt x="36" y="24"/>
                  </a:cubicBezTo>
                  <a:cubicBezTo>
                    <a:pt x="36" y="30"/>
                    <a:pt x="27" y="39"/>
                    <a:pt x="21" y="39"/>
                  </a:cubicBezTo>
                  <a:cubicBezTo>
                    <a:pt x="15" y="39"/>
                    <a:pt x="0" y="30"/>
                    <a:pt x="0" y="24"/>
                  </a:cubicBezTo>
                  <a:cubicBezTo>
                    <a:pt x="0" y="18"/>
                    <a:pt x="14" y="7"/>
                    <a:pt x="18" y="3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61" name="Line 349"/>
            <p:cNvSpPr>
              <a:spLocks noChangeShapeType="1"/>
            </p:cNvSpPr>
            <p:nvPr/>
          </p:nvSpPr>
          <p:spPr bwMode="auto">
            <a:xfrm>
              <a:off x="3160" y="2199"/>
              <a:ext cx="385" cy="21"/>
            </a:xfrm>
            <a:prstGeom prst="line">
              <a:avLst/>
            </a:prstGeom>
            <a:noFill/>
            <a:ln w="19050">
              <a:solidFill>
                <a:srgbClr val="8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62" name="Line 350"/>
            <p:cNvSpPr>
              <a:spLocks noChangeShapeType="1"/>
            </p:cNvSpPr>
            <p:nvPr/>
          </p:nvSpPr>
          <p:spPr bwMode="auto">
            <a:xfrm flipV="1">
              <a:off x="3547" y="2192"/>
              <a:ext cx="157" cy="28"/>
            </a:xfrm>
            <a:prstGeom prst="line">
              <a:avLst/>
            </a:prstGeom>
            <a:noFill/>
            <a:ln w="19050">
              <a:solidFill>
                <a:srgbClr val="8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63" name="Line 351"/>
            <p:cNvSpPr>
              <a:spLocks noChangeShapeType="1"/>
            </p:cNvSpPr>
            <p:nvPr/>
          </p:nvSpPr>
          <p:spPr bwMode="auto">
            <a:xfrm flipH="1" flipV="1">
              <a:off x="3417" y="2169"/>
              <a:ext cx="289" cy="21"/>
            </a:xfrm>
            <a:prstGeom prst="line">
              <a:avLst/>
            </a:prstGeom>
            <a:noFill/>
            <a:ln w="19050">
              <a:solidFill>
                <a:srgbClr val="8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64" name="Line 352"/>
            <p:cNvSpPr>
              <a:spLocks noChangeShapeType="1"/>
            </p:cNvSpPr>
            <p:nvPr/>
          </p:nvSpPr>
          <p:spPr bwMode="auto">
            <a:xfrm>
              <a:off x="3582" y="2211"/>
              <a:ext cx="15" cy="729"/>
            </a:xfrm>
            <a:prstGeom prst="line">
              <a:avLst/>
            </a:prstGeom>
            <a:noFill/>
            <a:ln w="38100">
              <a:solidFill>
                <a:srgbClr val="8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65" name="Line 353"/>
            <p:cNvSpPr>
              <a:spLocks noChangeShapeType="1"/>
            </p:cNvSpPr>
            <p:nvPr/>
          </p:nvSpPr>
          <p:spPr bwMode="auto">
            <a:xfrm flipH="1" flipV="1">
              <a:off x="3706" y="2192"/>
              <a:ext cx="9" cy="699"/>
            </a:xfrm>
            <a:prstGeom prst="line">
              <a:avLst/>
            </a:prstGeom>
            <a:noFill/>
            <a:ln w="38100">
              <a:solidFill>
                <a:srgbClr val="8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66" name="Line 354"/>
            <p:cNvSpPr>
              <a:spLocks noChangeShapeType="1"/>
            </p:cNvSpPr>
            <p:nvPr/>
          </p:nvSpPr>
          <p:spPr bwMode="auto">
            <a:xfrm flipV="1">
              <a:off x="3414" y="2518"/>
              <a:ext cx="296" cy="86"/>
            </a:xfrm>
            <a:prstGeom prst="line">
              <a:avLst/>
            </a:prstGeom>
            <a:noFill/>
            <a:ln w="19050">
              <a:solidFill>
                <a:srgbClr val="8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67" name="Line 355"/>
            <p:cNvSpPr>
              <a:spLocks noChangeShapeType="1"/>
            </p:cNvSpPr>
            <p:nvPr/>
          </p:nvSpPr>
          <p:spPr bwMode="auto">
            <a:xfrm flipH="1" flipV="1">
              <a:off x="3001" y="2559"/>
              <a:ext cx="124" cy="12"/>
            </a:xfrm>
            <a:prstGeom prst="line">
              <a:avLst/>
            </a:prstGeom>
            <a:noFill/>
            <a:ln w="19050">
              <a:solidFill>
                <a:srgbClr val="8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68" name="Line 356"/>
            <p:cNvSpPr>
              <a:spLocks noChangeShapeType="1"/>
            </p:cNvSpPr>
            <p:nvPr/>
          </p:nvSpPr>
          <p:spPr bwMode="auto">
            <a:xfrm flipV="1">
              <a:off x="2997" y="2518"/>
              <a:ext cx="130" cy="38"/>
            </a:xfrm>
            <a:prstGeom prst="line">
              <a:avLst/>
            </a:prstGeom>
            <a:noFill/>
            <a:ln w="19050">
              <a:solidFill>
                <a:srgbClr val="8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69" name="Line 357"/>
            <p:cNvSpPr>
              <a:spLocks noChangeShapeType="1"/>
            </p:cNvSpPr>
            <p:nvPr/>
          </p:nvSpPr>
          <p:spPr bwMode="auto">
            <a:xfrm flipV="1">
              <a:off x="3481" y="2889"/>
              <a:ext cx="236" cy="102"/>
            </a:xfrm>
            <a:prstGeom prst="line">
              <a:avLst/>
            </a:prstGeom>
            <a:noFill/>
            <a:ln w="76200">
              <a:solidFill>
                <a:srgbClr val="8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70" name="Freeform 358"/>
            <p:cNvSpPr>
              <a:spLocks/>
            </p:cNvSpPr>
            <p:nvPr/>
          </p:nvSpPr>
          <p:spPr bwMode="auto">
            <a:xfrm>
              <a:off x="3865" y="2802"/>
              <a:ext cx="59" cy="70"/>
            </a:xfrm>
            <a:custGeom>
              <a:avLst/>
              <a:gdLst/>
              <a:ahLst/>
              <a:cxnLst>
                <a:cxn ang="0">
                  <a:pos x="25" y="1"/>
                </a:cxn>
                <a:cxn ang="0">
                  <a:pos x="61" y="28"/>
                </a:cxn>
                <a:cxn ang="0">
                  <a:pos x="88" y="76"/>
                </a:cxn>
                <a:cxn ang="0">
                  <a:pos x="91" y="109"/>
                </a:cxn>
                <a:cxn ang="0">
                  <a:pos x="61" y="97"/>
                </a:cxn>
                <a:cxn ang="0">
                  <a:pos x="19" y="64"/>
                </a:cxn>
                <a:cxn ang="0">
                  <a:pos x="1" y="22"/>
                </a:cxn>
                <a:cxn ang="0">
                  <a:pos x="25" y="1"/>
                </a:cxn>
              </a:cxnLst>
              <a:rect l="0" t="0" r="r" b="b"/>
              <a:pathLst>
                <a:path w="95" h="112">
                  <a:moveTo>
                    <a:pt x="25" y="1"/>
                  </a:moveTo>
                  <a:cubicBezTo>
                    <a:pt x="35" y="2"/>
                    <a:pt x="50" y="15"/>
                    <a:pt x="61" y="28"/>
                  </a:cubicBezTo>
                  <a:cubicBezTo>
                    <a:pt x="72" y="41"/>
                    <a:pt x="83" y="63"/>
                    <a:pt x="88" y="76"/>
                  </a:cubicBezTo>
                  <a:cubicBezTo>
                    <a:pt x="93" y="89"/>
                    <a:pt x="95" y="106"/>
                    <a:pt x="91" y="109"/>
                  </a:cubicBezTo>
                  <a:cubicBezTo>
                    <a:pt x="87" y="112"/>
                    <a:pt x="73" y="105"/>
                    <a:pt x="61" y="97"/>
                  </a:cubicBezTo>
                  <a:cubicBezTo>
                    <a:pt x="49" y="89"/>
                    <a:pt x="29" y="76"/>
                    <a:pt x="19" y="64"/>
                  </a:cubicBezTo>
                  <a:cubicBezTo>
                    <a:pt x="9" y="52"/>
                    <a:pt x="0" y="32"/>
                    <a:pt x="1" y="22"/>
                  </a:cubicBezTo>
                  <a:cubicBezTo>
                    <a:pt x="2" y="12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FFFF99"/>
            </a:solidFill>
            <a:ln w="12700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71" name="Freeform 359"/>
            <p:cNvSpPr>
              <a:spLocks/>
            </p:cNvSpPr>
            <p:nvPr/>
          </p:nvSpPr>
          <p:spPr bwMode="auto">
            <a:xfrm rot="-1959490">
              <a:off x="3768" y="2942"/>
              <a:ext cx="59" cy="70"/>
            </a:xfrm>
            <a:custGeom>
              <a:avLst/>
              <a:gdLst/>
              <a:ahLst/>
              <a:cxnLst>
                <a:cxn ang="0">
                  <a:pos x="25" y="1"/>
                </a:cxn>
                <a:cxn ang="0">
                  <a:pos x="61" y="28"/>
                </a:cxn>
                <a:cxn ang="0">
                  <a:pos x="88" y="76"/>
                </a:cxn>
                <a:cxn ang="0">
                  <a:pos x="91" y="109"/>
                </a:cxn>
                <a:cxn ang="0">
                  <a:pos x="61" y="97"/>
                </a:cxn>
                <a:cxn ang="0">
                  <a:pos x="19" y="64"/>
                </a:cxn>
                <a:cxn ang="0">
                  <a:pos x="1" y="22"/>
                </a:cxn>
                <a:cxn ang="0">
                  <a:pos x="25" y="1"/>
                </a:cxn>
              </a:cxnLst>
              <a:rect l="0" t="0" r="r" b="b"/>
              <a:pathLst>
                <a:path w="95" h="112">
                  <a:moveTo>
                    <a:pt x="25" y="1"/>
                  </a:moveTo>
                  <a:cubicBezTo>
                    <a:pt x="35" y="2"/>
                    <a:pt x="50" y="15"/>
                    <a:pt x="61" y="28"/>
                  </a:cubicBezTo>
                  <a:cubicBezTo>
                    <a:pt x="72" y="41"/>
                    <a:pt x="83" y="63"/>
                    <a:pt x="88" y="76"/>
                  </a:cubicBezTo>
                  <a:cubicBezTo>
                    <a:pt x="93" y="89"/>
                    <a:pt x="95" y="106"/>
                    <a:pt x="91" y="109"/>
                  </a:cubicBezTo>
                  <a:cubicBezTo>
                    <a:pt x="87" y="112"/>
                    <a:pt x="73" y="105"/>
                    <a:pt x="61" y="97"/>
                  </a:cubicBezTo>
                  <a:cubicBezTo>
                    <a:pt x="49" y="89"/>
                    <a:pt x="29" y="76"/>
                    <a:pt x="19" y="64"/>
                  </a:cubicBezTo>
                  <a:cubicBezTo>
                    <a:pt x="9" y="52"/>
                    <a:pt x="0" y="32"/>
                    <a:pt x="1" y="22"/>
                  </a:cubicBezTo>
                  <a:cubicBezTo>
                    <a:pt x="2" y="12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FFFF99"/>
            </a:solidFill>
            <a:ln w="12700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72" name="Freeform 360"/>
            <p:cNvSpPr>
              <a:spLocks/>
            </p:cNvSpPr>
            <p:nvPr/>
          </p:nvSpPr>
          <p:spPr bwMode="auto">
            <a:xfrm>
              <a:off x="4189" y="2832"/>
              <a:ext cx="46" cy="61"/>
            </a:xfrm>
            <a:custGeom>
              <a:avLst/>
              <a:gdLst/>
              <a:ahLst/>
              <a:cxnLst>
                <a:cxn ang="0">
                  <a:pos x="74" y="20"/>
                </a:cxn>
                <a:cxn ang="0">
                  <a:pos x="59" y="59"/>
                </a:cxn>
                <a:cxn ang="0">
                  <a:pos x="32" y="89"/>
                </a:cxn>
                <a:cxn ang="0">
                  <a:pos x="5" y="95"/>
                </a:cxn>
                <a:cxn ang="0">
                  <a:pos x="2" y="68"/>
                </a:cxn>
                <a:cxn ang="0">
                  <a:pos x="16" y="31"/>
                </a:cxn>
                <a:cxn ang="0">
                  <a:pos x="38" y="2"/>
                </a:cxn>
                <a:cxn ang="0">
                  <a:pos x="53" y="17"/>
                </a:cxn>
                <a:cxn ang="0">
                  <a:pos x="74" y="20"/>
                </a:cxn>
              </a:cxnLst>
              <a:rect l="0" t="0" r="r" b="b"/>
              <a:pathLst>
                <a:path w="75" h="98">
                  <a:moveTo>
                    <a:pt x="74" y="20"/>
                  </a:moveTo>
                  <a:cubicBezTo>
                    <a:pt x="75" y="27"/>
                    <a:pt x="66" y="47"/>
                    <a:pt x="59" y="59"/>
                  </a:cubicBezTo>
                  <a:cubicBezTo>
                    <a:pt x="52" y="71"/>
                    <a:pt x="41" y="83"/>
                    <a:pt x="32" y="89"/>
                  </a:cubicBezTo>
                  <a:cubicBezTo>
                    <a:pt x="23" y="95"/>
                    <a:pt x="10" y="98"/>
                    <a:pt x="5" y="95"/>
                  </a:cubicBezTo>
                  <a:cubicBezTo>
                    <a:pt x="0" y="92"/>
                    <a:pt x="0" y="79"/>
                    <a:pt x="2" y="68"/>
                  </a:cubicBezTo>
                  <a:cubicBezTo>
                    <a:pt x="4" y="57"/>
                    <a:pt x="10" y="42"/>
                    <a:pt x="16" y="31"/>
                  </a:cubicBezTo>
                  <a:cubicBezTo>
                    <a:pt x="22" y="20"/>
                    <a:pt x="32" y="4"/>
                    <a:pt x="38" y="2"/>
                  </a:cubicBezTo>
                  <a:cubicBezTo>
                    <a:pt x="44" y="0"/>
                    <a:pt x="47" y="14"/>
                    <a:pt x="53" y="17"/>
                  </a:cubicBezTo>
                  <a:cubicBezTo>
                    <a:pt x="59" y="20"/>
                    <a:pt x="70" y="19"/>
                    <a:pt x="74" y="20"/>
                  </a:cubicBezTo>
                  <a:close/>
                </a:path>
              </a:pathLst>
            </a:custGeom>
            <a:solidFill>
              <a:srgbClr val="FFFF99"/>
            </a:solidFill>
            <a:ln w="12700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73" name="Freeform 361"/>
            <p:cNvSpPr>
              <a:spLocks/>
            </p:cNvSpPr>
            <p:nvPr/>
          </p:nvSpPr>
          <p:spPr bwMode="auto">
            <a:xfrm>
              <a:off x="3955" y="3232"/>
              <a:ext cx="46" cy="61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12" y="47"/>
                </a:cxn>
                <a:cxn ang="0">
                  <a:pos x="39" y="12"/>
                </a:cxn>
                <a:cxn ang="0">
                  <a:pos x="66" y="3"/>
                </a:cxn>
                <a:cxn ang="0">
                  <a:pos x="72" y="30"/>
                </a:cxn>
                <a:cxn ang="0">
                  <a:pos x="57" y="75"/>
                </a:cxn>
                <a:cxn ang="0">
                  <a:pos x="36" y="96"/>
                </a:cxn>
                <a:cxn ang="0">
                  <a:pos x="27" y="84"/>
                </a:cxn>
                <a:cxn ang="0">
                  <a:pos x="0" y="75"/>
                </a:cxn>
              </a:cxnLst>
              <a:rect l="0" t="0" r="r" b="b"/>
              <a:pathLst>
                <a:path w="73" h="97">
                  <a:moveTo>
                    <a:pt x="0" y="75"/>
                  </a:moveTo>
                  <a:cubicBezTo>
                    <a:pt x="0" y="68"/>
                    <a:pt x="5" y="58"/>
                    <a:pt x="12" y="47"/>
                  </a:cubicBezTo>
                  <a:cubicBezTo>
                    <a:pt x="19" y="36"/>
                    <a:pt x="30" y="19"/>
                    <a:pt x="39" y="12"/>
                  </a:cubicBezTo>
                  <a:cubicBezTo>
                    <a:pt x="48" y="5"/>
                    <a:pt x="61" y="0"/>
                    <a:pt x="66" y="3"/>
                  </a:cubicBezTo>
                  <a:cubicBezTo>
                    <a:pt x="71" y="6"/>
                    <a:pt x="73" y="18"/>
                    <a:pt x="72" y="30"/>
                  </a:cubicBezTo>
                  <a:cubicBezTo>
                    <a:pt x="71" y="42"/>
                    <a:pt x="63" y="64"/>
                    <a:pt x="57" y="75"/>
                  </a:cubicBezTo>
                  <a:cubicBezTo>
                    <a:pt x="51" y="86"/>
                    <a:pt x="41" y="95"/>
                    <a:pt x="36" y="96"/>
                  </a:cubicBezTo>
                  <a:cubicBezTo>
                    <a:pt x="31" y="97"/>
                    <a:pt x="33" y="87"/>
                    <a:pt x="27" y="84"/>
                  </a:cubicBezTo>
                  <a:cubicBezTo>
                    <a:pt x="21" y="81"/>
                    <a:pt x="6" y="77"/>
                    <a:pt x="0" y="75"/>
                  </a:cubicBezTo>
                  <a:close/>
                </a:path>
              </a:pathLst>
            </a:custGeom>
            <a:solidFill>
              <a:srgbClr val="FFFF99"/>
            </a:solidFill>
            <a:ln w="12700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74" name="Freeform 362"/>
            <p:cNvSpPr>
              <a:spLocks/>
            </p:cNvSpPr>
            <p:nvPr/>
          </p:nvSpPr>
          <p:spPr bwMode="auto">
            <a:xfrm rot="15833881">
              <a:off x="3839" y="3250"/>
              <a:ext cx="59" cy="70"/>
            </a:xfrm>
            <a:custGeom>
              <a:avLst/>
              <a:gdLst/>
              <a:ahLst/>
              <a:cxnLst>
                <a:cxn ang="0">
                  <a:pos x="25" y="1"/>
                </a:cxn>
                <a:cxn ang="0">
                  <a:pos x="61" y="28"/>
                </a:cxn>
                <a:cxn ang="0">
                  <a:pos x="88" y="76"/>
                </a:cxn>
                <a:cxn ang="0">
                  <a:pos x="91" y="109"/>
                </a:cxn>
                <a:cxn ang="0">
                  <a:pos x="61" y="97"/>
                </a:cxn>
                <a:cxn ang="0">
                  <a:pos x="19" y="64"/>
                </a:cxn>
                <a:cxn ang="0">
                  <a:pos x="1" y="22"/>
                </a:cxn>
                <a:cxn ang="0">
                  <a:pos x="25" y="1"/>
                </a:cxn>
              </a:cxnLst>
              <a:rect l="0" t="0" r="r" b="b"/>
              <a:pathLst>
                <a:path w="95" h="112">
                  <a:moveTo>
                    <a:pt x="25" y="1"/>
                  </a:moveTo>
                  <a:cubicBezTo>
                    <a:pt x="35" y="2"/>
                    <a:pt x="50" y="15"/>
                    <a:pt x="61" y="28"/>
                  </a:cubicBezTo>
                  <a:cubicBezTo>
                    <a:pt x="72" y="41"/>
                    <a:pt x="83" y="63"/>
                    <a:pt x="88" y="76"/>
                  </a:cubicBezTo>
                  <a:cubicBezTo>
                    <a:pt x="93" y="89"/>
                    <a:pt x="95" y="106"/>
                    <a:pt x="91" y="109"/>
                  </a:cubicBezTo>
                  <a:cubicBezTo>
                    <a:pt x="87" y="112"/>
                    <a:pt x="73" y="105"/>
                    <a:pt x="61" y="97"/>
                  </a:cubicBezTo>
                  <a:cubicBezTo>
                    <a:pt x="49" y="89"/>
                    <a:pt x="29" y="76"/>
                    <a:pt x="19" y="64"/>
                  </a:cubicBezTo>
                  <a:cubicBezTo>
                    <a:pt x="9" y="52"/>
                    <a:pt x="0" y="32"/>
                    <a:pt x="1" y="22"/>
                  </a:cubicBezTo>
                  <a:cubicBezTo>
                    <a:pt x="2" y="12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FFFF99"/>
            </a:solidFill>
            <a:ln w="12700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75" name="Freeform 363"/>
            <p:cNvSpPr>
              <a:spLocks/>
            </p:cNvSpPr>
            <p:nvPr/>
          </p:nvSpPr>
          <p:spPr bwMode="auto">
            <a:xfrm>
              <a:off x="3809" y="3193"/>
              <a:ext cx="66" cy="54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20" y="30"/>
                </a:cxn>
                <a:cxn ang="0">
                  <a:pos x="70" y="6"/>
                </a:cxn>
                <a:cxn ang="0">
                  <a:pos x="103" y="4"/>
                </a:cxn>
                <a:cxn ang="0">
                  <a:pos x="89" y="34"/>
                </a:cxn>
                <a:cxn ang="0">
                  <a:pos x="54" y="74"/>
                </a:cxn>
                <a:cxn ang="0">
                  <a:pos x="18" y="84"/>
                </a:cxn>
                <a:cxn ang="0">
                  <a:pos x="0" y="60"/>
                </a:cxn>
              </a:cxnLst>
              <a:rect l="0" t="0" r="r" b="b"/>
              <a:pathLst>
                <a:path w="106" h="86">
                  <a:moveTo>
                    <a:pt x="0" y="60"/>
                  </a:moveTo>
                  <a:cubicBezTo>
                    <a:pt x="0" y="51"/>
                    <a:pt x="8" y="39"/>
                    <a:pt x="20" y="30"/>
                  </a:cubicBezTo>
                  <a:cubicBezTo>
                    <a:pt x="32" y="21"/>
                    <a:pt x="56" y="10"/>
                    <a:pt x="70" y="6"/>
                  </a:cubicBezTo>
                  <a:cubicBezTo>
                    <a:pt x="83" y="1"/>
                    <a:pt x="100" y="0"/>
                    <a:pt x="103" y="4"/>
                  </a:cubicBezTo>
                  <a:cubicBezTo>
                    <a:pt x="106" y="9"/>
                    <a:pt x="98" y="22"/>
                    <a:pt x="89" y="34"/>
                  </a:cubicBezTo>
                  <a:cubicBezTo>
                    <a:pt x="81" y="45"/>
                    <a:pt x="66" y="66"/>
                    <a:pt x="54" y="74"/>
                  </a:cubicBezTo>
                  <a:cubicBezTo>
                    <a:pt x="42" y="82"/>
                    <a:pt x="27" y="86"/>
                    <a:pt x="18" y="84"/>
                  </a:cubicBezTo>
                  <a:cubicBezTo>
                    <a:pt x="9" y="82"/>
                    <a:pt x="0" y="69"/>
                    <a:pt x="0" y="60"/>
                  </a:cubicBezTo>
                  <a:close/>
                </a:path>
              </a:pathLst>
            </a:custGeom>
            <a:solidFill>
              <a:srgbClr val="FFFF99"/>
            </a:solidFill>
            <a:ln w="12700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76" name="Freeform 364"/>
            <p:cNvSpPr>
              <a:spLocks/>
            </p:cNvSpPr>
            <p:nvPr/>
          </p:nvSpPr>
          <p:spPr bwMode="auto">
            <a:xfrm>
              <a:off x="3760" y="3016"/>
              <a:ext cx="81" cy="35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51" y="1"/>
                </a:cxn>
                <a:cxn ang="0">
                  <a:pos x="104" y="15"/>
                </a:cxn>
                <a:cxn ang="0">
                  <a:pos x="129" y="36"/>
                </a:cxn>
                <a:cxn ang="0">
                  <a:pos x="100" y="49"/>
                </a:cxn>
                <a:cxn ang="0">
                  <a:pos x="46" y="56"/>
                </a:cxn>
                <a:cxn ang="0">
                  <a:pos x="7" y="41"/>
                </a:cxn>
                <a:cxn ang="0">
                  <a:pos x="7" y="8"/>
                </a:cxn>
              </a:cxnLst>
              <a:rect l="0" t="0" r="r" b="b"/>
              <a:pathLst>
                <a:path w="130" h="57">
                  <a:moveTo>
                    <a:pt x="7" y="8"/>
                  </a:moveTo>
                  <a:cubicBezTo>
                    <a:pt x="15" y="2"/>
                    <a:pt x="35" y="0"/>
                    <a:pt x="51" y="1"/>
                  </a:cubicBezTo>
                  <a:cubicBezTo>
                    <a:pt x="67" y="2"/>
                    <a:pt x="91" y="9"/>
                    <a:pt x="104" y="15"/>
                  </a:cubicBezTo>
                  <a:cubicBezTo>
                    <a:pt x="117" y="21"/>
                    <a:pt x="130" y="31"/>
                    <a:pt x="129" y="36"/>
                  </a:cubicBezTo>
                  <a:cubicBezTo>
                    <a:pt x="129" y="41"/>
                    <a:pt x="114" y="46"/>
                    <a:pt x="100" y="49"/>
                  </a:cubicBezTo>
                  <a:cubicBezTo>
                    <a:pt x="86" y="52"/>
                    <a:pt x="61" y="57"/>
                    <a:pt x="46" y="56"/>
                  </a:cubicBezTo>
                  <a:cubicBezTo>
                    <a:pt x="31" y="55"/>
                    <a:pt x="14" y="49"/>
                    <a:pt x="7" y="41"/>
                  </a:cubicBezTo>
                  <a:cubicBezTo>
                    <a:pt x="0" y="33"/>
                    <a:pt x="7" y="15"/>
                    <a:pt x="7" y="8"/>
                  </a:cubicBezTo>
                  <a:close/>
                </a:path>
              </a:pathLst>
            </a:custGeom>
            <a:solidFill>
              <a:srgbClr val="FFFF99"/>
            </a:solidFill>
            <a:ln w="12700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77" name="Freeform 365"/>
            <p:cNvSpPr>
              <a:spLocks/>
            </p:cNvSpPr>
            <p:nvPr/>
          </p:nvSpPr>
          <p:spPr bwMode="auto">
            <a:xfrm>
              <a:off x="4022" y="2777"/>
              <a:ext cx="38" cy="76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59" y="36"/>
                </a:cxn>
                <a:cxn ang="0">
                  <a:pos x="56" y="91"/>
                </a:cxn>
                <a:cxn ang="0">
                  <a:pos x="43" y="121"/>
                </a:cxn>
                <a:cxn ang="0">
                  <a:pos x="22" y="97"/>
                </a:cxn>
                <a:cxn ang="0">
                  <a:pos x="2" y="48"/>
                </a:cxn>
                <a:cxn ang="0">
                  <a:pos x="8" y="6"/>
                </a:cxn>
                <a:cxn ang="0">
                  <a:pos x="26" y="12"/>
                </a:cxn>
                <a:cxn ang="0">
                  <a:pos x="44" y="6"/>
                </a:cxn>
              </a:cxnLst>
              <a:rect l="0" t="0" r="r" b="b"/>
              <a:pathLst>
                <a:path w="61" h="122">
                  <a:moveTo>
                    <a:pt x="44" y="6"/>
                  </a:moveTo>
                  <a:cubicBezTo>
                    <a:pt x="49" y="10"/>
                    <a:pt x="57" y="22"/>
                    <a:pt x="59" y="36"/>
                  </a:cubicBezTo>
                  <a:cubicBezTo>
                    <a:pt x="61" y="50"/>
                    <a:pt x="59" y="77"/>
                    <a:pt x="56" y="91"/>
                  </a:cubicBezTo>
                  <a:cubicBezTo>
                    <a:pt x="53" y="105"/>
                    <a:pt x="48" y="121"/>
                    <a:pt x="43" y="121"/>
                  </a:cubicBezTo>
                  <a:cubicBezTo>
                    <a:pt x="38" y="122"/>
                    <a:pt x="29" y="109"/>
                    <a:pt x="22" y="97"/>
                  </a:cubicBezTo>
                  <a:cubicBezTo>
                    <a:pt x="15" y="85"/>
                    <a:pt x="4" y="63"/>
                    <a:pt x="2" y="48"/>
                  </a:cubicBezTo>
                  <a:cubicBezTo>
                    <a:pt x="0" y="33"/>
                    <a:pt x="4" y="12"/>
                    <a:pt x="8" y="6"/>
                  </a:cubicBezTo>
                  <a:cubicBezTo>
                    <a:pt x="12" y="0"/>
                    <a:pt x="20" y="12"/>
                    <a:pt x="26" y="12"/>
                  </a:cubicBezTo>
                  <a:cubicBezTo>
                    <a:pt x="32" y="12"/>
                    <a:pt x="40" y="7"/>
                    <a:pt x="44" y="6"/>
                  </a:cubicBezTo>
                  <a:close/>
                </a:path>
              </a:pathLst>
            </a:custGeom>
            <a:solidFill>
              <a:srgbClr val="FFFF99"/>
            </a:solidFill>
            <a:ln w="12700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78" name="Freeform 366"/>
            <p:cNvSpPr>
              <a:spLocks/>
            </p:cNvSpPr>
            <p:nvPr/>
          </p:nvSpPr>
          <p:spPr bwMode="auto">
            <a:xfrm>
              <a:off x="4126" y="2751"/>
              <a:ext cx="39" cy="78"/>
            </a:xfrm>
            <a:custGeom>
              <a:avLst/>
              <a:gdLst/>
              <a:ahLst/>
              <a:cxnLst>
                <a:cxn ang="0">
                  <a:pos x="54" y="8"/>
                </a:cxn>
                <a:cxn ang="0">
                  <a:pos x="59" y="49"/>
                </a:cxn>
                <a:cxn ang="0">
                  <a:pos x="37" y="100"/>
                </a:cxn>
                <a:cxn ang="0">
                  <a:pos x="13" y="123"/>
                </a:cxn>
                <a:cxn ang="0">
                  <a:pos x="4" y="92"/>
                </a:cxn>
                <a:cxn ang="0">
                  <a:pos x="4" y="39"/>
                </a:cxn>
                <a:cxn ang="0">
                  <a:pos x="27" y="5"/>
                </a:cxn>
                <a:cxn ang="0">
                  <a:pos x="54" y="8"/>
                </a:cxn>
              </a:cxnLst>
              <a:rect l="0" t="0" r="r" b="b"/>
              <a:pathLst>
                <a:path w="62" h="124">
                  <a:moveTo>
                    <a:pt x="54" y="8"/>
                  </a:moveTo>
                  <a:cubicBezTo>
                    <a:pt x="59" y="16"/>
                    <a:pt x="62" y="34"/>
                    <a:pt x="59" y="49"/>
                  </a:cubicBezTo>
                  <a:cubicBezTo>
                    <a:pt x="56" y="64"/>
                    <a:pt x="45" y="88"/>
                    <a:pt x="37" y="100"/>
                  </a:cubicBezTo>
                  <a:cubicBezTo>
                    <a:pt x="30" y="112"/>
                    <a:pt x="18" y="124"/>
                    <a:pt x="13" y="123"/>
                  </a:cubicBezTo>
                  <a:cubicBezTo>
                    <a:pt x="9" y="122"/>
                    <a:pt x="5" y="106"/>
                    <a:pt x="4" y="92"/>
                  </a:cubicBezTo>
                  <a:cubicBezTo>
                    <a:pt x="3" y="78"/>
                    <a:pt x="0" y="53"/>
                    <a:pt x="4" y="39"/>
                  </a:cubicBezTo>
                  <a:cubicBezTo>
                    <a:pt x="8" y="25"/>
                    <a:pt x="19" y="10"/>
                    <a:pt x="27" y="5"/>
                  </a:cubicBezTo>
                  <a:cubicBezTo>
                    <a:pt x="35" y="0"/>
                    <a:pt x="49" y="8"/>
                    <a:pt x="54" y="8"/>
                  </a:cubicBezTo>
                  <a:close/>
                </a:path>
              </a:pathLst>
            </a:custGeom>
            <a:solidFill>
              <a:srgbClr val="FFFF99"/>
            </a:solidFill>
            <a:ln w="12700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79" name="Freeform 367"/>
            <p:cNvSpPr>
              <a:spLocks/>
            </p:cNvSpPr>
            <p:nvPr/>
          </p:nvSpPr>
          <p:spPr bwMode="auto">
            <a:xfrm>
              <a:off x="4167" y="2741"/>
              <a:ext cx="44" cy="78"/>
            </a:xfrm>
            <a:custGeom>
              <a:avLst/>
              <a:gdLst/>
              <a:ahLst/>
              <a:cxnLst>
                <a:cxn ang="0">
                  <a:pos x="67" y="16"/>
                </a:cxn>
                <a:cxn ang="0">
                  <a:pos x="61" y="57"/>
                </a:cxn>
                <a:cxn ang="0">
                  <a:pos x="33" y="104"/>
                </a:cxn>
                <a:cxn ang="0">
                  <a:pos x="5" y="123"/>
                </a:cxn>
                <a:cxn ang="0">
                  <a:pos x="1" y="91"/>
                </a:cxn>
                <a:cxn ang="0">
                  <a:pos x="9" y="38"/>
                </a:cxn>
                <a:cxn ang="0">
                  <a:pos x="40" y="4"/>
                </a:cxn>
                <a:cxn ang="0">
                  <a:pos x="67" y="16"/>
                </a:cxn>
              </a:cxnLst>
              <a:rect l="0" t="0" r="r" b="b"/>
              <a:pathLst>
                <a:path w="71" h="125">
                  <a:moveTo>
                    <a:pt x="67" y="16"/>
                  </a:moveTo>
                  <a:cubicBezTo>
                    <a:pt x="71" y="24"/>
                    <a:pt x="67" y="42"/>
                    <a:pt x="61" y="57"/>
                  </a:cubicBezTo>
                  <a:cubicBezTo>
                    <a:pt x="55" y="72"/>
                    <a:pt x="41" y="93"/>
                    <a:pt x="33" y="104"/>
                  </a:cubicBezTo>
                  <a:cubicBezTo>
                    <a:pt x="24" y="115"/>
                    <a:pt x="10" y="125"/>
                    <a:pt x="5" y="123"/>
                  </a:cubicBezTo>
                  <a:cubicBezTo>
                    <a:pt x="1" y="121"/>
                    <a:pt x="0" y="105"/>
                    <a:pt x="1" y="91"/>
                  </a:cubicBezTo>
                  <a:cubicBezTo>
                    <a:pt x="2" y="76"/>
                    <a:pt x="3" y="53"/>
                    <a:pt x="9" y="38"/>
                  </a:cubicBezTo>
                  <a:cubicBezTo>
                    <a:pt x="15" y="23"/>
                    <a:pt x="30" y="8"/>
                    <a:pt x="40" y="4"/>
                  </a:cubicBezTo>
                  <a:cubicBezTo>
                    <a:pt x="50" y="0"/>
                    <a:pt x="62" y="14"/>
                    <a:pt x="67" y="16"/>
                  </a:cubicBezTo>
                  <a:close/>
                </a:path>
              </a:pathLst>
            </a:custGeom>
            <a:solidFill>
              <a:srgbClr val="FFFF99"/>
            </a:solidFill>
            <a:ln w="12700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80" name="Freeform 368"/>
            <p:cNvSpPr>
              <a:spLocks/>
            </p:cNvSpPr>
            <p:nvPr/>
          </p:nvSpPr>
          <p:spPr bwMode="auto">
            <a:xfrm>
              <a:off x="4262" y="2828"/>
              <a:ext cx="59" cy="66"/>
            </a:xfrm>
            <a:custGeom>
              <a:avLst/>
              <a:gdLst/>
              <a:ahLst/>
              <a:cxnLst>
                <a:cxn ang="0">
                  <a:pos x="95" y="23"/>
                </a:cxn>
                <a:cxn ang="0">
                  <a:pos x="79" y="60"/>
                </a:cxn>
                <a:cxn ang="0">
                  <a:pos x="35" y="94"/>
                </a:cxn>
                <a:cxn ang="0">
                  <a:pos x="3" y="102"/>
                </a:cxn>
                <a:cxn ang="0">
                  <a:pos x="11" y="70"/>
                </a:cxn>
                <a:cxn ang="0">
                  <a:pos x="37" y="24"/>
                </a:cxn>
                <a:cxn ang="0">
                  <a:pos x="76" y="0"/>
                </a:cxn>
                <a:cxn ang="0">
                  <a:pos x="95" y="23"/>
                </a:cxn>
              </a:cxnLst>
              <a:rect l="0" t="0" r="r" b="b"/>
              <a:pathLst>
                <a:path w="95" h="105">
                  <a:moveTo>
                    <a:pt x="95" y="23"/>
                  </a:moveTo>
                  <a:cubicBezTo>
                    <a:pt x="95" y="33"/>
                    <a:pt x="89" y="48"/>
                    <a:pt x="79" y="60"/>
                  </a:cubicBezTo>
                  <a:cubicBezTo>
                    <a:pt x="69" y="72"/>
                    <a:pt x="48" y="87"/>
                    <a:pt x="35" y="94"/>
                  </a:cubicBezTo>
                  <a:cubicBezTo>
                    <a:pt x="23" y="101"/>
                    <a:pt x="7" y="105"/>
                    <a:pt x="3" y="102"/>
                  </a:cubicBezTo>
                  <a:cubicBezTo>
                    <a:pt x="0" y="98"/>
                    <a:pt x="5" y="83"/>
                    <a:pt x="11" y="70"/>
                  </a:cubicBezTo>
                  <a:cubicBezTo>
                    <a:pt x="17" y="57"/>
                    <a:pt x="27" y="36"/>
                    <a:pt x="37" y="24"/>
                  </a:cubicBezTo>
                  <a:cubicBezTo>
                    <a:pt x="48" y="12"/>
                    <a:pt x="66" y="0"/>
                    <a:pt x="76" y="0"/>
                  </a:cubicBezTo>
                  <a:cubicBezTo>
                    <a:pt x="86" y="0"/>
                    <a:pt x="95" y="13"/>
                    <a:pt x="95" y="23"/>
                  </a:cubicBezTo>
                  <a:close/>
                </a:path>
              </a:pathLst>
            </a:custGeom>
            <a:solidFill>
              <a:srgbClr val="FFFF99"/>
            </a:solidFill>
            <a:ln w="12700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81" name="Freeform 369"/>
            <p:cNvSpPr>
              <a:spLocks/>
            </p:cNvSpPr>
            <p:nvPr/>
          </p:nvSpPr>
          <p:spPr bwMode="auto">
            <a:xfrm>
              <a:off x="4300" y="2879"/>
              <a:ext cx="70" cy="55"/>
            </a:xfrm>
            <a:custGeom>
              <a:avLst/>
              <a:gdLst/>
              <a:ahLst/>
              <a:cxnLst>
                <a:cxn ang="0">
                  <a:pos x="112" y="26"/>
                </a:cxn>
                <a:cxn ang="0">
                  <a:pos x="86" y="62"/>
                </a:cxn>
                <a:cxn ang="0">
                  <a:pos x="36" y="85"/>
                </a:cxn>
                <a:cxn ang="0">
                  <a:pos x="3" y="85"/>
                </a:cxn>
                <a:cxn ang="0">
                  <a:pos x="17" y="56"/>
                </a:cxn>
                <a:cxn ang="0">
                  <a:pos x="54" y="17"/>
                </a:cxn>
                <a:cxn ang="0">
                  <a:pos x="94" y="2"/>
                </a:cxn>
                <a:cxn ang="0">
                  <a:pos x="112" y="26"/>
                </a:cxn>
              </a:cxnLst>
              <a:rect l="0" t="0" r="r" b="b"/>
              <a:pathLst>
                <a:path w="112" h="89">
                  <a:moveTo>
                    <a:pt x="112" y="26"/>
                  </a:moveTo>
                  <a:cubicBezTo>
                    <a:pt x="110" y="36"/>
                    <a:pt x="99" y="52"/>
                    <a:pt x="86" y="62"/>
                  </a:cubicBezTo>
                  <a:cubicBezTo>
                    <a:pt x="73" y="72"/>
                    <a:pt x="49" y="81"/>
                    <a:pt x="36" y="85"/>
                  </a:cubicBezTo>
                  <a:cubicBezTo>
                    <a:pt x="23" y="88"/>
                    <a:pt x="5" y="89"/>
                    <a:pt x="3" y="85"/>
                  </a:cubicBezTo>
                  <a:cubicBezTo>
                    <a:pt x="0" y="80"/>
                    <a:pt x="8" y="67"/>
                    <a:pt x="17" y="56"/>
                  </a:cubicBezTo>
                  <a:cubicBezTo>
                    <a:pt x="27" y="45"/>
                    <a:pt x="41" y="26"/>
                    <a:pt x="54" y="17"/>
                  </a:cubicBezTo>
                  <a:cubicBezTo>
                    <a:pt x="67" y="8"/>
                    <a:pt x="84" y="0"/>
                    <a:pt x="94" y="2"/>
                  </a:cubicBezTo>
                  <a:cubicBezTo>
                    <a:pt x="104" y="4"/>
                    <a:pt x="108" y="21"/>
                    <a:pt x="112" y="26"/>
                  </a:cubicBezTo>
                  <a:close/>
                </a:path>
              </a:pathLst>
            </a:custGeom>
            <a:solidFill>
              <a:srgbClr val="FFFF99"/>
            </a:solidFill>
            <a:ln w="12700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82" name="Freeform 370"/>
            <p:cNvSpPr>
              <a:spLocks/>
            </p:cNvSpPr>
            <p:nvPr/>
          </p:nvSpPr>
          <p:spPr bwMode="auto">
            <a:xfrm>
              <a:off x="4249" y="3002"/>
              <a:ext cx="61" cy="38"/>
            </a:xfrm>
            <a:custGeom>
              <a:avLst/>
              <a:gdLst/>
              <a:ahLst/>
              <a:cxnLst>
                <a:cxn ang="0">
                  <a:pos x="98" y="39"/>
                </a:cxn>
                <a:cxn ang="0">
                  <a:pos x="74" y="55"/>
                </a:cxn>
                <a:cxn ang="0">
                  <a:pos x="29" y="60"/>
                </a:cxn>
                <a:cxn ang="0">
                  <a:pos x="2" y="51"/>
                </a:cxn>
                <a:cxn ang="0">
                  <a:pos x="14" y="24"/>
                </a:cxn>
                <a:cxn ang="0">
                  <a:pos x="53" y="4"/>
                </a:cxn>
                <a:cxn ang="0">
                  <a:pos x="92" y="3"/>
                </a:cxn>
                <a:cxn ang="0">
                  <a:pos x="80" y="24"/>
                </a:cxn>
                <a:cxn ang="0">
                  <a:pos x="98" y="39"/>
                </a:cxn>
              </a:cxnLst>
              <a:rect l="0" t="0" r="r" b="b"/>
              <a:pathLst>
                <a:path w="98" h="61">
                  <a:moveTo>
                    <a:pt x="98" y="39"/>
                  </a:moveTo>
                  <a:cubicBezTo>
                    <a:pt x="94" y="45"/>
                    <a:pt x="85" y="52"/>
                    <a:pt x="74" y="55"/>
                  </a:cubicBezTo>
                  <a:cubicBezTo>
                    <a:pt x="63" y="58"/>
                    <a:pt x="41" y="61"/>
                    <a:pt x="29" y="60"/>
                  </a:cubicBezTo>
                  <a:cubicBezTo>
                    <a:pt x="17" y="59"/>
                    <a:pt x="4" y="57"/>
                    <a:pt x="2" y="51"/>
                  </a:cubicBezTo>
                  <a:cubicBezTo>
                    <a:pt x="0" y="45"/>
                    <a:pt x="6" y="32"/>
                    <a:pt x="14" y="24"/>
                  </a:cubicBezTo>
                  <a:cubicBezTo>
                    <a:pt x="22" y="16"/>
                    <a:pt x="40" y="7"/>
                    <a:pt x="53" y="4"/>
                  </a:cubicBezTo>
                  <a:cubicBezTo>
                    <a:pt x="66" y="1"/>
                    <a:pt x="88" y="0"/>
                    <a:pt x="92" y="3"/>
                  </a:cubicBezTo>
                  <a:cubicBezTo>
                    <a:pt x="96" y="6"/>
                    <a:pt x="79" y="18"/>
                    <a:pt x="80" y="24"/>
                  </a:cubicBezTo>
                  <a:cubicBezTo>
                    <a:pt x="81" y="30"/>
                    <a:pt x="94" y="36"/>
                    <a:pt x="98" y="39"/>
                  </a:cubicBezTo>
                  <a:close/>
                </a:path>
              </a:pathLst>
            </a:custGeom>
            <a:solidFill>
              <a:srgbClr val="FFFF99"/>
            </a:solidFill>
            <a:ln w="12700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83" name="Freeform 371"/>
            <p:cNvSpPr>
              <a:spLocks/>
            </p:cNvSpPr>
            <p:nvPr/>
          </p:nvSpPr>
          <p:spPr bwMode="auto">
            <a:xfrm>
              <a:off x="4337" y="3080"/>
              <a:ext cx="82" cy="35"/>
            </a:xfrm>
            <a:custGeom>
              <a:avLst/>
              <a:gdLst/>
              <a:ahLst/>
              <a:cxnLst>
                <a:cxn ang="0">
                  <a:pos x="121" y="49"/>
                </a:cxn>
                <a:cxn ang="0">
                  <a:pos x="80" y="55"/>
                </a:cxn>
                <a:cxn ang="0">
                  <a:pos x="27" y="42"/>
                </a:cxn>
                <a:cxn ang="0">
                  <a:pos x="0" y="22"/>
                </a:cxn>
                <a:cxn ang="0">
                  <a:pos x="30" y="8"/>
                </a:cxn>
                <a:cxn ang="0">
                  <a:pos x="79" y="1"/>
                </a:cxn>
                <a:cxn ang="0">
                  <a:pos x="124" y="13"/>
                </a:cxn>
                <a:cxn ang="0">
                  <a:pos x="121" y="49"/>
                </a:cxn>
              </a:cxnLst>
              <a:rect l="0" t="0" r="r" b="b"/>
              <a:pathLst>
                <a:path w="131" h="56">
                  <a:moveTo>
                    <a:pt x="121" y="49"/>
                  </a:moveTo>
                  <a:cubicBezTo>
                    <a:pt x="113" y="56"/>
                    <a:pt x="96" y="56"/>
                    <a:pt x="80" y="55"/>
                  </a:cubicBezTo>
                  <a:cubicBezTo>
                    <a:pt x="64" y="54"/>
                    <a:pt x="39" y="47"/>
                    <a:pt x="27" y="42"/>
                  </a:cubicBezTo>
                  <a:cubicBezTo>
                    <a:pt x="14" y="37"/>
                    <a:pt x="0" y="27"/>
                    <a:pt x="0" y="22"/>
                  </a:cubicBezTo>
                  <a:cubicBezTo>
                    <a:pt x="1" y="17"/>
                    <a:pt x="17" y="11"/>
                    <a:pt x="30" y="8"/>
                  </a:cubicBezTo>
                  <a:cubicBezTo>
                    <a:pt x="43" y="5"/>
                    <a:pt x="63" y="0"/>
                    <a:pt x="79" y="1"/>
                  </a:cubicBezTo>
                  <a:cubicBezTo>
                    <a:pt x="95" y="2"/>
                    <a:pt x="117" y="5"/>
                    <a:pt x="124" y="13"/>
                  </a:cubicBezTo>
                  <a:cubicBezTo>
                    <a:pt x="131" y="21"/>
                    <a:pt x="122" y="42"/>
                    <a:pt x="121" y="49"/>
                  </a:cubicBezTo>
                  <a:close/>
                </a:path>
              </a:pathLst>
            </a:custGeom>
            <a:solidFill>
              <a:srgbClr val="FFFF99"/>
            </a:solidFill>
            <a:ln w="12700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84" name="Freeform 372"/>
            <p:cNvSpPr>
              <a:spLocks/>
            </p:cNvSpPr>
            <p:nvPr/>
          </p:nvSpPr>
          <p:spPr bwMode="auto">
            <a:xfrm>
              <a:off x="4262" y="3172"/>
              <a:ext cx="62" cy="46"/>
            </a:xfrm>
            <a:custGeom>
              <a:avLst/>
              <a:gdLst/>
              <a:ahLst/>
              <a:cxnLst>
                <a:cxn ang="0">
                  <a:pos x="80" y="73"/>
                </a:cxn>
                <a:cxn ang="0">
                  <a:pos x="46" y="63"/>
                </a:cxn>
                <a:cxn ang="0">
                  <a:pos x="8" y="34"/>
                </a:cxn>
                <a:cxn ang="0">
                  <a:pos x="2" y="7"/>
                </a:cxn>
                <a:cxn ang="0">
                  <a:pos x="20" y="1"/>
                </a:cxn>
                <a:cxn ang="0">
                  <a:pos x="71" y="14"/>
                </a:cxn>
                <a:cxn ang="0">
                  <a:pos x="98" y="43"/>
                </a:cxn>
                <a:cxn ang="0">
                  <a:pos x="86" y="55"/>
                </a:cxn>
                <a:cxn ang="0">
                  <a:pos x="80" y="73"/>
                </a:cxn>
              </a:cxnLst>
              <a:rect l="0" t="0" r="r" b="b"/>
              <a:pathLst>
                <a:path w="100" h="74">
                  <a:moveTo>
                    <a:pt x="80" y="73"/>
                  </a:moveTo>
                  <a:cubicBezTo>
                    <a:pt x="72" y="74"/>
                    <a:pt x="58" y="69"/>
                    <a:pt x="46" y="63"/>
                  </a:cubicBezTo>
                  <a:cubicBezTo>
                    <a:pt x="34" y="57"/>
                    <a:pt x="15" y="43"/>
                    <a:pt x="8" y="34"/>
                  </a:cubicBezTo>
                  <a:cubicBezTo>
                    <a:pt x="1" y="25"/>
                    <a:pt x="0" y="12"/>
                    <a:pt x="2" y="7"/>
                  </a:cubicBezTo>
                  <a:cubicBezTo>
                    <a:pt x="4" y="2"/>
                    <a:pt x="9" y="0"/>
                    <a:pt x="20" y="1"/>
                  </a:cubicBezTo>
                  <a:cubicBezTo>
                    <a:pt x="31" y="2"/>
                    <a:pt x="58" y="7"/>
                    <a:pt x="71" y="14"/>
                  </a:cubicBezTo>
                  <a:cubicBezTo>
                    <a:pt x="84" y="21"/>
                    <a:pt x="96" y="36"/>
                    <a:pt x="98" y="43"/>
                  </a:cubicBezTo>
                  <a:cubicBezTo>
                    <a:pt x="100" y="50"/>
                    <a:pt x="89" y="50"/>
                    <a:pt x="86" y="55"/>
                  </a:cubicBezTo>
                  <a:cubicBezTo>
                    <a:pt x="83" y="60"/>
                    <a:pt x="81" y="69"/>
                    <a:pt x="80" y="73"/>
                  </a:cubicBezTo>
                  <a:close/>
                </a:path>
              </a:pathLst>
            </a:custGeom>
            <a:solidFill>
              <a:srgbClr val="FFFF99"/>
            </a:solidFill>
            <a:ln w="12700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85" name="Freeform 373"/>
            <p:cNvSpPr>
              <a:spLocks/>
            </p:cNvSpPr>
            <p:nvPr/>
          </p:nvSpPr>
          <p:spPr bwMode="auto">
            <a:xfrm>
              <a:off x="4322" y="3135"/>
              <a:ext cx="75" cy="40"/>
            </a:xfrm>
            <a:custGeom>
              <a:avLst/>
              <a:gdLst/>
              <a:ahLst/>
              <a:cxnLst>
                <a:cxn ang="0">
                  <a:pos x="110" y="60"/>
                </a:cxn>
                <a:cxn ang="0">
                  <a:pos x="65" y="54"/>
                </a:cxn>
                <a:cxn ang="0">
                  <a:pos x="20" y="30"/>
                </a:cxn>
                <a:cxn ang="0">
                  <a:pos x="2" y="6"/>
                </a:cxn>
                <a:cxn ang="0">
                  <a:pos x="32" y="0"/>
                </a:cxn>
                <a:cxn ang="0">
                  <a:pos x="77" y="6"/>
                </a:cxn>
                <a:cxn ang="0">
                  <a:pos x="116" y="30"/>
                </a:cxn>
                <a:cxn ang="0">
                  <a:pos x="110" y="60"/>
                </a:cxn>
              </a:cxnLst>
              <a:rect l="0" t="0" r="r" b="b"/>
              <a:pathLst>
                <a:path w="121" h="64">
                  <a:moveTo>
                    <a:pt x="110" y="60"/>
                  </a:moveTo>
                  <a:cubicBezTo>
                    <a:pt x="102" y="64"/>
                    <a:pt x="80" y="59"/>
                    <a:pt x="65" y="54"/>
                  </a:cubicBezTo>
                  <a:cubicBezTo>
                    <a:pt x="50" y="49"/>
                    <a:pt x="31" y="38"/>
                    <a:pt x="20" y="30"/>
                  </a:cubicBezTo>
                  <a:cubicBezTo>
                    <a:pt x="9" y="22"/>
                    <a:pt x="0" y="11"/>
                    <a:pt x="2" y="6"/>
                  </a:cubicBezTo>
                  <a:cubicBezTo>
                    <a:pt x="4" y="1"/>
                    <a:pt x="20" y="0"/>
                    <a:pt x="32" y="0"/>
                  </a:cubicBezTo>
                  <a:cubicBezTo>
                    <a:pt x="44" y="0"/>
                    <a:pt x="63" y="1"/>
                    <a:pt x="77" y="6"/>
                  </a:cubicBezTo>
                  <a:cubicBezTo>
                    <a:pt x="91" y="11"/>
                    <a:pt x="111" y="21"/>
                    <a:pt x="116" y="30"/>
                  </a:cubicBezTo>
                  <a:cubicBezTo>
                    <a:pt x="121" y="39"/>
                    <a:pt x="118" y="56"/>
                    <a:pt x="110" y="60"/>
                  </a:cubicBezTo>
                  <a:close/>
                </a:path>
              </a:pathLst>
            </a:custGeom>
            <a:solidFill>
              <a:srgbClr val="FFFF99"/>
            </a:solidFill>
            <a:ln w="12700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86" name="Freeform 374"/>
            <p:cNvSpPr>
              <a:spLocks/>
            </p:cNvSpPr>
            <p:nvPr/>
          </p:nvSpPr>
          <p:spPr bwMode="auto">
            <a:xfrm rot="10055729">
              <a:off x="4279" y="3241"/>
              <a:ext cx="60" cy="70"/>
            </a:xfrm>
            <a:custGeom>
              <a:avLst/>
              <a:gdLst/>
              <a:ahLst/>
              <a:cxnLst>
                <a:cxn ang="0">
                  <a:pos x="25" y="1"/>
                </a:cxn>
                <a:cxn ang="0">
                  <a:pos x="61" y="28"/>
                </a:cxn>
                <a:cxn ang="0">
                  <a:pos x="88" y="76"/>
                </a:cxn>
                <a:cxn ang="0">
                  <a:pos x="91" y="109"/>
                </a:cxn>
                <a:cxn ang="0">
                  <a:pos x="61" y="97"/>
                </a:cxn>
                <a:cxn ang="0">
                  <a:pos x="19" y="64"/>
                </a:cxn>
                <a:cxn ang="0">
                  <a:pos x="1" y="22"/>
                </a:cxn>
                <a:cxn ang="0">
                  <a:pos x="25" y="1"/>
                </a:cxn>
              </a:cxnLst>
              <a:rect l="0" t="0" r="r" b="b"/>
              <a:pathLst>
                <a:path w="95" h="112">
                  <a:moveTo>
                    <a:pt x="25" y="1"/>
                  </a:moveTo>
                  <a:cubicBezTo>
                    <a:pt x="35" y="2"/>
                    <a:pt x="50" y="15"/>
                    <a:pt x="61" y="28"/>
                  </a:cubicBezTo>
                  <a:cubicBezTo>
                    <a:pt x="72" y="41"/>
                    <a:pt x="83" y="63"/>
                    <a:pt x="88" y="76"/>
                  </a:cubicBezTo>
                  <a:cubicBezTo>
                    <a:pt x="93" y="89"/>
                    <a:pt x="95" y="106"/>
                    <a:pt x="91" y="109"/>
                  </a:cubicBezTo>
                  <a:cubicBezTo>
                    <a:pt x="87" y="112"/>
                    <a:pt x="73" y="105"/>
                    <a:pt x="61" y="97"/>
                  </a:cubicBezTo>
                  <a:cubicBezTo>
                    <a:pt x="49" y="89"/>
                    <a:pt x="29" y="76"/>
                    <a:pt x="19" y="64"/>
                  </a:cubicBezTo>
                  <a:cubicBezTo>
                    <a:pt x="9" y="52"/>
                    <a:pt x="0" y="32"/>
                    <a:pt x="1" y="22"/>
                  </a:cubicBezTo>
                  <a:cubicBezTo>
                    <a:pt x="2" y="12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FFFF99"/>
            </a:solidFill>
            <a:ln w="12700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87" name="Freeform 375"/>
            <p:cNvSpPr>
              <a:spLocks/>
            </p:cNvSpPr>
            <p:nvPr/>
          </p:nvSpPr>
          <p:spPr bwMode="auto">
            <a:xfrm>
              <a:off x="4150" y="3277"/>
              <a:ext cx="41" cy="78"/>
            </a:xfrm>
            <a:custGeom>
              <a:avLst/>
              <a:gdLst/>
              <a:ahLst/>
              <a:cxnLst>
                <a:cxn ang="0">
                  <a:pos x="30" y="120"/>
                </a:cxn>
                <a:cxn ang="0">
                  <a:pos x="8" y="81"/>
                </a:cxn>
                <a:cxn ang="0">
                  <a:pos x="1" y="27"/>
                </a:cxn>
                <a:cxn ang="0">
                  <a:pos x="12" y="1"/>
                </a:cxn>
                <a:cxn ang="0">
                  <a:pos x="39" y="19"/>
                </a:cxn>
                <a:cxn ang="0">
                  <a:pos x="60" y="64"/>
                </a:cxn>
                <a:cxn ang="0">
                  <a:pos x="61" y="110"/>
                </a:cxn>
                <a:cxn ang="0">
                  <a:pos x="30" y="120"/>
                </a:cxn>
              </a:cxnLst>
              <a:rect l="0" t="0" r="r" b="b"/>
              <a:pathLst>
                <a:path w="65" h="125">
                  <a:moveTo>
                    <a:pt x="30" y="120"/>
                  </a:moveTo>
                  <a:cubicBezTo>
                    <a:pt x="22" y="115"/>
                    <a:pt x="13" y="98"/>
                    <a:pt x="8" y="81"/>
                  </a:cubicBezTo>
                  <a:cubicBezTo>
                    <a:pt x="3" y="65"/>
                    <a:pt x="0" y="40"/>
                    <a:pt x="1" y="27"/>
                  </a:cubicBezTo>
                  <a:cubicBezTo>
                    <a:pt x="2" y="14"/>
                    <a:pt x="6" y="2"/>
                    <a:pt x="12" y="1"/>
                  </a:cubicBezTo>
                  <a:cubicBezTo>
                    <a:pt x="18" y="0"/>
                    <a:pt x="31" y="9"/>
                    <a:pt x="39" y="19"/>
                  </a:cubicBezTo>
                  <a:cubicBezTo>
                    <a:pt x="47" y="29"/>
                    <a:pt x="56" y="49"/>
                    <a:pt x="60" y="64"/>
                  </a:cubicBezTo>
                  <a:cubicBezTo>
                    <a:pt x="64" y="79"/>
                    <a:pt x="65" y="101"/>
                    <a:pt x="61" y="110"/>
                  </a:cubicBezTo>
                  <a:cubicBezTo>
                    <a:pt x="56" y="119"/>
                    <a:pt x="39" y="125"/>
                    <a:pt x="30" y="120"/>
                  </a:cubicBezTo>
                  <a:close/>
                </a:path>
              </a:pathLst>
            </a:custGeom>
            <a:solidFill>
              <a:srgbClr val="FFFF99"/>
            </a:solidFill>
            <a:ln w="12700" cap="flat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88" name="Freeform 376"/>
            <p:cNvSpPr>
              <a:spLocks/>
            </p:cNvSpPr>
            <p:nvPr/>
          </p:nvSpPr>
          <p:spPr bwMode="auto">
            <a:xfrm>
              <a:off x="4413" y="3090"/>
              <a:ext cx="43" cy="21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66" y="33"/>
                </a:cxn>
                <a:cxn ang="0">
                  <a:pos x="0" y="30"/>
                </a:cxn>
                <a:cxn ang="0">
                  <a:pos x="3" y="0"/>
                </a:cxn>
                <a:cxn ang="0">
                  <a:pos x="69" y="0"/>
                </a:cxn>
              </a:cxnLst>
              <a:rect l="0" t="0" r="r" b="b"/>
              <a:pathLst>
                <a:path w="69" h="33">
                  <a:moveTo>
                    <a:pt x="69" y="0"/>
                  </a:moveTo>
                  <a:lnTo>
                    <a:pt x="66" y="33"/>
                  </a:lnTo>
                  <a:lnTo>
                    <a:pt x="0" y="30"/>
                  </a:lnTo>
                  <a:lnTo>
                    <a:pt x="3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CC99"/>
            </a:solidFill>
            <a:ln w="12700" cap="flat" cmpd="sng">
              <a:solidFill>
                <a:srgbClr val="8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89" name="Freeform 377"/>
            <p:cNvSpPr>
              <a:spLocks/>
            </p:cNvSpPr>
            <p:nvPr/>
          </p:nvSpPr>
          <p:spPr bwMode="auto">
            <a:xfrm>
              <a:off x="4394" y="3156"/>
              <a:ext cx="34" cy="28"/>
            </a:xfrm>
            <a:custGeom>
              <a:avLst/>
              <a:gdLst/>
              <a:ahLst/>
              <a:cxnLst>
                <a:cxn ang="0">
                  <a:pos x="54" y="18"/>
                </a:cxn>
                <a:cxn ang="0">
                  <a:pos x="51" y="45"/>
                </a:cxn>
                <a:cxn ang="0">
                  <a:pos x="0" y="24"/>
                </a:cxn>
                <a:cxn ang="0">
                  <a:pos x="9" y="0"/>
                </a:cxn>
                <a:cxn ang="0">
                  <a:pos x="54" y="18"/>
                </a:cxn>
              </a:cxnLst>
              <a:rect l="0" t="0" r="r" b="b"/>
              <a:pathLst>
                <a:path w="54" h="45">
                  <a:moveTo>
                    <a:pt x="54" y="18"/>
                  </a:moveTo>
                  <a:lnTo>
                    <a:pt x="51" y="45"/>
                  </a:lnTo>
                  <a:lnTo>
                    <a:pt x="0" y="24"/>
                  </a:lnTo>
                  <a:lnTo>
                    <a:pt x="9" y="0"/>
                  </a:lnTo>
                  <a:lnTo>
                    <a:pt x="54" y="18"/>
                  </a:lnTo>
                  <a:close/>
                </a:path>
              </a:pathLst>
            </a:custGeom>
            <a:solidFill>
              <a:srgbClr val="FFCC99"/>
            </a:solidFill>
            <a:ln w="12700" cap="flat" cmpd="sng">
              <a:solidFill>
                <a:srgbClr val="8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90" name="Freeform 378"/>
            <p:cNvSpPr>
              <a:spLocks/>
            </p:cNvSpPr>
            <p:nvPr/>
          </p:nvSpPr>
          <p:spPr bwMode="auto">
            <a:xfrm>
              <a:off x="4312" y="3201"/>
              <a:ext cx="33" cy="31"/>
            </a:xfrm>
            <a:custGeom>
              <a:avLst/>
              <a:gdLst/>
              <a:ahLst/>
              <a:cxnLst>
                <a:cxn ang="0">
                  <a:pos x="54" y="15"/>
                </a:cxn>
                <a:cxn ang="0">
                  <a:pos x="30" y="51"/>
                </a:cxn>
                <a:cxn ang="0">
                  <a:pos x="0" y="30"/>
                </a:cxn>
                <a:cxn ang="0">
                  <a:pos x="15" y="0"/>
                </a:cxn>
                <a:cxn ang="0">
                  <a:pos x="54" y="15"/>
                </a:cxn>
              </a:cxnLst>
              <a:rect l="0" t="0" r="r" b="b"/>
              <a:pathLst>
                <a:path w="54" h="51">
                  <a:moveTo>
                    <a:pt x="54" y="15"/>
                  </a:moveTo>
                  <a:lnTo>
                    <a:pt x="30" y="51"/>
                  </a:lnTo>
                  <a:lnTo>
                    <a:pt x="0" y="30"/>
                  </a:lnTo>
                  <a:lnTo>
                    <a:pt x="15" y="0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rgbClr val="FFCC99"/>
            </a:solidFill>
            <a:ln w="12700" cap="flat" cmpd="sng">
              <a:solidFill>
                <a:srgbClr val="8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91" name="Freeform 379"/>
            <p:cNvSpPr>
              <a:spLocks/>
            </p:cNvSpPr>
            <p:nvPr/>
          </p:nvSpPr>
          <p:spPr bwMode="auto">
            <a:xfrm>
              <a:off x="4332" y="3292"/>
              <a:ext cx="42" cy="42"/>
            </a:xfrm>
            <a:custGeom>
              <a:avLst/>
              <a:gdLst/>
              <a:ahLst/>
              <a:cxnLst>
                <a:cxn ang="0">
                  <a:pos x="66" y="36"/>
                </a:cxn>
                <a:cxn ang="0">
                  <a:pos x="48" y="66"/>
                </a:cxn>
                <a:cxn ang="0">
                  <a:pos x="0" y="24"/>
                </a:cxn>
                <a:cxn ang="0">
                  <a:pos x="15" y="0"/>
                </a:cxn>
                <a:cxn ang="0">
                  <a:pos x="66" y="36"/>
                </a:cxn>
              </a:cxnLst>
              <a:rect l="0" t="0" r="r" b="b"/>
              <a:pathLst>
                <a:path w="66" h="66">
                  <a:moveTo>
                    <a:pt x="66" y="36"/>
                  </a:moveTo>
                  <a:lnTo>
                    <a:pt x="48" y="66"/>
                  </a:lnTo>
                  <a:lnTo>
                    <a:pt x="0" y="24"/>
                  </a:lnTo>
                  <a:lnTo>
                    <a:pt x="15" y="0"/>
                  </a:lnTo>
                  <a:lnTo>
                    <a:pt x="66" y="36"/>
                  </a:lnTo>
                  <a:close/>
                </a:path>
              </a:pathLst>
            </a:custGeom>
            <a:solidFill>
              <a:srgbClr val="FFCC99"/>
            </a:solidFill>
            <a:ln w="12700" cap="flat" cmpd="sng">
              <a:solidFill>
                <a:srgbClr val="8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92" name="Freeform 380"/>
            <p:cNvSpPr>
              <a:spLocks/>
            </p:cNvSpPr>
            <p:nvPr/>
          </p:nvSpPr>
          <p:spPr bwMode="auto">
            <a:xfrm>
              <a:off x="4171" y="3347"/>
              <a:ext cx="28" cy="34"/>
            </a:xfrm>
            <a:custGeom>
              <a:avLst/>
              <a:gdLst/>
              <a:ahLst/>
              <a:cxnLst>
                <a:cxn ang="0">
                  <a:pos x="45" y="39"/>
                </a:cxn>
                <a:cxn ang="0">
                  <a:pos x="15" y="54"/>
                </a:cxn>
                <a:cxn ang="0">
                  <a:pos x="0" y="12"/>
                </a:cxn>
                <a:cxn ang="0">
                  <a:pos x="30" y="0"/>
                </a:cxn>
                <a:cxn ang="0">
                  <a:pos x="45" y="39"/>
                </a:cxn>
              </a:cxnLst>
              <a:rect l="0" t="0" r="r" b="b"/>
              <a:pathLst>
                <a:path w="45" h="54">
                  <a:moveTo>
                    <a:pt x="45" y="39"/>
                  </a:moveTo>
                  <a:lnTo>
                    <a:pt x="15" y="54"/>
                  </a:lnTo>
                  <a:lnTo>
                    <a:pt x="0" y="12"/>
                  </a:lnTo>
                  <a:lnTo>
                    <a:pt x="30" y="0"/>
                  </a:lnTo>
                  <a:lnTo>
                    <a:pt x="45" y="39"/>
                  </a:lnTo>
                  <a:close/>
                </a:path>
              </a:pathLst>
            </a:custGeom>
            <a:solidFill>
              <a:srgbClr val="FFCC99"/>
            </a:solidFill>
            <a:ln w="12700" cap="flat" cmpd="sng">
              <a:solidFill>
                <a:srgbClr val="8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93" name="Freeform 381"/>
            <p:cNvSpPr>
              <a:spLocks/>
            </p:cNvSpPr>
            <p:nvPr/>
          </p:nvSpPr>
          <p:spPr bwMode="auto">
            <a:xfrm>
              <a:off x="3948" y="3277"/>
              <a:ext cx="30" cy="29"/>
            </a:xfrm>
            <a:custGeom>
              <a:avLst/>
              <a:gdLst/>
              <a:ahLst/>
              <a:cxnLst>
                <a:cxn ang="0">
                  <a:pos x="48" y="24"/>
                </a:cxn>
                <a:cxn ang="0">
                  <a:pos x="39" y="45"/>
                </a:cxn>
                <a:cxn ang="0">
                  <a:pos x="0" y="30"/>
                </a:cxn>
                <a:cxn ang="0">
                  <a:pos x="15" y="0"/>
                </a:cxn>
                <a:cxn ang="0">
                  <a:pos x="48" y="24"/>
                </a:cxn>
              </a:cxnLst>
              <a:rect l="0" t="0" r="r" b="b"/>
              <a:pathLst>
                <a:path w="48" h="45">
                  <a:moveTo>
                    <a:pt x="48" y="24"/>
                  </a:moveTo>
                  <a:lnTo>
                    <a:pt x="39" y="45"/>
                  </a:lnTo>
                  <a:lnTo>
                    <a:pt x="0" y="30"/>
                  </a:lnTo>
                  <a:lnTo>
                    <a:pt x="15" y="0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FFCC99"/>
            </a:solidFill>
            <a:ln w="12700" cap="flat" cmpd="sng">
              <a:solidFill>
                <a:srgbClr val="8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94" name="Freeform 382"/>
            <p:cNvSpPr>
              <a:spLocks/>
            </p:cNvSpPr>
            <p:nvPr/>
          </p:nvSpPr>
          <p:spPr bwMode="auto">
            <a:xfrm>
              <a:off x="3800" y="3302"/>
              <a:ext cx="45" cy="43"/>
            </a:xfrm>
            <a:custGeom>
              <a:avLst/>
              <a:gdLst/>
              <a:ahLst/>
              <a:cxnLst>
                <a:cxn ang="0">
                  <a:pos x="72" y="24"/>
                </a:cxn>
                <a:cxn ang="0">
                  <a:pos x="27" y="69"/>
                </a:cxn>
                <a:cxn ang="0">
                  <a:pos x="0" y="45"/>
                </a:cxn>
                <a:cxn ang="0">
                  <a:pos x="57" y="0"/>
                </a:cxn>
                <a:cxn ang="0">
                  <a:pos x="72" y="24"/>
                </a:cxn>
              </a:cxnLst>
              <a:rect l="0" t="0" r="r" b="b"/>
              <a:pathLst>
                <a:path w="72" h="69">
                  <a:moveTo>
                    <a:pt x="72" y="24"/>
                  </a:moveTo>
                  <a:lnTo>
                    <a:pt x="27" y="69"/>
                  </a:lnTo>
                  <a:lnTo>
                    <a:pt x="0" y="45"/>
                  </a:lnTo>
                  <a:lnTo>
                    <a:pt x="57" y="0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rgbClr val="FFCC99"/>
            </a:solidFill>
            <a:ln w="12700" cap="flat" cmpd="sng">
              <a:solidFill>
                <a:srgbClr val="8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95" name="Freeform 383"/>
            <p:cNvSpPr>
              <a:spLocks/>
            </p:cNvSpPr>
            <p:nvPr/>
          </p:nvSpPr>
          <p:spPr bwMode="auto">
            <a:xfrm>
              <a:off x="3777" y="3231"/>
              <a:ext cx="40" cy="35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63" y="27"/>
                </a:cxn>
                <a:cxn ang="0">
                  <a:pos x="18" y="57"/>
                </a:cxn>
                <a:cxn ang="0">
                  <a:pos x="0" y="27"/>
                </a:cxn>
                <a:cxn ang="0">
                  <a:pos x="45" y="0"/>
                </a:cxn>
              </a:cxnLst>
              <a:rect l="0" t="0" r="r" b="b"/>
              <a:pathLst>
                <a:path w="63" h="57">
                  <a:moveTo>
                    <a:pt x="45" y="0"/>
                  </a:moveTo>
                  <a:lnTo>
                    <a:pt x="63" y="27"/>
                  </a:lnTo>
                  <a:lnTo>
                    <a:pt x="18" y="57"/>
                  </a:lnTo>
                  <a:lnTo>
                    <a:pt x="0" y="2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99"/>
            </a:solidFill>
            <a:ln w="12700" cap="flat" cmpd="sng">
              <a:solidFill>
                <a:srgbClr val="8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96" name="Freeform 384"/>
            <p:cNvSpPr>
              <a:spLocks/>
            </p:cNvSpPr>
            <p:nvPr/>
          </p:nvSpPr>
          <p:spPr bwMode="auto">
            <a:xfrm>
              <a:off x="3730" y="3017"/>
              <a:ext cx="34" cy="24"/>
            </a:xfrm>
            <a:custGeom>
              <a:avLst/>
              <a:gdLst/>
              <a:ahLst/>
              <a:cxnLst>
                <a:cxn ang="0">
                  <a:pos x="54" y="9"/>
                </a:cxn>
                <a:cxn ang="0">
                  <a:pos x="48" y="39"/>
                </a:cxn>
                <a:cxn ang="0">
                  <a:pos x="0" y="33"/>
                </a:cxn>
                <a:cxn ang="0">
                  <a:pos x="0" y="0"/>
                </a:cxn>
                <a:cxn ang="0">
                  <a:pos x="54" y="9"/>
                </a:cxn>
              </a:cxnLst>
              <a:rect l="0" t="0" r="r" b="b"/>
              <a:pathLst>
                <a:path w="54" h="39">
                  <a:moveTo>
                    <a:pt x="54" y="9"/>
                  </a:moveTo>
                  <a:lnTo>
                    <a:pt x="48" y="39"/>
                  </a:lnTo>
                  <a:lnTo>
                    <a:pt x="0" y="33"/>
                  </a:lnTo>
                  <a:lnTo>
                    <a:pt x="0" y="0"/>
                  </a:lnTo>
                  <a:lnTo>
                    <a:pt x="54" y="9"/>
                  </a:lnTo>
                  <a:close/>
                </a:path>
              </a:pathLst>
            </a:custGeom>
            <a:solidFill>
              <a:srgbClr val="FFCC99"/>
            </a:solidFill>
            <a:ln w="12700" cap="flat" cmpd="sng">
              <a:solidFill>
                <a:srgbClr val="8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97" name="Freeform 385"/>
            <p:cNvSpPr>
              <a:spLocks/>
            </p:cNvSpPr>
            <p:nvPr/>
          </p:nvSpPr>
          <p:spPr bwMode="auto">
            <a:xfrm>
              <a:off x="3717" y="2938"/>
              <a:ext cx="51" cy="32"/>
            </a:xfrm>
            <a:custGeom>
              <a:avLst/>
              <a:gdLst/>
              <a:ahLst/>
              <a:cxnLst>
                <a:cxn ang="0">
                  <a:pos x="81" y="24"/>
                </a:cxn>
                <a:cxn ang="0">
                  <a:pos x="66" y="51"/>
                </a:cxn>
                <a:cxn ang="0">
                  <a:pos x="0" y="36"/>
                </a:cxn>
                <a:cxn ang="0">
                  <a:pos x="15" y="0"/>
                </a:cxn>
                <a:cxn ang="0">
                  <a:pos x="81" y="24"/>
                </a:cxn>
              </a:cxnLst>
              <a:rect l="0" t="0" r="r" b="b"/>
              <a:pathLst>
                <a:path w="81" h="51">
                  <a:moveTo>
                    <a:pt x="81" y="24"/>
                  </a:moveTo>
                  <a:lnTo>
                    <a:pt x="66" y="51"/>
                  </a:lnTo>
                  <a:lnTo>
                    <a:pt x="0" y="36"/>
                  </a:lnTo>
                  <a:lnTo>
                    <a:pt x="15" y="0"/>
                  </a:lnTo>
                  <a:lnTo>
                    <a:pt x="81" y="24"/>
                  </a:lnTo>
                  <a:close/>
                </a:path>
              </a:pathLst>
            </a:custGeom>
            <a:solidFill>
              <a:srgbClr val="FFCC99"/>
            </a:solidFill>
            <a:ln w="12700" cap="flat" cmpd="sng">
              <a:solidFill>
                <a:srgbClr val="8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98" name="Freeform 386"/>
            <p:cNvSpPr>
              <a:spLocks/>
            </p:cNvSpPr>
            <p:nvPr/>
          </p:nvSpPr>
          <p:spPr bwMode="auto">
            <a:xfrm>
              <a:off x="3841" y="2769"/>
              <a:ext cx="41" cy="45"/>
            </a:xfrm>
            <a:custGeom>
              <a:avLst/>
              <a:gdLst/>
              <a:ahLst/>
              <a:cxnLst>
                <a:cxn ang="0">
                  <a:pos x="66" y="45"/>
                </a:cxn>
                <a:cxn ang="0">
                  <a:pos x="39" y="72"/>
                </a:cxn>
                <a:cxn ang="0">
                  <a:pos x="0" y="24"/>
                </a:cxn>
                <a:cxn ang="0">
                  <a:pos x="24" y="0"/>
                </a:cxn>
                <a:cxn ang="0">
                  <a:pos x="66" y="45"/>
                </a:cxn>
              </a:cxnLst>
              <a:rect l="0" t="0" r="r" b="b"/>
              <a:pathLst>
                <a:path w="66" h="72">
                  <a:moveTo>
                    <a:pt x="66" y="45"/>
                  </a:moveTo>
                  <a:lnTo>
                    <a:pt x="39" y="72"/>
                  </a:lnTo>
                  <a:lnTo>
                    <a:pt x="0" y="24"/>
                  </a:lnTo>
                  <a:lnTo>
                    <a:pt x="24" y="0"/>
                  </a:lnTo>
                  <a:lnTo>
                    <a:pt x="66" y="45"/>
                  </a:lnTo>
                  <a:close/>
                </a:path>
              </a:pathLst>
            </a:custGeom>
            <a:solidFill>
              <a:srgbClr val="FFCC99"/>
            </a:solidFill>
            <a:ln w="12700" cap="flat" cmpd="sng">
              <a:solidFill>
                <a:srgbClr val="8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899" name="Freeform 387"/>
            <p:cNvSpPr>
              <a:spLocks/>
            </p:cNvSpPr>
            <p:nvPr/>
          </p:nvSpPr>
          <p:spPr bwMode="auto">
            <a:xfrm>
              <a:off x="4029" y="2749"/>
              <a:ext cx="22" cy="32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3" y="51"/>
                </a:cxn>
                <a:cxn ang="0">
                  <a:pos x="3" y="48"/>
                </a:cxn>
                <a:cxn ang="0">
                  <a:pos x="0" y="0"/>
                </a:cxn>
                <a:cxn ang="0">
                  <a:pos x="36" y="0"/>
                </a:cxn>
              </a:cxnLst>
              <a:rect l="0" t="0" r="r" b="b"/>
              <a:pathLst>
                <a:path w="36" h="51">
                  <a:moveTo>
                    <a:pt x="36" y="0"/>
                  </a:moveTo>
                  <a:lnTo>
                    <a:pt x="33" y="51"/>
                  </a:lnTo>
                  <a:lnTo>
                    <a:pt x="3" y="48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CC99"/>
            </a:solidFill>
            <a:ln w="12700" cap="flat" cmpd="sng">
              <a:solidFill>
                <a:srgbClr val="8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00" name="Freeform 388"/>
            <p:cNvSpPr>
              <a:spLocks/>
            </p:cNvSpPr>
            <p:nvPr/>
          </p:nvSpPr>
          <p:spPr bwMode="auto">
            <a:xfrm>
              <a:off x="4145" y="2713"/>
              <a:ext cx="22" cy="43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27" y="69"/>
                </a:cxn>
                <a:cxn ang="0">
                  <a:pos x="0" y="60"/>
                </a:cxn>
                <a:cxn ang="0">
                  <a:pos x="9" y="0"/>
                </a:cxn>
                <a:cxn ang="0">
                  <a:pos x="36" y="6"/>
                </a:cxn>
              </a:cxnLst>
              <a:rect l="0" t="0" r="r" b="b"/>
              <a:pathLst>
                <a:path w="36" h="69">
                  <a:moveTo>
                    <a:pt x="36" y="6"/>
                  </a:moveTo>
                  <a:lnTo>
                    <a:pt x="27" y="69"/>
                  </a:lnTo>
                  <a:lnTo>
                    <a:pt x="0" y="60"/>
                  </a:lnTo>
                  <a:lnTo>
                    <a:pt x="9" y="0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FFCC99"/>
            </a:solidFill>
            <a:ln w="12700" cap="flat" cmpd="sng">
              <a:solidFill>
                <a:srgbClr val="8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01" name="Freeform 389"/>
            <p:cNvSpPr>
              <a:spLocks/>
            </p:cNvSpPr>
            <p:nvPr/>
          </p:nvSpPr>
          <p:spPr bwMode="auto">
            <a:xfrm>
              <a:off x="4194" y="2706"/>
              <a:ext cx="33" cy="43"/>
            </a:xfrm>
            <a:custGeom>
              <a:avLst/>
              <a:gdLst/>
              <a:ahLst/>
              <a:cxnLst>
                <a:cxn ang="0">
                  <a:pos x="54" y="6"/>
                </a:cxn>
                <a:cxn ang="0">
                  <a:pos x="27" y="69"/>
                </a:cxn>
                <a:cxn ang="0">
                  <a:pos x="0" y="57"/>
                </a:cxn>
                <a:cxn ang="0">
                  <a:pos x="21" y="0"/>
                </a:cxn>
                <a:cxn ang="0">
                  <a:pos x="54" y="6"/>
                </a:cxn>
              </a:cxnLst>
              <a:rect l="0" t="0" r="r" b="b"/>
              <a:pathLst>
                <a:path w="54" h="69">
                  <a:moveTo>
                    <a:pt x="54" y="6"/>
                  </a:moveTo>
                  <a:lnTo>
                    <a:pt x="27" y="69"/>
                  </a:lnTo>
                  <a:lnTo>
                    <a:pt x="0" y="57"/>
                  </a:lnTo>
                  <a:lnTo>
                    <a:pt x="21" y="0"/>
                  </a:lnTo>
                  <a:lnTo>
                    <a:pt x="54" y="6"/>
                  </a:lnTo>
                  <a:close/>
                </a:path>
              </a:pathLst>
            </a:custGeom>
            <a:solidFill>
              <a:srgbClr val="FFCC99"/>
            </a:solidFill>
            <a:ln w="12700" cap="flat" cmpd="sng">
              <a:solidFill>
                <a:srgbClr val="8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02" name="Freeform 390"/>
            <p:cNvSpPr>
              <a:spLocks/>
            </p:cNvSpPr>
            <p:nvPr/>
          </p:nvSpPr>
          <p:spPr bwMode="auto">
            <a:xfrm>
              <a:off x="4214" y="2814"/>
              <a:ext cx="34" cy="32"/>
            </a:xfrm>
            <a:custGeom>
              <a:avLst/>
              <a:gdLst/>
              <a:ahLst/>
              <a:cxnLst>
                <a:cxn ang="0">
                  <a:pos x="54" y="6"/>
                </a:cxn>
                <a:cxn ang="0">
                  <a:pos x="36" y="51"/>
                </a:cxn>
                <a:cxn ang="0">
                  <a:pos x="0" y="24"/>
                </a:cxn>
                <a:cxn ang="0">
                  <a:pos x="18" y="0"/>
                </a:cxn>
                <a:cxn ang="0">
                  <a:pos x="54" y="6"/>
                </a:cxn>
              </a:cxnLst>
              <a:rect l="0" t="0" r="r" b="b"/>
              <a:pathLst>
                <a:path w="54" h="51">
                  <a:moveTo>
                    <a:pt x="54" y="6"/>
                  </a:moveTo>
                  <a:lnTo>
                    <a:pt x="36" y="51"/>
                  </a:lnTo>
                  <a:lnTo>
                    <a:pt x="0" y="24"/>
                  </a:lnTo>
                  <a:lnTo>
                    <a:pt x="18" y="0"/>
                  </a:lnTo>
                  <a:lnTo>
                    <a:pt x="54" y="6"/>
                  </a:lnTo>
                  <a:close/>
                </a:path>
              </a:pathLst>
            </a:custGeom>
            <a:solidFill>
              <a:srgbClr val="FFCC99"/>
            </a:solidFill>
            <a:ln w="12700" cap="flat" cmpd="sng">
              <a:solidFill>
                <a:srgbClr val="8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03" name="Freeform 391"/>
            <p:cNvSpPr>
              <a:spLocks/>
            </p:cNvSpPr>
            <p:nvPr/>
          </p:nvSpPr>
          <p:spPr bwMode="auto">
            <a:xfrm>
              <a:off x="4310" y="2809"/>
              <a:ext cx="37" cy="32"/>
            </a:xfrm>
            <a:custGeom>
              <a:avLst/>
              <a:gdLst/>
              <a:ahLst/>
              <a:cxnLst>
                <a:cxn ang="0">
                  <a:pos x="60" y="9"/>
                </a:cxn>
                <a:cxn ang="0">
                  <a:pos x="21" y="51"/>
                </a:cxn>
                <a:cxn ang="0">
                  <a:pos x="0" y="33"/>
                </a:cxn>
                <a:cxn ang="0">
                  <a:pos x="24" y="0"/>
                </a:cxn>
                <a:cxn ang="0">
                  <a:pos x="60" y="9"/>
                </a:cxn>
              </a:cxnLst>
              <a:rect l="0" t="0" r="r" b="b"/>
              <a:pathLst>
                <a:path w="60" h="51">
                  <a:moveTo>
                    <a:pt x="60" y="9"/>
                  </a:moveTo>
                  <a:lnTo>
                    <a:pt x="21" y="51"/>
                  </a:lnTo>
                  <a:lnTo>
                    <a:pt x="0" y="33"/>
                  </a:lnTo>
                  <a:lnTo>
                    <a:pt x="24" y="0"/>
                  </a:lnTo>
                  <a:lnTo>
                    <a:pt x="60" y="9"/>
                  </a:lnTo>
                  <a:close/>
                </a:path>
              </a:pathLst>
            </a:custGeom>
            <a:solidFill>
              <a:srgbClr val="FFCC99"/>
            </a:solidFill>
            <a:ln w="12700" cap="flat" cmpd="sng">
              <a:solidFill>
                <a:srgbClr val="8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04" name="Freeform 392"/>
            <p:cNvSpPr>
              <a:spLocks/>
            </p:cNvSpPr>
            <p:nvPr/>
          </p:nvSpPr>
          <p:spPr bwMode="auto">
            <a:xfrm>
              <a:off x="4357" y="2856"/>
              <a:ext cx="43" cy="3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9" y="24"/>
                </a:cxn>
                <a:cxn ang="0">
                  <a:pos x="21" y="63"/>
                </a:cxn>
                <a:cxn ang="0">
                  <a:pos x="0" y="33"/>
                </a:cxn>
                <a:cxn ang="0">
                  <a:pos x="54" y="0"/>
                </a:cxn>
              </a:cxnLst>
              <a:rect l="0" t="0" r="r" b="b"/>
              <a:pathLst>
                <a:path w="69" h="63">
                  <a:moveTo>
                    <a:pt x="54" y="0"/>
                  </a:moveTo>
                  <a:lnTo>
                    <a:pt x="69" y="24"/>
                  </a:lnTo>
                  <a:lnTo>
                    <a:pt x="21" y="63"/>
                  </a:lnTo>
                  <a:lnTo>
                    <a:pt x="0" y="3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CC99"/>
            </a:solidFill>
            <a:ln w="12700" cap="flat" cmpd="sng">
              <a:solidFill>
                <a:srgbClr val="8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05" name="Freeform 393"/>
            <p:cNvSpPr>
              <a:spLocks/>
            </p:cNvSpPr>
            <p:nvPr/>
          </p:nvSpPr>
          <p:spPr bwMode="auto">
            <a:xfrm>
              <a:off x="4306" y="3002"/>
              <a:ext cx="15" cy="2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4" y="39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18" y="0"/>
                </a:cxn>
              </a:cxnLst>
              <a:rect l="0" t="0" r="r" b="b"/>
              <a:pathLst>
                <a:path w="24" h="39">
                  <a:moveTo>
                    <a:pt x="18" y="0"/>
                  </a:moveTo>
                  <a:lnTo>
                    <a:pt x="24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CC99"/>
            </a:solidFill>
            <a:ln w="12700" cap="flat" cmpd="sng">
              <a:solidFill>
                <a:srgbClr val="8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06" name="Line 394"/>
            <p:cNvSpPr>
              <a:spLocks noChangeShapeType="1"/>
            </p:cNvSpPr>
            <p:nvPr/>
          </p:nvSpPr>
          <p:spPr bwMode="auto">
            <a:xfrm flipV="1">
              <a:off x="3948" y="2940"/>
              <a:ext cx="127" cy="1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07" name="Line 395"/>
            <p:cNvSpPr>
              <a:spLocks noChangeShapeType="1"/>
            </p:cNvSpPr>
            <p:nvPr/>
          </p:nvSpPr>
          <p:spPr bwMode="auto">
            <a:xfrm>
              <a:off x="3955" y="3122"/>
              <a:ext cx="182" cy="6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08" name="Line 396"/>
            <p:cNvSpPr>
              <a:spLocks noChangeShapeType="1"/>
            </p:cNvSpPr>
            <p:nvPr/>
          </p:nvSpPr>
          <p:spPr bwMode="auto">
            <a:xfrm flipH="1" flipV="1">
              <a:off x="4109" y="2946"/>
              <a:ext cx="53" cy="22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09" name="Line 397"/>
            <p:cNvSpPr>
              <a:spLocks noChangeShapeType="1"/>
            </p:cNvSpPr>
            <p:nvPr/>
          </p:nvSpPr>
          <p:spPr bwMode="auto">
            <a:xfrm>
              <a:off x="4132" y="2923"/>
              <a:ext cx="204" cy="6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10" name="Line 398"/>
            <p:cNvSpPr>
              <a:spLocks noChangeShapeType="1"/>
            </p:cNvSpPr>
            <p:nvPr/>
          </p:nvSpPr>
          <p:spPr bwMode="auto">
            <a:xfrm flipH="1">
              <a:off x="4194" y="3024"/>
              <a:ext cx="153" cy="15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11" name="Line 399"/>
            <p:cNvSpPr>
              <a:spLocks noChangeShapeType="1"/>
            </p:cNvSpPr>
            <p:nvPr/>
          </p:nvSpPr>
          <p:spPr bwMode="auto">
            <a:xfrm>
              <a:off x="3841" y="2919"/>
              <a:ext cx="69" cy="1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12" name="Line 400"/>
            <p:cNvSpPr>
              <a:spLocks noChangeShapeType="1"/>
            </p:cNvSpPr>
            <p:nvPr/>
          </p:nvSpPr>
          <p:spPr bwMode="auto">
            <a:xfrm>
              <a:off x="3860" y="2889"/>
              <a:ext cx="208" cy="1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13" name="Line 401"/>
            <p:cNvSpPr>
              <a:spLocks noChangeShapeType="1"/>
            </p:cNvSpPr>
            <p:nvPr/>
          </p:nvSpPr>
          <p:spPr bwMode="auto">
            <a:xfrm>
              <a:off x="3927" y="3141"/>
              <a:ext cx="8" cy="17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14" name="Line 402"/>
            <p:cNvSpPr>
              <a:spLocks noChangeShapeType="1"/>
            </p:cNvSpPr>
            <p:nvPr/>
          </p:nvSpPr>
          <p:spPr bwMode="auto">
            <a:xfrm flipH="1">
              <a:off x="3954" y="3221"/>
              <a:ext cx="189" cy="11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15" name="Line 403"/>
            <p:cNvSpPr>
              <a:spLocks noChangeShapeType="1"/>
            </p:cNvSpPr>
            <p:nvPr/>
          </p:nvSpPr>
          <p:spPr bwMode="auto">
            <a:xfrm>
              <a:off x="3959" y="3356"/>
              <a:ext cx="218" cy="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16" name="Line 404"/>
            <p:cNvSpPr>
              <a:spLocks noChangeShapeType="1"/>
            </p:cNvSpPr>
            <p:nvPr/>
          </p:nvSpPr>
          <p:spPr bwMode="auto">
            <a:xfrm flipH="1">
              <a:off x="4220" y="3264"/>
              <a:ext cx="144" cy="14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17" name="Line 405"/>
            <p:cNvSpPr>
              <a:spLocks noChangeShapeType="1"/>
            </p:cNvSpPr>
            <p:nvPr/>
          </p:nvSpPr>
          <p:spPr bwMode="auto">
            <a:xfrm flipH="1" flipV="1">
              <a:off x="4173" y="3232"/>
              <a:ext cx="26" cy="1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18" name="Line 406"/>
            <p:cNvSpPr>
              <a:spLocks noChangeShapeType="1"/>
            </p:cNvSpPr>
            <p:nvPr/>
          </p:nvSpPr>
          <p:spPr bwMode="auto">
            <a:xfrm>
              <a:off x="4199" y="3212"/>
              <a:ext cx="158" cy="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19" name="Line 407"/>
            <p:cNvSpPr>
              <a:spLocks noChangeShapeType="1"/>
            </p:cNvSpPr>
            <p:nvPr/>
          </p:nvSpPr>
          <p:spPr bwMode="auto">
            <a:xfrm flipV="1">
              <a:off x="4218" y="3362"/>
              <a:ext cx="174" cy="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20" name="Line 408"/>
            <p:cNvSpPr>
              <a:spLocks noChangeShapeType="1"/>
            </p:cNvSpPr>
            <p:nvPr/>
          </p:nvSpPr>
          <p:spPr bwMode="auto">
            <a:xfrm flipH="1">
              <a:off x="3794" y="3347"/>
              <a:ext cx="130" cy="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21" name="Line 409"/>
            <p:cNvSpPr>
              <a:spLocks noChangeShapeType="1"/>
            </p:cNvSpPr>
            <p:nvPr/>
          </p:nvSpPr>
          <p:spPr bwMode="auto">
            <a:xfrm>
              <a:off x="3753" y="3171"/>
              <a:ext cx="167" cy="15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22" name="Line 410"/>
            <p:cNvSpPr>
              <a:spLocks noChangeShapeType="1"/>
            </p:cNvSpPr>
            <p:nvPr/>
          </p:nvSpPr>
          <p:spPr bwMode="auto">
            <a:xfrm flipH="1" flipV="1">
              <a:off x="3738" y="3171"/>
              <a:ext cx="34" cy="17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23" name="Line 411"/>
            <p:cNvSpPr>
              <a:spLocks noChangeShapeType="1"/>
            </p:cNvSpPr>
            <p:nvPr/>
          </p:nvSpPr>
          <p:spPr bwMode="auto">
            <a:xfrm flipH="1" flipV="1">
              <a:off x="3674" y="3184"/>
              <a:ext cx="90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24" name="Line 412"/>
            <p:cNvSpPr>
              <a:spLocks noChangeShapeType="1"/>
            </p:cNvSpPr>
            <p:nvPr/>
          </p:nvSpPr>
          <p:spPr bwMode="auto">
            <a:xfrm flipV="1">
              <a:off x="3753" y="3112"/>
              <a:ext cx="148" cy="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25" name="Line 413"/>
            <p:cNvSpPr>
              <a:spLocks noChangeShapeType="1"/>
            </p:cNvSpPr>
            <p:nvPr/>
          </p:nvSpPr>
          <p:spPr bwMode="auto">
            <a:xfrm flipH="1">
              <a:off x="3744" y="2917"/>
              <a:ext cx="80" cy="2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26" name="Line 414"/>
            <p:cNvSpPr>
              <a:spLocks noChangeShapeType="1"/>
            </p:cNvSpPr>
            <p:nvPr/>
          </p:nvSpPr>
          <p:spPr bwMode="auto">
            <a:xfrm flipH="1" flipV="1">
              <a:off x="3685" y="2955"/>
              <a:ext cx="45" cy="18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27" name="Line 415"/>
            <p:cNvSpPr>
              <a:spLocks noChangeShapeType="1"/>
            </p:cNvSpPr>
            <p:nvPr/>
          </p:nvSpPr>
          <p:spPr bwMode="auto">
            <a:xfrm flipV="1">
              <a:off x="3665" y="2957"/>
              <a:ext cx="15" cy="2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28" name="Line 416"/>
            <p:cNvSpPr>
              <a:spLocks noChangeShapeType="1"/>
            </p:cNvSpPr>
            <p:nvPr/>
          </p:nvSpPr>
          <p:spPr bwMode="auto">
            <a:xfrm flipV="1">
              <a:off x="3693" y="2891"/>
              <a:ext cx="118" cy="3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29" name="Line 417"/>
            <p:cNvSpPr>
              <a:spLocks noChangeShapeType="1"/>
            </p:cNvSpPr>
            <p:nvPr/>
          </p:nvSpPr>
          <p:spPr bwMode="auto">
            <a:xfrm flipV="1">
              <a:off x="3691" y="2760"/>
              <a:ext cx="116" cy="1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30" name="Line 418"/>
            <p:cNvSpPr>
              <a:spLocks noChangeShapeType="1"/>
            </p:cNvSpPr>
            <p:nvPr/>
          </p:nvSpPr>
          <p:spPr bwMode="auto">
            <a:xfrm flipH="1" flipV="1">
              <a:off x="3820" y="2756"/>
              <a:ext cx="6" cy="11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31" name="Line 419"/>
            <p:cNvSpPr>
              <a:spLocks noChangeShapeType="1"/>
            </p:cNvSpPr>
            <p:nvPr/>
          </p:nvSpPr>
          <p:spPr bwMode="auto">
            <a:xfrm flipV="1">
              <a:off x="3849" y="2724"/>
              <a:ext cx="159" cy="1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32" name="Line 420"/>
            <p:cNvSpPr>
              <a:spLocks noChangeShapeType="1"/>
            </p:cNvSpPr>
            <p:nvPr/>
          </p:nvSpPr>
          <p:spPr bwMode="auto">
            <a:xfrm flipV="1">
              <a:off x="3843" y="2704"/>
              <a:ext cx="159" cy="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33" name="Line 421"/>
            <p:cNvSpPr>
              <a:spLocks noChangeShapeType="1"/>
            </p:cNvSpPr>
            <p:nvPr/>
          </p:nvSpPr>
          <p:spPr bwMode="auto">
            <a:xfrm flipV="1">
              <a:off x="3843" y="2663"/>
              <a:ext cx="124" cy="6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34" name="Line 422"/>
            <p:cNvSpPr>
              <a:spLocks noChangeShapeType="1"/>
            </p:cNvSpPr>
            <p:nvPr/>
          </p:nvSpPr>
          <p:spPr bwMode="auto">
            <a:xfrm>
              <a:off x="4014" y="2649"/>
              <a:ext cx="189" cy="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35" name="Line 423"/>
            <p:cNvSpPr>
              <a:spLocks noChangeShapeType="1"/>
            </p:cNvSpPr>
            <p:nvPr/>
          </p:nvSpPr>
          <p:spPr bwMode="auto">
            <a:xfrm flipH="1" flipV="1">
              <a:off x="3997" y="2663"/>
              <a:ext cx="22" cy="2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36" name="Line 424"/>
            <p:cNvSpPr>
              <a:spLocks noChangeShapeType="1"/>
            </p:cNvSpPr>
            <p:nvPr/>
          </p:nvSpPr>
          <p:spPr bwMode="auto">
            <a:xfrm flipV="1">
              <a:off x="4055" y="2666"/>
              <a:ext cx="159" cy="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37" name="Line 425"/>
            <p:cNvSpPr>
              <a:spLocks noChangeShapeType="1"/>
            </p:cNvSpPr>
            <p:nvPr/>
          </p:nvSpPr>
          <p:spPr bwMode="auto">
            <a:xfrm>
              <a:off x="4036" y="2722"/>
              <a:ext cx="56" cy="16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38" name="Line 426"/>
            <p:cNvSpPr>
              <a:spLocks noChangeShapeType="1"/>
            </p:cNvSpPr>
            <p:nvPr/>
          </p:nvSpPr>
          <p:spPr bwMode="auto">
            <a:xfrm flipV="1">
              <a:off x="4124" y="2794"/>
              <a:ext cx="120" cy="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39" name="Line 427"/>
            <p:cNvSpPr>
              <a:spLocks noChangeShapeType="1"/>
            </p:cNvSpPr>
            <p:nvPr/>
          </p:nvSpPr>
          <p:spPr bwMode="auto">
            <a:xfrm>
              <a:off x="4053" y="2709"/>
              <a:ext cx="184" cy="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40" name="Line 428"/>
            <p:cNvSpPr>
              <a:spLocks noChangeShapeType="1"/>
            </p:cNvSpPr>
            <p:nvPr/>
          </p:nvSpPr>
          <p:spPr bwMode="auto">
            <a:xfrm flipH="1" flipV="1">
              <a:off x="4237" y="2679"/>
              <a:ext cx="22" cy="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41" name="Line 429"/>
            <p:cNvSpPr>
              <a:spLocks noChangeShapeType="1"/>
            </p:cNvSpPr>
            <p:nvPr/>
          </p:nvSpPr>
          <p:spPr bwMode="auto">
            <a:xfrm>
              <a:off x="4240" y="2677"/>
              <a:ext cx="177" cy="1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42" name="Line 430"/>
            <p:cNvSpPr>
              <a:spLocks noChangeShapeType="1"/>
            </p:cNvSpPr>
            <p:nvPr/>
          </p:nvSpPr>
          <p:spPr bwMode="auto">
            <a:xfrm>
              <a:off x="4287" y="2784"/>
              <a:ext cx="130" cy="4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43" name="Line 431"/>
            <p:cNvSpPr>
              <a:spLocks noChangeShapeType="1"/>
            </p:cNvSpPr>
            <p:nvPr/>
          </p:nvSpPr>
          <p:spPr bwMode="auto">
            <a:xfrm>
              <a:off x="4276" y="2799"/>
              <a:ext cx="79" cy="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44" name="Line 432"/>
            <p:cNvSpPr>
              <a:spLocks noChangeShapeType="1"/>
            </p:cNvSpPr>
            <p:nvPr/>
          </p:nvSpPr>
          <p:spPr bwMode="auto">
            <a:xfrm flipV="1">
              <a:off x="4372" y="2854"/>
              <a:ext cx="52" cy="12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45" name="Line 433"/>
            <p:cNvSpPr>
              <a:spLocks noChangeShapeType="1"/>
            </p:cNvSpPr>
            <p:nvPr/>
          </p:nvSpPr>
          <p:spPr bwMode="auto">
            <a:xfrm>
              <a:off x="4437" y="2859"/>
              <a:ext cx="60" cy="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46" name="Line 434"/>
            <p:cNvSpPr>
              <a:spLocks noChangeShapeType="1"/>
            </p:cNvSpPr>
            <p:nvPr/>
          </p:nvSpPr>
          <p:spPr bwMode="auto">
            <a:xfrm>
              <a:off x="4375" y="3013"/>
              <a:ext cx="117" cy="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47" name="Line 435"/>
            <p:cNvSpPr>
              <a:spLocks noChangeShapeType="1"/>
            </p:cNvSpPr>
            <p:nvPr/>
          </p:nvSpPr>
          <p:spPr bwMode="auto">
            <a:xfrm flipH="1" flipV="1">
              <a:off x="4368" y="3022"/>
              <a:ext cx="6" cy="2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48" name="Line 436"/>
            <p:cNvSpPr>
              <a:spLocks noChangeShapeType="1"/>
            </p:cNvSpPr>
            <p:nvPr/>
          </p:nvSpPr>
          <p:spPr bwMode="auto">
            <a:xfrm flipV="1">
              <a:off x="4385" y="3118"/>
              <a:ext cx="103" cy="11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49" name="Line 437"/>
            <p:cNvSpPr>
              <a:spLocks noChangeShapeType="1"/>
            </p:cNvSpPr>
            <p:nvPr/>
          </p:nvSpPr>
          <p:spPr bwMode="auto">
            <a:xfrm>
              <a:off x="4377" y="3264"/>
              <a:ext cx="21" cy="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50" name="Line 438"/>
            <p:cNvSpPr>
              <a:spLocks noChangeShapeType="1"/>
            </p:cNvSpPr>
            <p:nvPr/>
          </p:nvSpPr>
          <p:spPr bwMode="auto">
            <a:xfrm flipV="1">
              <a:off x="4409" y="3124"/>
              <a:ext cx="85" cy="2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51" name="Line 439"/>
            <p:cNvSpPr>
              <a:spLocks noChangeShapeType="1"/>
            </p:cNvSpPr>
            <p:nvPr/>
          </p:nvSpPr>
          <p:spPr bwMode="auto">
            <a:xfrm flipH="1" flipV="1">
              <a:off x="3948" y="2490"/>
              <a:ext cx="36" cy="156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52" name="Line 440"/>
            <p:cNvSpPr>
              <a:spLocks noChangeShapeType="1"/>
            </p:cNvSpPr>
            <p:nvPr/>
          </p:nvSpPr>
          <p:spPr bwMode="auto">
            <a:xfrm flipH="1" flipV="1">
              <a:off x="4008" y="2550"/>
              <a:ext cx="19" cy="148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53" name="Line 441"/>
            <p:cNvSpPr>
              <a:spLocks noChangeShapeType="1"/>
            </p:cNvSpPr>
            <p:nvPr/>
          </p:nvSpPr>
          <p:spPr bwMode="auto">
            <a:xfrm flipV="1">
              <a:off x="4233" y="2509"/>
              <a:ext cx="60" cy="157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54" name="Line 442"/>
            <p:cNvSpPr>
              <a:spLocks noChangeShapeType="1"/>
            </p:cNvSpPr>
            <p:nvPr/>
          </p:nvSpPr>
          <p:spPr bwMode="auto">
            <a:xfrm flipV="1">
              <a:off x="4261" y="2651"/>
              <a:ext cx="77" cy="126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55" name="Line 443"/>
            <p:cNvSpPr>
              <a:spLocks noChangeShapeType="1"/>
            </p:cNvSpPr>
            <p:nvPr/>
          </p:nvSpPr>
          <p:spPr bwMode="auto">
            <a:xfrm flipV="1">
              <a:off x="4102" y="2842"/>
              <a:ext cx="7" cy="7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56" name="Line 444"/>
            <p:cNvSpPr>
              <a:spLocks noChangeShapeType="1"/>
            </p:cNvSpPr>
            <p:nvPr/>
          </p:nvSpPr>
          <p:spPr bwMode="auto">
            <a:xfrm flipV="1">
              <a:off x="4435" y="2747"/>
              <a:ext cx="141" cy="94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57" name="Line 445"/>
            <p:cNvSpPr>
              <a:spLocks noChangeShapeType="1"/>
            </p:cNvSpPr>
            <p:nvPr/>
          </p:nvSpPr>
          <p:spPr bwMode="auto">
            <a:xfrm flipV="1">
              <a:off x="4360" y="2972"/>
              <a:ext cx="130" cy="30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58" name="Line 446"/>
            <p:cNvSpPr>
              <a:spLocks noChangeShapeType="1"/>
            </p:cNvSpPr>
            <p:nvPr/>
          </p:nvSpPr>
          <p:spPr bwMode="auto">
            <a:xfrm flipV="1">
              <a:off x="4503" y="2925"/>
              <a:ext cx="142" cy="39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59" name="Line 447"/>
            <p:cNvSpPr>
              <a:spLocks noChangeShapeType="1"/>
            </p:cNvSpPr>
            <p:nvPr/>
          </p:nvSpPr>
          <p:spPr bwMode="auto">
            <a:xfrm>
              <a:off x="4505" y="3109"/>
              <a:ext cx="167" cy="1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60" name="Line 448"/>
            <p:cNvSpPr>
              <a:spLocks noChangeShapeType="1"/>
            </p:cNvSpPr>
            <p:nvPr/>
          </p:nvSpPr>
          <p:spPr bwMode="auto">
            <a:xfrm>
              <a:off x="4383" y="3249"/>
              <a:ext cx="126" cy="81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61" name="Line 449"/>
            <p:cNvSpPr>
              <a:spLocks noChangeShapeType="1"/>
            </p:cNvSpPr>
            <p:nvPr/>
          </p:nvSpPr>
          <p:spPr bwMode="auto">
            <a:xfrm>
              <a:off x="4171" y="3202"/>
              <a:ext cx="39" cy="64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62" name="Line 450"/>
            <p:cNvSpPr>
              <a:spLocks noChangeShapeType="1"/>
            </p:cNvSpPr>
            <p:nvPr/>
          </p:nvSpPr>
          <p:spPr bwMode="auto">
            <a:xfrm>
              <a:off x="4405" y="3360"/>
              <a:ext cx="130" cy="112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63" name="Line 451"/>
            <p:cNvSpPr>
              <a:spLocks noChangeShapeType="1"/>
            </p:cNvSpPr>
            <p:nvPr/>
          </p:nvSpPr>
          <p:spPr bwMode="auto">
            <a:xfrm>
              <a:off x="4203" y="3427"/>
              <a:ext cx="45" cy="150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64" name="Line 452"/>
            <p:cNvSpPr>
              <a:spLocks noChangeShapeType="1"/>
            </p:cNvSpPr>
            <p:nvPr/>
          </p:nvSpPr>
          <p:spPr bwMode="auto">
            <a:xfrm flipH="1">
              <a:off x="3869" y="3349"/>
              <a:ext cx="68" cy="12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65" name="Line 453"/>
            <p:cNvSpPr>
              <a:spLocks noChangeShapeType="1"/>
            </p:cNvSpPr>
            <p:nvPr/>
          </p:nvSpPr>
          <p:spPr bwMode="auto">
            <a:xfrm flipH="1">
              <a:off x="3652" y="3373"/>
              <a:ext cx="123" cy="122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66" name="Line 454"/>
            <p:cNvSpPr>
              <a:spLocks noChangeShapeType="1"/>
            </p:cNvSpPr>
            <p:nvPr/>
          </p:nvSpPr>
          <p:spPr bwMode="auto">
            <a:xfrm flipH="1">
              <a:off x="3850" y="3107"/>
              <a:ext cx="77" cy="22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67" name="Line 455"/>
            <p:cNvSpPr>
              <a:spLocks noChangeShapeType="1"/>
            </p:cNvSpPr>
            <p:nvPr/>
          </p:nvSpPr>
          <p:spPr bwMode="auto">
            <a:xfrm flipH="1">
              <a:off x="3580" y="3154"/>
              <a:ext cx="150" cy="35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68" name="Line 456"/>
            <p:cNvSpPr>
              <a:spLocks noChangeShapeType="1"/>
            </p:cNvSpPr>
            <p:nvPr/>
          </p:nvSpPr>
          <p:spPr bwMode="auto">
            <a:xfrm flipH="1" flipV="1">
              <a:off x="3519" y="2882"/>
              <a:ext cx="157" cy="54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69" name="Line 457"/>
            <p:cNvSpPr>
              <a:spLocks noChangeShapeType="1"/>
            </p:cNvSpPr>
            <p:nvPr/>
          </p:nvSpPr>
          <p:spPr bwMode="auto">
            <a:xfrm flipH="1" flipV="1">
              <a:off x="3714" y="2612"/>
              <a:ext cx="105" cy="127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70" name="Freeform 458"/>
            <p:cNvSpPr>
              <a:spLocks/>
            </p:cNvSpPr>
            <p:nvPr/>
          </p:nvSpPr>
          <p:spPr bwMode="auto">
            <a:xfrm>
              <a:off x="3485" y="3017"/>
              <a:ext cx="29" cy="36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" y="18"/>
                </a:cxn>
                <a:cxn ang="0">
                  <a:pos x="8" y="48"/>
                </a:cxn>
                <a:cxn ang="0">
                  <a:pos x="29" y="57"/>
                </a:cxn>
                <a:cxn ang="0">
                  <a:pos x="44" y="39"/>
                </a:cxn>
                <a:cxn ang="0">
                  <a:pos x="44" y="12"/>
                </a:cxn>
                <a:cxn ang="0">
                  <a:pos x="23" y="0"/>
                </a:cxn>
              </a:cxnLst>
              <a:rect l="0" t="0" r="r" b="b"/>
              <a:pathLst>
                <a:path w="47" h="58">
                  <a:moveTo>
                    <a:pt x="23" y="0"/>
                  </a:moveTo>
                  <a:cubicBezTo>
                    <a:pt x="16" y="1"/>
                    <a:pt x="4" y="10"/>
                    <a:pt x="2" y="18"/>
                  </a:cubicBezTo>
                  <a:cubicBezTo>
                    <a:pt x="0" y="26"/>
                    <a:pt x="4" y="41"/>
                    <a:pt x="8" y="48"/>
                  </a:cubicBezTo>
                  <a:cubicBezTo>
                    <a:pt x="12" y="55"/>
                    <a:pt x="23" y="58"/>
                    <a:pt x="29" y="57"/>
                  </a:cubicBezTo>
                  <a:cubicBezTo>
                    <a:pt x="35" y="56"/>
                    <a:pt x="42" y="46"/>
                    <a:pt x="44" y="39"/>
                  </a:cubicBezTo>
                  <a:cubicBezTo>
                    <a:pt x="46" y="32"/>
                    <a:pt x="47" y="18"/>
                    <a:pt x="44" y="12"/>
                  </a:cubicBezTo>
                  <a:cubicBezTo>
                    <a:pt x="41" y="6"/>
                    <a:pt x="27" y="2"/>
                    <a:pt x="23" y="0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71" name="Freeform 459"/>
            <p:cNvSpPr>
              <a:spLocks/>
            </p:cNvSpPr>
            <p:nvPr/>
          </p:nvSpPr>
          <p:spPr bwMode="auto">
            <a:xfrm>
              <a:off x="3464" y="3011"/>
              <a:ext cx="41" cy="41"/>
            </a:xfrm>
            <a:custGeom>
              <a:avLst/>
              <a:gdLst/>
              <a:ahLst/>
              <a:cxnLst>
                <a:cxn ang="0">
                  <a:pos x="54" y="66"/>
                </a:cxn>
                <a:cxn ang="0">
                  <a:pos x="18" y="57"/>
                </a:cxn>
                <a:cxn ang="0">
                  <a:pos x="0" y="30"/>
                </a:cxn>
                <a:cxn ang="0">
                  <a:pos x="21" y="3"/>
                </a:cxn>
                <a:cxn ang="0">
                  <a:pos x="66" y="9"/>
                </a:cxn>
              </a:cxnLst>
              <a:rect l="0" t="0" r="r" b="b"/>
              <a:pathLst>
                <a:path w="66" h="66">
                  <a:moveTo>
                    <a:pt x="54" y="66"/>
                  </a:moveTo>
                  <a:cubicBezTo>
                    <a:pt x="48" y="65"/>
                    <a:pt x="27" y="63"/>
                    <a:pt x="18" y="57"/>
                  </a:cubicBezTo>
                  <a:cubicBezTo>
                    <a:pt x="9" y="51"/>
                    <a:pt x="0" y="39"/>
                    <a:pt x="0" y="30"/>
                  </a:cubicBezTo>
                  <a:cubicBezTo>
                    <a:pt x="0" y="21"/>
                    <a:pt x="10" y="6"/>
                    <a:pt x="21" y="3"/>
                  </a:cubicBezTo>
                  <a:cubicBezTo>
                    <a:pt x="32" y="0"/>
                    <a:pt x="57" y="8"/>
                    <a:pt x="66" y="9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72" name="Freeform 460"/>
            <p:cNvSpPr>
              <a:spLocks/>
            </p:cNvSpPr>
            <p:nvPr/>
          </p:nvSpPr>
          <p:spPr bwMode="auto">
            <a:xfrm>
              <a:off x="3447" y="2560"/>
              <a:ext cx="82" cy="7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6" y="8"/>
                </a:cxn>
                <a:cxn ang="0">
                  <a:pos x="114" y="53"/>
                </a:cxn>
                <a:cxn ang="0">
                  <a:pos x="130" y="118"/>
                </a:cxn>
              </a:cxnLst>
              <a:rect l="0" t="0" r="r" b="b"/>
              <a:pathLst>
                <a:path w="130" h="118">
                  <a:moveTo>
                    <a:pt x="0" y="8"/>
                  </a:moveTo>
                  <a:cubicBezTo>
                    <a:pt x="11" y="8"/>
                    <a:pt x="47" y="0"/>
                    <a:pt x="66" y="8"/>
                  </a:cubicBezTo>
                  <a:cubicBezTo>
                    <a:pt x="85" y="16"/>
                    <a:pt x="103" y="35"/>
                    <a:pt x="114" y="53"/>
                  </a:cubicBezTo>
                  <a:cubicBezTo>
                    <a:pt x="125" y="71"/>
                    <a:pt x="127" y="105"/>
                    <a:pt x="130" y="118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73" name="Line 461"/>
            <p:cNvSpPr>
              <a:spLocks noChangeShapeType="1"/>
            </p:cNvSpPr>
            <p:nvPr/>
          </p:nvSpPr>
          <p:spPr bwMode="auto">
            <a:xfrm flipH="1" flipV="1">
              <a:off x="3111" y="1000"/>
              <a:ext cx="24" cy="22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2974" name="Line 462"/>
            <p:cNvSpPr>
              <a:spLocks noChangeShapeType="1"/>
            </p:cNvSpPr>
            <p:nvPr/>
          </p:nvSpPr>
          <p:spPr bwMode="auto">
            <a:xfrm flipH="1" flipV="1">
              <a:off x="3165" y="2579"/>
              <a:ext cx="253" cy="24"/>
            </a:xfrm>
            <a:prstGeom prst="line">
              <a:avLst/>
            </a:prstGeom>
            <a:noFill/>
            <a:ln w="19050">
              <a:solidFill>
                <a:srgbClr val="8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75" name="Line 463"/>
            <p:cNvSpPr>
              <a:spLocks noChangeShapeType="1"/>
            </p:cNvSpPr>
            <p:nvPr/>
          </p:nvSpPr>
          <p:spPr bwMode="auto">
            <a:xfrm flipH="1" flipV="1">
              <a:off x="3150" y="996"/>
              <a:ext cx="19" cy="22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2976" name="Line 464"/>
            <p:cNvSpPr>
              <a:spLocks noChangeShapeType="1"/>
            </p:cNvSpPr>
            <p:nvPr/>
          </p:nvSpPr>
          <p:spPr bwMode="auto">
            <a:xfrm>
              <a:off x="3134" y="3249"/>
              <a:ext cx="3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77" name="Line 465"/>
            <p:cNvSpPr>
              <a:spLocks noChangeShapeType="1"/>
            </p:cNvSpPr>
            <p:nvPr/>
          </p:nvSpPr>
          <p:spPr bwMode="auto">
            <a:xfrm>
              <a:off x="2971" y="971"/>
              <a:ext cx="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78" name="Line 466"/>
            <p:cNvSpPr>
              <a:spLocks noChangeShapeType="1"/>
            </p:cNvSpPr>
            <p:nvPr/>
          </p:nvSpPr>
          <p:spPr bwMode="auto">
            <a:xfrm>
              <a:off x="5470" y="709"/>
              <a:ext cx="6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79" name="Line 467"/>
            <p:cNvSpPr>
              <a:spLocks noChangeShapeType="1"/>
            </p:cNvSpPr>
            <p:nvPr/>
          </p:nvSpPr>
          <p:spPr bwMode="auto">
            <a:xfrm>
              <a:off x="5260" y="3482"/>
              <a:ext cx="4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80" name="Line 468"/>
            <p:cNvSpPr>
              <a:spLocks noChangeShapeType="1"/>
            </p:cNvSpPr>
            <p:nvPr/>
          </p:nvSpPr>
          <p:spPr bwMode="auto">
            <a:xfrm>
              <a:off x="4184" y="2349"/>
              <a:ext cx="28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81" name="Line 469"/>
            <p:cNvSpPr>
              <a:spLocks noChangeShapeType="1"/>
            </p:cNvSpPr>
            <p:nvPr/>
          </p:nvSpPr>
          <p:spPr bwMode="auto">
            <a:xfrm flipH="1">
              <a:off x="4212" y="2391"/>
              <a:ext cx="2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82" name="Line 470"/>
            <p:cNvSpPr>
              <a:spLocks noChangeShapeType="1"/>
            </p:cNvSpPr>
            <p:nvPr/>
          </p:nvSpPr>
          <p:spPr bwMode="auto">
            <a:xfrm flipH="1">
              <a:off x="4210" y="2349"/>
              <a:ext cx="2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83" name="Line 471"/>
            <p:cNvSpPr>
              <a:spLocks noChangeShapeType="1"/>
            </p:cNvSpPr>
            <p:nvPr/>
          </p:nvSpPr>
          <p:spPr bwMode="auto">
            <a:xfrm flipH="1" flipV="1">
              <a:off x="4210" y="2359"/>
              <a:ext cx="2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84" name="Line 472"/>
            <p:cNvSpPr>
              <a:spLocks noChangeShapeType="1"/>
            </p:cNvSpPr>
            <p:nvPr/>
          </p:nvSpPr>
          <p:spPr bwMode="auto">
            <a:xfrm flipV="1">
              <a:off x="4176" y="2389"/>
              <a:ext cx="23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85" name="Line 473"/>
            <p:cNvSpPr>
              <a:spLocks noChangeShapeType="1"/>
            </p:cNvSpPr>
            <p:nvPr/>
          </p:nvSpPr>
          <p:spPr bwMode="auto">
            <a:xfrm flipV="1">
              <a:off x="4176" y="2363"/>
              <a:ext cx="1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86" name="Freeform 474"/>
            <p:cNvSpPr>
              <a:spLocks/>
            </p:cNvSpPr>
            <p:nvPr/>
          </p:nvSpPr>
          <p:spPr bwMode="auto">
            <a:xfrm>
              <a:off x="4189" y="2362"/>
              <a:ext cx="13" cy="27"/>
            </a:xfrm>
            <a:custGeom>
              <a:avLst/>
              <a:gdLst/>
              <a:ahLst/>
              <a:cxnLst>
                <a:cxn ang="0">
                  <a:pos x="12" y="43"/>
                </a:cxn>
                <a:cxn ang="0">
                  <a:pos x="21" y="28"/>
                </a:cxn>
                <a:cxn ang="0">
                  <a:pos x="15" y="4"/>
                </a:cxn>
                <a:cxn ang="0">
                  <a:pos x="0" y="1"/>
                </a:cxn>
              </a:cxnLst>
              <a:rect l="0" t="0" r="r" b="b"/>
              <a:pathLst>
                <a:path w="21" h="43">
                  <a:moveTo>
                    <a:pt x="12" y="43"/>
                  </a:moveTo>
                  <a:cubicBezTo>
                    <a:pt x="13" y="41"/>
                    <a:pt x="21" y="34"/>
                    <a:pt x="21" y="28"/>
                  </a:cubicBezTo>
                  <a:cubicBezTo>
                    <a:pt x="21" y="22"/>
                    <a:pt x="18" y="8"/>
                    <a:pt x="15" y="4"/>
                  </a:cubicBezTo>
                  <a:cubicBezTo>
                    <a:pt x="12" y="0"/>
                    <a:pt x="3" y="2"/>
                    <a:pt x="0" y="1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87" name="Line 475"/>
            <p:cNvSpPr>
              <a:spLocks noChangeShapeType="1"/>
            </p:cNvSpPr>
            <p:nvPr/>
          </p:nvSpPr>
          <p:spPr bwMode="auto">
            <a:xfrm flipH="1" flipV="1">
              <a:off x="4185" y="2396"/>
              <a:ext cx="27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88" name="AutoShape 476"/>
            <p:cNvSpPr>
              <a:spLocks noChangeArrowheads="1"/>
            </p:cNvSpPr>
            <p:nvPr/>
          </p:nvSpPr>
          <p:spPr bwMode="auto">
            <a:xfrm>
              <a:off x="4146" y="2226"/>
              <a:ext cx="29" cy="323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12700" algn="ctr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89" name="AutoShape 477"/>
            <p:cNvSpPr>
              <a:spLocks noChangeArrowheads="1"/>
            </p:cNvSpPr>
            <p:nvPr/>
          </p:nvSpPr>
          <p:spPr bwMode="auto">
            <a:xfrm>
              <a:off x="4146" y="2180"/>
              <a:ext cx="29" cy="369"/>
            </a:xfrm>
            <a:prstGeom prst="roundRect">
              <a:avLst>
                <a:gd name="adj" fmla="val 16667"/>
              </a:avLst>
            </a:prstGeom>
            <a:noFill/>
            <a:ln w="12700" algn="ctr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90" name="Line 478"/>
            <p:cNvSpPr>
              <a:spLocks noChangeShapeType="1"/>
            </p:cNvSpPr>
            <p:nvPr/>
          </p:nvSpPr>
          <p:spPr bwMode="auto">
            <a:xfrm flipH="1" flipV="1">
              <a:off x="4154" y="2194"/>
              <a:ext cx="15" cy="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91" name="Line 479"/>
            <p:cNvSpPr>
              <a:spLocks noChangeShapeType="1"/>
            </p:cNvSpPr>
            <p:nvPr/>
          </p:nvSpPr>
          <p:spPr bwMode="auto">
            <a:xfrm flipH="1" flipV="1">
              <a:off x="4154" y="2211"/>
              <a:ext cx="13" cy="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92" name="Line 480"/>
            <p:cNvSpPr>
              <a:spLocks noChangeShapeType="1"/>
            </p:cNvSpPr>
            <p:nvPr/>
          </p:nvSpPr>
          <p:spPr bwMode="auto">
            <a:xfrm>
              <a:off x="4159" y="2261"/>
              <a:ext cx="0" cy="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93" name="Line 481"/>
            <p:cNvSpPr>
              <a:spLocks noChangeShapeType="1"/>
            </p:cNvSpPr>
            <p:nvPr/>
          </p:nvSpPr>
          <p:spPr bwMode="auto">
            <a:xfrm flipH="1" flipV="1">
              <a:off x="4157" y="2417"/>
              <a:ext cx="0" cy="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94" name="Line 482"/>
            <p:cNvSpPr>
              <a:spLocks noChangeShapeType="1"/>
            </p:cNvSpPr>
            <p:nvPr/>
          </p:nvSpPr>
          <p:spPr bwMode="auto">
            <a:xfrm>
              <a:off x="4184" y="2349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95" name="Line 483"/>
            <p:cNvSpPr>
              <a:spLocks noChangeShapeType="1"/>
            </p:cNvSpPr>
            <p:nvPr/>
          </p:nvSpPr>
          <p:spPr bwMode="auto">
            <a:xfrm flipH="1">
              <a:off x="4135" y="2464"/>
              <a:ext cx="22" cy="1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96" name="Line 484"/>
            <p:cNvSpPr>
              <a:spLocks noChangeShapeType="1"/>
            </p:cNvSpPr>
            <p:nvPr/>
          </p:nvSpPr>
          <p:spPr bwMode="auto">
            <a:xfrm flipH="1">
              <a:off x="4131" y="2348"/>
              <a:ext cx="28" cy="1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97" name="Line 485"/>
            <p:cNvSpPr>
              <a:spLocks noChangeShapeType="1"/>
            </p:cNvSpPr>
            <p:nvPr/>
          </p:nvSpPr>
          <p:spPr bwMode="auto">
            <a:xfrm flipH="1">
              <a:off x="4114" y="2479"/>
              <a:ext cx="21" cy="1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98" name="Line 486"/>
            <p:cNvSpPr>
              <a:spLocks noChangeShapeType="1"/>
            </p:cNvSpPr>
            <p:nvPr/>
          </p:nvSpPr>
          <p:spPr bwMode="auto">
            <a:xfrm flipH="1">
              <a:off x="4099" y="2361"/>
              <a:ext cx="32" cy="11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999" name="Line 487"/>
            <p:cNvSpPr>
              <a:spLocks noChangeShapeType="1"/>
            </p:cNvSpPr>
            <p:nvPr/>
          </p:nvSpPr>
          <p:spPr bwMode="auto">
            <a:xfrm flipH="1">
              <a:off x="4035" y="2513"/>
              <a:ext cx="2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00" name="Line 488"/>
            <p:cNvSpPr>
              <a:spLocks noChangeShapeType="1"/>
            </p:cNvSpPr>
            <p:nvPr/>
          </p:nvSpPr>
          <p:spPr bwMode="auto">
            <a:xfrm>
              <a:off x="4035" y="2539"/>
              <a:ext cx="100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01" name="Line 489"/>
            <p:cNvSpPr>
              <a:spLocks noChangeShapeType="1"/>
            </p:cNvSpPr>
            <p:nvPr/>
          </p:nvSpPr>
          <p:spPr bwMode="auto">
            <a:xfrm>
              <a:off x="4135" y="2514"/>
              <a:ext cx="0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02" name="Line 490"/>
            <p:cNvSpPr>
              <a:spLocks noChangeShapeType="1"/>
            </p:cNvSpPr>
            <p:nvPr/>
          </p:nvSpPr>
          <p:spPr bwMode="auto">
            <a:xfrm>
              <a:off x="4107" y="2516"/>
              <a:ext cx="0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03" name="Line 491"/>
            <p:cNvSpPr>
              <a:spLocks noChangeShapeType="1"/>
            </p:cNvSpPr>
            <p:nvPr/>
          </p:nvSpPr>
          <p:spPr bwMode="auto">
            <a:xfrm>
              <a:off x="4050" y="2454"/>
              <a:ext cx="0" cy="20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04" name="Line 492"/>
            <p:cNvSpPr>
              <a:spLocks noChangeShapeType="1"/>
            </p:cNvSpPr>
            <p:nvPr/>
          </p:nvSpPr>
          <p:spPr bwMode="auto">
            <a:xfrm>
              <a:off x="4112" y="2454"/>
              <a:ext cx="0" cy="20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05" name="Freeform 493"/>
            <p:cNvSpPr>
              <a:spLocks/>
            </p:cNvSpPr>
            <p:nvPr/>
          </p:nvSpPr>
          <p:spPr bwMode="auto">
            <a:xfrm>
              <a:off x="4050" y="2454"/>
              <a:ext cx="62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9"/>
                </a:cxn>
                <a:cxn ang="0">
                  <a:pos x="69" y="9"/>
                </a:cxn>
                <a:cxn ang="0">
                  <a:pos x="99" y="0"/>
                </a:cxn>
              </a:cxnLst>
              <a:rect l="0" t="0" r="r" b="b"/>
              <a:pathLst>
                <a:path w="99" h="10">
                  <a:moveTo>
                    <a:pt x="0" y="0"/>
                  </a:moveTo>
                  <a:cubicBezTo>
                    <a:pt x="5" y="1"/>
                    <a:pt x="22" y="8"/>
                    <a:pt x="33" y="9"/>
                  </a:cubicBezTo>
                  <a:cubicBezTo>
                    <a:pt x="44" y="10"/>
                    <a:pt x="58" y="10"/>
                    <a:pt x="69" y="9"/>
                  </a:cubicBezTo>
                  <a:cubicBezTo>
                    <a:pt x="80" y="8"/>
                    <a:pt x="93" y="2"/>
                    <a:pt x="99" y="0"/>
                  </a:cubicBezTo>
                </a:path>
              </a:pathLst>
            </a:custGeom>
            <a:noFill/>
            <a:ln w="12700" cap="flat" cmpd="sng">
              <a:solidFill>
                <a:srgbClr val="003366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06" name="Line 494"/>
            <p:cNvSpPr>
              <a:spLocks noChangeShapeType="1"/>
            </p:cNvSpPr>
            <p:nvPr/>
          </p:nvSpPr>
          <p:spPr bwMode="auto">
            <a:xfrm flipV="1">
              <a:off x="4037" y="2499"/>
              <a:ext cx="13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07" name="Freeform 495"/>
            <p:cNvSpPr>
              <a:spLocks/>
            </p:cNvSpPr>
            <p:nvPr/>
          </p:nvSpPr>
          <p:spPr bwMode="auto">
            <a:xfrm>
              <a:off x="4049" y="2473"/>
              <a:ext cx="63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15"/>
                </a:cxn>
                <a:cxn ang="0">
                  <a:pos x="84" y="12"/>
                </a:cxn>
                <a:cxn ang="0">
                  <a:pos x="102" y="0"/>
                </a:cxn>
              </a:cxnLst>
              <a:rect l="0" t="0" r="r" b="b"/>
              <a:pathLst>
                <a:path w="102" h="17">
                  <a:moveTo>
                    <a:pt x="0" y="0"/>
                  </a:moveTo>
                  <a:cubicBezTo>
                    <a:pt x="4" y="2"/>
                    <a:pt x="10" y="13"/>
                    <a:pt x="24" y="15"/>
                  </a:cubicBezTo>
                  <a:cubicBezTo>
                    <a:pt x="38" y="17"/>
                    <a:pt x="71" y="14"/>
                    <a:pt x="84" y="12"/>
                  </a:cubicBezTo>
                  <a:cubicBezTo>
                    <a:pt x="97" y="10"/>
                    <a:pt x="98" y="2"/>
                    <a:pt x="102" y="0"/>
                  </a:cubicBezTo>
                </a:path>
              </a:pathLst>
            </a:custGeom>
            <a:noFill/>
            <a:ln w="12700" cap="flat" cmpd="sng">
              <a:solidFill>
                <a:srgbClr val="003366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08" name="Line 496"/>
            <p:cNvSpPr>
              <a:spLocks noChangeShapeType="1"/>
            </p:cNvSpPr>
            <p:nvPr/>
          </p:nvSpPr>
          <p:spPr bwMode="auto">
            <a:xfrm>
              <a:off x="4035" y="2513"/>
              <a:ext cx="10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09" name="Freeform 497"/>
            <p:cNvSpPr>
              <a:spLocks/>
            </p:cNvSpPr>
            <p:nvPr/>
          </p:nvSpPr>
          <p:spPr bwMode="auto">
            <a:xfrm>
              <a:off x="4067" y="2428"/>
              <a:ext cx="2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6"/>
                </a:cxn>
                <a:cxn ang="0">
                  <a:pos x="30" y="6"/>
                </a:cxn>
                <a:cxn ang="0">
                  <a:pos x="46" y="2"/>
                </a:cxn>
              </a:cxnLst>
              <a:rect l="0" t="0" r="r" b="b"/>
              <a:pathLst>
                <a:path w="46" h="7">
                  <a:moveTo>
                    <a:pt x="0" y="0"/>
                  </a:moveTo>
                  <a:cubicBezTo>
                    <a:pt x="2" y="1"/>
                    <a:pt x="10" y="5"/>
                    <a:pt x="15" y="6"/>
                  </a:cubicBezTo>
                  <a:cubicBezTo>
                    <a:pt x="20" y="7"/>
                    <a:pt x="25" y="7"/>
                    <a:pt x="30" y="6"/>
                  </a:cubicBezTo>
                  <a:cubicBezTo>
                    <a:pt x="35" y="5"/>
                    <a:pt x="43" y="3"/>
                    <a:pt x="46" y="2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10" name="Line 498"/>
            <p:cNvSpPr>
              <a:spLocks noChangeShapeType="1"/>
            </p:cNvSpPr>
            <p:nvPr/>
          </p:nvSpPr>
          <p:spPr bwMode="auto">
            <a:xfrm>
              <a:off x="4064" y="2342"/>
              <a:ext cx="0" cy="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11" name="Line 499"/>
            <p:cNvSpPr>
              <a:spLocks noChangeShapeType="1"/>
            </p:cNvSpPr>
            <p:nvPr/>
          </p:nvSpPr>
          <p:spPr bwMode="auto">
            <a:xfrm>
              <a:off x="4088" y="2344"/>
              <a:ext cx="0" cy="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12" name="Line 500"/>
            <p:cNvSpPr>
              <a:spLocks noChangeShapeType="1"/>
            </p:cNvSpPr>
            <p:nvPr/>
          </p:nvSpPr>
          <p:spPr bwMode="auto">
            <a:xfrm flipV="1">
              <a:off x="4089" y="2338"/>
              <a:ext cx="1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13" name="Line 501"/>
            <p:cNvSpPr>
              <a:spLocks noChangeShapeType="1"/>
            </p:cNvSpPr>
            <p:nvPr/>
          </p:nvSpPr>
          <p:spPr bwMode="auto">
            <a:xfrm flipV="1">
              <a:off x="4097" y="2336"/>
              <a:ext cx="2" cy="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14" name="Line 502"/>
            <p:cNvSpPr>
              <a:spLocks noChangeShapeType="1"/>
            </p:cNvSpPr>
            <p:nvPr/>
          </p:nvSpPr>
          <p:spPr bwMode="auto">
            <a:xfrm flipV="1">
              <a:off x="4082" y="2319"/>
              <a:ext cx="0" cy="1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15" name="Line 503"/>
            <p:cNvSpPr>
              <a:spLocks noChangeShapeType="1"/>
            </p:cNvSpPr>
            <p:nvPr/>
          </p:nvSpPr>
          <p:spPr bwMode="auto">
            <a:xfrm flipV="1">
              <a:off x="4064" y="2334"/>
              <a:ext cx="11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16" name="Freeform 504"/>
            <p:cNvSpPr>
              <a:spLocks/>
            </p:cNvSpPr>
            <p:nvPr/>
          </p:nvSpPr>
          <p:spPr bwMode="auto">
            <a:xfrm>
              <a:off x="4081" y="2272"/>
              <a:ext cx="43" cy="49"/>
            </a:xfrm>
            <a:custGeom>
              <a:avLst/>
              <a:gdLst/>
              <a:ahLst/>
              <a:cxnLst>
                <a:cxn ang="0">
                  <a:pos x="2" y="79"/>
                </a:cxn>
                <a:cxn ang="0">
                  <a:pos x="2" y="34"/>
                </a:cxn>
                <a:cxn ang="0">
                  <a:pos x="11" y="1"/>
                </a:cxn>
                <a:cxn ang="0">
                  <a:pos x="44" y="28"/>
                </a:cxn>
                <a:cxn ang="0">
                  <a:pos x="68" y="70"/>
                </a:cxn>
              </a:cxnLst>
              <a:rect l="0" t="0" r="r" b="b"/>
              <a:pathLst>
                <a:path w="68" h="79">
                  <a:moveTo>
                    <a:pt x="2" y="79"/>
                  </a:moveTo>
                  <a:cubicBezTo>
                    <a:pt x="2" y="72"/>
                    <a:pt x="0" y="47"/>
                    <a:pt x="2" y="34"/>
                  </a:cubicBezTo>
                  <a:cubicBezTo>
                    <a:pt x="4" y="21"/>
                    <a:pt x="4" y="2"/>
                    <a:pt x="11" y="1"/>
                  </a:cubicBezTo>
                  <a:cubicBezTo>
                    <a:pt x="18" y="0"/>
                    <a:pt x="34" y="17"/>
                    <a:pt x="44" y="28"/>
                  </a:cubicBezTo>
                  <a:cubicBezTo>
                    <a:pt x="54" y="39"/>
                    <a:pt x="63" y="61"/>
                    <a:pt x="68" y="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17" name="Line 505"/>
            <p:cNvSpPr>
              <a:spLocks noChangeShapeType="1"/>
            </p:cNvSpPr>
            <p:nvPr/>
          </p:nvSpPr>
          <p:spPr bwMode="auto">
            <a:xfrm>
              <a:off x="4064" y="2344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18" name="Line 506"/>
            <p:cNvSpPr>
              <a:spLocks noChangeShapeType="1"/>
            </p:cNvSpPr>
            <p:nvPr/>
          </p:nvSpPr>
          <p:spPr bwMode="auto">
            <a:xfrm flipV="1">
              <a:off x="4067" y="2407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19" name="Line 507"/>
            <p:cNvSpPr>
              <a:spLocks noChangeShapeType="1"/>
            </p:cNvSpPr>
            <p:nvPr/>
          </p:nvSpPr>
          <p:spPr bwMode="auto">
            <a:xfrm flipH="1" flipV="1">
              <a:off x="4095" y="2401"/>
              <a:ext cx="1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20" name="Line 508"/>
            <p:cNvSpPr>
              <a:spLocks noChangeShapeType="1"/>
            </p:cNvSpPr>
            <p:nvPr/>
          </p:nvSpPr>
          <p:spPr bwMode="auto">
            <a:xfrm>
              <a:off x="4064" y="2406"/>
              <a:ext cx="2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21" name="Line 509"/>
            <p:cNvSpPr>
              <a:spLocks noChangeShapeType="1"/>
            </p:cNvSpPr>
            <p:nvPr/>
          </p:nvSpPr>
          <p:spPr bwMode="auto">
            <a:xfrm flipV="1">
              <a:off x="4088" y="2398"/>
              <a:ext cx="9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22" name="Line 510"/>
            <p:cNvSpPr>
              <a:spLocks noChangeShapeType="1"/>
            </p:cNvSpPr>
            <p:nvPr/>
          </p:nvSpPr>
          <p:spPr bwMode="auto">
            <a:xfrm flipH="1">
              <a:off x="3529" y="1783"/>
              <a:ext cx="283" cy="539"/>
            </a:xfrm>
            <a:prstGeom prst="line">
              <a:avLst/>
            </a:prstGeom>
            <a:noFill/>
            <a:ln w="28575">
              <a:solidFill>
                <a:srgbClr val="270074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23" name="Line 511"/>
            <p:cNvSpPr>
              <a:spLocks noChangeShapeType="1"/>
            </p:cNvSpPr>
            <p:nvPr/>
          </p:nvSpPr>
          <p:spPr bwMode="auto">
            <a:xfrm flipH="1">
              <a:off x="4092" y="1386"/>
              <a:ext cx="287" cy="826"/>
            </a:xfrm>
            <a:prstGeom prst="line">
              <a:avLst/>
            </a:prstGeom>
            <a:noFill/>
            <a:ln w="28575">
              <a:solidFill>
                <a:srgbClr val="270074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24" name="Line 512"/>
            <p:cNvSpPr>
              <a:spLocks noChangeShapeType="1"/>
            </p:cNvSpPr>
            <p:nvPr/>
          </p:nvSpPr>
          <p:spPr bwMode="auto">
            <a:xfrm flipH="1">
              <a:off x="4205" y="2350"/>
              <a:ext cx="372" cy="146"/>
            </a:xfrm>
            <a:prstGeom prst="line">
              <a:avLst/>
            </a:prstGeom>
            <a:noFill/>
            <a:ln w="28575">
              <a:solidFill>
                <a:srgbClr val="270074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25" name="Line 513"/>
            <p:cNvSpPr>
              <a:spLocks noChangeShapeType="1"/>
            </p:cNvSpPr>
            <p:nvPr/>
          </p:nvSpPr>
          <p:spPr bwMode="auto">
            <a:xfrm flipH="1">
              <a:off x="4262" y="1953"/>
              <a:ext cx="287" cy="372"/>
            </a:xfrm>
            <a:prstGeom prst="line">
              <a:avLst/>
            </a:prstGeom>
            <a:noFill/>
            <a:ln w="28575">
              <a:solidFill>
                <a:srgbClr val="270074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26" name="Line 514"/>
            <p:cNvSpPr>
              <a:spLocks noChangeShapeType="1"/>
            </p:cNvSpPr>
            <p:nvPr/>
          </p:nvSpPr>
          <p:spPr bwMode="auto">
            <a:xfrm flipH="1">
              <a:off x="3387" y="1500"/>
              <a:ext cx="28" cy="623"/>
            </a:xfrm>
            <a:prstGeom prst="line">
              <a:avLst/>
            </a:prstGeom>
            <a:noFill/>
            <a:ln w="28575">
              <a:solidFill>
                <a:srgbClr val="270074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27" name="Line 515"/>
            <p:cNvSpPr>
              <a:spLocks noChangeShapeType="1"/>
            </p:cNvSpPr>
            <p:nvPr/>
          </p:nvSpPr>
          <p:spPr bwMode="auto">
            <a:xfrm flipV="1">
              <a:off x="3387" y="3314"/>
              <a:ext cx="85" cy="283"/>
            </a:xfrm>
            <a:prstGeom prst="line">
              <a:avLst/>
            </a:prstGeom>
            <a:noFill/>
            <a:ln w="28575">
              <a:solidFill>
                <a:srgbClr val="270074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28" name="Line 516"/>
            <p:cNvSpPr>
              <a:spLocks noChangeShapeType="1"/>
            </p:cNvSpPr>
            <p:nvPr/>
          </p:nvSpPr>
          <p:spPr bwMode="auto">
            <a:xfrm flipH="1" flipV="1">
              <a:off x="4067" y="3059"/>
              <a:ext cx="454" cy="510"/>
            </a:xfrm>
            <a:prstGeom prst="line">
              <a:avLst/>
            </a:prstGeom>
            <a:noFill/>
            <a:ln w="28575">
              <a:solidFill>
                <a:srgbClr val="270074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29" name="Line 517"/>
            <p:cNvSpPr>
              <a:spLocks noChangeShapeType="1"/>
            </p:cNvSpPr>
            <p:nvPr/>
          </p:nvSpPr>
          <p:spPr bwMode="auto">
            <a:xfrm flipH="1" flipV="1">
              <a:off x="4517" y="3165"/>
              <a:ext cx="174" cy="177"/>
            </a:xfrm>
            <a:prstGeom prst="line">
              <a:avLst/>
            </a:prstGeom>
            <a:noFill/>
            <a:ln w="28575">
              <a:solidFill>
                <a:srgbClr val="270074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30" name="Line 518"/>
            <p:cNvSpPr>
              <a:spLocks noChangeShapeType="1"/>
            </p:cNvSpPr>
            <p:nvPr/>
          </p:nvSpPr>
          <p:spPr bwMode="auto">
            <a:xfrm flipH="1">
              <a:off x="4180" y="2931"/>
              <a:ext cx="650" cy="156"/>
            </a:xfrm>
            <a:prstGeom prst="line">
              <a:avLst/>
            </a:prstGeom>
            <a:noFill/>
            <a:ln w="28575">
              <a:solidFill>
                <a:srgbClr val="270074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31" name="Line 519"/>
            <p:cNvSpPr>
              <a:spLocks noChangeShapeType="1"/>
            </p:cNvSpPr>
            <p:nvPr/>
          </p:nvSpPr>
          <p:spPr bwMode="auto">
            <a:xfrm flipH="1">
              <a:off x="4379" y="2662"/>
              <a:ext cx="142" cy="113"/>
            </a:xfrm>
            <a:prstGeom prst="line">
              <a:avLst/>
            </a:prstGeom>
            <a:noFill/>
            <a:ln w="28575">
              <a:solidFill>
                <a:srgbClr val="270074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32" name="Freeform 520"/>
            <p:cNvSpPr>
              <a:spLocks/>
            </p:cNvSpPr>
            <p:nvPr/>
          </p:nvSpPr>
          <p:spPr bwMode="auto">
            <a:xfrm>
              <a:off x="4068" y="2414"/>
              <a:ext cx="26" cy="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9" y="8"/>
                </a:cxn>
                <a:cxn ang="0">
                  <a:pos x="29" y="8"/>
                </a:cxn>
                <a:cxn ang="0">
                  <a:pos x="42" y="0"/>
                </a:cxn>
              </a:cxnLst>
              <a:rect l="0" t="0" r="r" b="b"/>
              <a:pathLst>
                <a:path w="42" h="9">
                  <a:moveTo>
                    <a:pt x="0" y="3"/>
                  </a:moveTo>
                  <a:cubicBezTo>
                    <a:pt x="1" y="4"/>
                    <a:pt x="4" y="7"/>
                    <a:pt x="9" y="8"/>
                  </a:cubicBezTo>
                  <a:cubicBezTo>
                    <a:pt x="14" y="9"/>
                    <a:pt x="24" y="9"/>
                    <a:pt x="29" y="8"/>
                  </a:cubicBezTo>
                  <a:cubicBezTo>
                    <a:pt x="34" y="7"/>
                    <a:pt x="40" y="2"/>
                    <a:pt x="42" y="0"/>
                  </a:cubicBezTo>
                </a:path>
              </a:pathLst>
            </a:custGeom>
            <a:noFill/>
            <a:ln w="12700" cap="flat" cmpd="sng">
              <a:solidFill>
                <a:srgbClr val="80808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33" name="Line 521"/>
            <p:cNvSpPr>
              <a:spLocks noChangeShapeType="1"/>
            </p:cNvSpPr>
            <p:nvPr/>
          </p:nvSpPr>
          <p:spPr bwMode="auto">
            <a:xfrm flipH="1">
              <a:off x="4130" y="2437"/>
              <a:ext cx="28" cy="1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34" name="Line 522"/>
            <p:cNvSpPr>
              <a:spLocks noChangeShapeType="1"/>
            </p:cNvSpPr>
            <p:nvPr/>
          </p:nvSpPr>
          <p:spPr bwMode="auto">
            <a:xfrm flipH="1">
              <a:off x="4117" y="2450"/>
              <a:ext cx="13" cy="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35" name="Line 523"/>
            <p:cNvSpPr>
              <a:spLocks noChangeShapeType="1"/>
            </p:cNvSpPr>
            <p:nvPr/>
          </p:nvSpPr>
          <p:spPr bwMode="auto">
            <a:xfrm flipH="1">
              <a:off x="4050" y="2493"/>
              <a:ext cx="2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36" name="Line 524"/>
            <p:cNvSpPr>
              <a:spLocks noChangeShapeType="1"/>
            </p:cNvSpPr>
            <p:nvPr/>
          </p:nvSpPr>
          <p:spPr bwMode="auto">
            <a:xfrm>
              <a:off x="4110" y="2491"/>
              <a:ext cx="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37" name="Freeform 525"/>
            <p:cNvSpPr>
              <a:spLocks/>
            </p:cNvSpPr>
            <p:nvPr/>
          </p:nvSpPr>
          <p:spPr bwMode="auto">
            <a:xfrm>
              <a:off x="4050" y="2493"/>
              <a:ext cx="62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9"/>
                </a:cxn>
                <a:cxn ang="0">
                  <a:pos x="69" y="9"/>
                </a:cxn>
                <a:cxn ang="0">
                  <a:pos x="99" y="0"/>
                </a:cxn>
              </a:cxnLst>
              <a:rect l="0" t="0" r="r" b="b"/>
              <a:pathLst>
                <a:path w="99" h="10">
                  <a:moveTo>
                    <a:pt x="0" y="0"/>
                  </a:moveTo>
                  <a:cubicBezTo>
                    <a:pt x="5" y="1"/>
                    <a:pt x="22" y="8"/>
                    <a:pt x="33" y="9"/>
                  </a:cubicBezTo>
                  <a:cubicBezTo>
                    <a:pt x="44" y="10"/>
                    <a:pt x="58" y="10"/>
                    <a:pt x="69" y="9"/>
                  </a:cubicBezTo>
                  <a:cubicBezTo>
                    <a:pt x="80" y="8"/>
                    <a:pt x="93" y="2"/>
                    <a:pt x="99" y="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38" name="Freeform 526"/>
            <p:cNvSpPr>
              <a:spLocks/>
            </p:cNvSpPr>
            <p:nvPr/>
          </p:nvSpPr>
          <p:spPr bwMode="auto">
            <a:xfrm>
              <a:off x="4049" y="2498"/>
              <a:ext cx="6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15"/>
                </a:cxn>
                <a:cxn ang="0">
                  <a:pos x="84" y="12"/>
                </a:cxn>
                <a:cxn ang="0">
                  <a:pos x="102" y="0"/>
                </a:cxn>
              </a:cxnLst>
              <a:rect l="0" t="0" r="r" b="b"/>
              <a:pathLst>
                <a:path w="102" h="17">
                  <a:moveTo>
                    <a:pt x="0" y="0"/>
                  </a:moveTo>
                  <a:cubicBezTo>
                    <a:pt x="4" y="2"/>
                    <a:pt x="10" y="13"/>
                    <a:pt x="24" y="15"/>
                  </a:cubicBezTo>
                  <a:cubicBezTo>
                    <a:pt x="38" y="17"/>
                    <a:pt x="71" y="14"/>
                    <a:pt x="84" y="12"/>
                  </a:cubicBezTo>
                  <a:cubicBezTo>
                    <a:pt x="97" y="10"/>
                    <a:pt x="98" y="2"/>
                    <a:pt x="102" y="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39" name="Freeform 527"/>
            <p:cNvSpPr>
              <a:spLocks/>
            </p:cNvSpPr>
            <p:nvPr/>
          </p:nvSpPr>
          <p:spPr bwMode="auto">
            <a:xfrm>
              <a:off x="4067" y="2439"/>
              <a:ext cx="2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6"/>
                </a:cxn>
                <a:cxn ang="0">
                  <a:pos x="30" y="6"/>
                </a:cxn>
                <a:cxn ang="0">
                  <a:pos x="46" y="2"/>
                </a:cxn>
              </a:cxnLst>
              <a:rect l="0" t="0" r="r" b="b"/>
              <a:pathLst>
                <a:path w="46" h="7">
                  <a:moveTo>
                    <a:pt x="0" y="0"/>
                  </a:moveTo>
                  <a:cubicBezTo>
                    <a:pt x="2" y="1"/>
                    <a:pt x="10" y="5"/>
                    <a:pt x="15" y="6"/>
                  </a:cubicBezTo>
                  <a:cubicBezTo>
                    <a:pt x="20" y="7"/>
                    <a:pt x="25" y="7"/>
                    <a:pt x="30" y="6"/>
                  </a:cubicBezTo>
                  <a:cubicBezTo>
                    <a:pt x="35" y="5"/>
                    <a:pt x="43" y="3"/>
                    <a:pt x="46" y="2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40" name="Line 528"/>
            <p:cNvSpPr>
              <a:spLocks noChangeShapeType="1"/>
            </p:cNvSpPr>
            <p:nvPr/>
          </p:nvSpPr>
          <p:spPr bwMode="auto">
            <a:xfrm flipV="1">
              <a:off x="3359" y="2510"/>
              <a:ext cx="48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41" name="Line 529"/>
            <p:cNvSpPr>
              <a:spLocks noChangeShapeType="1"/>
            </p:cNvSpPr>
            <p:nvPr/>
          </p:nvSpPr>
          <p:spPr bwMode="auto">
            <a:xfrm flipH="1" flipV="1">
              <a:off x="3161" y="2528"/>
              <a:ext cx="198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42" name="Line 530"/>
            <p:cNvSpPr>
              <a:spLocks noChangeShapeType="1"/>
            </p:cNvSpPr>
            <p:nvPr/>
          </p:nvSpPr>
          <p:spPr bwMode="auto">
            <a:xfrm flipH="1" flipV="1">
              <a:off x="3183" y="2468"/>
              <a:ext cx="224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43" name="Line 531"/>
            <p:cNvSpPr>
              <a:spLocks noChangeShapeType="1"/>
            </p:cNvSpPr>
            <p:nvPr/>
          </p:nvSpPr>
          <p:spPr bwMode="auto">
            <a:xfrm flipV="1">
              <a:off x="3166" y="2468"/>
              <a:ext cx="16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44" name="Line 532"/>
            <p:cNvSpPr>
              <a:spLocks noChangeShapeType="1"/>
            </p:cNvSpPr>
            <p:nvPr/>
          </p:nvSpPr>
          <p:spPr bwMode="auto">
            <a:xfrm>
              <a:off x="4329" y="3317"/>
              <a:ext cx="0" cy="34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45" name="Line 533"/>
            <p:cNvSpPr>
              <a:spLocks noChangeShapeType="1"/>
            </p:cNvSpPr>
            <p:nvPr/>
          </p:nvSpPr>
          <p:spPr bwMode="auto">
            <a:xfrm flipH="1">
              <a:off x="3735" y="3229"/>
              <a:ext cx="0" cy="3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46" name="Line 534"/>
            <p:cNvSpPr>
              <a:spLocks noChangeShapeType="1"/>
            </p:cNvSpPr>
            <p:nvPr/>
          </p:nvSpPr>
          <p:spPr bwMode="auto">
            <a:xfrm>
              <a:off x="3211" y="2583"/>
              <a:ext cx="6" cy="278"/>
            </a:xfrm>
            <a:prstGeom prst="line">
              <a:avLst/>
            </a:prstGeom>
            <a:noFill/>
            <a:ln w="38100">
              <a:solidFill>
                <a:srgbClr val="8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47" name="Line 535"/>
            <p:cNvSpPr>
              <a:spLocks noChangeShapeType="1"/>
            </p:cNvSpPr>
            <p:nvPr/>
          </p:nvSpPr>
          <p:spPr bwMode="auto">
            <a:xfrm flipH="1" flipV="1">
              <a:off x="3356" y="2601"/>
              <a:ext cx="3" cy="206"/>
            </a:xfrm>
            <a:prstGeom prst="line">
              <a:avLst/>
            </a:prstGeom>
            <a:noFill/>
            <a:ln w="38100">
              <a:solidFill>
                <a:srgbClr val="8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048" name="Text Box 536"/>
            <p:cNvSpPr txBox="1">
              <a:spLocks noChangeArrowheads="1"/>
            </p:cNvSpPr>
            <p:nvPr/>
          </p:nvSpPr>
          <p:spPr bwMode="auto">
            <a:xfrm>
              <a:off x="3470" y="1570"/>
              <a:ext cx="609" cy="19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400" dirty="0">
                  <a:solidFill>
                    <a:srgbClr val="000000"/>
                  </a:solidFill>
                </a:rPr>
                <a:t>Computer</a:t>
              </a:r>
              <a:endParaRPr lang="ja-JP" alt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93049" name="Text Box 537"/>
            <p:cNvSpPr txBox="1">
              <a:spLocks noChangeArrowheads="1"/>
            </p:cNvSpPr>
            <p:nvPr/>
          </p:nvSpPr>
          <p:spPr bwMode="auto">
            <a:xfrm>
              <a:off x="4260" y="1169"/>
              <a:ext cx="1179" cy="19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400" dirty="0">
                  <a:solidFill>
                    <a:srgbClr val="000000"/>
                  </a:solidFill>
                </a:rPr>
                <a:t>Monochrome camera</a:t>
              </a:r>
              <a:endParaRPr lang="ja-JP" alt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93050" name="Text Box 538"/>
            <p:cNvSpPr txBox="1">
              <a:spLocks noChangeArrowheads="1"/>
            </p:cNvSpPr>
            <p:nvPr/>
          </p:nvSpPr>
          <p:spPr bwMode="auto">
            <a:xfrm>
              <a:off x="4286" y="1752"/>
              <a:ext cx="843" cy="19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400" dirty="0">
                  <a:solidFill>
                    <a:srgbClr val="000000"/>
                  </a:solidFill>
                </a:rPr>
                <a:t>IR/UV cut filter</a:t>
              </a:r>
              <a:endParaRPr lang="ja-JP" alt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93051" name="Text Box 539"/>
            <p:cNvSpPr txBox="1">
              <a:spLocks noChangeArrowheads="1"/>
            </p:cNvSpPr>
            <p:nvPr/>
          </p:nvSpPr>
          <p:spPr bwMode="auto">
            <a:xfrm>
              <a:off x="4565" y="2251"/>
              <a:ext cx="949" cy="19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400" dirty="0">
                  <a:solidFill>
                    <a:srgbClr val="000000"/>
                  </a:solidFill>
                </a:rPr>
                <a:t>Electric polarizer</a:t>
              </a:r>
              <a:endParaRPr lang="ja-JP" alt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93052" name="Text Box 540"/>
            <p:cNvSpPr txBox="1">
              <a:spLocks noChangeArrowheads="1"/>
            </p:cNvSpPr>
            <p:nvPr/>
          </p:nvSpPr>
          <p:spPr bwMode="auto">
            <a:xfrm>
              <a:off x="4332" y="2467"/>
              <a:ext cx="904" cy="19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400" dirty="0">
                  <a:solidFill>
                    <a:srgbClr val="000000"/>
                  </a:solidFill>
                </a:rPr>
                <a:t>Geodesic dome</a:t>
              </a:r>
              <a:endParaRPr lang="ja-JP" alt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93053" name="Text Box 541"/>
            <p:cNvSpPr txBox="1">
              <a:spLocks noChangeArrowheads="1"/>
            </p:cNvSpPr>
            <p:nvPr/>
          </p:nvSpPr>
          <p:spPr bwMode="auto">
            <a:xfrm>
              <a:off x="2964" y="3566"/>
              <a:ext cx="1055" cy="19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400" dirty="0">
                  <a:solidFill>
                    <a:srgbClr val="000000"/>
                  </a:solidFill>
                </a:rPr>
                <a:t>Polarizer controller</a:t>
              </a:r>
              <a:endParaRPr lang="ja-JP" alt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93054" name="Text Box 542"/>
            <p:cNvSpPr txBox="1">
              <a:spLocks noChangeArrowheads="1"/>
            </p:cNvSpPr>
            <p:nvPr/>
          </p:nvSpPr>
          <p:spPr bwMode="auto">
            <a:xfrm>
              <a:off x="4431" y="3566"/>
              <a:ext cx="1049" cy="19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400" dirty="0">
                  <a:solidFill>
                    <a:srgbClr val="000000"/>
                  </a:solidFill>
                </a:rPr>
                <a:t>Transparent object</a:t>
              </a:r>
              <a:endParaRPr lang="ja-JP" alt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93055" name="Text Box 543"/>
            <p:cNvSpPr txBox="1">
              <a:spLocks noChangeArrowheads="1"/>
            </p:cNvSpPr>
            <p:nvPr/>
          </p:nvSpPr>
          <p:spPr bwMode="auto">
            <a:xfrm>
              <a:off x="4653" y="3283"/>
              <a:ext cx="622" cy="19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400" dirty="0">
                  <a:solidFill>
                    <a:srgbClr val="000000"/>
                  </a:solidFill>
                </a:rPr>
                <a:t>40W lamp</a:t>
              </a:r>
              <a:endParaRPr lang="ja-JP" alt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93056" name="Text Box 544"/>
            <p:cNvSpPr txBox="1">
              <a:spLocks noChangeArrowheads="1"/>
            </p:cNvSpPr>
            <p:nvPr/>
          </p:nvSpPr>
          <p:spPr bwMode="auto">
            <a:xfrm>
              <a:off x="4513" y="2750"/>
              <a:ext cx="823" cy="19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400" dirty="0">
                  <a:solidFill>
                    <a:srgbClr val="000000"/>
                  </a:solidFill>
                </a:rPr>
                <a:t>Plastic sphere</a:t>
              </a:r>
              <a:endParaRPr lang="ja-JP" alt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Experimental setup</a:t>
            </a:r>
            <a:endParaRPr lang="ja-JP" altLang="en-US" dirty="0"/>
          </a:p>
        </p:txBody>
      </p:sp>
      <p:pic>
        <p:nvPicPr>
          <p:cNvPr id="192515" name="Picture 3" descr="DSC002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2513" y="478260"/>
            <a:ext cx="3727450" cy="4967287"/>
          </a:xfrm>
          <a:prstGeom prst="rect">
            <a:avLst/>
          </a:prstGeom>
          <a:noFill/>
        </p:spPr>
      </p:pic>
      <p:sp>
        <p:nvSpPr>
          <p:cNvPr id="307" name="正方形/長方形 306">
            <a:extLst>
              <a:ext uri="{FF2B5EF4-FFF2-40B4-BE49-F238E27FC236}">
                <a16:creationId xmlns:a16="http://schemas.microsoft.com/office/drawing/2014/main" id="{B9518B2C-9925-4361-8B76-327897E67E5B}"/>
              </a:ext>
            </a:extLst>
          </p:cNvPr>
          <p:cNvSpPr/>
          <p:nvPr/>
        </p:nvSpPr>
        <p:spPr bwMode="auto">
          <a:xfrm>
            <a:off x="251520" y="116632"/>
            <a:ext cx="3888432" cy="216024"/>
          </a:xfrm>
          <a:prstGeom prst="rect">
            <a:avLst/>
          </a:prstGeom>
          <a:solidFill>
            <a:srgbClr val="E6E6E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08" name="正方形/長方形 307">
            <a:extLst>
              <a:ext uri="{FF2B5EF4-FFF2-40B4-BE49-F238E27FC236}">
                <a16:creationId xmlns:a16="http://schemas.microsoft.com/office/drawing/2014/main" id="{953A2BF2-FAE1-45F6-8C72-4443778FCEBE}"/>
              </a:ext>
            </a:extLst>
          </p:cNvPr>
          <p:cNvSpPr/>
          <p:nvPr/>
        </p:nvSpPr>
        <p:spPr bwMode="auto">
          <a:xfrm>
            <a:off x="25152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09" name="正方形/長方形 308">
            <a:extLst>
              <a:ext uri="{FF2B5EF4-FFF2-40B4-BE49-F238E27FC236}">
                <a16:creationId xmlns:a16="http://schemas.microsoft.com/office/drawing/2014/main" id="{DA48E10C-486C-4D46-9C61-0C252F7A2776}"/>
              </a:ext>
            </a:extLst>
          </p:cNvPr>
          <p:cNvSpPr/>
          <p:nvPr/>
        </p:nvSpPr>
        <p:spPr bwMode="auto">
          <a:xfrm>
            <a:off x="46754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10" name="正方形/長方形 309">
            <a:extLst>
              <a:ext uri="{FF2B5EF4-FFF2-40B4-BE49-F238E27FC236}">
                <a16:creationId xmlns:a16="http://schemas.microsoft.com/office/drawing/2014/main" id="{A6EF58BE-3F3D-45A3-84E8-92E638891D6A}"/>
              </a:ext>
            </a:extLst>
          </p:cNvPr>
          <p:cNvSpPr/>
          <p:nvPr/>
        </p:nvSpPr>
        <p:spPr bwMode="auto">
          <a:xfrm>
            <a:off x="68356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11" name="正方形/長方形 310">
            <a:extLst>
              <a:ext uri="{FF2B5EF4-FFF2-40B4-BE49-F238E27FC236}">
                <a16:creationId xmlns:a16="http://schemas.microsoft.com/office/drawing/2014/main" id="{9B0891B9-A4F7-438D-9DD2-59B502274D7C}"/>
              </a:ext>
            </a:extLst>
          </p:cNvPr>
          <p:cNvSpPr/>
          <p:nvPr/>
        </p:nvSpPr>
        <p:spPr bwMode="auto">
          <a:xfrm>
            <a:off x="899592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12" name="正方形/長方形 311">
            <a:extLst>
              <a:ext uri="{FF2B5EF4-FFF2-40B4-BE49-F238E27FC236}">
                <a16:creationId xmlns:a16="http://schemas.microsoft.com/office/drawing/2014/main" id="{80EBEB7C-5DF4-44F4-82C8-9278A048063A}"/>
              </a:ext>
            </a:extLst>
          </p:cNvPr>
          <p:cNvSpPr/>
          <p:nvPr/>
        </p:nvSpPr>
        <p:spPr bwMode="auto">
          <a:xfrm>
            <a:off x="1115616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13" name="正方形/長方形 312">
            <a:extLst>
              <a:ext uri="{FF2B5EF4-FFF2-40B4-BE49-F238E27FC236}">
                <a16:creationId xmlns:a16="http://schemas.microsoft.com/office/drawing/2014/main" id="{24633D22-0D74-4E75-B713-AE91D673DA37}"/>
              </a:ext>
            </a:extLst>
          </p:cNvPr>
          <p:cNvSpPr/>
          <p:nvPr/>
        </p:nvSpPr>
        <p:spPr bwMode="auto">
          <a:xfrm>
            <a:off x="133164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14" name="正方形/長方形 313">
            <a:extLst>
              <a:ext uri="{FF2B5EF4-FFF2-40B4-BE49-F238E27FC236}">
                <a16:creationId xmlns:a16="http://schemas.microsoft.com/office/drawing/2014/main" id="{AB93FD33-42FE-4058-96AF-F18DC24862E5}"/>
              </a:ext>
            </a:extLst>
          </p:cNvPr>
          <p:cNvSpPr/>
          <p:nvPr/>
        </p:nvSpPr>
        <p:spPr bwMode="auto">
          <a:xfrm>
            <a:off x="154766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15" name="正方形/長方形 314">
            <a:extLst>
              <a:ext uri="{FF2B5EF4-FFF2-40B4-BE49-F238E27FC236}">
                <a16:creationId xmlns:a16="http://schemas.microsoft.com/office/drawing/2014/main" id="{4DC77C07-C067-4506-836C-076885A76B9C}"/>
              </a:ext>
            </a:extLst>
          </p:cNvPr>
          <p:cNvSpPr/>
          <p:nvPr/>
        </p:nvSpPr>
        <p:spPr bwMode="auto">
          <a:xfrm>
            <a:off x="176368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16" name="正方形/長方形 315">
            <a:extLst>
              <a:ext uri="{FF2B5EF4-FFF2-40B4-BE49-F238E27FC236}">
                <a16:creationId xmlns:a16="http://schemas.microsoft.com/office/drawing/2014/main" id="{207F2225-761B-43F7-BE09-3000C611E9CA}"/>
              </a:ext>
            </a:extLst>
          </p:cNvPr>
          <p:cNvSpPr/>
          <p:nvPr/>
        </p:nvSpPr>
        <p:spPr bwMode="auto">
          <a:xfrm>
            <a:off x="1979712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17" name="正方形/長方形 316">
            <a:extLst>
              <a:ext uri="{FF2B5EF4-FFF2-40B4-BE49-F238E27FC236}">
                <a16:creationId xmlns:a16="http://schemas.microsoft.com/office/drawing/2014/main" id="{97BC5227-77BB-49A8-B16D-B96A1150761E}"/>
              </a:ext>
            </a:extLst>
          </p:cNvPr>
          <p:cNvSpPr/>
          <p:nvPr/>
        </p:nvSpPr>
        <p:spPr bwMode="auto">
          <a:xfrm>
            <a:off x="2195736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18" name="正方形/長方形 317">
            <a:extLst>
              <a:ext uri="{FF2B5EF4-FFF2-40B4-BE49-F238E27FC236}">
                <a16:creationId xmlns:a16="http://schemas.microsoft.com/office/drawing/2014/main" id="{AF390093-22F8-4667-B08B-CE5A110EC343}"/>
              </a:ext>
            </a:extLst>
          </p:cNvPr>
          <p:cNvSpPr/>
          <p:nvPr/>
        </p:nvSpPr>
        <p:spPr bwMode="auto">
          <a:xfrm>
            <a:off x="241176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19" name="正方形/長方形 318">
            <a:extLst>
              <a:ext uri="{FF2B5EF4-FFF2-40B4-BE49-F238E27FC236}">
                <a16:creationId xmlns:a16="http://schemas.microsoft.com/office/drawing/2014/main" id="{57F39AAF-C47A-44BB-983C-8935A01C13F2}"/>
              </a:ext>
            </a:extLst>
          </p:cNvPr>
          <p:cNvSpPr/>
          <p:nvPr/>
        </p:nvSpPr>
        <p:spPr bwMode="auto">
          <a:xfrm>
            <a:off x="262778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20" name="正方形/長方形 319">
            <a:extLst>
              <a:ext uri="{FF2B5EF4-FFF2-40B4-BE49-F238E27FC236}">
                <a16:creationId xmlns:a16="http://schemas.microsoft.com/office/drawing/2014/main" id="{B7885D7A-AD26-4979-8250-6ECBEFCBFE72}"/>
              </a:ext>
            </a:extLst>
          </p:cNvPr>
          <p:cNvSpPr/>
          <p:nvPr/>
        </p:nvSpPr>
        <p:spPr bwMode="auto">
          <a:xfrm>
            <a:off x="284380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21" name="正方形/長方形 320">
            <a:extLst>
              <a:ext uri="{FF2B5EF4-FFF2-40B4-BE49-F238E27FC236}">
                <a16:creationId xmlns:a16="http://schemas.microsoft.com/office/drawing/2014/main" id="{966032CC-CB32-44DD-B33D-8D6BFA5D2C9B}"/>
              </a:ext>
            </a:extLst>
          </p:cNvPr>
          <p:cNvSpPr/>
          <p:nvPr/>
        </p:nvSpPr>
        <p:spPr bwMode="auto">
          <a:xfrm>
            <a:off x="3059832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22" name="正方形/長方形 321">
            <a:extLst>
              <a:ext uri="{FF2B5EF4-FFF2-40B4-BE49-F238E27FC236}">
                <a16:creationId xmlns:a16="http://schemas.microsoft.com/office/drawing/2014/main" id="{D24A98E2-B95A-4CD9-B26A-26E052448617}"/>
              </a:ext>
            </a:extLst>
          </p:cNvPr>
          <p:cNvSpPr/>
          <p:nvPr/>
        </p:nvSpPr>
        <p:spPr bwMode="auto">
          <a:xfrm>
            <a:off x="3275856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9125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/>
              <a:t>Shape estimation</a:t>
            </a:r>
            <a:endParaRPr lang="ja-JP" altLang="en-US" dirty="0"/>
          </a:p>
        </p:txBody>
      </p:sp>
      <p:pic>
        <p:nvPicPr>
          <p:cNvPr id="48131" name="Picture 40" descr="doctorprevio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475" y="3137322"/>
            <a:ext cx="2087563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50"/>
          <p:cNvSpPr txBox="1">
            <a:spLocks noChangeArrowheads="1"/>
          </p:cNvSpPr>
          <p:nvPr/>
        </p:nvSpPr>
        <p:spPr bwMode="auto">
          <a:xfrm>
            <a:off x="684213" y="4888335"/>
            <a:ext cx="1412864" cy="3715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/>
              <a:t>Initial shape</a:t>
            </a:r>
            <a:endParaRPr lang="ja-JP" altLang="en-US" dirty="0"/>
          </a:p>
        </p:txBody>
      </p:sp>
      <p:sp>
        <p:nvSpPr>
          <p:cNvPr id="48133" name="AutoShape 46"/>
          <p:cNvSpPr>
            <a:spLocks noChangeArrowheads="1"/>
          </p:cNvSpPr>
          <p:nvPr/>
        </p:nvSpPr>
        <p:spPr bwMode="auto">
          <a:xfrm>
            <a:off x="395288" y="3069060"/>
            <a:ext cx="3816350" cy="2447925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pic>
        <p:nvPicPr>
          <p:cNvPr id="48134" name="Picture 35" descr="shadi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548110"/>
            <a:ext cx="3384550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Text Box 39"/>
          <p:cNvSpPr txBox="1">
            <a:spLocks noChangeArrowheads="1"/>
          </p:cNvSpPr>
          <p:nvPr/>
        </p:nvSpPr>
        <p:spPr bwMode="auto">
          <a:xfrm>
            <a:off x="6084888" y="2996035"/>
            <a:ext cx="1900177" cy="3715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/>
              <a:t>Estimated shape</a:t>
            </a:r>
            <a:endParaRPr lang="ja-JP" altLang="en-US" dirty="0"/>
          </a:p>
        </p:txBody>
      </p:sp>
      <p:sp>
        <p:nvSpPr>
          <p:cNvPr id="48136" name="AutoShape 51"/>
          <p:cNvSpPr>
            <a:spLocks noChangeArrowheads="1"/>
          </p:cNvSpPr>
          <p:nvPr/>
        </p:nvSpPr>
        <p:spPr bwMode="auto">
          <a:xfrm>
            <a:off x="4643438" y="476672"/>
            <a:ext cx="4032250" cy="5040313"/>
          </a:xfrm>
          <a:prstGeom prst="roundRect">
            <a:avLst>
              <a:gd name="adj" fmla="val 8634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pic>
        <p:nvPicPr>
          <p:cNvPr id="48137" name="Picture 56" descr="heartraytraci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537372"/>
            <a:ext cx="33845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AutoShape 57"/>
          <p:cNvSpPr>
            <a:spLocks noChangeArrowheads="1"/>
          </p:cNvSpPr>
          <p:nvPr/>
        </p:nvSpPr>
        <p:spPr bwMode="auto">
          <a:xfrm>
            <a:off x="4283075" y="2851572"/>
            <a:ext cx="288925" cy="2889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48139" name="Text Box 37"/>
          <p:cNvSpPr txBox="1">
            <a:spLocks noChangeArrowheads="1"/>
          </p:cNvSpPr>
          <p:nvPr/>
        </p:nvSpPr>
        <p:spPr bwMode="auto">
          <a:xfrm>
            <a:off x="471488" y="2322935"/>
            <a:ext cx="1784761" cy="3715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/>
              <a:t>Glass (IOR 1.5)</a:t>
            </a:r>
          </a:p>
        </p:txBody>
      </p:sp>
      <p:pic>
        <p:nvPicPr>
          <p:cNvPr id="48140" name="Picture 54" descr="heartphotomovi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548110"/>
            <a:ext cx="26638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1" name="AutoShape 58"/>
          <p:cNvSpPr>
            <a:spLocks noChangeArrowheads="1"/>
          </p:cNvSpPr>
          <p:nvPr/>
        </p:nvSpPr>
        <p:spPr bwMode="auto">
          <a:xfrm>
            <a:off x="395288" y="476672"/>
            <a:ext cx="3816350" cy="2446338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7074A5E-A03C-4945-880C-B1FFE90F77C4}"/>
              </a:ext>
            </a:extLst>
          </p:cNvPr>
          <p:cNvSpPr/>
          <p:nvPr/>
        </p:nvSpPr>
        <p:spPr bwMode="auto">
          <a:xfrm>
            <a:off x="251520" y="116632"/>
            <a:ext cx="3888432" cy="216024"/>
          </a:xfrm>
          <a:prstGeom prst="rect">
            <a:avLst/>
          </a:prstGeom>
          <a:solidFill>
            <a:srgbClr val="E6E6E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F46CC47-52B0-4A9F-8D88-AA1FB6879B13}"/>
              </a:ext>
            </a:extLst>
          </p:cNvPr>
          <p:cNvSpPr/>
          <p:nvPr/>
        </p:nvSpPr>
        <p:spPr bwMode="auto">
          <a:xfrm>
            <a:off x="25152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9931F85-2433-4E0A-8435-59F1C2A40229}"/>
              </a:ext>
            </a:extLst>
          </p:cNvPr>
          <p:cNvSpPr/>
          <p:nvPr/>
        </p:nvSpPr>
        <p:spPr bwMode="auto">
          <a:xfrm>
            <a:off x="46754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811B08B-9B43-485E-B19B-C0556F53D00D}"/>
              </a:ext>
            </a:extLst>
          </p:cNvPr>
          <p:cNvSpPr/>
          <p:nvPr/>
        </p:nvSpPr>
        <p:spPr bwMode="auto">
          <a:xfrm>
            <a:off x="68356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4A0AB5E-8F98-4417-B6A3-2702DA990B47}"/>
              </a:ext>
            </a:extLst>
          </p:cNvPr>
          <p:cNvSpPr/>
          <p:nvPr/>
        </p:nvSpPr>
        <p:spPr bwMode="auto">
          <a:xfrm>
            <a:off x="899592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9F67070-B28E-4EB5-8B0F-EF0BC94CB453}"/>
              </a:ext>
            </a:extLst>
          </p:cNvPr>
          <p:cNvSpPr/>
          <p:nvPr/>
        </p:nvSpPr>
        <p:spPr bwMode="auto">
          <a:xfrm>
            <a:off x="1115616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832B5FF-EEC4-4AA7-A0BC-A3D17904A95D}"/>
              </a:ext>
            </a:extLst>
          </p:cNvPr>
          <p:cNvSpPr/>
          <p:nvPr/>
        </p:nvSpPr>
        <p:spPr bwMode="auto">
          <a:xfrm>
            <a:off x="133164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0C3226B-9A67-4F25-B4CC-AC483A3AC8BF}"/>
              </a:ext>
            </a:extLst>
          </p:cNvPr>
          <p:cNvSpPr/>
          <p:nvPr/>
        </p:nvSpPr>
        <p:spPr bwMode="auto">
          <a:xfrm>
            <a:off x="154766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5E34E9A-F42F-457A-90C2-1690694D437F}"/>
              </a:ext>
            </a:extLst>
          </p:cNvPr>
          <p:cNvSpPr/>
          <p:nvPr/>
        </p:nvSpPr>
        <p:spPr bwMode="auto">
          <a:xfrm>
            <a:off x="176368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5AD8B41-BE9B-4C78-9A63-D612FF66DC19}"/>
              </a:ext>
            </a:extLst>
          </p:cNvPr>
          <p:cNvSpPr/>
          <p:nvPr/>
        </p:nvSpPr>
        <p:spPr bwMode="auto">
          <a:xfrm>
            <a:off x="1979712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8BAA1F2-895D-42AB-AF3E-BBBA5F6F9D56}"/>
              </a:ext>
            </a:extLst>
          </p:cNvPr>
          <p:cNvSpPr/>
          <p:nvPr/>
        </p:nvSpPr>
        <p:spPr bwMode="auto">
          <a:xfrm>
            <a:off x="2195736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14EDCA2-2E1C-44A4-8FF5-A511BB00E2A9}"/>
              </a:ext>
            </a:extLst>
          </p:cNvPr>
          <p:cNvSpPr/>
          <p:nvPr/>
        </p:nvSpPr>
        <p:spPr bwMode="auto">
          <a:xfrm>
            <a:off x="241176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9E900B6-7866-4BFE-8D44-7880119B6248}"/>
              </a:ext>
            </a:extLst>
          </p:cNvPr>
          <p:cNvSpPr/>
          <p:nvPr/>
        </p:nvSpPr>
        <p:spPr bwMode="auto">
          <a:xfrm>
            <a:off x="262778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CBFDE1A-131C-42C7-8C6F-68E21ACEB938}"/>
              </a:ext>
            </a:extLst>
          </p:cNvPr>
          <p:cNvSpPr/>
          <p:nvPr/>
        </p:nvSpPr>
        <p:spPr bwMode="auto">
          <a:xfrm>
            <a:off x="284380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3F18A51-9E6B-4E0A-8898-8C20218DB7D5}"/>
              </a:ext>
            </a:extLst>
          </p:cNvPr>
          <p:cNvSpPr/>
          <p:nvPr/>
        </p:nvSpPr>
        <p:spPr bwMode="auto">
          <a:xfrm>
            <a:off x="3059832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84E99B6-47D5-40F2-ACAE-142FCE5A94DB}"/>
              </a:ext>
            </a:extLst>
          </p:cNvPr>
          <p:cNvSpPr/>
          <p:nvPr/>
        </p:nvSpPr>
        <p:spPr bwMode="auto">
          <a:xfrm>
            <a:off x="3275856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1034E706-C978-42CE-B808-10BFF15869DE}"/>
              </a:ext>
            </a:extLst>
          </p:cNvPr>
          <p:cNvSpPr/>
          <p:nvPr/>
        </p:nvSpPr>
        <p:spPr bwMode="auto">
          <a:xfrm>
            <a:off x="349188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5815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Shape estimation</a:t>
            </a:r>
            <a:endParaRPr lang="ja-JP" altLang="en-US" dirty="0"/>
          </a:p>
        </p:txBody>
      </p:sp>
      <p:pic>
        <p:nvPicPr>
          <p:cNvPr id="49155" name="Picture 4" descr="dogright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692696"/>
            <a:ext cx="32004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5" descr="dogrightin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2203996"/>
            <a:ext cx="3200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7" descr="dogleftph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692696"/>
            <a:ext cx="13716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17" descr="renderobliqu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63" y="3621633"/>
            <a:ext cx="13668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18" descr="rendersid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3" y="3918496"/>
            <a:ext cx="31242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1" name="テキスト ボックス 15"/>
          <p:cNvSpPr txBox="1">
            <a:spLocks noChangeArrowheads="1"/>
          </p:cNvSpPr>
          <p:nvPr/>
        </p:nvSpPr>
        <p:spPr bwMode="auto">
          <a:xfrm>
            <a:off x="1214414" y="2335758"/>
            <a:ext cx="14157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Initial shape</a:t>
            </a:r>
            <a:endParaRPr lang="ja-JP" altLang="en-US" dirty="0"/>
          </a:p>
        </p:txBody>
      </p:sp>
      <p:sp>
        <p:nvSpPr>
          <p:cNvPr id="49162" name="テキスト ボックス 16"/>
          <p:cNvSpPr txBox="1">
            <a:spLocks noChangeArrowheads="1"/>
          </p:cNvSpPr>
          <p:nvPr/>
        </p:nvSpPr>
        <p:spPr bwMode="auto">
          <a:xfrm>
            <a:off x="971600" y="4050258"/>
            <a:ext cx="1903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Estimated shape</a:t>
            </a:r>
            <a:endParaRPr lang="ja-JP" altLang="en-US" dirty="0"/>
          </a:p>
        </p:txBody>
      </p:sp>
      <p:pic>
        <p:nvPicPr>
          <p:cNvPr id="22" name="Picture 8" descr="dogleftini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1859502"/>
            <a:ext cx="1347787" cy="1612900"/>
          </a:xfrm>
          <a:prstGeom prst="rect">
            <a:avLst/>
          </a:prstGeom>
          <a:noFill/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8C99340-B27B-43B3-90CB-218516B25274}"/>
              </a:ext>
            </a:extLst>
          </p:cNvPr>
          <p:cNvSpPr/>
          <p:nvPr/>
        </p:nvSpPr>
        <p:spPr bwMode="auto">
          <a:xfrm>
            <a:off x="251520" y="116632"/>
            <a:ext cx="3888432" cy="216024"/>
          </a:xfrm>
          <a:prstGeom prst="rect">
            <a:avLst/>
          </a:prstGeom>
          <a:solidFill>
            <a:srgbClr val="E6E6E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394DE62-3033-4A6E-9253-B69EC8FC34D7}"/>
              </a:ext>
            </a:extLst>
          </p:cNvPr>
          <p:cNvSpPr/>
          <p:nvPr/>
        </p:nvSpPr>
        <p:spPr bwMode="auto">
          <a:xfrm>
            <a:off x="25152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0658EEA-A6C4-4E26-BADD-B954C74066FA}"/>
              </a:ext>
            </a:extLst>
          </p:cNvPr>
          <p:cNvSpPr/>
          <p:nvPr/>
        </p:nvSpPr>
        <p:spPr bwMode="auto">
          <a:xfrm>
            <a:off x="46754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5CEE57C-96A6-4A95-BC46-BFF330E5F59B}"/>
              </a:ext>
            </a:extLst>
          </p:cNvPr>
          <p:cNvSpPr/>
          <p:nvPr/>
        </p:nvSpPr>
        <p:spPr bwMode="auto">
          <a:xfrm>
            <a:off x="68356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7C78740-8C9F-4049-A1C3-4D3681D2696C}"/>
              </a:ext>
            </a:extLst>
          </p:cNvPr>
          <p:cNvSpPr/>
          <p:nvPr/>
        </p:nvSpPr>
        <p:spPr bwMode="auto">
          <a:xfrm>
            <a:off x="899592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F40E4AB-C88F-4D39-9ABD-5EEA8C051327}"/>
              </a:ext>
            </a:extLst>
          </p:cNvPr>
          <p:cNvSpPr/>
          <p:nvPr/>
        </p:nvSpPr>
        <p:spPr bwMode="auto">
          <a:xfrm>
            <a:off x="1115616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25029D6-7078-4A20-BBC8-9CFF7BE938BD}"/>
              </a:ext>
            </a:extLst>
          </p:cNvPr>
          <p:cNvSpPr/>
          <p:nvPr/>
        </p:nvSpPr>
        <p:spPr bwMode="auto">
          <a:xfrm>
            <a:off x="133164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A8DEC57-84FD-4F8B-A3DE-5A0594B4146A}"/>
              </a:ext>
            </a:extLst>
          </p:cNvPr>
          <p:cNvSpPr/>
          <p:nvPr/>
        </p:nvSpPr>
        <p:spPr bwMode="auto">
          <a:xfrm>
            <a:off x="154766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41B58B6-3143-4004-B7DD-B1ABE2497D40}"/>
              </a:ext>
            </a:extLst>
          </p:cNvPr>
          <p:cNvSpPr/>
          <p:nvPr/>
        </p:nvSpPr>
        <p:spPr bwMode="auto">
          <a:xfrm>
            <a:off x="176368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E376474-1BAB-4512-A987-BF58A574FBB5}"/>
              </a:ext>
            </a:extLst>
          </p:cNvPr>
          <p:cNvSpPr/>
          <p:nvPr/>
        </p:nvSpPr>
        <p:spPr bwMode="auto">
          <a:xfrm>
            <a:off x="1979712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FC6B8DB-E68F-4284-A7D6-46AE05D8CEBF}"/>
              </a:ext>
            </a:extLst>
          </p:cNvPr>
          <p:cNvSpPr/>
          <p:nvPr/>
        </p:nvSpPr>
        <p:spPr bwMode="auto">
          <a:xfrm>
            <a:off x="2195736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7223419-5E1F-442E-BE46-AC2533E098FD}"/>
              </a:ext>
            </a:extLst>
          </p:cNvPr>
          <p:cNvSpPr/>
          <p:nvPr/>
        </p:nvSpPr>
        <p:spPr bwMode="auto">
          <a:xfrm>
            <a:off x="241176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8DFAC7E-3864-4B0E-A2DF-5D49CD7FC112}"/>
              </a:ext>
            </a:extLst>
          </p:cNvPr>
          <p:cNvSpPr/>
          <p:nvPr/>
        </p:nvSpPr>
        <p:spPr bwMode="auto">
          <a:xfrm>
            <a:off x="262778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DD07F3C-177E-4420-BAFC-767666FB52A8}"/>
              </a:ext>
            </a:extLst>
          </p:cNvPr>
          <p:cNvSpPr/>
          <p:nvPr/>
        </p:nvSpPr>
        <p:spPr bwMode="auto">
          <a:xfrm>
            <a:off x="284380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089F222-7DC0-4970-8318-AAFC25097703}"/>
              </a:ext>
            </a:extLst>
          </p:cNvPr>
          <p:cNvSpPr/>
          <p:nvPr/>
        </p:nvSpPr>
        <p:spPr bwMode="auto">
          <a:xfrm>
            <a:off x="3059832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1DE6CE7-EFF6-4806-B2EA-9269162A8418}"/>
              </a:ext>
            </a:extLst>
          </p:cNvPr>
          <p:cNvSpPr/>
          <p:nvPr/>
        </p:nvSpPr>
        <p:spPr bwMode="auto">
          <a:xfrm>
            <a:off x="3275856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42354D4-C64D-4AE3-81D1-FD551BA761E4}"/>
              </a:ext>
            </a:extLst>
          </p:cNvPr>
          <p:cNvSpPr/>
          <p:nvPr/>
        </p:nvSpPr>
        <p:spPr bwMode="auto">
          <a:xfrm>
            <a:off x="349188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DB9DE5DD-1B89-4E23-8AF9-8C64403F2107}"/>
              </a:ext>
            </a:extLst>
          </p:cNvPr>
          <p:cNvSpPr/>
          <p:nvPr/>
        </p:nvSpPr>
        <p:spPr bwMode="auto">
          <a:xfrm>
            <a:off x="370790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0111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E5A804-514C-4558-9F20-15EB677A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Conclusion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177C1D-F4DE-4E87-9C9B-A60992DC7C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/>
              <a:t>Today's talk</a:t>
            </a:r>
          </a:p>
          <a:p>
            <a:pPr lvl="1"/>
            <a:r>
              <a:rPr lang="en-US" altLang="ja-JP" dirty="0"/>
              <a:t>Shape-from-polarization of black object</a:t>
            </a:r>
          </a:p>
          <a:p>
            <a:pPr lvl="1"/>
            <a:r>
              <a:rPr lang="en-US" altLang="ja-JP" dirty="0"/>
              <a:t>Shape-from-polarization of transparent object</a:t>
            </a:r>
          </a:p>
          <a:p>
            <a:r>
              <a:rPr lang="en-US" altLang="ja-JP" dirty="0"/>
              <a:t>Other shape-from-polarization (survey)</a:t>
            </a:r>
          </a:p>
          <a:p>
            <a:pPr lvl="1"/>
            <a:r>
              <a:rPr lang="en-US" altLang="ja-JP" dirty="0"/>
              <a:t>K. </a:t>
            </a:r>
            <a:r>
              <a:rPr lang="en-US" altLang="ja-JP" dirty="0" err="1"/>
              <a:t>Ikeuchi</a:t>
            </a:r>
            <a:r>
              <a:rPr lang="en-US" altLang="ja-JP" dirty="0"/>
              <a:t>, Y. Matsushita, R. Sagawa, H. Kawasaki, Y. </a:t>
            </a:r>
            <a:r>
              <a:rPr lang="en-US" altLang="ja-JP" dirty="0" err="1"/>
              <a:t>Mukaigawa</a:t>
            </a:r>
            <a:r>
              <a:rPr lang="en-US" altLang="ja-JP" dirty="0"/>
              <a:t>, R. Furukawa, D. Miyazaki, "Active Lighting and Its Application for Computer Vision," Springer, 2020.</a:t>
            </a:r>
          </a:p>
          <a:p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FFDDB50-07B5-4B81-AE34-56FC2F308A5B}"/>
              </a:ext>
            </a:extLst>
          </p:cNvPr>
          <p:cNvSpPr/>
          <p:nvPr/>
        </p:nvSpPr>
        <p:spPr bwMode="auto">
          <a:xfrm>
            <a:off x="251520" y="116632"/>
            <a:ext cx="3888432" cy="216024"/>
          </a:xfrm>
          <a:prstGeom prst="rect">
            <a:avLst/>
          </a:prstGeom>
          <a:solidFill>
            <a:srgbClr val="E6E6E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FF79190-FFF6-4E66-91D0-0ED5DEADDC82}"/>
              </a:ext>
            </a:extLst>
          </p:cNvPr>
          <p:cNvSpPr/>
          <p:nvPr/>
        </p:nvSpPr>
        <p:spPr bwMode="auto">
          <a:xfrm>
            <a:off x="25152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A1F7E03-871D-4EAF-9F74-B789DA8035A7}"/>
              </a:ext>
            </a:extLst>
          </p:cNvPr>
          <p:cNvSpPr/>
          <p:nvPr/>
        </p:nvSpPr>
        <p:spPr bwMode="auto">
          <a:xfrm>
            <a:off x="46754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94EBDA6-70A1-499E-9FF3-6FD873D1ED65}"/>
              </a:ext>
            </a:extLst>
          </p:cNvPr>
          <p:cNvSpPr/>
          <p:nvPr/>
        </p:nvSpPr>
        <p:spPr bwMode="auto">
          <a:xfrm>
            <a:off x="68356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A79E596-40A7-47EF-8067-BF05DCBCAC80}"/>
              </a:ext>
            </a:extLst>
          </p:cNvPr>
          <p:cNvSpPr/>
          <p:nvPr/>
        </p:nvSpPr>
        <p:spPr bwMode="auto">
          <a:xfrm>
            <a:off x="899592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BC57B43-06F2-479E-B22F-2C3C6C28354F}"/>
              </a:ext>
            </a:extLst>
          </p:cNvPr>
          <p:cNvSpPr/>
          <p:nvPr/>
        </p:nvSpPr>
        <p:spPr bwMode="auto">
          <a:xfrm>
            <a:off x="1115616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1CD7E6F-A0AF-498E-A60F-693CCD10C742}"/>
              </a:ext>
            </a:extLst>
          </p:cNvPr>
          <p:cNvSpPr/>
          <p:nvPr/>
        </p:nvSpPr>
        <p:spPr bwMode="auto">
          <a:xfrm>
            <a:off x="133164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CC8EDC1-81D2-44F2-8CB9-CAC3D7A301AC}"/>
              </a:ext>
            </a:extLst>
          </p:cNvPr>
          <p:cNvSpPr/>
          <p:nvPr/>
        </p:nvSpPr>
        <p:spPr bwMode="auto">
          <a:xfrm>
            <a:off x="154766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135A413-34C2-4E73-BBD3-C4F5D887E939}"/>
              </a:ext>
            </a:extLst>
          </p:cNvPr>
          <p:cNvSpPr/>
          <p:nvPr/>
        </p:nvSpPr>
        <p:spPr bwMode="auto">
          <a:xfrm>
            <a:off x="176368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86C94FC-E28C-4701-ACE6-E669DF89D09F}"/>
              </a:ext>
            </a:extLst>
          </p:cNvPr>
          <p:cNvSpPr/>
          <p:nvPr/>
        </p:nvSpPr>
        <p:spPr bwMode="auto">
          <a:xfrm>
            <a:off x="1979712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BD72146-496E-4316-A71A-AB78FAD71A04}"/>
              </a:ext>
            </a:extLst>
          </p:cNvPr>
          <p:cNvSpPr/>
          <p:nvPr/>
        </p:nvSpPr>
        <p:spPr bwMode="auto">
          <a:xfrm>
            <a:off x="2195736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642AA2F-AFDD-4C4E-AB81-96503CA02209}"/>
              </a:ext>
            </a:extLst>
          </p:cNvPr>
          <p:cNvSpPr/>
          <p:nvPr/>
        </p:nvSpPr>
        <p:spPr bwMode="auto">
          <a:xfrm>
            <a:off x="241176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4D2AB3A-14FA-48B0-B756-0B1E2F5ECED3}"/>
              </a:ext>
            </a:extLst>
          </p:cNvPr>
          <p:cNvSpPr/>
          <p:nvPr/>
        </p:nvSpPr>
        <p:spPr bwMode="auto">
          <a:xfrm>
            <a:off x="262778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AF27BB9-03B6-4AA0-9B32-FE4371BC69A5}"/>
              </a:ext>
            </a:extLst>
          </p:cNvPr>
          <p:cNvSpPr/>
          <p:nvPr/>
        </p:nvSpPr>
        <p:spPr bwMode="auto">
          <a:xfrm>
            <a:off x="284380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48C477B-9DFA-4FA0-8618-EFB9C273E476}"/>
              </a:ext>
            </a:extLst>
          </p:cNvPr>
          <p:cNvSpPr/>
          <p:nvPr/>
        </p:nvSpPr>
        <p:spPr bwMode="auto">
          <a:xfrm>
            <a:off x="3059832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3464172-2E1C-49D3-AAE9-9B6138869D71}"/>
              </a:ext>
            </a:extLst>
          </p:cNvPr>
          <p:cNvSpPr/>
          <p:nvPr/>
        </p:nvSpPr>
        <p:spPr bwMode="auto">
          <a:xfrm>
            <a:off x="3275856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87ACFED-D88F-4D73-A185-BAD0DD1299D3}"/>
              </a:ext>
            </a:extLst>
          </p:cNvPr>
          <p:cNvSpPr/>
          <p:nvPr/>
        </p:nvSpPr>
        <p:spPr bwMode="auto">
          <a:xfrm>
            <a:off x="349188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021E346-CBDF-445F-8FD0-785AE514A1DF}"/>
              </a:ext>
            </a:extLst>
          </p:cNvPr>
          <p:cNvSpPr/>
          <p:nvPr/>
        </p:nvSpPr>
        <p:spPr bwMode="auto">
          <a:xfrm>
            <a:off x="370790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AC75DEC-8869-4173-9370-63E0EB29C0C3}"/>
              </a:ext>
            </a:extLst>
          </p:cNvPr>
          <p:cNvSpPr/>
          <p:nvPr/>
        </p:nvSpPr>
        <p:spPr bwMode="auto">
          <a:xfrm>
            <a:off x="392392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688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/>
              <a:t>Polarization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5760640" cy="432048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548680"/>
            <a:ext cx="2880320" cy="288032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3429000"/>
            <a:ext cx="2880320" cy="288032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61C7A59-20CF-4907-AEB9-D5F0B70324E5}"/>
              </a:ext>
            </a:extLst>
          </p:cNvPr>
          <p:cNvSpPr/>
          <p:nvPr/>
        </p:nvSpPr>
        <p:spPr bwMode="auto">
          <a:xfrm>
            <a:off x="251520" y="116632"/>
            <a:ext cx="3888432" cy="216024"/>
          </a:xfrm>
          <a:prstGeom prst="rect">
            <a:avLst/>
          </a:prstGeom>
          <a:solidFill>
            <a:srgbClr val="E6E6E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A154193-1F4A-4BF3-915B-AF19BBAF06D0}"/>
              </a:ext>
            </a:extLst>
          </p:cNvPr>
          <p:cNvSpPr/>
          <p:nvPr/>
        </p:nvSpPr>
        <p:spPr bwMode="auto">
          <a:xfrm>
            <a:off x="25152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3381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80" name="Rectangle 4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ja-JP" dirty="0"/>
              <a:t>Daisuke Miyazaki 2021</a:t>
            </a:r>
            <a:br>
              <a:rPr lang="en-US" altLang="ja-JP" dirty="0"/>
            </a:br>
            <a:r>
              <a:rPr lang="en-US" altLang="ja-JP" dirty="0"/>
              <a:t>Creative Commons Attribution 4.0 International License.</a:t>
            </a:r>
          </a:p>
        </p:txBody>
      </p:sp>
      <p:sp>
        <p:nvSpPr>
          <p:cNvPr id="408581" name="Rectangle 5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1800" dirty="0"/>
              <a:t>http://www.cg.info.hiroshima-cu.ac.jp/~miyazaki/</a:t>
            </a:r>
          </a:p>
          <a:p>
            <a:pPr>
              <a:lnSpc>
                <a:spcPct val="80000"/>
              </a:lnSpc>
            </a:pPr>
            <a:r>
              <a:rPr lang="en-US" altLang="ja-JP" sz="1800" dirty="0"/>
              <a:t>Daisuke Miyazaki, "Shape from polarization," ICDIP, 2021.05</a:t>
            </a:r>
          </a:p>
        </p:txBody>
      </p:sp>
    </p:spTree>
    <p:extLst>
      <p:ext uri="{BB962C8B-B14F-4D97-AF65-F5344CB8AC3E}">
        <p14:creationId xmlns:p14="http://schemas.microsoft.com/office/powerpoint/2010/main" val="1017671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 bwMode="auto">
          <a:xfrm>
            <a:off x="1331640" y="2915652"/>
            <a:ext cx="2160240" cy="2088232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7" name="角丸四角形 46"/>
          <p:cNvSpPr/>
          <p:nvPr/>
        </p:nvSpPr>
        <p:spPr bwMode="auto">
          <a:xfrm>
            <a:off x="4067944" y="2915652"/>
            <a:ext cx="3456384" cy="2088232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Wave oscillation</a:t>
            </a:r>
            <a:endParaRPr lang="ja-JP" altLang="en-US" dirty="0"/>
          </a:p>
        </p:txBody>
      </p:sp>
      <p:sp>
        <p:nvSpPr>
          <p:cNvPr id="625670" name="Line 6"/>
          <p:cNvSpPr>
            <a:spLocks noChangeShapeType="1"/>
          </p:cNvSpPr>
          <p:nvPr/>
        </p:nvSpPr>
        <p:spPr bwMode="auto">
          <a:xfrm>
            <a:off x="2163763" y="3574266"/>
            <a:ext cx="1077912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39316"/>
            <a:ext cx="358775" cy="411163"/>
            <a:chOff x="567" y="3612"/>
            <a:chExt cx="317" cy="362"/>
          </a:xfrm>
        </p:grpSpPr>
        <p:sp>
          <p:nvSpPr>
            <p:cNvPr id="625672" name="Oval 8"/>
            <p:cNvSpPr>
              <a:spLocks noChangeArrowheads="1"/>
            </p:cNvSpPr>
            <p:nvPr/>
          </p:nvSpPr>
          <p:spPr bwMode="auto">
            <a:xfrm>
              <a:off x="567" y="3702"/>
              <a:ext cx="181" cy="181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5673" name="Line 9"/>
            <p:cNvSpPr>
              <a:spLocks noChangeShapeType="1"/>
            </p:cNvSpPr>
            <p:nvPr/>
          </p:nvSpPr>
          <p:spPr bwMode="auto">
            <a:xfrm flipV="1">
              <a:off x="748" y="3612"/>
              <a:ext cx="91" cy="9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74" name="Line 10"/>
            <p:cNvSpPr>
              <a:spLocks noChangeShapeType="1"/>
            </p:cNvSpPr>
            <p:nvPr/>
          </p:nvSpPr>
          <p:spPr bwMode="auto">
            <a:xfrm flipV="1">
              <a:off x="793" y="3702"/>
              <a:ext cx="91" cy="4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75" name="Line 11"/>
            <p:cNvSpPr>
              <a:spLocks noChangeShapeType="1"/>
            </p:cNvSpPr>
            <p:nvPr/>
          </p:nvSpPr>
          <p:spPr bwMode="auto">
            <a:xfrm>
              <a:off x="793" y="3793"/>
              <a:ext cx="91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76" name="Line 12"/>
            <p:cNvSpPr>
              <a:spLocks noChangeShapeType="1"/>
            </p:cNvSpPr>
            <p:nvPr/>
          </p:nvSpPr>
          <p:spPr bwMode="auto">
            <a:xfrm>
              <a:off x="793" y="3838"/>
              <a:ext cx="91" cy="4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77" name="Line 13"/>
            <p:cNvSpPr>
              <a:spLocks noChangeShapeType="1"/>
            </p:cNvSpPr>
            <p:nvPr/>
          </p:nvSpPr>
          <p:spPr bwMode="auto">
            <a:xfrm>
              <a:off x="748" y="3884"/>
              <a:ext cx="91" cy="9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141538" y="3323441"/>
            <a:ext cx="1008062" cy="503238"/>
            <a:chOff x="96" y="528"/>
            <a:chExt cx="5712" cy="1008"/>
          </a:xfrm>
        </p:grpSpPr>
        <p:sp>
          <p:nvSpPr>
            <p:cNvPr id="625682" name="Freeform 18"/>
            <p:cNvSpPr>
              <a:spLocks/>
            </p:cNvSpPr>
            <p:nvPr/>
          </p:nvSpPr>
          <p:spPr bwMode="auto">
            <a:xfrm>
              <a:off x="96" y="528"/>
              <a:ext cx="5664" cy="1008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240" y="144"/>
                </a:cxn>
                <a:cxn ang="0">
                  <a:pos x="528" y="0"/>
                </a:cxn>
                <a:cxn ang="0">
                  <a:pos x="768" y="144"/>
                </a:cxn>
                <a:cxn ang="0">
                  <a:pos x="1008" y="480"/>
                </a:cxn>
                <a:cxn ang="0">
                  <a:pos x="1296" y="864"/>
                </a:cxn>
                <a:cxn ang="0">
                  <a:pos x="1536" y="1008"/>
                </a:cxn>
                <a:cxn ang="0">
                  <a:pos x="1776" y="864"/>
                </a:cxn>
                <a:cxn ang="0">
                  <a:pos x="2064" y="480"/>
                </a:cxn>
                <a:cxn ang="0">
                  <a:pos x="2304" y="144"/>
                </a:cxn>
                <a:cxn ang="0">
                  <a:pos x="2592" y="0"/>
                </a:cxn>
                <a:cxn ang="0">
                  <a:pos x="2832" y="144"/>
                </a:cxn>
                <a:cxn ang="0">
                  <a:pos x="3072" y="480"/>
                </a:cxn>
                <a:cxn ang="0">
                  <a:pos x="3360" y="864"/>
                </a:cxn>
                <a:cxn ang="0">
                  <a:pos x="3600" y="1008"/>
                </a:cxn>
                <a:cxn ang="0">
                  <a:pos x="3840" y="864"/>
                </a:cxn>
                <a:cxn ang="0">
                  <a:pos x="4128" y="480"/>
                </a:cxn>
                <a:cxn ang="0">
                  <a:pos x="4368" y="144"/>
                </a:cxn>
                <a:cxn ang="0">
                  <a:pos x="4656" y="0"/>
                </a:cxn>
                <a:cxn ang="0">
                  <a:pos x="4896" y="144"/>
                </a:cxn>
                <a:cxn ang="0">
                  <a:pos x="5136" y="480"/>
                </a:cxn>
                <a:cxn ang="0">
                  <a:pos x="5424" y="864"/>
                </a:cxn>
                <a:cxn ang="0">
                  <a:pos x="5664" y="1008"/>
                </a:cxn>
              </a:cxnLst>
              <a:rect l="0" t="0" r="r" b="b"/>
              <a:pathLst>
                <a:path w="5664" h="1008">
                  <a:moveTo>
                    <a:pt x="0" y="480"/>
                  </a:moveTo>
                  <a:cubicBezTo>
                    <a:pt x="76" y="352"/>
                    <a:pt x="152" y="224"/>
                    <a:pt x="240" y="144"/>
                  </a:cubicBezTo>
                  <a:cubicBezTo>
                    <a:pt x="328" y="64"/>
                    <a:pt x="440" y="0"/>
                    <a:pt x="528" y="0"/>
                  </a:cubicBezTo>
                  <a:cubicBezTo>
                    <a:pt x="616" y="0"/>
                    <a:pt x="688" y="64"/>
                    <a:pt x="768" y="144"/>
                  </a:cubicBezTo>
                  <a:cubicBezTo>
                    <a:pt x="848" y="224"/>
                    <a:pt x="920" y="360"/>
                    <a:pt x="1008" y="480"/>
                  </a:cubicBezTo>
                  <a:cubicBezTo>
                    <a:pt x="1096" y="600"/>
                    <a:pt x="1208" y="776"/>
                    <a:pt x="1296" y="864"/>
                  </a:cubicBezTo>
                  <a:cubicBezTo>
                    <a:pt x="1384" y="952"/>
                    <a:pt x="1456" y="1008"/>
                    <a:pt x="1536" y="1008"/>
                  </a:cubicBezTo>
                  <a:cubicBezTo>
                    <a:pt x="1616" y="1008"/>
                    <a:pt x="1688" y="952"/>
                    <a:pt x="1776" y="864"/>
                  </a:cubicBezTo>
                  <a:cubicBezTo>
                    <a:pt x="1864" y="776"/>
                    <a:pt x="1976" y="600"/>
                    <a:pt x="2064" y="480"/>
                  </a:cubicBezTo>
                  <a:cubicBezTo>
                    <a:pt x="2152" y="360"/>
                    <a:pt x="2216" y="224"/>
                    <a:pt x="2304" y="144"/>
                  </a:cubicBezTo>
                  <a:cubicBezTo>
                    <a:pt x="2392" y="64"/>
                    <a:pt x="2504" y="0"/>
                    <a:pt x="2592" y="0"/>
                  </a:cubicBezTo>
                  <a:cubicBezTo>
                    <a:pt x="2680" y="0"/>
                    <a:pt x="2752" y="64"/>
                    <a:pt x="2832" y="144"/>
                  </a:cubicBezTo>
                  <a:cubicBezTo>
                    <a:pt x="2912" y="224"/>
                    <a:pt x="2984" y="360"/>
                    <a:pt x="3072" y="480"/>
                  </a:cubicBezTo>
                  <a:cubicBezTo>
                    <a:pt x="3160" y="600"/>
                    <a:pt x="3272" y="776"/>
                    <a:pt x="3360" y="864"/>
                  </a:cubicBezTo>
                  <a:cubicBezTo>
                    <a:pt x="3448" y="952"/>
                    <a:pt x="3520" y="1008"/>
                    <a:pt x="3600" y="1008"/>
                  </a:cubicBezTo>
                  <a:cubicBezTo>
                    <a:pt x="3680" y="1008"/>
                    <a:pt x="3752" y="952"/>
                    <a:pt x="3840" y="864"/>
                  </a:cubicBezTo>
                  <a:cubicBezTo>
                    <a:pt x="3928" y="776"/>
                    <a:pt x="4040" y="600"/>
                    <a:pt x="4128" y="480"/>
                  </a:cubicBezTo>
                  <a:cubicBezTo>
                    <a:pt x="4216" y="360"/>
                    <a:pt x="4280" y="224"/>
                    <a:pt x="4368" y="144"/>
                  </a:cubicBezTo>
                  <a:cubicBezTo>
                    <a:pt x="4456" y="64"/>
                    <a:pt x="4568" y="0"/>
                    <a:pt x="4656" y="0"/>
                  </a:cubicBezTo>
                  <a:cubicBezTo>
                    <a:pt x="4744" y="0"/>
                    <a:pt x="4816" y="64"/>
                    <a:pt x="4896" y="144"/>
                  </a:cubicBezTo>
                  <a:cubicBezTo>
                    <a:pt x="4976" y="224"/>
                    <a:pt x="5048" y="360"/>
                    <a:pt x="5136" y="480"/>
                  </a:cubicBezTo>
                  <a:cubicBezTo>
                    <a:pt x="5224" y="600"/>
                    <a:pt x="5336" y="776"/>
                    <a:pt x="5424" y="864"/>
                  </a:cubicBezTo>
                  <a:cubicBezTo>
                    <a:pt x="5512" y="952"/>
                    <a:pt x="5584" y="1008"/>
                    <a:pt x="5664" y="1008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5683" name="Freeform 19"/>
            <p:cNvSpPr>
              <a:spLocks/>
            </p:cNvSpPr>
            <p:nvPr/>
          </p:nvSpPr>
          <p:spPr bwMode="auto">
            <a:xfrm>
              <a:off x="96" y="720"/>
              <a:ext cx="5712" cy="546"/>
            </a:xfrm>
            <a:custGeom>
              <a:avLst/>
              <a:gdLst/>
              <a:ahLst/>
              <a:cxnLst>
                <a:cxn ang="0">
                  <a:pos x="515" y="126"/>
                </a:cxn>
                <a:cxn ang="0">
                  <a:pos x="924" y="31"/>
                </a:cxn>
                <a:cxn ang="0">
                  <a:pos x="1057" y="12"/>
                </a:cxn>
                <a:cxn ang="0">
                  <a:pos x="1085" y="27"/>
                </a:cxn>
                <a:cxn ang="0">
                  <a:pos x="884" y="145"/>
                </a:cxn>
                <a:cxn ang="0">
                  <a:pos x="597" y="291"/>
                </a:cxn>
                <a:cxn ang="0">
                  <a:pos x="259" y="471"/>
                </a:cxn>
                <a:cxn ang="0">
                  <a:pos x="181" y="546"/>
                </a:cxn>
                <a:cxn ang="0">
                  <a:pos x="373" y="522"/>
                </a:cxn>
                <a:cxn ang="0">
                  <a:pos x="849" y="401"/>
                </a:cxn>
                <a:cxn ang="0">
                  <a:pos x="1627" y="192"/>
                </a:cxn>
                <a:cxn ang="0">
                  <a:pos x="2079" y="71"/>
                </a:cxn>
                <a:cxn ang="0">
                  <a:pos x="2370" y="16"/>
                </a:cxn>
                <a:cxn ang="0">
                  <a:pos x="2429" y="16"/>
                </a:cxn>
                <a:cxn ang="0">
                  <a:pos x="2374" y="71"/>
                </a:cxn>
                <a:cxn ang="0">
                  <a:pos x="2154" y="192"/>
                </a:cxn>
                <a:cxn ang="0">
                  <a:pos x="1741" y="401"/>
                </a:cxn>
                <a:cxn ang="0">
                  <a:pos x="1545" y="522"/>
                </a:cxn>
                <a:cxn ang="0">
                  <a:pos x="1619" y="542"/>
                </a:cxn>
                <a:cxn ang="0">
                  <a:pos x="1946" y="471"/>
                </a:cxn>
                <a:cxn ang="0">
                  <a:pos x="2614" y="291"/>
                </a:cxn>
                <a:cxn ang="0">
                  <a:pos x="3144" y="145"/>
                </a:cxn>
                <a:cxn ang="0">
                  <a:pos x="3557" y="43"/>
                </a:cxn>
                <a:cxn ang="0">
                  <a:pos x="3750" y="12"/>
                </a:cxn>
                <a:cxn ang="0">
                  <a:pos x="3781" y="31"/>
                </a:cxn>
                <a:cxn ang="0">
                  <a:pos x="3659" y="114"/>
                </a:cxn>
                <a:cxn ang="0">
                  <a:pos x="3360" y="267"/>
                </a:cxn>
                <a:cxn ang="0">
                  <a:pos x="3007" y="452"/>
                </a:cxn>
                <a:cxn ang="0">
                  <a:pos x="2889" y="538"/>
                </a:cxn>
                <a:cxn ang="0">
                  <a:pos x="2932" y="534"/>
                </a:cxn>
                <a:cxn ang="0">
                  <a:pos x="2964" y="491"/>
                </a:cxn>
                <a:cxn ang="0">
                  <a:pos x="3239" y="338"/>
                </a:cxn>
                <a:cxn ang="0">
                  <a:pos x="3585" y="161"/>
                </a:cxn>
                <a:cxn ang="0">
                  <a:pos x="3805" y="35"/>
                </a:cxn>
                <a:cxn ang="0">
                  <a:pos x="3809" y="0"/>
                </a:cxn>
                <a:cxn ang="0">
                  <a:pos x="3636" y="24"/>
                </a:cxn>
                <a:cxn ang="0">
                  <a:pos x="3160" y="137"/>
                </a:cxn>
                <a:cxn ang="0">
                  <a:pos x="2629" y="283"/>
                </a:cxn>
                <a:cxn ang="0">
                  <a:pos x="1957" y="460"/>
                </a:cxn>
                <a:cxn ang="0">
                  <a:pos x="1643" y="530"/>
                </a:cxn>
                <a:cxn ang="0">
                  <a:pos x="1584" y="534"/>
                </a:cxn>
                <a:cxn ang="0">
                  <a:pos x="1588" y="507"/>
                </a:cxn>
                <a:cxn ang="0">
                  <a:pos x="1828" y="365"/>
                </a:cxn>
                <a:cxn ang="0">
                  <a:pos x="2177" y="185"/>
                </a:cxn>
                <a:cxn ang="0">
                  <a:pos x="2429" y="47"/>
                </a:cxn>
                <a:cxn ang="0">
                  <a:pos x="2460" y="0"/>
                </a:cxn>
                <a:cxn ang="0">
                  <a:pos x="2307" y="20"/>
                </a:cxn>
                <a:cxn ang="0">
                  <a:pos x="1883" y="114"/>
                </a:cxn>
                <a:cxn ang="0">
                  <a:pos x="1321" y="271"/>
                </a:cxn>
                <a:cxn ang="0">
                  <a:pos x="637" y="452"/>
                </a:cxn>
                <a:cxn ang="0">
                  <a:pos x="307" y="526"/>
                </a:cxn>
                <a:cxn ang="0">
                  <a:pos x="208" y="538"/>
                </a:cxn>
                <a:cxn ang="0">
                  <a:pos x="224" y="511"/>
                </a:cxn>
                <a:cxn ang="0">
                  <a:pos x="421" y="393"/>
                </a:cxn>
                <a:cxn ang="0">
                  <a:pos x="774" y="212"/>
                </a:cxn>
                <a:cxn ang="0">
                  <a:pos x="1053" y="63"/>
                </a:cxn>
                <a:cxn ang="0">
                  <a:pos x="1104" y="4"/>
                </a:cxn>
                <a:cxn ang="0">
                  <a:pos x="975" y="16"/>
                </a:cxn>
                <a:cxn ang="0">
                  <a:pos x="527" y="114"/>
                </a:cxn>
              </a:cxnLst>
              <a:rect l="0" t="0" r="r" b="b"/>
              <a:pathLst>
                <a:path w="3828" h="546">
                  <a:moveTo>
                    <a:pt x="4" y="259"/>
                  </a:moveTo>
                  <a:lnTo>
                    <a:pt x="0" y="267"/>
                  </a:lnTo>
                  <a:lnTo>
                    <a:pt x="94" y="240"/>
                  </a:lnTo>
                  <a:lnTo>
                    <a:pt x="185" y="212"/>
                  </a:lnTo>
                  <a:lnTo>
                    <a:pt x="271" y="189"/>
                  </a:lnTo>
                  <a:lnTo>
                    <a:pt x="358" y="165"/>
                  </a:lnTo>
                  <a:lnTo>
                    <a:pt x="358" y="161"/>
                  </a:lnTo>
                  <a:lnTo>
                    <a:pt x="350" y="169"/>
                  </a:lnTo>
                  <a:lnTo>
                    <a:pt x="432" y="145"/>
                  </a:lnTo>
                  <a:lnTo>
                    <a:pt x="515" y="126"/>
                  </a:lnTo>
                  <a:lnTo>
                    <a:pt x="586" y="106"/>
                  </a:lnTo>
                  <a:lnTo>
                    <a:pt x="625" y="94"/>
                  </a:lnTo>
                  <a:lnTo>
                    <a:pt x="656" y="86"/>
                  </a:lnTo>
                  <a:lnTo>
                    <a:pt x="723" y="71"/>
                  </a:lnTo>
                  <a:lnTo>
                    <a:pt x="786" y="59"/>
                  </a:lnTo>
                  <a:lnTo>
                    <a:pt x="794" y="55"/>
                  </a:lnTo>
                  <a:lnTo>
                    <a:pt x="782" y="59"/>
                  </a:lnTo>
                  <a:lnTo>
                    <a:pt x="841" y="43"/>
                  </a:lnTo>
                  <a:lnTo>
                    <a:pt x="896" y="35"/>
                  </a:lnTo>
                  <a:lnTo>
                    <a:pt x="924" y="31"/>
                  </a:lnTo>
                  <a:lnTo>
                    <a:pt x="947" y="27"/>
                  </a:lnTo>
                  <a:lnTo>
                    <a:pt x="971" y="20"/>
                  </a:lnTo>
                  <a:lnTo>
                    <a:pt x="994" y="20"/>
                  </a:lnTo>
                  <a:lnTo>
                    <a:pt x="1014" y="16"/>
                  </a:lnTo>
                  <a:lnTo>
                    <a:pt x="1026" y="8"/>
                  </a:lnTo>
                  <a:lnTo>
                    <a:pt x="1006" y="16"/>
                  </a:lnTo>
                  <a:lnTo>
                    <a:pt x="1026" y="16"/>
                  </a:lnTo>
                  <a:lnTo>
                    <a:pt x="1038" y="12"/>
                  </a:lnTo>
                  <a:lnTo>
                    <a:pt x="1049" y="12"/>
                  </a:lnTo>
                  <a:lnTo>
                    <a:pt x="1057" y="12"/>
                  </a:lnTo>
                  <a:lnTo>
                    <a:pt x="1069" y="16"/>
                  </a:lnTo>
                  <a:lnTo>
                    <a:pt x="1085" y="8"/>
                  </a:lnTo>
                  <a:lnTo>
                    <a:pt x="1065" y="16"/>
                  </a:lnTo>
                  <a:lnTo>
                    <a:pt x="1073" y="16"/>
                  </a:lnTo>
                  <a:lnTo>
                    <a:pt x="1073" y="20"/>
                  </a:lnTo>
                  <a:lnTo>
                    <a:pt x="1077" y="20"/>
                  </a:lnTo>
                  <a:lnTo>
                    <a:pt x="1073" y="27"/>
                  </a:lnTo>
                  <a:lnTo>
                    <a:pt x="1069" y="31"/>
                  </a:lnTo>
                  <a:lnTo>
                    <a:pt x="1065" y="35"/>
                  </a:lnTo>
                  <a:lnTo>
                    <a:pt x="1085" y="27"/>
                  </a:lnTo>
                  <a:lnTo>
                    <a:pt x="1069" y="31"/>
                  </a:lnTo>
                  <a:lnTo>
                    <a:pt x="1057" y="43"/>
                  </a:lnTo>
                  <a:lnTo>
                    <a:pt x="1038" y="59"/>
                  </a:lnTo>
                  <a:lnTo>
                    <a:pt x="1018" y="71"/>
                  </a:lnTo>
                  <a:lnTo>
                    <a:pt x="990" y="86"/>
                  </a:lnTo>
                  <a:lnTo>
                    <a:pt x="979" y="94"/>
                  </a:lnTo>
                  <a:lnTo>
                    <a:pt x="963" y="106"/>
                  </a:lnTo>
                  <a:lnTo>
                    <a:pt x="947" y="114"/>
                  </a:lnTo>
                  <a:lnTo>
                    <a:pt x="928" y="126"/>
                  </a:lnTo>
                  <a:lnTo>
                    <a:pt x="884" y="145"/>
                  </a:lnTo>
                  <a:lnTo>
                    <a:pt x="841" y="169"/>
                  </a:lnTo>
                  <a:lnTo>
                    <a:pt x="857" y="165"/>
                  </a:lnTo>
                  <a:lnTo>
                    <a:pt x="845" y="169"/>
                  </a:lnTo>
                  <a:lnTo>
                    <a:pt x="798" y="192"/>
                  </a:lnTo>
                  <a:lnTo>
                    <a:pt x="747" y="216"/>
                  </a:lnTo>
                  <a:lnTo>
                    <a:pt x="700" y="240"/>
                  </a:lnTo>
                  <a:lnTo>
                    <a:pt x="696" y="244"/>
                  </a:lnTo>
                  <a:lnTo>
                    <a:pt x="649" y="267"/>
                  </a:lnTo>
                  <a:lnTo>
                    <a:pt x="621" y="279"/>
                  </a:lnTo>
                  <a:lnTo>
                    <a:pt x="597" y="291"/>
                  </a:lnTo>
                  <a:lnTo>
                    <a:pt x="546" y="318"/>
                  </a:lnTo>
                  <a:lnTo>
                    <a:pt x="491" y="346"/>
                  </a:lnTo>
                  <a:lnTo>
                    <a:pt x="436" y="373"/>
                  </a:lnTo>
                  <a:lnTo>
                    <a:pt x="381" y="401"/>
                  </a:lnTo>
                  <a:lnTo>
                    <a:pt x="358" y="416"/>
                  </a:lnTo>
                  <a:lnTo>
                    <a:pt x="334" y="428"/>
                  </a:lnTo>
                  <a:lnTo>
                    <a:pt x="314" y="440"/>
                  </a:lnTo>
                  <a:lnTo>
                    <a:pt x="295" y="452"/>
                  </a:lnTo>
                  <a:lnTo>
                    <a:pt x="275" y="460"/>
                  </a:lnTo>
                  <a:lnTo>
                    <a:pt x="259" y="471"/>
                  </a:lnTo>
                  <a:lnTo>
                    <a:pt x="236" y="487"/>
                  </a:lnTo>
                  <a:lnTo>
                    <a:pt x="212" y="503"/>
                  </a:lnTo>
                  <a:lnTo>
                    <a:pt x="197" y="515"/>
                  </a:lnTo>
                  <a:lnTo>
                    <a:pt x="189" y="522"/>
                  </a:lnTo>
                  <a:lnTo>
                    <a:pt x="185" y="526"/>
                  </a:lnTo>
                  <a:lnTo>
                    <a:pt x="185" y="526"/>
                  </a:lnTo>
                  <a:lnTo>
                    <a:pt x="177" y="538"/>
                  </a:lnTo>
                  <a:lnTo>
                    <a:pt x="177" y="538"/>
                  </a:lnTo>
                  <a:lnTo>
                    <a:pt x="177" y="542"/>
                  </a:lnTo>
                  <a:lnTo>
                    <a:pt x="181" y="546"/>
                  </a:lnTo>
                  <a:lnTo>
                    <a:pt x="189" y="546"/>
                  </a:lnTo>
                  <a:lnTo>
                    <a:pt x="232" y="546"/>
                  </a:lnTo>
                  <a:lnTo>
                    <a:pt x="248" y="546"/>
                  </a:lnTo>
                  <a:lnTo>
                    <a:pt x="263" y="542"/>
                  </a:lnTo>
                  <a:lnTo>
                    <a:pt x="279" y="538"/>
                  </a:lnTo>
                  <a:lnTo>
                    <a:pt x="299" y="538"/>
                  </a:lnTo>
                  <a:lnTo>
                    <a:pt x="318" y="530"/>
                  </a:lnTo>
                  <a:lnTo>
                    <a:pt x="342" y="526"/>
                  </a:lnTo>
                  <a:lnTo>
                    <a:pt x="350" y="526"/>
                  </a:lnTo>
                  <a:lnTo>
                    <a:pt x="373" y="522"/>
                  </a:lnTo>
                  <a:lnTo>
                    <a:pt x="401" y="515"/>
                  </a:lnTo>
                  <a:lnTo>
                    <a:pt x="456" y="503"/>
                  </a:lnTo>
                  <a:lnTo>
                    <a:pt x="519" y="487"/>
                  </a:lnTo>
                  <a:lnTo>
                    <a:pt x="586" y="471"/>
                  </a:lnTo>
                  <a:lnTo>
                    <a:pt x="625" y="460"/>
                  </a:lnTo>
                  <a:lnTo>
                    <a:pt x="664" y="452"/>
                  </a:lnTo>
                  <a:lnTo>
                    <a:pt x="707" y="440"/>
                  </a:lnTo>
                  <a:lnTo>
                    <a:pt x="755" y="428"/>
                  </a:lnTo>
                  <a:lnTo>
                    <a:pt x="798" y="416"/>
                  </a:lnTo>
                  <a:lnTo>
                    <a:pt x="849" y="401"/>
                  </a:lnTo>
                  <a:lnTo>
                    <a:pt x="955" y="373"/>
                  </a:lnTo>
                  <a:lnTo>
                    <a:pt x="1057" y="346"/>
                  </a:lnTo>
                  <a:lnTo>
                    <a:pt x="1159" y="318"/>
                  </a:lnTo>
                  <a:lnTo>
                    <a:pt x="1258" y="291"/>
                  </a:lnTo>
                  <a:lnTo>
                    <a:pt x="1305" y="279"/>
                  </a:lnTo>
                  <a:lnTo>
                    <a:pt x="1356" y="267"/>
                  </a:lnTo>
                  <a:lnTo>
                    <a:pt x="1442" y="244"/>
                  </a:lnTo>
                  <a:lnTo>
                    <a:pt x="1450" y="240"/>
                  </a:lnTo>
                  <a:lnTo>
                    <a:pt x="1537" y="216"/>
                  </a:lnTo>
                  <a:lnTo>
                    <a:pt x="1627" y="192"/>
                  </a:lnTo>
                  <a:lnTo>
                    <a:pt x="1714" y="169"/>
                  </a:lnTo>
                  <a:lnTo>
                    <a:pt x="1796" y="145"/>
                  </a:lnTo>
                  <a:lnTo>
                    <a:pt x="1796" y="141"/>
                  </a:lnTo>
                  <a:lnTo>
                    <a:pt x="1788" y="145"/>
                  </a:lnTo>
                  <a:lnTo>
                    <a:pt x="1871" y="126"/>
                  </a:lnTo>
                  <a:lnTo>
                    <a:pt x="1906" y="114"/>
                  </a:lnTo>
                  <a:lnTo>
                    <a:pt x="1942" y="106"/>
                  </a:lnTo>
                  <a:lnTo>
                    <a:pt x="1981" y="94"/>
                  </a:lnTo>
                  <a:lnTo>
                    <a:pt x="2012" y="86"/>
                  </a:lnTo>
                  <a:lnTo>
                    <a:pt x="2079" y="71"/>
                  </a:lnTo>
                  <a:lnTo>
                    <a:pt x="2142" y="59"/>
                  </a:lnTo>
                  <a:lnTo>
                    <a:pt x="2150" y="55"/>
                  </a:lnTo>
                  <a:lnTo>
                    <a:pt x="2138" y="59"/>
                  </a:lnTo>
                  <a:lnTo>
                    <a:pt x="2201" y="43"/>
                  </a:lnTo>
                  <a:lnTo>
                    <a:pt x="2252" y="35"/>
                  </a:lnTo>
                  <a:lnTo>
                    <a:pt x="2280" y="31"/>
                  </a:lnTo>
                  <a:lnTo>
                    <a:pt x="2303" y="27"/>
                  </a:lnTo>
                  <a:lnTo>
                    <a:pt x="2327" y="20"/>
                  </a:lnTo>
                  <a:lnTo>
                    <a:pt x="2350" y="20"/>
                  </a:lnTo>
                  <a:lnTo>
                    <a:pt x="2370" y="16"/>
                  </a:lnTo>
                  <a:lnTo>
                    <a:pt x="2382" y="8"/>
                  </a:lnTo>
                  <a:lnTo>
                    <a:pt x="2366" y="16"/>
                  </a:lnTo>
                  <a:lnTo>
                    <a:pt x="2382" y="16"/>
                  </a:lnTo>
                  <a:lnTo>
                    <a:pt x="2394" y="12"/>
                  </a:lnTo>
                  <a:lnTo>
                    <a:pt x="2409" y="12"/>
                  </a:lnTo>
                  <a:lnTo>
                    <a:pt x="2417" y="12"/>
                  </a:lnTo>
                  <a:lnTo>
                    <a:pt x="2425" y="16"/>
                  </a:lnTo>
                  <a:lnTo>
                    <a:pt x="2441" y="8"/>
                  </a:lnTo>
                  <a:lnTo>
                    <a:pt x="2421" y="16"/>
                  </a:lnTo>
                  <a:lnTo>
                    <a:pt x="2429" y="16"/>
                  </a:lnTo>
                  <a:lnTo>
                    <a:pt x="2433" y="20"/>
                  </a:lnTo>
                  <a:lnTo>
                    <a:pt x="2433" y="20"/>
                  </a:lnTo>
                  <a:lnTo>
                    <a:pt x="2429" y="27"/>
                  </a:lnTo>
                  <a:lnTo>
                    <a:pt x="2429" y="31"/>
                  </a:lnTo>
                  <a:lnTo>
                    <a:pt x="2425" y="35"/>
                  </a:lnTo>
                  <a:lnTo>
                    <a:pt x="2445" y="27"/>
                  </a:lnTo>
                  <a:lnTo>
                    <a:pt x="2425" y="31"/>
                  </a:lnTo>
                  <a:lnTo>
                    <a:pt x="2413" y="43"/>
                  </a:lnTo>
                  <a:lnTo>
                    <a:pt x="2394" y="59"/>
                  </a:lnTo>
                  <a:lnTo>
                    <a:pt x="2374" y="71"/>
                  </a:lnTo>
                  <a:lnTo>
                    <a:pt x="2346" y="86"/>
                  </a:lnTo>
                  <a:lnTo>
                    <a:pt x="2339" y="94"/>
                  </a:lnTo>
                  <a:lnTo>
                    <a:pt x="2319" y="106"/>
                  </a:lnTo>
                  <a:lnTo>
                    <a:pt x="2303" y="114"/>
                  </a:lnTo>
                  <a:lnTo>
                    <a:pt x="2284" y="126"/>
                  </a:lnTo>
                  <a:lnTo>
                    <a:pt x="2240" y="145"/>
                  </a:lnTo>
                  <a:lnTo>
                    <a:pt x="2197" y="169"/>
                  </a:lnTo>
                  <a:lnTo>
                    <a:pt x="2213" y="165"/>
                  </a:lnTo>
                  <a:lnTo>
                    <a:pt x="2201" y="169"/>
                  </a:lnTo>
                  <a:lnTo>
                    <a:pt x="2154" y="192"/>
                  </a:lnTo>
                  <a:lnTo>
                    <a:pt x="2103" y="216"/>
                  </a:lnTo>
                  <a:lnTo>
                    <a:pt x="2056" y="240"/>
                  </a:lnTo>
                  <a:lnTo>
                    <a:pt x="2052" y="244"/>
                  </a:lnTo>
                  <a:lnTo>
                    <a:pt x="2005" y="267"/>
                  </a:lnTo>
                  <a:lnTo>
                    <a:pt x="1977" y="279"/>
                  </a:lnTo>
                  <a:lnTo>
                    <a:pt x="1953" y="291"/>
                  </a:lnTo>
                  <a:lnTo>
                    <a:pt x="1902" y="318"/>
                  </a:lnTo>
                  <a:lnTo>
                    <a:pt x="1847" y="346"/>
                  </a:lnTo>
                  <a:lnTo>
                    <a:pt x="1792" y="373"/>
                  </a:lnTo>
                  <a:lnTo>
                    <a:pt x="1741" y="401"/>
                  </a:lnTo>
                  <a:lnTo>
                    <a:pt x="1714" y="416"/>
                  </a:lnTo>
                  <a:lnTo>
                    <a:pt x="1690" y="428"/>
                  </a:lnTo>
                  <a:lnTo>
                    <a:pt x="1670" y="440"/>
                  </a:lnTo>
                  <a:lnTo>
                    <a:pt x="1651" y="452"/>
                  </a:lnTo>
                  <a:lnTo>
                    <a:pt x="1635" y="460"/>
                  </a:lnTo>
                  <a:lnTo>
                    <a:pt x="1619" y="471"/>
                  </a:lnTo>
                  <a:lnTo>
                    <a:pt x="1592" y="487"/>
                  </a:lnTo>
                  <a:lnTo>
                    <a:pt x="1568" y="503"/>
                  </a:lnTo>
                  <a:lnTo>
                    <a:pt x="1553" y="515"/>
                  </a:lnTo>
                  <a:lnTo>
                    <a:pt x="1545" y="522"/>
                  </a:lnTo>
                  <a:lnTo>
                    <a:pt x="1541" y="526"/>
                  </a:lnTo>
                  <a:lnTo>
                    <a:pt x="1541" y="526"/>
                  </a:lnTo>
                  <a:lnTo>
                    <a:pt x="1533" y="538"/>
                  </a:lnTo>
                  <a:lnTo>
                    <a:pt x="1533" y="538"/>
                  </a:lnTo>
                  <a:lnTo>
                    <a:pt x="1537" y="542"/>
                  </a:lnTo>
                  <a:lnTo>
                    <a:pt x="1537" y="546"/>
                  </a:lnTo>
                  <a:lnTo>
                    <a:pt x="1545" y="546"/>
                  </a:lnTo>
                  <a:lnTo>
                    <a:pt x="1588" y="546"/>
                  </a:lnTo>
                  <a:lnTo>
                    <a:pt x="1604" y="546"/>
                  </a:lnTo>
                  <a:lnTo>
                    <a:pt x="1619" y="542"/>
                  </a:lnTo>
                  <a:lnTo>
                    <a:pt x="1635" y="538"/>
                  </a:lnTo>
                  <a:lnTo>
                    <a:pt x="1655" y="538"/>
                  </a:lnTo>
                  <a:lnTo>
                    <a:pt x="1678" y="530"/>
                  </a:lnTo>
                  <a:lnTo>
                    <a:pt x="1698" y="526"/>
                  </a:lnTo>
                  <a:lnTo>
                    <a:pt x="1706" y="526"/>
                  </a:lnTo>
                  <a:lnTo>
                    <a:pt x="1729" y="522"/>
                  </a:lnTo>
                  <a:lnTo>
                    <a:pt x="1757" y="515"/>
                  </a:lnTo>
                  <a:lnTo>
                    <a:pt x="1812" y="503"/>
                  </a:lnTo>
                  <a:lnTo>
                    <a:pt x="1875" y="487"/>
                  </a:lnTo>
                  <a:lnTo>
                    <a:pt x="1946" y="471"/>
                  </a:lnTo>
                  <a:lnTo>
                    <a:pt x="1981" y="460"/>
                  </a:lnTo>
                  <a:lnTo>
                    <a:pt x="2024" y="452"/>
                  </a:lnTo>
                  <a:lnTo>
                    <a:pt x="2063" y="440"/>
                  </a:lnTo>
                  <a:lnTo>
                    <a:pt x="2111" y="428"/>
                  </a:lnTo>
                  <a:lnTo>
                    <a:pt x="2158" y="416"/>
                  </a:lnTo>
                  <a:lnTo>
                    <a:pt x="2205" y="401"/>
                  </a:lnTo>
                  <a:lnTo>
                    <a:pt x="2311" y="373"/>
                  </a:lnTo>
                  <a:lnTo>
                    <a:pt x="2413" y="346"/>
                  </a:lnTo>
                  <a:lnTo>
                    <a:pt x="2515" y="318"/>
                  </a:lnTo>
                  <a:lnTo>
                    <a:pt x="2614" y="291"/>
                  </a:lnTo>
                  <a:lnTo>
                    <a:pt x="2661" y="279"/>
                  </a:lnTo>
                  <a:lnTo>
                    <a:pt x="2712" y="267"/>
                  </a:lnTo>
                  <a:lnTo>
                    <a:pt x="2798" y="244"/>
                  </a:lnTo>
                  <a:lnTo>
                    <a:pt x="2806" y="240"/>
                  </a:lnTo>
                  <a:lnTo>
                    <a:pt x="2893" y="216"/>
                  </a:lnTo>
                  <a:lnTo>
                    <a:pt x="2983" y="192"/>
                  </a:lnTo>
                  <a:lnTo>
                    <a:pt x="3070" y="169"/>
                  </a:lnTo>
                  <a:lnTo>
                    <a:pt x="3152" y="145"/>
                  </a:lnTo>
                  <a:lnTo>
                    <a:pt x="3152" y="141"/>
                  </a:lnTo>
                  <a:lnTo>
                    <a:pt x="3144" y="145"/>
                  </a:lnTo>
                  <a:lnTo>
                    <a:pt x="3227" y="126"/>
                  </a:lnTo>
                  <a:lnTo>
                    <a:pt x="3262" y="114"/>
                  </a:lnTo>
                  <a:lnTo>
                    <a:pt x="3298" y="106"/>
                  </a:lnTo>
                  <a:lnTo>
                    <a:pt x="3337" y="94"/>
                  </a:lnTo>
                  <a:lnTo>
                    <a:pt x="3368" y="86"/>
                  </a:lnTo>
                  <a:lnTo>
                    <a:pt x="3435" y="71"/>
                  </a:lnTo>
                  <a:lnTo>
                    <a:pt x="3498" y="59"/>
                  </a:lnTo>
                  <a:lnTo>
                    <a:pt x="3506" y="55"/>
                  </a:lnTo>
                  <a:lnTo>
                    <a:pt x="3494" y="59"/>
                  </a:lnTo>
                  <a:lnTo>
                    <a:pt x="3557" y="43"/>
                  </a:lnTo>
                  <a:lnTo>
                    <a:pt x="3608" y="35"/>
                  </a:lnTo>
                  <a:lnTo>
                    <a:pt x="3636" y="31"/>
                  </a:lnTo>
                  <a:lnTo>
                    <a:pt x="3659" y="27"/>
                  </a:lnTo>
                  <a:lnTo>
                    <a:pt x="3683" y="20"/>
                  </a:lnTo>
                  <a:lnTo>
                    <a:pt x="3706" y="20"/>
                  </a:lnTo>
                  <a:lnTo>
                    <a:pt x="3726" y="16"/>
                  </a:lnTo>
                  <a:lnTo>
                    <a:pt x="3738" y="8"/>
                  </a:lnTo>
                  <a:lnTo>
                    <a:pt x="3722" y="16"/>
                  </a:lnTo>
                  <a:lnTo>
                    <a:pt x="3738" y="16"/>
                  </a:lnTo>
                  <a:lnTo>
                    <a:pt x="3750" y="12"/>
                  </a:lnTo>
                  <a:lnTo>
                    <a:pt x="3765" y="12"/>
                  </a:lnTo>
                  <a:lnTo>
                    <a:pt x="3773" y="12"/>
                  </a:lnTo>
                  <a:lnTo>
                    <a:pt x="3781" y="16"/>
                  </a:lnTo>
                  <a:lnTo>
                    <a:pt x="3797" y="8"/>
                  </a:lnTo>
                  <a:lnTo>
                    <a:pt x="3777" y="16"/>
                  </a:lnTo>
                  <a:lnTo>
                    <a:pt x="3785" y="16"/>
                  </a:lnTo>
                  <a:lnTo>
                    <a:pt x="3789" y="20"/>
                  </a:lnTo>
                  <a:lnTo>
                    <a:pt x="3789" y="20"/>
                  </a:lnTo>
                  <a:lnTo>
                    <a:pt x="3785" y="27"/>
                  </a:lnTo>
                  <a:lnTo>
                    <a:pt x="3781" y="31"/>
                  </a:lnTo>
                  <a:lnTo>
                    <a:pt x="3781" y="35"/>
                  </a:lnTo>
                  <a:lnTo>
                    <a:pt x="3801" y="27"/>
                  </a:lnTo>
                  <a:lnTo>
                    <a:pt x="3781" y="31"/>
                  </a:lnTo>
                  <a:lnTo>
                    <a:pt x="3769" y="43"/>
                  </a:lnTo>
                  <a:lnTo>
                    <a:pt x="3750" y="59"/>
                  </a:lnTo>
                  <a:lnTo>
                    <a:pt x="3730" y="71"/>
                  </a:lnTo>
                  <a:lnTo>
                    <a:pt x="3702" y="86"/>
                  </a:lnTo>
                  <a:lnTo>
                    <a:pt x="3695" y="94"/>
                  </a:lnTo>
                  <a:lnTo>
                    <a:pt x="3675" y="106"/>
                  </a:lnTo>
                  <a:lnTo>
                    <a:pt x="3659" y="114"/>
                  </a:lnTo>
                  <a:lnTo>
                    <a:pt x="3640" y="126"/>
                  </a:lnTo>
                  <a:lnTo>
                    <a:pt x="3596" y="145"/>
                  </a:lnTo>
                  <a:lnTo>
                    <a:pt x="3553" y="169"/>
                  </a:lnTo>
                  <a:lnTo>
                    <a:pt x="3569" y="165"/>
                  </a:lnTo>
                  <a:lnTo>
                    <a:pt x="3557" y="169"/>
                  </a:lnTo>
                  <a:lnTo>
                    <a:pt x="3510" y="192"/>
                  </a:lnTo>
                  <a:lnTo>
                    <a:pt x="3459" y="216"/>
                  </a:lnTo>
                  <a:lnTo>
                    <a:pt x="3412" y="240"/>
                  </a:lnTo>
                  <a:lnTo>
                    <a:pt x="3408" y="244"/>
                  </a:lnTo>
                  <a:lnTo>
                    <a:pt x="3360" y="267"/>
                  </a:lnTo>
                  <a:lnTo>
                    <a:pt x="3333" y="279"/>
                  </a:lnTo>
                  <a:lnTo>
                    <a:pt x="3309" y="291"/>
                  </a:lnTo>
                  <a:lnTo>
                    <a:pt x="3258" y="318"/>
                  </a:lnTo>
                  <a:lnTo>
                    <a:pt x="3203" y="346"/>
                  </a:lnTo>
                  <a:lnTo>
                    <a:pt x="3148" y="373"/>
                  </a:lnTo>
                  <a:lnTo>
                    <a:pt x="3097" y="401"/>
                  </a:lnTo>
                  <a:lnTo>
                    <a:pt x="3070" y="416"/>
                  </a:lnTo>
                  <a:lnTo>
                    <a:pt x="3046" y="428"/>
                  </a:lnTo>
                  <a:lnTo>
                    <a:pt x="3026" y="440"/>
                  </a:lnTo>
                  <a:lnTo>
                    <a:pt x="3007" y="452"/>
                  </a:lnTo>
                  <a:lnTo>
                    <a:pt x="2991" y="460"/>
                  </a:lnTo>
                  <a:lnTo>
                    <a:pt x="2975" y="471"/>
                  </a:lnTo>
                  <a:lnTo>
                    <a:pt x="2948" y="487"/>
                  </a:lnTo>
                  <a:lnTo>
                    <a:pt x="2924" y="503"/>
                  </a:lnTo>
                  <a:lnTo>
                    <a:pt x="2908" y="515"/>
                  </a:lnTo>
                  <a:lnTo>
                    <a:pt x="2901" y="522"/>
                  </a:lnTo>
                  <a:lnTo>
                    <a:pt x="2897" y="526"/>
                  </a:lnTo>
                  <a:lnTo>
                    <a:pt x="2897" y="526"/>
                  </a:lnTo>
                  <a:lnTo>
                    <a:pt x="2889" y="538"/>
                  </a:lnTo>
                  <a:lnTo>
                    <a:pt x="2889" y="538"/>
                  </a:lnTo>
                  <a:lnTo>
                    <a:pt x="2893" y="542"/>
                  </a:lnTo>
                  <a:lnTo>
                    <a:pt x="2893" y="546"/>
                  </a:lnTo>
                  <a:lnTo>
                    <a:pt x="2901" y="546"/>
                  </a:lnTo>
                  <a:lnTo>
                    <a:pt x="2916" y="546"/>
                  </a:lnTo>
                  <a:lnTo>
                    <a:pt x="2952" y="534"/>
                  </a:lnTo>
                  <a:lnTo>
                    <a:pt x="2944" y="534"/>
                  </a:lnTo>
                  <a:lnTo>
                    <a:pt x="2936" y="534"/>
                  </a:lnTo>
                  <a:lnTo>
                    <a:pt x="2920" y="538"/>
                  </a:lnTo>
                  <a:lnTo>
                    <a:pt x="2940" y="534"/>
                  </a:lnTo>
                  <a:lnTo>
                    <a:pt x="2932" y="534"/>
                  </a:lnTo>
                  <a:lnTo>
                    <a:pt x="2928" y="530"/>
                  </a:lnTo>
                  <a:lnTo>
                    <a:pt x="2928" y="526"/>
                  </a:lnTo>
                  <a:lnTo>
                    <a:pt x="2928" y="522"/>
                  </a:lnTo>
                  <a:lnTo>
                    <a:pt x="2932" y="519"/>
                  </a:lnTo>
                  <a:lnTo>
                    <a:pt x="2932" y="515"/>
                  </a:lnTo>
                  <a:lnTo>
                    <a:pt x="2912" y="522"/>
                  </a:lnTo>
                  <a:lnTo>
                    <a:pt x="2936" y="519"/>
                  </a:lnTo>
                  <a:lnTo>
                    <a:pt x="2940" y="511"/>
                  </a:lnTo>
                  <a:lnTo>
                    <a:pt x="2944" y="507"/>
                  </a:lnTo>
                  <a:lnTo>
                    <a:pt x="2964" y="491"/>
                  </a:lnTo>
                  <a:lnTo>
                    <a:pt x="2983" y="479"/>
                  </a:lnTo>
                  <a:lnTo>
                    <a:pt x="3011" y="460"/>
                  </a:lnTo>
                  <a:lnTo>
                    <a:pt x="3026" y="452"/>
                  </a:lnTo>
                  <a:lnTo>
                    <a:pt x="3042" y="440"/>
                  </a:lnTo>
                  <a:lnTo>
                    <a:pt x="3062" y="432"/>
                  </a:lnTo>
                  <a:lnTo>
                    <a:pt x="3085" y="420"/>
                  </a:lnTo>
                  <a:lnTo>
                    <a:pt x="3109" y="405"/>
                  </a:lnTo>
                  <a:lnTo>
                    <a:pt x="3133" y="393"/>
                  </a:lnTo>
                  <a:lnTo>
                    <a:pt x="3184" y="365"/>
                  </a:lnTo>
                  <a:lnTo>
                    <a:pt x="3239" y="338"/>
                  </a:lnTo>
                  <a:lnTo>
                    <a:pt x="3294" y="310"/>
                  </a:lnTo>
                  <a:lnTo>
                    <a:pt x="3349" y="283"/>
                  </a:lnTo>
                  <a:lnTo>
                    <a:pt x="3372" y="271"/>
                  </a:lnTo>
                  <a:lnTo>
                    <a:pt x="3396" y="259"/>
                  </a:lnTo>
                  <a:lnTo>
                    <a:pt x="3443" y="232"/>
                  </a:lnTo>
                  <a:lnTo>
                    <a:pt x="3427" y="236"/>
                  </a:lnTo>
                  <a:lnTo>
                    <a:pt x="3439" y="236"/>
                  </a:lnTo>
                  <a:lnTo>
                    <a:pt x="3486" y="212"/>
                  </a:lnTo>
                  <a:lnTo>
                    <a:pt x="3533" y="185"/>
                  </a:lnTo>
                  <a:lnTo>
                    <a:pt x="3585" y="161"/>
                  </a:lnTo>
                  <a:lnTo>
                    <a:pt x="3588" y="161"/>
                  </a:lnTo>
                  <a:lnTo>
                    <a:pt x="3636" y="137"/>
                  </a:lnTo>
                  <a:lnTo>
                    <a:pt x="3675" y="114"/>
                  </a:lnTo>
                  <a:lnTo>
                    <a:pt x="3695" y="106"/>
                  </a:lnTo>
                  <a:lnTo>
                    <a:pt x="3714" y="94"/>
                  </a:lnTo>
                  <a:lnTo>
                    <a:pt x="3730" y="86"/>
                  </a:lnTo>
                  <a:lnTo>
                    <a:pt x="3742" y="79"/>
                  </a:lnTo>
                  <a:lnTo>
                    <a:pt x="3769" y="63"/>
                  </a:lnTo>
                  <a:lnTo>
                    <a:pt x="3785" y="47"/>
                  </a:lnTo>
                  <a:lnTo>
                    <a:pt x="3805" y="35"/>
                  </a:lnTo>
                  <a:lnTo>
                    <a:pt x="3816" y="24"/>
                  </a:lnTo>
                  <a:lnTo>
                    <a:pt x="3820" y="24"/>
                  </a:lnTo>
                  <a:lnTo>
                    <a:pt x="3824" y="20"/>
                  </a:lnTo>
                  <a:lnTo>
                    <a:pt x="3824" y="16"/>
                  </a:lnTo>
                  <a:lnTo>
                    <a:pt x="3828" y="8"/>
                  </a:lnTo>
                  <a:lnTo>
                    <a:pt x="3824" y="8"/>
                  </a:lnTo>
                  <a:lnTo>
                    <a:pt x="3824" y="4"/>
                  </a:lnTo>
                  <a:lnTo>
                    <a:pt x="3816" y="4"/>
                  </a:lnTo>
                  <a:lnTo>
                    <a:pt x="3816" y="0"/>
                  </a:lnTo>
                  <a:lnTo>
                    <a:pt x="3809" y="0"/>
                  </a:lnTo>
                  <a:lnTo>
                    <a:pt x="3801" y="0"/>
                  </a:lnTo>
                  <a:lnTo>
                    <a:pt x="3785" y="0"/>
                  </a:lnTo>
                  <a:lnTo>
                    <a:pt x="3773" y="0"/>
                  </a:lnTo>
                  <a:lnTo>
                    <a:pt x="3757" y="4"/>
                  </a:lnTo>
                  <a:lnTo>
                    <a:pt x="3754" y="4"/>
                  </a:lnTo>
                  <a:lnTo>
                    <a:pt x="3734" y="8"/>
                  </a:lnTo>
                  <a:lnTo>
                    <a:pt x="3714" y="8"/>
                  </a:lnTo>
                  <a:lnTo>
                    <a:pt x="3687" y="16"/>
                  </a:lnTo>
                  <a:lnTo>
                    <a:pt x="3663" y="20"/>
                  </a:lnTo>
                  <a:lnTo>
                    <a:pt x="3636" y="24"/>
                  </a:lnTo>
                  <a:lnTo>
                    <a:pt x="3581" y="35"/>
                  </a:lnTo>
                  <a:lnTo>
                    <a:pt x="3518" y="47"/>
                  </a:lnTo>
                  <a:lnTo>
                    <a:pt x="3514" y="47"/>
                  </a:lnTo>
                  <a:lnTo>
                    <a:pt x="3451" y="63"/>
                  </a:lnTo>
                  <a:lnTo>
                    <a:pt x="3384" y="79"/>
                  </a:lnTo>
                  <a:lnTo>
                    <a:pt x="3353" y="86"/>
                  </a:lnTo>
                  <a:lnTo>
                    <a:pt x="3317" y="94"/>
                  </a:lnTo>
                  <a:lnTo>
                    <a:pt x="3278" y="106"/>
                  </a:lnTo>
                  <a:lnTo>
                    <a:pt x="3239" y="114"/>
                  </a:lnTo>
                  <a:lnTo>
                    <a:pt x="3160" y="137"/>
                  </a:lnTo>
                  <a:lnTo>
                    <a:pt x="3152" y="137"/>
                  </a:lnTo>
                  <a:lnTo>
                    <a:pt x="3070" y="161"/>
                  </a:lnTo>
                  <a:lnTo>
                    <a:pt x="2979" y="185"/>
                  </a:lnTo>
                  <a:lnTo>
                    <a:pt x="2893" y="212"/>
                  </a:lnTo>
                  <a:lnTo>
                    <a:pt x="2806" y="236"/>
                  </a:lnTo>
                  <a:lnTo>
                    <a:pt x="2806" y="236"/>
                  </a:lnTo>
                  <a:lnTo>
                    <a:pt x="2810" y="232"/>
                  </a:lnTo>
                  <a:lnTo>
                    <a:pt x="2720" y="259"/>
                  </a:lnTo>
                  <a:lnTo>
                    <a:pt x="2677" y="271"/>
                  </a:lnTo>
                  <a:lnTo>
                    <a:pt x="2629" y="283"/>
                  </a:lnTo>
                  <a:lnTo>
                    <a:pt x="2531" y="310"/>
                  </a:lnTo>
                  <a:lnTo>
                    <a:pt x="2425" y="338"/>
                  </a:lnTo>
                  <a:lnTo>
                    <a:pt x="2323" y="365"/>
                  </a:lnTo>
                  <a:lnTo>
                    <a:pt x="2221" y="393"/>
                  </a:lnTo>
                  <a:lnTo>
                    <a:pt x="2174" y="405"/>
                  </a:lnTo>
                  <a:lnTo>
                    <a:pt x="2122" y="420"/>
                  </a:lnTo>
                  <a:lnTo>
                    <a:pt x="2079" y="432"/>
                  </a:lnTo>
                  <a:lnTo>
                    <a:pt x="2036" y="440"/>
                  </a:lnTo>
                  <a:lnTo>
                    <a:pt x="1997" y="452"/>
                  </a:lnTo>
                  <a:lnTo>
                    <a:pt x="1957" y="460"/>
                  </a:lnTo>
                  <a:lnTo>
                    <a:pt x="1891" y="479"/>
                  </a:lnTo>
                  <a:lnTo>
                    <a:pt x="1828" y="491"/>
                  </a:lnTo>
                  <a:lnTo>
                    <a:pt x="1769" y="507"/>
                  </a:lnTo>
                  <a:lnTo>
                    <a:pt x="1745" y="511"/>
                  </a:lnTo>
                  <a:lnTo>
                    <a:pt x="1722" y="519"/>
                  </a:lnTo>
                  <a:lnTo>
                    <a:pt x="1714" y="522"/>
                  </a:lnTo>
                  <a:lnTo>
                    <a:pt x="1725" y="515"/>
                  </a:lnTo>
                  <a:lnTo>
                    <a:pt x="1682" y="522"/>
                  </a:lnTo>
                  <a:lnTo>
                    <a:pt x="1663" y="526"/>
                  </a:lnTo>
                  <a:lnTo>
                    <a:pt x="1643" y="530"/>
                  </a:lnTo>
                  <a:lnTo>
                    <a:pt x="1627" y="534"/>
                  </a:lnTo>
                  <a:lnTo>
                    <a:pt x="1615" y="534"/>
                  </a:lnTo>
                  <a:lnTo>
                    <a:pt x="1604" y="538"/>
                  </a:lnTo>
                  <a:lnTo>
                    <a:pt x="1619" y="534"/>
                  </a:lnTo>
                  <a:lnTo>
                    <a:pt x="1608" y="534"/>
                  </a:lnTo>
                  <a:lnTo>
                    <a:pt x="1596" y="534"/>
                  </a:lnTo>
                  <a:lnTo>
                    <a:pt x="1588" y="534"/>
                  </a:lnTo>
                  <a:lnTo>
                    <a:pt x="1580" y="534"/>
                  </a:lnTo>
                  <a:lnTo>
                    <a:pt x="1564" y="538"/>
                  </a:lnTo>
                  <a:lnTo>
                    <a:pt x="1584" y="534"/>
                  </a:lnTo>
                  <a:lnTo>
                    <a:pt x="1576" y="534"/>
                  </a:lnTo>
                  <a:lnTo>
                    <a:pt x="1572" y="530"/>
                  </a:lnTo>
                  <a:lnTo>
                    <a:pt x="1572" y="526"/>
                  </a:lnTo>
                  <a:lnTo>
                    <a:pt x="1572" y="522"/>
                  </a:lnTo>
                  <a:lnTo>
                    <a:pt x="1576" y="519"/>
                  </a:lnTo>
                  <a:lnTo>
                    <a:pt x="1576" y="515"/>
                  </a:lnTo>
                  <a:lnTo>
                    <a:pt x="1556" y="522"/>
                  </a:lnTo>
                  <a:lnTo>
                    <a:pt x="1580" y="519"/>
                  </a:lnTo>
                  <a:lnTo>
                    <a:pt x="1584" y="511"/>
                  </a:lnTo>
                  <a:lnTo>
                    <a:pt x="1588" y="507"/>
                  </a:lnTo>
                  <a:lnTo>
                    <a:pt x="1608" y="491"/>
                  </a:lnTo>
                  <a:lnTo>
                    <a:pt x="1627" y="479"/>
                  </a:lnTo>
                  <a:lnTo>
                    <a:pt x="1655" y="460"/>
                  </a:lnTo>
                  <a:lnTo>
                    <a:pt x="1670" y="452"/>
                  </a:lnTo>
                  <a:lnTo>
                    <a:pt x="1686" y="440"/>
                  </a:lnTo>
                  <a:lnTo>
                    <a:pt x="1706" y="432"/>
                  </a:lnTo>
                  <a:lnTo>
                    <a:pt x="1729" y="420"/>
                  </a:lnTo>
                  <a:lnTo>
                    <a:pt x="1753" y="405"/>
                  </a:lnTo>
                  <a:lnTo>
                    <a:pt x="1777" y="393"/>
                  </a:lnTo>
                  <a:lnTo>
                    <a:pt x="1828" y="365"/>
                  </a:lnTo>
                  <a:lnTo>
                    <a:pt x="1883" y="338"/>
                  </a:lnTo>
                  <a:lnTo>
                    <a:pt x="1938" y="310"/>
                  </a:lnTo>
                  <a:lnTo>
                    <a:pt x="1993" y="283"/>
                  </a:lnTo>
                  <a:lnTo>
                    <a:pt x="2016" y="271"/>
                  </a:lnTo>
                  <a:lnTo>
                    <a:pt x="2040" y="259"/>
                  </a:lnTo>
                  <a:lnTo>
                    <a:pt x="2087" y="232"/>
                  </a:lnTo>
                  <a:lnTo>
                    <a:pt x="2071" y="236"/>
                  </a:lnTo>
                  <a:lnTo>
                    <a:pt x="2083" y="236"/>
                  </a:lnTo>
                  <a:lnTo>
                    <a:pt x="2130" y="212"/>
                  </a:lnTo>
                  <a:lnTo>
                    <a:pt x="2177" y="185"/>
                  </a:lnTo>
                  <a:lnTo>
                    <a:pt x="2229" y="161"/>
                  </a:lnTo>
                  <a:lnTo>
                    <a:pt x="2232" y="161"/>
                  </a:lnTo>
                  <a:lnTo>
                    <a:pt x="2280" y="137"/>
                  </a:lnTo>
                  <a:lnTo>
                    <a:pt x="2319" y="114"/>
                  </a:lnTo>
                  <a:lnTo>
                    <a:pt x="2339" y="106"/>
                  </a:lnTo>
                  <a:lnTo>
                    <a:pt x="2358" y="94"/>
                  </a:lnTo>
                  <a:lnTo>
                    <a:pt x="2374" y="86"/>
                  </a:lnTo>
                  <a:lnTo>
                    <a:pt x="2386" y="79"/>
                  </a:lnTo>
                  <a:lnTo>
                    <a:pt x="2413" y="63"/>
                  </a:lnTo>
                  <a:lnTo>
                    <a:pt x="2429" y="47"/>
                  </a:lnTo>
                  <a:lnTo>
                    <a:pt x="2449" y="35"/>
                  </a:lnTo>
                  <a:lnTo>
                    <a:pt x="2460" y="24"/>
                  </a:lnTo>
                  <a:lnTo>
                    <a:pt x="2464" y="24"/>
                  </a:lnTo>
                  <a:lnTo>
                    <a:pt x="2468" y="20"/>
                  </a:lnTo>
                  <a:lnTo>
                    <a:pt x="2468" y="16"/>
                  </a:lnTo>
                  <a:lnTo>
                    <a:pt x="2472" y="8"/>
                  </a:lnTo>
                  <a:lnTo>
                    <a:pt x="2468" y="8"/>
                  </a:lnTo>
                  <a:lnTo>
                    <a:pt x="2468" y="4"/>
                  </a:lnTo>
                  <a:lnTo>
                    <a:pt x="2460" y="4"/>
                  </a:lnTo>
                  <a:lnTo>
                    <a:pt x="2460" y="0"/>
                  </a:lnTo>
                  <a:lnTo>
                    <a:pt x="2453" y="0"/>
                  </a:lnTo>
                  <a:lnTo>
                    <a:pt x="2445" y="0"/>
                  </a:lnTo>
                  <a:lnTo>
                    <a:pt x="2429" y="0"/>
                  </a:lnTo>
                  <a:lnTo>
                    <a:pt x="2417" y="0"/>
                  </a:lnTo>
                  <a:lnTo>
                    <a:pt x="2401" y="4"/>
                  </a:lnTo>
                  <a:lnTo>
                    <a:pt x="2398" y="4"/>
                  </a:lnTo>
                  <a:lnTo>
                    <a:pt x="2378" y="8"/>
                  </a:lnTo>
                  <a:lnTo>
                    <a:pt x="2358" y="8"/>
                  </a:lnTo>
                  <a:lnTo>
                    <a:pt x="2331" y="16"/>
                  </a:lnTo>
                  <a:lnTo>
                    <a:pt x="2307" y="20"/>
                  </a:lnTo>
                  <a:lnTo>
                    <a:pt x="2280" y="24"/>
                  </a:lnTo>
                  <a:lnTo>
                    <a:pt x="2225" y="35"/>
                  </a:lnTo>
                  <a:lnTo>
                    <a:pt x="2162" y="47"/>
                  </a:lnTo>
                  <a:lnTo>
                    <a:pt x="2158" y="47"/>
                  </a:lnTo>
                  <a:lnTo>
                    <a:pt x="2095" y="63"/>
                  </a:lnTo>
                  <a:lnTo>
                    <a:pt x="2028" y="79"/>
                  </a:lnTo>
                  <a:lnTo>
                    <a:pt x="1997" y="86"/>
                  </a:lnTo>
                  <a:lnTo>
                    <a:pt x="1961" y="94"/>
                  </a:lnTo>
                  <a:lnTo>
                    <a:pt x="1922" y="106"/>
                  </a:lnTo>
                  <a:lnTo>
                    <a:pt x="1883" y="114"/>
                  </a:lnTo>
                  <a:lnTo>
                    <a:pt x="1804" y="137"/>
                  </a:lnTo>
                  <a:lnTo>
                    <a:pt x="1796" y="137"/>
                  </a:lnTo>
                  <a:lnTo>
                    <a:pt x="1714" y="161"/>
                  </a:lnTo>
                  <a:lnTo>
                    <a:pt x="1623" y="185"/>
                  </a:lnTo>
                  <a:lnTo>
                    <a:pt x="1537" y="212"/>
                  </a:lnTo>
                  <a:lnTo>
                    <a:pt x="1450" y="236"/>
                  </a:lnTo>
                  <a:lnTo>
                    <a:pt x="1450" y="236"/>
                  </a:lnTo>
                  <a:lnTo>
                    <a:pt x="1454" y="232"/>
                  </a:lnTo>
                  <a:lnTo>
                    <a:pt x="1364" y="259"/>
                  </a:lnTo>
                  <a:lnTo>
                    <a:pt x="1321" y="271"/>
                  </a:lnTo>
                  <a:lnTo>
                    <a:pt x="1273" y="283"/>
                  </a:lnTo>
                  <a:lnTo>
                    <a:pt x="1175" y="310"/>
                  </a:lnTo>
                  <a:lnTo>
                    <a:pt x="1069" y="338"/>
                  </a:lnTo>
                  <a:lnTo>
                    <a:pt x="967" y="365"/>
                  </a:lnTo>
                  <a:lnTo>
                    <a:pt x="865" y="393"/>
                  </a:lnTo>
                  <a:lnTo>
                    <a:pt x="818" y="405"/>
                  </a:lnTo>
                  <a:lnTo>
                    <a:pt x="766" y="420"/>
                  </a:lnTo>
                  <a:lnTo>
                    <a:pt x="723" y="432"/>
                  </a:lnTo>
                  <a:lnTo>
                    <a:pt x="680" y="440"/>
                  </a:lnTo>
                  <a:lnTo>
                    <a:pt x="637" y="452"/>
                  </a:lnTo>
                  <a:lnTo>
                    <a:pt x="601" y="460"/>
                  </a:lnTo>
                  <a:lnTo>
                    <a:pt x="531" y="479"/>
                  </a:lnTo>
                  <a:lnTo>
                    <a:pt x="472" y="491"/>
                  </a:lnTo>
                  <a:lnTo>
                    <a:pt x="413" y="507"/>
                  </a:lnTo>
                  <a:lnTo>
                    <a:pt x="389" y="511"/>
                  </a:lnTo>
                  <a:lnTo>
                    <a:pt x="366" y="519"/>
                  </a:lnTo>
                  <a:lnTo>
                    <a:pt x="354" y="522"/>
                  </a:lnTo>
                  <a:lnTo>
                    <a:pt x="369" y="515"/>
                  </a:lnTo>
                  <a:lnTo>
                    <a:pt x="326" y="522"/>
                  </a:lnTo>
                  <a:lnTo>
                    <a:pt x="307" y="526"/>
                  </a:lnTo>
                  <a:lnTo>
                    <a:pt x="287" y="530"/>
                  </a:lnTo>
                  <a:lnTo>
                    <a:pt x="271" y="534"/>
                  </a:lnTo>
                  <a:lnTo>
                    <a:pt x="259" y="534"/>
                  </a:lnTo>
                  <a:lnTo>
                    <a:pt x="248" y="538"/>
                  </a:lnTo>
                  <a:lnTo>
                    <a:pt x="263" y="534"/>
                  </a:lnTo>
                  <a:lnTo>
                    <a:pt x="252" y="534"/>
                  </a:lnTo>
                  <a:lnTo>
                    <a:pt x="240" y="534"/>
                  </a:lnTo>
                  <a:lnTo>
                    <a:pt x="232" y="534"/>
                  </a:lnTo>
                  <a:lnTo>
                    <a:pt x="224" y="534"/>
                  </a:lnTo>
                  <a:lnTo>
                    <a:pt x="208" y="538"/>
                  </a:lnTo>
                  <a:lnTo>
                    <a:pt x="228" y="534"/>
                  </a:lnTo>
                  <a:lnTo>
                    <a:pt x="220" y="534"/>
                  </a:lnTo>
                  <a:lnTo>
                    <a:pt x="216" y="530"/>
                  </a:lnTo>
                  <a:lnTo>
                    <a:pt x="216" y="526"/>
                  </a:lnTo>
                  <a:lnTo>
                    <a:pt x="216" y="522"/>
                  </a:lnTo>
                  <a:lnTo>
                    <a:pt x="216" y="519"/>
                  </a:lnTo>
                  <a:lnTo>
                    <a:pt x="220" y="515"/>
                  </a:lnTo>
                  <a:lnTo>
                    <a:pt x="200" y="522"/>
                  </a:lnTo>
                  <a:lnTo>
                    <a:pt x="220" y="519"/>
                  </a:lnTo>
                  <a:lnTo>
                    <a:pt x="224" y="511"/>
                  </a:lnTo>
                  <a:lnTo>
                    <a:pt x="232" y="507"/>
                  </a:lnTo>
                  <a:lnTo>
                    <a:pt x="252" y="491"/>
                  </a:lnTo>
                  <a:lnTo>
                    <a:pt x="271" y="479"/>
                  </a:lnTo>
                  <a:lnTo>
                    <a:pt x="299" y="460"/>
                  </a:lnTo>
                  <a:lnTo>
                    <a:pt x="314" y="452"/>
                  </a:lnTo>
                  <a:lnTo>
                    <a:pt x="330" y="440"/>
                  </a:lnTo>
                  <a:lnTo>
                    <a:pt x="350" y="432"/>
                  </a:lnTo>
                  <a:lnTo>
                    <a:pt x="369" y="420"/>
                  </a:lnTo>
                  <a:lnTo>
                    <a:pt x="397" y="405"/>
                  </a:lnTo>
                  <a:lnTo>
                    <a:pt x="421" y="393"/>
                  </a:lnTo>
                  <a:lnTo>
                    <a:pt x="472" y="365"/>
                  </a:lnTo>
                  <a:lnTo>
                    <a:pt x="527" y="338"/>
                  </a:lnTo>
                  <a:lnTo>
                    <a:pt x="582" y="310"/>
                  </a:lnTo>
                  <a:lnTo>
                    <a:pt x="637" y="283"/>
                  </a:lnTo>
                  <a:lnTo>
                    <a:pt x="660" y="271"/>
                  </a:lnTo>
                  <a:lnTo>
                    <a:pt x="680" y="259"/>
                  </a:lnTo>
                  <a:lnTo>
                    <a:pt x="731" y="232"/>
                  </a:lnTo>
                  <a:lnTo>
                    <a:pt x="715" y="236"/>
                  </a:lnTo>
                  <a:lnTo>
                    <a:pt x="727" y="236"/>
                  </a:lnTo>
                  <a:lnTo>
                    <a:pt x="774" y="212"/>
                  </a:lnTo>
                  <a:lnTo>
                    <a:pt x="821" y="185"/>
                  </a:lnTo>
                  <a:lnTo>
                    <a:pt x="873" y="161"/>
                  </a:lnTo>
                  <a:lnTo>
                    <a:pt x="876" y="161"/>
                  </a:lnTo>
                  <a:lnTo>
                    <a:pt x="924" y="137"/>
                  </a:lnTo>
                  <a:lnTo>
                    <a:pt x="963" y="114"/>
                  </a:lnTo>
                  <a:lnTo>
                    <a:pt x="983" y="106"/>
                  </a:lnTo>
                  <a:lnTo>
                    <a:pt x="1002" y="94"/>
                  </a:lnTo>
                  <a:lnTo>
                    <a:pt x="1018" y="86"/>
                  </a:lnTo>
                  <a:lnTo>
                    <a:pt x="1030" y="79"/>
                  </a:lnTo>
                  <a:lnTo>
                    <a:pt x="1053" y="63"/>
                  </a:lnTo>
                  <a:lnTo>
                    <a:pt x="1073" y="47"/>
                  </a:lnTo>
                  <a:lnTo>
                    <a:pt x="1093" y="35"/>
                  </a:lnTo>
                  <a:lnTo>
                    <a:pt x="1104" y="24"/>
                  </a:lnTo>
                  <a:lnTo>
                    <a:pt x="1104" y="24"/>
                  </a:lnTo>
                  <a:lnTo>
                    <a:pt x="1108" y="20"/>
                  </a:lnTo>
                  <a:lnTo>
                    <a:pt x="1112" y="16"/>
                  </a:lnTo>
                  <a:lnTo>
                    <a:pt x="1116" y="8"/>
                  </a:lnTo>
                  <a:lnTo>
                    <a:pt x="1112" y="8"/>
                  </a:lnTo>
                  <a:lnTo>
                    <a:pt x="1112" y="4"/>
                  </a:lnTo>
                  <a:lnTo>
                    <a:pt x="1104" y="4"/>
                  </a:lnTo>
                  <a:lnTo>
                    <a:pt x="1104" y="0"/>
                  </a:lnTo>
                  <a:lnTo>
                    <a:pt x="1097" y="0"/>
                  </a:lnTo>
                  <a:lnTo>
                    <a:pt x="1089" y="0"/>
                  </a:lnTo>
                  <a:lnTo>
                    <a:pt x="1073" y="0"/>
                  </a:lnTo>
                  <a:lnTo>
                    <a:pt x="1061" y="0"/>
                  </a:lnTo>
                  <a:lnTo>
                    <a:pt x="1045" y="4"/>
                  </a:lnTo>
                  <a:lnTo>
                    <a:pt x="1042" y="4"/>
                  </a:lnTo>
                  <a:lnTo>
                    <a:pt x="1018" y="8"/>
                  </a:lnTo>
                  <a:lnTo>
                    <a:pt x="998" y="8"/>
                  </a:lnTo>
                  <a:lnTo>
                    <a:pt x="975" y="16"/>
                  </a:lnTo>
                  <a:lnTo>
                    <a:pt x="951" y="20"/>
                  </a:lnTo>
                  <a:lnTo>
                    <a:pt x="924" y="24"/>
                  </a:lnTo>
                  <a:lnTo>
                    <a:pt x="869" y="35"/>
                  </a:lnTo>
                  <a:lnTo>
                    <a:pt x="806" y="47"/>
                  </a:lnTo>
                  <a:lnTo>
                    <a:pt x="802" y="47"/>
                  </a:lnTo>
                  <a:lnTo>
                    <a:pt x="739" y="63"/>
                  </a:lnTo>
                  <a:lnTo>
                    <a:pt x="672" y="79"/>
                  </a:lnTo>
                  <a:lnTo>
                    <a:pt x="637" y="86"/>
                  </a:lnTo>
                  <a:lnTo>
                    <a:pt x="601" y="94"/>
                  </a:lnTo>
                  <a:lnTo>
                    <a:pt x="527" y="114"/>
                  </a:lnTo>
                  <a:lnTo>
                    <a:pt x="448" y="134"/>
                  </a:lnTo>
                  <a:lnTo>
                    <a:pt x="366" y="157"/>
                  </a:lnTo>
                  <a:lnTo>
                    <a:pt x="358" y="161"/>
                  </a:lnTo>
                  <a:lnTo>
                    <a:pt x="271" y="185"/>
                  </a:lnTo>
                  <a:lnTo>
                    <a:pt x="94" y="236"/>
                  </a:lnTo>
                  <a:lnTo>
                    <a:pt x="4" y="259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675313" y="3244066"/>
            <a:ext cx="338137" cy="677863"/>
            <a:chOff x="2222" y="2424"/>
            <a:chExt cx="213" cy="427"/>
          </a:xfrm>
        </p:grpSpPr>
        <p:sp>
          <p:nvSpPr>
            <p:cNvPr id="625686" name="Oval 22"/>
            <p:cNvSpPr>
              <a:spLocks noChangeArrowheads="1"/>
            </p:cNvSpPr>
            <p:nvPr/>
          </p:nvSpPr>
          <p:spPr bwMode="auto">
            <a:xfrm>
              <a:off x="2222" y="2424"/>
              <a:ext cx="213" cy="427"/>
            </a:xfrm>
            <a:prstGeom prst="ellipse">
              <a:avLst/>
            </a:prstGeom>
            <a:solidFill>
              <a:srgbClr val="CC99FF"/>
            </a:solidFill>
            <a:ln w="381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5687" name="Line 23"/>
            <p:cNvSpPr>
              <a:spLocks noChangeShapeType="1"/>
            </p:cNvSpPr>
            <p:nvPr/>
          </p:nvSpPr>
          <p:spPr bwMode="auto">
            <a:xfrm>
              <a:off x="2315" y="2424"/>
              <a:ext cx="0" cy="427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88" name="Line 24"/>
            <p:cNvSpPr>
              <a:spLocks noChangeShapeType="1"/>
            </p:cNvSpPr>
            <p:nvPr/>
          </p:nvSpPr>
          <p:spPr bwMode="auto">
            <a:xfrm>
              <a:off x="2289" y="2451"/>
              <a:ext cx="0" cy="373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89" name="Line 25"/>
            <p:cNvSpPr>
              <a:spLocks noChangeShapeType="1"/>
            </p:cNvSpPr>
            <p:nvPr/>
          </p:nvSpPr>
          <p:spPr bwMode="auto">
            <a:xfrm>
              <a:off x="2262" y="2477"/>
              <a:ext cx="0" cy="321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90" name="Line 26"/>
            <p:cNvSpPr>
              <a:spLocks noChangeShapeType="1"/>
            </p:cNvSpPr>
            <p:nvPr/>
          </p:nvSpPr>
          <p:spPr bwMode="auto">
            <a:xfrm>
              <a:off x="2342" y="2424"/>
              <a:ext cx="0" cy="427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91" name="Line 27"/>
            <p:cNvSpPr>
              <a:spLocks noChangeShapeType="1"/>
            </p:cNvSpPr>
            <p:nvPr/>
          </p:nvSpPr>
          <p:spPr bwMode="auto">
            <a:xfrm>
              <a:off x="2368" y="2451"/>
              <a:ext cx="0" cy="373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92" name="Line 28"/>
            <p:cNvSpPr>
              <a:spLocks noChangeShapeType="1"/>
            </p:cNvSpPr>
            <p:nvPr/>
          </p:nvSpPr>
          <p:spPr bwMode="auto">
            <a:xfrm>
              <a:off x="2395" y="2477"/>
              <a:ext cx="0" cy="321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25693" name="Line 29"/>
          <p:cNvSpPr>
            <a:spLocks noChangeShapeType="1"/>
          </p:cNvSpPr>
          <p:nvPr/>
        </p:nvSpPr>
        <p:spPr bwMode="auto">
          <a:xfrm>
            <a:off x="4351338" y="3582204"/>
            <a:ext cx="108585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625694" name="Line 30"/>
          <p:cNvSpPr>
            <a:spLocks noChangeShapeType="1"/>
          </p:cNvSpPr>
          <p:nvPr/>
        </p:nvSpPr>
        <p:spPr bwMode="auto">
          <a:xfrm>
            <a:off x="6218238" y="3582204"/>
            <a:ext cx="108585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4343400" y="3329791"/>
            <a:ext cx="1008063" cy="503238"/>
            <a:chOff x="96" y="528"/>
            <a:chExt cx="5712" cy="1008"/>
          </a:xfrm>
        </p:grpSpPr>
        <p:sp>
          <p:nvSpPr>
            <p:cNvPr id="625699" name="Freeform 35"/>
            <p:cNvSpPr>
              <a:spLocks/>
            </p:cNvSpPr>
            <p:nvPr/>
          </p:nvSpPr>
          <p:spPr bwMode="auto">
            <a:xfrm>
              <a:off x="96" y="528"/>
              <a:ext cx="5664" cy="1008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240" y="144"/>
                </a:cxn>
                <a:cxn ang="0">
                  <a:pos x="528" y="0"/>
                </a:cxn>
                <a:cxn ang="0">
                  <a:pos x="768" y="144"/>
                </a:cxn>
                <a:cxn ang="0">
                  <a:pos x="1008" y="480"/>
                </a:cxn>
                <a:cxn ang="0">
                  <a:pos x="1296" y="864"/>
                </a:cxn>
                <a:cxn ang="0">
                  <a:pos x="1536" y="1008"/>
                </a:cxn>
                <a:cxn ang="0">
                  <a:pos x="1776" y="864"/>
                </a:cxn>
                <a:cxn ang="0">
                  <a:pos x="2064" y="480"/>
                </a:cxn>
                <a:cxn ang="0">
                  <a:pos x="2304" y="144"/>
                </a:cxn>
                <a:cxn ang="0">
                  <a:pos x="2592" y="0"/>
                </a:cxn>
                <a:cxn ang="0">
                  <a:pos x="2832" y="144"/>
                </a:cxn>
                <a:cxn ang="0">
                  <a:pos x="3072" y="480"/>
                </a:cxn>
                <a:cxn ang="0">
                  <a:pos x="3360" y="864"/>
                </a:cxn>
                <a:cxn ang="0">
                  <a:pos x="3600" y="1008"/>
                </a:cxn>
                <a:cxn ang="0">
                  <a:pos x="3840" y="864"/>
                </a:cxn>
                <a:cxn ang="0">
                  <a:pos x="4128" y="480"/>
                </a:cxn>
                <a:cxn ang="0">
                  <a:pos x="4368" y="144"/>
                </a:cxn>
                <a:cxn ang="0">
                  <a:pos x="4656" y="0"/>
                </a:cxn>
                <a:cxn ang="0">
                  <a:pos x="4896" y="144"/>
                </a:cxn>
                <a:cxn ang="0">
                  <a:pos x="5136" y="480"/>
                </a:cxn>
                <a:cxn ang="0">
                  <a:pos x="5424" y="864"/>
                </a:cxn>
                <a:cxn ang="0">
                  <a:pos x="5664" y="1008"/>
                </a:cxn>
              </a:cxnLst>
              <a:rect l="0" t="0" r="r" b="b"/>
              <a:pathLst>
                <a:path w="5664" h="1008">
                  <a:moveTo>
                    <a:pt x="0" y="480"/>
                  </a:moveTo>
                  <a:cubicBezTo>
                    <a:pt x="76" y="352"/>
                    <a:pt x="152" y="224"/>
                    <a:pt x="240" y="144"/>
                  </a:cubicBezTo>
                  <a:cubicBezTo>
                    <a:pt x="328" y="64"/>
                    <a:pt x="440" y="0"/>
                    <a:pt x="528" y="0"/>
                  </a:cubicBezTo>
                  <a:cubicBezTo>
                    <a:pt x="616" y="0"/>
                    <a:pt x="688" y="64"/>
                    <a:pt x="768" y="144"/>
                  </a:cubicBezTo>
                  <a:cubicBezTo>
                    <a:pt x="848" y="224"/>
                    <a:pt x="920" y="360"/>
                    <a:pt x="1008" y="480"/>
                  </a:cubicBezTo>
                  <a:cubicBezTo>
                    <a:pt x="1096" y="600"/>
                    <a:pt x="1208" y="776"/>
                    <a:pt x="1296" y="864"/>
                  </a:cubicBezTo>
                  <a:cubicBezTo>
                    <a:pt x="1384" y="952"/>
                    <a:pt x="1456" y="1008"/>
                    <a:pt x="1536" y="1008"/>
                  </a:cubicBezTo>
                  <a:cubicBezTo>
                    <a:pt x="1616" y="1008"/>
                    <a:pt x="1688" y="952"/>
                    <a:pt x="1776" y="864"/>
                  </a:cubicBezTo>
                  <a:cubicBezTo>
                    <a:pt x="1864" y="776"/>
                    <a:pt x="1976" y="600"/>
                    <a:pt x="2064" y="480"/>
                  </a:cubicBezTo>
                  <a:cubicBezTo>
                    <a:pt x="2152" y="360"/>
                    <a:pt x="2216" y="224"/>
                    <a:pt x="2304" y="144"/>
                  </a:cubicBezTo>
                  <a:cubicBezTo>
                    <a:pt x="2392" y="64"/>
                    <a:pt x="2504" y="0"/>
                    <a:pt x="2592" y="0"/>
                  </a:cubicBezTo>
                  <a:cubicBezTo>
                    <a:pt x="2680" y="0"/>
                    <a:pt x="2752" y="64"/>
                    <a:pt x="2832" y="144"/>
                  </a:cubicBezTo>
                  <a:cubicBezTo>
                    <a:pt x="2912" y="224"/>
                    <a:pt x="2984" y="360"/>
                    <a:pt x="3072" y="480"/>
                  </a:cubicBezTo>
                  <a:cubicBezTo>
                    <a:pt x="3160" y="600"/>
                    <a:pt x="3272" y="776"/>
                    <a:pt x="3360" y="864"/>
                  </a:cubicBezTo>
                  <a:cubicBezTo>
                    <a:pt x="3448" y="952"/>
                    <a:pt x="3520" y="1008"/>
                    <a:pt x="3600" y="1008"/>
                  </a:cubicBezTo>
                  <a:cubicBezTo>
                    <a:pt x="3680" y="1008"/>
                    <a:pt x="3752" y="952"/>
                    <a:pt x="3840" y="864"/>
                  </a:cubicBezTo>
                  <a:cubicBezTo>
                    <a:pt x="3928" y="776"/>
                    <a:pt x="4040" y="600"/>
                    <a:pt x="4128" y="480"/>
                  </a:cubicBezTo>
                  <a:cubicBezTo>
                    <a:pt x="4216" y="360"/>
                    <a:pt x="4280" y="224"/>
                    <a:pt x="4368" y="144"/>
                  </a:cubicBezTo>
                  <a:cubicBezTo>
                    <a:pt x="4456" y="64"/>
                    <a:pt x="4568" y="0"/>
                    <a:pt x="4656" y="0"/>
                  </a:cubicBezTo>
                  <a:cubicBezTo>
                    <a:pt x="4744" y="0"/>
                    <a:pt x="4816" y="64"/>
                    <a:pt x="4896" y="144"/>
                  </a:cubicBezTo>
                  <a:cubicBezTo>
                    <a:pt x="4976" y="224"/>
                    <a:pt x="5048" y="360"/>
                    <a:pt x="5136" y="480"/>
                  </a:cubicBezTo>
                  <a:cubicBezTo>
                    <a:pt x="5224" y="600"/>
                    <a:pt x="5336" y="776"/>
                    <a:pt x="5424" y="864"/>
                  </a:cubicBezTo>
                  <a:cubicBezTo>
                    <a:pt x="5512" y="952"/>
                    <a:pt x="5584" y="1008"/>
                    <a:pt x="5664" y="1008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5700" name="Freeform 36"/>
            <p:cNvSpPr>
              <a:spLocks/>
            </p:cNvSpPr>
            <p:nvPr/>
          </p:nvSpPr>
          <p:spPr bwMode="auto">
            <a:xfrm>
              <a:off x="96" y="720"/>
              <a:ext cx="5712" cy="546"/>
            </a:xfrm>
            <a:custGeom>
              <a:avLst/>
              <a:gdLst/>
              <a:ahLst/>
              <a:cxnLst>
                <a:cxn ang="0">
                  <a:pos x="515" y="126"/>
                </a:cxn>
                <a:cxn ang="0">
                  <a:pos x="924" y="31"/>
                </a:cxn>
                <a:cxn ang="0">
                  <a:pos x="1057" y="12"/>
                </a:cxn>
                <a:cxn ang="0">
                  <a:pos x="1085" y="27"/>
                </a:cxn>
                <a:cxn ang="0">
                  <a:pos x="884" y="145"/>
                </a:cxn>
                <a:cxn ang="0">
                  <a:pos x="597" y="291"/>
                </a:cxn>
                <a:cxn ang="0">
                  <a:pos x="259" y="471"/>
                </a:cxn>
                <a:cxn ang="0">
                  <a:pos x="181" y="546"/>
                </a:cxn>
                <a:cxn ang="0">
                  <a:pos x="373" y="522"/>
                </a:cxn>
                <a:cxn ang="0">
                  <a:pos x="849" y="401"/>
                </a:cxn>
                <a:cxn ang="0">
                  <a:pos x="1627" y="192"/>
                </a:cxn>
                <a:cxn ang="0">
                  <a:pos x="2079" y="71"/>
                </a:cxn>
                <a:cxn ang="0">
                  <a:pos x="2370" y="16"/>
                </a:cxn>
                <a:cxn ang="0">
                  <a:pos x="2429" y="16"/>
                </a:cxn>
                <a:cxn ang="0">
                  <a:pos x="2374" y="71"/>
                </a:cxn>
                <a:cxn ang="0">
                  <a:pos x="2154" y="192"/>
                </a:cxn>
                <a:cxn ang="0">
                  <a:pos x="1741" y="401"/>
                </a:cxn>
                <a:cxn ang="0">
                  <a:pos x="1545" y="522"/>
                </a:cxn>
                <a:cxn ang="0">
                  <a:pos x="1619" y="542"/>
                </a:cxn>
                <a:cxn ang="0">
                  <a:pos x="1946" y="471"/>
                </a:cxn>
                <a:cxn ang="0">
                  <a:pos x="2614" y="291"/>
                </a:cxn>
                <a:cxn ang="0">
                  <a:pos x="3144" y="145"/>
                </a:cxn>
                <a:cxn ang="0">
                  <a:pos x="3557" y="43"/>
                </a:cxn>
                <a:cxn ang="0">
                  <a:pos x="3750" y="12"/>
                </a:cxn>
                <a:cxn ang="0">
                  <a:pos x="3781" y="31"/>
                </a:cxn>
                <a:cxn ang="0">
                  <a:pos x="3659" y="114"/>
                </a:cxn>
                <a:cxn ang="0">
                  <a:pos x="3360" y="267"/>
                </a:cxn>
                <a:cxn ang="0">
                  <a:pos x="3007" y="452"/>
                </a:cxn>
                <a:cxn ang="0">
                  <a:pos x="2889" y="538"/>
                </a:cxn>
                <a:cxn ang="0">
                  <a:pos x="2932" y="534"/>
                </a:cxn>
                <a:cxn ang="0">
                  <a:pos x="2964" y="491"/>
                </a:cxn>
                <a:cxn ang="0">
                  <a:pos x="3239" y="338"/>
                </a:cxn>
                <a:cxn ang="0">
                  <a:pos x="3585" y="161"/>
                </a:cxn>
                <a:cxn ang="0">
                  <a:pos x="3805" y="35"/>
                </a:cxn>
                <a:cxn ang="0">
                  <a:pos x="3809" y="0"/>
                </a:cxn>
                <a:cxn ang="0">
                  <a:pos x="3636" y="24"/>
                </a:cxn>
                <a:cxn ang="0">
                  <a:pos x="3160" y="137"/>
                </a:cxn>
                <a:cxn ang="0">
                  <a:pos x="2629" y="283"/>
                </a:cxn>
                <a:cxn ang="0">
                  <a:pos x="1957" y="460"/>
                </a:cxn>
                <a:cxn ang="0">
                  <a:pos x="1643" y="530"/>
                </a:cxn>
                <a:cxn ang="0">
                  <a:pos x="1584" y="534"/>
                </a:cxn>
                <a:cxn ang="0">
                  <a:pos x="1588" y="507"/>
                </a:cxn>
                <a:cxn ang="0">
                  <a:pos x="1828" y="365"/>
                </a:cxn>
                <a:cxn ang="0">
                  <a:pos x="2177" y="185"/>
                </a:cxn>
                <a:cxn ang="0">
                  <a:pos x="2429" y="47"/>
                </a:cxn>
                <a:cxn ang="0">
                  <a:pos x="2460" y="0"/>
                </a:cxn>
                <a:cxn ang="0">
                  <a:pos x="2307" y="20"/>
                </a:cxn>
                <a:cxn ang="0">
                  <a:pos x="1883" y="114"/>
                </a:cxn>
                <a:cxn ang="0">
                  <a:pos x="1321" y="271"/>
                </a:cxn>
                <a:cxn ang="0">
                  <a:pos x="637" y="452"/>
                </a:cxn>
                <a:cxn ang="0">
                  <a:pos x="307" y="526"/>
                </a:cxn>
                <a:cxn ang="0">
                  <a:pos x="208" y="538"/>
                </a:cxn>
                <a:cxn ang="0">
                  <a:pos x="224" y="511"/>
                </a:cxn>
                <a:cxn ang="0">
                  <a:pos x="421" y="393"/>
                </a:cxn>
                <a:cxn ang="0">
                  <a:pos x="774" y="212"/>
                </a:cxn>
                <a:cxn ang="0">
                  <a:pos x="1053" y="63"/>
                </a:cxn>
                <a:cxn ang="0">
                  <a:pos x="1104" y="4"/>
                </a:cxn>
                <a:cxn ang="0">
                  <a:pos x="975" y="16"/>
                </a:cxn>
                <a:cxn ang="0">
                  <a:pos x="527" y="114"/>
                </a:cxn>
              </a:cxnLst>
              <a:rect l="0" t="0" r="r" b="b"/>
              <a:pathLst>
                <a:path w="3828" h="546">
                  <a:moveTo>
                    <a:pt x="4" y="259"/>
                  </a:moveTo>
                  <a:lnTo>
                    <a:pt x="0" y="267"/>
                  </a:lnTo>
                  <a:lnTo>
                    <a:pt x="94" y="240"/>
                  </a:lnTo>
                  <a:lnTo>
                    <a:pt x="185" y="212"/>
                  </a:lnTo>
                  <a:lnTo>
                    <a:pt x="271" y="189"/>
                  </a:lnTo>
                  <a:lnTo>
                    <a:pt x="358" y="165"/>
                  </a:lnTo>
                  <a:lnTo>
                    <a:pt x="358" y="161"/>
                  </a:lnTo>
                  <a:lnTo>
                    <a:pt x="350" y="169"/>
                  </a:lnTo>
                  <a:lnTo>
                    <a:pt x="432" y="145"/>
                  </a:lnTo>
                  <a:lnTo>
                    <a:pt x="515" y="126"/>
                  </a:lnTo>
                  <a:lnTo>
                    <a:pt x="586" y="106"/>
                  </a:lnTo>
                  <a:lnTo>
                    <a:pt x="625" y="94"/>
                  </a:lnTo>
                  <a:lnTo>
                    <a:pt x="656" y="86"/>
                  </a:lnTo>
                  <a:lnTo>
                    <a:pt x="723" y="71"/>
                  </a:lnTo>
                  <a:lnTo>
                    <a:pt x="786" y="59"/>
                  </a:lnTo>
                  <a:lnTo>
                    <a:pt x="794" y="55"/>
                  </a:lnTo>
                  <a:lnTo>
                    <a:pt x="782" y="59"/>
                  </a:lnTo>
                  <a:lnTo>
                    <a:pt x="841" y="43"/>
                  </a:lnTo>
                  <a:lnTo>
                    <a:pt x="896" y="35"/>
                  </a:lnTo>
                  <a:lnTo>
                    <a:pt x="924" y="31"/>
                  </a:lnTo>
                  <a:lnTo>
                    <a:pt x="947" y="27"/>
                  </a:lnTo>
                  <a:lnTo>
                    <a:pt x="971" y="20"/>
                  </a:lnTo>
                  <a:lnTo>
                    <a:pt x="994" y="20"/>
                  </a:lnTo>
                  <a:lnTo>
                    <a:pt x="1014" y="16"/>
                  </a:lnTo>
                  <a:lnTo>
                    <a:pt x="1026" y="8"/>
                  </a:lnTo>
                  <a:lnTo>
                    <a:pt x="1006" y="16"/>
                  </a:lnTo>
                  <a:lnTo>
                    <a:pt x="1026" y="16"/>
                  </a:lnTo>
                  <a:lnTo>
                    <a:pt x="1038" y="12"/>
                  </a:lnTo>
                  <a:lnTo>
                    <a:pt x="1049" y="12"/>
                  </a:lnTo>
                  <a:lnTo>
                    <a:pt x="1057" y="12"/>
                  </a:lnTo>
                  <a:lnTo>
                    <a:pt x="1069" y="16"/>
                  </a:lnTo>
                  <a:lnTo>
                    <a:pt x="1085" y="8"/>
                  </a:lnTo>
                  <a:lnTo>
                    <a:pt x="1065" y="16"/>
                  </a:lnTo>
                  <a:lnTo>
                    <a:pt x="1073" y="16"/>
                  </a:lnTo>
                  <a:lnTo>
                    <a:pt x="1073" y="20"/>
                  </a:lnTo>
                  <a:lnTo>
                    <a:pt x="1077" y="20"/>
                  </a:lnTo>
                  <a:lnTo>
                    <a:pt x="1073" y="27"/>
                  </a:lnTo>
                  <a:lnTo>
                    <a:pt x="1069" y="31"/>
                  </a:lnTo>
                  <a:lnTo>
                    <a:pt x="1065" y="35"/>
                  </a:lnTo>
                  <a:lnTo>
                    <a:pt x="1085" y="27"/>
                  </a:lnTo>
                  <a:lnTo>
                    <a:pt x="1069" y="31"/>
                  </a:lnTo>
                  <a:lnTo>
                    <a:pt x="1057" y="43"/>
                  </a:lnTo>
                  <a:lnTo>
                    <a:pt x="1038" y="59"/>
                  </a:lnTo>
                  <a:lnTo>
                    <a:pt x="1018" y="71"/>
                  </a:lnTo>
                  <a:lnTo>
                    <a:pt x="990" y="86"/>
                  </a:lnTo>
                  <a:lnTo>
                    <a:pt x="979" y="94"/>
                  </a:lnTo>
                  <a:lnTo>
                    <a:pt x="963" y="106"/>
                  </a:lnTo>
                  <a:lnTo>
                    <a:pt x="947" y="114"/>
                  </a:lnTo>
                  <a:lnTo>
                    <a:pt x="928" y="126"/>
                  </a:lnTo>
                  <a:lnTo>
                    <a:pt x="884" y="145"/>
                  </a:lnTo>
                  <a:lnTo>
                    <a:pt x="841" y="169"/>
                  </a:lnTo>
                  <a:lnTo>
                    <a:pt x="857" y="165"/>
                  </a:lnTo>
                  <a:lnTo>
                    <a:pt x="845" y="169"/>
                  </a:lnTo>
                  <a:lnTo>
                    <a:pt x="798" y="192"/>
                  </a:lnTo>
                  <a:lnTo>
                    <a:pt x="747" y="216"/>
                  </a:lnTo>
                  <a:lnTo>
                    <a:pt x="700" y="240"/>
                  </a:lnTo>
                  <a:lnTo>
                    <a:pt x="696" y="244"/>
                  </a:lnTo>
                  <a:lnTo>
                    <a:pt x="649" y="267"/>
                  </a:lnTo>
                  <a:lnTo>
                    <a:pt x="621" y="279"/>
                  </a:lnTo>
                  <a:lnTo>
                    <a:pt x="597" y="291"/>
                  </a:lnTo>
                  <a:lnTo>
                    <a:pt x="546" y="318"/>
                  </a:lnTo>
                  <a:lnTo>
                    <a:pt x="491" y="346"/>
                  </a:lnTo>
                  <a:lnTo>
                    <a:pt x="436" y="373"/>
                  </a:lnTo>
                  <a:lnTo>
                    <a:pt x="381" y="401"/>
                  </a:lnTo>
                  <a:lnTo>
                    <a:pt x="358" y="416"/>
                  </a:lnTo>
                  <a:lnTo>
                    <a:pt x="334" y="428"/>
                  </a:lnTo>
                  <a:lnTo>
                    <a:pt x="314" y="440"/>
                  </a:lnTo>
                  <a:lnTo>
                    <a:pt x="295" y="452"/>
                  </a:lnTo>
                  <a:lnTo>
                    <a:pt x="275" y="460"/>
                  </a:lnTo>
                  <a:lnTo>
                    <a:pt x="259" y="471"/>
                  </a:lnTo>
                  <a:lnTo>
                    <a:pt x="236" y="487"/>
                  </a:lnTo>
                  <a:lnTo>
                    <a:pt x="212" y="503"/>
                  </a:lnTo>
                  <a:lnTo>
                    <a:pt x="197" y="515"/>
                  </a:lnTo>
                  <a:lnTo>
                    <a:pt x="189" y="522"/>
                  </a:lnTo>
                  <a:lnTo>
                    <a:pt x="185" y="526"/>
                  </a:lnTo>
                  <a:lnTo>
                    <a:pt x="185" y="526"/>
                  </a:lnTo>
                  <a:lnTo>
                    <a:pt x="177" y="538"/>
                  </a:lnTo>
                  <a:lnTo>
                    <a:pt x="177" y="538"/>
                  </a:lnTo>
                  <a:lnTo>
                    <a:pt x="177" y="542"/>
                  </a:lnTo>
                  <a:lnTo>
                    <a:pt x="181" y="546"/>
                  </a:lnTo>
                  <a:lnTo>
                    <a:pt x="189" y="546"/>
                  </a:lnTo>
                  <a:lnTo>
                    <a:pt x="232" y="546"/>
                  </a:lnTo>
                  <a:lnTo>
                    <a:pt x="248" y="546"/>
                  </a:lnTo>
                  <a:lnTo>
                    <a:pt x="263" y="542"/>
                  </a:lnTo>
                  <a:lnTo>
                    <a:pt x="279" y="538"/>
                  </a:lnTo>
                  <a:lnTo>
                    <a:pt x="299" y="538"/>
                  </a:lnTo>
                  <a:lnTo>
                    <a:pt x="318" y="530"/>
                  </a:lnTo>
                  <a:lnTo>
                    <a:pt x="342" y="526"/>
                  </a:lnTo>
                  <a:lnTo>
                    <a:pt x="350" y="526"/>
                  </a:lnTo>
                  <a:lnTo>
                    <a:pt x="373" y="522"/>
                  </a:lnTo>
                  <a:lnTo>
                    <a:pt x="401" y="515"/>
                  </a:lnTo>
                  <a:lnTo>
                    <a:pt x="456" y="503"/>
                  </a:lnTo>
                  <a:lnTo>
                    <a:pt x="519" y="487"/>
                  </a:lnTo>
                  <a:lnTo>
                    <a:pt x="586" y="471"/>
                  </a:lnTo>
                  <a:lnTo>
                    <a:pt x="625" y="460"/>
                  </a:lnTo>
                  <a:lnTo>
                    <a:pt x="664" y="452"/>
                  </a:lnTo>
                  <a:lnTo>
                    <a:pt x="707" y="440"/>
                  </a:lnTo>
                  <a:lnTo>
                    <a:pt x="755" y="428"/>
                  </a:lnTo>
                  <a:lnTo>
                    <a:pt x="798" y="416"/>
                  </a:lnTo>
                  <a:lnTo>
                    <a:pt x="849" y="401"/>
                  </a:lnTo>
                  <a:lnTo>
                    <a:pt x="955" y="373"/>
                  </a:lnTo>
                  <a:lnTo>
                    <a:pt x="1057" y="346"/>
                  </a:lnTo>
                  <a:lnTo>
                    <a:pt x="1159" y="318"/>
                  </a:lnTo>
                  <a:lnTo>
                    <a:pt x="1258" y="291"/>
                  </a:lnTo>
                  <a:lnTo>
                    <a:pt x="1305" y="279"/>
                  </a:lnTo>
                  <a:lnTo>
                    <a:pt x="1356" y="267"/>
                  </a:lnTo>
                  <a:lnTo>
                    <a:pt x="1442" y="244"/>
                  </a:lnTo>
                  <a:lnTo>
                    <a:pt x="1450" y="240"/>
                  </a:lnTo>
                  <a:lnTo>
                    <a:pt x="1537" y="216"/>
                  </a:lnTo>
                  <a:lnTo>
                    <a:pt x="1627" y="192"/>
                  </a:lnTo>
                  <a:lnTo>
                    <a:pt x="1714" y="169"/>
                  </a:lnTo>
                  <a:lnTo>
                    <a:pt x="1796" y="145"/>
                  </a:lnTo>
                  <a:lnTo>
                    <a:pt x="1796" y="141"/>
                  </a:lnTo>
                  <a:lnTo>
                    <a:pt x="1788" y="145"/>
                  </a:lnTo>
                  <a:lnTo>
                    <a:pt x="1871" y="126"/>
                  </a:lnTo>
                  <a:lnTo>
                    <a:pt x="1906" y="114"/>
                  </a:lnTo>
                  <a:lnTo>
                    <a:pt x="1942" y="106"/>
                  </a:lnTo>
                  <a:lnTo>
                    <a:pt x="1981" y="94"/>
                  </a:lnTo>
                  <a:lnTo>
                    <a:pt x="2012" y="86"/>
                  </a:lnTo>
                  <a:lnTo>
                    <a:pt x="2079" y="71"/>
                  </a:lnTo>
                  <a:lnTo>
                    <a:pt x="2142" y="59"/>
                  </a:lnTo>
                  <a:lnTo>
                    <a:pt x="2150" y="55"/>
                  </a:lnTo>
                  <a:lnTo>
                    <a:pt x="2138" y="59"/>
                  </a:lnTo>
                  <a:lnTo>
                    <a:pt x="2201" y="43"/>
                  </a:lnTo>
                  <a:lnTo>
                    <a:pt x="2252" y="35"/>
                  </a:lnTo>
                  <a:lnTo>
                    <a:pt x="2280" y="31"/>
                  </a:lnTo>
                  <a:lnTo>
                    <a:pt x="2303" y="27"/>
                  </a:lnTo>
                  <a:lnTo>
                    <a:pt x="2327" y="20"/>
                  </a:lnTo>
                  <a:lnTo>
                    <a:pt x="2350" y="20"/>
                  </a:lnTo>
                  <a:lnTo>
                    <a:pt x="2370" y="16"/>
                  </a:lnTo>
                  <a:lnTo>
                    <a:pt x="2382" y="8"/>
                  </a:lnTo>
                  <a:lnTo>
                    <a:pt x="2366" y="16"/>
                  </a:lnTo>
                  <a:lnTo>
                    <a:pt x="2382" y="16"/>
                  </a:lnTo>
                  <a:lnTo>
                    <a:pt x="2394" y="12"/>
                  </a:lnTo>
                  <a:lnTo>
                    <a:pt x="2409" y="12"/>
                  </a:lnTo>
                  <a:lnTo>
                    <a:pt x="2417" y="12"/>
                  </a:lnTo>
                  <a:lnTo>
                    <a:pt x="2425" y="16"/>
                  </a:lnTo>
                  <a:lnTo>
                    <a:pt x="2441" y="8"/>
                  </a:lnTo>
                  <a:lnTo>
                    <a:pt x="2421" y="16"/>
                  </a:lnTo>
                  <a:lnTo>
                    <a:pt x="2429" y="16"/>
                  </a:lnTo>
                  <a:lnTo>
                    <a:pt x="2433" y="20"/>
                  </a:lnTo>
                  <a:lnTo>
                    <a:pt x="2433" y="20"/>
                  </a:lnTo>
                  <a:lnTo>
                    <a:pt x="2429" y="27"/>
                  </a:lnTo>
                  <a:lnTo>
                    <a:pt x="2429" y="31"/>
                  </a:lnTo>
                  <a:lnTo>
                    <a:pt x="2425" y="35"/>
                  </a:lnTo>
                  <a:lnTo>
                    <a:pt x="2445" y="27"/>
                  </a:lnTo>
                  <a:lnTo>
                    <a:pt x="2425" y="31"/>
                  </a:lnTo>
                  <a:lnTo>
                    <a:pt x="2413" y="43"/>
                  </a:lnTo>
                  <a:lnTo>
                    <a:pt x="2394" y="59"/>
                  </a:lnTo>
                  <a:lnTo>
                    <a:pt x="2374" y="71"/>
                  </a:lnTo>
                  <a:lnTo>
                    <a:pt x="2346" y="86"/>
                  </a:lnTo>
                  <a:lnTo>
                    <a:pt x="2339" y="94"/>
                  </a:lnTo>
                  <a:lnTo>
                    <a:pt x="2319" y="106"/>
                  </a:lnTo>
                  <a:lnTo>
                    <a:pt x="2303" y="114"/>
                  </a:lnTo>
                  <a:lnTo>
                    <a:pt x="2284" y="126"/>
                  </a:lnTo>
                  <a:lnTo>
                    <a:pt x="2240" y="145"/>
                  </a:lnTo>
                  <a:lnTo>
                    <a:pt x="2197" y="169"/>
                  </a:lnTo>
                  <a:lnTo>
                    <a:pt x="2213" y="165"/>
                  </a:lnTo>
                  <a:lnTo>
                    <a:pt x="2201" y="169"/>
                  </a:lnTo>
                  <a:lnTo>
                    <a:pt x="2154" y="192"/>
                  </a:lnTo>
                  <a:lnTo>
                    <a:pt x="2103" y="216"/>
                  </a:lnTo>
                  <a:lnTo>
                    <a:pt x="2056" y="240"/>
                  </a:lnTo>
                  <a:lnTo>
                    <a:pt x="2052" y="244"/>
                  </a:lnTo>
                  <a:lnTo>
                    <a:pt x="2005" y="267"/>
                  </a:lnTo>
                  <a:lnTo>
                    <a:pt x="1977" y="279"/>
                  </a:lnTo>
                  <a:lnTo>
                    <a:pt x="1953" y="291"/>
                  </a:lnTo>
                  <a:lnTo>
                    <a:pt x="1902" y="318"/>
                  </a:lnTo>
                  <a:lnTo>
                    <a:pt x="1847" y="346"/>
                  </a:lnTo>
                  <a:lnTo>
                    <a:pt x="1792" y="373"/>
                  </a:lnTo>
                  <a:lnTo>
                    <a:pt x="1741" y="401"/>
                  </a:lnTo>
                  <a:lnTo>
                    <a:pt x="1714" y="416"/>
                  </a:lnTo>
                  <a:lnTo>
                    <a:pt x="1690" y="428"/>
                  </a:lnTo>
                  <a:lnTo>
                    <a:pt x="1670" y="440"/>
                  </a:lnTo>
                  <a:lnTo>
                    <a:pt x="1651" y="452"/>
                  </a:lnTo>
                  <a:lnTo>
                    <a:pt x="1635" y="460"/>
                  </a:lnTo>
                  <a:lnTo>
                    <a:pt x="1619" y="471"/>
                  </a:lnTo>
                  <a:lnTo>
                    <a:pt x="1592" y="487"/>
                  </a:lnTo>
                  <a:lnTo>
                    <a:pt x="1568" y="503"/>
                  </a:lnTo>
                  <a:lnTo>
                    <a:pt x="1553" y="515"/>
                  </a:lnTo>
                  <a:lnTo>
                    <a:pt x="1545" y="522"/>
                  </a:lnTo>
                  <a:lnTo>
                    <a:pt x="1541" y="526"/>
                  </a:lnTo>
                  <a:lnTo>
                    <a:pt x="1541" y="526"/>
                  </a:lnTo>
                  <a:lnTo>
                    <a:pt x="1533" y="538"/>
                  </a:lnTo>
                  <a:lnTo>
                    <a:pt x="1533" y="538"/>
                  </a:lnTo>
                  <a:lnTo>
                    <a:pt x="1537" y="542"/>
                  </a:lnTo>
                  <a:lnTo>
                    <a:pt x="1537" y="546"/>
                  </a:lnTo>
                  <a:lnTo>
                    <a:pt x="1545" y="546"/>
                  </a:lnTo>
                  <a:lnTo>
                    <a:pt x="1588" y="546"/>
                  </a:lnTo>
                  <a:lnTo>
                    <a:pt x="1604" y="546"/>
                  </a:lnTo>
                  <a:lnTo>
                    <a:pt x="1619" y="542"/>
                  </a:lnTo>
                  <a:lnTo>
                    <a:pt x="1635" y="538"/>
                  </a:lnTo>
                  <a:lnTo>
                    <a:pt x="1655" y="538"/>
                  </a:lnTo>
                  <a:lnTo>
                    <a:pt x="1678" y="530"/>
                  </a:lnTo>
                  <a:lnTo>
                    <a:pt x="1698" y="526"/>
                  </a:lnTo>
                  <a:lnTo>
                    <a:pt x="1706" y="526"/>
                  </a:lnTo>
                  <a:lnTo>
                    <a:pt x="1729" y="522"/>
                  </a:lnTo>
                  <a:lnTo>
                    <a:pt x="1757" y="515"/>
                  </a:lnTo>
                  <a:lnTo>
                    <a:pt x="1812" y="503"/>
                  </a:lnTo>
                  <a:lnTo>
                    <a:pt x="1875" y="487"/>
                  </a:lnTo>
                  <a:lnTo>
                    <a:pt x="1946" y="471"/>
                  </a:lnTo>
                  <a:lnTo>
                    <a:pt x="1981" y="460"/>
                  </a:lnTo>
                  <a:lnTo>
                    <a:pt x="2024" y="452"/>
                  </a:lnTo>
                  <a:lnTo>
                    <a:pt x="2063" y="440"/>
                  </a:lnTo>
                  <a:lnTo>
                    <a:pt x="2111" y="428"/>
                  </a:lnTo>
                  <a:lnTo>
                    <a:pt x="2158" y="416"/>
                  </a:lnTo>
                  <a:lnTo>
                    <a:pt x="2205" y="401"/>
                  </a:lnTo>
                  <a:lnTo>
                    <a:pt x="2311" y="373"/>
                  </a:lnTo>
                  <a:lnTo>
                    <a:pt x="2413" y="346"/>
                  </a:lnTo>
                  <a:lnTo>
                    <a:pt x="2515" y="318"/>
                  </a:lnTo>
                  <a:lnTo>
                    <a:pt x="2614" y="291"/>
                  </a:lnTo>
                  <a:lnTo>
                    <a:pt x="2661" y="279"/>
                  </a:lnTo>
                  <a:lnTo>
                    <a:pt x="2712" y="267"/>
                  </a:lnTo>
                  <a:lnTo>
                    <a:pt x="2798" y="244"/>
                  </a:lnTo>
                  <a:lnTo>
                    <a:pt x="2806" y="240"/>
                  </a:lnTo>
                  <a:lnTo>
                    <a:pt x="2893" y="216"/>
                  </a:lnTo>
                  <a:lnTo>
                    <a:pt x="2983" y="192"/>
                  </a:lnTo>
                  <a:lnTo>
                    <a:pt x="3070" y="169"/>
                  </a:lnTo>
                  <a:lnTo>
                    <a:pt x="3152" y="145"/>
                  </a:lnTo>
                  <a:lnTo>
                    <a:pt x="3152" y="141"/>
                  </a:lnTo>
                  <a:lnTo>
                    <a:pt x="3144" y="145"/>
                  </a:lnTo>
                  <a:lnTo>
                    <a:pt x="3227" y="126"/>
                  </a:lnTo>
                  <a:lnTo>
                    <a:pt x="3262" y="114"/>
                  </a:lnTo>
                  <a:lnTo>
                    <a:pt x="3298" y="106"/>
                  </a:lnTo>
                  <a:lnTo>
                    <a:pt x="3337" y="94"/>
                  </a:lnTo>
                  <a:lnTo>
                    <a:pt x="3368" y="86"/>
                  </a:lnTo>
                  <a:lnTo>
                    <a:pt x="3435" y="71"/>
                  </a:lnTo>
                  <a:lnTo>
                    <a:pt x="3498" y="59"/>
                  </a:lnTo>
                  <a:lnTo>
                    <a:pt x="3506" y="55"/>
                  </a:lnTo>
                  <a:lnTo>
                    <a:pt x="3494" y="59"/>
                  </a:lnTo>
                  <a:lnTo>
                    <a:pt x="3557" y="43"/>
                  </a:lnTo>
                  <a:lnTo>
                    <a:pt x="3608" y="35"/>
                  </a:lnTo>
                  <a:lnTo>
                    <a:pt x="3636" y="31"/>
                  </a:lnTo>
                  <a:lnTo>
                    <a:pt x="3659" y="27"/>
                  </a:lnTo>
                  <a:lnTo>
                    <a:pt x="3683" y="20"/>
                  </a:lnTo>
                  <a:lnTo>
                    <a:pt x="3706" y="20"/>
                  </a:lnTo>
                  <a:lnTo>
                    <a:pt x="3726" y="16"/>
                  </a:lnTo>
                  <a:lnTo>
                    <a:pt x="3738" y="8"/>
                  </a:lnTo>
                  <a:lnTo>
                    <a:pt x="3722" y="16"/>
                  </a:lnTo>
                  <a:lnTo>
                    <a:pt x="3738" y="16"/>
                  </a:lnTo>
                  <a:lnTo>
                    <a:pt x="3750" y="12"/>
                  </a:lnTo>
                  <a:lnTo>
                    <a:pt x="3765" y="12"/>
                  </a:lnTo>
                  <a:lnTo>
                    <a:pt x="3773" y="12"/>
                  </a:lnTo>
                  <a:lnTo>
                    <a:pt x="3781" y="16"/>
                  </a:lnTo>
                  <a:lnTo>
                    <a:pt x="3797" y="8"/>
                  </a:lnTo>
                  <a:lnTo>
                    <a:pt x="3777" y="16"/>
                  </a:lnTo>
                  <a:lnTo>
                    <a:pt x="3785" y="16"/>
                  </a:lnTo>
                  <a:lnTo>
                    <a:pt x="3789" y="20"/>
                  </a:lnTo>
                  <a:lnTo>
                    <a:pt x="3789" y="20"/>
                  </a:lnTo>
                  <a:lnTo>
                    <a:pt x="3785" y="27"/>
                  </a:lnTo>
                  <a:lnTo>
                    <a:pt x="3781" y="31"/>
                  </a:lnTo>
                  <a:lnTo>
                    <a:pt x="3781" y="35"/>
                  </a:lnTo>
                  <a:lnTo>
                    <a:pt x="3801" y="27"/>
                  </a:lnTo>
                  <a:lnTo>
                    <a:pt x="3781" y="31"/>
                  </a:lnTo>
                  <a:lnTo>
                    <a:pt x="3769" y="43"/>
                  </a:lnTo>
                  <a:lnTo>
                    <a:pt x="3750" y="59"/>
                  </a:lnTo>
                  <a:lnTo>
                    <a:pt x="3730" y="71"/>
                  </a:lnTo>
                  <a:lnTo>
                    <a:pt x="3702" y="86"/>
                  </a:lnTo>
                  <a:lnTo>
                    <a:pt x="3695" y="94"/>
                  </a:lnTo>
                  <a:lnTo>
                    <a:pt x="3675" y="106"/>
                  </a:lnTo>
                  <a:lnTo>
                    <a:pt x="3659" y="114"/>
                  </a:lnTo>
                  <a:lnTo>
                    <a:pt x="3640" y="126"/>
                  </a:lnTo>
                  <a:lnTo>
                    <a:pt x="3596" y="145"/>
                  </a:lnTo>
                  <a:lnTo>
                    <a:pt x="3553" y="169"/>
                  </a:lnTo>
                  <a:lnTo>
                    <a:pt x="3569" y="165"/>
                  </a:lnTo>
                  <a:lnTo>
                    <a:pt x="3557" y="169"/>
                  </a:lnTo>
                  <a:lnTo>
                    <a:pt x="3510" y="192"/>
                  </a:lnTo>
                  <a:lnTo>
                    <a:pt x="3459" y="216"/>
                  </a:lnTo>
                  <a:lnTo>
                    <a:pt x="3412" y="240"/>
                  </a:lnTo>
                  <a:lnTo>
                    <a:pt x="3408" y="244"/>
                  </a:lnTo>
                  <a:lnTo>
                    <a:pt x="3360" y="267"/>
                  </a:lnTo>
                  <a:lnTo>
                    <a:pt x="3333" y="279"/>
                  </a:lnTo>
                  <a:lnTo>
                    <a:pt x="3309" y="291"/>
                  </a:lnTo>
                  <a:lnTo>
                    <a:pt x="3258" y="318"/>
                  </a:lnTo>
                  <a:lnTo>
                    <a:pt x="3203" y="346"/>
                  </a:lnTo>
                  <a:lnTo>
                    <a:pt x="3148" y="373"/>
                  </a:lnTo>
                  <a:lnTo>
                    <a:pt x="3097" y="401"/>
                  </a:lnTo>
                  <a:lnTo>
                    <a:pt x="3070" y="416"/>
                  </a:lnTo>
                  <a:lnTo>
                    <a:pt x="3046" y="428"/>
                  </a:lnTo>
                  <a:lnTo>
                    <a:pt x="3026" y="440"/>
                  </a:lnTo>
                  <a:lnTo>
                    <a:pt x="3007" y="452"/>
                  </a:lnTo>
                  <a:lnTo>
                    <a:pt x="2991" y="460"/>
                  </a:lnTo>
                  <a:lnTo>
                    <a:pt x="2975" y="471"/>
                  </a:lnTo>
                  <a:lnTo>
                    <a:pt x="2948" y="487"/>
                  </a:lnTo>
                  <a:lnTo>
                    <a:pt x="2924" y="503"/>
                  </a:lnTo>
                  <a:lnTo>
                    <a:pt x="2908" y="515"/>
                  </a:lnTo>
                  <a:lnTo>
                    <a:pt x="2901" y="522"/>
                  </a:lnTo>
                  <a:lnTo>
                    <a:pt x="2897" y="526"/>
                  </a:lnTo>
                  <a:lnTo>
                    <a:pt x="2897" y="526"/>
                  </a:lnTo>
                  <a:lnTo>
                    <a:pt x="2889" y="538"/>
                  </a:lnTo>
                  <a:lnTo>
                    <a:pt x="2889" y="538"/>
                  </a:lnTo>
                  <a:lnTo>
                    <a:pt x="2893" y="542"/>
                  </a:lnTo>
                  <a:lnTo>
                    <a:pt x="2893" y="546"/>
                  </a:lnTo>
                  <a:lnTo>
                    <a:pt x="2901" y="546"/>
                  </a:lnTo>
                  <a:lnTo>
                    <a:pt x="2916" y="546"/>
                  </a:lnTo>
                  <a:lnTo>
                    <a:pt x="2952" y="534"/>
                  </a:lnTo>
                  <a:lnTo>
                    <a:pt x="2944" y="534"/>
                  </a:lnTo>
                  <a:lnTo>
                    <a:pt x="2936" y="534"/>
                  </a:lnTo>
                  <a:lnTo>
                    <a:pt x="2920" y="538"/>
                  </a:lnTo>
                  <a:lnTo>
                    <a:pt x="2940" y="534"/>
                  </a:lnTo>
                  <a:lnTo>
                    <a:pt x="2932" y="534"/>
                  </a:lnTo>
                  <a:lnTo>
                    <a:pt x="2928" y="530"/>
                  </a:lnTo>
                  <a:lnTo>
                    <a:pt x="2928" y="526"/>
                  </a:lnTo>
                  <a:lnTo>
                    <a:pt x="2928" y="522"/>
                  </a:lnTo>
                  <a:lnTo>
                    <a:pt x="2932" y="519"/>
                  </a:lnTo>
                  <a:lnTo>
                    <a:pt x="2932" y="515"/>
                  </a:lnTo>
                  <a:lnTo>
                    <a:pt x="2912" y="522"/>
                  </a:lnTo>
                  <a:lnTo>
                    <a:pt x="2936" y="519"/>
                  </a:lnTo>
                  <a:lnTo>
                    <a:pt x="2940" y="511"/>
                  </a:lnTo>
                  <a:lnTo>
                    <a:pt x="2944" y="507"/>
                  </a:lnTo>
                  <a:lnTo>
                    <a:pt x="2964" y="491"/>
                  </a:lnTo>
                  <a:lnTo>
                    <a:pt x="2983" y="479"/>
                  </a:lnTo>
                  <a:lnTo>
                    <a:pt x="3011" y="460"/>
                  </a:lnTo>
                  <a:lnTo>
                    <a:pt x="3026" y="452"/>
                  </a:lnTo>
                  <a:lnTo>
                    <a:pt x="3042" y="440"/>
                  </a:lnTo>
                  <a:lnTo>
                    <a:pt x="3062" y="432"/>
                  </a:lnTo>
                  <a:lnTo>
                    <a:pt x="3085" y="420"/>
                  </a:lnTo>
                  <a:lnTo>
                    <a:pt x="3109" y="405"/>
                  </a:lnTo>
                  <a:lnTo>
                    <a:pt x="3133" y="393"/>
                  </a:lnTo>
                  <a:lnTo>
                    <a:pt x="3184" y="365"/>
                  </a:lnTo>
                  <a:lnTo>
                    <a:pt x="3239" y="338"/>
                  </a:lnTo>
                  <a:lnTo>
                    <a:pt x="3294" y="310"/>
                  </a:lnTo>
                  <a:lnTo>
                    <a:pt x="3349" y="283"/>
                  </a:lnTo>
                  <a:lnTo>
                    <a:pt x="3372" y="271"/>
                  </a:lnTo>
                  <a:lnTo>
                    <a:pt x="3396" y="259"/>
                  </a:lnTo>
                  <a:lnTo>
                    <a:pt x="3443" y="232"/>
                  </a:lnTo>
                  <a:lnTo>
                    <a:pt x="3427" y="236"/>
                  </a:lnTo>
                  <a:lnTo>
                    <a:pt x="3439" y="236"/>
                  </a:lnTo>
                  <a:lnTo>
                    <a:pt x="3486" y="212"/>
                  </a:lnTo>
                  <a:lnTo>
                    <a:pt x="3533" y="185"/>
                  </a:lnTo>
                  <a:lnTo>
                    <a:pt x="3585" y="161"/>
                  </a:lnTo>
                  <a:lnTo>
                    <a:pt x="3588" y="161"/>
                  </a:lnTo>
                  <a:lnTo>
                    <a:pt x="3636" y="137"/>
                  </a:lnTo>
                  <a:lnTo>
                    <a:pt x="3675" y="114"/>
                  </a:lnTo>
                  <a:lnTo>
                    <a:pt x="3695" y="106"/>
                  </a:lnTo>
                  <a:lnTo>
                    <a:pt x="3714" y="94"/>
                  </a:lnTo>
                  <a:lnTo>
                    <a:pt x="3730" y="86"/>
                  </a:lnTo>
                  <a:lnTo>
                    <a:pt x="3742" y="79"/>
                  </a:lnTo>
                  <a:lnTo>
                    <a:pt x="3769" y="63"/>
                  </a:lnTo>
                  <a:lnTo>
                    <a:pt x="3785" y="47"/>
                  </a:lnTo>
                  <a:lnTo>
                    <a:pt x="3805" y="35"/>
                  </a:lnTo>
                  <a:lnTo>
                    <a:pt x="3816" y="24"/>
                  </a:lnTo>
                  <a:lnTo>
                    <a:pt x="3820" y="24"/>
                  </a:lnTo>
                  <a:lnTo>
                    <a:pt x="3824" y="20"/>
                  </a:lnTo>
                  <a:lnTo>
                    <a:pt x="3824" y="16"/>
                  </a:lnTo>
                  <a:lnTo>
                    <a:pt x="3828" y="8"/>
                  </a:lnTo>
                  <a:lnTo>
                    <a:pt x="3824" y="8"/>
                  </a:lnTo>
                  <a:lnTo>
                    <a:pt x="3824" y="4"/>
                  </a:lnTo>
                  <a:lnTo>
                    <a:pt x="3816" y="4"/>
                  </a:lnTo>
                  <a:lnTo>
                    <a:pt x="3816" y="0"/>
                  </a:lnTo>
                  <a:lnTo>
                    <a:pt x="3809" y="0"/>
                  </a:lnTo>
                  <a:lnTo>
                    <a:pt x="3801" y="0"/>
                  </a:lnTo>
                  <a:lnTo>
                    <a:pt x="3785" y="0"/>
                  </a:lnTo>
                  <a:lnTo>
                    <a:pt x="3773" y="0"/>
                  </a:lnTo>
                  <a:lnTo>
                    <a:pt x="3757" y="4"/>
                  </a:lnTo>
                  <a:lnTo>
                    <a:pt x="3754" y="4"/>
                  </a:lnTo>
                  <a:lnTo>
                    <a:pt x="3734" y="8"/>
                  </a:lnTo>
                  <a:lnTo>
                    <a:pt x="3714" y="8"/>
                  </a:lnTo>
                  <a:lnTo>
                    <a:pt x="3687" y="16"/>
                  </a:lnTo>
                  <a:lnTo>
                    <a:pt x="3663" y="20"/>
                  </a:lnTo>
                  <a:lnTo>
                    <a:pt x="3636" y="24"/>
                  </a:lnTo>
                  <a:lnTo>
                    <a:pt x="3581" y="35"/>
                  </a:lnTo>
                  <a:lnTo>
                    <a:pt x="3518" y="47"/>
                  </a:lnTo>
                  <a:lnTo>
                    <a:pt x="3514" y="47"/>
                  </a:lnTo>
                  <a:lnTo>
                    <a:pt x="3451" y="63"/>
                  </a:lnTo>
                  <a:lnTo>
                    <a:pt x="3384" y="79"/>
                  </a:lnTo>
                  <a:lnTo>
                    <a:pt x="3353" y="86"/>
                  </a:lnTo>
                  <a:lnTo>
                    <a:pt x="3317" y="94"/>
                  </a:lnTo>
                  <a:lnTo>
                    <a:pt x="3278" y="106"/>
                  </a:lnTo>
                  <a:lnTo>
                    <a:pt x="3239" y="114"/>
                  </a:lnTo>
                  <a:lnTo>
                    <a:pt x="3160" y="137"/>
                  </a:lnTo>
                  <a:lnTo>
                    <a:pt x="3152" y="137"/>
                  </a:lnTo>
                  <a:lnTo>
                    <a:pt x="3070" y="161"/>
                  </a:lnTo>
                  <a:lnTo>
                    <a:pt x="2979" y="185"/>
                  </a:lnTo>
                  <a:lnTo>
                    <a:pt x="2893" y="212"/>
                  </a:lnTo>
                  <a:lnTo>
                    <a:pt x="2806" y="236"/>
                  </a:lnTo>
                  <a:lnTo>
                    <a:pt x="2806" y="236"/>
                  </a:lnTo>
                  <a:lnTo>
                    <a:pt x="2810" y="232"/>
                  </a:lnTo>
                  <a:lnTo>
                    <a:pt x="2720" y="259"/>
                  </a:lnTo>
                  <a:lnTo>
                    <a:pt x="2677" y="271"/>
                  </a:lnTo>
                  <a:lnTo>
                    <a:pt x="2629" y="283"/>
                  </a:lnTo>
                  <a:lnTo>
                    <a:pt x="2531" y="310"/>
                  </a:lnTo>
                  <a:lnTo>
                    <a:pt x="2425" y="338"/>
                  </a:lnTo>
                  <a:lnTo>
                    <a:pt x="2323" y="365"/>
                  </a:lnTo>
                  <a:lnTo>
                    <a:pt x="2221" y="393"/>
                  </a:lnTo>
                  <a:lnTo>
                    <a:pt x="2174" y="405"/>
                  </a:lnTo>
                  <a:lnTo>
                    <a:pt x="2122" y="420"/>
                  </a:lnTo>
                  <a:lnTo>
                    <a:pt x="2079" y="432"/>
                  </a:lnTo>
                  <a:lnTo>
                    <a:pt x="2036" y="440"/>
                  </a:lnTo>
                  <a:lnTo>
                    <a:pt x="1997" y="452"/>
                  </a:lnTo>
                  <a:lnTo>
                    <a:pt x="1957" y="460"/>
                  </a:lnTo>
                  <a:lnTo>
                    <a:pt x="1891" y="479"/>
                  </a:lnTo>
                  <a:lnTo>
                    <a:pt x="1828" y="491"/>
                  </a:lnTo>
                  <a:lnTo>
                    <a:pt x="1769" y="507"/>
                  </a:lnTo>
                  <a:lnTo>
                    <a:pt x="1745" y="511"/>
                  </a:lnTo>
                  <a:lnTo>
                    <a:pt x="1722" y="519"/>
                  </a:lnTo>
                  <a:lnTo>
                    <a:pt x="1714" y="522"/>
                  </a:lnTo>
                  <a:lnTo>
                    <a:pt x="1725" y="515"/>
                  </a:lnTo>
                  <a:lnTo>
                    <a:pt x="1682" y="522"/>
                  </a:lnTo>
                  <a:lnTo>
                    <a:pt x="1663" y="526"/>
                  </a:lnTo>
                  <a:lnTo>
                    <a:pt x="1643" y="530"/>
                  </a:lnTo>
                  <a:lnTo>
                    <a:pt x="1627" y="534"/>
                  </a:lnTo>
                  <a:lnTo>
                    <a:pt x="1615" y="534"/>
                  </a:lnTo>
                  <a:lnTo>
                    <a:pt x="1604" y="538"/>
                  </a:lnTo>
                  <a:lnTo>
                    <a:pt x="1619" y="534"/>
                  </a:lnTo>
                  <a:lnTo>
                    <a:pt x="1608" y="534"/>
                  </a:lnTo>
                  <a:lnTo>
                    <a:pt x="1596" y="534"/>
                  </a:lnTo>
                  <a:lnTo>
                    <a:pt x="1588" y="534"/>
                  </a:lnTo>
                  <a:lnTo>
                    <a:pt x="1580" y="534"/>
                  </a:lnTo>
                  <a:lnTo>
                    <a:pt x="1564" y="538"/>
                  </a:lnTo>
                  <a:lnTo>
                    <a:pt x="1584" y="534"/>
                  </a:lnTo>
                  <a:lnTo>
                    <a:pt x="1576" y="534"/>
                  </a:lnTo>
                  <a:lnTo>
                    <a:pt x="1572" y="530"/>
                  </a:lnTo>
                  <a:lnTo>
                    <a:pt x="1572" y="526"/>
                  </a:lnTo>
                  <a:lnTo>
                    <a:pt x="1572" y="522"/>
                  </a:lnTo>
                  <a:lnTo>
                    <a:pt x="1576" y="519"/>
                  </a:lnTo>
                  <a:lnTo>
                    <a:pt x="1576" y="515"/>
                  </a:lnTo>
                  <a:lnTo>
                    <a:pt x="1556" y="522"/>
                  </a:lnTo>
                  <a:lnTo>
                    <a:pt x="1580" y="519"/>
                  </a:lnTo>
                  <a:lnTo>
                    <a:pt x="1584" y="511"/>
                  </a:lnTo>
                  <a:lnTo>
                    <a:pt x="1588" y="507"/>
                  </a:lnTo>
                  <a:lnTo>
                    <a:pt x="1608" y="491"/>
                  </a:lnTo>
                  <a:lnTo>
                    <a:pt x="1627" y="479"/>
                  </a:lnTo>
                  <a:lnTo>
                    <a:pt x="1655" y="460"/>
                  </a:lnTo>
                  <a:lnTo>
                    <a:pt x="1670" y="452"/>
                  </a:lnTo>
                  <a:lnTo>
                    <a:pt x="1686" y="440"/>
                  </a:lnTo>
                  <a:lnTo>
                    <a:pt x="1706" y="432"/>
                  </a:lnTo>
                  <a:lnTo>
                    <a:pt x="1729" y="420"/>
                  </a:lnTo>
                  <a:lnTo>
                    <a:pt x="1753" y="405"/>
                  </a:lnTo>
                  <a:lnTo>
                    <a:pt x="1777" y="393"/>
                  </a:lnTo>
                  <a:lnTo>
                    <a:pt x="1828" y="365"/>
                  </a:lnTo>
                  <a:lnTo>
                    <a:pt x="1883" y="338"/>
                  </a:lnTo>
                  <a:lnTo>
                    <a:pt x="1938" y="310"/>
                  </a:lnTo>
                  <a:lnTo>
                    <a:pt x="1993" y="283"/>
                  </a:lnTo>
                  <a:lnTo>
                    <a:pt x="2016" y="271"/>
                  </a:lnTo>
                  <a:lnTo>
                    <a:pt x="2040" y="259"/>
                  </a:lnTo>
                  <a:lnTo>
                    <a:pt x="2087" y="232"/>
                  </a:lnTo>
                  <a:lnTo>
                    <a:pt x="2071" y="236"/>
                  </a:lnTo>
                  <a:lnTo>
                    <a:pt x="2083" y="236"/>
                  </a:lnTo>
                  <a:lnTo>
                    <a:pt x="2130" y="212"/>
                  </a:lnTo>
                  <a:lnTo>
                    <a:pt x="2177" y="185"/>
                  </a:lnTo>
                  <a:lnTo>
                    <a:pt x="2229" y="161"/>
                  </a:lnTo>
                  <a:lnTo>
                    <a:pt x="2232" y="161"/>
                  </a:lnTo>
                  <a:lnTo>
                    <a:pt x="2280" y="137"/>
                  </a:lnTo>
                  <a:lnTo>
                    <a:pt x="2319" y="114"/>
                  </a:lnTo>
                  <a:lnTo>
                    <a:pt x="2339" y="106"/>
                  </a:lnTo>
                  <a:lnTo>
                    <a:pt x="2358" y="94"/>
                  </a:lnTo>
                  <a:lnTo>
                    <a:pt x="2374" y="86"/>
                  </a:lnTo>
                  <a:lnTo>
                    <a:pt x="2386" y="79"/>
                  </a:lnTo>
                  <a:lnTo>
                    <a:pt x="2413" y="63"/>
                  </a:lnTo>
                  <a:lnTo>
                    <a:pt x="2429" y="47"/>
                  </a:lnTo>
                  <a:lnTo>
                    <a:pt x="2449" y="35"/>
                  </a:lnTo>
                  <a:lnTo>
                    <a:pt x="2460" y="24"/>
                  </a:lnTo>
                  <a:lnTo>
                    <a:pt x="2464" y="24"/>
                  </a:lnTo>
                  <a:lnTo>
                    <a:pt x="2468" y="20"/>
                  </a:lnTo>
                  <a:lnTo>
                    <a:pt x="2468" y="16"/>
                  </a:lnTo>
                  <a:lnTo>
                    <a:pt x="2472" y="8"/>
                  </a:lnTo>
                  <a:lnTo>
                    <a:pt x="2468" y="8"/>
                  </a:lnTo>
                  <a:lnTo>
                    <a:pt x="2468" y="4"/>
                  </a:lnTo>
                  <a:lnTo>
                    <a:pt x="2460" y="4"/>
                  </a:lnTo>
                  <a:lnTo>
                    <a:pt x="2460" y="0"/>
                  </a:lnTo>
                  <a:lnTo>
                    <a:pt x="2453" y="0"/>
                  </a:lnTo>
                  <a:lnTo>
                    <a:pt x="2445" y="0"/>
                  </a:lnTo>
                  <a:lnTo>
                    <a:pt x="2429" y="0"/>
                  </a:lnTo>
                  <a:lnTo>
                    <a:pt x="2417" y="0"/>
                  </a:lnTo>
                  <a:lnTo>
                    <a:pt x="2401" y="4"/>
                  </a:lnTo>
                  <a:lnTo>
                    <a:pt x="2398" y="4"/>
                  </a:lnTo>
                  <a:lnTo>
                    <a:pt x="2378" y="8"/>
                  </a:lnTo>
                  <a:lnTo>
                    <a:pt x="2358" y="8"/>
                  </a:lnTo>
                  <a:lnTo>
                    <a:pt x="2331" y="16"/>
                  </a:lnTo>
                  <a:lnTo>
                    <a:pt x="2307" y="20"/>
                  </a:lnTo>
                  <a:lnTo>
                    <a:pt x="2280" y="24"/>
                  </a:lnTo>
                  <a:lnTo>
                    <a:pt x="2225" y="35"/>
                  </a:lnTo>
                  <a:lnTo>
                    <a:pt x="2162" y="47"/>
                  </a:lnTo>
                  <a:lnTo>
                    <a:pt x="2158" y="47"/>
                  </a:lnTo>
                  <a:lnTo>
                    <a:pt x="2095" y="63"/>
                  </a:lnTo>
                  <a:lnTo>
                    <a:pt x="2028" y="79"/>
                  </a:lnTo>
                  <a:lnTo>
                    <a:pt x="1997" y="86"/>
                  </a:lnTo>
                  <a:lnTo>
                    <a:pt x="1961" y="94"/>
                  </a:lnTo>
                  <a:lnTo>
                    <a:pt x="1922" y="106"/>
                  </a:lnTo>
                  <a:lnTo>
                    <a:pt x="1883" y="114"/>
                  </a:lnTo>
                  <a:lnTo>
                    <a:pt x="1804" y="137"/>
                  </a:lnTo>
                  <a:lnTo>
                    <a:pt x="1796" y="137"/>
                  </a:lnTo>
                  <a:lnTo>
                    <a:pt x="1714" y="161"/>
                  </a:lnTo>
                  <a:lnTo>
                    <a:pt x="1623" y="185"/>
                  </a:lnTo>
                  <a:lnTo>
                    <a:pt x="1537" y="212"/>
                  </a:lnTo>
                  <a:lnTo>
                    <a:pt x="1450" y="236"/>
                  </a:lnTo>
                  <a:lnTo>
                    <a:pt x="1450" y="236"/>
                  </a:lnTo>
                  <a:lnTo>
                    <a:pt x="1454" y="232"/>
                  </a:lnTo>
                  <a:lnTo>
                    <a:pt x="1364" y="259"/>
                  </a:lnTo>
                  <a:lnTo>
                    <a:pt x="1321" y="271"/>
                  </a:lnTo>
                  <a:lnTo>
                    <a:pt x="1273" y="283"/>
                  </a:lnTo>
                  <a:lnTo>
                    <a:pt x="1175" y="310"/>
                  </a:lnTo>
                  <a:lnTo>
                    <a:pt x="1069" y="338"/>
                  </a:lnTo>
                  <a:lnTo>
                    <a:pt x="967" y="365"/>
                  </a:lnTo>
                  <a:lnTo>
                    <a:pt x="865" y="393"/>
                  </a:lnTo>
                  <a:lnTo>
                    <a:pt x="818" y="405"/>
                  </a:lnTo>
                  <a:lnTo>
                    <a:pt x="766" y="420"/>
                  </a:lnTo>
                  <a:lnTo>
                    <a:pt x="723" y="432"/>
                  </a:lnTo>
                  <a:lnTo>
                    <a:pt x="680" y="440"/>
                  </a:lnTo>
                  <a:lnTo>
                    <a:pt x="637" y="452"/>
                  </a:lnTo>
                  <a:lnTo>
                    <a:pt x="601" y="460"/>
                  </a:lnTo>
                  <a:lnTo>
                    <a:pt x="531" y="479"/>
                  </a:lnTo>
                  <a:lnTo>
                    <a:pt x="472" y="491"/>
                  </a:lnTo>
                  <a:lnTo>
                    <a:pt x="413" y="507"/>
                  </a:lnTo>
                  <a:lnTo>
                    <a:pt x="389" y="511"/>
                  </a:lnTo>
                  <a:lnTo>
                    <a:pt x="366" y="519"/>
                  </a:lnTo>
                  <a:lnTo>
                    <a:pt x="354" y="522"/>
                  </a:lnTo>
                  <a:lnTo>
                    <a:pt x="369" y="515"/>
                  </a:lnTo>
                  <a:lnTo>
                    <a:pt x="326" y="522"/>
                  </a:lnTo>
                  <a:lnTo>
                    <a:pt x="307" y="526"/>
                  </a:lnTo>
                  <a:lnTo>
                    <a:pt x="287" y="530"/>
                  </a:lnTo>
                  <a:lnTo>
                    <a:pt x="271" y="534"/>
                  </a:lnTo>
                  <a:lnTo>
                    <a:pt x="259" y="534"/>
                  </a:lnTo>
                  <a:lnTo>
                    <a:pt x="248" y="538"/>
                  </a:lnTo>
                  <a:lnTo>
                    <a:pt x="263" y="534"/>
                  </a:lnTo>
                  <a:lnTo>
                    <a:pt x="252" y="534"/>
                  </a:lnTo>
                  <a:lnTo>
                    <a:pt x="240" y="534"/>
                  </a:lnTo>
                  <a:lnTo>
                    <a:pt x="232" y="534"/>
                  </a:lnTo>
                  <a:lnTo>
                    <a:pt x="224" y="534"/>
                  </a:lnTo>
                  <a:lnTo>
                    <a:pt x="208" y="538"/>
                  </a:lnTo>
                  <a:lnTo>
                    <a:pt x="228" y="534"/>
                  </a:lnTo>
                  <a:lnTo>
                    <a:pt x="220" y="534"/>
                  </a:lnTo>
                  <a:lnTo>
                    <a:pt x="216" y="530"/>
                  </a:lnTo>
                  <a:lnTo>
                    <a:pt x="216" y="526"/>
                  </a:lnTo>
                  <a:lnTo>
                    <a:pt x="216" y="522"/>
                  </a:lnTo>
                  <a:lnTo>
                    <a:pt x="216" y="519"/>
                  </a:lnTo>
                  <a:lnTo>
                    <a:pt x="220" y="515"/>
                  </a:lnTo>
                  <a:lnTo>
                    <a:pt x="200" y="522"/>
                  </a:lnTo>
                  <a:lnTo>
                    <a:pt x="220" y="519"/>
                  </a:lnTo>
                  <a:lnTo>
                    <a:pt x="224" y="511"/>
                  </a:lnTo>
                  <a:lnTo>
                    <a:pt x="232" y="507"/>
                  </a:lnTo>
                  <a:lnTo>
                    <a:pt x="252" y="491"/>
                  </a:lnTo>
                  <a:lnTo>
                    <a:pt x="271" y="479"/>
                  </a:lnTo>
                  <a:lnTo>
                    <a:pt x="299" y="460"/>
                  </a:lnTo>
                  <a:lnTo>
                    <a:pt x="314" y="452"/>
                  </a:lnTo>
                  <a:lnTo>
                    <a:pt x="330" y="440"/>
                  </a:lnTo>
                  <a:lnTo>
                    <a:pt x="350" y="432"/>
                  </a:lnTo>
                  <a:lnTo>
                    <a:pt x="369" y="420"/>
                  </a:lnTo>
                  <a:lnTo>
                    <a:pt x="397" y="405"/>
                  </a:lnTo>
                  <a:lnTo>
                    <a:pt x="421" y="393"/>
                  </a:lnTo>
                  <a:lnTo>
                    <a:pt x="472" y="365"/>
                  </a:lnTo>
                  <a:lnTo>
                    <a:pt x="527" y="338"/>
                  </a:lnTo>
                  <a:lnTo>
                    <a:pt x="582" y="310"/>
                  </a:lnTo>
                  <a:lnTo>
                    <a:pt x="637" y="283"/>
                  </a:lnTo>
                  <a:lnTo>
                    <a:pt x="660" y="271"/>
                  </a:lnTo>
                  <a:lnTo>
                    <a:pt x="680" y="259"/>
                  </a:lnTo>
                  <a:lnTo>
                    <a:pt x="731" y="232"/>
                  </a:lnTo>
                  <a:lnTo>
                    <a:pt x="715" y="236"/>
                  </a:lnTo>
                  <a:lnTo>
                    <a:pt x="727" y="236"/>
                  </a:lnTo>
                  <a:lnTo>
                    <a:pt x="774" y="212"/>
                  </a:lnTo>
                  <a:lnTo>
                    <a:pt x="821" y="185"/>
                  </a:lnTo>
                  <a:lnTo>
                    <a:pt x="873" y="161"/>
                  </a:lnTo>
                  <a:lnTo>
                    <a:pt x="876" y="161"/>
                  </a:lnTo>
                  <a:lnTo>
                    <a:pt x="924" y="137"/>
                  </a:lnTo>
                  <a:lnTo>
                    <a:pt x="963" y="114"/>
                  </a:lnTo>
                  <a:lnTo>
                    <a:pt x="983" y="106"/>
                  </a:lnTo>
                  <a:lnTo>
                    <a:pt x="1002" y="94"/>
                  </a:lnTo>
                  <a:lnTo>
                    <a:pt x="1018" y="86"/>
                  </a:lnTo>
                  <a:lnTo>
                    <a:pt x="1030" y="79"/>
                  </a:lnTo>
                  <a:lnTo>
                    <a:pt x="1053" y="63"/>
                  </a:lnTo>
                  <a:lnTo>
                    <a:pt x="1073" y="47"/>
                  </a:lnTo>
                  <a:lnTo>
                    <a:pt x="1093" y="35"/>
                  </a:lnTo>
                  <a:lnTo>
                    <a:pt x="1104" y="24"/>
                  </a:lnTo>
                  <a:lnTo>
                    <a:pt x="1104" y="24"/>
                  </a:lnTo>
                  <a:lnTo>
                    <a:pt x="1108" y="20"/>
                  </a:lnTo>
                  <a:lnTo>
                    <a:pt x="1112" y="16"/>
                  </a:lnTo>
                  <a:lnTo>
                    <a:pt x="1116" y="8"/>
                  </a:lnTo>
                  <a:lnTo>
                    <a:pt x="1112" y="8"/>
                  </a:lnTo>
                  <a:lnTo>
                    <a:pt x="1112" y="4"/>
                  </a:lnTo>
                  <a:lnTo>
                    <a:pt x="1104" y="4"/>
                  </a:lnTo>
                  <a:lnTo>
                    <a:pt x="1104" y="0"/>
                  </a:lnTo>
                  <a:lnTo>
                    <a:pt x="1097" y="0"/>
                  </a:lnTo>
                  <a:lnTo>
                    <a:pt x="1089" y="0"/>
                  </a:lnTo>
                  <a:lnTo>
                    <a:pt x="1073" y="0"/>
                  </a:lnTo>
                  <a:lnTo>
                    <a:pt x="1061" y="0"/>
                  </a:lnTo>
                  <a:lnTo>
                    <a:pt x="1045" y="4"/>
                  </a:lnTo>
                  <a:lnTo>
                    <a:pt x="1042" y="4"/>
                  </a:lnTo>
                  <a:lnTo>
                    <a:pt x="1018" y="8"/>
                  </a:lnTo>
                  <a:lnTo>
                    <a:pt x="998" y="8"/>
                  </a:lnTo>
                  <a:lnTo>
                    <a:pt x="975" y="16"/>
                  </a:lnTo>
                  <a:lnTo>
                    <a:pt x="951" y="20"/>
                  </a:lnTo>
                  <a:lnTo>
                    <a:pt x="924" y="24"/>
                  </a:lnTo>
                  <a:lnTo>
                    <a:pt x="869" y="35"/>
                  </a:lnTo>
                  <a:lnTo>
                    <a:pt x="806" y="47"/>
                  </a:lnTo>
                  <a:lnTo>
                    <a:pt x="802" y="47"/>
                  </a:lnTo>
                  <a:lnTo>
                    <a:pt x="739" y="63"/>
                  </a:lnTo>
                  <a:lnTo>
                    <a:pt x="672" y="79"/>
                  </a:lnTo>
                  <a:lnTo>
                    <a:pt x="637" y="86"/>
                  </a:lnTo>
                  <a:lnTo>
                    <a:pt x="601" y="94"/>
                  </a:lnTo>
                  <a:lnTo>
                    <a:pt x="527" y="114"/>
                  </a:lnTo>
                  <a:lnTo>
                    <a:pt x="448" y="134"/>
                  </a:lnTo>
                  <a:lnTo>
                    <a:pt x="366" y="157"/>
                  </a:lnTo>
                  <a:lnTo>
                    <a:pt x="358" y="161"/>
                  </a:lnTo>
                  <a:lnTo>
                    <a:pt x="271" y="185"/>
                  </a:lnTo>
                  <a:lnTo>
                    <a:pt x="94" y="236"/>
                  </a:lnTo>
                  <a:lnTo>
                    <a:pt x="4" y="259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25701" name="Freeform 37"/>
          <p:cNvSpPr>
            <a:spLocks/>
          </p:cNvSpPr>
          <p:nvPr/>
        </p:nvSpPr>
        <p:spPr bwMode="auto">
          <a:xfrm>
            <a:off x="6215063" y="3329791"/>
            <a:ext cx="1000125" cy="503238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240" y="144"/>
              </a:cxn>
              <a:cxn ang="0">
                <a:pos x="528" y="0"/>
              </a:cxn>
              <a:cxn ang="0">
                <a:pos x="768" y="144"/>
              </a:cxn>
              <a:cxn ang="0">
                <a:pos x="1008" y="480"/>
              </a:cxn>
              <a:cxn ang="0">
                <a:pos x="1296" y="864"/>
              </a:cxn>
              <a:cxn ang="0">
                <a:pos x="1536" y="1008"/>
              </a:cxn>
              <a:cxn ang="0">
                <a:pos x="1776" y="864"/>
              </a:cxn>
              <a:cxn ang="0">
                <a:pos x="2064" y="480"/>
              </a:cxn>
              <a:cxn ang="0">
                <a:pos x="2304" y="144"/>
              </a:cxn>
              <a:cxn ang="0">
                <a:pos x="2592" y="0"/>
              </a:cxn>
              <a:cxn ang="0">
                <a:pos x="2832" y="144"/>
              </a:cxn>
              <a:cxn ang="0">
                <a:pos x="3072" y="480"/>
              </a:cxn>
              <a:cxn ang="0">
                <a:pos x="3360" y="864"/>
              </a:cxn>
              <a:cxn ang="0">
                <a:pos x="3600" y="1008"/>
              </a:cxn>
              <a:cxn ang="0">
                <a:pos x="3840" y="864"/>
              </a:cxn>
              <a:cxn ang="0">
                <a:pos x="4128" y="480"/>
              </a:cxn>
              <a:cxn ang="0">
                <a:pos x="4368" y="144"/>
              </a:cxn>
              <a:cxn ang="0">
                <a:pos x="4656" y="0"/>
              </a:cxn>
              <a:cxn ang="0">
                <a:pos x="4896" y="144"/>
              </a:cxn>
              <a:cxn ang="0">
                <a:pos x="5136" y="480"/>
              </a:cxn>
              <a:cxn ang="0">
                <a:pos x="5424" y="864"/>
              </a:cxn>
              <a:cxn ang="0">
                <a:pos x="5664" y="1008"/>
              </a:cxn>
            </a:cxnLst>
            <a:rect l="0" t="0" r="r" b="b"/>
            <a:pathLst>
              <a:path w="5664" h="1008">
                <a:moveTo>
                  <a:pt x="0" y="480"/>
                </a:moveTo>
                <a:cubicBezTo>
                  <a:pt x="76" y="352"/>
                  <a:pt x="152" y="224"/>
                  <a:pt x="240" y="144"/>
                </a:cubicBezTo>
                <a:cubicBezTo>
                  <a:pt x="328" y="64"/>
                  <a:pt x="440" y="0"/>
                  <a:pt x="528" y="0"/>
                </a:cubicBezTo>
                <a:cubicBezTo>
                  <a:pt x="616" y="0"/>
                  <a:pt x="688" y="64"/>
                  <a:pt x="768" y="144"/>
                </a:cubicBezTo>
                <a:cubicBezTo>
                  <a:pt x="848" y="224"/>
                  <a:pt x="920" y="360"/>
                  <a:pt x="1008" y="480"/>
                </a:cubicBezTo>
                <a:cubicBezTo>
                  <a:pt x="1096" y="600"/>
                  <a:pt x="1208" y="776"/>
                  <a:pt x="1296" y="864"/>
                </a:cubicBezTo>
                <a:cubicBezTo>
                  <a:pt x="1384" y="952"/>
                  <a:pt x="1456" y="1008"/>
                  <a:pt x="1536" y="1008"/>
                </a:cubicBezTo>
                <a:cubicBezTo>
                  <a:pt x="1616" y="1008"/>
                  <a:pt x="1688" y="952"/>
                  <a:pt x="1776" y="864"/>
                </a:cubicBezTo>
                <a:cubicBezTo>
                  <a:pt x="1864" y="776"/>
                  <a:pt x="1976" y="600"/>
                  <a:pt x="2064" y="480"/>
                </a:cubicBezTo>
                <a:cubicBezTo>
                  <a:pt x="2152" y="360"/>
                  <a:pt x="2216" y="224"/>
                  <a:pt x="2304" y="144"/>
                </a:cubicBezTo>
                <a:cubicBezTo>
                  <a:pt x="2392" y="64"/>
                  <a:pt x="2504" y="0"/>
                  <a:pt x="2592" y="0"/>
                </a:cubicBezTo>
                <a:cubicBezTo>
                  <a:pt x="2680" y="0"/>
                  <a:pt x="2752" y="64"/>
                  <a:pt x="2832" y="144"/>
                </a:cubicBezTo>
                <a:cubicBezTo>
                  <a:pt x="2912" y="224"/>
                  <a:pt x="2984" y="360"/>
                  <a:pt x="3072" y="480"/>
                </a:cubicBezTo>
                <a:cubicBezTo>
                  <a:pt x="3160" y="600"/>
                  <a:pt x="3272" y="776"/>
                  <a:pt x="3360" y="864"/>
                </a:cubicBezTo>
                <a:cubicBezTo>
                  <a:pt x="3448" y="952"/>
                  <a:pt x="3520" y="1008"/>
                  <a:pt x="3600" y="1008"/>
                </a:cubicBezTo>
                <a:cubicBezTo>
                  <a:pt x="3680" y="1008"/>
                  <a:pt x="3752" y="952"/>
                  <a:pt x="3840" y="864"/>
                </a:cubicBezTo>
                <a:cubicBezTo>
                  <a:pt x="3928" y="776"/>
                  <a:pt x="4040" y="600"/>
                  <a:pt x="4128" y="480"/>
                </a:cubicBezTo>
                <a:cubicBezTo>
                  <a:pt x="4216" y="360"/>
                  <a:pt x="4280" y="224"/>
                  <a:pt x="4368" y="144"/>
                </a:cubicBezTo>
                <a:cubicBezTo>
                  <a:pt x="4456" y="64"/>
                  <a:pt x="4568" y="0"/>
                  <a:pt x="4656" y="0"/>
                </a:cubicBezTo>
                <a:cubicBezTo>
                  <a:pt x="4744" y="0"/>
                  <a:pt x="4816" y="64"/>
                  <a:pt x="4896" y="144"/>
                </a:cubicBezTo>
                <a:cubicBezTo>
                  <a:pt x="4976" y="224"/>
                  <a:pt x="5048" y="360"/>
                  <a:pt x="5136" y="480"/>
                </a:cubicBezTo>
                <a:cubicBezTo>
                  <a:pt x="5224" y="600"/>
                  <a:pt x="5336" y="776"/>
                  <a:pt x="5424" y="864"/>
                </a:cubicBezTo>
                <a:cubicBezTo>
                  <a:pt x="5512" y="952"/>
                  <a:pt x="5584" y="1008"/>
                  <a:pt x="5664" y="100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11760" y="1052736"/>
            <a:ext cx="422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Light is electromagnetic wave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03648" y="1916832"/>
            <a:ext cx="3695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Oscillates in one direction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28184" y="1916832"/>
            <a:ext cx="1795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Polarization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64088" y="406778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Polarizer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47664" y="37797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Light</a:t>
            </a:r>
            <a:endParaRPr kumimoji="1" lang="ja-JP" altLang="en-US" dirty="0"/>
          </a:p>
        </p:txBody>
      </p:sp>
      <p:sp>
        <p:nvSpPr>
          <p:cNvPr id="42" name="正方形/長方形 41"/>
          <p:cNvSpPr/>
          <p:nvPr/>
        </p:nvSpPr>
        <p:spPr bwMode="auto">
          <a:xfrm>
            <a:off x="5364088" y="2267580"/>
            <a:ext cx="576064" cy="144016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 bwMode="auto">
          <a:xfrm>
            <a:off x="5364088" y="1979548"/>
            <a:ext cx="576064" cy="144016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88076" y="4787860"/>
            <a:ext cx="14157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Unpolarized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20072" y="4787860"/>
            <a:ext cx="11464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Polarized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 bwMode="auto">
          <a:xfrm>
            <a:off x="971600" y="692696"/>
            <a:ext cx="7200800" cy="2006932"/>
          </a:xfrm>
          <a:prstGeom prst="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15690659-B262-4A0F-A3B1-8BBD774D53B4}"/>
              </a:ext>
            </a:extLst>
          </p:cNvPr>
          <p:cNvSpPr/>
          <p:nvPr/>
        </p:nvSpPr>
        <p:spPr bwMode="auto">
          <a:xfrm>
            <a:off x="251520" y="116632"/>
            <a:ext cx="3888432" cy="216024"/>
          </a:xfrm>
          <a:prstGeom prst="rect">
            <a:avLst/>
          </a:prstGeom>
          <a:solidFill>
            <a:srgbClr val="E6E6E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A28F22A7-0ED0-40B4-9D73-A8EE6B3F102A}"/>
              </a:ext>
            </a:extLst>
          </p:cNvPr>
          <p:cNvSpPr/>
          <p:nvPr/>
        </p:nvSpPr>
        <p:spPr bwMode="auto">
          <a:xfrm>
            <a:off x="25152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A6B9CDCB-5F5B-4558-8A15-302688B41082}"/>
              </a:ext>
            </a:extLst>
          </p:cNvPr>
          <p:cNvSpPr/>
          <p:nvPr/>
        </p:nvSpPr>
        <p:spPr bwMode="auto">
          <a:xfrm>
            <a:off x="46754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1052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A95999-7C0E-4552-9901-ECB120E94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Polarization parameters</a:t>
            </a:r>
            <a:endParaRPr kumimoji="1" lang="ja-JP" altLang="en-US" dirty="0"/>
          </a:p>
        </p:txBody>
      </p:sp>
      <p:sp>
        <p:nvSpPr>
          <p:cNvPr id="4" name="フリーフォーム 1">
            <a:extLst>
              <a:ext uri="{FF2B5EF4-FFF2-40B4-BE49-F238E27FC236}">
                <a16:creationId xmlns:a16="http://schemas.microsoft.com/office/drawing/2014/main" id="{F71D8B93-4B8E-4350-94EC-34C0EBD54031}"/>
              </a:ext>
            </a:extLst>
          </p:cNvPr>
          <p:cNvSpPr/>
          <p:nvPr/>
        </p:nvSpPr>
        <p:spPr>
          <a:xfrm>
            <a:off x="3316316" y="3753036"/>
            <a:ext cx="1620180" cy="540060"/>
          </a:xfrm>
          <a:custGeom>
            <a:avLst/>
            <a:gdLst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6554549"/>
              <a:gd name="connsiteY0" fmla="*/ 0 h 3609048"/>
              <a:gd name="connsiteX1" fmla="*/ 2168665 w 6554549"/>
              <a:gd name="connsiteY1" fmla="*/ 1804524 h 3609048"/>
              <a:gd name="connsiteX2" fmla="*/ 4377791 w 6554549"/>
              <a:gd name="connsiteY2" fmla="*/ 3609048 h 3609048"/>
              <a:gd name="connsiteX3" fmla="*/ 6554549 w 6554549"/>
              <a:gd name="connsiteY3" fmla="*/ 1804524 h 3609048"/>
              <a:gd name="connsiteX0" fmla="*/ -1 w 4385883"/>
              <a:gd name="connsiteY0" fmla="*/ 0 h 1804524"/>
              <a:gd name="connsiteX1" fmla="*/ 2209125 w 4385883"/>
              <a:gd name="connsiteY1" fmla="*/ 1804524 h 1804524"/>
              <a:gd name="connsiteX2" fmla="*/ 4385883 w 4385883"/>
              <a:gd name="connsiteY2" fmla="*/ 0 h 180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5883" h="1804524">
                <a:moveTo>
                  <a:pt x="-1" y="0"/>
                </a:moveTo>
                <a:cubicBezTo>
                  <a:pt x="600158" y="803809"/>
                  <a:pt x="1397223" y="1804524"/>
                  <a:pt x="2209125" y="1804524"/>
                </a:cubicBezTo>
                <a:cubicBezTo>
                  <a:pt x="3021027" y="1804524"/>
                  <a:pt x="3662993" y="877986"/>
                  <a:pt x="4385883" y="0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50"/>
          </a:p>
        </p:txBody>
      </p:sp>
      <p:sp>
        <p:nvSpPr>
          <p:cNvPr id="5" name="フリーフォーム 5">
            <a:extLst>
              <a:ext uri="{FF2B5EF4-FFF2-40B4-BE49-F238E27FC236}">
                <a16:creationId xmlns:a16="http://schemas.microsoft.com/office/drawing/2014/main" id="{0901C0FB-C7C7-4672-B34E-C440220E317B}"/>
              </a:ext>
            </a:extLst>
          </p:cNvPr>
          <p:cNvSpPr/>
          <p:nvPr/>
        </p:nvSpPr>
        <p:spPr>
          <a:xfrm>
            <a:off x="1696136" y="3212976"/>
            <a:ext cx="1620180" cy="540060"/>
          </a:xfrm>
          <a:custGeom>
            <a:avLst/>
            <a:gdLst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6595009"/>
              <a:gd name="connsiteY0" fmla="*/ 1804524 h 3609048"/>
              <a:gd name="connsiteX1" fmla="*/ 2217218 w 6595009"/>
              <a:gd name="connsiteY1" fmla="*/ 0 h 3609048"/>
              <a:gd name="connsiteX2" fmla="*/ 4385883 w 6595009"/>
              <a:gd name="connsiteY2" fmla="*/ 1804524 h 3609048"/>
              <a:gd name="connsiteX3" fmla="*/ 6595009 w 6595009"/>
              <a:gd name="connsiteY3" fmla="*/ 3609048 h 3609048"/>
              <a:gd name="connsiteX0" fmla="*/ 0 w 4385884"/>
              <a:gd name="connsiteY0" fmla="*/ 1804524 h 1804524"/>
              <a:gd name="connsiteX1" fmla="*/ 2217218 w 4385884"/>
              <a:gd name="connsiteY1" fmla="*/ 0 h 1804524"/>
              <a:gd name="connsiteX2" fmla="*/ 4385883 w 4385884"/>
              <a:gd name="connsiteY2" fmla="*/ 1804524 h 180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5884" h="1804524">
                <a:moveTo>
                  <a:pt x="0" y="1804524"/>
                </a:moveTo>
                <a:cubicBezTo>
                  <a:pt x="718842" y="902262"/>
                  <a:pt x="1429594" y="0"/>
                  <a:pt x="2217218" y="0"/>
                </a:cubicBezTo>
                <a:cubicBezTo>
                  <a:pt x="3004842" y="0"/>
                  <a:pt x="3785724" y="1000715"/>
                  <a:pt x="4385883" y="1804524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50"/>
          </a:p>
        </p:txBody>
      </p:sp>
      <p:sp>
        <p:nvSpPr>
          <p:cNvPr id="6" name="フリーフォーム 1">
            <a:extLst>
              <a:ext uri="{FF2B5EF4-FFF2-40B4-BE49-F238E27FC236}">
                <a16:creationId xmlns:a16="http://schemas.microsoft.com/office/drawing/2014/main" id="{2F22FE58-E8CD-400A-9BB1-FD1301F752F3}"/>
              </a:ext>
            </a:extLst>
          </p:cNvPr>
          <p:cNvSpPr/>
          <p:nvPr/>
        </p:nvSpPr>
        <p:spPr>
          <a:xfrm>
            <a:off x="6560312" y="3753036"/>
            <a:ext cx="1620180" cy="540060"/>
          </a:xfrm>
          <a:custGeom>
            <a:avLst/>
            <a:gdLst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6554549"/>
              <a:gd name="connsiteY0" fmla="*/ 0 h 3609048"/>
              <a:gd name="connsiteX1" fmla="*/ 2168665 w 6554549"/>
              <a:gd name="connsiteY1" fmla="*/ 1804524 h 3609048"/>
              <a:gd name="connsiteX2" fmla="*/ 4377791 w 6554549"/>
              <a:gd name="connsiteY2" fmla="*/ 3609048 h 3609048"/>
              <a:gd name="connsiteX3" fmla="*/ 6554549 w 6554549"/>
              <a:gd name="connsiteY3" fmla="*/ 1804524 h 3609048"/>
              <a:gd name="connsiteX0" fmla="*/ -1 w 4385883"/>
              <a:gd name="connsiteY0" fmla="*/ 0 h 1804524"/>
              <a:gd name="connsiteX1" fmla="*/ 2209125 w 4385883"/>
              <a:gd name="connsiteY1" fmla="*/ 1804524 h 1804524"/>
              <a:gd name="connsiteX2" fmla="*/ 4385883 w 4385883"/>
              <a:gd name="connsiteY2" fmla="*/ 0 h 180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5883" h="1804524">
                <a:moveTo>
                  <a:pt x="-1" y="0"/>
                </a:moveTo>
                <a:cubicBezTo>
                  <a:pt x="600158" y="803809"/>
                  <a:pt x="1397223" y="1804524"/>
                  <a:pt x="2209125" y="1804524"/>
                </a:cubicBezTo>
                <a:cubicBezTo>
                  <a:pt x="3021027" y="1804524"/>
                  <a:pt x="3662993" y="877986"/>
                  <a:pt x="4385883" y="0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50"/>
          </a:p>
        </p:txBody>
      </p:sp>
      <p:sp>
        <p:nvSpPr>
          <p:cNvPr id="7" name="フリーフォーム 5">
            <a:extLst>
              <a:ext uri="{FF2B5EF4-FFF2-40B4-BE49-F238E27FC236}">
                <a16:creationId xmlns:a16="http://schemas.microsoft.com/office/drawing/2014/main" id="{49695AFF-41A0-42DC-9FC0-FA9689CA29F9}"/>
              </a:ext>
            </a:extLst>
          </p:cNvPr>
          <p:cNvSpPr/>
          <p:nvPr/>
        </p:nvSpPr>
        <p:spPr>
          <a:xfrm>
            <a:off x="4940132" y="3212976"/>
            <a:ext cx="1620180" cy="540060"/>
          </a:xfrm>
          <a:custGeom>
            <a:avLst/>
            <a:gdLst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8771767"/>
              <a:gd name="connsiteY0" fmla="*/ 1804524 h 3609048"/>
              <a:gd name="connsiteX1" fmla="*/ 2217218 w 8771767"/>
              <a:gd name="connsiteY1" fmla="*/ 0 h 3609048"/>
              <a:gd name="connsiteX2" fmla="*/ 4385883 w 8771767"/>
              <a:gd name="connsiteY2" fmla="*/ 1804524 h 3609048"/>
              <a:gd name="connsiteX3" fmla="*/ 6595009 w 8771767"/>
              <a:gd name="connsiteY3" fmla="*/ 3609048 h 3609048"/>
              <a:gd name="connsiteX4" fmla="*/ 8771767 w 8771767"/>
              <a:gd name="connsiteY4" fmla="*/ 1804524 h 3609048"/>
              <a:gd name="connsiteX0" fmla="*/ 0 w 6595009"/>
              <a:gd name="connsiteY0" fmla="*/ 1804524 h 3609048"/>
              <a:gd name="connsiteX1" fmla="*/ 2217218 w 6595009"/>
              <a:gd name="connsiteY1" fmla="*/ 0 h 3609048"/>
              <a:gd name="connsiteX2" fmla="*/ 4385883 w 6595009"/>
              <a:gd name="connsiteY2" fmla="*/ 1804524 h 3609048"/>
              <a:gd name="connsiteX3" fmla="*/ 6595009 w 6595009"/>
              <a:gd name="connsiteY3" fmla="*/ 3609048 h 3609048"/>
              <a:gd name="connsiteX0" fmla="*/ 0 w 4385884"/>
              <a:gd name="connsiteY0" fmla="*/ 1804524 h 1804524"/>
              <a:gd name="connsiteX1" fmla="*/ 2217218 w 4385884"/>
              <a:gd name="connsiteY1" fmla="*/ 0 h 1804524"/>
              <a:gd name="connsiteX2" fmla="*/ 4385883 w 4385884"/>
              <a:gd name="connsiteY2" fmla="*/ 1804524 h 180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5884" h="1804524">
                <a:moveTo>
                  <a:pt x="0" y="1804524"/>
                </a:moveTo>
                <a:cubicBezTo>
                  <a:pt x="718842" y="902262"/>
                  <a:pt x="1429594" y="0"/>
                  <a:pt x="2217218" y="0"/>
                </a:cubicBezTo>
                <a:cubicBezTo>
                  <a:pt x="3004842" y="0"/>
                  <a:pt x="3785724" y="1000715"/>
                  <a:pt x="4385883" y="1804524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75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4081448B-AB1C-4409-9D03-F8E3B9DD19E5}"/>
              </a:ext>
            </a:extLst>
          </p:cNvPr>
          <p:cNvCxnSpPr/>
          <p:nvPr/>
        </p:nvCxnSpPr>
        <p:spPr bwMode="auto">
          <a:xfrm>
            <a:off x="1691680" y="3068960"/>
            <a:ext cx="64807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A79D3DF-5BA7-4E8B-9573-D5F43FF924BC}"/>
              </a:ext>
            </a:extLst>
          </p:cNvPr>
          <p:cNvCxnSpPr/>
          <p:nvPr/>
        </p:nvCxnSpPr>
        <p:spPr bwMode="auto">
          <a:xfrm>
            <a:off x="1691680" y="5013176"/>
            <a:ext cx="64807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D21284B-C350-4641-B310-5489E387BBE6}"/>
              </a:ext>
            </a:extLst>
          </p:cNvPr>
          <p:cNvCxnSpPr/>
          <p:nvPr/>
        </p:nvCxnSpPr>
        <p:spPr bwMode="auto">
          <a:xfrm>
            <a:off x="1691680" y="3212976"/>
            <a:ext cx="64807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908E70F-F87D-4631-B4DE-5D0DAFD31C22}"/>
              </a:ext>
            </a:extLst>
          </p:cNvPr>
          <p:cNvCxnSpPr/>
          <p:nvPr/>
        </p:nvCxnSpPr>
        <p:spPr bwMode="auto">
          <a:xfrm>
            <a:off x="1691680" y="4293096"/>
            <a:ext cx="64807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3682B54-0267-4AAC-ACCF-5C519A76D346}"/>
              </a:ext>
            </a:extLst>
          </p:cNvPr>
          <p:cNvCxnSpPr>
            <a:cxnSpLocks/>
          </p:cNvCxnSpPr>
          <p:nvPr/>
        </p:nvCxnSpPr>
        <p:spPr bwMode="auto">
          <a:xfrm>
            <a:off x="1691680" y="3068960"/>
            <a:ext cx="0" cy="19442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C25423F-D30F-4033-8A81-5AF60D0E013B}"/>
              </a:ext>
            </a:extLst>
          </p:cNvPr>
          <p:cNvCxnSpPr>
            <a:cxnSpLocks/>
          </p:cNvCxnSpPr>
          <p:nvPr/>
        </p:nvCxnSpPr>
        <p:spPr bwMode="auto">
          <a:xfrm>
            <a:off x="8172400" y="3068960"/>
            <a:ext cx="0" cy="19442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1742079-E0CC-40DD-89CB-898C4E61ADB0}"/>
              </a:ext>
            </a:extLst>
          </p:cNvPr>
          <p:cNvSpPr txBox="1"/>
          <p:nvPr/>
        </p:nvSpPr>
        <p:spPr>
          <a:xfrm>
            <a:off x="1187624" y="299695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kumimoji="1" lang="ja-JP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51A1DD3-9C82-4A3F-952F-42344EB392B7}"/>
              </a:ext>
            </a:extLst>
          </p:cNvPr>
          <p:cNvSpPr txBox="1"/>
          <p:nvPr/>
        </p:nvSpPr>
        <p:spPr>
          <a:xfrm>
            <a:off x="1187624" y="4005064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ja-JP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kumimoji="1" lang="ja-JP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4367D8E-1A9A-45C2-A2B6-47DA4199B255}"/>
              </a:ext>
            </a:extLst>
          </p:cNvPr>
          <p:cNvSpPr txBox="1"/>
          <p:nvPr/>
        </p:nvSpPr>
        <p:spPr>
          <a:xfrm>
            <a:off x="1187624" y="270892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255</a:t>
            </a:r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F177817-321C-44D5-805B-BE797D468DD0}"/>
              </a:ext>
            </a:extLst>
          </p:cNvPr>
          <p:cNvSpPr txBox="1"/>
          <p:nvPr/>
        </p:nvSpPr>
        <p:spPr>
          <a:xfrm>
            <a:off x="1403648" y="50131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D153434-9457-4A81-AE57-7C91DE39FADE}"/>
              </a:ext>
            </a:extLst>
          </p:cNvPr>
          <p:cNvSpPr txBox="1"/>
          <p:nvPr/>
        </p:nvSpPr>
        <p:spPr>
          <a:xfrm>
            <a:off x="827584" y="3140968"/>
            <a:ext cx="461665" cy="17209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dirty="0"/>
              <a:t>Pixel brightness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FC957D8-895D-4037-BE20-4BEB34944112}"/>
              </a:ext>
            </a:extLst>
          </p:cNvPr>
          <p:cNvSpPr txBox="1"/>
          <p:nvPr/>
        </p:nvSpPr>
        <p:spPr>
          <a:xfrm>
            <a:off x="4427984" y="501317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180deg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352F670-E993-470F-90ED-3692404DFC47}"/>
              </a:ext>
            </a:extLst>
          </p:cNvPr>
          <p:cNvSpPr txBox="1"/>
          <p:nvPr/>
        </p:nvSpPr>
        <p:spPr>
          <a:xfrm>
            <a:off x="7740352" y="501317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360deg</a:t>
            </a:r>
            <a:endParaRPr kumimoji="1" lang="ja-JP" altLang="en-US" dirty="0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CC8893B1-73E5-4132-BB92-54A43E70FC58}"/>
              </a:ext>
            </a:extLst>
          </p:cNvPr>
          <p:cNvCxnSpPr>
            <a:cxnSpLocks/>
          </p:cNvCxnSpPr>
          <p:nvPr/>
        </p:nvCxnSpPr>
        <p:spPr bwMode="auto">
          <a:xfrm>
            <a:off x="2503432" y="3212976"/>
            <a:ext cx="0" cy="10801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B287902F-7FBF-440C-83E4-990595F94F9B}"/>
              </a:ext>
            </a:extLst>
          </p:cNvPr>
          <p:cNvCxnSpPr>
            <a:cxnSpLocks/>
          </p:cNvCxnSpPr>
          <p:nvPr/>
        </p:nvCxnSpPr>
        <p:spPr bwMode="auto">
          <a:xfrm>
            <a:off x="5756808" y="3212976"/>
            <a:ext cx="0" cy="10801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CB53ADD-77B7-4FD9-9A1E-FDE251B489ED}"/>
              </a:ext>
            </a:extLst>
          </p:cNvPr>
          <p:cNvSpPr txBox="1"/>
          <p:nvPr/>
        </p:nvSpPr>
        <p:spPr>
          <a:xfrm>
            <a:off x="5292080" y="501317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Phase angle</a:t>
            </a:r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59D65EE-AB70-4F08-AEEE-79DE50DFBD92}"/>
              </a:ext>
            </a:extLst>
          </p:cNvPr>
          <p:cNvSpPr txBox="1"/>
          <p:nvPr/>
        </p:nvSpPr>
        <p:spPr>
          <a:xfrm>
            <a:off x="1835696" y="501317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Phase angle</a:t>
            </a:r>
            <a:endParaRPr kumimoji="1" lang="ja-JP" altLang="en-US" dirty="0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C030FBF1-F6CD-4DCF-886A-534E7E244A6E}"/>
              </a:ext>
            </a:extLst>
          </p:cNvPr>
          <p:cNvGrpSpPr/>
          <p:nvPr/>
        </p:nvGrpSpPr>
        <p:grpSpPr>
          <a:xfrm>
            <a:off x="3930578" y="4293096"/>
            <a:ext cx="360040" cy="720080"/>
            <a:chOff x="3763728" y="2708920"/>
            <a:chExt cx="720080" cy="1440160"/>
          </a:xfrm>
        </p:grpSpPr>
        <p:sp>
          <p:nvSpPr>
            <p:cNvPr id="54" name="楕円 53">
              <a:extLst>
                <a:ext uri="{FF2B5EF4-FFF2-40B4-BE49-F238E27FC236}">
                  <a16:creationId xmlns:a16="http://schemas.microsoft.com/office/drawing/2014/main" id="{025C73F9-CD12-458E-8AE2-7EDE76E28839}"/>
                </a:ext>
              </a:extLst>
            </p:cNvPr>
            <p:cNvSpPr/>
            <p:nvPr/>
          </p:nvSpPr>
          <p:spPr bwMode="auto">
            <a:xfrm>
              <a:off x="3763728" y="2708920"/>
              <a:ext cx="720080" cy="1440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F39C6CA2-DB10-42F4-AD76-DD3E0B8C16FE}"/>
                </a:ext>
              </a:extLst>
            </p:cNvPr>
            <p:cNvCxnSpPr/>
            <p:nvPr/>
          </p:nvCxnSpPr>
          <p:spPr bwMode="auto">
            <a:xfrm flipV="1">
              <a:off x="4123768" y="2708920"/>
              <a:ext cx="0" cy="14401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D788B2DF-DED2-484B-8A5C-6DC9F605E656}"/>
                </a:ext>
              </a:extLst>
            </p:cNvPr>
            <p:cNvCxnSpPr/>
            <p:nvPr/>
          </p:nvCxnSpPr>
          <p:spPr bwMode="auto">
            <a:xfrm flipV="1">
              <a:off x="4195776" y="2708920"/>
              <a:ext cx="0" cy="14401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897E7C4B-627E-4F11-B8F1-6858669FCFDB}"/>
                </a:ext>
              </a:extLst>
            </p:cNvPr>
            <p:cNvCxnSpPr/>
            <p:nvPr/>
          </p:nvCxnSpPr>
          <p:spPr bwMode="auto">
            <a:xfrm flipV="1">
              <a:off x="4051760" y="2708920"/>
              <a:ext cx="0" cy="14401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4363B76A-5857-4EA1-BB5E-60A56DA994B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267784" y="2780928"/>
              <a:ext cx="0" cy="129614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B12C5FC2-87F7-458F-BAA8-2269F3F35D4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979752" y="2780928"/>
              <a:ext cx="0" cy="129614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D2705682-9FA5-415F-841D-67DB1E06B3D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339792" y="2852936"/>
              <a:ext cx="0" cy="115212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0F752423-9D43-4D2E-ACD5-E1B3BE2CA1D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907744" y="2852936"/>
              <a:ext cx="0" cy="115212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1F3B1A78-E959-4E42-A2A2-898DC364CDE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11800" y="2996952"/>
              <a:ext cx="0" cy="86409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C0607631-B36C-4BC5-AE25-CC5A61034EF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835736" y="2996952"/>
              <a:ext cx="0" cy="86409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000EA4C-B402-41DA-AAF0-59AB5DB3555F}"/>
              </a:ext>
            </a:extLst>
          </p:cNvPr>
          <p:cNvGrpSpPr/>
          <p:nvPr/>
        </p:nvGrpSpPr>
        <p:grpSpPr>
          <a:xfrm>
            <a:off x="7220100" y="4293096"/>
            <a:ext cx="360040" cy="720080"/>
            <a:chOff x="7020272" y="2708920"/>
            <a:chExt cx="720080" cy="1440160"/>
          </a:xfrm>
        </p:grpSpPr>
        <p:sp>
          <p:nvSpPr>
            <p:cNvPr id="64" name="楕円 63">
              <a:extLst>
                <a:ext uri="{FF2B5EF4-FFF2-40B4-BE49-F238E27FC236}">
                  <a16:creationId xmlns:a16="http://schemas.microsoft.com/office/drawing/2014/main" id="{3E1A0511-6133-43E9-B945-0355EA51C964}"/>
                </a:ext>
              </a:extLst>
            </p:cNvPr>
            <p:cNvSpPr/>
            <p:nvPr/>
          </p:nvSpPr>
          <p:spPr bwMode="auto">
            <a:xfrm>
              <a:off x="7020272" y="2708920"/>
              <a:ext cx="720080" cy="1440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E6D19924-FF67-4301-93D6-CB04F2768379}"/>
                </a:ext>
              </a:extLst>
            </p:cNvPr>
            <p:cNvCxnSpPr/>
            <p:nvPr/>
          </p:nvCxnSpPr>
          <p:spPr bwMode="auto">
            <a:xfrm flipV="1">
              <a:off x="7380312" y="2708920"/>
              <a:ext cx="0" cy="14401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EDF2BC10-18D3-49E9-90BE-4B0799230B1C}"/>
                </a:ext>
              </a:extLst>
            </p:cNvPr>
            <p:cNvCxnSpPr/>
            <p:nvPr/>
          </p:nvCxnSpPr>
          <p:spPr bwMode="auto">
            <a:xfrm flipV="1">
              <a:off x="7452320" y="2708920"/>
              <a:ext cx="0" cy="14401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7BED4264-4173-48CD-8588-8F928807DDBD}"/>
                </a:ext>
              </a:extLst>
            </p:cNvPr>
            <p:cNvCxnSpPr/>
            <p:nvPr/>
          </p:nvCxnSpPr>
          <p:spPr bwMode="auto">
            <a:xfrm flipV="1">
              <a:off x="7308304" y="2708920"/>
              <a:ext cx="0" cy="14401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EF025A56-54A9-4E6B-B4BA-7B58C00E7C0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524328" y="2780928"/>
              <a:ext cx="0" cy="129614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E3F08760-4892-4B68-A67E-E8BDF340479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236296" y="2780928"/>
              <a:ext cx="0" cy="129614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A770AD8E-E17A-496E-A4A5-F10D68AF935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596336" y="2852936"/>
              <a:ext cx="0" cy="115212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E9ABA3FC-A53F-477A-A388-95B844CAC3F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64288" y="2852936"/>
              <a:ext cx="0" cy="115212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403C65DF-2FD7-42AA-9EF0-D539C7E31D2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668344" y="2996952"/>
              <a:ext cx="0" cy="86409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1D8515F5-6AC8-4660-9195-67B003C098D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092280" y="2996952"/>
              <a:ext cx="0" cy="86409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ED9CDB7-6046-427C-B1E7-7D0D27D74F95}"/>
              </a:ext>
            </a:extLst>
          </p:cNvPr>
          <p:cNvGrpSpPr/>
          <p:nvPr/>
        </p:nvGrpSpPr>
        <p:grpSpPr>
          <a:xfrm>
            <a:off x="2329920" y="4293096"/>
            <a:ext cx="360040" cy="720080"/>
            <a:chOff x="2156096" y="2708920"/>
            <a:chExt cx="720080" cy="1440160"/>
          </a:xfrm>
        </p:grpSpPr>
        <p:sp>
          <p:nvSpPr>
            <p:cNvPr id="109" name="楕円 108">
              <a:extLst>
                <a:ext uri="{FF2B5EF4-FFF2-40B4-BE49-F238E27FC236}">
                  <a16:creationId xmlns:a16="http://schemas.microsoft.com/office/drawing/2014/main" id="{6EAAB18E-304E-429B-AC08-3916D3373796}"/>
                </a:ext>
              </a:extLst>
            </p:cNvPr>
            <p:cNvSpPr/>
            <p:nvPr/>
          </p:nvSpPr>
          <p:spPr bwMode="auto">
            <a:xfrm>
              <a:off x="2156096" y="2708920"/>
              <a:ext cx="720080" cy="1440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D286A1D3-6C40-4C20-81B5-CCF75CB4BBB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56096" y="3429000"/>
              <a:ext cx="7200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直線コネクタ 110">
              <a:extLst>
                <a:ext uri="{FF2B5EF4-FFF2-40B4-BE49-F238E27FC236}">
                  <a16:creationId xmlns:a16="http://schemas.microsoft.com/office/drawing/2014/main" id="{963C0516-331B-4C41-AE44-75BB4CD5445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56096" y="3501008"/>
              <a:ext cx="7200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直線コネクタ 111">
              <a:extLst>
                <a:ext uri="{FF2B5EF4-FFF2-40B4-BE49-F238E27FC236}">
                  <a16:creationId xmlns:a16="http://schemas.microsoft.com/office/drawing/2014/main" id="{625F8373-4AB2-489F-B124-2FBFF7196C0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56096" y="3356992"/>
              <a:ext cx="7200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直線コネクタ 112">
              <a:extLst>
                <a:ext uri="{FF2B5EF4-FFF2-40B4-BE49-F238E27FC236}">
                  <a16:creationId xmlns:a16="http://schemas.microsoft.com/office/drawing/2014/main" id="{547FB084-0814-43DF-A188-A488073AB7A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56096" y="3284984"/>
              <a:ext cx="7200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直線コネクタ 113">
              <a:extLst>
                <a:ext uri="{FF2B5EF4-FFF2-40B4-BE49-F238E27FC236}">
                  <a16:creationId xmlns:a16="http://schemas.microsoft.com/office/drawing/2014/main" id="{39B2848A-33F4-4A5D-A3F3-2CA4DCC93E5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56096" y="3573016"/>
              <a:ext cx="7200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直線コネクタ 114">
              <a:extLst>
                <a:ext uri="{FF2B5EF4-FFF2-40B4-BE49-F238E27FC236}">
                  <a16:creationId xmlns:a16="http://schemas.microsoft.com/office/drawing/2014/main" id="{A0A2FC48-A086-4F4E-A12A-EA41711C28C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56096" y="3212976"/>
              <a:ext cx="7200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直線コネクタ 115">
              <a:extLst>
                <a:ext uri="{FF2B5EF4-FFF2-40B4-BE49-F238E27FC236}">
                  <a16:creationId xmlns:a16="http://schemas.microsoft.com/office/drawing/2014/main" id="{C8E1EB1D-CAAC-4893-A6AA-216D7D6984A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56096" y="3645024"/>
              <a:ext cx="7200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直線コネクタ 116">
              <a:extLst>
                <a:ext uri="{FF2B5EF4-FFF2-40B4-BE49-F238E27FC236}">
                  <a16:creationId xmlns:a16="http://schemas.microsoft.com/office/drawing/2014/main" id="{9AE37E51-94A7-48F4-A159-A0BEEEA6EBC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88464" y="3140968"/>
              <a:ext cx="64807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直線コネクタ 117">
              <a:extLst>
                <a:ext uri="{FF2B5EF4-FFF2-40B4-BE49-F238E27FC236}">
                  <a16:creationId xmlns:a16="http://schemas.microsoft.com/office/drawing/2014/main" id="{20257FBF-33CC-430E-BA46-C5BA17F217F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88464" y="3717032"/>
              <a:ext cx="64807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直線コネクタ 118">
              <a:extLst>
                <a:ext uri="{FF2B5EF4-FFF2-40B4-BE49-F238E27FC236}">
                  <a16:creationId xmlns:a16="http://schemas.microsoft.com/office/drawing/2014/main" id="{42D51EF6-146F-4420-856B-661846B10F7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28104" y="3068960"/>
              <a:ext cx="57606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直線コネクタ 119">
              <a:extLst>
                <a:ext uri="{FF2B5EF4-FFF2-40B4-BE49-F238E27FC236}">
                  <a16:creationId xmlns:a16="http://schemas.microsoft.com/office/drawing/2014/main" id="{FC4C589D-3A6E-4D7F-81DC-0400033BC53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28104" y="3789040"/>
              <a:ext cx="57606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直線コネクタ 120">
              <a:extLst>
                <a:ext uri="{FF2B5EF4-FFF2-40B4-BE49-F238E27FC236}">
                  <a16:creationId xmlns:a16="http://schemas.microsoft.com/office/drawing/2014/main" id="{3EFB444A-7F74-4306-A042-FCBB32CD8CA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28104" y="2996952"/>
              <a:ext cx="57606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直線コネクタ 121">
              <a:extLst>
                <a:ext uri="{FF2B5EF4-FFF2-40B4-BE49-F238E27FC236}">
                  <a16:creationId xmlns:a16="http://schemas.microsoft.com/office/drawing/2014/main" id="{F2695452-8441-497E-A17B-7693308A96E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28104" y="3861048"/>
              <a:ext cx="57606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直線コネクタ 122">
              <a:extLst>
                <a:ext uri="{FF2B5EF4-FFF2-40B4-BE49-F238E27FC236}">
                  <a16:creationId xmlns:a16="http://schemas.microsoft.com/office/drawing/2014/main" id="{778A06D4-7344-4629-BEAD-C256A2F9DCB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60472" y="2924944"/>
              <a:ext cx="50405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直線コネクタ 123">
              <a:extLst>
                <a:ext uri="{FF2B5EF4-FFF2-40B4-BE49-F238E27FC236}">
                  <a16:creationId xmlns:a16="http://schemas.microsoft.com/office/drawing/2014/main" id="{9FE55357-21EF-4C63-9439-B45CDC15CAE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60472" y="3933056"/>
              <a:ext cx="50405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直線コネクタ 124">
              <a:extLst>
                <a:ext uri="{FF2B5EF4-FFF2-40B4-BE49-F238E27FC236}">
                  <a16:creationId xmlns:a16="http://schemas.microsoft.com/office/drawing/2014/main" id="{38ECCE5E-056D-41D2-8431-462166241F9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300112" y="2852936"/>
              <a:ext cx="43204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直線コネクタ 125">
              <a:extLst>
                <a:ext uri="{FF2B5EF4-FFF2-40B4-BE49-F238E27FC236}">
                  <a16:creationId xmlns:a16="http://schemas.microsoft.com/office/drawing/2014/main" id="{4FF58E98-65EA-4E28-AACB-4BA05EB885C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300112" y="4005064"/>
              <a:ext cx="43204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直線コネクタ 126">
              <a:extLst>
                <a:ext uri="{FF2B5EF4-FFF2-40B4-BE49-F238E27FC236}">
                  <a16:creationId xmlns:a16="http://schemas.microsoft.com/office/drawing/2014/main" id="{43F5127C-229F-4F0A-A36A-39867E7FC5C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372120" y="2780928"/>
              <a:ext cx="28803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直線コネクタ 127">
              <a:extLst>
                <a:ext uri="{FF2B5EF4-FFF2-40B4-BE49-F238E27FC236}">
                  <a16:creationId xmlns:a16="http://schemas.microsoft.com/office/drawing/2014/main" id="{479BF0EA-6D07-499E-8CB4-B2B26DC6E6E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372120" y="4077072"/>
              <a:ext cx="28803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AAFB2BB-260A-4C12-8148-A77D59D75954}"/>
              </a:ext>
            </a:extLst>
          </p:cNvPr>
          <p:cNvGrpSpPr/>
          <p:nvPr/>
        </p:nvGrpSpPr>
        <p:grpSpPr>
          <a:xfrm>
            <a:off x="5586760" y="4293096"/>
            <a:ext cx="360040" cy="720080"/>
            <a:chOff x="5388364" y="2708920"/>
            <a:chExt cx="720080" cy="1440160"/>
          </a:xfrm>
        </p:grpSpPr>
        <p:sp>
          <p:nvSpPr>
            <p:cNvPr id="129" name="楕円 128">
              <a:extLst>
                <a:ext uri="{FF2B5EF4-FFF2-40B4-BE49-F238E27FC236}">
                  <a16:creationId xmlns:a16="http://schemas.microsoft.com/office/drawing/2014/main" id="{E2352169-53F3-4C4D-AAF1-D6A633067030}"/>
                </a:ext>
              </a:extLst>
            </p:cNvPr>
            <p:cNvSpPr/>
            <p:nvPr/>
          </p:nvSpPr>
          <p:spPr bwMode="auto">
            <a:xfrm>
              <a:off x="5388364" y="2708920"/>
              <a:ext cx="720080" cy="1440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cxnSp>
          <p:nvCxnSpPr>
            <p:cNvPr id="130" name="直線コネクタ 129">
              <a:extLst>
                <a:ext uri="{FF2B5EF4-FFF2-40B4-BE49-F238E27FC236}">
                  <a16:creationId xmlns:a16="http://schemas.microsoft.com/office/drawing/2014/main" id="{81402EE5-8A54-4B98-BC88-03E6294B93E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388364" y="3429000"/>
              <a:ext cx="7200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直線コネクタ 130">
              <a:extLst>
                <a:ext uri="{FF2B5EF4-FFF2-40B4-BE49-F238E27FC236}">
                  <a16:creationId xmlns:a16="http://schemas.microsoft.com/office/drawing/2014/main" id="{D4BBC13A-B667-41C6-B063-43386A8FA56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388364" y="3501008"/>
              <a:ext cx="7200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直線コネクタ 131">
              <a:extLst>
                <a:ext uri="{FF2B5EF4-FFF2-40B4-BE49-F238E27FC236}">
                  <a16:creationId xmlns:a16="http://schemas.microsoft.com/office/drawing/2014/main" id="{FF26EE52-39A3-4388-B44A-71DB3FC8DE4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388364" y="3356992"/>
              <a:ext cx="7200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直線コネクタ 132">
              <a:extLst>
                <a:ext uri="{FF2B5EF4-FFF2-40B4-BE49-F238E27FC236}">
                  <a16:creationId xmlns:a16="http://schemas.microsoft.com/office/drawing/2014/main" id="{B117D694-A67D-435D-8EF0-12A352FA887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388364" y="3284984"/>
              <a:ext cx="7200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直線コネクタ 133">
              <a:extLst>
                <a:ext uri="{FF2B5EF4-FFF2-40B4-BE49-F238E27FC236}">
                  <a16:creationId xmlns:a16="http://schemas.microsoft.com/office/drawing/2014/main" id="{393A364B-3048-4293-8ADB-84154B3526D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388364" y="3573016"/>
              <a:ext cx="7200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直線コネクタ 134">
              <a:extLst>
                <a:ext uri="{FF2B5EF4-FFF2-40B4-BE49-F238E27FC236}">
                  <a16:creationId xmlns:a16="http://schemas.microsoft.com/office/drawing/2014/main" id="{88CB6544-CC81-4D8B-87DE-35BC92DA8EA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388364" y="3212976"/>
              <a:ext cx="7200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直線コネクタ 135">
              <a:extLst>
                <a:ext uri="{FF2B5EF4-FFF2-40B4-BE49-F238E27FC236}">
                  <a16:creationId xmlns:a16="http://schemas.microsoft.com/office/drawing/2014/main" id="{DA5E5A00-61A8-4813-8B05-7968A40ED62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388364" y="3645024"/>
              <a:ext cx="7200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直線コネクタ 136">
              <a:extLst>
                <a:ext uri="{FF2B5EF4-FFF2-40B4-BE49-F238E27FC236}">
                  <a16:creationId xmlns:a16="http://schemas.microsoft.com/office/drawing/2014/main" id="{D53AD90E-FB1C-475A-B759-2D79B0D6CEB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20732" y="3140968"/>
              <a:ext cx="64807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直線コネクタ 137">
              <a:extLst>
                <a:ext uri="{FF2B5EF4-FFF2-40B4-BE49-F238E27FC236}">
                  <a16:creationId xmlns:a16="http://schemas.microsoft.com/office/drawing/2014/main" id="{035A0DB3-C5B8-49D2-9CA6-63AD7CEE39B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20732" y="3717032"/>
              <a:ext cx="64807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直線コネクタ 138">
              <a:extLst>
                <a:ext uri="{FF2B5EF4-FFF2-40B4-BE49-F238E27FC236}">
                  <a16:creationId xmlns:a16="http://schemas.microsoft.com/office/drawing/2014/main" id="{2D73F03E-CD52-4CED-9019-5D111DFD479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60372" y="3068960"/>
              <a:ext cx="57606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直線コネクタ 139">
              <a:extLst>
                <a:ext uri="{FF2B5EF4-FFF2-40B4-BE49-F238E27FC236}">
                  <a16:creationId xmlns:a16="http://schemas.microsoft.com/office/drawing/2014/main" id="{E47B6C72-CCE3-4A02-8C87-908B0C18E9E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60372" y="3789040"/>
              <a:ext cx="57606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直線コネクタ 140">
              <a:extLst>
                <a:ext uri="{FF2B5EF4-FFF2-40B4-BE49-F238E27FC236}">
                  <a16:creationId xmlns:a16="http://schemas.microsoft.com/office/drawing/2014/main" id="{9FB0E4F7-9C37-4F88-88A8-7ECE2CF78EC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60372" y="2996952"/>
              <a:ext cx="57606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直線コネクタ 141">
              <a:extLst>
                <a:ext uri="{FF2B5EF4-FFF2-40B4-BE49-F238E27FC236}">
                  <a16:creationId xmlns:a16="http://schemas.microsoft.com/office/drawing/2014/main" id="{1DA71842-D906-49DE-8F8D-65135889BB3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60372" y="3861048"/>
              <a:ext cx="57606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直線コネクタ 142">
              <a:extLst>
                <a:ext uri="{FF2B5EF4-FFF2-40B4-BE49-F238E27FC236}">
                  <a16:creationId xmlns:a16="http://schemas.microsoft.com/office/drawing/2014/main" id="{D9A74292-455E-4E0E-865A-FFB56B732A1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92740" y="2924944"/>
              <a:ext cx="50405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直線コネクタ 143">
              <a:extLst>
                <a:ext uri="{FF2B5EF4-FFF2-40B4-BE49-F238E27FC236}">
                  <a16:creationId xmlns:a16="http://schemas.microsoft.com/office/drawing/2014/main" id="{5CC3D3D2-7965-4E2A-B2F8-7394FA68BF3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92740" y="3933056"/>
              <a:ext cx="50405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直線コネクタ 144">
              <a:extLst>
                <a:ext uri="{FF2B5EF4-FFF2-40B4-BE49-F238E27FC236}">
                  <a16:creationId xmlns:a16="http://schemas.microsoft.com/office/drawing/2014/main" id="{CA66FC7A-E883-4EAA-882A-2D1D25E1971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532380" y="2852936"/>
              <a:ext cx="43204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直線コネクタ 145">
              <a:extLst>
                <a:ext uri="{FF2B5EF4-FFF2-40B4-BE49-F238E27FC236}">
                  <a16:creationId xmlns:a16="http://schemas.microsoft.com/office/drawing/2014/main" id="{4377798C-D185-4758-B3C7-480A2CFA18A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532380" y="4005064"/>
              <a:ext cx="43204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直線コネクタ 146">
              <a:extLst>
                <a:ext uri="{FF2B5EF4-FFF2-40B4-BE49-F238E27FC236}">
                  <a16:creationId xmlns:a16="http://schemas.microsoft.com/office/drawing/2014/main" id="{5161B4E6-6876-48A8-A7B8-0387C2A2F66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604388" y="2780928"/>
              <a:ext cx="28803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直線コネクタ 147">
              <a:extLst>
                <a:ext uri="{FF2B5EF4-FFF2-40B4-BE49-F238E27FC236}">
                  <a16:creationId xmlns:a16="http://schemas.microsoft.com/office/drawing/2014/main" id="{24C3A5C0-97E8-4B4C-B8C3-E32844F1E1B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604388" y="4077072"/>
              <a:ext cx="28803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3" name="グループ化 212">
            <a:extLst>
              <a:ext uri="{FF2B5EF4-FFF2-40B4-BE49-F238E27FC236}">
                <a16:creationId xmlns:a16="http://schemas.microsoft.com/office/drawing/2014/main" id="{E134DC48-8986-4707-8512-1C9B576B3C17}"/>
              </a:ext>
            </a:extLst>
          </p:cNvPr>
          <p:cNvGrpSpPr/>
          <p:nvPr/>
        </p:nvGrpSpPr>
        <p:grpSpPr>
          <a:xfrm flipH="1">
            <a:off x="4765176" y="4289276"/>
            <a:ext cx="360040" cy="723900"/>
            <a:chOff x="6732240" y="4867275"/>
            <a:chExt cx="720080" cy="1447800"/>
          </a:xfrm>
        </p:grpSpPr>
        <p:sp>
          <p:nvSpPr>
            <p:cNvPr id="74" name="楕円 73">
              <a:extLst>
                <a:ext uri="{FF2B5EF4-FFF2-40B4-BE49-F238E27FC236}">
                  <a16:creationId xmlns:a16="http://schemas.microsoft.com/office/drawing/2014/main" id="{0D581754-AAA4-4666-972C-60C9B8843A3C}"/>
                </a:ext>
              </a:extLst>
            </p:cNvPr>
            <p:cNvSpPr/>
            <p:nvPr/>
          </p:nvSpPr>
          <p:spPr bwMode="auto">
            <a:xfrm>
              <a:off x="6732240" y="4869160"/>
              <a:ext cx="720080" cy="1440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B33F42B1-6838-4CE7-8450-361FC6C0DD7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841331" y="5083969"/>
              <a:ext cx="504825" cy="101203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直線コネクタ 149">
              <a:extLst>
                <a:ext uri="{FF2B5EF4-FFF2-40B4-BE49-F238E27FC236}">
                  <a16:creationId xmlns:a16="http://schemas.microsoft.com/office/drawing/2014/main" id="{E400FB5F-03D6-4DF6-97C3-03480BD755B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807994" y="5014913"/>
              <a:ext cx="500062" cy="10001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直線コネクタ 150">
              <a:extLst>
                <a:ext uri="{FF2B5EF4-FFF2-40B4-BE49-F238E27FC236}">
                  <a16:creationId xmlns:a16="http://schemas.microsoft.com/office/drawing/2014/main" id="{383DD2C6-C42D-4761-ADBA-72E3EC4B686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879431" y="5164932"/>
              <a:ext cx="500063" cy="99536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直線コネクタ 151">
              <a:extLst>
                <a:ext uri="{FF2B5EF4-FFF2-40B4-BE49-F238E27FC236}">
                  <a16:creationId xmlns:a16="http://schemas.microsoft.com/office/drawing/2014/main" id="{BB244B00-DE99-4167-B277-77F438E3A15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777038" y="4955381"/>
              <a:ext cx="488156" cy="97155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直線コネクタ 152">
              <a:extLst>
                <a:ext uri="{FF2B5EF4-FFF2-40B4-BE49-F238E27FC236}">
                  <a16:creationId xmlns:a16="http://schemas.microsoft.com/office/drawing/2014/main" id="{BDED1A70-2134-4CE3-83FF-9F289724415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922294" y="5253038"/>
              <a:ext cx="483394" cy="96678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直線コネクタ 153">
              <a:extLst>
                <a:ext uri="{FF2B5EF4-FFF2-40B4-BE49-F238E27FC236}">
                  <a16:creationId xmlns:a16="http://schemas.microsoft.com/office/drawing/2014/main" id="{228A1557-639D-45F4-B24F-91469D0F7B2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755606" y="4917281"/>
              <a:ext cx="457200" cy="9072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直線コネクタ 154">
              <a:extLst>
                <a:ext uri="{FF2B5EF4-FFF2-40B4-BE49-F238E27FC236}">
                  <a16:creationId xmlns:a16="http://schemas.microsoft.com/office/drawing/2014/main" id="{336C9915-C4F9-4800-9144-A8929357346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977063" y="5350669"/>
              <a:ext cx="454818" cy="9072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直線コネクタ 155">
              <a:extLst>
                <a:ext uri="{FF2B5EF4-FFF2-40B4-BE49-F238E27FC236}">
                  <a16:creationId xmlns:a16="http://schemas.microsoft.com/office/drawing/2014/main" id="{57FFA59D-D656-48BE-B649-49BC0C096B3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741319" y="4886325"/>
              <a:ext cx="419100" cy="8310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直線コネクタ 156">
              <a:extLst>
                <a:ext uri="{FF2B5EF4-FFF2-40B4-BE49-F238E27FC236}">
                  <a16:creationId xmlns:a16="http://schemas.microsoft.com/office/drawing/2014/main" id="{D207AD50-2567-4047-843F-80CE7FD004E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034213" y="5445224"/>
              <a:ext cx="418107" cy="8460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直線コネクタ 157">
              <a:extLst>
                <a:ext uri="{FF2B5EF4-FFF2-40B4-BE49-F238E27FC236}">
                  <a16:creationId xmlns:a16="http://schemas.microsoft.com/office/drawing/2014/main" id="{BEC160AA-E576-4B3B-8A96-A694F868E0F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732240" y="4867275"/>
              <a:ext cx="363885" cy="72196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直線コネクタ 158">
              <a:extLst>
                <a:ext uri="{FF2B5EF4-FFF2-40B4-BE49-F238E27FC236}">
                  <a16:creationId xmlns:a16="http://schemas.microsoft.com/office/drawing/2014/main" id="{E2F3F5BB-B08D-4ABA-8ACF-66DF21A6BC3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091363" y="5589240"/>
              <a:ext cx="360957" cy="72583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直線コネクタ 159">
              <a:extLst>
                <a:ext uri="{FF2B5EF4-FFF2-40B4-BE49-F238E27FC236}">
                  <a16:creationId xmlns:a16="http://schemas.microsoft.com/office/drawing/2014/main" id="{0FA96CA3-E85D-4C3A-82D5-0A6CD4A1CFD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743700" y="4895850"/>
              <a:ext cx="259556" cy="51673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直線コネクタ 160">
              <a:extLst>
                <a:ext uri="{FF2B5EF4-FFF2-40B4-BE49-F238E27FC236}">
                  <a16:creationId xmlns:a16="http://schemas.microsoft.com/office/drawing/2014/main" id="{5973C984-6003-4483-87AE-A855793450F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69944" y="5753100"/>
              <a:ext cx="276225" cy="5476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95155F9-93A4-43CC-946E-C5D97F2A9492}"/>
              </a:ext>
            </a:extLst>
          </p:cNvPr>
          <p:cNvGrpSpPr/>
          <p:nvPr/>
        </p:nvGrpSpPr>
        <p:grpSpPr>
          <a:xfrm>
            <a:off x="3135308" y="4289276"/>
            <a:ext cx="360040" cy="723900"/>
            <a:chOff x="2955456" y="2707035"/>
            <a:chExt cx="720080" cy="1447800"/>
          </a:xfrm>
        </p:grpSpPr>
        <p:sp>
          <p:nvSpPr>
            <p:cNvPr id="185" name="楕円 184">
              <a:extLst>
                <a:ext uri="{FF2B5EF4-FFF2-40B4-BE49-F238E27FC236}">
                  <a16:creationId xmlns:a16="http://schemas.microsoft.com/office/drawing/2014/main" id="{74CEEBF6-1DC2-4B66-BF80-874485F4E5FC}"/>
                </a:ext>
              </a:extLst>
            </p:cNvPr>
            <p:cNvSpPr/>
            <p:nvPr/>
          </p:nvSpPr>
          <p:spPr bwMode="auto">
            <a:xfrm>
              <a:off x="2955456" y="2708920"/>
              <a:ext cx="720080" cy="1440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cxnSp>
          <p:nvCxnSpPr>
            <p:cNvPr id="186" name="直線コネクタ 185">
              <a:extLst>
                <a:ext uri="{FF2B5EF4-FFF2-40B4-BE49-F238E27FC236}">
                  <a16:creationId xmlns:a16="http://schemas.microsoft.com/office/drawing/2014/main" id="{F4E0F02C-070C-41DD-AB79-2D55B67E66E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064547" y="2923729"/>
              <a:ext cx="504825" cy="101203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直線コネクタ 186">
              <a:extLst>
                <a:ext uri="{FF2B5EF4-FFF2-40B4-BE49-F238E27FC236}">
                  <a16:creationId xmlns:a16="http://schemas.microsoft.com/office/drawing/2014/main" id="{D89D8216-EC79-46EC-AAD8-A4C7A21026A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031210" y="2854673"/>
              <a:ext cx="500062" cy="10001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直線コネクタ 187">
              <a:extLst>
                <a:ext uri="{FF2B5EF4-FFF2-40B4-BE49-F238E27FC236}">
                  <a16:creationId xmlns:a16="http://schemas.microsoft.com/office/drawing/2014/main" id="{E0EE8664-9547-4E51-95E9-D21AD2AB316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102647" y="3004692"/>
              <a:ext cx="500063" cy="99536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" name="直線コネクタ 188">
              <a:extLst>
                <a:ext uri="{FF2B5EF4-FFF2-40B4-BE49-F238E27FC236}">
                  <a16:creationId xmlns:a16="http://schemas.microsoft.com/office/drawing/2014/main" id="{4831EB6F-D0DE-45BF-BE58-4115A74F095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000254" y="2795141"/>
              <a:ext cx="488156" cy="97155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0" name="直線コネクタ 189">
              <a:extLst>
                <a:ext uri="{FF2B5EF4-FFF2-40B4-BE49-F238E27FC236}">
                  <a16:creationId xmlns:a16="http://schemas.microsoft.com/office/drawing/2014/main" id="{7861ADB0-97B3-4D96-BCCA-11C16AB7C77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145510" y="3092798"/>
              <a:ext cx="483394" cy="96678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直線コネクタ 190">
              <a:extLst>
                <a:ext uri="{FF2B5EF4-FFF2-40B4-BE49-F238E27FC236}">
                  <a16:creationId xmlns:a16="http://schemas.microsoft.com/office/drawing/2014/main" id="{ECBC12DC-9D32-44C4-B8E6-2E760937F96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978822" y="2757041"/>
              <a:ext cx="457200" cy="9072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直線コネクタ 191">
              <a:extLst>
                <a:ext uri="{FF2B5EF4-FFF2-40B4-BE49-F238E27FC236}">
                  <a16:creationId xmlns:a16="http://schemas.microsoft.com/office/drawing/2014/main" id="{75E42FDC-0CCA-4C48-9732-3BA6802B117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200279" y="3190429"/>
              <a:ext cx="454818" cy="9072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直線コネクタ 192">
              <a:extLst>
                <a:ext uri="{FF2B5EF4-FFF2-40B4-BE49-F238E27FC236}">
                  <a16:creationId xmlns:a16="http://schemas.microsoft.com/office/drawing/2014/main" id="{079DC47B-632B-437E-AE2E-9DCDD938729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964535" y="2726085"/>
              <a:ext cx="419100" cy="8310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直線コネクタ 193">
              <a:extLst>
                <a:ext uri="{FF2B5EF4-FFF2-40B4-BE49-F238E27FC236}">
                  <a16:creationId xmlns:a16="http://schemas.microsoft.com/office/drawing/2014/main" id="{02098304-E698-469A-9127-D687A9FDA97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257429" y="3284984"/>
              <a:ext cx="418107" cy="8460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5" name="直線コネクタ 194">
              <a:extLst>
                <a:ext uri="{FF2B5EF4-FFF2-40B4-BE49-F238E27FC236}">
                  <a16:creationId xmlns:a16="http://schemas.microsoft.com/office/drawing/2014/main" id="{50581D2F-76A0-4B49-9AAF-FBB17DCE07A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955456" y="2707035"/>
              <a:ext cx="363885" cy="72196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6" name="直線コネクタ 195">
              <a:extLst>
                <a:ext uri="{FF2B5EF4-FFF2-40B4-BE49-F238E27FC236}">
                  <a16:creationId xmlns:a16="http://schemas.microsoft.com/office/drawing/2014/main" id="{3F05AE0A-1503-47DA-A851-AA276416438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14579" y="3429000"/>
              <a:ext cx="360957" cy="72583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直線コネクタ 196">
              <a:extLst>
                <a:ext uri="{FF2B5EF4-FFF2-40B4-BE49-F238E27FC236}">
                  <a16:creationId xmlns:a16="http://schemas.microsoft.com/office/drawing/2014/main" id="{E7CE98DE-E528-4A38-9D95-401E1094F33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966916" y="2735610"/>
              <a:ext cx="259556" cy="51673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" name="直線コネクタ 197">
              <a:extLst>
                <a:ext uri="{FF2B5EF4-FFF2-40B4-BE49-F238E27FC236}">
                  <a16:creationId xmlns:a16="http://schemas.microsoft.com/office/drawing/2014/main" id="{7E8D5653-BC43-4022-BE7A-9CED8AB70C4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93160" y="3592860"/>
              <a:ext cx="276225" cy="5476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75018C5A-5994-4B69-B579-38A7324639A9}"/>
              </a:ext>
            </a:extLst>
          </p:cNvPr>
          <p:cNvGrpSpPr/>
          <p:nvPr/>
        </p:nvGrpSpPr>
        <p:grpSpPr>
          <a:xfrm>
            <a:off x="6401696" y="4293096"/>
            <a:ext cx="358140" cy="720080"/>
            <a:chOff x="6212820" y="2707035"/>
            <a:chExt cx="720080" cy="1447800"/>
          </a:xfrm>
        </p:grpSpPr>
        <p:sp>
          <p:nvSpPr>
            <p:cNvPr id="199" name="楕円 198">
              <a:extLst>
                <a:ext uri="{FF2B5EF4-FFF2-40B4-BE49-F238E27FC236}">
                  <a16:creationId xmlns:a16="http://schemas.microsoft.com/office/drawing/2014/main" id="{0814DC84-9F9E-4091-AD1C-CAB683E494DA}"/>
                </a:ext>
              </a:extLst>
            </p:cNvPr>
            <p:cNvSpPr/>
            <p:nvPr/>
          </p:nvSpPr>
          <p:spPr bwMode="auto">
            <a:xfrm>
              <a:off x="6212820" y="2708920"/>
              <a:ext cx="720080" cy="1440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cxnSp>
          <p:nvCxnSpPr>
            <p:cNvPr id="200" name="直線コネクタ 199">
              <a:extLst>
                <a:ext uri="{FF2B5EF4-FFF2-40B4-BE49-F238E27FC236}">
                  <a16:creationId xmlns:a16="http://schemas.microsoft.com/office/drawing/2014/main" id="{10FAA07E-FFE7-4742-BFF2-8BE0DD87DC3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321911" y="2923729"/>
              <a:ext cx="504825" cy="101203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直線コネクタ 200">
              <a:extLst>
                <a:ext uri="{FF2B5EF4-FFF2-40B4-BE49-F238E27FC236}">
                  <a16:creationId xmlns:a16="http://schemas.microsoft.com/office/drawing/2014/main" id="{A06D5646-4971-463F-8C3D-CF8CE6AAE31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288574" y="2854673"/>
              <a:ext cx="500062" cy="10001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直線コネクタ 201">
              <a:extLst>
                <a:ext uri="{FF2B5EF4-FFF2-40B4-BE49-F238E27FC236}">
                  <a16:creationId xmlns:a16="http://schemas.microsoft.com/office/drawing/2014/main" id="{0D979C28-46DC-414E-B1C0-EF36082EF90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360011" y="3004692"/>
              <a:ext cx="500063" cy="99536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直線コネクタ 202">
              <a:extLst>
                <a:ext uri="{FF2B5EF4-FFF2-40B4-BE49-F238E27FC236}">
                  <a16:creationId xmlns:a16="http://schemas.microsoft.com/office/drawing/2014/main" id="{19ED85CB-A7D4-47BC-918B-87E0492A562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257618" y="2795141"/>
              <a:ext cx="488156" cy="97155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" name="直線コネクタ 203">
              <a:extLst>
                <a:ext uri="{FF2B5EF4-FFF2-40B4-BE49-F238E27FC236}">
                  <a16:creationId xmlns:a16="http://schemas.microsoft.com/office/drawing/2014/main" id="{17AD4871-A9B8-4C7F-96F4-BC1F7F9F628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402874" y="3092798"/>
              <a:ext cx="483394" cy="96678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" name="直線コネクタ 204">
              <a:extLst>
                <a:ext uri="{FF2B5EF4-FFF2-40B4-BE49-F238E27FC236}">
                  <a16:creationId xmlns:a16="http://schemas.microsoft.com/office/drawing/2014/main" id="{149DE8E6-B84B-428A-84C0-C7EB9BDC92E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236186" y="2757041"/>
              <a:ext cx="457200" cy="9072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" name="直線コネクタ 205">
              <a:extLst>
                <a:ext uri="{FF2B5EF4-FFF2-40B4-BE49-F238E27FC236}">
                  <a16:creationId xmlns:a16="http://schemas.microsoft.com/office/drawing/2014/main" id="{057B6C7A-6C26-457D-A95C-79ACF8FE880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457643" y="3190429"/>
              <a:ext cx="454818" cy="9072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7" name="直線コネクタ 206">
              <a:extLst>
                <a:ext uri="{FF2B5EF4-FFF2-40B4-BE49-F238E27FC236}">
                  <a16:creationId xmlns:a16="http://schemas.microsoft.com/office/drawing/2014/main" id="{DC8268AE-A501-454D-A1C1-7ED01288492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221899" y="2726085"/>
              <a:ext cx="419100" cy="83105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8" name="直線コネクタ 207">
              <a:extLst>
                <a:ext uri="{FF2B5EF4-FFF2-40B4-BE49-F238E27FC236}">
                  <a16:creationId xmlns:a16="http://schemas.microsoft.com/office/drawing/2014/main" id="{1A3CAEBF-52C8-47C0-BD73-C1D5ADF842C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514793" y="3284984"/>
              <a:ext cx="418107" cy="8460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" name="直線コネクタ 208">
              <a:extLst>
                <a:ext uri="{FF2B5EF4-FFF2-40B4-BE49-F238E27FC236}">
                  <a16:creationId xmlns:a16="http://schemas.microsoft.com/office/drawing/2014/main" id="{F7BC1D1C-CBAC-4802-A195-85821D9DDA4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212820" y="2707035"/>
              <a:ext cx="363885" cy="72196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0" name="直線コネクタ 209">
              <a:extLst>
                <a:ext uri="{FF2B5EF4-FFF2-40B4-BE49-F238E27FC236}">
                  <a16:creationId xmlns:a16="http://schemas.microsoft.com/office/drawing/2014/main" id="{2CD22D6C-0417-40A4-A3BB-D65871F939C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571943" y="3429000"/>
              <a:ext cx="360957" cy="72583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1" name="直線コネクタ 210">
              <a:extLst>
                <a:ext uri="{FF2B5EF4-FFF2-40B4-BE49-F238E27FC236}">
                  <a16:creationId xmlns:a16="http://schemas.microsoft.com/office/drawing/2014/main" id="{08498DC2-4FAE-4765-9F75-4C7EE38F697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224280" y="2735610"/>
              <a:ext cx="259556" cy="51673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2" name="直線コネクタ 211">
              <a:extLst>
                <a:ext uri="{FF2B5EF4-FFF2-40B4-BE49-F238E27FC236}">
                  <a16:creationId xmlns:a16="http://schemas.microsoft.com/office/drawing/2014/main" id="{F48FF10E-DED8-4523-960F-2E2490090FD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650524" y="3592860"/>
              <a:ext cx="276225" cy="5476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4" name="左中かっこ 213">
            <a:extLst>
              <a:ext uri="{FF2B5EF4-FFF2-40B4-BE49-F238E27FC236}">
                <a16:creationId xmlns:a16="http://schemas.microsoft.com/office/drawing/2014/main" id="{3536A70A-2903-41E9-B76A-06C82F48280B}"/>
              </a:ext>
            </a:extLst>
          </p:cNvPr>
          <p:cNvSpPr/>
          <p:nvPr/>
        </p:nvSpPr>
        <p:spPr bwMode="auto">
          <a:xfrm rot="5400000">
            <a:off x="3203848" y="1340767"/>
            <a:ext cx="216024" cy="3240360"/>
          </a:xfrm>
          <a:prstGeom prst="leftBrace">
            <a:avLst>
              <a:gd name="adj1" fmla="val 4766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5" name="左中かっこ 214">
            <a:extLst>
              <a:ext uri="{FF2B5EF4-FFF2-40B4-BE49-F238E27FC236}">
                <a16:creationId xmlns:a16="http://schemas.microsoft.com/office/drawing/2014/main" id="{07F6F71E-75AE-435A-BF78-2D80A59D373C}"/>
              </a:ext>
            </a:extLst>
          </p:cNvPr>
          <p:cNvSpPr/>
          <p:nvPr/>
        </p:nvSpPr>
        <p:spPr bwMode="auto">
          <a:xfrm rot="5400000">
            <a:off x="6444208" y="1340768"/>
            <a:ext cx="216024" cy="3240360"/>
          </a:xfrm>
          <a:prstGeom prst="leftBrace">
            <a:avLst>
              <a:gd name="adj1" fmla="val 4766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6" name="テキスト ボックス 215">
            <a:extLst>
              <a:ext uri="{FF2B5EF4-FFF2-40B4-BE49-F238E27FC236}">
                <a16:creationId xmlns:a16="http://schemas.microsoft.com/office/drawing/2014/main" id="{77BB0157-A75E-483F-8D75-B6B7B843D29E}"/>
              </a:ext>
            </a:extLst>
          </p:cNvPr>
          <p:cNvSpPr txBox="1"/>
          <p:nvPr/>
        </p:nvSpPr>
        <p:spPr>
          <a:xfrm>
            <a:off x="2555776" y="2492896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180deg cycle</a:t>
            </a:r>
            <a:endParaRPr kumimoji="1" lang="ja-JP" altLang="en-US" dirty="0"/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C278DAC2-63E2-4395-B69B-BC380859C11D}"/>
              </a:ext>
            </a:extLst>
          </p:cNvPr>
          <p:cNvSpPr txBox="1"/>
          <p:nvPr/>
        </p:nvSpPr>
        <p:spPr>
          <a:xfrm>
            <a:off x="5796136" y="2492896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180deg cycle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テキスト ボックス 148">
                <a:extLst>
                  <a:ext uri="{FF2B5EF4-FFF2-40B4-BE49-F238E27FC236}">
                    <a16:creationId xmlns:a16="http://schemas.microsoft.com/office/drawing/2014/main" id="{DC366DB1-49E5-4C7E-8053-4D0E384C9546}"/>
                  </a:ext>
                </a:extLst>
              </p:cNvPr>
              <p:cNvSpPr txBox="1"/>
              <p:nvPr/>
            </p:nvSpPr>
            <p:spPr>
              <a:xfrm>
                <a:off x="2483768" y="1988840"/>
                <a:ext cx="4388509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9" name="テキスト ボックス 148">
                <a:extLst>
                  <a:ext uri="{FF2B5EF4-FFF2-40B4-BE49-F238E27FC236}">
                    <a16:creationId xmlns:a16="http://schemas.microsoft.com/office/drawing/2014/main" id="{DC366DB1-49E5-4C7E-8053-4D0E384C9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988840"/>
                <a:ext cx="4388509" cy="5167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Rectangle 135">
            <a:extLst>
              <a:ext uri="{FF2B5EF4-FFF2-40B4-BE49-F238E27FC236}">
                <a16:creationId xmlns:a16="http://schemas.microsoft.com/office/drawing/2014/main" id="{ED46BC40-0E32-47E5-AB4B-CBCAA21AD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548681"/>
            <a:ext cx="4033838" cy="1296143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4" name="Line 21">
            <a:extLst>
              <a:ext uri="{FF2B5EF4-FFF2-40B4-BE49-F238E27FC236}">
                <a16:creationId xmlns:a16="http://schemas.microsoft.com/office/drawing/2014/main" id="{0C4052F4-5B1F-4B88-9892-EF8059CDA8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553" y="981051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165" name="Group 22">
            <a:extLst>
              <a:ext uri="{FF2B5EF4-FFF2-40B4-BE49-F238E27FC236}">
                <a16:creationId xmlns:a16="http://schemas.microsoft.com/office/drawing/2014/main" id="{C7662C02-C4B0-416A-B0E9-DCC560638DDD}"/>
              </a:ext>
            </a:extLst>
          </p:cNvPr>
          <p:cNvGrpSpPr>
            <a:grpSpLocks/>
          </p:cNvGrpSpPr>
          <p:nvPr/>
        </p:nvGrpSpPr>
        <p:grpSpPr bwMode="auto">
          <a:xfrm>
            <a:off x="756916" y="1340768"/>
            <a:ext cx="666750" cy="433388"/>
            <a:chOff x="96" y="2208"/>
            <a:chExt cx="480" cy="480"/>
          </a:xfrm>
        </p:grpSpPr>
        <p:sp>
          <p:nvSpPr>
            <p:cNvPr id="180" name="Line 23">
              <a:extLst>
                <a:ext uri="{FF2B5EF4-FFF2-40B4-BE49-F238E27FC236}">
                  <a16:creationId xmlns:a16="http://schemas.microsoft.com/office/drawing/2014/main" id="{DB916B99-9590-4734-9DD5-2DFFA404D8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2208"/>
              <a:ext cx="0" cy="48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1" name="Line 24">
              <a:extLst>
                <a:ext uri="{FF2B5EF4-FFF2-40B4-BE49-F238E27FC236}">
                  <a16:creationId xmlns:a16="http://schemas.microsoft.com/office/drawing/2014/main" id="{3499D8D4-4807-4752-A182-C9F5B81C65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2448"/>
              <a:ext cx="48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66" name="Freeform 28">
            <a:extLst>
              <a:ext uri="{FF2B5EF4-FFF2-40B4-BE49-F238E27FC236}">
                <a16:creationId xmlns:a16="http://schemas.microsoft.com/office/drawing/2014/main" id="{7987D3C5-7412-4F8A-B807-8A7B8835744A}"/>
              </a:ext>
            </a:extLst>
          </p:cNvPr>
          <p:cNvSpPr>
            <a:spLocks/>
          </p:cNvSpPr>
          <p:nvPr/>
        </p:nvSpPr>
        <p:spPr bwMode="auto">
          <a:xfrm>
            <a:off x="396553" y="620688"/>
            <a:ext cx="1112838" cy="649288"/>
          </a:xfrm>
          <a:custGeom>
            <a:avLst/>
            <a:gdLst/>
            <a:ahLst/>
            <a:cxnLst>
              <a:cxn ang="0">
                <a:pos x="0" y="375"/>
              </a:cxn>
              <a:cxn ang="0">
                <a:pos x="187" y="55"/>
              </a:cxn>
              <a:cxn ang="0">
                <a:pos x="440" y="667"/>
              </a:cxn>
              <a:cxn ang="0">
                <a:pos x="700" y="41"/>
              </a:cxn>
              <a:cxn ang="0">
                <a:pos x="981" y="659"/>
              </a:cxn>
              <a:cxn ang="0">
                <a:pos x="1269" y="48"/>
              </a:cxn>
              <a:cxn ang="0">
                <a:pos x="1410" y="371"/>
              </a:cxn>
            </a:cxnLst>
            <a:rect l="0" t="0" r="r" b="b"/>
            <a:pathLst>
              <a:path w="1410" h="669">
                <a:moveTo>
                  <a:pt x="0" y="375"/>
                </a:moveTo>
                <a:cubicBezTo>
                  <a:pt x="31" y="322"/>
                  <a:pt x="114" y="6"/>
                  <a:pt x="187" y="55"/>
                </a:cubicBezTo>
                <a:cubicBezTo>
                  <a:pt x="260" y="104"/>
                  <a:pt x="355" y="669"/>
                  <a:pt x="440" y="667"/>
                </a:cubicBezTo>
                <a:cubicBezTo>
                  <a:pt x="525" y="665"/>
                  <a:pt x="610" y="42"/>
                  <a:pt x="700" y="41"/>
                </a:cubicBezTo>
                <a:cubicBezTo>
                  <a:pt x="790" y="40"/>
                  <a:pt x="886" y="658"/>
                  <a:pt x="981" y="659"/>
                </a:cubicBezTo>
                <a:cubicBezTo>
                  <a:pt x="1076" y="660"/>
                  <a:pt x="1198" y="96"/>
                  <a:pt x="1269" y="48"/>
                </a:cubicBezTo>
                <a:cubicBezTo>
                  <a:pt x="1340" y="0"/>
                  <a:pt x="1381" y="304"/>
                  <a:pt x="1410" y="371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67" name="Object 30">
            <a:extLst>
              <a:ext uri="{FF2B5EF4-FFF2-40B4-BE49-F238E27FC236}">
                <a16:creationId xmlns:a16="http://schemas.microsoft.com/office/drawing/2014/main" id="{012CA42A-76BB-4CD2-987B-75A965C298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108237"/>
              </p:ext>
            </p:extLst>
          </p:nvPr>
        </p:nvGraphicFramePr>
        <p:xfrm>
          <a:off x="401316" y="620688"/>
          <a:ext cx="14351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2" name="Micrografx Windows Draw 4.0J 描画" r:id="rId4" imgW="2885760" imgH="645840" progId="">
                  <p:embed/>
                </p:oleObj>
              </mc:Choice>
              <mc:Fallback>
                <p:oleObj name="Micrografx Windows Draw 4.0J 描画" r:id="rId4" imgW="2885760" imgH="645840" progId="">
                  <p:embed/>
                  <p:pic>
                    <p:nvPicPr>
                      <p:cNvPr id="103" name="Object 30">
                        <a:extLst>
                          <a:ext uri="{FF2B5EF4-FFF2-40B4-BE49-F238E27FC236}">
                            <a16:creationId xmlns:a16="http://schemas.microsoft.com/office/drawing/2014/main" id="{D03DB6DB-2988-47E1-9E7B-7295C9157C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16" y="620688"/>
                        <a:ext cx="14351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9" name="Group 122">
            <a:extLst>
              <a:ext uri="{FF2B5EF4-FFF2-40B4-BE49-F238E27FC236}">
                <a16:creationId xmlns:a16="http://schemas.microsoft.com/office/drawing/2014/main" id="{8855E145-E0A7-4F69-9611-7003408E3AD2}"/>
              </a:ext>
            </a:extLst>
          </p:cNvPr>
          <p:cNvGrpSpPr>
            <a:grpSpLocks/>
          </p:cNvGrpSpPr>
          <p:nvPr/>
        </p:nvGrpSpPr>
        <p:grpSpPr bwMode="auto">
          <a:xfrm>
            <a:off x="3636641" y="765151"/>
            <a:ext cx="647700" cy="431800"/>
            <a:chOff x="2563" y="2523"/>
            <a:chExt cx="498" cy="272"/>
          </a:xfrm>
        </p:grpSpPr>
        <p:sp>
          <p:nvSpPr>
            <p:cNvPr id="173" name="AutoShape 121">
              <a:extLst>
                <a:ext uri="{FF2B5EF4-FFF2-40B4-BE49-F238E27FC236}">
                  <a16:creationId xmlns:a16="http://schemas.microsoft.com/office/drawing/2014/main" id="{01DA8F8F-8EB7-4770-A9AF-57168C4723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85" y="2546"/>
              <a:ext cx="182" cy="226"/>
            </a:xfrm>
            <a:prstGeom prst="can">
              <a:avLst>
                <a:gd name="adj" fmla="val 31044"/>
              </a:avLst>
            </a:prstGeom>
            <a:solidFill>
              <a:srgbClr val="80808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" name="AutoShape 120">
              <a:extLst>
                <a:ext uri="{FF2B5EF4-FFF2-40B4-BE49-F238E27FC236}">
                  <a16:creationId xmlns:a16="http://schemas.microsoft.com/office/drawing/2014/main" id="{76E29504-AF8E-4160-94FB-3398E02AE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523"/>
              <a:ext cx="408" cy="272"/>
            </a:xfrm>
            <a:prstGeom prst="cube">
              <a:avLst>
                <a:gd name="adj" fmla="val 25000"/>
              </a:avLst>
            </a:prstGeom>
            <a:solidFill>
              <a:srgbClr val="80808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70" name="Line 133">
            <a:extLst>
              <a:ext uri="{FF2B5EF4-FFF2-40B4-BE49-F238E27FC236}">
                <a16:creationId xmlns:a16="http://schemas.microsoft.com/office/drawing/2014/main" id="{B8029C1A-F95B-489A-AF71-4D7A8D6A0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7491" y="1340768"/>
            <a:ext cx="0" cy="4333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1" name="Freeform 138">
            <a:extLst>
              <a:ext uri="{FF2B5EF4-FFF2-40B4-BE49-F238E27FC236}">
                <a16:creationId xmlns:a16="http://schemas.microsoft.com/office/drawing/2014/main" id="{383E4B3A-5281-46D9-ACB0-778ECE91D071}"/>
              </a:ext>
            </a:extLst>
          </p:cNvPr>
          <p:cNvSpPr>
            <a:spLocks/>
          </p:cNvSpPr>
          <p:nvPr/>
        </p:nvSpPr>
        <p:spPr bwMode="auto">
          <a:xfrm>
            <a:off x="2196778" y="620688"/>
            <a:ext cx="1112838" cy="649288"/>
          </a:xfrm>
          <a:custGeom>
            <a:avLst/>
            <a:gdLst/>
            <a:ahLst/>
            <a:cxnLst>
              <a:cxn ang="0">
                <a:pos x="0" y="375"/>
              </a:cxn>
              <a:cxn ang="0">
                <a:pos x="187" y="55"/>
              </a:cxn>
              <a:cxn ang="0">
                <a:pos x="440" y="667"/>
              </a:cxn>
              <a:cxn ang="0">
                <a:pos x="700" y="41"/>
              </a:cxn>
              <a:cxn ang="0">
                <a:pos x="981" y="659"/>
              </a:cxn>
              <a:cxn ang="0">
                <a:pos x="1269" y="48"/>
              </a:cxn>
              <a:cxn ang="0">
                <a:pos x="1410" y="371"/>
              </a:cxn>
            </a:cxnLst>
            <a:rect l="0" t="0" r="r" b="b"/>
            <a:pathLst>
              <a:path w="1410" h="669">
                <a:moveTo>
                  <a:pt x="0" y="375"/>
                </a:moveTo>
                <a:cubicBezTo>
                  <a:pt x="31" y="322"/>
                  <a:pt x="114" y="6"/>
                  <a:pt x="187" y="55"/>
                </a:cubicBezTo>
                <a:cubicBezTo>
                  <a:pt x="260" y="104"/>
                  <a:pt x="355" y="669"/>
                  <a:pt x="440" y="667"/>
                </a:cubicBezTo>
                <a:cubicBezTo>
                  <a:pt x="525" y="665"/>
                  <a:pt x="610" y="42"/>
                  <a:pt x="700" y="41"/>
                </a:cubicBezTo>
                <a:cubicBezTo>
                  <a:pt x="790" y="40"/>
                  <a:pt x="886" y="658"/>
                  <a:pt x="981" y="659"/>
                </a:cubicBezTo>
                <a:cubicBezTo>
                  <a:pt x="1076" y="660"/>
                  <a:pt x="1198" y="96"/>
                  <a:pt x="1269" y="48"/>
                </a:cubicBezTo>
                <a:cubicBezTo>
                  <a:pt x="1340" y="0"/>
                  <a:pt x="1381" y="304"/>
                  <a:pt x="1410" y="371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2" name="Line 139">
            <a:extLst>
              <a:ext uri="{FF2B5EF4-FFF2-40B4-BE49-F238E27FC236}">
                <a16:creationId xmlns:a16="http://schemas.microsoft.com/office/drawing/2014/main" id="{D658A46D-777A-4644-B872-6AE9D3ECE16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6778" y="981051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83" name="Rectangle 143">
            <a:extLst>
              <a:ext uri="{FF2B5EF4-FFF2-40B4-BE49-F238E27FC236}">
                <a16:creationId xmlns:a16="http://schemas.microsoft.com/office/drawing/2014/main" id="{9161EF49-F19F-4C56-9A8B-594CF990F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141" y="548681"/>
            <a:ext cx="4033838" cy="1296143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" name="Line 144">
            <a:extLst>
              <a:ext uri="{FF2B5EF4-FFF2-40B4-BE49-F238E27FC236}">
                <a16:creationId xmlns:a16="http://schemas.microsoft.com/office/drawing/2014/main" id="{1B55EBC3-0DEC-4CA4-B508-3248F529EB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9166" y="981051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218" name="Group 145">
            <a:extLst>
              <a:ext uri="{FF2B5EF4-FFF2-40B4-BE49-F238E27FC236}">
                <a16:creationId xmlns:a16="http://schemas.microsoft.com/office/drawing/2014/main" id="{EA3B56AB-5292-4DFC-8DEF-056AFEBFBE79}"/>
              </a:ext>
            </a:extLst>
          </p:cNvPr>
          <p:cNvGrpSpPr>
            <a:grpSpLocks/>
          </p:cNvGrpSpPr>
          <p:nvPr/>
        </p:nvGrpSpPr>
        <p:grpSpPr bwMode="auto">
          <a:xfrm>
            <a:off x="5149529" y="1340768"/>
            <a:ext cx="666750" cy="433388"/>
            <a:chOff x="96" y="2208"/>
            <a:chExt cx="480" cy="480"/>
          </a:xfrm>
        </p:grpSpPr>
        <p:sp>
          <p:nvSpPr>
            <p:cNvPr id="239" name="Line 146">
              <a:extLst>
                <a:ext uri="{FF2B5EF4-FFF2-40B4-BE49-F238E27FC236}">
                  <a16:creationId xmlns:a16="http://schemas.microsoft.com/office/drawing/2014/main" id="{741B4BCF-40DF-41B2-99B2-B8571E038D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2208"/>
              <a:ext cx="0" cy="48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0" name="Line 147">
              <a:extLst>
                <a:ext uri="{FF2B5EF4-FFF2-40B4-BE49-F238E27FC236}">
                  <a16:creationId xmlns:a16="http://schemas.microsoft.com/office/drawing/2014/main" id="{5C5F3ED3-EC5F-4312-970B-2E6D09DCE5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2448"/>
              <a:ext cx="48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19" name="Freeform 148">
            <a:extLst>
              <a:ext uri="{FF2B5EF4-FFF2-40B4-BE49-F238E27FC236}">
                <a16:creationId xmlns:a16="http://schemas.microsoft.com/office/drawing/2014/main" id="{D82A6C2E-8D52-4752-A958-D8C812D43FBE}"/>
              </a:ext>
            </a:extLst>
          </p:cNvPr>
          <p:cNvSpPr>
            <a:spLocks/>
          </p:cNvSpPr>
          <p:nvPr/>
        </p:nvSpPr>
        <p:spPr bwMode="auto">
          <a:xfrm>
            <a:off x="4789166" y="620688"/>
            <a:ext cx="1112838" cy="649288"/>
          </a:xfrm>
          <a:custGeom>
            <a:avLst/>
            <a:gdLst/>
            <a:ahLst/>
            <a:cxnLst>
              <a:cxn ang="0">
                <a:pos x="0" y="375"/>
              </a:cxn>
              <a:cxn ang="0">
                <a:pos x="187" y="55"/>
              </a:cxn>
              <a:cxn ang="0">
                <a:pos x="440" y="667"/>
              </a:cxn>
              <a:cxn ang="0">
                <a:pos x="700" y="41"/>
              </a:cxn>
              <a:cxn ang="0">
                <a:pos x="981" y="659"/>
              </a:cxn>
              <a:cxn ang="0">
                <a:pos x="1269" y="48"/>
              </a:cxn>
              <a:cxn ang="0">
                <a:pos x="1410" y="371"/>
              </a:cxn>
            </a:cxnLst>
            <a:rect l="0" t="0" r="r" b="b"/>
            <a:pathLst>
              <a:path w="1410" h="669">
                <a:moveTo>
                  <a:pt x="0" y="375"/>
                </a:moveTo>
                <a:cubicBezTo>
                  <a:pt x="31" y="322"/>
                  <a:pt x="114" y="6"/>
                  <a:pt x="187" y="55"/>
                </a:cubicBezTo>
                <a:cubicBezTo>
                  <a:pt x="260" y="104"/>
                  <a:pt x="355" y="669"/>
                  <a:pt x="440" y="667"/>
                </a:cubicBezTo>
                <a:cubicBezTo>
                  <a:pt x="525" y="665"/>
                  <a:pt x="610" y="42"/>
                  <a:pt x="700" y="41"/>
                </a:cubicBezTo>
                <a:cubicBezTo>
                  <a:pt x="790" y="40"/>
                  <a:pt x="886" y="658"/>
                  <a:pt x="981" y="659"/>
                </a:cubicBezTo>
                <a:cubicBezTo>
                  <a:pt x="1076" y="660"/>
                  <a:pt x="1198" y="96"/>
                  <a:pt x="1269" y="48"/>
                </a:cubicBezTo>
                <a:cubicBezTo>
                  <a:pt x="1340" y="0"/>
                  <a:pt x="1381" y="304"/>
                  <a:pt x="1410" y="371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20" name="Object 149">
            <a:extLst>
              <a:ext uri="{FF2B5EF4-FFF2-40B4-BE49-F238E27FC236}">
                <a16:creationId xmlns:a16="http://schemas.microsoft.com/office/drawing/2014/main" id="{B2A11158-C72D-464B-AA00-A785380DC6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009662"/>
              </p:ext>
            </p:extLst>
          </p:nvPr>
        </p:nvGraphicFramePr>
        <p:xfrm>
          <a:off x="4793929" y="620688"/>
          <a:ext cx="14351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3" name="Micrografx Windows Draw 4.0J 描画" r:id="rId6" imgW="2885760" imgH="645840" progId="">
                  <p:embed/>
                </p:oleObj>
              </mc:Choice>
              <mc:Fallback>
                <p:oleObj name="Micrografx Windows Draw 4.0J 描画" r:id="rId6" imgW="2885760" imgH="645840" progId="">
                  <p:embed/>
                  <p:pic>
                    <p:nvPicPr>
                      <p:cNvPr id="124" name="Object 149">
                        <a:extLst>
                          <a:ext uri="{FF2B5EF4-FFF2-40B4-BE49-F238E27FC236}">
                            <a16:creationId xmlns:a16="http://schemas.microsoft.com/office/drawing/2014/main" id="{18516575-AD4D-480F-925A-73024B5F74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929" y="620688"/>
                        <a:ext cx="14351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1" name="Group 156">
            <a:extLst>
              <a:ext uri="{FF2B5EF4-FFF2-40B4-BE49-F238E27FC236}">
                <a16:creationId xmlns:a16="http://schemas.microsoft.com/office/drawing/2014/main" id="{B807E995-7DA3-4607-B066-B36BE5EF2286}"/>
              </a:ext>
            </a:extLst>
          </p:cNvPr>
          <p:cNvGrpSpPr>
            <a:grpSpLocks/>
          </p:cNvGrpSpPr>
          <p:nvPr/>
        </p:nvGrpSpPr>
        <p:grpSpPr bwMode="auto">
          <a:xfrm>
            <a:off x="8029254" y="765151"/>
            <a:ext cx="647700" cy="431800"/>
            <a:chOff x="2563" y="2523"/>
            <a:chExt cx="498" cy="272"/>
          </a:xfrm>
        </p:grpSpPr>
        <p:sp>
          <p:nvSpPr>
            <p:cNvPr id="237" name="AutoShape 157">
              <a:extLst>
                <a:ext uri="{FF2B5EF4-FFF2-40B4-BE49-F238E27FC236}">
                  <a16:creationId xmlns:a16="http://schemas.microsoft.com/office/drawing/2014/main" id="{35040287-1DBF-4DF6-B4D5-8A727D5042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85" y="2546"/>
              <a:ext cx="182" cy="226"/>
            </a:xfrm>
            <a:prstGeom prst="can">
              <a:avLst>
                <a:gd name="adj" fmla="val 31044"/>
              </a:avLst>
            </a:prstGeom>
            <a:solidFill>
              <a:srgbClr val="80808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8" name="AutoShape 158">
              <a:extLst>
                <a:ext uri="{FF2B5EF4-FFF2-40B4-BE49-F238E27FC236}">
                  <a16:creationId xmlns:a16="http://schemas.microsoft.com/office/drawing/2014/main" id="{F5134500-9C44-4E54-9374-88E9292BF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523"/>
              <a:ext cx="408" cy="272"/>
            </a:xfrm>
            <a:prstGeom prst="cube">
              <a:avLst>
                <a:gd name="adj" fmla="val 25000"/>
              </a:avLst>
            </a:prstGeom>
            <a:solidFill>
              <a:srgbClr val="80808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22" name="Line 161">
            <a:extLst>
              <a:ext uri="{FF2B5EF4-FFF2-40B4-BE49-F238E27FC236}">
                <a16:creationId xmlns:a16="http://schemas.microsoft.com/office/drawing/2014/main" id="{6C04628D-B696-4EFE-8471-E3D69FC840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6729" y="1558255"/>
            <a:ext cx="66675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23" name="Object 162">
            <a:extLst>
              <a:ext uri="{FF2B5EF4-FFF2-40B4-BE49-F238E27FC236}">
                <a16:creationId xmlns:a16="http://schemas.microsoft.com/office/drawing/2014/main" id="{AFFAC707-FEBF-4B9B-9E6C-91AFC2C75E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140468"/>
              </p:ext>
            </p:extLst>
          </p:nvPr>
        </p:nvGraphicFramePr>
        <p:xfrm>
          <a:off x="6594154" y="620688"/>
          <a:ext cx="14351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4" name="Micrografx Windows Draw 4.0J 描画" r:id="rId8" imgW="2885760" imgH="645840" progId="">
                  <p:embed/>
                </p:oleObj>
              </mc:Choice>
              <mc:Fallback>
                <p:oleObj name="Micrografx Windows Draw 4.0J 描画" r:id="rId8" imgW="2885760" imgH="645840" progId="">
                  <p:embed/>
                  <p:pic>
                    <p:nvPicPr>
                      <p:cNvPr id="127" name="Object 162">
                        <a:extLst>
                          <a:ext uri="{FF2B5EF4-FFF2-40B4-BE49-F238E27FC236}">
                            <a16:creationId xmlns:a16="http://schemas.microsoft.com/office/drawing/2014/main" id="{714FCD7E-A9BE-4067-A29E-8D700235A2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4154" y="620688"/>
                        <a:ext cx="14351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" name="Line 164">
            <a:extLst>
              <a:ext uri="{FF2B5EF4-FFF2-40B4-BE49-F238E27FC236}">
                <a16:creationId xmlns:a16="http://schemas.microsoft.com/office/drawing/2014/main" id="{8C3DDE39-5C57-447F-94A0-193245379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9391" y="981051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241" name="グループ化 240">
            <a:extLst>
              <a:ext uri="{FF2B5EF4-FFF2-40B4-BE49-F238E27FC236}">
                <a16:creationId xmlns:a16="http://schemas.microsoft.com/office/drawing/2014/main" id="{D83DD495-1538-463B-8466-8BF927F7C4EE}"/>
              </a:ext>
            </a:extLst>
          </p:cNvPr>
          <p:cNvGrpSpPr/>
          <p:nvPr/>
        </p:nvGrpSpPr>
        <p:grpSpPr>
          <a:xfrm>
            <a:off x="1763688" y="621829"/>
            <a:ext cx="360040" cy="720080"/>
            <a:chOff x="3763728" y="2708920"/>
            <a:chExt cx="720080" cy="1440160"/>
          </a:xfrm>
        </p:grpSpPr>
        <p:sp>
          <p:nvSpPr>
            <p:cNvPr id="242" name="楕円 241">
              <a:extLst>
                <a:ext uri="{FF2B5EF4-FFF2-40B4-BE49-F238E27FC236}">
                  <a16:creationId xmlns:a16="http://schemas.microsoft.com/office/drawing/2014/main" id="{661E975A-2FF5-47E7-8F23-5297B87F31E5}"/>
                </a:ext>
              </a:extLst>
            </p:cNvPr>
            <p:cNvSpPr/>
            <p:nvPr/>
          </p:nvSpPr>
          <p:spPr bwMode="auto">
            <a:xfrm>
              <a:off x="3763728" y="2708920"/>
              <a:ext cx="720080" cy="1440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cxnSp>
          <p:nvCxnSpPr>
            <p:cNvPr id="243" name="直線コネクタ 242">
              <a:extLst>
                <a:ext uri="{FF2B5EF4-FFF2-40B4-BE49-F238E27FC236}">
                  <a16:creationId xmlns:a16="http://schemas.microsoft.com/office/drawing/2014/main" id="{0C1A4EE5-E28C-45D7-86DE-9326203E159C}"/>
                </a:ext>
              </a:extLst>
            </p:cNvPr>
            <p:cNvCxnSpPr/>
            <p:nvPr/>
          </p:nvCxnSpPr>
          <p:spPr bwMode="auto">
            <a:xfrm flipV="1">
              <a:off x="4123768" y="2708920"/>
              <a:ext cx="0" cy="14401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4" name="直線コネクタ 243">
              <a:extLst>
                <a:ext uri="{FF2B5EF4-FFF2-40B4-BE49-F238E27FC236}">
                  <a16:creationId xmlns:a16="http://schemas.microsoft.com/office/drawing/2014/main" id="{986B9BB2-2CB5-49FC-8EC2-282AE02A7BB0}"/>
                </a:ext>
              </a:extLst>
            </p:cNvPr>
            <p:cNvCxnSpPr/>
            <p:nvPr/>
          </p:nvCxnSpPr>
          <p:spPr bwMode="auto">
            <a:xfrm flipV="1">
              <a:off x="4195776" y="2708920"/>
              <a:ext cx="0" cy="14401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5" name="直線コネクタ 244">
              <a:extLst>
                <a:ext uri="{FF2B5EF4-FFF2-40B4-BE49-F238E27FC236}">
                  <a16:creationId xmlns:a16="http://schemas.microsoft.com/office/drawing/2014/main" id="{2CC7F77A-309B-43F9-837A-65675640F6E6}"/>
                </a:ext>
              </a:extLst>
            </p:cNvPr>
            <p:cNvCxnSpPr/>
            <p:nvPr/>
          </p:nvCxnSpPr>
          <p:spPr bwMode="auto">
            <a:xfrm flipV="1">
              <a:off x="4051760" y="2708920"/>
              <a:ext cx="0" cy="14401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6" name="直線コネクタ 245">
              <a:extLst>
                <a:ext uri="{FF2B5EF4-FFF2-40B4-BE49-F238E27FC236}">
                  <a16:creationId xmlns:a16="http://schemas.microsoft.com/office/drawing/2014/main" id="{37099C72-8797-49F4-89C7-8220A76012C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267784" y="2780928"/>
              <a:ext cx="0" cy="129614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7" name="直線コネクタ 246">
              <a:extLst>
                <a:ext uri="{FF2B5EF4-FFF2-40B4-BE49-F238E27FC236}">
                  <a16:creationId xmlns:a16="http://schemas.microsoft.com/office/drawing/2014/main" id="{B5EA9332-7E6A-42BD-B7DE-DAD27089499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979752" y="2780928"/>
              <a:ext cx="0" cy="129614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8" name="直線コネクタ 247">
              <a:extLst>
                <a:ext uri="{FF2B5EF4-FFF2-40B4-BE49-F238E27FC236}">
                  <a16:creationId xmlns:a16="http://schemas.microsoft.com/office/drawing/2014/main" id="{8AC3E650-B145-4AA1-8825-A0958AB67B0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339792" y="2852936"/>
              <a:ext cx="0" cy="115212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9" name="直線コネクタ 248">
              <a:extLst>
                <a:ext uri="{FF2B5EF4-FFF2-40B4-BE49-F238E27FC236}">
                  <a16:creationId xmlns:a16="http://schemas.microsoft.com/office/drawing/2014/main" id="{6F31D84A-D711-4323-9F7D-DAFFA3FB34D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907744" y="2852936"/>
              <a:ext cx="0" cy="115212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0" name="直線コネクタ 249">
              <a:extLst>
                <a:ext uri="{FF2B5EF4-FFF2-40B4-BE49-F238E27FC236}">
                  <a16:creationId xmlns:a16="http://schemas.microsoft.com/office/drawing/2014/main" id="{E3542328-4143-4879-AAF9-1744081252E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11800" y="2996952"/>
              <a:ext cx="0" cy="86409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1" name="直線コネクタ 250">
              <a:extLst>
                <a:ext uri="{FF2B5EF4-FFF2-40B4-BE49-F238E27FC236}">
                  <a16:creationId xmlns:a16="http://schemas.microsoft.com/office/drawing/2014/main" id="{78185C73-E170-469A-9959-BBF90151604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835736" y="2996952"/>
              <a:ext cx="0" cy="86409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2" name="グループ化 251">
            <a:extLst>
              <a:ext uri="{FF2B5EF4-FFF2-40B4-BE49-F238E27FC236}">
                <a16:creationId xmlns:a16="http://schemas.microsoft.com/office/drawing/2014/main" id="{4CCF92AB-79F7-4F77-9CDA-1C944E600CA2}"/>
              </a:ext>
            </a:extLst>
          </p:cNvPr>
          <p:cNvGrpSpPr/>
          <p:nvPr/>
        </p:nvGrpSpPr>
        <p:grpSpPr>
          <a:xfrm>
            <a:off x="6156176" y="621829"/>
            <a:ext cx="360040" cy="720080"/>
            <a:chOff x="5388364" y="2708920"/>
            <a:chExt cx="720080" cy="1440160"/>
          </a:xfrm>
        </p:grpSpPr>
        <p:sp>
          <p:nvSpPr>
            <p:cNvPr id="253" name="楕円 252">
              <a:extLst>
                <a:ext uri="{FF2B5EF4-FFF2-40B4-BE49-F238E27FC236}">
                  <a16:creationId xmlns:a16="http://schemas.microsoft.com/office/drawing/2014/main" id="{5233A7B1-CBCD-4165-8D8A-A85E3F7301E6}"/>
                </a:ext>
              </a:extLst>
            </p:cNvPr>
            <p:cNvSpPr/>
            <p:nvPr/>
          </p:nvSpPr>
          <p:spPr bwMode="auto">
            <a:xfrm>
              <a:off x="5388364" y="2708920"/>
              <a:ext cx="720080" cy="1440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cxnSp>
          <p:nvCxnSpPr>
            <p:cNvPr id="254" name="直線コネクタ 253">
              <a:extLst>
                <a:ext uri="{FF2B5EF4-FFF2-40B4-BE49-F238E27FC236}">
                  <a16:creationId xmlns:a16="http://schemas.microsoft.com/office/drawing/2014/main" id="{66A8669F-48ED-4E62-84B6-4937AEC559E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388364" y="3429000"/>
              <a:ext cx="7200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5" name="直線コネクタ 254">
              <a:extLst>
                <a:ext uri="{FF2B5EF4-FFF2-40B4-BE49-F238E27FC236}">
                  <a16:creationId xmlns:a16="http://schemas.microsoft.com/office/drawing/2014/main" id="{BB4FD63D-7C4A-4E41-82BF-C943F554C02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388364" y="3501008"/>
              <a:ext cx="7200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6" name="直線コネクタ 255">
              <a:extLst>
                <a:ext uri="{FF2B5EF4-FFF2-40B4-BE49-F238E27FC236}">
                  <a16:creationId xmlns:a16="http://schemas.microsoft.com/office/drawing/2014/main" id="{40DD5E93-A47B-4979-B007-F602509A029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388364" y="3356992"/>
              <a:ext cx="7200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7" name="直線コネクタ 256">
              <a:extLst>
                <a:ext uri="{FF2B5EF4-FFF2-40B4-BE49-F238E27FC236}">
                  <a16:creationId xmlns:a16="http://schemas.microsoft.com/office/drawing/2014/main" id="{BE3D60EC-CAA6-41F8-8217-D24DA776F50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388364" y="3284984"/>
              <a:ext cx="7200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直線コネクタ 257">
              <a:extLst>
                <a:ext uri="{FF2B5EF4-FFF2-40B4-BE49-F238E27FC236}">
                  <a16:creationId xmlns:a16="http://schemas.microsoft.com/office/drawing/2014/main" id="{D5DF5D64-8EF8-49B1-A5FC-FD5A205E990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388364" y="3573016"/>
              <a:ext cx="7200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9" name="直線コネクタ 258">
              <a:extLst>
                <a:ext uri="{FF2B5EF4-FFF2-40B4-BE49-F238E27FC236}">
                  <a16:creationId xmlns:a16="http://schemas.microsoft.com/office/drawing/2014/main" id="{38951D41-F492-4902-BCE8-7E672C1F2C2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388364" y="3212976"/>
              <a:ext cx="7200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0" name="直線コネクタ 259">
              <a:extLst>
                <a:ext uri="{FF2B5EF4-FFF2-40B4-BE49-F238E27FC236}">
                  <a16:creationId xmlns:a16="http://schemas.microsoft.com/office/drawing/2014/main" id="{197BD4EF-4D81-4DCE-9BBB-1276D6CCFC1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388364" y="3645024"/>
              <a:ext cx="7200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1" name="直線コネクタ 260">
              <a:extLst>
                <a:ext uri="{FF2B5EF4-FFF2-40B4-BE49-F238E27FC236}">
                  <a16:creationId xmlns:a16="http://schemas.microsoft.com/office/drawing/2014/main" id="{B84EAC67-9044-4DFD-A4B0-27C25A0FC3E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20732" y="3140968"/>
              <a:ext cx="64807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2" name="直線コネクタ 261">
              <a:extLst>
                <a:ext uri="{FF2B5EF4-FFF2-40B4-BE49-F238E27FC236}">
                  <a16:creationId xmlns:a16="http://schemas.microsoft.com/office/drawing/2014/main" id="{BD525FB0-9238-4646-8C0D-909FBD288AD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20732" y="3717032"/>
              <a:ext cx="64807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3" name="直線コネクタ 262">
              <a:extLst>
                <a:ext uri="{FF2B5EF4-FFF2-40B4-BE49-F238E27FC236}">
                  <a16:creationId xmlns:a16="http://schemas.microsoft.com/office/drawing/2014/main" id="{481ED06F-88E8-4957-B037-CBD607817F1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60372" y="3068960"/>
              <a:ext cx="57606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直線コネクタ 263">
              <a:extLst>
                <a:ext uri="{FF2B5EF4-FFF2-40B4-BE49-F238E27FC236}">
                  <a16:creationId xmlns:a16="http://schemas.microsoft.com/office/drawing/2014/main" id="{2EAC3908-9F0E-4D9B-85F7-05D3FB3DB1B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60372" y="3789040"/>
              <a:ext cx="57606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直線コネクタ 264">
              <a:extLst>
                <a:ext uri="{FF2B5EF4-FFF2-40B4-BE49-F238E27FC236}">
                  <a16:creationId xmlns:a16="http://schemas.microsoft.com/office/drawing/2014/main" id="{970F82C4-E9C2-4015-B001-FDB58DFA587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60372" y="2996952"/>
              <a:ext cx="57606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6" name="直線コネクタ 265">
              <a:extLst>
                <a:ext uri="{FF2B5EF4-FFF2-40B4-BE49-F238E27FC236}">
                  <a16:creationId xmlns:a16="http://schemas.microsoft.com/office/drawing/2014/main" id="{29F54ECE-2C4F-4CB5-A31F-D22979E42F8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60372" y="3861048"/>
              <a:ext cx="57606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7" name="直線コネクタ 266">
              <a:extLst>
                <a:ext uri="{FF2B5EF4-FFF2-40B4-BE49-F238E27FC236}">
                  <a16:creationId xmlns:a16="http://schemas.microsoft.com/office/drawing/2014/main" id="{F28F8D3E-81E0-4D4F-97E2-0837695FA5C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92740" y="2924944"/>
              <a:ext cx="50405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8" name="直線コネクタ 267">
              <a:extLst>
                <a:ext uri="{FF2B5EF4-FFF2-40B4-BE49-F238E27FC236}">
                  <a16:creationId xmlns:a16="http://schemas.microsoft.com/office/drawing/2014/main" id="{D2C24A88-5C5D-4641-9424-45B9481D06E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492740" y="3933056"/>
              <a:ext cx="50405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9" name="直線コネクタ 268">
              <a:extLst>
                <a:ext uri="{FF2B5EF4-FFF2-40B4-BE49-F238E27FC236}">
                  <a16:creationId xmlns:a16="http://schemas.microsoft.com/office/drawing/2014/main" id="{98D83996-C378-4A90-9405-5273BADA58C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532380" y="2852936"/>
              <a:ext cx="43204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直線コネクタ 269">
              <a:extLst>
                <a:ext uri="{FF2B5EF4-FFF2-40B4-BE49-F238E27FC236}">
                  <a16:creationId xmlns:a16="http://schemas.microsoft.com/office/drawing/2014/main" id="{9A98B06E-8580-4621-BB6B-24642A273D7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532380" y="4005064"/>
              <a:ext cx="43204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1" name="直線コネクタ 270">
              <a:extLst>
                <a:ext uri="{FF2B5EF4-FFF2-40B4-BE49-F238E27FC236}">
                  <a16:creationId xmlns:a16="http://schemas.microsoft.com/office/drawing/2014/main" id="{F973AE2B-419F-46E9-A867-E03AB4AB9AE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604388" y="2780928"/>
              <a:ext cx="28803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2" name="直線コネクタ 271">
              <a:extLst>
                <a:ext uri="{FF2B5EF4-FFF2-40B4-BE49-F238E27FC236}">
                  <a16:creationId xmlns:a16="http://schemas.microsoft.com/office/drawing/2014/main" id="{D2AD4B75-66C5-4B8C-8AC1-83C91FD7459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604388" y="4077072"/>
              <a:ext cx="28803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73" name="テキスト ボックス 272">
            <a:extLst>
              <a:ext uri="{FF2B5EF4-FFF2-40B4-BE49-F238E27FC236}">
                <a16:creationId xmlns:a16="http://schemas.microsoft.com/office/drawing/2014/main" id="{293FFADA-ED3B-4244-A95C-6B1206483A66}"/>
              </a:ext>
            </a:extLst>
          </p:cNvPr>
          <p:cNvSpPr txBox="1"/>
          <p:nvPr/>
        </p:nvSpPr>
        <p:spPr>
          <a:xfrm>
            <a:off x="3203848" y="501317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Symbol" panose="05050102010706020507" pitchFamily="18" charset="2"/>
              </a:rPr>
              <a:t>y</a:t>
            </a:r>
            <a:endParaRPr kumimoji="1" lang="ja-JP" altLang="en-US" dirty="0"/>
          </a:p>
        </p:txBody>
      </p:sp>
      <p:sp>
        <p:nvSpPr>
          <p:cNvPr id="274" name="テキスト ボックス 273">
            <a:extLst>
              <a:ext uri="{FF2B5EF4-FFF2-40B4-BE49-F238E27FC236}">
                <a16:creationId xmlns:a16="http://schemas.microsoft.com/office/drawing/2014/main" id="{CE849029-AA1D-422C-A64A-732B2A79A5AC}"/>
              </a:ext>
            </a:extLst>
          </p:cNvPr>
          <p:cNvSpPr txBox="1"/>
          <p:nvPr/>
        </p:nvSpPr>
        <p:spPr>
          <a:xfrm>
            <a:off x="6660232" y="501317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Symbol" panose="05050102010706020507" pitchFamily="18" charset="2"/>
              </a:rPr>
              <a:t>y</a:t>
            </a:r>
            <a:endParaRPr kumimoji="1" lang="ja-JP" altLang="en-US" dirty="0"/>
          </a:p>
        </p:txBody>
      </p:sp>
      <p:sp>
        <p:nvSpPr>
          <p:cNvPr id="225" name="正方形/長方形 224">
            <a:extLst>
              <a:ext uri="{FF2B5EF4-FFF2-40B4-BE49-F238E27FC236}">
                <a16:creationId xmlns:a16="http://schemas.microsoft.com/office/drawing/2014/main" id="{689B4473-9037-4F76-957E-EB0D0CC9614C}"/>
              </a:ext>
            </a:extLst>
          </p:cNvPr>
          <p:cNvSpPr/>
          <p:nvPr/>
        </p:nvSpPr>
        <p:spPr bwMode="auto">
          <a:xfrm>
            <a:off x="251520" y="116632"/>
            <a:ext cx="3888432" cy="216024"/>
          </a:xfrm>
          <a:prstGeom prst="rect">
            <a:avLst/>
          </a:prstGeom>
          <a:solidFill>
            <a:srgbClr val="E6E6E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6" name="正方形/長方形 225">
            <a:extLst>
              <a:ext uri="{FF2B5EF4-FFF2-40B4-BE49-F238E27FC236}">
                <a16:creationId xmlns:a16="http://schemas.microsoft.com/office/drawing/2014/main" id="{30038508-18D7-4DBD-A264-DEAAEFA480BA}"/>
              </a:ext>
            </a:extLst>
          </p:cNvPr>
          <p:cNvSpPr/>
          <p:nvPr/>
        </p:nvSpPr>
        <p:spPr bwMode="auto">
          <a:xfrm>
            <a:off x="25152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7" name="正方形/長方形 226">
            <a:extLst>
              <a:ext uri="{FF2B5EF4-FFF2-40B4-BE49-F238E27FC236}">
                <a16:creationId xmlns:a16="http://schemas.microsoft.com/office/drawing/2014/main" id="{3B63C6C1-E296-46E5-B8C5-B875F602B437}"/>
              </a:ext>
            </a:extLst>
          </p:cNvPr>
          <p:cNvSpPr/>
          <p:nvPr/>
        </p:nvSpPr>
        <p:spPr bwMode="auto">
          <a:xfrm>
            <a:off x="46754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8" name="正方形/長方形 227">
            <a:extLst>
              <a:ext uri="{FF2B5EF4-FFF2-40B4-BE49-F238E27FC236}">
                <a16:creationId xmlns:a16="http://schemas.microsoft.com/office/drawing/2014/main" id="{23DDDDE2-7666-4B0A-BCAB-A0C58F025BFD}"/>
              </a:ext>
            </a:extLst>
          </p:cNvPr>
          <p:cNvSpPr/>
          <p:nvPr/>
        </p:nvSpPr>
        <p:spPr bwMode="auto">
          <a:xfrm>
            <a:off x="68356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3809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C001A85-5048-4783-A676-EF80AB95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Parallel/Perpendicular component</a:t>
            </a:r>
            <a:endParaRPr kumimoji="1" lang="ja-JP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A5CE02E-DFC4-4C80-BD93-6D2107245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538" y="3050348"/>
            <a:ext cx="5168900" cy="2298700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2F7676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C3DA9ED3-0013-4125-B9BA-D59F12B5F8DF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2170907" y="2924142"/>
            <a:ext cx="4786312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FB789415-AE28-4597-8144-FE032115FD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250" y="3050348"/>
            <a:ext cx="5191125" cy="158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51A5861C-0E97-414F-9FF0-DB5E723730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5375" y="851661"/>
            <a:ext cx="2200275" cy="219868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DBC6AB6E-CCB6-4B43-84F6-6AF37A577AFF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4568032" y="854042"/>
            <a:ext cx="2198687" cy="21939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AA078C87-C8B2-4B3C-BE37-97715C529C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5650" y="3050348"/>
            <a:ext cx="1316038" cy="207486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347FAD5B-8951-4F5C-95A6-DD6066D5C5D5}"/>
              </a:ext>
            </a:extLst>
          </p:cNvPr>
          <p:cNvGrpSpPr>
            <a:grpSpLocks/>
          </p:cNvGrpSpPr>
          <p:nvPr/>
        </p:nvGrpSpPr>
        <p:grpSpPr bwMode="auto">
          <a:xfrm>
            <a:off x="2513013" y="999298"/>
            <a:ext cx="884237" cy="877888"/>
            <a:chOff x="1383" y="572"/>
            <a:chExt cx="545" cy="545"/>
          </a:xfrm>
        </p:grpSpPr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F1A6903A-E63E-4E8B-87FC-F0D848866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572"/>
              <a:ext cx="544" cy="544"/>
            </a:xfrm>
            <a:prstGeom prst="ellips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177B4F6B-EA9E-4620-B1B9-5D0E872526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" y="572"/>
              <a:ext cx="0" cy="545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F1BD8AD3-C9F8-4861-AE89-A4956065DD8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656" y="572"/>
              <a:ext cx="0" cy="545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EBF009E6-6D23-4732-82C9-C2F520D4B7D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1474" y="663"/>
              <a:ext cx="363" cy="363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70242E0D-8F57-4C34-9D85-E597BC594CC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1474" y="663"/>
              <a:ext cx="363" cy="363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11FA48DD-006E-4DF1-8D16-4993AF032781}"/>
              </a:ext>
            </a:extLst>
          </p:cNvPr>
          <p:cNvGrpSpPr>
            <a:grpSpLocks/>
          </p:cNvGrpSpPr>
          <p:nvPr/>
        </p:nvGrpSpPr>
        <p:grpSpPr bwMode="auto">
          <a:xfrm rot="-2752885">
            <a:off x="5810251" y="1219960"/>
            <a:ext cx="730250" cy="441325"/>
            <a:chOff x="1383" y="572"/>
            <a:chExt cx="545" cy="545"/>
          </a:xfrm>
        </p:grpSpPr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59B44B8B-3976-42A9-9716-09291C08A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572"/>
              <a:ext cx="544" cy="544"/>
            </a:xfrm>
            <a:prstGeom prst="ellips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52584AAE-8F54-4902-9566-0BB0846FD4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" y="572"/>
              <a:ext cx="0" cy="545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31FE3450-8054-424D-89DB-4E52E20EB6A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656" y="572"/>
              <a:ext cx="0" cy="545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B35F46B8-0D2B-4EA5-8016-63463CBFABB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1474" y="663"/>
              <a:ext cx="363" cy="363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5E0F8D3F-CC7E-4AC7-9BAB-3A8CCC0BEA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1474" y="663"/>
              <a:ext cx="363" cy="363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3" name="Group 21">
            <a:extLst>
              <a:ext uri="{FF2B5EF4-FFF2-40B4-BE49-F238E27FC236}">
                <a16:creationId xmlns:a16="http://schemas.microsoft.com/office/drawing/2014/main" id="{66C5F6D8-94A6-4BA2-86E7-3F076D45807C}"/>
              </a:ext>
            </a:extLst>
          </p:cNvPr>
          <p:cNvGrpSpPr>
            <a:grpSpLocks/>
          </p:cNvGrpSpPr>
          <p:nvPr/>
        </p:nvGrpSpPr>
        <p:grpSpPr bwMode="auto">
          <a:xfrm rot="3429129">
            <a:off x="5155407" y="4103654"/>
            <a:ext cx="660400" cy="808037"/>
            <a:chOff x="1383" y="572"/>
            <a:chExt cx="545" cy="545"/>
          </a:xfrm>
        </p:grpSpPr>
        <p:sp>
          <p:nvSpPr>
            <p:cNvPr id="24" name="Oval 22">
              <a:extLst>
                <a:ext uri="{FF2B5EF4-FFF2-40B4-BE49-F238E27FC236}">
                  <a16:creationId xmlns:a16="http://schemas.microsoft.com/office/drawing/2014/main" id="{FB7AD78A-D8D4-4126-A47B-F7271CDAB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572"/>
              <a:ext cx="544" cy="544"/>
            </a:xfrm>
            <a:prstGeom prst="ellips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D117856D-CAF7-48C8-A08F-85050542BE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" y="572"/>
              <a:ext cx="0" cy="545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82190342-FD1B-47A8-8125-2490FF044CD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656" y="572"/>
              <a:ext cx="0" cy="545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3318C8BF-AAAB-4DFE-A88D-C7DE6A51ADA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1474" y="663"/>
              <a:ext cx="363" cy="363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3F056774-04BD-4D31-8C66-2D5EB7B4A1A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1474" y="663"/>
              <a:ext cx="363" cy="363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9" name="Text Box 27">
            <a:extLst>
              <a:ext uri="{FF2B5EF4-FFF2-40B4-BE49-F238E27FC236}">
                <a16:creationId xmlns:a16="http://schemas.microsoft.com/office/drawing/2014/main" id="{80647FF0-AA5C-40AE-A901-EE20F6A21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33649"/>
            <a:ext cx="925551" cy="3715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/>
              <a:t>Normal</a:t>
            </a:r>
            <a:endParaRPr lang="ja-JP" altLang="en-US" dirty="0"/>
          </a:p>
        </p:txBody>
      </p:sp>
      <p:sp>
        <p:nvSpPr>
          <p:cNvPr id="30" name="Text Box 31">
            <a:extLst>
              <a:ext uri="{FF2B5EF4-FFF2-40B4-BE49-F238E27FC236}">
                <a16:creationId xmlns:a16="http://schemas.microsoft.com/office/drawing/2014/main" id="{F906544F-321D-4C1A-9696-4D8279E74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556792"/>
            <a:ext cx="1412864" cy="3715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/>
              <a:t>Unpolarized</a:t>
            </a:r>
            <a:endParaRPr lang="ja-JP" altLang="en-US" dirty="0"/>
          </a:p>
        </p:txBody>
      </p:sp>
      <p:sp>
        <p:nvSpPr>
          <p:cNvPr id="31" name="Text Box 32">
            <a:extLst>
              <a:ext uri="{FF2B5EF4-FFF2-40B4-BE49-F238E27FC236}">
                <a16:creationId xmlns:a16="http://schemas.microsoft.com/office/drawing/2014/main" id="{350A5D00-425E-4736-A678-DE82E3776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26" y="2545524"/>
            <a:ext cx="463886" cy="3715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/>
              <a:t>Air</a:t>
            </a:r>
            <a:endParaRPr lang="ja-JP" altLang="en-US" dirty="0"/>
          </a:p>
        </p:txBody>
      </p:sp>
      <p:sp>
        <p:nvSpPr>
          <p:cNvPr id="32" name="Text Box 33">
            <a:extLst>
              <a:ext uri="{FF2B5EF4-FFF2-40B4-BE49-F238E27FC236}">
                <a16:creationId xmlns:a16="http://schemas.microsoft.com/office/drawing/2014/main" id="{1B9D2E87-EE70-464A-9843-0EBFBC5B9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3068960"/>
            <a:ext cx="848607" cy="3715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/>
              <a:t>Object</a:t>
            </a:r>
            <a:endParaRPr lang="ja-JP" altLang="en-US" dirty="0"/>
          </a:p>
        </p:txBody>
      </p:sp>
      <p:sp>
        <p:nvSpPr>
          <p:cNvPr id="33" name="Text Box 34">
            <a:extLst>
              <a:ext uri="{FF2B5EF4-FFF2-40B4-BE49-F238E27FC236}">
                <a16:creationId xmlns:a16="http://schemas.microsoft.com/office/drawing/2014/main" id="{D1A51EA1-4F56-48E0-B9C4-48953B1B3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550" y="1729548"/>
            <a:ext cx="2002769" cy="3715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/>
              <a:t>Partially polarized</a:t>
            </a:r>
            <a:endParaRPr lang="ja-JP" altLang="en-US" dirty="0"/>
          </a:p>
        </p:txBody>
      </p:sp>
      <p:sp>
        <p:nvSpPr>
          <p:cNvPr id="34" name="Text Box 35">
            <a:extLst>
              <a:ext uri="{FF2B5EF4-FFF2-40B4-BE49-F238E27FC236}">
                <a16:creationId xmlns:a16="http://schemas.microsoft.com/office/drawing/2014/main" id="{667FE19E-BD9F-403D-BEC5-FBFB24DA0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4096511"/>
            <a:ext cx="2002769" cy="3715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/>
              <a:t>Partially polarized</a:t>
            </a:r>
            <a:endParaRPr lang="ja-JP" altLang="en-US" dirty="0"/>
          </a:p>
        </p:txBody>
      </p:sp>
      <p:sp>
        <p:nvSpPr>
          <p:cNvPr id="35" name="Text Box 46">
            <a:extLst>
              <a:ext uri="{FF2B5EF4-FFF2-40B4-BE49-F238E27FC236}">
                <a16:creationId xmlns:a16="http://schemas.microsoft.com/office/drawing/2014/main" id="{8D795B2F-99BE-48C8-9A01-54F8CCB34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602423"/>
            <a:ext cx="681895" cy="3715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/>
              <a:t>Light</a:t>
            </a:r>
            <a:endParaRPr lang="ja-JP" altLang="en-US" dirty="0"/>
          </a:p>
        </p:txBody>
      </p:sp>
      <p:grpSp>
        <p:nvGrpSpPr>
          <p:cNvPr id="36" name="Group 47">
            <a:extLst>
              <a:ext uri="{FF2B5EF4-FFF2-40B4-BE49-F238E27FC236}">
                <a16:creationId xmlns:a16="http://schemas.microsoft.com/office/drawing/2014/main" id="{B8EEB196-CE2B-4BB1-8630-FE37E9EE41F2}"/>
              </a:ext>
            </a:extLst>
          </p:cNvPr>
          <p:cNvGrpSpPr>
            <a:grpSpLocks/>
          </p:cNvGrpSpPr>
          <p:nvPr/>
        </p:nvGrpSpPr>
        <p:grpSpPr bwMode="auto">
          <a:xfrm rot="2438936">
            <a:off x="2005013" y="457961"/>
            <a:ext cx="358775" cy="411162"/>
            <a:chOff x="567" y="3612"/>
            <a:chExt cx="317" cy="362"/>
          </a:xfrm>
        </p:grpSpPr>
        <p:sp>
          <p:nvSpPr>
            <p:cNvPr id="37" name="Oval 48">
              <a:extLst>
                <a:ext uri="{FF2B5EF4-FFF2-40B4-BE49-F238E27FC236}">
                  <a16:creationId xmlns:a16="http://schemas.microsoft.com/office/drawing/2014/main" id="{4A1B7028-8BEC-4F69-87CF-D889ABEBF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702"/>
              <a:ext cx="181" cy="181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" name="Line 49">
              <a:extLst>
                <a:ext uri="{FF2B5EF4-FFF2-40B4-BE49-F238E27FC236}">
                  <a16:creationId xmlns:a16="http://schemas.microsoft.com/office/drawing/2014/main" id="{7FC73507-E856-47E3-B3A8-F4E6848B95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8" y="3612"/>
              <a:ext cx="91" cy="9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Line 50">
              <a:extLst>
                <a:ext uri="{FF2B5EF4-FFF2-40B4-BE49-F238E27FC236}">
                  <a16:creationId xmlns:a16="http://schemas.microsoft.com/office/drawing/2014/main" id="{DFD69B8F-2847-4D02-9488-9C514FF8A9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3" y="3702"/>
              <a:ext cx="91" cy="4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Line 51">
              <a:extLst>
                <a:ext uri="{FF2B5EF4-FFF2-40B4-BE49-F238E27FC236}">
                  <a16:creationId xmlns:a16="http://schemas.microsoft.com/office/drawing/2014/main" id="{555FC67D-5FE6-4D4D-97B9-A25AC3FC4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" y="3793"/>
              <a:ext cx="91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Line 52">
              <a:extLst>
                <a:ext uri="{FF2B5EF4-FFF2-40B4-BE49-F238E27FC236}">
                  <a16:creationId xmlns:a16="http://schemas.microsoft.com/office/drawing/2014/main" id="{B6CEAF2A-211D-479E-BF1D-17670968ED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" y="3838"/>
              <a:ext cx="91" cy="4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Line 53">
              <a:extLst>
                <a:ext uri="{FF2B5EF4-FFF2-40B4-BE49-F238E27FC236}">
                  <a16:creationId xmlns:a16="http://schemas.microsoft.com/office/drawing/2014/main" id="{A3E34F97-F88A-47FC-AF78-8D6028C517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" y="3884"/>
              <a:ext cx="91" cy="9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6" name="Text Box 20">
            <a:extLst>
              <a:ext uri="{FF2B5EF4-FFF2-40B4-BE49-F238E27FC236}">
                <a16:creationId xmlns:a16="http://schemas.microsoft.com/office/drawing/2014/main" id="{6ACA1140-27B5-479C-B6AB-4C855A855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2060848"/>
            <a:ext cx="11913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2400" dirty="0">
                <a:latin typeface="Times New Roman" pitchFamily="18" charset="0"/>
              </a:rPr>
              <a:t>Incident</a:t>
            </a:r>
          </a:p>
          <a:p>
            <a:pPr eaLnBrk="0" hangingPunct="0"/>
            <a:r>
              <a:rPr kumimoji="0" lang="en-US" altLang="ja-JP" sz="2400" dirty="0">
                <a:latin typeface="Times New Roman" pitchFamily="18" charset="0"/>
              </a:rPr>
              <a:t>light</a:t>
            </a:r>
            <a:endParaRPr kumimoji="0" lang="ja-JP" altLang="en-US" sz="2400" dirty="0">
              <a:latin typeface="Times New Roman" pitchFamily="18" charset="0"/>
            </a:endParaRPr>
          </a:p>
        </p:txBody>
      </p:sp>
      <p:sp>
        <p:nvSpPr>
          <p:cNvPr id="47" name="Text Box 21">
            <a:extLst>
              <a:ext uri="{FF2B5EF4-FFF2-40B4-BE49-F238E27FC236}">
                <a16:creationId xmlns:a16="http://schemas.microsoft.com/office/drawing/2014/main" id="{90C53553-A1B3-43ED-96B7-1A0099EDA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2276872"/>
            <a:ext cx="13612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2400" dirty="0">
                <a:latin typeface="Times New Roman" pitchFamily="18" charset="0"/>
              </a:rPr>
              <a:t>Reflected</a:t>
            </a:r>
          </a:p>
          <a:p>
            <a:pPr eaLnBrk="0" hangingPunct="0"/>
            <a:r>
              <a:rPr kumimoji="0" lang="en-US" altLang="ja-JP" sz="2400" dirty="0">
                <a:latin typeface="Times New Roman" pitchFamily="18" charset="0"/>
              </a:rPr>
              <a:t>light</a:t>
            </a:r>
            <a:endParaRPr kumimoji="0" lang="ja-JP" altLang="en-US" sz="2400" dirty="0">
              <a:latin typeface="Times New Roman" pitchFamily="18" charset="0"/>
            </a:endParaRPr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id="{3CDB513B-A69D-4CAA-89ED-0C8E17F34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3356992"/>
            <a:ext cx="16582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2400" dirty="0">
                <a:latin typeface="Times New Roman" pitchFamily="18" charset="0"/>
              </a:rPr>
              <a:t>Transmitted</a:t>
            </a:r>
          </a:p>
          <a:p>
            <a:pPr eaLnBrk="0" hangingPunct="0"/>
            <a:r>
              <a:rPr kumimoji="0" lang="en-US" altLang="ja-JP" sz="2400" dirty="0">
                <a:latin typeface="Times New Roman" pitchFamily="18" charset="0"/>
              </a:rPr>
              <a:t>light</a:t>
            </a:r>
            <a:endParaRPr kumimoji="0" lang="ja-JP" altLang="en-US" sz="2400" dirty="0">
              <a:latin typeface="Times New Roman" pitchFamily="18" charset="0"/>
            </a:endParaRPr>
          </a:p>
        </p:txBody>
      </p:sp>
      <p:sp>
        <p:nvSpPr>
          <p:cNvPr id="49" name="Text Box 51">
            <a:extLst>
              <a:ext uri="{FF2B5EF4-FFF2-40B4-BE49-F238E27FC236}">
                <a16:creationId xmlns:a16="http://schemas.microsoft.com/office/drawing/2014/main" id="{339F7B46-3E86-41F3-A4FD-3829C746F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908720"/>
            <a:ext cx="923330" cy="128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eaLnBrk="0" hangingPunct="0"/>
            <a:r>
              <a:rPr kumimoji="0" lang="en-US" altLang="ja-JP" sz="2400" dirty="0">
                <a:latin typeface="Times New Roman" pitchFamily="18" charset="0"/>
              </a:rPr>
              <a:t>Incidence</a:t>
            </a:r>
          </a:p>
          <a:p>
            <a:pPr eaLnBrk="0" hangingPunct="0"/>
            <a:r>
              <a:rPr kumimoji="0" lang="en-US" altLang="ja-JP" sz="2400" dirty="0">
                <a:latin typeface="Times New Roman" pitchFamily="18" charset="0"/>
              </a:rPr>
              <a:t>angle</a:t>
            </a:r>
            <a:endParaRPr kumimoji="0" lang="ja-JP" altLang="en-US" sz="2400" dirty="0">
              <a:latin typeface="Times New Roman" pitchFamily="18" charset="0"/>
            </a:endParaRPr>
          </a:p>
        </p:txBody>
      </p:sp>
      <p:sp>
        <p:nvSpPr>
          <p:cNvPr id="50" name="Text Box 52">
            <a:extLst>
              <a:ext uri="{FF2B5EF4-FFF2-40B4-BE49-F238E27FC236}">
                <a16:creationId xmlns:a16="http://schemas.microsoft.com/office/drawing/2014/main" id="{FC282C3D-0F8A-4139-8AAA-609E585F5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908720"/>
            <a:ext cx="923330" cy="137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eaLnBrk="0" hangingPunct="0"/>
            <a:r>
              <a:rPr kumimoji="0" lang="en-US" altLang="ja-JP" sz="2400" dirty="0">
                <a:latin typeface="Times New Roman" pitchFamily="18" charset="0"/>
              </a:rPr>
              <a:t>Reflection</a:t>
            </a:r>
          </a:p>
          <a:p>
            <a:pPr eaLnBrk="0" hangingPunct="0"/>
            <a:r>
              <a:rPr kumimoji="0" lang="en-US" altLang="ja-JP" sz="2400" dirty="0">
                <a:latin typeface="Times New Roman" pitchFamily="18" charset="0"/>
              </a:rPr>
              <a:t>angle</a:t>
            </a:r>
            <a:endParaRPr kumimoji="0" lang="ja-JP" altLang="en-US" sz="2400" dirty="0">
              <a:latin typeface="Times New Roman" pitchFamily="18" charset="0"/>
            </a:endParaRPr>
          </a:p>
        </p:txBody>
      </p:sp>
      <p:sp>
        <p:nvSpPr>
          <p:cNvPr id="51" name="Text Box 53">
            <a:extLst>
              <a:ext uri="{FF2B5EF4-FFF2-40B4-BE49-F238E27FC236}">
                <a16:creationId xmlns:a16="http://schemas.microsoft.com/office/drawing/2014/main" id="{2A7DEB83-C3B3-49BC-A4BD-DCFAF91D3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2204864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2400">
                <a:latin typeface="Times New Roman" pitchFamily="18" charset="0"/>
              </a:rPr>
              <a:t>θ</a:t>
            </a:r>
            <a:r>
              <a:rPr kumimoji="0" lang="en-US" altLang="ja-JP" sz="240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52" name="Text Box 55">
            <a:extLst>
              <a:ext uri="{FF2B5EF4-FFF2-40B4-BE49-F238E27FC236}">
                <a16:creationId xmlns:a16="http://schemas.microsoft.com/office/drawing/2014/main" id="{D588EC98-EF10-471C-AC08-3838FE520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3861048"/>
            <a:ext cx="923330" cy="173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eaLnBrk="0" hangingPunct="0"/>
            <a:r>
              <a:rPr kumimoji="0" lang="en-US" altLang="ja-JP" sz="2400" dirty="0">
                <a:latin typeface="Times New Roman" pitchFamily="18" charset="0"/>
              </a:rPr>
              <a:t>Transmission</a:t>
            </a:r>
          </a:p>
          <a:p>
            <a:pPr eaLnBrk="0" hangingPunct="0"/>
            <a:r>
              <a:rPr kumimoji="0" lang="en-US" altLang="ja-JP" sz="2400" dirty="0">
                <a:latin typeface="Times New Roman" pitchFamily="18" charset="0"/>
              </a:rPr>
              <a:t>angle</a:t>
            </a:r>
            <a:endParaRPr kumimoji="0" lang="ja-JP" altLang="en-US" sz="2400" dirty="0">
              <a:latin typeface="Times New Roman" pitchFamily="18" charset="0"/>
            </a:endParaRPr>
          </a:p>
        </p:txBody>
      </p:sp>
      <p:sp>
        <p:nvSpPr>
          <p:cNvPr id="53" name="Text Box 57">
            <a:extLst>
              <a:ext uri="{FF2B5EF4-FFF2-40B4-BE49-F238E27FC236}">
                <a16:creationId xmlns:a16="http://schemas.microsoft.com/office/drawing/2014/main" id="{5C468E13-0ECD-4004-AFF0-D0FA74480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429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2400" dirty="0">
                <a:latin typeface="Times New Roman" pitchFamily="18" charset="0"/>
              </a:rPr>
              <a:t>θ</a:t>
            </a:r>
            <a:r>
              <a:rPr kumimoji="0" lang="en-US" altLang="ja-JP" sz="2400" baseline="-25000" dirty="0">
                <a:latin typeface="Times New Roman" pitchFamily="18" charset="0"/>
              </a:rPr>
              <a:t>2</a:t>
            </a:r>
          </a:p>
        </p:txBody>
      </p:sp>
      <p:sp>
        <p:nvSpPr>
          <p:cNvPr id="54" name="Text Box 58">
            <a:extLst>
              <a:ext uri="{FF2B5EF4-FFF2-40B4-BE49-F238E27FC236}">
                <a16:creationId xmlns:a16="http://schemas.microsoft.com/office/drawing/2014/main" id="{6193C71D-867D-49D0-8850-0F40BE93C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204864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2400" dirty="0">
                <a:latin typeface="Times New Roman" pitchFamily="18" charset="0"/>
              </a:rPr>
              <a:t>θ</a:t>
            </a:r>
            <a:r>
              <a:rPr kumimoji="0" lang="en-US" altLang="ja-JP" sz="2400" baseline="-25000" dirty="0">
                <a:latin typeface="Times New Roman" pitchFamily="18" charset="0"/>
              </a:rPr>
              <a:t>1</a:t>
            </a:r>
          </a:p>
        </p:txBody>
      </p:sp>
      <p:grpSp>
        <p:nvGrpSpPr>
          <p:cNvPr id="56" name="Group 8">
            <a:extLst>
              <a:ext uri="{FF2B5EF4-FFF2-40B4-BE49-F238E27FC236}">
                <a16:creationId xmlns:a16="http://schemas.microsoft.com/office/drawing/2014/main" id="{DB3AA1B7-D0B8-42E6-8794-D784A349B359}"/>
              </a:ext>
            </a:extLst>
          </p:cNvPr>
          <p:cNvGrpSpPr>
            <a:grpSpLocks/>
          </p:cNvGrpSpPr>
          <p:nvPr/>
        </p:nvGrpSpPr>
        <p:grpSpPr bwMode="auto">
          <a:xfrm>
            <a:off x="945704" y="2323356"/>
            <a:ext cx="1066800" cy="1066800"/>
            <a:chOff x="96" y="2208"/>
            <a:chExt cx="480" cy="480"/>
          </a:xfrm>
        </p:grpSpPr>
        <p:sp>
          <p:nvSpPr>
            <p:cNvPr id="61" name="Line 9">
              <a:extLst>
                <a:ext uri="{FF2B5EF4-FFF2-40B4-BE49-F238E27FC236}">
                  <a16:creationId xmlns:a16="http://schemas.microsoft.com/office/drawing/2014/main" id="{1783B2FC-2215-47EB-9452-9A111641EE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2208"/>
              <a:ext cx="0" cy="48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Line 10">
              <a:extLst>
                <a:ext uri="{FF2B5EF4-FFF2-40B4-BE49-F238E27FC236}">
                  <a16:creationId xmlns:a16="http://schemas.microsoft.com/office/drawing/2014/main" id="{FE3A4A39-F1F3-49D7-BCBE-F87E4E968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2448"/>
              <a:ext cx="48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57" name="Text Box 17">
            <a:extLst>
              <a:ext uri="{FF2B5EF4-FFF2-40B4-BE49-F238E27FC236}">
                <a16:creationId xmlns:a16="http://schemas.microsoft.com/office/drawing/2014/main" id="{C339A4E3-6F67-4DC1-ABCE-4A6C23460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3284984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2400" dirty="0">
                <a:latin typeface="Times New Roman" pitchFamily="18" charset="0"/>
              </a:rPr>
              <a:t>p</a:t>
            </a:r>
            <a:endParaRPr kumimoji="0" lang="ja-JP" altLang="en-US" sz="2400" dirty="0">
              <a:latin typeface="Times New Roman" pitchFamily="18" charset="0"/>
            </a:endParaRPr>
          </a:p>
        </p:txBody>
      </p:sp>
      <p:sp>
        <p:nvSpPr>
          <p:cNvPr id="58" name="Text Box 18">
            <a:extLst>
              <a:ext uri="{FF2B5EF4-FFF2-40B4-BE49-F238E27FC236}">
                <a16:creationId xmlns:a16="http://schemas.microsoft.com/office/drawing/2014/main" id="{6541C71F-EDE7-4208-A88A-0A6BC7941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2564904"/>
            <a:ext cx="304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2400" dirty="0">
                <a:latin typeface="Times New Roman" pitchFamily="18" charset="0"/>
              </a:rPr>
              <a:t>s</a:t>
            </a:r>
            <a:endParaRPr kumimoji="0" lang="ja-JP" altLang="en-US" sz="2400" dirty="0">
              <a:latin typeface="Times New Roman" pitchFamily="18" charset="0"/>
            </a:endParaRPr>
          </a:p>
        </p:txBody>
      </p:sp>
      <p:sp>
        <p:nvSpPr>
          <p:cNvPr id="59" name="Freeform 43">
            <a:extLst>
              <a:ext uri="{FF2B5EF4-FFF2-40B4-BE49-F238E27FC236}">
                <a16:creationId xmlns:a16="http://schemas.microsoft.com/office/drawing/2014/main" id="{A799E305-36D5-40EF-8DCD-5C5C4E864309}"/>
              </a:ext>
            </a:extLst>
          </p:cNvPr>
          <p:cNvSpPr>
            <a:spLocks/>
          </p:cNvSpPr>
          <p:nvPr/>
        </p:nvSpPr>
        <p:spPr bwMode="auto">
          <a:xfrm>
            <a:off x="1643802" y="1792638"/>
            <a:ext cx="983025" cy="1727790"/>
          </a:xfrm>
          <a:custGeom>
            <a:avLst/>
            <a:gdLst>
              <a:gd name="connsiteX0" fmla="*/ 0 w 11180"/>
              <a:gd name="connsiteY0" fmla="*/ 59912 h 59912"/>
              <a:gd name="connsiteX1" fmla="*/ 6667 w 11180"/>
              <a:gd name="connsiteY1" fmla="*/ 57412 h 59912"/>
              <a:gd name="connsiteX2" fmla="*/ 11180 w 11180"/>
              <a:gd name="connsiteY2" fmla="*/ 0 h 59912"/>
              <a:gd name="connsiteX0" fmla="*/ 0 w 11180"/>
              <a:gd name="connsiteY0" fmla="*/ 59912 h 59912"/>
              <a:gd name="connsiteX1" fmla="*/ 6667 w 11180"/>
              <a:gd name="connsiteY1" fmla="*/ 29270 h 59912"/>
              <a:gd name="connsiteX2" fmla="*/ 11180 w 11180"/>
              <a:gd name="connsiteY2" fmla="*/ 0 h 59912"/>
              <a:gd name="connsiteX0" fmla="*/ 0 w 11180"/>
              <a:gd name="connsiteY0" fmla="*/ 59912 h 59912"/>
              <a:gd name="connsiteX1" fmla="*/ 6667 w 11180"/>
              <a:gd name="connsiteY1" fmla="*/ 29270 h 59912"/>
              <a:gd name="connsiteX2" fmla="*/ 11180 w 11180"/>
              <a:gd name="connsiteY2" fmla="*/ 0 h 59912"/>
              <a:gd name="connsiteX0" fmla="*/ 0 w 11180"/>
              <a:gd name="connsiteY0" fmla="*/ 59912 h 59912"/>
              <a:gd name="connsiteX1" fmla="*/ 6667 w 11180"/>
              <a:gd name="connsiteY1" fmla="*/ 29270 h 59912"/>
              <a:gd name="connsiteX2" fmla="*/ 11180 w 11180"/>
              <a:gd name="connsiteY2" fmla="*/ 0 h 59912"/>
              <a:gd name="connsiteX0" fmla="*/ 0 w 11180"/>
              <a:gd name="connsiteY0" fmla="*/ 59912 h 59912"/>
              <a:gd name="connsiteX1" fmla="*/ 6667 w 11180"/>
              <a:gd name="connsiteY1" fmla="*/ 29270 h 59912"/>
              <a:gd name="connsiteX2" fmla="*/ 11180 w 11180"/>
              <a:gd name="connsiteY2" fmla="*/ 0 h 59912"/>
              <a:gd name="connsiteX0" fmla="*/ 0 w 11180"/>
              <a:gd name="connsiteY0" fmla="*/ 59912 h 59912"/>
              <a:gd name="connsiteX1" fmla="*/ 6667 w 11180"/>
              <a:gd name="connsiteY1" fmla="*/ 29270 h 59912"/>
              <a:gd name="connsiteX2" fmla="*/ 11180 w 11180"/>
              <a:gd name="connsiteY2" fmla="*/ 0 h 59912"/>
              <a:gd name="connsiteX0" fmla="*/ 0 w 11180"/>
              <a:gd name="connsiteY0" fmla="*/ 59912 h 59912"/>
              <a:gd name="connsiteX1" fmla="*/ 6667 w 11180"/>
              <a:gd name="connsiteY1" fmla="*/ 29270 h 59912"/>
              <a:gd name="connsiteX2" fmla="*/ 11180 w 11180"/>
              <a:gd name="connsiteY2" fmla="*/ 0 h 59912"/>
              <a:gd name="connsiteX0" fmla="*/ 0 w 14334"/>
              <a:gd name="connsiteY0" fmla="*/ 56686 h 56686"/>
              <a:gd name="connsiteX1" fmla="*/ 9821 w 14334"/>
              <a:gd name="connsiteY1" fmla="*/ 29270 h 56686"/>
              <a:gd name="connsiteX2" fmla="*/ 14334 w 14334"/>
              <a:gd name="connsiteY2" fmla="*/ 0 h 56686"/>
              <a:gd name="connsiteX0" fmla="*/ 0 w 14334"/>
              <a:gd name="connsiteY0" fmla="*/ 56686 h 56686"/>
              <a:gd name="connsiteX1" fmla="*/ 9821 w 14334"/>
              <a:gd name="connsiteY1" fmla="*/ 29270 h 56686"/>
              <a:gd name="connsiteX2" fmla="*/ 14334 w 14334"/>
              <a:gd name="connsiteY2" fmla="*/ 0 h 5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34" h="56686">
                <a:moveTo>
                  <a:pt x="0" y="56686"/>
                </a:moveTo>
                <a:cubicBezTo>
                  <a:pt x="3048" y="52102"/>
                  <a:pt x="8745" y="36512"/>
                  <a:pt x="9821" y="29270"/>
                </a:cubicBezTo>
                <a:cubicBezTo>
                  <a:pt x="10897" y="22028"/>
                  <a:pt x="12439" y="4244"/>
                  <a:pt x="14334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60" name="Freeform 44">
            <a:extLst>
              <a:ext uri="{FF2B5EF4-FFF2-40B4-BE49-F238E27FC236}">
                <a16:creationId xmlns:a16="http://schemas.microsoft.com/office/drawing/2014/main" id="{77436D01-27A8-4EF4-86BE-E2D2B5BAFF8A}"/>
              </a:ext>
            </a:extLst>
          </p:cNvPr>
          <p:cNvSpPr>
            <a:spLocks/>
          </p:cNvSpPr>
          <p:nvPr/>
        </p:nvSpPr>
        <p:spPr bwMode="auto">
          <a:xfrm>
            <a:off x="716920" y="1029632"/>
            <a:ext cx="1831063" cy="1598515"/>
          </a:xfrm>
          <a:custGeom>
            <a:avLst/>
            <a:gdLst>
              <a:gd name="connsiteX0" fmla="*/ 0 w 8899"/>
              <a:gd name="connsiteY0" fmla="*/ 21649 h 21649"/>
              <a:gd name="connsiteX1" fmla="*/ 3704 w 8899"/>
              <a:gd name="connsiteY1" fmla="*/ 15333 h 21649"/>
              <a:gd name="connsiteX2" fmla="*/ 8899 w 8899"/>
              <a:gd name="connsiteY2" fmla="*/ 662 h 21649"/>
              <a:gd name="connsiteX0" fmla="*/ 0 w 10000"/>
              <a:gd name="connsiteY0" fmla="*/ 10297 h 10297"/>
              <a:gd name="connsiteX1" fmla="*/ 3145 w 10000"/>
              <a:gd name="connsiteY1" fmla="*/ 2217 h 10297"/>
              <a:gd name="connsiteX2" fmla="*/ 10000 w 10000"/>
              <a:gd name="connsiteY2" fmla="*/ 603 h 10297"/>
              <a:gd name="connsiteX0" fmla="*/ 1 w 10001"/>
              <a:gd name="connsiteY0" fmla="*/ 10297 h 10297"/>
              <a:gd name="connsiteX1" fmla="*/ 3146 w 10001"/>
              <a:gd name="connsiteY1" fmla="*/ 2217 h 10297"/>
              <a:gd name="connsiteX2" fmla="*/ 10001 w 10001"/>
              <a:gd name="connsiteY2" fmla="*/ 603 h 10297"/>
              <a:gd name="connsiteX0" fmla="*/ 1 w 10001"/>
              <a:gd name="connsiteY0" fmla="*/ 10044 h 10044"/>
              <a:gd name="connsiteX1" fmla="*/ 3146 w 10001"/>
              <a:gd name="connsiteY1" fmla="*/ 1964 h 10044"/>
              <a:gd name="connsiteX2" fmla="*/ 10001 w 10001"/>
              <a:gd name="connsiteY2" fmla="*/ 350 h 10044"/>
              <a:gd name="connsiteX0" fmla="*/ 1 w 10001"/>
              <a:gd name="connsiteY0" fmla="*/ 10178 h 10178"/>
              <a:gd name="connsiteX1" fmla="*/ 3146 w 10001"/>
              <a:gd name="connsiteY1" fmla="*/ 2098 h 10178"/>
              <a:gd name="connsiteX2" fmla="*/ 10001 w 10001"/>
              <a:gd name="connsiteY2" fmla="*/ 484 h 10178"/>
              <a:gd name="connsiteX0" fmla="*/ 1 w 10001"/>
              <a:gd name="connsiteY0" fmla="*/ 10178 h 10178"/>
              <a:gd name="connsiteX1" fmla="*/ 3146 w 10001"/>
              <a:gd name="connsiteY1" fmla="*/ 2098 h 10178"/>
              <a:gd name="connsiteX2" fmla="*/ 10001 w 10001"/>
              <a:gd name="connsiteY2" fmla="*/ 484 h 10178"/>
              <a:gd name="connsiteX0" fmla="*/ 1 w 10001"/>
              <a:gd name="connsiteY0" fmla="*/ 10200 h 10200"/>
              <a:gd name="connsiteX1" fmla="*/ 3146 w 10001"/>
              <a:gd name="connsiteY1" fmla="*/ 2120 h 10200"/>
              <a:gd name="connsiteX2" fmla="*/ 10001 w 10001"/>
              <a:gd name="connsiteY2" fmla="*/ 506 h 1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1" h="10200">
                <a:moveTo>
                  <a:pt x="1" y="10200"/>
                </a:moveTo>
                <a:cubicBezTo>
                  <a:pt x="-47" y="7794"/>
                  <a:pt x="2114" y="3323"/>
                  <a:pt x="3146" y="2120"/>
                </a:cubicBezTo>
                <a:cubicBezTo>
                  <a:pt x="4178" y="917"/>
                  <a:pt x="7356" y="-890"/>
                  <a:pt x="10001" y="506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63" name="Group 11">
            <a:extLst>
              <a:ext uri="{FF2B5EF4-FFF2-40B4-BE49-F238E27FC236}">
                <a16:creationId xmlns:a16="http://schemas.microsoft.com/office/drawing/2014/main" id="{22ACBEBF-2BAD-4909-A703-A0A0B8250E51}"/>
              </a:ext>
            </a:extLst>
          </p:cNvPr>
          <p:cNvGrpSpPr>
            <a:grpSpLocks/>
          </p:cNvGrpSpPr>
          <p:nvPr/>
        </p:nvGrpSpPr>
        <p:grpSpPr bwMode="auto">
          <a:xfrm>
            <a:off x="7812360" y="1268760"/>
            <a:ext cx="762000" cy="457200"/>
            <a:chOff x="3840" y="1872"/>
            <a:chExt cx="480" cy="288"/>
          </a:xfrm>
        </p:grpSpPr>
        <p:sp>
          <p:nvSpPr>
            <p:cNvPr id="64" name="Line 12">
              <a:extLst>
                <a:ext uri="{FF2B5EF4-FFF2-40B4-BE49-F238E27FC236}">
                  <a16:creationId xmlns:a16="http://schemas.microsoft.com/office/drawing/2014/main" id="{84BDF458-1E80-4C02-87C1-EA10FF3D74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Line 13">
              <a:extLst>
                <a:ext uri="{FF2B5EF4-FFF2-40B4-BE49-F238E27FC236}">
                  <a16:creationId xmlns:a16="http://schemas.microsoft.com/office/drawing/2014/main" id="{06859AC4-382D-4E27-B5D5-80CFCD2B63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016"/>
              <a:ext cx="48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66" name="Group 14">
            <a:extLst>
              <a:ext uri="{FF2B5EF4-FFF2-40B4-BE49-F238E27FC236}">
                <a16:creationId xmlns:a16="http://schemas.microsoft.com/office/drawing/2014/main" id="{04C7D580-3AF5-49CD-8C9C-2CFFF6870FDA}"/>
              </a:ext>
            </a:extLst>
          </p:cNvPr>
          <p:cNvGrpSpPr>
            <a:grpSpLocks/>
          </p:cNvGrpSpPr>
          <p:nvPr/>
        </p:nvGrpSpPr>
        <p:grpSpPr bwMode="auto">
          <a:xfrm>
            <a:off x="7812360" y="4077072"/>
            <a:ext cx="762000" cy="914400"/>
            <a:chOff x="3552" y="3408"/>
            <a:chExt cx="480" cy="576"/>
          </a:xfrm>
        </p:grpSpPr>
        <p:sp>
          <p:nvSpPr>
            <p:cNvPr id="67" name="Line 15">
              <a:extLst>
                <a:ext uri="{FF2B5EF4-FFF2-40B4-BE49-F238E27FC236}">
                  <a16:creationId xmlns:a16="http://schemas.microsoft.com/office/drawing/2014/main" id="{9CBDC654-29DF-448E-BDA4-557F6D277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3408"/>
              <a:ext cx="0" cy="57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" name="Line 16">
              <a:extLst>
                <a:ext uri="{FF2B5EF4-FFF2-40B4-BE49-F238E27FC236}">
                  <a16:creationId xmlns:a16="http://schemas.microsoft.com/office/drawing/2014/main" id="{E5A03CD0-3C0F-4FCE-84C7-3005225B91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3696"/>
              <a:ext cx="48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B20043B7-DBDD-49DA-8B64-7CCBC6FBA7E0}"/>
              </a:ext>
            </a:extLst>
          </p:cNvPr>
          <p:cNvSpPr/>
          <p:nvPr/>
        </p:nvSpPr>
        <p:spPr>
          <a:xfrm>
            <a:off x="107504" y="46531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kumimoji="0" lang="en-US" altLang="ja-JP" dirty="0">
                <a:latin typeface="Times New Roman" pitchFamily="18" charset="0"/>
              </a:rPr>
              <a:t>p component: parallel to reflection plane</a:t>
            </a:r>
            <a:endParaRPr kumimoji="0" lang="ja-JP" altLang="en-US" dirty="0">
              <a:latin typeface="Times New Roman" pitchFamily="18" charset="0"/>
            </a:endParaRPr>
          </a:p>
          <a:p>
            <a:pPr eaLnBrk="0" hangingPunct="0"/>
            <a:r>
              <a:rPr kumimoji="0" lang="en-US" altLang="ja-JP" dirty="0">
                <a:latin typeface="Times New Roman" pitchFamily="18" charset="0"/>
              </a:rPr>
              <a:t>s component: perpendicular to reflection plane</a:t>
            </a:r>
            <a:endParaRPr kumimoji="0" lang="ja-JP" altLang="en-US" dirty="0">
              <a:latin typeface="Times New Roman" pitchFamily="18" charset="0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EEA27E30-5F2C-49A7-B292-788AB4BA37E3}"/>
              </a:ext>
            </a:extLst>
          </p:cNvPr>
          <p:cNvSpPr/>
          <p:nvPr/>
        </p:nvSpPr>
        <p:spPr bwMode="auto">
          <a:xfrm>
            <a:off x="25152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AF628C2B-B412-4F85-9B98-041930400392}"/>
              </a:ext>
            </a:extLst>
          </p:cNvPr>
          <p:cNvSpPr/>
          <p:nvPr/>
        </p:nvSpPr>
        <p:spPr bwMode="auto">
          <a:xfrm>
            <a:off x="46754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4DDAFD76-9A7E-4DF9-B45C-9113B95EF658}"/>
              </a:ext>
            </a:extLst>
          </p:cNvPr>
          <p:cNvSpPr/>
          <p:nvPr/>
        </p:nvSpPr>
        <p:spPr bwMode="auto">
          <a:xfrm>
            <a:off x="68356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779DA8D8-B491-4661-A15F-322D029755BB}"/>
              </a:ext>
            </a:extLst>
          </p:cNvPr>
          <p:cNvSpPr/>
          <p:nvPr/>
        </p:nvSpPr>
        <p:spPr bwMode="auto">
          <a:xfrm>
            <a:off x="899592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2448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9" name="Rectangle 3"/>
          <p:cNvSpPr>
            <a:spLocks noChangeArrowheads="1"/>
          </p:cNvSpPr>
          <p:nvPr/>
        </p:nvSpPr>
        <p:spPr bwMode="auto">
          <a:xfrm>
            <a:off x="3506788" y="693143"/>
            <a:ext cx="5122862" cy="3600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49220" name="Freeform 4"/>
          <p:cNvSpPr>
            <a:spLocks/>
          </p:cNvSpPr>
          <p:nvPr/>
        </p:nvSpPr>
        <p:spPr bwMode="auto">
          <a:xfrm>
            <a:off x="3506788" y="705843"/>
            <a:ext cx="5105400" cy="3433762"/>
          </a:xfrm>
          <a:custGeom>
            <a:avLst/>
            <a:gdLst/>
            <a:ahLst/>
            <a:cxnLst>
              <a:cxn ang="0">
                <a:pos x="4" y="291"/>
              </a:cxn>
              <a:cxn ang="0">
                <a:pos x="8" y="291"/>
              </a:cxn>
              <a:cxn ang="0">
                <a:pos x="13" y="291"/>
              </a:cxn>
              <a:cxn ang="0">
                <a:pos x="18" y="291"/>
              </a:cxn>
              <a:cxn ang="0">
                <a:pos x="23" y="291"/>
              </a:cxn>
              <a:cxn ang="0">
                <a:pos x="28" y="291"/>
              </a:cxn>
              <a:cxn ang="0">
                <a:pos x="33" y="291"/>
              </a:cxn>
              <a:cxn ang="0">
                <a:pos x="37" y="291"/>
              </a:cxn>
              <a:cxn ang="0">
                <a:pos x="42" y="290"/>
              </a:cxn>
              <a:cxn ang="0">
                <a:pos x="47" y="290"/>
              </a:cxn>
              <a:cxn ang="0">
                <a:pos x="52" y="290"/>
              </a:cxn>
              <a:cxn ang="0">
                <a:pos x="57" y="290"/>
              </a:cxn>
              <a:cxn ang="0">
                <a:pos x="61" y="290"/>
              </a:cxn>
              <a:cxn ang="0">
                <a:pos x="66" y="289"/>
              </a:cxn>
              <a:cxn ang="0">
                <a:pos x="71" y="289"/>
              </a:cxn>
              <a:cxn ang="0">
                <a:pos x="76" y="289"/>
              </a:cxn>
              <a:cxn ang="0">
                <a:pos x="80" y="288"/>
              </a:cxn>
              <a:cxn ang="0">
                <a:pos x="85" y="288"/>
              </a:cxn>
              <a:cxn ang="0">
                <a:pos x="90" y="287"/>
              </a:cxn>
              <a:cxn ang="0">
                <a:pos x="95" y="287"/>
              </a:cxn>
              <a:cxn ang="0">
                <a:pos x="100" y="286"/>
              </a:cxn>
              <a:cxn ang="0">
                <a:pos x="104" y="285"/>
              </a:cxn>
              <a:cxn ang="0">
                <a:pos x="109" y="285"/>
              </a:cxn>
              <a:cxn ang="0">
                <a:pos x="114" y="284"/>
              </a:cxn>
              <a:cxn ang="0">
                <a:pos x="119" y="283"/>
              </a:cxn>
              <a:cxn ang="0">
                <a:pos x="124" y="282"/>
              </a:cxn>
              <a:cxn ang="0">
                <a:pos x="128" y="281"/>
              </a:cxn>
              <a:cxn ang="0">
                <a:pos x="133" y="280"/>
              </a:cxn>
              <a:cxn ang="0">
                <a:pos x="138" y="279"/>
              </a:cxn>
              <a:cxn ang="0">
                <a:pos x="143" y="278"/>
              </a:cxn>
              <a:cxn ang="0">
                <a:pos x="148" y="277"/>
              </a:cxn>
              <a:cxn ang="0">
                <a:pos x="152" y="275"/>
              </a:cxn>
              <a:cxn ang="0">
                <a:pos x="157" y="274"/>
              </a:cxn>
              <a:cxn ang="0">
                <a:pos x="162" y="272"/>
              </a:cxn>
              <a:cxn ang="0">
                <a:pos x="167" y="270"/>
              </a:cxn>
              <a:cxn ang="0">
                <a:pos x="172" y="268"/>
              </a:cxn>
              <a:cxn ang="0">
                <a:pos x="176" y="266"/>
              </a:cxn>
              <a:cxn ang="0">
                <a:pos x="181" y="264"/>
              </a:cxn>
              <a:cxn ang="0">
                <a:pos x="186" y="261"/>
              </a:cxn>
              <a:cxn ang="0">
                <a:pos x="191" y="258"/>
              </a:cxn>
              <a:cxn ang="0">
                <a:pos x="196" y="255"/>
              </a:cxn>
              <a:cxn ang="0">
                <a:pos x="200" y="251"/>
              </a:cxn>
              <a:cxn ang="0">
                <a:pos x="205" y="248"/>
              </a:cxn>
              <a:cxn ang="0">
                <a:pos x="210" y="244"/>
              </a:cxn>
              <a:cxn ang="0">
                <a:pos x="215" y="239"/>
              </a:cxn>
              <a:cxn ang="0">
                <a:pos x="220" y="234"/>
              </a:cxn>
              <a:cxn ang="0">
                <a:pos x="224" y="229"/>
              </a:cxn>
              <a:cxn ang="0">
                <a:pos x="229" y="223"/>
              </a:cxn>
              <a:cxn ang="0">
                <a:pos x="234" y="216"/>
              </a:cxn>
              <a:cxn ang="0">
                <a:pos x="239" y="209"/>
              </a:cxn>
              <a:cxn ang="0">
                <a:pos x="244" y="201"/>
              </a:cxn>
              <a:cxn ang="0">
                <a:pos x="248" y="192"/>
              </a:cxn>
              <a:cxn ang="0">
                <a:pos x="253" y="182"/>
              </a:cxn>
              <a:cxn ang="0">
                <a:pos x="258" y="172"/>
              </a:cxn>
              <a:cxn ang="0">
                <a:pos x="263" y="160"/>
              </a:cxn>
              <a:cxn ang="0">
                <a:pos x="268" y="148"/>
              </a:cxn>
              <a:cxn ang="0">
                <a:pos x="272" y="134"/>
              </a:cxn>
              <a:cxn ang="0">
                <a:pos x="277" y="118"/>
              </a:cxn>
              <a:cxn ang="0">
                <a:pos x="282" y="101"/>
              </a:cxn>
              <a:cxn ang="0">
                <a:pos x="287" y="83"/>
              </a:cxn>
              <a:cxn ang="0">
                <a:pos x="292" y="63"/>
              </a:cxn>
              <a:cxn ang="0">
                <a:pos x="296" y="40"/>
              </a:cxn>
              <a:cxn ang="0">
                <a:pos x="301" y="16"/>
              </a:cxn>
            </a:cxnLst>
            <a:rect l="0" t="0" r="r" b="b"/>
            <a:pathLst>
              <a:path w="304" h="291">
                <a:moveTo>
                  <a:pt x="0" y="291"/>
                </a:moveTo>
                <a:lnTo>
                  <a:pt x="0" y="291"/>
                </a:lnTo>
                <a:lnTo>
                  <a:pt x="1" y="291"/>
                </a:lnTo>
                <a:lnTo>
                  <a:pt x="1" y="291"/>
                </a:lnTo>
                <a:lnTo>
                  <a:pt x="2" y="291"/>
                </a:lnTo>
                <a:lnTo>
                  <a:pt x="3" y="291"/>
                </a:lnTo>
                <a:lnTo>
                  <a:pt x="3" y="291"/>
                </a:lnTo>
                <a:lnTo>
                  <a:pt x="4" y="291"/>
                </a:lnTo>
                <a:lnTo>
                  <a:pt x="4" y="291"/>
                </a:lnTo>
                <a:lnTo>
                  <a:pt x="5" y="291"/>
                </a:lnTo>
                <a:lnTo>
                  <a:pt x="5" y="291"/>
                </a:lnTo>
                <a:lnTo>
                  <a:pt x="6" y="291"/>
                </a:lnTo>
                <a:lnTo>
                  <a:pt x="7" y="291"/>
                </a:lnTo>
                <a:lnTo>
                  <a:pt x="7" y="291"/>
                </a:lnTo>
                <a:lnTo>
                  <a:pt x="8" y="291"/>
                </a:lnTo>
                <a:lnTo>
                  <a:pt x="8" y="291"/>
                </a:lnTo>
                <a:lnTo>
                  <a:pt x="9" y="291"/>
                </a:lnTo>
                <a:lnTo>
                  <a:pt x="10" y="291"/>
                </a:lnTo>
                <a:lnTo>
                  <a:pt x="10" y="291"/>
                </a:lnTo>
                <a:lnTo>
                  <a:pt x="11" y="291"/>
                </a:lnTo>
                <a:lnTo>
                  <a:pt x="11" y="291"/>
                </a:lnTo>
                <a:lnTo>
                  <a:pt x="12" y="291"/>
                </a:lnTo>
                <a:lnTo>
                  <a:pt x="13" y="291"/>
                </a:lnTo>
                <a:lnTo>
                  <a:pt x="13" y="291"/>
                </a:lnTo>
                <a:lnTo>
                  <a:pt x="14" y="291"/>
                </a:lnTo>
                <a:lnTo>
                  <a:pt x="14" y="291"/>
                </a:lnTo>
                <a:lnTo>
                  <a:pt x="15" y="291"/>
                </a:lnTo>
                <a:lnTo>
                  <a:pt x="16" y="291"/>
                </a:lnTo>
                <a:lnTo>
                  <a:pt x="16" y="291"/>
                </a:lnTo>
                <a:lnTo>
                  <a:pt x="17" y="291"/>
                </a:lnTo>
                <a:lnTo>
                  <a:pt x="18" y="291"/>
                </a:lnTo>
                <a:lnTo>
                  <a:pt x="18" y="291"/>
                </a:lnTo>
                <a:lnTo>
                  <a:pt x="19" y="291"/>
                </a:lnTo>
                <a:lnTo>
                  <a:pt x="19" y="291"/>
                </a:lnTo>
                <a:lnTo>
                  <a:pt x="20" y="291"/>
                </a:lnTo>
                <a:lnTo>
                  <a:pt x="21" y="291"/>
                </a:lnTo>
                <a:lnTo>
                  <a:pt x="21" y="291"/>
                </a:lnTo>
                <a:lnTo>
                  <a:pt x="22" y="291"/>
                </a:lnTo>
                <a:lnTo>
                  <a:pt x="22" y="291"/>
                </a:lnTo>
                <a:lnTo>
                  <a:pt x="23" y="291"/>
                </a:lnTo>
                <a:lnTo>
                  <a:pt x="24" y="291"/>
                </a:lnTo>
                <a:lnTo>
                  <a:pt x="24" y="291"/>
                </a:lnTo>
                <a:lnTo>
                  <a:pt x="25" y="291"/>
                </a:lnTo>
                <a:lnTo>
                  <a:pt x="25" y="291"/>
                </a:lnTo>
                <a:lnTo>
                  <a:pt x="26" y="291"/>
                </a:lnTo>
                <a:lnTo>
                  <a:pt x="27" y="291"/>
                </a:lnTo>
                <a:lnTo>
                  <a:pt x="27" y="291"/>
                </a:lnTo>
                <a:lnTo>
                  <a:pt x="28" y="291"/>
                </a:lnTo>
                <a:lnTo>
                  <a:pt x="28" y="291"/>
                </a:lnTo>
                <a:lnTo>
                  <a:pt x="29" y="291"/>
                </a:lnTo>
                <a:lnTo>
                  <a:pt x="30" y="291"/>
                </a:lnTo>
                <a:lnTo>
                  <a:pt x="30" y="291"/>
                </a:lnTo>
                <a:lnTo>
                  <a:pt x="31" y="291"/>
                </a:lnTo>
                <a:lnTo>
                  <a:pt x="31" y="291"/>
                </a:lnTo>
                <a:lnTo>
                  <a:pt x="32" y="291"/>
                </a:lnTo>
                <a:lnTo>
                  <a:pt x="33" y="291"/>
                </a:lnTo>
                <a:lnTo>
                  <a:pt x="33" y="291"/>
                </a:lnTo>
                <a:lnTo>
                  <a:pt x="34" y="291"/>
                </a:lnTo>
                <a:lnTo>
                  <a:pt x="34" y="291"/>
                </a:lnTo>
                <a:lnTo>
                  <a:pt x="35" y="291"/>
                </a:lnTo>
                <a:lnTo>
                  <a:pt x="36" y="291"/>
                </a:lnTo>
                <a:lnTo>
                  <a:pt x="36" y="291"/>
                </a:lnTo>
                <a:lnTo>
                  <a:pt x="37" y="291"/>
                </a:lnTo>
                <a:lnTo>
                  <a:pt x="37" y="291"/>
                </a:lnTo>
                <a:lnTo>
                  <a:pt x="38" y="291"/>
                </a:lnTo>
                <a:lnTo>
                  <a:pt x="39" y="291"/>
                </a:lnTo>
                <a:lnTo>
                  <a:pt x="39" y="291"/>
                </a:lnTo>
                <a:lnTo>
                  <a:pt x="40" y="291"/>
                </a:lnTo>
                <a:lnTo>
                  <a:pt x="40" y="291"/>
                </a:lnTo>
                <a:lnTo>
                  <a:pt x="41" y="291"/>
                </a:lnTo>
                <a:lnTo>
                  <a:pt x="42" y="291"/>
                </a:lnTo>
                <a:lnTo>
                  <a:pt x="42" y="290"/>
                </a:lnTo>
                <a:lnTo>
                  <a:pt x="43" y="290"/>
                </a:lnTo>
                <a:lnTo>
                  <a:pt x="43" y="290"/>
                </a:lnTo>
                <a:lnTo>
                  <a:pt x="44" y="290"/>
                </a:lnTo>
                <a:lnTo>
                  <a:pt x="45" y="290"/>
                </a:lnTo>
                <a:lnTo>
                  <a:pt x="45" y="290"/>
                </a:lnTo>
                <a:lnTo>
                  <a:pt x="46" y="290"/>
                </a:lnTo>
                <a:lnTo>
                  <a:pt x="46" y="290"/>
                </a:lnTo>
                <a:lnTo>
                  <a:pt x="47" y="290"/>
                </a:lnTo>
                <a:lnTo>
                  <a:pt x="48" y="290"/>
                </a:lnTo>
                <a:lnTo>
                  <a:pt x="48" y="290"/>
                </a:lnTo>
                <a:lnTo>
                  <a:pt x="49" y="290"/>
                </a:lnTo>
                <a:lnTo>
                  <a:pt x="49" y="290"/>
                </a:lnTo>
                <a:lnTo>
                  <a:pt x="50" y="290"/>
                </a:lnTo>
                <a:lnTo>
                  <a:pt x="51" y="290"/>
                </a:lnTo>
                <a:lnTo>
                  <a:pt x="51" y="290"/>
                </a:lnTo>
                <a:lnTo>
                  <a:pt x="52" y="290"/>
                </a:lnTo>
                <a:lnTo>
                  <a:pt x="52" y="290"/>
                </a:lnTo>
                <a:lnTo>
                  <a:pt x="53" y="290"/>
                </a:lnTo>
                <a:lnTo>
                  <a:pt x="54" y="290"/>
                </a:lnTo>
                <a:lnTo>
                  <a:pt x="54" y="290"/>
                </a:lnTo>
                <a:lnTo>
                  <a:pt x="55" y="290"/>
                </a:lnTo>
                <a:lnTo>
                  <a:pt x="55" y="290"/>
                </a:lnTo>
                <a:lnTo>
                  <a:pt x="56" y="290"/>
                </a:lnTo>
                <a:lnTo>
                  <a:pt x="57" y="290"/>
                </a:lnTo>
                <a:lnTo>
                  <a:pt x="57" y="290"/>
                </a:lnTo>
                <a:lnTo>
                  <a:pt x="58" y="290"/>
                </a:lnTo>
                <a:lnTo>
                  <a:pt x="58" y="290"/>
                </a:lnTo>
                <a:lnTo>
                  <a:pt x="59" y="290"/>
                </a:lnTo>
                <a:lnTo>
                  <a:pt x="60" y="290"/>
                </a:lnTo>
                <a:lnTo>
                  <a:pt x="60" y="290"/>
                </a:lnTo>
                <a:lnTo>
                  <a:pt x="61" y="290"/>
                </a:lnTo>
                <a:lnTo>
                  <a:pt x="61" y="290"/>
                </a:lnTo>
                <a:lnTo>
                  <a:pt x="62" y="289"/>
                </a:lnTo>
                <a:lnTo>
                  <a:pt x="63" y="289"/>
                </a:lnTo>
                <a:lnTo>
                  <a:pt x="63" y="289"/>
                </a:lnTo>
                <a:lnTo>
                  <a:pt x="64" y="289"/>
                </a:lnTo>
                <a:lnTo>
                  <a:pt x="64" y="289"/>
                </a:lnTo>
                <a:lnTo>
                  <a:pt x="65" y="289"/>
                </a:lnTo>
                <a:lnTo>
                  <a:pt x="66" y="289"/>
                </a:lnTo>
                <a:lnTo>
                  <a:pt x="66" y="289"/>
                </a:lnTo>
                <a:lnTo>
                  <a:pt x="67" y="289"/>
                </a:lnTo>
                <a:lnTo>
                  <a:pt x="67" y="289"/>
                </a:lnTo>
                <a:lnTo>
                  <a:pt x="68" y="289"/>
                </a:lnTo>
                <a:lnTo>
                  <a:pt x="69" y="289"/>
                </a:lnTo>
                <a:lnTo>
                  <a:pt x="69" y="289"/>
                </a:lnTo>
                <a:lnTo>
                  <a:pt x="70" y="289"/>
                </a:lnTo>
                <a:lnTo>
                  <a:pt x="70" y="289"/>
                </a:lnTo>
                <a:lnTo>
                  <a:pt x="71" y="289"/>
                </a:lnTo>
                <a:lnTo>
                  <a:pt x="72" y="289"/>
                </a:lnTo>
                <a:lnTo>
                  <a:pt x="72" y="289"/>
                </a:lnTo>
                <a:lnTo>
                  <a:pt x="73" y="289"/>
                </a:lnTo>
                <a:lnTo>
                  <a:pt x="73" y="289"/>
                </a:lnTo>
                <a:lnTo>
                  <a:pt x="74" y="289"/>
                </a:lnTo>
                <a:lnTo>
                  <a:pt x="75" y="289"/>
                </a:lnTo>
                <a:lnTo>
                  <a:pt x="75" y="289"/>
                </a:lnTo>
                <a:lnTo>
                  <a:pt x="76" y="289"/>
                </a:lnTo>
                <a:lnTo>
                  <a:pt x="76" y="288"/>
                </a:lnTo>
                <a:lnTo>
                  <a:pt x="77" y="288"/>
                </a:lnTo>
                <a:lnTo>
                  <a:pt x="77" y="288"/>
                </a:lnTo>
                <a:lnTo>
                  <a:pt x="78" y="288"/>
                </a:lnTo>
                <a:lnTo>
                  <a:pt x="79" y="288"/>
                </a:lnTo>
                <a:lnTo>
                  <a:pt x="79" y="288"/>
                </a:lnTo>
                <a:lnTo>
                  <a:pt x="80" y="288"/>
                </a:lnTo>
                <a:lnTo>
                  <a:pt x="80" y="288"/>
                </a:lnTo>
                <a:lnTo>
                  <a:pt x="81" y="288"/>
                </a:lnTo>
                <a:lnTo>
                  <a:pt x="82" y="288"/>
                </a:lnTo>
                <a:lnTo>
                  <a:pt x="82" y="288"/>
                </a:lnTo>
                <a:lnTo>
                  <a:pt x="83" y="288"/>
                </a:lnTo>
                <a:lnTo>
                  <a:pt x="83" y="288"/>
                </a:lnTo>
                <a:lnTo>
                  <a:pt x="84" y="288"/>
                </a:lnTo>
                <a:lnTo>
                  <a:pt x="85" y="288"/>
                </a:lnTo>
                <a:lnTo>
                  <a:pt x="85" y="288"/>
                </a:lnTo>
                <a:lnTo>
                  <a:pt x="86" y="288"/>
                </a:lnTo>
                <a:lnTo>
                  <a:pt x="86" y="288"/>
                </a:lnTo>
                <a:lnTo>
                  <a:pt x="87" y="287"/>
                </a:lnTo>
                <a:lnTo>
                  <a:pt x="88" y="287"/>
                </a:lnTo>
                <a:lnTo>
                  <a:pt x="88" y="287"/>
                </a:lnTo>
                <a:lnTo>
                  <a:pt x="89" y="287"/>
                </a:lnTo>
                <a:lnTo>
                  <a:pt x="89" y="287"/>
                </a:lnTo>
                <a:lnTo>
                  <a:pt x="90" y="287"/>
                </a:lnTo>
                <a:lnTo>
                  <a:pt x="91" y="287"/>
                </a:lnTo>
                <a:lnTo>
                  <a:pt x="91" y="287"/>
                </a:lnTo>
                <a:lnTo>
                  <a:pt x="92" y="287"/>
                </a:lnTo>
                <a:lnTo>
                  <a:pt x="92" y="287"/>
                </a:lnTo>
                <a:lnTo>
                  <a:pt x="93" y="287"/>
                </a:lnTo>
                <a:lnTo>
                  <a:pt x="94" y="287"/>
                </a:lnTo>
                <a:lnTo>
                  <a:pt x="94" y="287"/>
                </a:lnTo>
                <a:lnTo>
                  <a:pt x="95" y="287"/>
                </a:lnTo>
                <a:lnTo>
                  <a:pt x="95" y="287"/>
                </a:lnTo>
                <a:lnTo>
                  <a:pt x="96" y="286"/>
                </a:lnTo>
                <a:lnTo>
                  <a:pt x="97" y="286"/>
                </a:lnTo>
                <a:lnTo>
                  <a:pt x="97" y="286"/>
                </a:lnTo>
                <a:lnTo>
                  <a:pt x="98" y="286"/>
                </a:lnTo>
                <a:lnTo>
                  <a:pt x="98" y="286"/>
                </a:lnTo>
                <a:lnTo>
                  <a:pt x="99" y="286"/>
                </a:lnTo>
                <a:lnTo>
                  <a:pt x="100" y="286"/>
                </a:lnTo>
                <a:lnTo>
                  <a:pt x="100" y="286"/>
                </a:lnTo>
                <a:lnTo>
                  <a:pt x="101" y="286"/>
                </a:lnTo>
                <a:lnTo>
                  <a:pt x="101" y="286"/>
                </a:lnTo>
                <a:lnTo>
                  <a:pt x="102" y="286"/>
                </a:lnTo>
                <a:lnTo>
                  <a:pt x="103" y="286"/>
                </a:lnTo>
                <a:lnTo>
                  <a:pt x="103" y="286"/>
                </a:lnTo>
                <a:lnTo>
                  <a:pt x="104" y="286"/>
                </a:lnTo>
                <a:lnTo>
                  <a:pt x="104" y="285"/>
                </a:lnTo>
                <a:lnTo>
                  <a:pt x="105" y="285"/>
                </a:lnTo>
                <a:lnTo>
                  <a:pt x="106" y="285"/>
                </a:lnTo>
                <a:lnTo>
                  <a:pt x="106" y="285"/>
                </a:lnTo>
                <a:lnTo>
                  <a:pt x="107" y="285"/>
                </a:lnTo>
                <a:lnTo>
                  <a:pt x="107" y="285"/>
                </a:lnTo>
                <a:lnTo>
                  <a:pt x="108" y="285"/>
                </a:lnTo>
                <a:lnTo>
                  <a:pt x="109" y="285"/>
                </a:lnTo>
                <a:lnTo>
                  <a:pt x="109" y="285"/>
                </a:lnTo>
                <a:lnTo>
                  <a:pt x="110" y="285"/>
                </a:lnTo>
                <a:lnTo>
                  <a:pt x="110" y="285"/>
                </a:lnTo>
                <a:lnTo>
                  <a:pt x="111" y="284"/>
                </a:lnTo>
                <a:lnTo>
                  <a:pt x="112" y="284"/>
                </a:lnTo>
                <a:lnTo>
                  <a:pt x="112" y="284"/>
                </a:lnTo>
                <a:lnTo>
                  <a:pt x="113" y="284"/>
                </a:lnTo>
                <a:lnTo>
                  <a:pt x="113" y="284"/>
                </a:lnTo>
                <a:lnTo>
                  <a:pt x="114" y="284"/>
                </a:lnTo>
                <a:lnTo>
                  <a:pt x="115" y="284"/>
                </a:lnTo>
                <a:lnTo>
                  <a:pt x="115" y="284"/>
                </a:lnTo>
                <a:lnTo>
                  <a:pt x="116" y="284"/>
                </a:lnTo>
                <a:lnTo>
                  <a:pt x="116" y="284"/>
                </a:lnTo>
                <a:lnTo>
                  <a:pt x="117" y="284"/>
                </a:lnTo>
                <a:lnTo>
                  <a:pt x="118" y="283"/>
                </a:lnTo>
                <a:lnTo>
                  <a:pt x="118" y="283"/>
                </a:lnTo>
                <a:lnTo>
                  <a:pt x="119" y="283"/>
                </a:lnTo>
                <a:lnTo>
                  <a:pt x="119" y="283"/>
                </a:lnTo>
                <a:lnTo>
                  <a:pt x="120" y="283"/>
                </a:lnTo>
                <a:lnTo>
                  <a:pt x="121" y="283"/>
                </a:lnTo>
                <a:lnTo>
                  <a:pt x="121" y="283"/>
                </a:lnTo>
                <a:lnTo>
                  <a:pt x="122" y="283"/>
                </a:lnTo>
                <a:lnTo>
                  <a:pt x="122" y="283"/>
                </a:lnTo>
                <a:lnTo>
                  <a:pt x="123" y="282"/>
                </a:lnTo>
                <a:lnTo>
                  <a:pt x="124" y="282"/>
                </a:lnTo>
                <a:lnTo>
                  <a:pt x="124" y="282"/>
                </a:lnTo>
                <a:lnTo>
                  <a:pt x="125" y="282"/>
                </a:lnTo>
                <a:lnTo>
                  <a:pt x="125" y="282"/>
                </a:lnTo>
                <a:lnTo>
                  <a:pt x="126" y="282"/>
                </a:lnTo>
                <a:lnTo>
                  <a:pt x="127" y="282"/>
                </a:lnTo>
                <a:lnTo>
                  <a:pt x="127" y="282"/>
                </a:lnTo>
                <a:lnTo>
                  <a:pt x="128" y="282"/>
                </a:lnTo>
                <a:lnTo>
                  <a:pt x="128" y="281"/>
                </a:lnTo>
                <a:lnTo>
                  <a:pt x="129" y="281"/>
                </a:lnTo>
                <a:lnTo>
                  <a:pt x="130" y="281"/>
                </a:lnTo>
                <a:lnTo>
                  <a:pt x="130" y="281"/>
                </a:lnTo>
                <a:lnTo>
                  <a:pt x="131" y="281"/>
                </a:lnTo>
                <a:lnTo>
                  <a:pt x="131" y="281"/>
                </a:lnTo>
                <a:lnTo>
                  <a:pt x="132" y="281"/>
                </a:lnTo>
                <a:lnTo>
                  <a:pt x="133" y="280"/>
                </a:lnTo>
                <a:lnTo>
                  <a:pt x="133" y="280"/>
                </a:lnTo>
                <a:lnTo>
                  <a:pt x="134" y="280"/>
                </a:lnTo>
                <a:lnTo>
                  <a:pt x="134" y="280"/>
                </a:lnTo>
                <a:lnTo>
                  <a:pt x="135" y="280"/>
                </a:lnTo>
                <a:lnTo>
                  <a:pt x="136" y="280"/>
                </a:lnTo>
                <a:lnTo>
                  <a:pt x="136" y="280"/>
                </a:lnTo>
                <a:lnTo>
                  <a:pt x="137" y="280"/>
                </a:lnTo>
                <a:lnTo>
                  <a:pt x="137" y="279"/>
                </a:lnTo>
                <a:lnTo>
                  <a:pt x="138" y="279"/>
                </a:lnTo>
                <a:lnTo>
                  <a:pt x="139" y="279"/>
                </a:lnTo>
                <a:lnTo>
                  <a:pt x="139" y="279"/>
                </a:lnTo>
                <a:lnTo>
                  <a:pt x="140" y="279"/>
                </a:lnTo>
                <a:lnTo>
                  <a:pt x="140" y="279"/>
                </a:lnTo>
                <a:lnTo>
                  <a:pt x="141" y="279"/>
                </a:lnTo>
                <a:lnTo>
                  <a:pt x="142" y="278"/>
                </a:lnTo>
                <a:lnTo>
                  <a:pt x="142" y="278"/>
                </a:lnTo>
                <a:lnTo>
                  <a:pt x="143" y="278"/>
                </a:lnTo>
                <a:lnTo>
                  <a:pt x="143" y="278"/>
                </a:lnTo>
                <a:lnTo>
                  <a:pt x="144" y="278"/>
                </a:lnTo>
                <a:lnTo>
                  <a:pt x="145" y="278"/>
                </a:lnTo>
                <a:lnTo>
                  <a:pt x="145" y="277"/>
                </a:lnTo>
                <a:lnTo>
                  <a:pt x="146" y="277"/>
                </a:lnTo>
                <a:lnTo>
                  <a:pt x="146" y="277"/>
                </a:lnTo>
                <a:lnTo>
                  <a:pt x="147" y="277"/>
                </a:lnTo>
                <a:lnTo>
                  <a:pt x="148" y="277"/>
                </a:lnTo>
                <a:lnTo>
                  <a:pt x="148" y="277"/>
                </a:lnTo>
                <a:lnTo>
                  <a:pt x="149" y="276"/>
                </a:lnTo>
                <a:lnTo>
                  <a:pt x="149" y="276"/>
                </a:lnTo>
                <a:lnTo>
                  <a:pt x="150" y="276"/>
                </a:lnTo>
                <a:lnTo>
                  <a:pt x="151" y="276"/>
                </a:lnTo>
                <a:lnTo>
                  <a:pt x="151" y="276"/>
                </a:lnTo>
                <a:lnTo>
                  <a:pt x="152" y="275"/>
                </a:lnTo>
                <a:lnTo>
                  <a:pt x="152" y="275"/>
                </a:lnTo>
                <a:lnTo>
                  <a:pt x="153" y="275"/>
                </a:lnTo>
                <a:lnTo>
                  <a:pt x="154" y="275"/>
                </a:lnTo>
                <a:lnTo>
                  <a:pt x="154" y="275"/>
                </a:lnTo>
                <a:lnTo>
                  <a:pt x="155" y="275"/>
                </a:lnTo>
                <a:lnTo>
                  <a:pt x="155" y="274"/>
                </a:lnTo>
                <a:lnTo>
                  <a:pt x="156" y="274"/>
                </a:lnTo>
                <a:lnTo>
                  <a:pt x="157" y="274"/>
                </a:lnTo>
                <a:lnTo>
                  <a:pt x="157" y="274"/>
                </a:lnTo>
                <a:lnTo>
                  <a:pt x="158" y="274"/>
                </a:lnTo>
                <a:lnTo>
                  <a:pt x="158" y="273"/>
                </a:lnTo>
                <a:lnTo>
                  <a:pt x="159" y="273"/>
                </a:lnTo>
                <a:lnTo>
                  <a:pt x="160" y="273"/>
                </a:lnTo>
                <a:lnTo>
                  <a:pt x="160" y="273"/>
                </a:lnTo>
                <a:lnTo>
                  <a:pt x="161" y="272"/>
                </a:lnTo>
                <a:lnTo>
                  <a:pt x="161" y="272"/>
                </a:lnTo>
                <a:lnTo>
                  <a:pt x="162" y="272"/>
                </a:lnTo>
                <a:lnTo>
                  <a:pt x="163" y="272"/>
                </a:lnTo>
                <a:lnTo>
                  <a:pt x="163" y="272"/>
                </a:lnTo>
                <a:lnTo>
                  <a:pt x="164" y="271"/>
                </a:lnTo>
                <a:lnTo>
                  <a:pt x="164" y="271"/>
                </a:lnTo>
                <a:lnTo>
                  <a:pt x="165" y="271"/>
                </a:lnTo>
                <a:lnTo>
                  <a:pt x="166" y="271"/>
                </a:lnTo>
                <a:lnTo>
                  <a:pt x="166" y="270"/>
                </a:lnTo>
                <a:lnTo>
                  <a:pt x="167" y="270"/>
                </a:lnTo>
                <a:lnTo>
                  <a:pt x="167" y="270"/>
                </a:lnTo>
                <a:lnTo>
                  <a:pt x="168" y="270"/>
                </a:lnTo>
                <a:lnTo>
                  <a:pt x="169" y="269"/>
                </a:lnTo>
                <a:lnTo>
                  <a:pt x="169" y="269"/>
                </a:lnTo>
                <a:lnTo>
                  <a:pt x="170" y="269"/>
                </a:lnTo>
                <a:lnTo>
                  <a:pt x="170" y="269"/>
                </a:lnTo>
                <a:lnTo>
                  <a:pt x="171" y="268"/>
                </a:lnTo>
                <a:lnTo>
                  <a:pt x="172" y="268"/>
                </a:lnTo>
                <a:lnTo>
                  <a:pt x="172" y="268"/>
                </a:lnTo>
                <a:lnTo>
                  <a:pt x="173" y="268"/>
                </a:lnTo>
                <a:lnTo>
                  <a:pt x="173" y="267"/>
                </a:lnTo>
                <a:lnTo>
                  <a:pt x="174" y="267"/>
                </a:lnTo>
                <a:lnTo>
                  <a:pt x="175" y="267"/>
                </a:lnTo>
                <a:lnTo>
                  <a:pt x="175" y="267"/>
                </a:lnTo>
                <a:lnTo>
                  <a:pt x="176" y="266"/>
                </a:lnTo>
                <a:lnTo>
                  <a:pt x="176" y="266"/>
                </a:lnTo>
                <a:lnTo>
                  <a:pt x="177" y="266"/>
                </a:lnTo>
                <a:lnTo>
                  <a:pt x="178" y="265"/>
                </a:lnTo>
                <a:lnTo>
                  <a:pt x="178" y="265"/>
                </a:lnTo>
                <a:lnTo>
                  <a:pt x="179" y="265"/>
                </a:lnTo>
                <a:lnTo>
                  <a:pt x="179" y="264"/>
                </a:lnTo>
                <a:lnTo>
                  <a:pt x="180" y="264"/>
                </a:lnTo>
                <a:lnTo>
                  <a:pt x="181" y="264"/>
                </a:lnTo>
                <a:lnTo>
                  <a:pt x="181" y="264"/>
                </a:lnTo>
                <a:lnTo>
                  <a:pt x="182" y="263"/>
                </a:lnTo>
                <a:lnTo>
                  <a:pt x="182" y="263"/>
                </a:lnTo>
                <a:lnTo>
                  <a:pt x="183" y="263"/>
                </a:lnTo>
                <a:lnTo>
                  <a:pt x="184" y="262"/>
                </a:lnTo>
                <a:lnTo>
                  <a:pt x="184" y="262"/>
                </a:lnTo>
                <a:lnTo>
                  <a:pt x="185" y="262"/>
                </a:lnTo>
                <a:lnTo>
                  <a:pt x="185" y="261"/>
                </a:lnTo>
                <a:lnTo>
                  <a:pt x="186" y="261"/>
                </a:lnTo>
                <a:lnTo>
                  <a:pt x="187" y="261"/>
                </a:lnTo>
                <a:lnTo>
                  <a:pt x="187" y="260"/>
                </a:lnTo>
                <a:lnTo>
                  <a:pt x="188" y="260"/>
                </a:lnTo>
                <a:lnTo>
                  <a:pt x="188" y="259"/>
                </a:lnTo>
                <a:lnTo>
                  <a:pt x="189" y="259"/>
                </a:lnTo>
                <a:lnTo>
                  <a:pt x="190" y="259"/>
                </a:lnTo>
                <a:lnTo>
                  <a:pt x="190" y="258"/>
                </a:lnTo>
                <a:lnTo>
                  <a:pt x="191" y="258"/>
                </a:lnTo>
                <a:lnTo>
                  <a:pt x="191" y="258"/>
                </a:lnTo>
                <a:lnTo>
                  <a:pt x="192" y="257"/>
                </a:lnTo>
                <a:lnTo>
                  <a:pt x="193" y="257"/>
                </a:lnTo>
                <a:lnTo>
                  <a:pt x="193" y="256"/>
                </a:lnTo>
                <a:lnTo>
                  <a:pt x="194" y="256"/>
                </a:lnTo>
                <a:lnTo>
                  <a:pt x="194" y="256"/>
                </a:lnTo>
                <a:lnTo>
                  <a:pt x="195" y="255"/>
                </a:lnTo>
                <a:lnTo>
                  <a:pt x="196" y="255"/>
                </a:lnTo>
                <a:lnTo>
                  <a:pt x="196" y="254"/>
                </a:lnTo>
                <a:lnTo>
                  <a:pt x="197" y="254"/>
                </a:lnTo>
                <a:lnTo>
                  <a:pt x="197" y="254"/>
                </a:lnTo>
                <a:lnTo>
                  <a:pt x="198" y="253"/>
                </a:lnTo>
                <a:lnTo>
                  <a:pt x="199" y="253"/>
                </a:lnTo>
                <a:lnTo>
                  <a:pt x="199" y="252"/>
                </a:lnTo>
                <a:lnTo>
                  <a:pt x="200" y="252"/>
                </a:lnTo>
                <a:lnTo>
                  <a:pt x="200" y="251"/>
                </a:lnTo>
                <a:lnTo>
                  <a:pt x="201" y="251"/>
                </a:lnTo>
                <a:lnTo>
                  <a:pt x="202" y="251"/>
                </a:lnTo>
                <a:lnTo>
                  <a:pt x="202" y="250"/>
                </a:lnTo>
                <a:lnTo>
                  <a:pt x="203" y="250"/>
                </a:lnTo>
                <a:lnTo>
                  <a:pt x="203" y="249"/>
                </a:lnTo>
                <a:lnTo>
                  <a:pt x="204" y="249"/>
                </a:lnTo>
                <a:lnTo>
                  <a:pt x="205" y="248"/>
                </a:lnTo>
                <a:lnTo>
                  <a:pt x="205" y="248"/>
                </a:lnTo>
                <a:lnTo>
                  <a:pt x="206" y="247"/>
                </a:lnTo>
                <a:lnTo>
                  <a:pt x="206" y="247"/>
                </a:lnTo>
                <a:lnTo>
                  <a:pt x="207" y="246"/>
                </a:lnTo>
                <a:lnTo>
                  <a:pt x="208" y="246"/>
                </a:lnTo>
                <a:lnTo>
                  <a:pt x="208" y="245"/>
                </a:lnTo>
                <a:lnTo>
                  <a:pt x="209" y="245"/>
                </a:lnTo>
                <a:lnTo>
                  <a:pt x="209" y="244"/>
                </a:lnTo>
                <a:lnTo>
                  <a:pt x="210" y="244"/>
                </a:lnTo>
                <a:lnTo>
                  <a:pt x="211" y="243"/>
                </a:lnTo>
                <a:lnTo>
                  <a:pt x="211" y="242"/>
                </a:lnTo>
                <a:lnTo>
                  <a:pt x="212" y="242"/>
                </a:lnTo>
                <a:lnTo>
                  <a:pt x="212" y="241"/>
                </a:lnTo>
                <a:lnTo>
                  <a:pt x="213" y="241"/>
                </a:lnTo>
                <a:lnTo>
                  <a:pt x="214" y="240"/>
                </a:lnTo>
                <a:lnTo>
                  <a:pt x="214" y="240"/>
                </a:lnTo>
                <a:lnTo>
                  <a:pt x="215" y="239"/>
                </a:lnTo>
                <a:lnTo>
                  <a:pt x="215" y="238"/>
                </a:lnTo>
                <a:lnTo>
                  <a:pt x="216" y="238"/>
                </a:lnTo>
                <a:lnTo>
                  <a:pt x="217" y="237"/>
                </a:lnTo>
                <a:lnTo>
                  <a:pt x="217" y="237"/>
                </a:lnTo>
                <a:lnTo>
                  <a:pt x="218" y="236"/>
                </a:lnTo>
                <a:lnTo>
                  <a:pt x="218" y="235"/>
                </a:lnTo>
                <a:lnTo>
                  <a:pt x="219" y="235"/>
                </a:lnTo>
                <a:lnTo>
                  <a:pt x="220" y="234"/>
                </a:lnTo>
                <a:lnTo>
                  <a:pt x="220" y="233"/>
                </a:lnTo>
                <a:lnTo>
                  <a:pt x="221" y="233"/>
                </a:lnTo>
                <a:lnTo>
                  <a:pt x="221" y="232"/>
                </a:lnTo>
                <a:lnTo>
                  <a:pt x="222" y="231"/>
                </a:lnTo>
                <a:lnTo>
                  <a:pt x="223" y="231"/>
                </a:lnTo>
                <a:lnTo>
                  <a:pt x="223" y="230"/>
                </a:lnTo>
                <a:lnTo>
                  <a:pt x="224" y="229"/>
                </a:lnTo>
                <a:lnTo>
                  <a:pt x="224" y="229"/>
                </a:lnTo>
                <a:lnTo>
                  <a:pt x="225" y="228"/>
                </a:lnTo>
                <a:lnTo>
                  <a:pt x="226" y="227"/>
                </a:lnTo>
                <a:lnTo>
                  <a:pt x="226" y="226"/>
                </a:lnTo>
                <a:lnTo>
                  <a:pt x="227" y="226"/>
                </a:lnTo>
                <a:lnTo>
                  <a:pt x="227" y="225"/>
                </a:lnTo>
                <a:lnTo>
                  <a:pt x="228" y="224"/>
                </a:lnTo>
                <a:lnTo>
                  <a:pt x="229" y="223"/>
                </a:lnTo>
                <a:lnTo>
                  <a:pt x="229" y="223"/>
                </a:lnTo>
                <a:lnTo>
                  <a:pt x="230" y="222"/>
                </a:lnTo>
                <a:lnTo>
                  <a:pt x="230" y="221"/>
                </a:lnTo>
                <a:lnTo>
                  <a:pt x="231" y="220"/>
                </a:lnTo>
                <a:lnTo>
                  <a:pt x="232" y="219"/>
                </a:lnTo>
                <a:lnTo>
                  <a:pt x="232" y="219"/>
                </a:lnTo>
                <a:lnTo>
                  <a:pt x="233" y="218"/>
                </a:lnTo>
                <a:lnTo>
                  <a:pt x="233" y="217"/>
                </a:lnTo>
                <a:lnTo>
                  <a:pt x="234" y="216"/>
                </a:lnTo>
                <a:lnTo>
                  <a:pt x="235" y="215"/>
                </a:lnTo>
                <a:lnTo>
                  <a:pt x="235" y="214"/>
                </a:lnTo>
                <a:lnTo>
                  <a:pt x="236" y="213"/>
                </a:lnTo>
                <a:lnTo>
                  <a:pt x="236" y="212"/>
                </a:lnTo>
                <a:lnTo>
                  <a:pt x="237" y="212"/>
                </a:lnTo>
                <a:lnTo>
                  <a:pt x="238" y="211"/>
                </a:lnTo>
                <a:lnTo>
                  <a:pt x="238" y="210"/>
                </a:lnTo>
                <a:lnTo>
                  <a:pt x="239" y="209"/>
                </a:lnTo>
                <a:lnTo>
                  <a:pt x="239" y="208"/>
                </a:lnTo>
                <a:lnTo>
                  <a:pt x="240" y="207"/>
                </a:lnTo>
                <a:lnTo>
                  <a:pt x="241" y="206"/>
                </a:lnTo>
                <a:lnTo>
                  <a:pt x="241" y="205"/>
                </a:lnTo>
                <a:lnTo>
                  <a:pt x="242" y="204"/>
                </a:lnTo>
                <a:lnTo>
                  <a:pt x="242" y="203"/>
                </a:lnTo>
                <a:lnTo>
                  <a:pt x="243" y="202"/>
                </a:lnTo>
                <a:lnTo>
                  <a:pt x="244" y="201"/>
                </a:lnTo>
                <a:lnTo>
                  <a:pt x="244" y="200"/>
                </a:lnTo>
                <a:lnTo>
                  <a:pt x="245" y="199"/>
                </a:lnTo>
                <a:lnTo>
                  <a:pt x="245" y="198"/>
                </a:lnTo>
                <a:lnTo>
                  <a:pt x="246" y="197"/>
                </a:lnTo>
                <a:lnTo>
                  <a:pt x="247" y="195"/>
                </a:lnTo>
                <a:lnTo>
                  <a:pt x="247" y="194"/>
                </a:lnTo>
                <a:lnTo>
                  <a:pt x="248" y="193"/>
                </a:lnTo>
                <a:lnTo>
                  <a:pt x="248" y="192"/>
                </a:lnTo>
                <a:lnTo>
                  <a:pt x="249" y="191"/>
                </a:lnTo>
                <a:lnTo>
                  <a:pt x="250" y="190"/>
                </a:lnTo>
                <a:lnTo>
                  <a:pt x="250" y="189"/>
                </a:lnTo>
                <a:lnTo>
                  <a:pt x="251" y="187"/>
                </a:lnTo>
                <a:lnTo>
                  <a:pt x="251" y="186"/>
                </a:lnTo>
                <a:lnTo>
                  <a:pt x="252" y="185"/>
                </a:lnTo>
                <a:lnTo>
                  <a:pt x="253" y="184"/>
                </a:lnTo>
                <a:lnTo>
                  <a:pt x="253" y="182"/>
                </a:lnTo>
                <a:lnTo>
                  <a:pt x="254" y="181"/>
                </a:lnTo>
                <a:lnTo>
                  <a:pt x="254" y="180"/>
                </a:lnTo>
                <a:lnTo>
                  <a:pt x="255" y="179"/>
                </a:lnTo>
                <a:lnTo>
                  <a:pt x="256" y="177"/>
                </a:lnTo>
                <a:lnTo>
                  <a:pt x="256" y="176"/>
                </a:lnTo>
                <a:lnTo>
                  <a:pt x="257" y="175"/>
                </a:lnTo>
                <a:lnTo>
                  <a:pt x="257" y="173"/>
                </a:lnTo>
                <a:lnTo>
                  <a:pt x="258" y="172"/>
                </a:lnTo>
                <a:lnTo>
                  <a:pt x="259" y="171"/>
                </a:lnTo>
                <a:lnTo>
                  <a:pt x="259" y="169"/>
                </a:lnTo>
                <a:lnTo>
                  <a:pt x="260" y="168"/>
                </a:lnTo>
                <a:lnTo>
                  <a:pt x="260" y="166"/>
                </a:lnTo>
                <a:lnTo>
                  <a:pt x="261" y="165"/>
                </a:lnTo>
                <a:lnTo>
                  <a:pt x="262" y="163"/>
                </a:lnTo>
                <a:lnTo>
                  <a:pt x="262" y="162"/>
                </a:lnTo>
                <a:lnTo>
                  <a:pt x="263" y="160"/>
                </a:lnTo>
                <a:lnTo>
                  <a:pt x="263" y="159"/>
                </a:lnTo>
                <a:lnTo>
                  <a:pt x="264" y="157"/>
                </a:lnTo>
                <a:lnTo>
                  <a:pt x="265" y="156"/>
                </a:lnTo>
                <a:lnTo>
                  <a:pt x="265" y="154"/>
                </a:lnTo>
                <a:lnTo>
                  <a:pt x="266" y="152"/>
                </a:lnTo>
                <a:lnTo>
                  <a:pt x="266" y="151"/>
                </a:lnTo>
                <a:lnTo>
                  <a:pt x="267" y="149"/>
                </a:lnTo>
                <a:lnTo>
                  <a:pt x="268" y="148"/>
                </a:lnTo>
                <a:lnTo>
                  <a:pt x="268" y="146"/>
                </a:lnTo>
                <a:lnTo>
                  <a:pt x="269" y="144"/>
                </a:lnTo>
                <a:lnTo>
                  <a:pt x="269" y="142"/>
                </a:lnTo>
                <a:lnTo>
                  <a:pt x="270" y="141"/>
                </a:lnTo>
                <a:lnTo>
                  <a:pt x="271" y="139"/>
                </a:lnTo>
                <a:lnTo>
                  <a:pt x="271" y="137"/>
                </a:lnTo>
                <a:lnTo>
                  <a:pt x="272" y="135"/>
                </a:lnTo>
                <a:lnTo>
                  <a:pt x="272" y="134"/>
                </a:lnTo>
                <a:lnTo>
                  <a:pt x="273" y="132"/>
                </a:lnTo>
                <a:lnTo>
                  <a:pt x="274" y="130"/>
                </a:lnTo>
                <a:lnTo>
                  <a:pt x="274" y="128"/>
                </a:lnTo>
                <a:lnTo>
                  <a:pt x="275" y="126"/>
                </a:lnTo>
                <a:lnTo>
                  <a:pt x="275" y="124"/>
                </a:lnTo>
                <a:lnTo>
                  <a:pt x="276" y="122"/>
                </a:lnTo>
                <a:lnTo>
                  <a:pt x="277" y="120"/>
                </a:lnTo>
                <a:lnTo>
                  <a:pt x="277" y="118"/>
                </a:lnTo>
                <a:lnTo>
                  <a:pt x="278" y="116"/>
                </a:lnTo>
                <a:lnTo>
                  <a:pt x="278" y="114"/>
                </a:lnTo>
                <a:lnTo>
                  <a:pt x="279" y="112"/>
                </a:lnTo>
                <a:lnTo>
                  <a:pt x="280" y="110"/>
                </a:lnTo>
                <a:lnTo>
                  <a:pt x="280" y="108"/>
                </a:lnTo>
                <a:lnTo>
                  <a:pt x="281" y="106"/>
                </a:lnTo>
                <a:lnTo>
                  <a:pt x="281" y="104"/>
                </a:lnTo>
                <a:lnTo>
                  <a:pt x="282" y="101"/>
                </a:lnTo>
                <a:lnTo>
                  <a:pt x="283" y="99"/>
                </a:lnTo>
                <a:lnTo>
                  <a:pt x="283" y="97"/>
                </a:lnTo>
                <a:lnTo>
                  <a:pt x="284" y="95"/>
                </a:lnTo>
                <a:lnTo>
                  <a:pt x="284" y="92"/>
                </a:lnTo>
                <a:lnTo>
                  <a:pt x="285" y="90"/>
                </a:lnTo>
                <a:lnTo>
                  <a:pt x="286" y="88"/>
                </a:lnTo>
                <a:lnTo>
                  <a:pt x="286" y="85"/>
                </a:lnTo>
                <a:lnTo>
                  <a:pt x="287" y="83"/>
                </a:lnTo>
                <a:lnTo>
                  <a:pt x="287" y="80"/>
                </a:lnTo>
                <a:lnTo>
                  <a:pt x="288" y="78"/>
                </a:lnTo>
                <a:lnTo>
                  <a:pt x="289" y="75"/>
                </a:lnTo>
                <a:lnTo>
                  <a:pt x="289" y="73"/>
                </a:lnTo>
                <a:lnTo>
                  <a:pt x="290" y="70"/>
                </a:lnTo>
                <a:lnTo>
                  <a:pt x="290" y="68"/>
                </a:lnTo>
                <a:lnTo>
                  <a:pt x="291" y="65"/>
                </a:lnTo>
                <a:lnTo>
                  <a:pt x="292" y="63"/>
                </a:lnTo>
                <a:lnTo>
                  <a:pt x="292" y="60"/>
                </a:lnTo>
                <a:lnTo>
                  <a:pt x="293" y="57"/>
                </a:lnTo>
                <a:lnTo>
                  <a:pt x="293" y="54"/>
                </a:lnTo>
                <a:lnTo>
                  <a:pt x="294" y="52"/>
                </a:lnTo>
                <a:lnTo>
                  <a:pt x="295" y="49"/>
                </a:lnTo>
                <a:lnTo>
                  <a:pt x="295" y="46"/>
                </a:lnTo>
                <a:lnTo>
                  <a:pt x="296" y="43"/>
                </a:lnTo>
                <a:lnTo>
                  <a:pt x="296" y="40"/>
                </a:lnTo>
                <a:lnTo>
                  <a:pt x="297" y="37"/>
                </a:lnTo>
                <a:lnTo>
                  <a:pt x="298" y="34"/>
                </a:lnTo>
                <a:lnTo>
                  <a:pt x="298" y="31"/>
                </a:lnTo>
                <a:lnTo>
                  <a:pt x="299" y="28"/>
                </a:lnTo>
                <a:lnTo>
                  <a:pt x="299" y="25"/>
                </a:lnTo>
                <a:lnTo>
                  <a:pt x="300" y="22"/>
                </a:lnTo>
                <a:lnTo>
                  <a:pt x="301" y="19"/>
                </a:lnTo>
                <a:lnTo>
                  <a:pt x="301" y="16"/>
                </a:lnTo>
                <a:lnTo>
                  <a:pt x="302" y="13"/>
                </a:lnTo>
                <a:lnTo>
                  <a:pt x="303" y="10"/>
                </a:lnTo>
                <a:lnTo>
                  <a:pt x="303" y="6"/>
                </a:lnTo>
                <a:lnTo>
                  <a:pt x="304" y="3"/>
                </a:lnTo>
                <a:lnTo>
                  <a:pt x="304" y="0"/>
                </a:lnTo>
              </a:path>
            </a:pathLst>
          </a:custGeom>
          <a:noFill/>
          <a:ln w="38100" cmpd="sng">
            <a:solidFill>
              <a:srgbClr val="CC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49221" name="Freeform 5"/>
          <p:cNvSpPr>
            <a:spLocks/>
          </p:cNvSpPr>
          <p:nvPr/>
        </p:nvSpPr>
        <p:spPr bwMode="auto">
          <a:xfrm>
            <a:off x="3506788" y="716955"/>
            <a:ext cx="5105400" cy="3565525"/>
          </a:xfrm>
          <a:custGeom>
            <a:avLst/>
            <a:gdLst/>
            <a:ahLst/>
            <a:cxnLst>
              <a:cxn ang="0">
                <a:pos x="4" y="290"/>
              </a:cxn>
              <a:cxn ang="0">
                <a:pos x="8" y="290"/>
              </a:cxn>
              <a:cxn ang="0">
                <a:pos x="13" y="290"/>
              </a:cxn>
              <a:cxn ang="0">
                <a:pos x="18" y="290"/>
              </a:cxn>
              <a:cxn ang="0">
                <a:pos x="23" y="291"/>
              </a:cxn>
              <a:cxn ang="0">
                <a:pos x="28" y="291"/>
              </a:cxn>
              <a:cxn ang="0">
                <a:pos x="33" y="291"/>
              </a:cxn>
              <a:cxn ang="0">
                <a:pos x="37" y="291"/>
              </a:cxn>
              <a:cxn ang="0">
                <a:pos x="42" y="291"/>
              </a:cxn>
              <a:cxn ang="0">
                <a:pos x="47" y="291"/>
              </a:cxn>
              <a:cxn ang="0">
                <a:pos x="52" y="291"/>
              </a:cxn>
              <a:cxn ang="0">
                <a:pos x="57" y="292"/>
              </a:cxn>
              <a:cxn ang="0">
                <a:pos x="61" y="292"/>
              </a:cxn>
              <a:cxn ang="0">
                <a:pos x="66" y="292"/>
              </a:cxn>
              <a:cxn ang="0">
                <a:pos x="71" y="293"/>
              </a:cxn>
              <a:cxn ang="0">
                <a:pos x="76" y="293"/>
              </a:cxn>
              <a:cxn ang="0">
                <a:pos x="80" y="293"/>
              </a:cxn>
              <a:cxn ang="0">
                <a:pos x="85" y="294"/>
              </a:cxn>
              <a:cxn ang="0">
                <a:pos x="90" y="294"/>
              </a:cxn>
              <a:cxn ang="0">
                <a:pos x="95" y="294"/>
              </a:cxn>
              <a:cxn ang="0">
                <a:pos x="100" y="295"/>
              </a:cxn>
              <a:cxn ang="0">
                <a:pos x="104" y="295"/>
              </a:cxn>
              <a:cxn ang="0">
                <a:pos x="109" y="296"/>
              </a:cxn>
              <a:cxn ang="0">
                <a:pos x="114" y="296"/>
              </a:cxn>
              <a:cxn ang="0">
                <a:pos x="119" y="296"/>
              </a:cxn>
              <a:cxn ang="0">
                <a:pos x="124" y="297"/>
              </a:cxn>
              <a:cxn ang="0">
                <a:pos x="128" y="297"/>
              </a:cxn>
              <a:cxn ang="0">
                <a:pos x="133" y="298"/>
              </a:cxn>
              <a:cxn ang="0">
                <a:pos x="138" y="298"/>
              </a:cxn>
              <a:cxn ang="0">
                <a:pos x="143" y="299"/>
              </a:cxn>
              <a:cxn ang="0">
                <a:pos x="148" y="299"/>
              </a:cxn>
              <a:cxn ang="0">
                <a:pos x="152" y="300"/>
              </a:cxn>
              <a:cxn ang="0">
                <a:pos x="157" y="300"/>
              </a:cxn>
              <a:cxn ang="0">
                <a:pos x="162" y="301"/>
              </a:cxn>
              <a:cxn ang="0">
                <a:pos x="167" y="301"/>
              </a:cxn>
              <a:cxn ang="0">
                <a:pos x="172" y="302"/>
              </a:cxn>
              <a:cxn ang="0">
                <a:pos x="176" y="302"/>
              </a:cxn>
              <a:cxn ang="0">
                <a:pos x="181" y="302"/>
              </a:cxn>
              <a:cxn ang="0">
                <a:pos x="186" y="302"/>
              </a:cxn>
              <a:cxn ang="0">
                <a:pos x="191" y="302"/>
              </a:cxn>
              <a:cxn ang="0">
                <a:pos x="196" y="302"/>
              </a:cxn>
              <a:cxn ang="0">
                <a:pos x="200" y="302"/>
              </a:cxn>
              <a:cxn ang="0">
                <a:pos x="205" y="302"/>
              </a:cxn>
              <a:cxn ang="0">
                <a:pos x="210" y="301"/>
              </a:cxn>
              <a:cxn ang="0">
                <a:pos x="215" y="300"/>
              </a:cxn>
              <a:cxn ang="0">
                <a:pos x="220" y="299"/>
              </a:cxn>
              <a:cxn ang="0">
                <a:pos x="224" y="297"/>
              </a:cxn>
              <a:cxn ang="0">
                <a:pos x="229" y="294"/>
              </a:cxn>
              <a:cxn ang="0">
                <a:pos x="234" y="291"/>
              </a:cxn>
              <a:cxn ang="0">
                <a:pos x="239" y="288"/>
              </a:cxn>
              <a:cxn ang="0">
                <a:pos x="244" y="283"/>
              </a:cxn>
              <a:cxn ang="0">
                <a:pos x="248" y="277"/>
              </a:cxn>
              <a:cxn ang="0">
                <a:pos x="253" y="271"/>
              </a:cxn>
              <a:cxn ang="0">
                <a:pos x="258" y="262"/>
              </a:cxn>
              <a:cxn ang="0">
                <a:pos x="263" y="252"/>
              </a:cxn>
              <a:cxn ang="0">
                <a:pos x="268" y="239"/>
              </a:cxn>
              <a:cxn ang="0">
                <a:pos x="272" y="224"/>
              </a:cxn>
              <a:cxn ang="0">
                <a:pos x="277" y="206"/>
              </a:cxn>
              <a:cxn ang="0">
                <a:pos x="282" y="183"/>
              </a:cxn>
              <a:cxn ang="0">
                <a:pos x="287" y="156"/>
              </a:cxn>
              <a:cxn ang="0">
                <a:pos x="292" y="123"/>
              </a:cxn>
              <a:cxn ang="0">
                <a:pos x="296" y="84"/>
              </a:cxn>
              <a:cxn ang="0">
                <a:pos x="301" y="35"/>
              </a:cxn>
            </a:cxnLst>
            <a:rect l="0" t="0" r="r" b="b"/>
            <a:pathLst>
              <a:path w="304" h="302">
                <a:moveTo>
                  <a:pt x="0" y="290"/>
                </a:moveTo>
                <a:lnTo>
                  <a:pt x="0" y="290"/>
                </a:lnTo>
                <a:lnTo>
                  <a:pt x="1" y="290"/>
                </a:lnTo>
                <a:lnTo>
                  <a:pt x="1" y="290"/>
                </a:lnTo>
                <a:lnTo>
                  <a:pt x="2" y="290"/>
                </a:lnTo>
                <a:lnTo>
                  <a:pt x="3" y="290"/>
                </a:lnTo>
                <a:lnTo>
                  <a:pt x="3" y="290"/>
                </a:lnTo>
                <a:lnTo>
                  <a:pt x="4" y="290"/>
                </a:lnTo>
                <a:lnTo>
                  <a:pt x="4" y="290"/>
                </a:lnTo>
                <a:lnTo>
                  <a:pt x="5" y="290"/>
                </a:lnTo>
                <a:lnTo>
                  <a:pt x="5" y="290"/>
                </a:lnTo>
                <a:lnTo>
                  <a:pt x="6" y="290"/>
                </a:lnTo>
                <a:lnTo>
                  <a:pt x="7" y="290"/>
                </a:lnTo>
                <a:lnTo>
                  <a:pt x="7" y="290"/>
                </a:lnTo>
                <a:lnTo>
                  <a:pt x="8" y="290"/>
                </a:lnTo>
                <a:lnTo>
                  <a:pt x="8" y="290"/>
                </a:lnTo>
                <a:lnTo>
                  <a:pt x="9" y="290"/>
                </a:lnTo>
                <a:lnTo>
                  <a:pt x="10" y="290"/>
                </a:lnTo>
                <a:lnTo>
                  <a:pt x="10" y="290"/>
                </a:lnTo>
                <a:lnTo>
                  <a:pt x="11" y="290"/>
                </a:lnTo>
                <a:lnTo>
                  <a:pt x="11" y="290"/>
                </a:lnTo>
                <a:lnTo>
                  <a:pt x="12" y="290"/>
                </a:lnTo>
                <a:lnTo>
                  <a:pt x="13" y="290"/>
                </a:lnTo>
                <a:lnTo>
                  <a:pt x="13" y="290"/>
                </a:lnTo>
                <a:lnTo>
                  <a:pt x="14" y="290"/>
                </a:lnTo>
                <a:lnTo>
                  <a:pt x="14" y="290"/>
                </a:lnTo>
                <a:lnTo>
                  <a:pt x="15" y="290"/>
                </a:lnTo>
                <a:lnTo>
                  <a:pt x="16" y="290"/>
                </a:lnTo>
                <a:lnTo>
                  <a:pt x="16" y="290"/>
                </a:lnTo>
                <a:lnTo>
                  <a:pt x="17" y="290"/>
                </a:lnTo>
                <a:lnTo>
                  <a:pt x="18" y="290"/>
                </a:lnTo>
                <a:lnTo>
                  <a:pt x="18" y="290"/>
                </a:lnTo>
                <a:lnTo>
                  <a:pt x="19" y="290"/>
                </a:lnTo>
                <a:lnTo>
                  <a:pt x="19" y="290"/>
                </a:lnTo>
                <a:lnTo>
                  <a:pt x="20" y="290"/>
                </a:lnTo>
                <a:lnTo>
                  <a:pt x="21" y="290"/>
                </a:lnTo>
                <a:lnTo>
                  <a:pt x="21" y="291"/>
                </a:lnTo>
                <a:lnTo>
                  <a:pt x="22" y="291"/>
                </a:lnTo>
                <a:lnTo>
                  <a:pt x="22" y="291"/>
                </a:lnTo>
                <a:lnTo>
                  <a:pt x="23" y="291"/>
                </a:lnTo>
                <a:lnTo>
                  <a:pt x="24" y="291"/>
                </a:lnTo>
                <a:lnTo>
                  <a:pt x="24" y="291"/>
                </a:lnTo>
                <a:lnTo>
                  <a:pt x="25" y="291"/>
                </a:lnTo>
                <a:lnTo>
                  <a:pt x="25" y="291"/>
                </a:lnTo>
                <a:lnTo>
                  <a:pt x="26" y="291"/>
                </a:lnTo>
                <a:lnTo>
                  <a:pt x="27" y="291"/>
                </a:lnTo>
                <a:lnTo>
                  <a:pt x="27" y="291"/>
                </a:lnTo>
                <a:lnTo>
                  <a:pt x="28" y="291"/>
                </a:lnTo>
                <a:lnTo>
                  <a:pt x="28" y="291"/>
                </a:lnTo>
                <a:lnTo>
                  <a:pt x="29" y="291"/>
                </a:lnTo>
                <a:lnTo>
                  <a:pt x="30" y="291"/>
                </a:lnTo>
                <a:lnTo>
                  <a:pt x="30" y="291"/>
                </a:lnTo>
                <a:lnTo>
                  <a:pt x="31" y="291"/>
                </a:lnTo>
                <a:lnTo>
                  <a:pt x="31" y="291"/>
                </a:lnTo>
                <a:lnTo>
                  <a:pt x="32" y="291"/>
                </a:lnTo>
                <a:lnTo>
                  <a:pt x="33" y="291"/>
                </a:lnTo>
                <a:lnTo>
                  <a:pt x="33" y="291"/>
                </a:lnTo>
                <a:lnTo>
                  <a:pt x="34" y="291"/>
                </a:lnTo>
                <a:lnTo>
                  <a:pt x="34" y="291"/>
                </a:lnTo>
                <a:lnTo>
                  <a:pt x="35" y="291"/>
                </a:lnTo>
                <a:lnTo>
                  <a:pt x="36" y="291"/>
                </a:lnTo>
                <a:lnTo>
                  <a:pt x="36" y="291"/>
                </a:lnTo>
                <a:lnTo>
                  <a:pt x="37" y="291"/>
                </a:lnTo>
                <a:lnTo>
                  <a:pt x="37" y="291"/>
                </a:lnTo>
                <a:lnTo>
                  <a:pt x="38" y="291"/>
                </a:lnTo>
                <a:lnTo>
                  <a:pt x="39" y="291"/>
                </a:lnTo>
                <a:lnTo>
                  <a:pt x="39" y="291"/>
                </a:lnTo>
                <a:lnTo>
                  <a:pt x="40" y="291"/>
                </a:lnTo>
                <a:lnTo>
                  <a:pt x="40" y="291"/>
                </a:lnTo>
                <a:lnTo>
                  <a:pt x="41" y="291"/>
                </a:lnTo>
                <a:lnTo>
                  <a:pt x="42" y="291"/>
                </a:lnTo>
                <a:lnTo>
                  <a:pt x="42" y="291"/>
                </a:lnTo>
                <a:lnTo>
                  <a:pt x="43" y="291"/>
                </a:lnTo>
                <a:lnTo>
                  <a:pt x="43" y="291"/>
                </a:lnTo>
                <a:lnTo>
                  <a:pt x="44" y="291"/>
                </a:lnTo>
                <a:lnTo>
                  <a:pt x="45" y="291"/>
                </a:lnTo>
                <a:lnTo>
                  <a:pt x="45" y="291"/>
                </a:lnTo>
                <a:lnTo>
                  <a:pt x="46" y="291"/>
                </a:lnTo>
                <a:lnTo>
                  <a:pt x="46" y="291"/>
                </a:lnTo>
                <a:lnTo>
                  <a:pt x="47" y="291"/>
                </a:lnTo>
                <a:lnTo>
                  <a:pt x="48" y="291"/>
                </a:lnTo>
                <a:lnTo>
                  <a:pt x="48" y="291"/>
                </a:lnTo>
                <a:lnTo>
                  <a:pt x="49" y="291"/>
                </a:lnTo>
                <a:lnTo>
                  <a:pt x="49" y="291"/>
                </a:lnTo>
                <a:lnTo>
                  <a:pt x="50" y="291"/>
                </a:lnTo>
                <a:lnTo>
                  <a:pt x="51" y="291"/>
                </a:lnTo>
                <a:lnTo>
                  <a:pt x="51" y="291"/>
                </a:lnTo>
                <a:lnTo>
                  <a:pt x="52" y="291"/>
                </a:lnTo>
                <a:lnTo>
                  <a:pt x="52" y="292"/>
                </a:lnTo>
                <a:lnTo>
                  <a:pt x="53" y="292"/>
                </a:lnTo>
                <a:lnTo>
                  <a:pt x="54" y="292"/>
                </a:lnTo>
                <a:lnTo>
                  <a:pt x="54" y="292"/>
                </a:lnTo>
                <a:lnTo>
                  <a:pt x="55" y="292"/>
                </a:lnTo>
                <a:lnTo>
                  <a:pt x="55" y="292"/>
                </a:lnTo>
                <a:lnTo>
                  <a:pt x="56" y="292"/>
                </a:lnTo>
                <a:lnTo>
                  <a:pt x="57" y="292"/>
                </a:lnTo>
                <a:lnTo>
                  <a:pt x="57" y="292"/>
                </a:lnTo>
                <a:lnTo>
                  <a:pt x="58" y="292"/>
                </a:lnTo>
                <a:lnTo>
                  <a:pt x="58" y="292"/>
                </a:lnTo>
                <a:lnTo>
                  <a:pt x="59" y="292"/>
                </a:lnTo>
                <a:lnTo>
                  <a:pt x="60" y="292"/>
                </a:lnTo>
                <a:lnTo>
                  <a:pt x="60" y="292"/>
                </a:lnTo>
                <a:lnTo>
                  <a:pt x="61" y="292"/>
                </a:lnTo>
                <a:lnTo>
                  <a:pt x="61" y="292"/>
                </a:lnTo>
                <a:lnTo>
                  <a:pt x="62" y="292"/>
                </a:lnTo>
                <a:lnTo>
                  <a:pt x="63" y="292"/>
                </a:lnTo>
                <a:lnTo>
                  <a:pt x="63" y="292"/>
                </a:lnTo>
                <a:lnTo>
                  <a:pt x="64" y="292"/>
                </a:lnTo>
                <a:lnTo>
                  <a:pt x="64" y="292"/>
                </a:lnTo>
                <a:lnTo>
                  <a:pt x="65" y="292"/>
                </a:lnTo>
                <a:lnTo>
                  <a:pt x="66" y="292"/>
                </a:lnTo>
                <a:lnTo>
                  <a:pt x="66" y="292"/>
                </a:lnTo>
                <a:lnTo>
                  <a:pt x="67" y="292"/>
                </a:lnTo>
                <a:lnTo>
                  <a:pt x="67" y="292"/>
                </a:lnTo>
                <a:lnTo>
                  <a:pt x="68" y="292"/>
                </a:lnTo>
                <a:lnTo>
                  <a:pt x="69" y="292"/>
                </a:lnTo>
                <a:lnTo>
                  <a:pt x="69" y="292"/>
                </a:lnTo>
                <a:lnTo>
                  <a:pt x="70" y="292"/>
                </a:lnTo>
                <a:lnTo>
                  <a:pt x="70" y="292"/>
                </a:lnTo>
                <a:lnTo>
                  <a:pt x="71" y="293"/>
                </a:lnTo>
                <a:lnTo>
                  <a:pt x="72" y="293"/>
                </a:lnTo>
                <a:lnTo>
                  <a:pt x="72" y="293"/>
                </a:lnTo>
                <a:lnTo>
                  <a:pt x="73" y="293"/>
                </a:lnTo>
                <a:lnTo>
                  <a:pt x="73" y="293"/>
                </a:lnTo>
                <a:lnTo>
                  <a:pt x="74" y="293"/>
                </a:lnTo>
                <a:lnTo>
                  <a:pt x="75" y="293"/>
                </a:lnTo>
                <a:lnTo>
                  <a:pt x="75" y="293"/>
                </a:lnTo>
                <a:lnTo>
                  <a:pt x="76" y="293"/>
                </a:lnTo>
                <a:lnTo>
                  <a:pt x="76" y="293"/>
                </a:lnTo>
                <a:lnTo>
                  <a:pt x="77" y="293"/>
                </a:lnTo>
                <a:lnTo>
                  <a:pt x="77" y="293"/>
                </a:lnTo>
                <a:lnTo>
                  <a:pt x="78" y="293"/>
                </a:lnTo>
                <a:lnTo>
                  <a:pt x="79" y="293"/>
                </a:lnTo>
                <a:lnTo>
                  <a:pt x="79" y="293"/>
                </a:lnTo>
                <a:lnTo>
                  <a:pt x="80" y="293"/>
                </a:lnTo>
                <a:lnTo>
                  <a:pt x="80" y="293"/>
                </a:lnTo>
                <a:lnTo>
                  <a:pt x="81" y="293"/>
                </a:lnTo>
                <a:lnTo>
                  <a:pt x="82" y="293"/>
                </a:lnTo>
                <a:lnTo>
                  <a:pt x="82" y="293"/>
                </a:lnTo>
                <a:lnTo>
                  <a:pt x="83" y="293"/>
                </a:lnTo>
                <a:lnTo>
                  <a:pt x="83" y="293"/>
                </a:lnTo>
                <a:lnTo>
                  <a:pt x="84" y="293"/>
                </a:lnTo>
                <a:lnTo>
                  <a:pt x="85" y="293"/>
                </a:lnTo>
                <a:lnTo>
                  <a:pt x="85" y="294"/>
                </a:lnTo>
                <a:lnTo>
                  <a:pt x="86" y="294"/>
                </a:lnTo>
                <a:lnTo>
                  <a:pt x="86" y="294"/>
                </a:lnTo>
                <a:lnTo>
                  <a:pt x="87" y="294"/>
                </a:lnTo>
                <a:lnTo>
                  <a:pt x="88" y="294"/>
                </a:lnTo>
                <a:lnTo>
                  <a:pt x="88" y="294"/>
                </a:lnTo>
                <a:lnTo>
                  <a:pt x="89" y="294"/>
                </a:lnTo>
                <a:lnTo>
                  <a:pt x="89" y="294"/>
                </a:lnTo>
                <a:lnTo>
                  <a:pt x="90" y="294"/>
                </a:lnTo>
                <a:lnTo>
                  <a:pt x="91" y="294"/>
                </a:lnTo>
                <a:lnTo>
                  <a:pt x="91" y="294"/>
                </a:lnTo>
                <a:lnTo>
                  <a:pt x="92" y="294"/>
                </a:lnTo>
                <a:lnTo>
                  <a:pt x="92" y="294"/>
                </a:lnTo>
                <a:lnTo>
                  <a:pt x="93" y="294"/>
                </a:lnTo>
                <a:lnTo>
                  <a:pt x="94" y="294"/>
                </a:lnTo>
                <a:lnTo>
                  <a:pt x="94" y="294"/>
                </a:lnTo>
                <a:lnTo>
                  <a:pt x="95" y="294"/>
                </a:lnTo>
                <a:lnTo>
                  <a:pt x="95" y="294"/>
                </a:lnTo>
                <a:lnTo>
                  <a:pt x="96" y="294"/>
                </a:lnTo>
                <a:lnTo>
                  <a:pt x="97" y="294"/>
                </a:lnTo>
                <a:lnTo>
                  <a:pt x="97" y="294"/>
                </a:lnTo>
                <a:lnTo>
                  <a:pt x="98" y="295"/>
                </a:lnTo>
                <a:lnTo>
                  <a:pt x="98" y="295"/>
                </a:lnTo>
                <a:lnTo>
                  <a:pt x="99" y="295"/>
                </a:lnTo>
                <a:lnTo>
                  <a:pt x="100" y="295"/>
                </a:lnTo>
                <a:lnTo>
                  <a:pt x="100" y="295"/>
                </a:lnTo>
                <a:lnTo>
                  <a:pt x="101" y="295"/>
                </a:lnTo>
                <a:lnTo>
                  <a:pt x="101" y="295"/>
                </a:lnTo>
                <a:lnTo>
                  <a:pt x="102" y="295"/>
                </a:lnTo>
                <a:lnTo>
                  <a:pt x="103" y="295"/>
                </a:lnTo>
                <a:lnTo>
                  <a:pt x="103" y="295"/>
                </a:lnTo>
                <a:lnTo>
                  <a:pt x="104" y="295"/>
                </a:lnTo>
                <a:lnTo>
                  <a:pt x="104" y="295"/>
                </a:lnTo>
                <a:lnTo>
                  <a:pt x="105" y="295"/>
                </a:lnTo>
                <a:lnTo>
                  <a:pt x="106" y="295"/>
                </a:lnTo>
                <a:lnTo>
                  <a:pt x="106" y="295"/>
                </a:lnTo>
                <a:lnTo>
                  <a:pt x="107" y="295"/>
                </a:lnTo>
                <a:lnTo>
                  <a:pt x="107" y="295"/>
                </a:lnTo>
                <a:lnTo>
                  <a:pt x="108" y="295"/>
                </a:lnTo>
                <a:lnTo>
                  <a:pt x="109" y="295"/>
                </a:lnTo>
                <a:lnTo>
                  <a:pt x="109" y="296"/>
                </a:lnTo>
                <a:lnTo>
                  <a:pt x="110" y="296"/>
                </a:lnTo>
                <a:lnTo>
                  <a:pt x="110" y="296"/>
                </a:lnTo>
                <a:lnTo>
                  <a:pt x="111" y="296"/>
                </a:lnTo>
                <a:lnTo>
                  <a:pt x="112" y="296"/>
                </a:lnTo>
                <a:lnTo>
                  <a:pt x="112" y="296"/>
                </a:lnTo>
                <a:lnTo>
                  <a:pt x="113" y="296"/>
                </a:lnTo>
                <a:lnTo>
                  <a:pt x="113" y="296"/>
                </a:lnTo>
                <a:lnTo>
                  <a:pt x="114" y="296"/>
                </a:lnTo>
                <a:lnTo>
                  <a:pt x="115" y="296"/>
                </a:lnTo>
                <a:lnTo>
                  <a:pt x="115" y="296"/>
                </a:lnTo>
                <a:lnTo>
                  <a:pt x="116" y="296"/>
                </a:lnTo>
                <a:lnTo>
                  <a:pt x="116" y="296"/>
                </a:lnTo>
                <a:lnTo>
                  <a:pt x="117" y="296"/>
                </a:lnTo>
                <a:lnTo>
                  <a:pt x="118" y="296"/>
                </a:lnTo>
                <a:lnTo>
                  <a:pt x="118" y="296"/>
                </a:lnTo>
                <a:lnTo>
                  <a:pt x="119" y="296"/>
                </a:lnTo>
                <a:lnTo>
                  <a:pt x="119" y="297"/>
                </a:lnTo>
                <a:lnTo>
                  <a:pt x="120" y="297"/>
                </a:lnTo>
                <a:lnTo>
                  <a:pt x="121" y="297"/>
                </a:lnTo>
                <a:lnTo>
                  <a:pt x="121" y="297"/>
                </a:lnTo>
                <a:lnTo>
                  <a:pt x="122" y="297"/>
                </a:lnTo>
                <a:lnTo>
                  <a:pt x="122" y="297"/>
                </a:lnTo>
                <a:lnTo>
                  <a:pt x="123" y="297"/>
                </a:lnTo>
                <a:lnTo>
                  <a:pt x="124" y="297"/>
                </a:lnTo>
                <a:lnTo>
                  <a:pt x="124" y="297"/>
                </a:lnTo>
                <a:lnTo>
                  <a:pt x="125" y="297"/>
                </a:lnTo>
                <a:lnTo>
                  <a:pt x="125" y="297"/>
                </a:lnTo>
                <a:lnTo>
                  <a:pt x="126" y="297"/>
                </a:lnTo>
                <a:lnTo>
                  <a:pt x="127" y="297"/>
                </a:lnTo>
                <a:lnTo>
                  <a:pt x="127" y="297"/>
                </a:lnTo>
                <a:lnTo>
                  <a:pt x="128" y="297"/>
                </a:lnTo>
                <a:lnTo>
                  <a:pt x="128" y="297"/>
                </a:lnTo>
                <a:lnTo>
                  <a:pt x="129" y="298"/>
                </a:lnTo>
                <a:lnTo>
                  <a:pt x="130" y="298"/>
                </a:lnTo>
                <a:lnTo>
                  <a:pt x="130" y="298"/>
                </a:lnTo>
                <a:lnTo>
                  <a:pt x="131" y="298"/>
                </a:lnTo>
                <a:lnTo>
                  <a:pt x="131" y="298"/>
                </a:lnTo>
                <a:lnTo>
                  <a:pt x="132" y="298"/>
                </a:lnTo>
                <a:lnTo>
                  <a:pt x="133" y="298"/>
                </a:lnTo>
                <a:lnTo>
                  <a:pt x="133" y="298"/>
                </a:lnTo>
                <a:lnTo>
                  <a:pt x="134" y="298"/>
                </a:lnTo>
                <a:lnTo>
                  <a:pt x="134" y="298"/>
                </a:lnTo>
                <a:lnTo>
                  <a:pt x="135" y="298"/>
                </a:lnTo>
                <a:lnTo>
                  <a:pt x="136" y="298"/>
                </a:lnTo>
                <a:lnTo>
                  <a:pt x="136" y="298"/>
                </a:lnTo>
                <a:lnTo>
                  <a:pt x="137" y="298"/>
                </a:lnTo>
                <a:lnTo>
                  <a:pt x="137" y="298"/>
                </a:lnTo>
                <a:lnTo>
                  <a:pt x="138" y="298"/>
                </a:lnTo>
                <a:lnTo>
                  <a:pt x="139" y="299"/>
                </a:lnTo>
                <a:lnTo>
                  <a:pt x="139" y="299"/>
                </a:lnTo>
                <a:lnTo>
                  <a:pt x="140" y="299"/>
                </a:lnTo>
                <a:lnTo>
                  <a:pt x="140" y="299"/>
                </a:lnTo>
                <a:lnTo>
                  <a:pt x="141" y="299"/>
                </a:lnTo>
                <a:lnTo>
                  <a:pt x="142" y="299"/>
                </a:lnTo>
                <a:lnTo>
                  <a:pt x="142" y="299"/>
                </a:lnTo>
                <a:lnTo>
                  <a:pt x="143" y="299"/>
                </a:lnTo>
                <a:lnTo>
                  <a:pt x="143" y="299"/>
                </a:lnTo>
                <a:lnTo>
                  <a:pt x="144" y="299"/>
                </a:lnTo>
                <a:lnTo>
                  <a:pt x="145" y="299"/>
                </a:lnTo>
                <a:lnTo>
                  <a:pt x="145" y="299"/>
                </a:lnTo>
                <a:lnTo>
                  <a:pt x="146" y="299"/>
                </a:lnTo>
                <a:lnTo>
                  <a:pt x="146" y="299"/>
                </a:lnTo>
                <a:lnTo>
                  <a:pt x="147" y="299"/>
                </a:lnTo>
                <a:lnTo>
                  <a:pt x="148" y="299"/>
                </a:lnTo>
                <a:lnTo>
                  <a:pt x="148" y="300"/>
                </a:lnTo>
                <a:lnTo>
                  <a:pt x="149" y="300"/>
                </a:lnTo>
                <a:lnTo>
                  <a:pt x="149" y="300"/>
                </a:lnTo>
                <a:lnTo>
                  <a:pt x="150" y="300"/>
                </a:lnTo>
                <a:lnTo>
                  <a:pt x="151" y="300"/>
                </a:lnTo>
                <a:lnTo>
                  <a:pt x="151" y="300"/>
                </a:lnTo>
                <a:lnTo>
                  <a:pt x="152" y="300"/>
                </a:lnTo>
                <a:lnTo>
                  <a:pt x="152" y="300"/>
                </a:lnTo>
                <a:lnTo>
                  <a:pt x="153" y="300"/>
                </a:lnTo>
                <a:lnTo>
                  <a:pt x="154" y="300"/>
                </a:lnTo>
                <a:lnTo>
                  <a:pt x="154" y="300"/>
                </a:lnTo>
                <a:lnTo>
                  <a:pt x="155" y="300"/>
                </a:lnTo>
                <a:lnTo>
                  <a:pt x="155" y="300"/>
                </a:lnTo>
                <a:lnTo>
                  <a:pt x="156" y="300"/>
                </a:lnTo>
                <a:lnTo>
                  <a:pt x="157" y="300"/>
                </a:lnTo>
                <a:lnTo>
                  <a:pt x="157" y="300"/>
                </a:lnTo>
                <a:lnTo>
                  <a:pt x="158" y="301"/>
                </a:lnTo>
                <a:lnTo>
                  <a:pt x="158" y="301"/>
                </a:lnTo>
                <a:lnTo>
                  <a:pt x="159" y="301"/>
                </a:lnTo>
                <a:lnTo>
                  <a:pt x="160" y="301"/>
                </a:lnTo>
                <a:lnTo>
                  <a:pt x="160" y="301"/>
                </a:lnTo>
                <a:lnTo>
                  <a:pt x="161" y="301"/>
                </a:lnTo>
                <a:lnTo>
                  <a:pt x="161" y="301"/>
                </a:lnTo>
                <a:lnTo>
                  <a:pt x="162" y="301"/>
                </a:lnTo>
                <a:lnTo>
                  <a:pt x="163" y="301"/>
                </a:lnTo>
                <a:lnTo>
                  <a:pt x="163" y="301"/>
                </a:lnTo>
                <a:lnTo>
                  <a:pt x="164" y="301"/>
                </a:lnTo>
                <a:lnTo>
                  <a:pt x="164" y="301"/>
                </a:lnTo>
                <a:lnTo>
                  <a:pt x="165" y="301"/>
                </a:lnTo>
                <a:lnTo>
                  <a:pt x="166" y="301"/>
                </a:lnTo>
                <a:lnTo>
                  <a:pt x="166" y="301"/>
                </a:lnTo>
                <a:lnTo>
                  <a:pt x="167" y="301"/>
                </a:lnTo>
                <a:lnTo>
                  <a:pt x="167" y="301"/>
                </a:lnTo>
                <a:lnTo>
                  <a:pt x="168" y="301"/>
                </a:lnTo>
                <a:lnTo>
                  <a:pt x="169" y="301"/>
                </a:lnTo>
                <a:lnTo>
                  <a:pt x="169" y="302"/>
                </a:lnTo>
                <a:lnTo>
                  <a:pt x="170" y="302"/>
                </a:lnTo>
                <a:lnTo>
                  <a:pt x="170" y="302"/>
                </a:lnTo>
                <a:lnTo>
                  <a:pt x="171" y="302"/>
                </a:lnTo>
                <a:lnTo>
                  <a:pt x="172" y="302"/>
                </a:lnTo>
                <a:lnTo>
                  <a:pt x="172" y="302"/>
                </a:lnTo>
                <a:lnTo>
                  <a:pt x="173" y="302"/>
                </a:lnTo>
                <a:lnTo>
                  <a:pt x="173" y="302"/>
                </a:lnTo>
                <a:lnTo>
                  <a:pt x="174" y="302"/>
                </a:lnTo>
                <a:lnTo>
                  <a:pt x="175" y="302"/>
                </a:lnTo>
                <a:lnTo>
                  <a:pt x="175" y="302"/>
                </a:lnTo>
                <a:lnTo>
                  <a:pt x="176" y="302"/>
                </a:lnTo>
                <a:lnTo>
                  <a:pt x="176" y="302"/>
                </a:lnTo>
                <a:lnTo>
                  <a:pt x="177" y="302"/>
                </a:lnTo>
                <a:lnTo>
                  <a:pt x="178" y="302"/>
                </a:lnTo>
                <a:lnTo>
                  <a:pt x="178" y="302"/>
                </a:lnTo>
                <a:lnTo>
                  <a:pt x="179" y="302"/>
                </a:lnTo>
                <a:lnTo>
                  <a:pt x="179" y="302"/>
                </a:lnTo>
                <a:lnTo>
                  <a:pt x="180" y="302"/>
                </a:lnTo>
                <a:lnTo>
                  <a:pt x="181" y="302"/>
                </a:lnTo>
                <a:lnTo>
                  <a:pt x="181" y="302"/>
                </a:lnTo>
                <a:lnTo>
                  <a:pt x="182" y="302"/>
                </a:lnTo>
                <a:lnTo>
                  <a:pt x="182" y="302"/>
                </a:lnTo>
                <a:lnTo>
                  <a:pt x="183" y="302"/>
                </a:lnTo>
                <a:lnTo>
                  <a:pt x="184" y="302"/>
                </a:lnTo>
                <a:lnTo>
                  <a:pt x="184" y="302"/>
                </a:lnTo>
                <a:lnTo>
                  <a:pt x="185" y="302"/>
                </a:lnTo>
                <a:lnTo>
                  <a:pt x="185" y="302"/>
                </a:lnTo>
                <a:lnTo>
                  <a:pt x="186" y="302"/>
                </a:lnTo>
                <a:lnTo>
                  <a:pt x="187" y="302"/>
                </a:lnTo>
                <a:lnTo>
                  <a:pt x="187" y="302"/>
                </a:lnTo>
                <a:lnTo>
                  <a:pt x="188" y="302"/>
                </a:lnTo>
                <a:lnTo>
                  <a:pt x="188" y="302"/>
                </a:lnTo>
                <a:lnTo>
                  <a:pt x="189" y="302"/>
                </a:lnTo>
                <a:lnTo>
                  <a:pt x="190" y="302"/>
                </a:lnTo>
                <a:lnTo>
                  <a:pt x="190" y="302"/>
                </a:lnTo>
                <a:lnTo>
                  <a:pt x="191" y="302"/>
                </a:lnTo>
                <a:lnTo>
                  <a:pt x="191" y="302"/>
                </a:lnTo>
                <a:lnTo>
                  <a:pt x="192" y="302"/>
                </a:lnTo>
                <a:lnTo>
                  <a:pt x="193" y="302"/>
                </a:lnTo>
                <a:lnTo>
                  <a:pt x="193" y="302"/>
                </a:lnTo>
                <a:lnTo>
                  <a:pt x="194" y="302"/>
                </a:lnTo>
                <a:lnTo>
                  <a:pt x="194" y="302"/>
                </a:lnTo>
                <a:lnTo>
                  <a:pt x="195" y="302"/>
                </a:lnTo>
                <a:lnTo>
                  <a:pt x="196" y="302"/>
                </a:lnTo>
                <a:lnTo>
                  <a:pt x="196" y="302"/>
                </a:lnTo>
                <a:lnTo>
                  <a:pt x="197" y="302"/>
                </a:lnTo>
                <a:lnTo>
                  <a:pt x="197" y="302"/>
                </a:lnTo>
                <a:lnTo>
                  <a:pt x="198" y="302"/>
                </a:lnTo>
                <a:lnTo>
                  <a:pt x="199" y="302"/>
                </a:lnTo>
                <a:lnTo>
                  <a:pt x="199" y="302"/>
                </a:lnTo>
                <a:lnTo>
                  <a:pt x="200" y="302"/>
                </a:lnTo>
                <a:lnTo>
                  <a:pt x="200" y="302"/>
                </a:lnTo>
                <a:lnTo>
                  <a:pt x="201" y="302"/>
                </a:lnTo>
                <a:lnTo>
                  <a:pt x="202" y="302"/>
                </a:lnTo>
                <a:lnTo>
                  <a:pt x="202" y="302"/>
                </a:lnTo>
                <a:lnTo>
                  <a:pt x="203" y="302"/>
                </a:lnTo>
                <a:lnTo>
                  <a:pt x="203" y="302"/>
                </a:lnTo>
                <a:lnTo>
                  <a:pt x="204" y="302"/>
                </a:lnTo>
                <a:lnTo>
                  <a:pt x="205" y="302"/>
                </a:lnTo>
                <a:lnTo>
                  <a:pt x="205" y="302"/>
                </a:lnTo>
                <a:lnTo>
                  <a:pt x="206" y="302"/>
                </a:lnTo>
                <a:lnTo>
                  <a:pt x="206" y="302"/>
                </a:lnTo>
                <a:lnTo>
                  <a:pt x="207" y="301"/>
                </a:lnTo>
                <a:lnTo>
                  <a:pt x="208" y="301"/>
                </a:lnTo>
                <a:lnTo>
                  <a:pt x="208" y="301"/>
                </a:lnTo>
                <a:lnTo>
                  <a:pt x="209" y="301"/>
                </a:lnTo>
                <a:lnTo>
                  <a:pt x="209" y="301"/>
                </a:lnTo>
                <a:lnTo>
                  <a:pt x="210" y="301"/>
                </a:lnTo>
                <a:lnTo>
                  <a:pt x="211" y="301"/>
                </a:lnTo>
                <a:lnTo>
                  <a:pt x="211" y="301"/>
                </a:lnTo>
                <a:lnTo>
                  <a:pt x="212" y="301"/>
                </a:lnTo>
                <a:lnTo>
                  <a:pt x="212" y="300"/>
                </a:lnTo>
                <a:lnTo>
                  <a:pt x="213" y="300"/>
                </a:lnTo>
                <a:lnTo>
                  <a:pt x="214" y="300"/>
                </a:lnTo>
                <a:lnTo>
                  <a:pt x="214" y="300"/>
                </a:lnTo>
                <a:lnTo>
                  <a:pt x="215" y="300"/>
                </a:lnTo>
                <a:lnTo>
                  <a:pt x="215" y="300"/>
                </a:lnTo>
                <a:lnTo>
                  <a:pt x="216" y="300"/>
                </a:lnTo>
                <a:lnTo>
                  <a:pt x="217" y="299"/>
                </a:lnTo>
                <a:lnTo>
                  <a:pt x="217" y="299"/>
                </a:lnTo>
                <a:lnTo>
                  <a:pt x="218" y="299"/>
                </a:lnTo>
                <a:lnTo>
                  <a:pt x="218" y="299"/>
                </a:lnTo>
                <a:lnTo>
                  <a:pt x="219" y="299"/>
                </a:lnTo>
                <a:lnTo>
                  <a:pt x="220" y="299"/>
                </a:lnTo>
                <a:lnTo>
                  <a:pt x="220" y="298"/>
                </a:lnTo>
                <a:lnTo>
                  <a:pt x="221" y="298"/>
                </a:lnTo>
                <a:lnTo>
                  <a:pt x="221" y="298"/>
                </a:lnTo>
                <a:lnTo>
                  <a:pt x="222" y="298"/>
                </a:lnTo>
                <a:lnTo>
                  <a:pt x="223" y="297"/>
                </a:lnTo>
                <a:lnTo>
                  <a:pt x="223" y="297"/>
                </a:lnTo>
                <a:lnTo>
                  <a:pt x="224" y="297"/>
                </a:lnTo>
                <a:lnTo>
                  <a:pt x="224" y="297"/>
                </a:lnTo>
                <a:lnTo>
                  <a:pt x="225" y="296"/>
                </a:lnTo>
                <a:lnTo>
                  <a:pt x="226" y="296"/>
                </a:lnTo>
                <a:lnTo>
                  <a:pt x="226" y="296"/>
                </a:lnTo>
                <a:lnTo>
                  <a:pt x="227" y="296"/>
                </a:lnTo>
                <a:lnTo>
                  <a:pt x="227" y="295"/>
                </a:lnTo>
                <a:lnTo>
                  <a:pt x="228" y="295"/>
                </a:lnTo>
                <a:lnTo>
                  <a:pt x="229" y="295"/>
                </a:lnTo>
                <a:lnTo>
                  <a:pt x="229" y="294"/>
                </a:lnTo>
                <a:lnTo>
                  <a:pt x="230" y="294"/>
                </a:lnTo>
                <a:lnTo>
                  <a:pt x="230" y="294"/>
                </a:lnTo>
                <a:lnTo>
                  <a:pt x="231" y="293"/>
                </a:lnTo>
                <a:lnTo>
                  <a:pt x="232" y="293"/>
                </a:lnTo>
                <a:lnTo>
                  <a:pt x="232" y="293"/>
                </a:lnTo>
                <a:lnTo>
                  <a:pt x="233" y="292"/>
                </a:lnTo>
                <a:lnTo>
                  <a:pt x="233" y="292"/>
                </a:lnTo>
                <a:lnTo>
                  <a:pt x="234" y="291"/>
                </a:lnTo>
                <a:lnTo>
                  <a:pt x="235" y="291"/>
                </a:lnTo>
                <a:lnTo>
                  <a:pt x="235" y="291"/>
                </a:lnTo>
                <a:lnTo>
                  <a:pt x="236" y="290"/>
                </a:lnTo>
                <a:lnTo>
                  <a:pt x="236" y="290"/>
                </a:lnTo>
                <a:lnTo>
                  <a:pt x="237" y="289"/>
                </a:lnTo>
                <a:lnTo>
                  <a:pt x="238" y="289"/>
                </a:lnTo>
                <a:lnTo>
                  <a:pt x="238" y="288"/>
                </a:lnTo>
                <a:lnTo>
                  <a:pt x="239" y="288"/>
                </a:lnTo>
                <a:lnTo>
                  <a:pt x="239" y="287"/>
                </a:lnTo>
                <a:lnTo>
                  <a:pt x="240" y="287"/>
                </a:lnTo>
                <a:lnTo>
                  <a:pt x="241" y="286"/>
                </a:lnTo>
                <a:lnTo>
                  <a:pt x="241" y="286"/>
                </a:lnTo>
                <a:lnTo>
                  <a:pt x="242" y="285"/>
                </a:lnTo>
                <a:lnTo>
                  <a:pt x="242" y="284"/>
                </a:lnTo>
                <a:lnTo>
                  <a:pt x="243" y="284"/>
                </a:lnTo>
                <a:lnTo>
                  <a:pt x="244" y="283"/>
                </a:lnTo>
                <a:lnTo>
                  <a:pt x="244" y="283"/>
                </a:lnTo>
                <a:lnTo>
                  <a:pt x="245" y="282"/>
                </a:lnTo>
                <a:lnTo>
                  <a:pt x="245" y="281"/>
                </a:lnTo>
                <a:lnTo>
                  <a:pt x="246" y="280"/>
                </a:lnTo>
                <a:lnTo>
                  <a:pt x="247" y="280"/>
                </a:lnTo>
                <a:lnTo>
                  <a:pt x="247" y="279"/>
                </a:lnTo>
                <a:lnTo>
                  <a:pt x="248" y="278"/>
                </a:lnTo>
                <a:lnTo>
                  <a:pt x="248" y="277"/>
                </a:lnTo>
                <a:lnTo>
                  <a:pt x="249" y="277"/>
                </a:lnTo>
                <a:lnTo>
                  <a:pt x="250" y="276"/>
                </a:lnTo>
                <a:lnTo>
                  <a:pt x="250" y="275"/>
                </a:lnTo>
                <a:lnTo>
                  <a:pt x="251" y="274"/>
                </a:lnTo>
                <a:lnTo>
                  <a:pt x="251" y="273"/>
                </a:lnTo>
                <a:lnTo>
                  <a:pt x="252" y="272"/>
                </a:lnTo>
                <a:lnTo>
                  <a:pt x="253" y="271"/>
                </a:lnTo>
                <a:lnTo>
                  <a:pt x="253" y="271"/>
                </a:lnTo>
                <a:lnTo>
                  <a:pt x="254" y="270"/>
                </a:lnTo>
                <a:lnTo>
                  <a:pt x="254" y="269"/>
                </a:lnTo>
                <a:lnTo>
                  <a:pt x="255" y="268"/>
                </a:lnTo>
                <a:lnTo>
                  <a:pt x="256" y="266"/>
                </a:lnTo>
                <a:lnTo>
                  <a:pt x="256" y="265"/>
                </a:lnTo>
                <a:lnTo>
                  <a:pt x="257" y="264"/>
                </a:lnTo>
                <a:lnTo>
                  <a:pt x="257" y="263"/>
                </a:lnTo>
                <a:lnTo>
                  <a:pt x="258" y="262"/>
                </a:lnTo>
                <a:lnTo>
                  <a:pt x="259" y="261"/>
                </a:lnTo>
                <a:lnTo>
                  <a:pt x="259" y="260"/>
                </a:lnTo>
                <a:lnTo>
                  <a:pt x="260" y="258"/>
                </a:lnTo>
                <a:lnTo>
                  <a:pt x="260" y="257"/>
                </a:lnTo>
                <a:lnTo>
                  <a:pt x="261" y="256"/>
                </a:lnTo>
                <a:lnTo>
                  <a:pt x="262" y="254"/>
                </a:lnTo>
                <a:lnTo>
                  <a:pt x="262" y="253"/>
                </a:lnTo>
                <a:lnTo>
                  <a:pt x="263" y="252"/>
                </a:lnTo>
                <a:lnTo>
                  <a:pt x="263" y="250"/>
                </a:lnTo>
                <a:lnTo>
                  <a:pt x="264" y="249"/>
                </a:lnTo>
                <a:lnTo>
                  <a:pt x="265" y="247"/>
                </a:lnTo>
                <a:lnTo>
                  <a:pt x="265" y="246"/>
                </a:lnTo>
                <a:lnTo>
                  <a:pt x="266" y="244"/>
                </a:lnTo>
                <a:lnTo>
                  <a:pt x="266" y="243"/>
                </a:lnTo>
                <a:lnTo>
                  <a:pt x="267" y="241"/>
                </a:lnTo>
                <a:lnTo>
                  <a:pt x="268" y="239"/>
                </a:lnTo>
                <a:lnTo>
                  <a:pt x="268" y="237"/>
                </a:lnTo>
                <a:lnTo>
                  <a:pt x="269" y="236"/>
                </a:lnTo>
                <a:lnTo>
                  <a:pt x="269" y="234"/>
                </a:lnTo>
                <a:lnTo>
                  <a:pt x="270" y="232"/>
                </a:lnTo>
                <a:lnTo>
                  <a:pt x="271" y="230"/>
                </a:lnTo>
                <a:lnTo>
                  <a:pt x="271" y="228"/>
                </a:lnTo>
                <a:lnTo>
                  <a:pt x="272" y="226"/>
                </a:lnTo>
                <a:lnTo>
                  <a:pt x="272" y="224"/>
                </a:lnTo>
                <a:lnTo>
                  <a:pt x="273" y="222"/>
                </a:lnTo>
                <a:lnTo>
                  <a:pt x="274" y="220"/>
                </a:lnTo>
                <a:lnTo>
                  <a:pt x="274" y="217"/>
                </a:lnTo>
                <a:lnTo>
                  <a:pt x="275" y="215"/>
                </a:lnTo>
                <a:lnTo>
                  <a:pt x="275" y="213"/>
                </a:lnTo>
                <a:lnTo>
                  <a:pt x="276" y="210"/>
                </a:lnTo>
                <a:lnTo>
                  <a:pt x="277" y="208"/>
                </a:lnTo>
                <a:lnTo>
                  <a:pt x="277" y="206"/>
                </a:lnTo>
                <a:lnTo>
                  <a:pt x="278" y="203"/>
                </a:lnTo>
                <a:lnTo>
                  <a:pt x="278" y="200"/>
                </a:lnTo>
                <a:lnTo>
                  <a:pt x="279" y="198"/>
                </a:lnTo>
                <a:lnTo>
                  <a:pt x="280" y="195"/>
                </a:lnTo>
                <a:lnTo>
                  <a:pt x="280" y="192"/>
                </a:lnTo>
                <a:lnTo>
                  <a:pt x="281" y="189"/>
                </a:lnTo>
                <a:lnTo>
                  <a:pt x="281" y="186"/>
                </a:lnTo>
                <a:lnTo>
                  <a:pt x="282" y="183"/>
                </a:lnTo>
                <a:lnTo>
                  <a:pt x="283" y="180"/>
                </a:lnTo>
                <a:lnTo>
                  <a:pt x="283" y="177"/>
                </a:lnTo>
                <a:lnTo>
                  <a:pt x="284" y="174"/>
                </a:lnTo>
                <a:lnTo>
                  <a:pt x="284" y="170"/>
                </a:lnTo>
                <a:lnTo>
                  <a:pt x="285" y="167"/>
                </a:lnTo>
                <a:lnTo>
                  <a:pt x="286" y="163"/>
                </a:lnTo>
                <a:lnTo>
                  <a:pt x="286" y="160"/>
                </a:lnTo>
                <a:lnTo>
                  <a:pt x="287" y="156"/>
                </a:lnTo>
                <a:lnTo>
                  <a:pt x="287" y="152"/>
                </a:lnTo>
                <a:lnTo>
                  <a:pt x="288" y="149"/>
                </a:lnTo>
                <a:lnTo>
                  <a:pt x="289" y="145"/>
                </a:lnTo>
                <a:lnTo>
                  <a:pt x="289" y="141"/>
                </a:lnTo>
                <a:lnTo>
                  <a:pt x="290" y="136"/>
                </a:lnTo>
                <a:lnTo>
                  <a:pt x="290" y="132"/>
                </a:lnTo>
                <a:lnTo>
                  <a:pt x="291" y="128"/>
                </a:lnTo>
                <a:lnTo>
                  <a:pt x="292" y="123"/>
                </a:lnTo>
                <a:lnTo>
                  <a:pt x="292" y="119"/>
                </a:lnTo>
                <a:lnTo>
                  <a:pt x="293" y="114"/>
                </a:lnTo>
                <a:lnTo>
                  <a:pt x="293" y="109"/>
                </a:lnTo>
                <a:lnTo>
                  <a:pt x="294" y="105"/>
                </a:lnTo>
                <a:lnTo>
                  <a:pt x="295" y="99"/>
                </a:lnTo>
                <a:lnTo>
                  <a:pt x="295" y="94"/>
                </a:lnTo>
                <a:lnTo>
                  <a:pt x="296" y="89"/>
                </a:lnTo>
                <a:lnTo>
                  <a:pt x="296" y="84"/>
                </a:lnTo>
                <a:lnTo>
                  <a:pt x="297" y="78"/>
                </a:lnTo>
                <a:lnTo>
                  <a:pt x="298" y="72"/>
                </a:lnTo>
                <a:lnTo>
                  <a:pt x="298" y="67"/>
                </a:lnTo>
                <a:lnTo>
                  <a:pt x="299" y="61"/>
                </a:lnTo>
                <a:lnTo>
                  <a:pt x="299" y="55"/>
                </a:lnTo>
                <a:lnTo>
                  <a:pt x="300" y="48"/>
                </a:lnTo>
                <a:lnTo>
                  <a:pt x="301" y="42"/>
                </a:lnTo>
                <a:lnTo>
                  <a:pt x="301" y="35"/>
                </a:lnTo>
                <a:lnTo>
                  <a:pt x="302" y="29"/>
                </a:lnTo>
                <a:lnTo>
                  <a:pt x="303" y="22"/>
                </a:lnTo>
                <a:lnTo>
                  <a:pt x="303" y="15"/>
                </a:lnTo>
                <a:lnTo>
                  <a:pt x="304" y="7"/>
                </a:lnTo>
                <a:lnTo>
                  <a:pt x="304" y="0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49224" name="Rectangle 8"/>
          <p:cNvSpPr>
            <a:spLocks noChangeArrowheads="1"/>
          </p:cNvSpPr>
          <p:nvPr/>
        </p:nvSpPr>
        <p:spPr bwMode="auto">
          <a:xfrm>
            <a:off x="251520" y="1605782"/>
            <a:ext cx="381000" cy="381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49225" name="Rectangle 9"/>
          <p:cNvSpPr>
            <a:spLocks noChangeArrowheads="1"/>
          </p:cNvSpPr>
          <p:nvPr/>
        </p:nvSpPr>
        <p:spPr bwMode="auto">
          <a:xfrm>
            <a:off x="251520" y="834257"/>
            <a:ext cx="381000" cy="3810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4922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Fresnel equation</a:t>
            </a:r>
          </a:p>
        </p:txBody>
      </p:sp>
      <p:sp>
        <p:nvSpPr>
          <p:cNvPr id="649230" name="Text Box 14"/>
          <p:cNvSpPr txBox="1">
            <a:spLocks noChangeArrowheads="1"/>
          </p:cNvSpPr>
          <p:nvPr/>
        </p:nvSpPr>
        <p:spPr bwMode="auto">
          <a:xfrm>
            <a:off x="3124200" y="548680"/>
            <a:ext cx="382588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/>
              <a:t>1</a:t>
            </a:r>
          </a:p>
        </p:txBody>
      </p:sp>
      <p:sp>
        <p:nvSpPr>
          <p:cNvPr id="649231" name="Text Box 15"/>
          <p:cNvSpPr txBox="1">
            <a:spLocks noChangeArrowheads="1"/>
          </p:cNvSpPr>
          <p:nvPr/>
        </p:nvSpPr>
        <p:spPr bwMode="auto">
          <a:xfrm>
            <a:off x="3146425" y="3918943"/>
            <a:ext cx="382588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/>
              <a:t>0</a:t>
            </a:r>
          </a:p>
        </p:txBody>
      </p:sp>
      <p:sp>
        <p:nvSpPr>
          <p:cNvPr id="649233" name="Text Box 17"/>
          <p:cNvSpPr txBox="1">
            <a:spLocks noChangeArrowheads="1"/>
          </p:cNvSpPr>
          <p:nvPr/>
        </p:nvSpPr>
        <p:spPr bwMode="auto">
          <a:xfrm>
            <a:off x="7308304" y="4293096"/>
            <a:ext cx="505267" cy="5232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 dirty="0">
                <a:latin typeface="Symbol" pitchFamily="18" charset="2"/>
              </a:rPr>
              <a:t>q</a:t>
            </a:r>
            <a:r>
              <a:rPr lang="en-US" altLang="ja-JP" sz="2800" baseline="-25000" dirty="0"/>
              <a:t>1</a:t>
            </a:r>
          </a:p>
        </p:txBody>
      </p:sp>
      <p:sp>
        <p:nvSpPr>
          <p:cNvPr id="649234" name="Text Box 18"/>
          <p:cNvSpPr txBox="1">
            <a:spLocks noChangeArrowheads="1"/>
          </p:cNvSpPr>
          <p:nvPr/>
        </p:nvSpPr>
        <p:spPr bwMode="auto">
          <a:xfrm>
            <a:off x="7884368" y="4288830"/>
            <a:ext cx="1186543" cy="5232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 dirty="0"/>
              <a:t>90deg</a:t>
            </a:r>
          </a:p>
        </p:txBody>
      </p:sp>
      <p:sp>
        <p:nvSpPr>
          <p:cNvPr id="649235" name="Line 19"/>
          <p:cNvSpPr>
            <a:spLocks noChangeShapeType="1"/>
          </p:cNvSpPr>
          <p:nvPr/>
        </p:nvSpPr>
        <p:spPr bwMode="auto">
          <a:xfrm flipV="1">
            <a:off x="6746875" y="693143"/>
            <a:ext cx="0" cy="36004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105400" y="1691680"/>
            <a:ext cx="762000" cy="457200"/>
            <a:chOff x="3840" y="1872"/>
            <a:chExt cx="480" cy="288"/>
          </a:xfrm>
        </p:grpSpPr>
        <p:sp>
          <p:nvSpPr>
            <p:cNvPr id="649242" name="Line 26"/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9243" name="Line 27"/>
            <p:cNvSpPr>
              <a:spLocks noChangeShapeType="1"/>
            </p:cNvSpPr>
            <p:nvPr/>
          </p:nvSpPr>
          <p:spPr bwMode="auto">
            <a:xfrm>
              <a:off x="3840" y="2016"/>
              <a:ext cx="48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49244" name="Line 28"/>
          <p:cNvSpPr>
            <a:spLocks noChangeShapeType="1"/>
          </p:cNvSpPr>
          <p:nvPr/>
        </p:nvSpPr>
        <p:spPr bwMode="auto">
          <a:xfrm>
            <a:off x="5486400" y="2225080"/>
            <a:ext cx="838200" cy="198120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649245" name="Line 29"/>
          <p:cNvSpPr>
            <a:spLocks noChangeShapeType="1"/>
          </p:cNvSpPr>
          <p:nvPr/>
        </p:nvSpPr>
        <p:spPr bwMode="auto">
          <a:xfrm>
            <a:off x="5943600" y="1920280"/>
            <a:ext cx="1447800" cy="121920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B288FD-D83F-419A-902E-60E24866D340}"/>
              </a:ext>
            </a:extLst>
          </p:cNvPr>
          <p:cNvSpPr txBox="1"/>
          <p:nvPr/>
        </p:nvSpPr>
        <p:spPr>
          <a:xfrm>
            <a:off x="1259632" y="4941168"/>
            <a:ext cx="6840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Surface normal orientation: polarizer angle of </a:t>
            </a:r>
            <a:r>
              <a:rPr kumimoji="1" lang="en-US" altLang="ja-JP" dirty="0" err="1"/>
              <a:t>Imin</a:t>
            </a:r>
            <a:r>
              <a:rPr kumimoji="1" lang="en-US" altLang="ja-JP" dirty="0"/>
              <a:t> (p component)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ABB11B2-2E42-4B42-88F0-92013282BCA4}"/>
              </a:ext>
            </a:extLst>
          </p:cNvPr>
          <p:cNvSpPr txBox="1"/>
          <p:nvPr/>
        </p:nvSpPr>
        <p:spPr>
          <a:xfrm>
            <a:off x="683568" y="2204864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Snell's law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9334C1C8-95D1-49BF-B047-F91D82CF6B9D}"/>
                  </a:ext>
                </a:extLst>
              </p:cNvPr>
              <p:cNvSpPr txBox="1"/>
              <p:nvPr/>
            </p:nvSpPr>
            <p:spPr>
              <a:xfrm>
                <a:off x="539552" y="2636912"/>
                <a:ext cx="17200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9334C1C8-95D1-49BF-B047-F91D82CF6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636912"/>
                <a:ext cx="1720022" cy="276999"/>
              </a:xfrm>
              <a:prstGeom prst="rect">
                <a:avLst/>
              </a:prstGeom>
              <a:blipFill>
                <a:blip r:embed="rId2"/>
                <a:stretch>
                  <a:fillRect l="-709" b="-1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12884A-3107-4F32-B6E0-73E2160BBA64}"/>
              </a:ext>
            </a:extLst>
          </p:cNvPr>
          <p:cNvSpPr txBox="1"/>
          <p:nvPr/>
        </p:nvSpPr>
        <p:spPr>
          <a:xfrm>
            <a:off x="5220072" y="4365104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Reflection angle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724DC94-FCC1-45A6-9A94-DE88BE02037F}"/>
              </a:ext>
            </a:extLst>
          </p:cNvPr>
          <p:cNvSpPr txBox="1"/>
          <p:nvPr/>
        </p:nvSpPr>
        <p:spPr>
          <a:xfrm>
            <a:off x="3059832" y="2060848"/>
            <a:ext cx="461665" cy="12080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dirty="0"/>
              <a:t>Reflectivity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F63C379-DEAD-467B-AA84-78ACB4D403D2}"/>
                  </a:ext>
                </a:extLst>
              </p:cNvPr>
              <p:cNvSpPr txBox="1"/>
              <p:nvPr/>
            </p:nvSpPr>
            <p:spPr>
              <a:xfrm>
                <a:off x="710357" y="692696"/>
                <a:ext cx="1972784" cy="6011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kumimoji="1" lang="en-US" altLang="ja-JP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altLang="ja-JP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F63C379-DEAD-467B-AA84-78ACB4D40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57" y="692696"/>
                <a:ext cx="1972784" cy="6011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F151572-8240-49F4-B69B-B5B2F329F68E}"/>
                  </a:ext>
                </a:extLst>
              </p:cNvPr>
              <p:cNvSpPr txBox="1"/>
              <p:nvPr/>
            </p:nvSpPr>
            <p:spPr>
              <a:xfrm>
                <a:off x="710357" y="1484784"/>
                <a:ext cx="1922898" cy="6011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kumimoji="1" lang="en-US" altLang="ja-JP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b="0" i="0" smtClean="0">
                                      <a:latin typeface="Cambria Math" panose="02040503050406030204" pitchFamily="18" charset="0"/>
                                    </a:rPr>
                                    <m:t>si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ja-JP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p>
                                  <m:r>
                                    <a:rPr lang="en-US" altLang="ja-JP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F151572-8240-49F4-B69B-B5B2F329F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57" y="1484784"/>
                <a:ext cx="1922898" cy="6011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13FF9FB-6C09-4D36-8954-16B8DFCFB474}"/>
              </a:ext>
            </a:extLst>
          </p:cNvPr>
          <p:cNvSpPr/>
          <p:nvPr/>
        </p:nvSpPr>
        <p:spPr bwMode="auto">
          <a:xfrm>
            <a:off x="251520" y="116632"/>
            <a:ext cx="3888432" cy="216024"/>
          </a:xfrm>
          <a:prstGeom prst="rect">
            <a:avLst/>
          </a:prstGeom>
          <a:solidFill>
            <a:srgbClr val="E6E6E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D05636D-03CF-415B-ACB2-122F770E430E}"/>
              </a:ext>
            </a:extLst>
          </p:cNvPr>
          <p:cNvSpPr/>
          <p:nvPr/>
        </p:nvSpPr>
        <p:spPr bwMode="auto">
          <a:xfrm>
            <a:off x="25152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760F791-29F9-4842-9F76-96788AC53AE3}"/>
              </a:ext>
            </a:extLst>
          </p:cNvPr>
          <p:cNvSpPr/>
          <p:nvPr/>
        </p:nvSpPr>
        <p:spPr bwMode="auto">
          <a:xfrm>
            <a:off x="46754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906B4F0-E8B2-4422-A2B0-DDF96FFDE7FE}"/>
              </a:ext>
            </a:extLst>
          </p:cNvPr>
          <p:cNvSpPr/>
          <p:nvPr/>
        </p:nvSpPr>
        <p:spPr bwMode="auto">
          <a:xfrm>
            <a:off x="68356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81FFF43-9DA2-4C97-B385-F5554BE5E1AA}"/>
              </a:ext>
            </a:extLst>
          </p:cNvPr>
          <p:cNvSpPr/>
          <p:nvPr/>
        </p:nvSpPr>
        <p:spPr bwMode="auto">
          <a:xfrm>
            <a:off x="899592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3ED7FAE-E52F-4A02-BC06-BCE5D6C0FF06}"/>
              </a:ext>
            </a:extLst>
          </p:cNvPr>
          <p:cNvSpPr/>
          <p:nvPr/>
        </p:nvSpPr>
        <p:spPr bwMode="auto">
          <a:xfrm>
            <a:off x="1115616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角丸四角形 134"/>
          <p:cNvSpPr/>
          <p:nvPr/>
        </p:nvSpPr>
        <p:spPr bwMode="auto">
          <a:xfrm>
            <a:off x="3419872" y="692696"/>
            <a:ext cx="5400600" cy="936104"/>
          </a:xfrm>
          <a:prstGeom prst="round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4" name="角丸四角形 133"/>
          <p:cNvSpPr/>
          <p:nvPr/>
        </p:nvSpPr>
        <p:spPr bwMode="auto">
          <a:xfrm>
            <a:off x="3563888" y="836712"/>
            <a:ext cx="5112568" cy="648072"/>
          </a:xfrm>
          <a:prstGeom prst="round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Polarization and surface normal</a:t>
            </a:r>
            <a:endParaRPr kumimoji="1" lang="ja-JP" altLang="en-US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5340517" y="4095990"/>
            <a:ext cx="1781457" cy="8907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/>
          <p:cNvCxnSpPr/>
          <p:nvPr/>
        </p:nvCxnSpPr>
        <p:spPr>
          <a:xfrm flipH="1" flipV="1">
            <a:off x="1777600" y="2314533"/>
            <a:ext cx="275657" cy="13666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 flipV="1">
            <a:off x="7125534" y="2893033"/>
            <a:ext cx="415326" cy="156116"/>
          </a:xfrm>
          <a:prstGeom prst="straightConnector1">
            <a:avLst/>
          </a:prstGeom>
          <a:ln w="19050">
            <a:solidFill>
              <a:srgbClr val="660066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flipV="1">
            <a:off x="2933984" y="2784044"/>
            <a:ext cx="332850" cy="111934"/>
          </a:xfrm>
          <a:prstGeom prst="straightConnector1">
            <a:avLst/>
          </a:prstGeom>
          <a:ln w="19050">
            <a:solidFill>
              <a:srgbClr val="660066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2939874" y="2672114"/>
            <a:ext cx="197354" cy="223865"/>
          </a:xfrm>
          <a:prstGeom prst="straightConnector1">
            <a:avLst/>
          </a:prstGeom>
          <a:ln w="19050">
            <a:solidFill>
              <a:srgbClr val="660066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フリーフォーム 7"/>
          <p:cNvSpPr/>
          <p:nvPr/>
        </p:nvSpPr>
        <p:spPr>
          <a:xfrm>
            <a:off x="5693988" y="3379052"/>
            <a:ext cx="406734" cy="206714"/>
          </a:xfrm>
          <a:custGeom>
            <a:avLst/>
            <a:gdLst>
              <a:gd name="connsiteX0" fmla="*/ 321469 w 321469"/>
              <a:gd name="connsiteY0" fmla="*/ 26194 h 178197"/>
              <a:gd name="connsiteX1" fmla="*/ 235744 w 321469"/>
              <a:gd name="connsiteY1" fmla="*/ 173831 h 178197"/>
              <a:gd name="connsiteX2" fmla="*/ 0 w 321469"/>
              <a:gd name="connsiteY2" fmla="*/ 0 h 178197"/>
              <a:gd name="connsiteX0" fmla="*/ 321469 w 321469"/>
              <a:gd name="connsiteY0" fmla="*/ 26194 h 178197"/>
              <a:gd name="connsiteX1" fmla="*/ 235744 w 321469"/>
              <a:gd name="connsiteY1" fmla="*/ 173831 h 178197"/>
              <a:gd name="connsiteX2" fmla="*/ 0 w 321469"/>
              <a:gd name="connsiteY2" fmla="*/ 0 h 178197"/>
              <a:gd name="connsiteX0" fmla="*/ 321469 w 321469"/>
              <a:gd name="connsiteY0" fmla="*/ 26194 h 178197"/>
              <a:gd name="connsiteX1" fmla="*/ 235744 w 321469"/>
              <a:gd name="connsiteY1" fmla="*/ 173831 h 178197"/>
              <a:gd name="connsiteX2" fmla="*/ 0 w 321469"/>
              <a:gd name="connsiteY2" fmla="*/ 0 h 178197"/>
              <a:gd name="connsiteX0" fmla="*/ 321469 w 321469"/>
              <a:gd name="connsiteY0" fmla="*/ 26194 h 178197"/>
              <a:gd name="connsiteX1" fmla="*/ 235744 w 321469"/>
              <a:gd name="connsiteY1" fmla="*/ 173831 h 178197"/>
              <a:gd name="connsiteX2" fmla="*/ 0 w 321469"/>
              <a:gd name="connsiteY2" fmla="*/ 0 h 178197"/>
              <a:gd name="connsiteX0" fmla="*/ 321469 w 321469"/>
              <a:gd name="connsiteY0" fmla="*/ 26194 h 173831"/>
              <a:gd name="connsiteX1" fmla="*/ 235744 w 321469"/>
              <a:gd name="connsiteY1" fmla="*/ 173831 h 173831"/>
              <a:gd name="connsiteX2" fmla="*/ 0 w 321469"/>
              <a:gd name="connsiteY2" fmla="*/ 0 h 173831"/>
              <a:gd name="connsiteX0" fmla="*/ 321469 w 321469"/>
              <a:gd name="connsiteY0" fmla="*/ 26194 h 174427"/>
              <a:gd name="connsiteX1" fmla="*/ 235744 w 321469"/>
              <a:gd name="connsiteY1" fmla="*/ 173831 h 174427"/>
              <a:gd name="connsiteX2" fmla="*/ 0 w 321469"/>
              <a:gd name="connsiteY2" fmla="*/ 0 h 174427"/>
              <a:gd name="connsiteX0" fmla="*/ 321469 w 321469"/>
              <a:gd name="connsiteY0" fmla="*/ 26194 h 174427"/>
              <a:gd name="connsiteX1" fmla="*/ 235744 w 321469"/>
              <a:gd name="connsiteY1" fmla="*/ 173831 h 174427"/>
              <a:gd name="connsiteX2" fmla="*/ 0 w 321469"/>
              <a:gd name="connsiteY2" fmla="*/ 0 h 174427"/>
              <a:gd name="connsiteX0" fmla="*/ 321469 w 321469"/>
              <a:gd name="connsiteY0" fmla="*/ 26194 h 186433"/>
              <a:gd name="connsiteX1" fmla="*/ 235744 w 321469"/>
              <a:gd name="connsiteY1" fmla="*/ 173831 h 186433"/>
              <a:gd name="connsiteX2" fmla="*/ 0 w 321469"/>
              <a:gd name="connsiteY2" fmla="*/ 0 h 186433"/>
              <a:gd name="connsiteX0" fmla="*/ 328811 w 328811"/>
              <a:gd name="connsiteY0" fmla="*/ 22672 h 186433"/>
              <a:gd name="connsiteX1" fmla="*/ 235744 w 328811"/>
              <a:gd name="connsiteY1" fmla="*/ 173831 h 186433"/>
              <a:gd name="connsiteX2" fmla="*/ 0 w 328811"/>
              <a:gd name="connsiteY2" fmla="*/ 0 h 186433"/>
              <a:gd name="connsiteX0" fmla="*/ 328811 w 328811"/>
              <a:gd name="connsiteY0" fmla="*/ 22672 h 186433"/>
              <a:gd name="connsiteX1" fmla="*/ 235744 w 328811"/>
              <a:gd name="connsiteY1" fmla="*/ 173831 h 186433"/>
              <a:gd name="connsiteX2" fmla="*/ 0 w 328811"/>
              <a:gd name="connsiteY2" fmla="*/ 0 h 186433"/>
              <a:gd name="connsiteX0" fmla="*/ 328811 w 328811"/>
              <a:gd name="connsiteY0" fmla="*/ 22672 h 181199"/>
              <a:gd name="connsiteX1" fmla="*/ 235744 w 328811"/>
              <a:gd name="connsiteY1" fmla="*/ 173831 h 181199"/>
              <a:gd name="connsiteX2" fmla="*/ 0 w 328811"/>
              <a:gd name="connsiteY2" fmla="*/ 0 h 181199"/>
              <a:gd name="connsiteX0" fmla="*/ 328811 w 328811"/>
              <a:gd name="connsiteY0" fmla="*/ 22672 h 181199"/>
              <a:gd name="connsiteX1" fmla="*/ 235744 w 328811"/>
              <a:gd name="connsiteY1" fmla="*/ 173831 h 181199"/>
              <a:gd name="connsiteX2" fmla="*/ 0 w 328811"/>
              <a:gd name="connsiteY2" fmla="*/ 0 h 181199"/>
              <a:gd name="connsiteX0" fmla="*/ 328811 w 328811"/>
              <a:gd name="connsiteY0" fmla="*/ 22672 h 169392"/>
              <a:gd name="connsiteX1" fmla="*/ 243657 w 328811"/>
              <a:gd name="connsiteY1" fmla="*/ 162024 h 169392"/>
              <a:gd name="connsiteX2" fmla="*/ 0 w 328811"/>
              <a:gd name="connsiteY2" fmla="*/ 0 h 169392"/>
              <a:gd name="connsiteX0" fmla="*/ 328811 w 328811"/>
              <a:gd name="connsiteY0" fmla="*/ 22672 h 167110"/>
              <a:gd name="connsiteX1" fmla="*/ 243657 w 328811"/>
              <a:gd name="connsiteY1" fmla="*/ 162024 h 167110"/>
              <a:gd name="connsiteX2" fmla="*/ 0 w 328811"/>
              <a:gd name="connsiteY2" fmla="*/ 0 h 16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811" h="167110">
                <a:moveTo>
                  <a:pt x="328811" y="22672"/>
                </a:moveTo>
                <a:cubicBezTo>
                  <a:pt x="315516" y="94680"/>
                  <a:pt x="292870" y="159445"/>
                  <a:pt x="243657" y="162024"/>
                </a:cubicBezTo>
                <a:cubicBezTo>
                  <a:pt x="170013" y="167110"/>
                  <a:pt x="90140" y="118839"/>
                  <a:pt x="0" y="0"/>
                </a:cubicBezTo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6097528" y="3278901"/>
            <a:ext cx="26510" cy="132551"/>
          </a:xfrm>
          <a:custGeom>
            <a:avLst/>
            <a:gdLst>
              <a:gd name="connsiteX0" fmla="*/ 21432 w 21432"/>
              <a:gd name="connsiteY0" fmla="*/ 0 h 107157"/>
              <a:gd name="connsiteX1" fmla="*/ 0 w 21432"/>
              <a:gd name="connsiteY1" fmla="*/ 107157 h 10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32" h="107157">
                <a:moveTo>
                  <a:pt x="21432" y="0"/>
                </a:moveTo>
                <a:lnTo>
                  <a:pt x="0" y="107157"/>
                </a:lnTo>
              </a:path>
            </a:pathLst>
          </a:custGeom>
          <a:ln w="63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3559060" y="3205263"/>
            <a:ext cx="1781457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668330" y="4095990"/>
            <a:ext cx="35629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2668330" y="3205263"/>
            <a:ext cx="890730" cy="8907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 flipV="1">
            <a:off x="5340517" y="3205263"/>
            <a:ext cx="890730" cy="89073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4449787" y="2595528"/>
            <a:ext cx="1168" cy="105509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グループ化 14"/>
          <p:cNvGrpSpPr/>
          <p:nvPr/>
        </p:nvGrpSpPr>
        <p:grpSpPr>
          <a:xfrm rot="1094683">
            <a:off x="672110" y="1908727"/>
            <a:ext cx="982022" cy="417352"/>
            <a:chOff x="395536" y="2420888"/>
            <a:chExt cx="1186035" cy="50405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6" name="直方体 15"/>
            <p:cNvSpPr/>
            <p:nvPr/>
          </p:nvSpPr>
          <p:spPr>
            <a:xfrm>
              <a:off x="395536" y="2420888"/>
              <a:ext cx="1008112" cy="504056"/>
            </a:xfrm>
            <a:prstGeom prst="cube">
              <a:avLst>
                <a:gd name="adj" fmla="val 29409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柱 16"/>
            <p:cNvSpPr/>
            <p:nvPr/>
          </p:nvSpPr>
          <p:spPr>
            <a:xfrm rot="5400000">
              <a:off x="1312589" y="2536329"/>
              <a:ext cx="249932" cy="288032"/>
            </a:xfrm>
            <a:prstGeom prst="can">
              <a:avLst>
                <a:gd name="adj" fmla="val 34921"/>
              </a:avLst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8" name="直線コネクタ 17"/>
          <p:cNvCxnSpPr/>
          <p:nvPr/>
        </p:nvCxnSpPr>
        <p:spPr>
          <a:xfrm flipV="1">
            <a:off x="2312039" y="1780098"/>
            <a:ext cx="0" cy="80165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弧 19"/>
          <p:cNvSpPr/>
          <p:nvPr/>
        </p:nvSpPr>
        <p:spPr>
          <a:xfrm>
            <a:off x="2044820" y="1869170"/>
            <a:ext cx="534439" cy="534439"/>
          </a:xfrm>
          <a:prstGeom prst="arc">
            <a:avLst>
              <a:gd name="adj1" fmla="val 16200000"/>
              <a:gd name="adj2" fmla="val 21283755"/>
            </a:avLst>
          </a:prstGeom>
          <a:ln w="19050">
            <a:solidFill>
              <a:schemeClr val="tx1"/>
            </a:solidFill>
            <a:headEnd type="triangl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/>
          <p:cNvCxnSpPr/>
          <p:nvPr/>
        </p:nvCxnSpPr>
        <p:spPr>
          <a:xfrm flipV="1">
            <a:off x="2490186" y="1212589"/>
            <a:ext cx="0" cy="71258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グループ化 21"/>
          <p:cNvGrpSpPr/>
          <p:nvPr/>
        </p:nvGrpSpPr>
        <p:grpSpPr>
          <a:xfrm rot="20898175">
            <a:off x="7790207" y="2642498"/>
            <a:ext cx="743952" cy="427803"/>
            <a:chOff x="6562725" y="2996952"/>
            <a:chExt cx="817587" cy="470148"/>
          </a:xfrm>
        </p:grpSpPr>
        <p:sp>
          <p:nvSpPr>
            <p:cNvPr id="23" name="円/楕円 22"/>
            <p:cNvSpPr/>
            <p:nvPr/>
          </p:nvSpPr>
          <p:spPr>
            <a:xfrm>
              <a:off x="6948264" y="2996952"/>
              <a:ext cx="432048" cy="43204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" name="直線コネクタ 23"/>
            <p:cNvCxnSpPr/>
            <p:nvPr/>
          </p:nvCxnSpPr>
          <p:spPr>
            <a:xfrm flipH="1" flipV="1">
              <a:off x="6600825" y="3019425"/>
              <a:ext cx="228601" cy="857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H="1" flipV="1">
              <a:off x="6562725" y="3228975"/>
              <a:ext cx="238125" cy="95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H="1">
              <a:off x="6610350" y="3371850"/>
              <a:ext cx="209550" cy="952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直線コネクタ 26"/>
          <p:cNvCxnSpPr/>
          <p:nvPr/>
        </p:nvCxnSpPr>
        <p:spPr>
          <a:xfrm>
            <a:off x="7121976" y="2608260"/>
            <a:ext cx="0" cy="890730"/>
          </a:xfrm>
          <a:prstGeom prst="line">
            <a:avLst/>
          </a:prstGeom>
          <a:ln w="19050">
            <a:solidFill>
              <a:srgbClr val="66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円弧 27"/>
          <p:cNvSpPr/>
          <p:nvPr/>
        </p:nvSpPr>
        <p:spPr>
          <a:xfrm>
            <a:off x="2044820" y="2047314"/>
            <a:ext cx="534439" cy="1068874"/>
          </a:xfrm>
          <a:prstGeom prst="arc">
            <a:avLst>
              <a:gd name="adj1" fmla="val 1643093"/>
              <a:gd name="adj2" fmla="val 1928876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/>
          <p:cNvCxnSpPr/>
          <p:nvPr/>
        </p:nvCxnSpPr>
        <p:spPr>
          <a:xfrm flipV="1">
            <a:off x="2424400" y="1968123"/>
            <a:ext cx="241537" cy="41532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H="1">
            <a:off x="2312469" y="2386394"/>
            <a:ext cx="114876" cy="19440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フリーフォーム 30"/>
          <p:cNvSpPr/>
          <p:nvPr/>
        </p:nvSpPr>
        <p:spPr>
          <a:xfrm>
            <a:off x="3813790" y="2535959"/>
            <a:ext cx="1411023" cy="1309004"/>
          </a:xfrm>
          <a:custGeom>
            <a:avLst/>
            <a:gdLst>
              <a:gd name="connsiteX0" fmla="*/ 0 w 1028700"/>
              <a:gd name="connsiteY0" fmla="*/ 636985 h 1172766"/>
              <a:gd name="connsiteX1" fmla="*/ 504825 w 1028700"/>
              <a:gd name="connsiteY1" fmla="*/ 89297 h 1172766"/>
              <a:gd name="connsiteX2" fmla="*/ 1028700 w 1028700"/>
              <a:gd name="connsiteY2" fmla="*/ 1172766 h 1172766"/>
              <a:gd name="connsiteX0" fmla="*/ 0 w 1091357"/>
              <a:gd name="connsiteY0" fmla="*/ 833355 h 1133492"/>
              <a:gd name="connsiteX1" fmla="*/ 567482 w 1091357"/>
              <a:gd name="connsiteY1" fmla="*/ 50023 h 1133492"/>
              <a:gd name="connsiteX2" fmla="*/ 1091357 w 1091357"/>
              <a:gd name="connsiteY2" fmla="*/ 1133492 h 1133492"/>
              <a:gd name="connsiteX0" fmla="*/ 0 w 1202606"/>
              <a:gd name="connsiteY0" fmla="*/ 886648 h 1506542"/>
              <a:gd name="connsiteX1" fmla="*/ 567482 w 1202606"/>
              <a:gd name="connsiteY1" fmla="*/ 103316 h 1506542"/>
              <a:gd name="connsiteX2" fmla="*/ 1202606 w 1202606"/>
              <a:gd name="connsiteY2" fmla="*/ 1506542 h 1506542"/>
              <a:gd name="connsiteX0" fmla="*/ 0 w 1140694"/>
              <a:gd name="connsiteY0" fmla="*/ 1162476 h 1451376"/>
              <a:gd name="connsiteX1" fmla="*/ 505570 w 1140694"/>
              <a:gd name="connsiteY1" fmla="*/ 48150 h 1451376"/>
              <a:gd name="connsiteX2" fmla="*/ 1140694 w 1140694"/>
              <a:gd name="connsiteY2" fmla="*/ 1451376 h 1451376"/>
              <a:gd name="connsiteX0" fmla="*/ 0 w 1140694"/>
              <a:gd name="connsiteY0" fmla="*/ 764807 h 1053707"/>
              <a:gd name="connsiteX1" fmla="*/ 515095 w 1140694"/>
              <a:gd name="connsiteY1" fmla="*/ 48150 h 1053707"/>
              <a:gd name="connsiteX2" fmla="*/ 1140694 w 1140694"/>
              <a:gd name="connsiteY2" fmla="*/ 1053707 h 1053707"/>
              <a:gd name="connsiteX0" fmla="*/ 0 w 1140694"/>
              <a:gd name="connsiteY0" fmla="*/ 764807 h 1053707"/>
              <a:gd name="connsiteX1" fmla="*/ 515095 w 1140694"/>
              <a:gd name="connsiteY1" fmla="*/ 48150 h 1053707"/>
              <a:gd name="connsiteX2" fmla="*/ 1140694 w 1140694"/>
              <a:gd name="connsiteY2" fmla="*/ 1053707 h 1053707"/>
              <a:gd name="connsiteX0" fmla="*/ 0 w 1140694"/>
              <a:gd name="connsiteY0" fmla="*/ 736430 h 1025330"/>
              <a:gd name="connsiteX1" fmla="*/ 515095 w 1140694"/>
              <a:gd name="connsiteY1" fmla="*/ 19773 h 1025330"/>
              <a:gd name="connsiteX2" fmla="*/ 1140694 w 1140694"/>
              <a:gd name="connsiteY2" fmla="*/ 1025330 h 1025330"/>
              <a:gd name="connsiteX0" fmla="*/ 0 w 1140694"/>
              <a:gd name="connsiteY0" fmla="*/ 736430 h 1025330"/>
              <a:gd name="connsiteX1" fmla="*/ 515095 w 1140694"/>
              <a:gd name="connsiteY1" fmla="*/ 19773 h 1025330"/>
              <a:gd name="connsiteX2" fmla="*/ 1140694 w 1140694"/>
              <a:gd name="connsiteY2" fmla="*/ 1025330 h 1025330"/>
              <a:gd name="connsiteX0" fmla="*/ 0 w 1140694"/>
              <a:gd name="connsiteY0" fmla="*/ 753868 h 1042768"/>
              <a:gd name="connsiteX1" fmla="*/ 515095 w 1140694"/>
              <a:gd name="connsiteY1" fmla="*/ 37211 h 1042768"/>
              <a:gd name="connsiteX2" fmla="*/ 1140694 w 1140694"/>
              <a:gd name="connsiteY2" fmla="*/ 1042768 h 1042768"/>
              <a:gd name="connsiteX0" fmla="*/ 0 w 1140694"/>
              <a:gd name="connsiteY0" fmla="*/ 753868 h 1042768"/>
              <a:gd name="connsiteX1" fmla="*/ 515095 w 1140694"/>
              <a:gd name="connsiteY1" fmla="*/ 37211 h 1042768"/>
              <a:gd name="connsiteX2" fmla="*/ 1140694 w 1140694"/>
              <a:gd name="connsiteY2" fmla="*/ 1042768 h 1042768"/>
              <a:gd name="connsiteX0" fmla="*/ 0 w 1140694"/>
              <a:gd name="connsiteY0" fmla="*/ 753868 h 1042768"/>
              <a:gd name="connsiteX1" fmla="*/ 515095 w 1140694"/>
              <a:gd name="connsiteY1" fmla="*/ 37211 h 1042768"/>
              <a:gd name="connsiteX2" fmla="*/ 1140694 w 1140694"/>
              <a:gd name="connsiteY2" fmla="*/ 1042768 h 1042768"/>
              <a:gd name="connsiteX0" fmla="*/ 0 w 1140694"/>
              <a:gd name="connsiteY0" fmla="*/ 807024 h 1095924"/>
              <a:gd name="connsiteX1" fmla="*/ 515095 w 1140694"/>
              <a:gd name="connsiteY1" fmla="*/ 90367 h 1095924"/>
              <a:gd name="connsiteX2" fmla="*/ 1140694 w 1140694"/>
              <a:gd name="connsiteY2" fmla="*/ 1095924 h 1095924"/>
              <a:gd name="connsiteX0" fmla="*/ 0 w 1140694"/>
              <a:gd name="connsiteY0" fmla="*/ 807024 h 1095924"/>
              <a:gd name="connsiteX1" fmla="*/ 515095 w 1140694"/>
              <a:gd name="connsiteY1" fmla="*/ 90367 h 1095924"/>
              <a:gd name="connsiteX2" fmla="*/ 1140694 w 1140694"/>
              <a:gd name="connsiteY2" fmla="*/ 1095924 h 1095924"/>
              <a:gd name="connsiteX0" fmla="*/ 0 w 1140694"/>
              <a:gd name="connsiteY0" fmla="*/ 807024 h 1095924"/>
              <a:gd name="connsiteX1" fmla="*/ 515095 w 1140694"/>
              <a:gd name="connsiteY1" fmla="*/ 90367 h 1095924"/>
              <a:gd name="connsiteX2" fmla="*/ 1140694 w 1140694"/>
              <a:gd name="connsiteY2" fmla="*/ 1095924 h 1095924"/>
              <a:gd name="connsiteX0" fmla="*/ 0 w 1140694"/>
              <a:gd name="connsiteY0" fmla="*/ 792935 h 1081835"/>
              <a:gd name="connsiteX1" fmla="*/ 515095 w 1140694"/>
              <a:gd name="connsiteY1" fmla="*/ 76278 h 1081835"/>
              <a:gd name="connsiteX2" fmla="*/ 1140694 w 1140694"/>
              <a:gd name="connsiteY2" fmla="*/ 1081835 h 1081835"/>
              <a:gd name="connsiteX0" fmla="*/ 0 w 1140694"/>
              <a:gd name="connsiteY0" fmla="*/ 769321 h 1058221"/>
              <a:gd name="connsiteX1" fmla="*/ 515095 w 1140694"/>
              <a:gd name="connsiteY1" fmla="*/ 52664 h 1058221"/>
              <a:gd name="connsiteX2" fmla="*/ 1140694 w 1140694"/>
              <a:gd name="connsiteY2" fmla="*/ 1058221 h 1058221"/>
              <a:gd name="connsiteX0" fmla="*/ 0 w 1140694"/>
              <a:gd name="connsiteY0" fmla="*/ 769321 h 1058221"/>
              <a:gd name="connsiteX1" fmla="*/ 515095 w 1140694"/>
              <a:gd name="connsiteY1" fmla="*/ 52664 h 1058221"/>
              <a:gd name="connsiteX2" fmla="*/ 1140694 w 1140694"/>
              <a:gd name="connsiteY2" fmla="*/ 1058221 h 105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0694" h="1058221">
                <a:moveTo>
                  <a:pt x="0" y="769321"/>
                </a:moveTo>
                <a:cubicBezTo>
                  <a:pt x="81409" y="445396"/>
                  <a:pt x="252524" y="0"/>
                  <a:pt x="515095" y="52664"/>
                </a:cubicBezTo>
                <a:cubicBezTo>
                  <a:pt x="842728" y="156799"/>
                  <a:pt x="1028676" y="549229"/>
                  <a:pt x="1140694" y="1058221"/>
                </a:cubicBezTo>
              </a:path>
            </a:pathLst>
          </a:cu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コネクタ 31"/>
          <p:cNvCxnSpPr/>
          <p:nvPr/>
        </p:nvCxnSpPr>
        <p:spPr>
          <a:xfrm>
            <a:off x="2934321" y="2670894"/>
            <a:ext cx="0" cy="445433"/>
          </a:xfrm>
          <a:prstGeom prst="line">
            <a:avLst/>
          </a:prstGeom>
          <a:ln w="19050">
            <a:solidFill>
              <a:srgbClr val="66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 flipV="1">
            <a:off x="3808819" y="3488038"/>
            <a:ext cx="640968" cy="162589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4449787" y="3650627"/>
            <a:ext cx="769961" cy="193824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V="1">
            <a:off x="4449787" y="3116895"/>
            <a:ext cx="528424" cy="533732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H="1" flipV="1">
            <a:off x="3976715" y="3016747"/>
            <a:ext cx="473072" cy="63388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V="1">
            <a:off x="4449787" y="3488038"/>
            <a:ext cx="681593" cy="162589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4449787" y="2786992"/>
            <a:ext cx="298670" cy="863634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H="1" flipV="1">
            <a:off x="4159342" y="2716299"/>
            <a:ext cx="290445" cy="934327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フリーフォーム 39"/>
          <p:cNvSpPr/>
          <p:nvPr/>
        </p:nvSpPr>
        <p:spPr>
          <a:xfrm>
            <a:off x="5691040" y="3140951"/>
            <a:ext cx="484609" cy="232208"/>
          </a:xfrm>
          <a:custGeom>
            <a:avLst/>
            <a:gdLst>
              <a:gd name="connsiteX0" fmla="*/ 354806 w 394890"/>
              <a:gd name="connsiteY0" fmla="*/ 107553 h 181371"/>
              <a:gd name="connsiteX1" fmla="*/ 335756 w 394890"/>
              <a:gd name="connsiteY1" fmla="*/ 12303 h 181371"/>
              <a:gd name="connsiteX2" fmla="*/ 0 w 394890"/>
              <a:gd name="connsiteY2" fmla="*/ 181371 h 181371"/>
              <a:gd name="connsiteX0" fmla="*/ 354806 w 375468"/>
              <a:gd name="connsiteY0" fmla="*/ 95250 h 169068"/>
              <a:gd name="connsiteX1" fmla="*/ 335756 w 375468"/>
              <a:gd name="connsiteY1" fmla="*/ 0 h 169068"/>
              <a:gd name="connsiteX2" fmla="*/ 0 w 375468"/>
              <a:gd name="connsiteY2" fmla="*/ 169068 h 169068"/>
              <a:gd name="connsiteX0" fmla="*/ 354806 w 375468"/>
              <a:gd name="connsiteY0" fmla="*/ 101997 h 175815"/>
              <a:gd name="connsiteX1" fmla="*/ 335756 w 375468"/>
              <a:gd name="connsiteY1" fmla="*/ 6747 h 175815"/>
              <a:gd name="connsiteX2" fmla="*/ 0 w 375468"/>
              <a:gd name="connsiteY2" fmla="*/ 175815 h 175815"/>
              <a:gd name="connsiteX0" fmla="*/ 354806 w 375468"/>
              <a:gd name="connsiteY0" fmla="*/ 101997 h 175815"/>
              <a:gd name="connsiteX1" fmla="*/ 335756 w 375468"/>
              <a:gd name="connsiteY1" fmla="*/ 6747 h 175815"/>
              <a:gd name="connsiteX2" fmla="*/ 0 w 375468"/>
              <a:gd name="connsiteY2" fmla="*/ 175815 h 175815"/>
              <a:gd name="connsiteX0" fmla="*/ 354806 w 375468"/>
              <a:gd name="connsiteY0" fmla="*/ 101997 h 175815"/>
              <a:gd name="connsiteX1" fmla="*/ 335756 w 375468"/>
              <a:gd name="connsiteY1" fmla="*/ 6747 h 175815"/>
              <a:gd name="connsiteX2" fmla="*/ 0 w 375468"/>
              <a:gd name="connsiteY2" fmla="*/ 175815 h 175815"/>
              <a:gd name="connsiteX0" fmla="*/ 354806 w 382612"/>
              <a:gd name="connsiteY0" fmla="*/ 113904 h 187722"/>
              <a:gd name="connsiteX1" fmla="*/ 342900 w 382612"/>
              <a:gd name="connsiteY1" fmla="*/ 6747 h 187722"/>
              <a:gd name="connsiteX2" fmla="*/ 0 w 382612"/>
              <a:gd name="connsiteY2" fmla="*/ 187722 h 187722"/>
              <a:gd name="connsiteX0" fmla="*/ 354806 w 391765"/>
              <a:gd name="connsiteY0" fmla="*/ 113904 h 187722"/>
              <a:gd name="connsiteX1" fmla="*/ 342900 w 391765"/>
              <a:gd name="connsiteY1" fmla="*/ 6747 h 187722"/>
              <a:gd name="connsiteX2" fmla="*/ 0 w 391765"/>
              <a:gd name="connsiteY2" fmla="*/ 187722 h 187722"/>
              <a:gd name="connsiteX0" fmla="*/ 354806 w 391765"/>
              <a:gd name="connsiteY0" fmla="*/ 113904 h 187722"/>
              <a:gd name="connsiteX1" fmla="*/ 342900 w 391765"/>
              <a:gd name="connsiteY1" fmla="*/ 6747 h 187722"/>
              <a:gd name="connsiteX2" fmla="*/ 0 w 391765"/>
              <a:gd name="connsiteY2" fmla="*/ 187722 h 18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765" h="187722">
                <a:moveTo>
                  <a:pt x="354806" y="113904"/>
                </a:moveTo>
                <a:cubicBezTo>
                  <a:pt x="381248" y="74415"/>
                  <a:pt x="391765" y="17017"/>
                  <a:pt x="342900" y="6747"/>
                </a:cubicBezTo>
                <a:cubicBezTo>
                  <a:pt x="264915" y="0"/>
                  <a:pt x="122982" y="104006"/>
                  <a:pt x="0" y="187722"/>
                </a:cubicBezTo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/>
        </p:nvSpPr>
        <p:spPr>
          <a:xfrm>
            <a:off x="6047522" y="3195042"/>
            <a:ext cx="454756" cy="251873"/>
          </a:xfrm>
          <a:custGeom>
            <a:avLst/>
            <a:gdLst>
              <a:gd name="connsiteX0" fmla="*/ 351163 w 351163"/>
              <a:gd name="connsiteY0" fmla="*/ 0 h 201517"/>
              <a:gd name="connsiteX1" fmla="*/ 50953 w 351163"/>
              <a:gd name="connsiteY1" fmla="*/ 190041 h 201517"/>
              <a:gd name="connsiteX2" fmla="*/ 45445 w 351163"/>
              <a:gd name="connsiteY2" fmla="*/ 68856 h 201517"/>
              <a:gd name="connsiteX0" fmla="*/ 367633 w 367633"/>
              <a:gd name="connsiteY0" fmla="*/ 0 h 190041"/>
              <a:gd name="connsiteX1" fmla="*/ 67423 w 367633"/>
              <a:gd name="connsiteY1" fmla="*/ 190041 h 190041"/>
              <a:gd name="connsiteX2" fmla="*/ 61915 w 367633"/>
              <a:gd name="connsiteY2" fmla="*/ 68856 h 190041"/>
              <a:gd name="connsiteX0" fmla="*/ 367633 w 367633"/>
              <a:gd name="connsiteY0" fmla="*/ 0 h 190041"/>
              <a:gd name="connsiteX1" fmla="*/ 67423 w 367633"/>
              <a:gd name="connsiteY1" fmla="*/ 190041 h 190041"/>
              <a:gd name="connsiteX2" fmla="*/ 61915 w 367633"/>
              <a:gd name="connsiteY2" fmla="*/ 68856 h 190041"/>
              <a:gd name="connsiteX0" fmla="*/ 367633 w 367633"/>
              <a:gd name="connsiteY0" fmla="*/ 0 h 203618"/>
              <a:gd name="connsiteX1" fmla="*/ 67423 w 367633"/>
              <a:gd name="connsiteY1" fmla="*/ 190041 h 203618"/>
              <a:gd name="connsiteX2" fmla="*/ 61915 w 367633"/>
              <a:gd name="connsiteY2" fmla="*/ 68856 h 203618"/>
              <a:gd name="connsiteX0" fmla="*/ 367633 w 367633"/>
              <a:gd name="connsiteY0" fmla="*/ 0 h 203618"/>
              <a:gd name="connsiteX1" fmla="*/ 67423 w 367633"/>
              <a:gd name="connsiteY1" fmla="*/ 190041 h 203618"/>
              <a:gd name="connsiteX2" fmla="*/ 61915 w 367633"/>
              <a:gd name="connsiteY2" fmla="*/ 68856 h 20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633" h="203618">
                <a:moveTo>
                  <a:pt x="367633" y="0"/>
                </a:moveTo>
                <a:cubicBezTo>
                  <a:pt x="284354" y="93474"/>
                  <a:pt x="131721" y="203618"/>
                  <a:pt x="67423" y="190041"/>
                </a:cubicBezTo>
                <a:cubicBezTo>
                  <a:pt x="0" y="168849"/>
                  <a:pt x="34628" y="110233"/>
                  <a:pt x="61915" y="68856"/>
                </a:cubicBezTo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/>
          <p:cNvSpPr/>
          <p:nvPr/>
        </p:nvSpPr>
        <p:spPr>
          <a:xfrm>
            <a:off x="6124041" y="2952034"/>
            <a:ext cx="368195" cy="326867"/>
          </a:xfrm>
          <a:custGeom>
            <a:avLst/>
            <a:gdLst>
              <a:gd name="connsiteX0" fmla="*/ 297656 w 297656"/>
              <a:gd name="connsiteY0" fmla="*/ 169466 h 243284"/>
              <a:gd name="connsiteX1" fmla="*/ 121443 w 297656"/>
              <a:gd name="connsiteY1" fmla="*/ 12303 h 243284"/>
              <a:gd name="connsiteX2" fmla="*/ 0 w 297656"/>
              <a:gd name="connsiteY2" fmla="*/ 243284 h 243284"/>
              <a:gd name="connsiteX0" fmla="*/ 297656 w 297656"/>
              <a:gd name="connsiteY0" fmla="*/ 169466 h 243284"/>
              <a:gd name="connsiteX1" fmla="*/ 121443 w 297656"/>
              <a:gd name="connsiteY1" fmla="*/ 12303 h 243284"/>
              <a:gd name="connsiteX2" fmla="*/ 0 w 297656"/>
              <a:gd name="connsiteY2" fmla="*/ 243284 h 243284"/>
              <a:gd name="connsiteX0" fmla="*/ 297656 w 297656"/>
              <a:gd name="connsiteY0" fmla="*/ 170136 h 243954"/>
              <a:gd name="connsiteX1" fmla="*/ 121443 w 297656"/>
              <a:gd name="connsiteY1" fmla="*/ 12973 h 243954"/>
              <a:gd name="connsiteX2" fmla="*/ 0 w 297656"/>
              <a:gd name="connsiteY2" fmla="*/ 243954 h 243954"/>
              <a:gd name="connsiteX0" fmla="*/ 297656 w 297656"/>
              <a:gd name="connsiteY0" fmla="*/ 170136 h 243954"/>
              <a:gd name="connsiteX1" fmla="*/ 121443 w 297656"/>
              <a:gd name="connsiteY1" fmla="*/ 12973 h 243954"/>
              <a:gd name="connsiteX2" fmla="*/ 0 w 297656"/>
              <a:gd name="connsiteY2" fmla="*/ 243954 h 243954"/>
              <a:gd name="connsiteX0" fmla="*/ 297656 w 297656"/>
              <a:gd name="connsiteY0" fmla="*/ 170136 h 243954"/>
              <a:gd name="connsiteX1" fmla="*/ 121443 w 297656"/>
              <a:gd name="connsiteY1" fmla="*/ 12973 h 243954"/>
              <a:gd name="connsiteX2" fmla="*/ 0 w 297656"/>
              <a:gd name="connsiteY2" fmla="*/ 243954 h 243954"/>
              <a:gd name="connsiteX0" fmla="*/ 297656 w 297656"/>
              <a:gd name="connsiteY0" fmla="*/ 190426 h 264244"/>
              <a:gd name="connsiteX1" fmla="*/ 132407 w 297656"/>
              <a:gd name="connsiteY1" fmla="*/ 12973 h 264244"/>
              <a:gd name="connsiteX2" fmla="*/ 0 w 297656"/>
              <a:gd name="connsiteY2" fmla="*/ 264244 h 26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656" h="264244">
                <a:moveTo>
                  <a:pt x="297656" y="190426"/>
                </a:moveTo>
                <a:cubicBezTo>
                  <a:pt x="251321" y="89595"/>
                  <a:pt x="211459" y="0"/>
                  <a:pt x="132407" y="12973"/>
                </a:cubicBezTo>
                <a:cubicBezTo>
                  <a:pt x="69949" y="24036"/>
                  <a:pt x="26020" y="160238"/>
                  <a:pt x="0" y="264244"/>
                </a:cubicBezTo>
              </a:path>
            </a:pathLst>
          </a:cu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/>
        </p:nvSpPr>
        <p:spPr>
          <a:xfrm rot="2381027">
            <a:off x="3210169" y="3088895"/>
            <a:ext cx="426071" cy="136764"/>
          </a:xfrm>
          <a:custGeom>
            <a:avLst/>
            <a:gdLst>
              <a:gd name="connsiteX0" fmla="*/ 321469 w 321469"/>
              <a:gd name="connsiteY0" fmla="*/ 26194 h 178197"/>
              <a:gd name="connsiteX1" fmla="*/ 235744 w 321469"/>
              <a:gd name="connsiteY1" fmla="*/ 173831 h 178197"/>
              <a:gd name="connsiteX2" fmla="*/ 0 w 321469"/>
              <a:gd name="connsiteY2" fmla="*/ 0 h 178197"/>
              <a:gd name="connsiteX0" fmla="*/ 321469 w 321469"/>
              <a:gd name="connsiteY0" fmla="*/ 26194 h 178197"/>
              <a:gd name="connsiteX1" fmla="*/ 235744 w 321469"/>
              <a:gd name="connsiteY1" fmla="*/ 173831 h 178197"/>
              <a:gd name="connsiteX2" fmla="*/ 0 w 321469"/>
              <a:gd name="connsiteY2" fmla="*/ 0 h 178197"/>
              <a:gd name="connsiteX0" fmla="*/ 321469 w 321469"/>
              <a:gd name="connsiteY0" fmla="*/ 26194 h 178197"/>
              <a:gd name="connsiteX1" fmla="*/ 235744 w 321469"/>
              <a:gd name="connsiteY1" fmla="*/ 173831 h 178197"/>
              <a:gd name="connsiteX2" fmla="*/ 0 w 321469"/>
              <a:gd name="connsiteY2" fmla="*/ 0 h 178197"/>
              <a:gd name="connsiteX0" fmla="*/ 321469 w 321469"/>
              <a:gd name="connsiteY0" fmla="*/ 26194 h 178197"/>
              <a:gd name="connsiteX1" fmla="*/ 235744 w 321469"/>
              <a:gd name="connsiteY1" fmla="*/ 173831 h 178197"/>
              <a:gd name="connsiteX2" fmla="*/ 0 w 321469"/>
              <a:gd name="connsiteY2" fmla="*/ 0 h 178197"/>
              <a:gd name="connsiteX0" fmla="*/ 321469 w 321469"/>
              <a:gd name="connsiteY0" fmla="*/ 26194 h 173831"/>
              <a:gd name="connsiteX1" fmla="*/ 235744 w 321469"/>
              <a:gd name="connsiteY1" fmla="*/ 173831 h 173831"/>
              <a:gd name="connsiteX2" fmla="*/ 0 w 321469"/>
              <a:gd name="connsiteY2" fmla="*/ 0 h 173831"/>
              <a:gd name="connsiteX0" fmla="*/ 321469 w 321469"/>
              <a:gd name="connsiteY0" fmla="*/ 26194 h 174427"/>
              <a:gd name="connsiteX1" fmla="*/ 235744 w 321469"/>
              <a:gd name="connsiteY1" fmla="*/ 173831 h 174427"/>
              <a:gd name="connsiteX2" fmla="*/ 0 w 321469"/>
              <a:gd name="connsiteY2" fmla="*/ 0 h 174427"/>
              <a:gd name="connsiteX0" fmla="*/ 321469 w 321469"/>
              <a:gd name="connsiteY0" fmla="*/ 26194 h 174427"/>
              <a:gd name="connsiteX1" fmla="*/ 235744 w 321469"/>
              <a:gd name="connsiteY1" fmla="*/ 173831 h 174427"/>
              <a:gd name="connsiteX2" fmla="*/ 0 w 321469"/>
              <a:gd name="connsiteY2" fmla="*/ 0 h 174427"/>
              <a:gd name="connsiteX0" fmla="*/ 321469 w 321469"/>
              <a:gd name="connsiteY0" fmla="*/ 26194 h 186433"/>
              <a:gd name="connsiteX1" fmla="*/ 235744 w 321469"/>
              <a:gd name="connsiteY1" fmla="*/ 173831 h 186433"/>
              <a:gd name="connsiteX2" fmla="*/ 0 w 321469"/>
              <a:gd name="connsiteY2" fmla="*/ 0 h 186433"/>
              <a:gd name="connsiteX0" fmla="*/ 328811 w 328811"/>
              <a:gd name="connsiteY0" fmla="*/ 22672 h 186433"/>
              <a:gd name="connsiteX1" fmla="*/ 235744 w 328811"/>
              <a:gd name="connsiteY1" fmla="*/ 173831 h 186433"/>
              <a:gd name="connsiteX2" fmla="*/ 0 w 328811"/>
              <a:gd name="connsiteY2" fmla="*/ 0 h 186433"/>
              <a:gd name="connsiteX0" fmla="*/ 328811 w 328811"/>
              <a:gd name="connsiteY0" fmla="*/ 22672 h 186433"/>
              <a:gd name="connsiteX1" fmla="*/ 235744 w 328811"/>
              <a:gd name="connsiteY1" fmla="*/ 173831 h 186433"/>
              <a:gd name="connsiteX2" fmla="*/ 0 w 328811"/>
              <a:gd name="connsiteY2" fmla="*/ 0 h 186433"/>
              <a:gd name="connsiteX0" fmla="*/ 328811 w 328811"/>
              <a:gd name="connsiteY0" fmla="*/ 22672 h 181199"/>
              <a:gd name="connsiteX1" fmla="*/ 235744 w 328811"/>
              <a:gd name="connsiteY1" fmla="*/ 173831 h 181199"/>
              <a:gd name="connsiteX2" fmla="*/ 0 w 328811"/>
              <a:gd name="connsiteY2" fmla="*/ 0 h 181199"/>
              <a:gd name="connsiteX0" fmla="*/ 328811 w 328811"/>
              <a:gd name="connsiteY0" fmla="*/ 22672 h 181199"/>
              <a:gd name="connsiteX1" fmla="*/ 235744 w 328811"/>
              <a:gd name="connsiteY1" fmla="*/ 173831 h 181199"/>
              <a:gd name="connsiteX2" fmla="*/ 0 w 328811"/>
              <a:gd name="connsiteY2" fmla="*/ 0 h 181199"/>
              <a:gd name="connsiteX0" fmla="*/ 328811 w 328811"/>
              <a:gd name="connsiteY0" fmla="*/ 22672 h 169392"/>
              <a:gd name="connsiteX1" fmla="*/ 243657 w 328811"/>
              <a:gd name="connsiteY1" fmla="*/ 162024 h 169392"/>
              <a:gd name="connsiteX2" fmla="*/ 0 w 328811"/>
              <a:gd name="connsiteY2" fmla="*/ 0 h 169392"/>
              <a:gd name="connsiteX0" fmla="*/ 328811 w 328811"/>
              <a:gd name="connsiteY0" fmla="*/ 22672 h 167110"/>
              <a:gd name="connsiteX1" fmla="*/ 243657 w 328811"/>
              <a:gd name="connsiteY1" fmla="*/ 162024 h 167110"/>
              <a:gd name="connsiteX2" fmla="*/ 0 w 328811"/>
              <a:gd name="connsiteY2" fmla="*/ 0 h 167110"/>
              <a:gd name="connsiteX0" fmla="*/ 328811 w 328811"/>
              <a:gd name="connsiteY0" fmla="*/ 22672 h 118839"/>
              <a:gd name="connsiteX1" fmla="*/ 194029 w 328811"/>
              <a:gd name="connsiteY1" fmla="*/ 19161 h 118839"/>
              <a:gd name="connsiteX2" fmla="*/ 0 w 328811"/>
              <a:gd name="connsiteY2" fmla="*/ 0 h 118839"/>
              <a:gd name="connsiteX0" fmla="*/ 328811 w 328811"/>
              <a:gd name="connsiteY0" fmla="*/ 22672 h 94680"/>
              <a:gd name="connsiteX1" fmla="*/ 194029 w 328811"/>
              <a:gd name="connsiteY1" fmla="*/ 19161 h 94680"/>
              <a:gd name="connsiteX2" fmla="*/ 0 w 328811"/>
              <a:gd name="connsiteY2" fmla="*/ 0 h 94680"/>
              <a:gd name="connsiteX0" fmla="*/ 344444 w 344444"/>
              <a:gd name="connsiteY0" fmla="*/ 0 h 116084"/>
              <a:gd name="connsiteX1" fmla="*/ 194029 w 344444"/>
              <a:gd name="connsiteY1" fmla="*/ 99933 h 116084"/>
              <a:gd name="connsiteX2" fmla="*/ 0 w 344444"/>
              <a:gd name="connsiteY2" fmla="*/ 80772 h 116084"/>
              <a:gd name="connsiteX0" fmla="*/ 344444 w 344444"/>
              <a:gd name="connsiteY0" fmla="*/ 0 h 116084"/>
              <a:gd name="connsiteX1" fmla="*/ 194029 w 344444"/>
              <a:gd name="connsiteY1" fmla="*/ 99933 h 116084"/>
              <a:gd name="connsiteX2" fmla="*/ 0 w 344444"/>
              <a:gd name="connsiteY2" fmla="*/ 80772 h 116084"/>
              <a:gd name="connsiteX0" fmla="*/ 344444 w 344444"/>
              <a:gd name="connsiteY0" fmla="*/ 0 h 116084"/>
              <a:gd name="connsiteX1" fmla="*/ 194029 w 344444"/>
              <a:gd name="connsiteY1" fmla="*/ 99933 h 116084"/>
              <a:gd name="connsiteX2" fmla="*/ 0 w 344444"/>
              <a:gd name="connsiteY2" fmla="*/ 80772 h 116084"/>
              <a:gd name="connsiteX0" fmla="*/ 344444 w 344444"/>
              <a:gd name="connsiteY0" fmla="*/ 0 h 116084"/>
              <a:gd name="connsiteX1" fmla="*/ 194029 w 344444"/>
              <a:gd name="connsiteY1" fmla="*/ 99933 h 116084"/>
              <a:gd name="connsiteX2" fmla="*/ 0 w 344444"/>
              <a:gd name="connsiteY2" fmla="*/ 80772 h 116084"/>
              <a:gd name="connsiteX0" fmla="*/ 344444 w 344444"/>
              <a:gd name="connsiteY0" fmla="*/ 0 h 110561"/>
              <a:gd name="connsiteX1" fmla="*/ 194029 w 344444"/>
              <a:gd name="connsiteY1" fmla="*/ 99933 h 110561"/>
              <a:gd name="connsiteX2" fmla="*/ 0 w 344444"/>
              <a:gd name="connsiteY2" fmla="*/ 80772 h 110561"/>
              <a:gd name="connsiteX0" fmla="*/ 344444 w 344444"/>
              <a:gd name="connsiteY0" fmla="*/ 0 h 110561"/>
              <a:gd name="connsiteX1" fmla="*/ 194029 w 344444"/>
              <a:gd name="connsiteY1" fmla="*/ 99933 h 110561"/>
              <a:gd name="connsiteX2" fmla="*/ 0 w 344444"/>
              <a:gd name="connsiteY2" fmla="*/ 80772 h 11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44" h="110561">
                <a:moveTo>
                  <a:pt x="344444" y="0"/>
                </a:moveTo>
                <a:cubicBezTo>
                  <a:pt x="304664" y="67747"/>
                  <a:pt x="246912" y="90473"/>
                  <a:pt x="194029" y="99933"/>
                </a:cubicBezTo>
                <a:cubicBezTo>
                  <a:pt x="142063" y="99409"/>
                  <a:pt x="60377" y="110561"/>
                  <a:pt x="0" y="80772"/>
                </a:cubicBezTo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/>
        </p:nvSpPr>
        <p:spPr>
          <a:xfrm rot="2381027">
            <a:off x="3258925" y="2988362"/>
            <a:ext cx="484609" cy="232208"/>
          </a:xfrm>
          <a:custGeom>
            <a:avLst/>
            <a:gdLst>
              <a:gd name="connsiteX0" fmla="*/ 354806 w 394890"/>
              <a:gd name="connsiteY0" fmla="*/ 107553 h 181371"/>
              <a:gd name="connsiteX1" fmla="*/ 335756 w 394890"/>
              <a:gd name="connsiteY1" fmla="*/ 12303 h 181371"/>
              <a:gd name="connsiteX2" fmla="*/ 0 w 394890"/>
              <a:gd name="connsiteY2" fmla="*/ 181371 h 181371"/>
              <a:gd name="connsiteX0" fmla="*/ 354806 w 375468"/>
              <a:gd name="connsiteY0" fmla="*/ 95250 h 169068"/>
              <a:gd name="connsiteX1" fmla="*/ 335756 w 375468"/>
              <a:gd name="connsiteY1" fmla="*/ 0 h 169068"/>
              <a:gd name="connsiteX2" fmla="*/ 0 w 375468"/>
              <a:gd name="connsiteY2" fmla="*/ 169068 h 169068"/>
              <a:gd name="connsiteX0" fmla="*/ 354806 w 375468"/>
              <a:gd name="connsiteY0" fmla="*/ 101997 h 175815"/>
              <a:gd name="connsiteX1" fmla="*/ 335756 w 375468"/>
              <a:gd name="connsiteY1" fmla="*/ 6747 h 175815"/>
              <a:gd name="connsiteX2" fmla="*/ 0 w 375468"/>
              <a:gd name="connsiteY2" fmla="*/ 175815 h 175815"/>
              <a:gd name="connsiteX0" fmla="*/ 354806 w 375468"/>
              <a:gd name="connsiteY0" fmla="*/ 101997 h 175815"/>
              <a:gd name="connsiteX1" fmla="*/ 335756 w 375468"/>
              <a:gd name="connsiteY1" fmla="*/ 6747 h 175815"/>
              <a:gd name="connsiteX2" fmla="*/ 0 w 375468"/>
              <a:gd name="connsiteY2" fmla="*/ 175815 h 175815"/>
              <a:gd name="connsiteX0" fmla="*/ 354806 w 375468"/>
              <a:gd name="connsiteY0" fmla="*/ 101997 h 175815"/>
              <a:gd name="connsiteX1" fmla="*/ 335756 w 375468"/>
              <a:gd name="connsiteY1" fmla="*/ 6747 h 175815"/>
              <a:gd name="connsiteX2" fmla="*/ 0 w 375468"/>
              <a:gd name="connsiteY2" fmla="*/ 175815 h 175815"/>
              <a:gd name="connsiteX0" fmla="*/ 354806 w 382612"/>
              <a:gd name="connsiteY0" fmla="*/ 113904 h 187722"/>
              <a:gd name="connsiteX1" fmla="*/ 342900 w 382612"/>
              <a:gd name="connsiteY1" fmla="*/ 6747 h 187722"/>
              <a:gd name="connsiteX2" fmla="*/ 0 w 382612"/>
              <a:gd name="connsiteY2" fmla="*/ 187722 h 187722"/>
              <a:gd name="connsiteX0" fmla="*/ 354806 w 391765"/>
              <a:gd name="connsiteY0" fmla="*/ 113904 h 187722"/>
              <a:gd name="connsiteX1" fmla="*/ 342900 w 391765"/>
              <a:gd name="connsiteY1" fmla="*/ 6747 h 187722"/>
              <a:gd name="connsiteX2" fmla="*/ 0 w 391765"/>
              <a:gd name="connsiteY2" fmla="*/ 187722 h 187722"/>
              <a:gd name="connsiteX0" fmla="*/ 354806 w 391765"/>
              <a:gd name="connsiteY0" fmla="*/ 113904 h 187722"/>
              <a:gd name="connsiteX1" fmla="*/ 342900 w 391765"/>
              <a:gd name="connsiteY1" fmla="*/ 6747 h 187722"/>
              <a:gd name="connsiteX2" fmla="*/ 0 w 391765"/>
              <a:gd name="connsiteY2" fmla="*/ 187722 h 18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765" h="187722">
                <a:moveTo>
                  <a:pt x="354806" y="113904"/>
                </a:moveTo>
                <a:cubicBezTo>
                  <a:pt x="381248" y="74415"/>
                  <a:pt x="391765" y="17017"/>
                  <a:pt x="342900" y="6747"/>
                </a:cubicBezTo>
                <a:cubicBezTo>
                  <a:pt x="264915" y="0"/>
                  <a:pt x="122982" y="104006"/>
                  <a:pt x="0" y="187722"/>
                </a:cubicBezTo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/>
        </p:nvSpPr>
        <p:spPr>
          <a:xfrm rot="2381027">
            <a:off x="3495889" y="3245825"/>
            <a:ext cx="454756" cy="251873"/>
          </a:xfrm>
          <a:custGeom>
            <a:avLst/>
            <a:gdLst>
              <a:gd name="connsiteX0" fmla="*/ 351163 w 351163"/>
              <a:gd name="connsiteY0" fmla="*/ 0 h 201517"/>
              <a:gd name="connsiteX1" fmla="*/ 50953 w 351163"/>
              <a:gd name="connsiteY1" fmla="*/ 190041 h 201517"/>
              <a:gd name="connsiteX2" fmla="*/ 45445 w 351163"/>
              <a:gd name="connsiteY2" fmla="*/ 68856 h 201517"/>
              <a:gd name="connsiteX0" fmla="*/ 367633 w 367633"/>
              <a:gd name="connsiteY0" fmla="*/ 0 h 190041"/>
              <a:gd name="connsiteX1" fmla="*/ 67423 w 367633"/>
              <a:gd name="connsiteY1" fmla="*/ 190041 h 190041"/>
              <a:gd name="connsiteX2" fmla="*/ 61915 w 367633"/>
              <a:gd name="connsiteY2" fmla="*/ 68856 h 190041"/>
              <a:gd name="connsiteX0" fmla="*/ 367633 w 367633"/>
              <a:gd name="connsiteY0" fmla="*/ 0 h 190041"/>
              <a:gd name="connsiteX1" fmla="*/ 67423 w 367633"/>
              <a:gd name="connsiteY1" fmla="*/ 190041 h 190041"/>
              <a:gd name="connsiteX2" fmla="*/ 61915 w 367633"/>
              <a:gd name="connsiteY2" fmla="*/ 68856 h 190041"/>
              <a:gd name="connsiteX0" fmla="*/ 367633 w 367633"/>
              <a:gd name="connsiteY0" fmla="*/ 0 h 203618"/>
              <a:gd name="connsiteX1" fmla="*/ 67423 w 367633"/>
              <a:gd name="connsiteY1" fmla="*/ 190041 h 203618"/>
              <a:gd name="connsiteX2" fmla="*/ 61915 w 367633"/>
              <a:gd name="connsiteY2" fmla="*/ 68856 h 203618"/>
              <a:gd name="connsiteX0" fmla="*/ 367633 w 367633"/>
              <a:gd name="connsiteY0" fmla="*/ 0 h 203618"/>
              <a:gd name="connsiteX1" fmla="*/ 67423 w 367633"/>
              <a:gd name="connsiteY1" fmla="*/ 190041 h 203618"/>
              <a:gd name="connsiteX2" fmla="*/ 61915 w 367633"/>
              <a:gd name="connsiteY2" fmla="*/ 68856 h 20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633" h="203618">
                <a:moveTo>
                  <a:pt x="367633" y="0"/>
                </a:moveTo>
                <a:cubicBezTo>
                  <a:pt x="284354" y="93474"/>
                  <a:pt x="131721" y="203618"/>
                  <a:pt x="67423" y="190041"/>
                </a:cubicBezTo>
                <a:cubicBezTo>
                  <a:pt x="0" y="168849"/>
                  <a:pt x="34628" y="110233"/>
                  <a:pt x="61915" y="68856"/>
                </a:cubicBezTo>
              </a:path>
            </a:pathLst>
          </a:custGeom>
          <a:ln w="190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/>
        </p:nvSpPr>
        <p:spPr>
          <a:xfrm rot="2381027">
            <a:off x="3643231" y="3217564"/>
            <a:ext cx="368195" cy="161664"/>
          </a:xfrm>
          <a:custGeom>
            <a:avLst/>
            <a:gdLst>
              <a:gd name="connsiteX0" fmla="*/ 297656 w 297656"/>
              <a:gd name="connsiteY0" fmla="*/ 169466 h 243284"/>
              <a:gd name="connsiteX1" fmla="*/ 121443 w 297656"/>
              <a:gd name="connsiteY1" fmla="*/ 12303 h 243284"/>
              <a:gd name="connsiteX2" fmla="*/ 0 w 297656"/>
              <a:gd name="connsiteY2" fmla="*/ 243284 h 243284"/>
              <a:gd name="connsiteX0" fmla="*/ 297656 w 297656"/>
              <a:gd name="connsiteY0" fmla="*/ 169466 h 243284"/>
              <a:gd name="connsiteX1" fmla="*/ 121443 w 297656"/>
              <a:gd name="connsiteY1" fmla="*/ 12303 h 243284"/>
              <a:gd name="connsiteX2" fmla="*/ 0 w 297656"/>
              <a:gd name="connsiteY2" fmla="*/ 243284 h 243284"/>
              <a:gd name="connsiteX0" fmla="*/ 297656 w 297656"/>
              <a:gd name="connsiteY0" fmla="*/ 170136 h 243954"/>
              <a:gd name="connsiteX1" fmla="*/ 121443 w 297656"/>
              <a:gd name="connsiteY1" fmla="*/ 12973 h 243954"/>
              <a:gd name="connsiteX2" fmla="*/ 0 w 297656"/>
              <a:gd name="connsiteY2" fmla="*/ 243954 h 243954"/>
              <a:gd name="connsiteX0" fmla="*/ 297656 w 297656"/>
              <a:gd name="connsiteY0" fmla="*/ 170136 h 243954"/>
              <a:gd name="connsiteX1" fmla="*/ 121443 w 297656"/>
              <a:gd name="connsiteY1" fmla="*/ 12973 h 243954"/>
              <a:gd name="connsiteX2" fmla="*/ 0 w 297656"/>
              <a:gd name="connsiteY2" fmla="*/ 243954 h 243954"/>
              <a:gd name="connsiteX0" fmla="*/ 297656 w 297656"/>
              <a:gd name="connsiteY0" fmla="*/ 170136 h 243954"/>
              <a:gd name="connsiteX1" fmla="*/ 121443 w 297656"/>
              <a:gd name="connsiteY1" fmla="*/ 12973 h 243954"/>
              <a:gd name="connsiteX2" fmla="*/ 0 w 297656"/>
              <a:gd name="connsiteY2" fmla="*/ 243954 h 243954"/>
              <a:gd name="connsiteX0" fmla="*/ 297656 w 297656"/>
              <a:gd name="connsiteY0" fmla="*/ 190426 h 264244"/>
              <a:gd name="connsiteX1" fmla="*/ 132407 w 297656"/>
              <a:gd name="connsiteY1" fmla="*/ 12973 h 264244"/>
              <a:gd name="connsiteX2" fmla="*/ 0 w 297656"/>
              <a:gd name="connsiteY2" fmla="*/ 264244 h 264244"/>
              <a:gd name="connsiteX0" fmla="*/ 297656 w 297656"/>
              <a:gd name="connsiteY0" fmla="*/ 100831 h 174649"/>
              <a:gd name="connsiteX1" fmla="*/ 170282 w 297656"/>
              <a:gd name="connsiteY1" fmla="*/ 62874 h 174649"/>
              <a:gd name="connsiteX2" fmla="*/ 0 w 297656"/>
              <a:gd name="connsiteY2" fmla="*/ 174649 h 174649"/>
              <a:gd name="connsiteX0" fmla="*/ 297656 w 297656"/>
              <a:gd name="connsiteY0" fmla="*/ 100831 h 174649"/>
              <a:gd name="connsiteX1" fmla="*/ 170282 w 297656"/>
              <a:gd name="connsiteY1" fmla="*/ 62874 h 174649"/>
              <a:gd name="connsiteX2" fmla="*/ 0 w 297656"/>
              <a:gd name="connsiteY2" fmla="*/ 174649 h 174649"/>
              <a:gd name="connsiteX0" fmla="*/ 297656 w 297656"/>
              <a:gd name="connsiteY0" fmla="*/ 50930 h 124748"/>
              <a:gd name="connsiteX1" fmla="*/ 170282 w 297656"/>
              <a:gd name="connsiteY1" fmla="*/ 12973 h 124748"/>
              <a:gd name="connsiteX2" fmla="*/ 0 w 297656"/>
              <a:gd name="connsiteY2" fmla="*/ 124748 h 124748"/>
              <a:gd name="connsiteX0" fmla="*/ 297656 w 297656"/>
              <a:gd name="connsiteY0" fmla="*/ 50930 h 124748"/>
              <a:gd name="connsiteX1" fmla="*/ 170282 w 297656"/>
              <a:gd name="connsiteY1" fmla="*/ 12973 h 124748"/>
              <a:gd name="connsiteX2" fmla="*/ 0 w 297656"/>
              <a:gd name="connsiteY2" fmla="*/ 124748 h 124748"/>
              <a:gd name="connsiteX0" fmla="*/ 297656 w 297656"/>
              <a:gd name="connsiteY0" fmla="*/ 56874 h 130692"/>
              <a:gd name="connsiteX1" fmla="*/ 170282 w 297656"/>
              <a:gd name="connsiteY1" fmla="*/ 18917 h 130692"/>
              <a:gd name="connsiteX2" fmla="*/ 0 w 297656"/>
              <a:gd name="connsiteY2" fmla="*/ 130692 h 130692"/>
              <a:gd name="connsiteX0" fmla="*/ 297656 w 297656"/>
              <a:gd name="connsiteY0" fmla="*/ 56874 h 130692"/>
              <a:gd name="connsiteX1" fmla="*/ 170282 w 297656"/>
              <a:gd name="connsiteY1" fmla="*/ 18917 h 130692"/>
              <a:gd name="connsiteX2" fmla="*/ 0 w 297656"/>
              <a:gd name="connsiteY2" fmla="*/ 130692 h 130692"/>
              <a:gd name="connsiteX0" fmla="*/ 297656 w 297656"/>
              <a:gd name="connsiteY0" fmla="*/ 56874 h 130692"/>
              <a:gd name="connsiteX1" fmla="*/ 170282 w 297656"/>
              <a:gd name="connsiteY1" fmla="*/ 18917 h 130692"/>
              <a:gd name="connsiteX2" fmla="*/ 0 w 297656"/>
              <a:gd name="connsiteY2" fmla="*/ 130692 h 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656" h="130692">
                <a:moveTo>
                  <a:pt x="297656" y="56874"/>
                </a:moveTo>
                <a:cubicBezTo>
                  <a:pt x="269690" y="25957"/>
                  <a:pt x="236957" y="0"/>
                  <a:pt x="170282" y="18917"/>
                </a:cubicBezTo>
                <a:cubicBezTo>
                  <a:pt x="98795" y="37472"/>
                  <a:pt x="45061" y="69678"/>
                  <a:pt x="0" y="130692"/>
                </a:cubicBezTo>
              </a:path>
            </a:pathLst>
          </a:cu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コネクタ 46"/>
          <p:cNvCxnSpPr/>
          <p:nvPr/>
        </p:nvCxnSpPr>
        <p:spPr>
          <a:xfrm flipH="1">
            <a:off x="2221156" y="2082999"/>
            <a:ext cx="2948" cy="9926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flipH="1">
            <a:off x="2132791" y="2189040"/>
            <a:ext cx="2945" cy="7864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H="1">
            <a:off x="2312039" y="2581753"/>
            <a:ext cx="2945" cy="5344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H="1">
            <a:off x="2400838" y="2627931"/>
            <a:ext cx="2945" cy="4624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2400835" y="2077109"/>
            <a:ext cx="0" cy="3092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flipH="1">
            <a:off x="2489203" y="2670825"/>
            <a:ext cx="983" cy="3135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2489203" y="2177257"/>
            <a:ext cx="0" cy="2179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flipH="1">
            <a:off x="2736630" y="2898923"/>
            <a:ext cx="197357" cy="217972"/>
          </a:xfrm>
          <a:prstGeom prst="straightConnector1">
            <a:avLst/>
          </a:prstGeom>
          <a:ln w="19050">
            <a:solidFill>
              <a:srgbClr val="66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 flipH="1">
            <a:off x="2601134" y="2893033"/>
            <a:ext cx="332850" cy="108986"/>
          </a:xfrm>
          <a:prstGeom prst="straightConnector1">
            <a:avLst/>
          </a:prstGeom>
          <a:ln w="19050">
            <a:solidFill>
              <a:srgbClr val="66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円弧 55"/>
          <p:cNvSpPr/>
          <p:nvPr/>
        </p:nvSpPr>
        <p:spPr>
          <a:xfrm rot="20517289">
            <a:off x="2579258" y="2670825"/>
            <a:ext cx="712583" cy="445363"/>
          </a:xfrm>
          <a:prstGeom prst="arc">
            <a:avLst>
              <a:gd name="adj1" fmla="val 2734625"/>
              <a:gd name="adj2" fmla="val 17306863"/>
            </a:avLst>
          </a:prstGeom>
          <a:ln w="190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弧 56"/>
          <p:cNvSpPr/>
          <p:nvPr/>
        </p:nvSpPr>
        <p:spPr>
          <a:xfrm rot="20517289">
            <a:off x="2579258" y="2670825"/>
            <a:ext cx="712583" cy="445363"/>
          </a:xfrm>
          <a:prstGeom prst="arc">
            <a:avLst>
              <a:gd name="adj1" fmla="val 17396625"/>
              <a:gd name="adj2" fmla="val 2645880"/>
            </a:avLst>
          </a:prstGeom>
          <a:ln w="19050">
            <a:solidFill>
              <a:srgbClr val="66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" name="直線矢印コネクタ 57"/>
          <p:cNvCxnSpPr/>
          <p:nvPr/>
        </p:nvCxnSpPr>
        <p:spPr>
          <a:xfrm>
            <a:off x="2931040" y="2893033"/>
            <a:ext cx="262154" cy="100148"/>
          </a:xfrm>
          <a:prstGeom prst="straightConnector1">
            <a:avLst/>
          </a:prstGeom>
          <a:ln w="19050">
            <a:solidFill>
              <a:srgbClr val="660066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V="1">
            <a:off x="7231575" y="2686841"/>
            <a:ext cx="129606" cy="209137"/>
          </a:xfrm>
          <a:prstGeom prst="straightConnector1">
            <a:avLst/>
          </a:prstGeom>
          <a:ln w="19050">
            <a:solidFill>
              <a:srgbClr val="66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 flipH="1">
            <a:off x="7125534" y="2898923"/>
            <a:ext cx="97203" cy="147279"/>
          </a:xfrm>
          <a:prstGeom prst="line">
            <a:avLst/>
          </a:prstGeom>
          <a:ln w="19050">
            <a:solidFill>
              <a:srgbClr val="66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 flipH="1">
            <a:off x="6886942" y="3052092"/>
            <a:ext cx="238592" cy="368195"/>
          </a:xfrm>
          <a:prstGeom prst="straightConnector1">
            <a:avLst/>
          </a:prstGeom>
          <a:ln w="19050">
            <a:solidFill>
              <a:srgbClr val="66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円弧 61"/>
          <p:cNvSpPr/>
          <p:nvPr/>
        </p:nvSpPr>
        <p:spPr>
          <a:xfrm>
            <a:off x="6676610" y="2611205"/>
            <a:ext cx="890730" cy="890730"/>
          </a:xfrm>
          <a:prstGeom prst="arc">
            <a:avLst>
              <a:gd name="adj1" fmla="val 20833801"/>
              <a:gd name="adj2" fmla="val 20538424"/>
            </a:avLst>
          </a:prstGeom>
          <a:ln w="190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直線コネクタ 62"/>
          <p:cNvCxnSpPr/>
          <p:nvPr/>
        </p:nvCxnSpPr>
        <p:spPr>
          <a:xfrm flipH="1" flipV="1">
            <a:off x="2933002" y="2894995"/>
            <a:ext cx="1516785" cy="7556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H="1" flipV="1">
            <a:off x="2693430" y="2773244"/>
            <a:ext cx="239575" cy="12175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 flipH="1" flipV="1">
            <a:off x="2312039" y="2581753"/>
            <a:ext cx="373536" cy="1875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2053257" y="2455125"/>
            <a:ext cx="258782" cy="12662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1777600" y="2314533"/>
            <a:ext cx="291367" cy="345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2068967" y="2345156"/>
            <a:ext cx="243499" cy="2749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2315414" y="2368721"/>
            <a:ext cx="4412469" cy="4712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6730828" y="2842958"/>
            <a:ext cx="391761" cy="4123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 flipH="1">
            <a:off x="4449787" y="3149298"/>
            <a:ext cx="2233911" cy="50133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 flipV="1">
            <a:off x="6689591" y="3052095"/>
            <a:ext cx="430054" cy="10014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4449787" y="3650627"/>
            <a:ext cx="890730" cy="44536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>
            <a:stCxn id="31" idx="2"/>
          </p:cNvCxnSpPr>
          <p:nvPr/>
        </p:nvCxnSpPr>
        <p:spPr>
          <a:xfrm>
            <a:off x="5224813" y="3844966"/>
            <a:ext cx="1006434" cy="25102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3380913" y="3383407"/>
            <a:ext cx="433796" cy="10168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左中かっこ 87"/>
          <p:cNvSpPr/>
          <p:nvPr/>
        </p:nvSpPr>
        <p:spPr bwMode="auto">
          <a:xfrm rot="16200000" flipH="1">
            <a:off x="4415654" y="1640502"/>
            <a:ext cx="168047" cy="1440788"/>
          </a:xfrm>
          <a:prstGeom prst="leftBrace">
            <a:avLst>
              <a:gd name="adj1" fmla="val 59954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89" name="直線コネクタ 88"/>
          <p:cNvCxnSpPr/>
          <p:nvPr/>
        </p:nvCxnSpPr>
        <p:spPr>
          <a:xfrm>
            <a:off x="6760284" y="2804665"/>
            <a:ext cx="736394" cy="494857"/>
          </a:xfrm>
          <a:prstGeom prst="line">
            <a:avLst/>
          </a:prstGeom>
          <a:ln w="19050">
            <a:solidFill>
              <a:srgbClr val="66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/>
          <p:cNvCxnSpPr/>
          <p:nvPr/>
        </p:nvCxnSpPr>
        <p:spPr>
          <a:xfrm flipH="1">
            <a:off x="6710208" y="3052092"/>
            <a:ext cx="412381" cy="150224"/>
          </a:xfrm>
          <a:prstGeom prst="straightConnector1">
            <a:avLst/>
          </a:prstGeom>
          <a:ln w="19050">
            <a:solidFill>
              <a:srgbClr val="66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/>
          <p:cNvCxnSpPr/>
          <p:nvPr/>
        </p:nvCxnSpPr>
        <p:spPr>
          <a:xfrm flipH="1" flipV="1">
            <a:off x="2683610" y="2792882"/>
            <a:ext cx="247430" cy="103096"/>
          </a:xfrm>
          <a:prstGeom prst="straightConnector1">
            <a:avLst/>
          </a:prstGeom>
          <a:ln w="19050">
            <a:solidFill>
              <a:srgbClr val="66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>
            <a:off x="7122589" y="2887140"/>
            <a:ext cx="533823" cy="509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 flipV="1">
            <a:off x="7122589" y="2938044"/>
            <a:ext cx="533823" cy="114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 bwMode="auto">
          <a:xfrm flipH="1">
            <a:off x="7047708" y="2621328"/>
            <a:ext cx="72222" cy="7944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直線コネクタ 94"/>
          <p:cNvCxnSpPr/>
          <p:nvPr/>
        </p:nvCxnSpPr>
        <p:spPr bwMode="auto">
          <a:xfrm>
            <a:off x="7119926" y="2621328"/>
            <a:ext cx="57776" cy="7222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直線コネクタ 95"/>
          <p:cNvCxnSpPr/>
          <p:nvPr/>
        </p:nvCxnSpPr>
        <p:spPr bwMode="auto">
          <a:xfrm flipV="1">
            <a:off x="6766049" y="2780214"/>
            <a:ext cx="79443" cy="288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直線コネクタ 96"/>
          <p:cNvCxnSpPr/>
          <p:nvPr/>
        </p:nvCxnSpPr>
        <p:spPr bwMode="auto">
          <a:xfrm>
            <a:off x="6773270" y="2816323"/>
            <a:ext cx="21667" cy="866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直線コネクタ 97"/>
          <p:cNvCxnSpPr/>
          <p:nvPr/>
        </p:nvCxnSpPr>
        <p:spPr bwMode="auto">
          <a:xfrm>
            <a:off x="6708273" y="3206312"/>
            <a:ext cx="79443" cy="216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直線コネクタ 98"/>
          <p:cNvCxnSpPr/>
          <p:nvPr/>
        </p:nvCxnSpPr>
        <p:spPr bwMode="auto">
          <a:xfrm flipV="1">
            <a:off x="6715494" y="3119648"/>
            <a:ext cx="28888" cy="938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直線コネクタ 99"/>
          <p:cNvCxnSpPr/>
          <p:nvPr/>
        </p:nvCxnSpPr>
        <p:spPr bwMode="auto">
          <a:xfrm flipV="1">
            <a:off x="6903268" y="3408528"/>
            <a:ext cx="72218" cy="288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直線コネクタ 100"/>
          <p:cNvCxnSpPr/>
          <p:nvPr/>
        </p:nvCxnSpPr>
        <p:spPr bwMode="auto">
          <a:xfrm flipH="1" flipV="1">
            <a:off x="6874380" y="3343528"/>
            <a:ext cx="14442" cy="866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直線コネクタ 101"/>
          <p:cNvCxnSpPr/>
          <p:nvPr/>
        </p:nvCxnSpPr>
        <p:spPr bwMode="auto">
          <a:xfrm flipV="1">
            <a:off x="7119926" y="3430192"/>
            <a:ext cx="64997" cy="7222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直線コネクタ 102"/>
          <p:cNvCxnSpPr/>
          <p:nvPr/>
        </p:nvCxnSpPr>
        <p:spPr bwMode="auto">
          <a:xfrm flipH="1" flipV="1">
            <a:off x="7054929" y="3437416"/>
            <a:ext cx="64997" cy="6499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直線コネクタ 103"/>
          <p:cNvCxnSpPr/>
          <p:nvPr/>
        </p:nvCxnSpPr>
        <p:spPr bwMode="auto">
          <a:xfrm flipH="1">
            <a:off x="7401585" y="3307419"/>
            <a:ext cx="86664" cy="144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直線コネクタ 104"/>
          <p:cNvCxnSpPr/>
          <p:nvPr/>
        </p:nvCxnSpPr>
        <p:spPr bwMode="auto">
          <a:xfrm flipH="1" flipV="1">
            <a:off x="7481028" y="3213534"/>
            <a:ext cx="14442" cy="866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直線コネクタ 105"/>
          <p:cNvCxnSpPr/>
          <p:nvPr/>
        </p:nvCxnSpPr>
        <p:spPr bwMode="auto">
          <a:xfrm flipH="1">
            <a:off x="7502691" y="2902987"/>
            <a:ext cx="36112" cy="1011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直線コネクタ 106"/>
          <p:cNvCxnSpPr/>
          <p:nvPr/>
        </p:nvCxnSpPr>
        <p:spPr bwMode="auto">
          <a:xfrm flipH="1" flipV="1">
            <a:off x="7466582" y="2874099"/>
            <a:ext cx="72222" cy="288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直線コネクタ 107"/>
          <p:cNvCxnSpPr/>
          <p:nvPr/>
        </p:nvCxnSpPr>
        <p:spPr bwMode="auto">
          <a:xfrm>
            <a:off x="7365476" y="2679104"/>
            <a:ext cx="7221" cy="938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直線コネクタ 108"/>
          <p:cNvCxnSpPr/>
          <p:nvPr/>
        </p:nvCxnSpPr>
        <p:spPr bwMode="auto">
          <a:xfrm flipV="1">
            <a:off x="7293254" y="2679104"/>
            <a:ext cx="72222" cy="144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直線コネクタ 109"/>
          <p:cNvCxnSpPr/>
          <p:nvPr/>
        </p:nvCxnSpPr>
        <p:spPr bwMode="auto">
          <a:xfrm>
            <a:off x="2938388" y="2664662"/>
            <a:ext cx="50555" cy="5055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直線コネクタ 110"/>
          <p:cNvCxnSpPr/>
          <p:nvPr/>
        </p:nvCxnSpPr>
        <p:spPr bwMode="auto">
          <a:xfrm flipH="1">
            <a:off x="2873391" y="2664662"/>
            <a:ext cx="57776" cy="577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直線コネクタ 111"/>
          <p:cNvCxnSpPr/>
          <p:nvPr/>
        </p:nvCxnSpPr>
        <p:spPr bwMode="auto">
          <a:xfrm>
            <a:off x="2671175" y="2794656"/>
            <a:ext cx="14446" cy="7944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直線コネクタ 112"/>
          <p:cNvCxnSpPr/>
          <p:nvPr/>
        </p:nvCxnSpPr>
        <p:spPr bwMode="auto">
          <a:xfrm flipV="1">
            <a:off x="2685620" y="2758547"/>
            <a:ext cx="86664" cy="361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直線コネクタ 113"/>
          <p:cNvCxnSpPr/>
          <p:nvPr/>
        </p:nvCxnSpPr>
        <p:spPr bwMode="auto">
          <a:xfrm flipV="1">
            <a:off x="2606178" y="2917433"/>
            <a:ext cx="28888" cy="794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直線コネクタ 114"/>
          <p:cNvCxnSpPr/>
          <p:nvPr/>
        </p:nvCxnSpPr>
        <p:spPr bwMode="auto">
          <a:xfrm>
            <a:off x="2606178" y="3004097"/>
            <a:ext cx="86664" cy="72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直線コネクタ 115"/>
          <p:cNvCxnSpPr/>
          <p:nvPr/>
        </p:nvCxnSpPr>
        <p:spPr bwMode="auto">
          <a:xfrm flipH="1" flipV="1">
            <a:off x="2721730" y="3047427"/>
            <a:ext cx="21667" cy="7222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直線コネクタ 116"/>
          <p:cNvCxnSpPr/>
          <p:nvPr/>
        </p:nvCxnSpPr>
        <p:spPr bwMode="auto">
          <a:xfrm flipV="1">
            <a:off x="2750618" y="3076315"/>
            <a:ext cx="79443" cy="4333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直線コネクタ 117"/>
          <p:cNvCxnSpPr/>
          <p:nvPr/>
        </p:nvCxnSpPr>
        <p:spPr bwMode="auto">
          <a:xfrm flipH="1" flipV="1">
            <a:off x="2873391" y="3047427"/>
            <a:ext cx="57776" cy="7222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直線コネクタ 118"/>
          <p:cNvCxnSpPr/>
          <p:nvPr/>
        </p:nvCxnSpPr>
        <p:spPr bwMode="auto">
          <a:xfrm flipV="1">
            <a:off x="2931167" y="3054648"/>
            <a:ext cx="64997" cy="65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直線コネクタ 119"/>
          <p:cNvCxnSpPr/>
          <p:nvPr/>
        </p:nvCxnSpPr>
        <p:spPr bwMode="auto">
          <a:xfrm flipH="1">
            <a:off x="3097274" y="2989651"/>
            <a:ext cx="86664" cy="2166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直線コネクタ 120"/>
          <p:cNvCxnSpPr/>
          <p:nvPr/>
        </p:nvCxnSpPr>
        <p:spPr bwMode="auto">
          <a:xfrm>
            <a:off x="3169492" y="2917433"/>
            <a:ext cx="21667" cy="7944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直線コネクタ 121"/>
          <p:cNvCxnSpPr/>
          <p:nvPr/>
        </p:nvCxnSpPr>
        <p:spPr bwMode="auto">
          <a:xfrm flipV="1">
            <a:off x="3227268" y="2794656"/>
            <a:ext cx="57776" cy="577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直線コネクタ 122"/>
          <p:cNvCxnSpPr/>
          <p:nvPr/>
        </p:nvCxnSpPr>
        <p:spPr bwMode="auto">
          <a:xfrm flipH="1" flipV="1">
            <a:off x="3191159" y="2758547"/>
            <a:ext cx="86664" cy="361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直線コネクタ 123"/>
          <p:cNvCxnSpPr/>
          <p:nvPr/>
        </p:nvCxnSpPr>
        <p:spPr bwMode="auto">
          <a:xfrm flipH="1" flipV="1">
            <a:off x="3140607" y="2664662"/>
            <a:ext cx="14442" cy="938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直線コネクタ 124"/>
          <p:cNvCxnSpPr/>
          <p:nvPr/>
        </p:nvCxnSpPr>
        <p:spPr bwMode="auto">
          <a:xfrm flipV="1">
            <a:off x="3061164" y="2671886"/>
            <a:ext cx="79443" cy="1444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直線矢印コネクタ 125"/>
          <p:cNvCxnSpPr/>
          <p:nvPr/>
        </p:nvCxnSpPr>
        <p:spPr>
          <a:xfrm flipH="1" flipV="1">
            <a:off x="3879512" y="3258284"/>
            <a:ext cx="570275" cy="392343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テキスト ボックス 127"/>
          <p:cNvSpPr txBox="1"/>
          <p:nvPr/>
        </p:nvSpPr>
        <p:spPr>
          <a:xfrm>
            <a:off x="3059832" y="1844824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Surface normal candidates</a:t>
            </a:r>
            <a:endParaRPr kumimoji="1" lang="ja-JP" altLang="en-US" dirty="0"/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4932040" y="2636912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Reflection</a:t>
            </a:r>
          </a:p>
          <a:p>
            <a:r>
              <a:rPr lang="en-US" altLang="ja-JP" dirty="0"/>
              <a:t>plane</a:t>
            </a:r>
            <a:endParaRPr kumimoji="1" lang="ja-JP" altLang="en-US" dirty="0"/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7524328" y="321297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Unpolarized</a:t>
            </a:r>
            <a:endParaRPr kumimoji="1" lang="ja-JP" altLang="en-US" dirty="0"/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467544" y="2420888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Polarization</a:t>
            </a:r>
          </a:p>
          <a:p>
            <a:r>
              <a:rPr lang="en-US" altLang="ja-JP" dirty="0"/>
              <a:t>camera</a:t>
            </a:r>
            <a:endParaRPr kumimoji="1" lang="ja-JP" altLang="en-US" dirty="0"/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1979712" y="3068960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Partially</a:t>
            </a:r>
          </a:p>
          <a:p>
            <a:r>
              <a:rPr lang="en-US" altLang="ja-JP" dirty="0"/>
              <a:t>polarized</a:t>
            </a:r>
            <a:endParaRPr kumimoji="1" lang="ja-JP" altLang="en-US" dirty="0"/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1691680" y="548680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Azimuth angle</a:t>
            </a:r>
          </a:p>
          <a:p>
            <a:r>
              <a:rPr kumimoji="1" lang="en-US" altLang="ja-JP" dirty="0"/>
              <a:t>Phase angle</a:t>
            </a:r>
            <a:endParaRPr kumimoji="1" lang="ja-JP" altLang="en-US" dirty="0"/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4026587" y="980728"/>
            <a:ext cx="421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Imin</a:t>
            </a:r>
            <a:r>
              <a:rPr kumimoji="1" lang="en-US" altLang="ja-JP" dirty="0"/>
              <a:t> angle = surface normal candidates</a:t>
            </a:r>
            <a:endParaRPr kumimoji="1" lang="ja-JP" altLang="en-US" dirty="0"/>
          </a:p>
        </p:txBody>
      </p:sp>
      <p:sp>
        <p:nvSpPr>
          <p:cNvPr id="136" name="角丸四角形 135"/>
          <p:cNvSpPr/>
          <p:nvPr/>
        </p:nvSpPr>
        <p:spPr bwMode="auto">
          <a:xfrm>
            <a:off x="3491880" y="764704"/>
            <a:ext cx="5256584" cy="792088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6BCAE1CF-B0E4-4C4D-B1F0-1BE94F704C84}"/>
              </a:ext>
            </a:extLst>
          </p:cNvPr>
          <p:cNvSpPr/>
          <p:nvPr/>
        </p:nvSpPr>
        <p:spPr bwMode="auto">
          <a:xfrm>
            <a:off x="251520" y="116632"/>
            <a:ext cx="3888432" cy="216024"/>
          </a:xfrm>
          <a:prstGeom prst="rect">
            <a:avLst/>
          </a:prstGeom>
          <a:solidFill>
            <a:srgbClr val="E6E6E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E2C976EA-5E8D-4B08-BE49-68F5FE726FE4}"/>
              </a:ext>
            </a:extLst>
          </p:cNvPr>
          <p:cNvSpPr/>
          <p:nvPr/>
        </p:nvSpPr>
        <p:spPr bwMode="auto">
          <a:xfrm>
            <a:off x="25152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55649699-B077-4204-A478-430313EDC3C7}"/>
              </a:ext>
            </a:extLst>
          </p:cNvPr>
          <p:cNvSpPr/>
          <p:nvPr/>
        </p:nvSpPr>
        <p:spPr bwMode="auto">
          <a:xfrm>
            <a:off x="46754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0EB7CEF9-3F57-4679-8AE2-18005FB04DDB}"/>
              </a:ext>
            </a:extLst>
          </p:cNvPr>
          <p:cNvSpPr/>
          <p:nvPr/>
        </p:nvSpPr>
        <p:spPr bwMode="auto">
          <a:xfrm>
            <a:off x="68356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4AFF0176-DBBF-4890-98FA-1959B465428C}"/>
              </a:ext>
            </a:extLst>
          </p:cNvPr>
          <p:cNvSpPr/>
          <p:nvPr/>
        </p:nvSpPr>
        <p:spPr bwMode="auto">
          <a:xfrm>
            <a:off x="899592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4D764AC9-E09E-45B6-909A-D57E506B37B8}"/>
              </a:ext>
            </a:extLst>
          </p:cNvPr>
          <p:cNvSpPr/>
          <p:nvPr/>
        </p:nvSpPr>
        <p:spPr bwMode="auto">
          <a:xfrm>
            <a:off x="1115616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id="{6522D5B4-90A6-4140-ADF1-A80CF0F83FB6}"/>
              </a:ext>
            </a:extLst>
          </p:cNvPr>
          <p:cNvSpPr/>
          <p:nvPr/>
        </p:nvSpPr>
        <p:spPr bwMode="auto">
          <a:xfrm>
            <a:off x="133164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7977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Two viewpoints</a:t>
            </a:r>
            <a:endParaRPr kumimoji="1" lang="ja-JP" altLang="en-US" dirty="0"/>
          </a:p>
        </p:txBody>
      </p:sp>
      <p:grpSp>
        <p:nvGrpSpPr>
          <p:cNvPr id="3" name="グループ化 3"/>
          <p:cNvGrpSpPr/>
          <p:nvPr/>
        </p:nvGrpSpPr>
        <p:grpSpPr>
          <a:xfrm rot="20661272" flipH="1">
            <a:off x="7717703" y="1978879"/>
            <a:ext cx="1002709" cy="539921"/>
            <a:chOff x="3779912" y="2636912"/>
            <a:chExt cx="936104" cy="504056"/>
          </a:xfrm>
          <a:solidFill>
            <a:schemeClr val="bg1">
              <a:lumMod val="85000"/>
            </a:schemeClr>
          </a:solidFill>
        </p:grpSpPr>
        <p:sp>
          <p:nvSpPr>
            <p:cNvPr id="5" name="直方体 4"/>
            <p:cNvSpPr/>
            <p:nvPr/>
          </p:nvSpPr>
          <p:spPr>
            <a:xfrm>
              <a:off x="3779912" y="2636912"/>
              <a:ext cx="792088" cy="504056"/>
            </a:xfrm>
            <a:prstGeom prst="cub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円柱 5"/>
            <p:cNvSpPr/>
            <p:nvPr/>
          </p:nvSpPr>
          <p:spPr>
            <a:xfrm rot="5400000">
              <a:off x="4499992" y="2780928"/>
              <a:ext cx="216024" cy="216024"/>
            </a:xfrm>
            <a:prstGeom prst="can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" name="グループ化 6"/>
          <p:cNvGrpSpPr/>
          <p:nvPr/>
        </p:nvGrpSpPr>
        <p:grpSpPr>
          <a:xfrm rot="1198862">
            <a:off x="403347" y="2099413"/>
            <a:ext cx="1002709" cy="539921"/>
            <a:chOff x="3779912" y="2636912"/>
            <a:chExt cx="936104" cy="504056"/>
          </a:xfrm>
          <a:solidFill>
            <a:schemeClr val="bg1">
              <a:lumMod val="85000"/>
            </a:schemeClr>
          </a:solidFill>
        </p:grpSpPr>
        <p:sp>
          <p:nvSpPr>
            <p:cNvPr id="8" name="直方体 7"/>
            <p:cNvSpPr/>
            <p:nvPr/>
          </p:nvSpPr>
          <p:spPr>
            <a:xfrm>
              <a:off x="3779912" y="2636912"/>
              <a:ext cx="792088" cy="504056"/>
            </a:xfrm>
            <a:prstGeom prst="cube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柱 8"/>
            <p:cNvSpPr/>
            <p:nvPr/>
          </p:nvSpPr>
          <p:spPr>
            <a:xfrm rot="5400000">
              <a:off x="4499992" y="2780928"/>
              <a:ext cx="216024" cy="216024"/>
            </a:xfrm>
            <a:prstGeom prst="can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台形 9"/>
          <p:cNvSpPr/>
          <p:nvPr/>
        </p:nvSpPr>
        <p:spPr>
          <a:xfrm>
            <a:off x="2584160" y="3217545"/>
            <a:ext cx="3548052" cy="1002712"/>
          </a:xfrm>
          <a:prstGeom prst="trapezoid">
            <a:avLst>
              <a:gd name="adj" fmla="val 87068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 rot="5400000" flipH="1" flipV="1">
            <a:off x="3740283" y="3140413"/>
            <a:ext cx="1234955" cy="850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rot="5400000">
            <a:off x="1350055" y="3988862"/>
            <a:ext cx="138836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5400000">
            <a:off x="5939384" y="3950296"/>
            <a:ext cx="146550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rot="5400000">
            <a:off x="1581450" y="2446229"/>
            <a:ext cx="617053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rot="5400000">
            <a:off x="1825903" y="2952685"/>
            <a:ext cx="2824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5400000">
            <a:off x="1465752" y="2752511"/>
            <a:ext cx="69418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5400000">
            <a:off x="1918340" y="2957787"/>
            <a:ext cx="2518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rot="5400000">
            <a:off x="1427186" y="2754754"/>
            <a:ext cx="61705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rot="5400000">
            <a:off x="1697148" y="2947584"/>
            <a:ext cx="38565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rot="5400000">
            <a:off x="6903528" y="2291965"/>
            <a:ext cx="617053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rot="5400000">
            <a:off x="6942094" y="2612940"/>
            <a:ext cx="69418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rot="5400000">
            <a:off x="6962501" y="2803523"/>
            <a:ext cx="3448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rot="5400000">
            <a:off x="7057792" y="2620897"/>
            <a:ext cx="61705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rot="5400000">
            <a:off x="6942094" y="2772915"/>
            <a:ext cx="23139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rot="5400000">
            <a:off x="7019226" y="2793320"/>
            <a:ext cx="38565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rot="5400000">
            <a:off x="1889975" y="2502953"/>
            <a:ext cx="15426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rot="5400000">
            <a:off x="1967107" y="2543765"/>
            <a:ext cx="15426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rot="5400000">
            <a:off x="7019226" y="2361139"/>
            <a:ext cx="23139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rot="5400000">
            <a:off x="6980660" y="2409909"/>
            <a:ext cx="15426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2899197" y="3157578"/>
            <a:ext cx="1458991" cy="599888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4358186" y="3757466"/>
            <a:ext cx="2313946" cy="92558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rot="10800000">
            <a:off x="1889975" y="2754754"/>
            <a:ext cx="1002709" cy="38565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rot="10800000">
            <a:off x="1350054" y="2523361"/>
            <a:ext cx="304409" cy="13428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1350054" y="2523361"/>
            <a:ext cx="330511" cy="4272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1889975" y="2600493"/>
            <a:ext cx="4782160" cy="61705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弧 35"/>
          <p:cNvSpPr/>
          <p:nvPr/>
        </p:nvSpPr>
        <p:spPr>
          <a:xfrm>
            <a:off x="1658582" y="2369097"/>
            <a:ext cx="462789" cy="771316"/>
          </a:xfrm>
          <a:prstGeom prst="arc">
            <a:avLst>
              <a:gd name="adj1" fmla="val 1503428"/>
              <a:gd name="adj2" fmla="val 19708256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コネクタ 36"/>
          <p:cNvCxnSpPr/>
          <p:nvPr/>
        </p:nvCxnSpPr>
        <p:spPr>
          <a:xfrm rot="10800000" flipV="1">
            <a:off x="2044239" y="3757466"/>
            <a:ext cx="2313946" cy="92558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V="1">
            <a:off x="4358186" y="3119416"/>
            <a:ext cx="1545515" cy="63805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V="1">
            <a:off x="5897341" y="2600493"/>
            <a:ext cx="1314714" cy="52528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rot="10800000" flipV="1">
            <a:off x="7430137" y="2369097"/>
            <a:ext cx="321839" cy="12702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V="1">
            <a:off x="2044239" y="2446229"/>
            <a:ext cx="5167817" cy="84844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rot="10800000" flipV="1">
            <a:off x="7417416" y="2369097"/>
            <a:ext cx="334560" cy="5070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弧 42"/>
          <p:cNvSpPr/>
          <p:nvPr/>
        </p:nvSpPr>
        <p:spPr>
          <a:xfrm>
            <a:off x="6980660" y="2214833"/>
            <a:ext cx="462789" cy="771316"/>
          </a:xfrm>
          <a:prstGeom prst="arc">
            <a:avLst>
              <a:gd name="adj1" fmla="val 12578207"/>
              <a:gd name="adj2" fmla="val 9394372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矢印コネクタ 43"/>
          <p:cNvCxnSpPr/>
          <p:nvPr/>
        </p:nvCxnSpPr>
        <p:spPr>
          <a:xfrm rot="5400000" flipH="1" flipV="1">
            <a:off x="1934348" y="2271942"/>
            <a:ext cx="398396" cy="284178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V="1">
            <a:off x="7212056" y="2026345"/>
            <a:ext cx="322307" cy="574148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rot="5400000" flipH="1" flipV="1">
            <a:off x="1871773" y="2635073"/>
            <a:ext cx="137886" cy="101479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円弧 55"/>
          <p:cNvSpPr/>
          <p:nvPr/>
        </p:nvSpPr>
        <p:spPr>
          <a:xfrm>
            <a:off x="1658582" y="2214833"/>
            <a:ext cx="462789" cy="462789"/>
          </a:xfrm>
          <a:prstGeom prst="arc">
            <a:avLst/>
          </a:prstGeom>
          <a:ln w="6350">
            <a:solidFill>
              <a:schemeClr val="tx1"/>
            </a:solidFill>
            <a:headEnd type="stealth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弧 56"/>
          <p:cNvSpPr/>
          <p:nvPr/>
        </p:nvSpPr>
        <p:spPr>
          <a:xfrm>
            <a:off x="6980660" y="2060569"/>
            <a:ext cx="462789" cy="510405"/>
          </a:xfrm>
          <a:prstGeom prst="arc">
            <a:avLst>
              <a:gd name="adj1" fmla="val 16200000"/>
              <a:gd name="adj2" fmla="val 19944560"/>
            </a:avLst>
          </a:prstGeom>
          <a:ln w="6350">
            <a:solidFill>
              <a:schemeClr val="tx1"/>
            </a:solidFill>
            <a:headEnd type="stealth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" name="直線コネクタ 57"/>
          <p:cNvCxnSpPr/>
          <p:nvPr/>
        </p:nvCxnSpPr>
        <p:spPr>
          <a:xfrm rot="5400000" flipH="1" flipV="1">
            <a:off x="7057792" y="1782653"/>
            <a:ext cx="617053" cy="0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rot="5400000" flipH="1" flipV="1">
            <a:off x="1735711" y="1945895"/>
            <a:ext cx="617053" cy="0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/>
          <p:cNvSpPr txBox="1"/>
          <p:nvPr/>
        </p:nvSpPr>
        <p:spPr>
          <a:xfrm>
            <a:off x="467544" y="278092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Camera 1</a:t>
            </a:r>
            <a:endParaRPr kumimoji="1" lang="ja-JP" altLang="en-US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547664" y="126876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Azimuth angle 1</a:t>
            </a:r>
            <a:endParaRPr kumimoji="1" lang="ja-JP" altLang="en-US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3419872" y="2132856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Surface normal</a:t>
            </a:r>
            <a:endParaRPr kumimoji="1" lang="ja-JP" altLang="en-US" dirty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6876256" y="1124744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Azimuth angle 2</a:t>
            </a:r>
            <a:endParaRPr kumimoji="1" lang="ja-JP" altLang="en-US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7524328" y="256490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Camera 2</a:t>
            </a:r>
            <a:endParaRPr kumimoji="1" lang="ja-JP" altLang="en-US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2051720" y="3284984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Reflection</a:t>
            </a:r>
          </a:p>
          <a:p>
            <a:r>
              <a:rPr lang="en-US" altLang="ja-JP" dirty="0"/>
              <a:t>plane 2</a:t>
            </a:r>
            <a:endParaRPr kumimoji="1" lang="ja-JP" altLang="en-US" dirty="0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5652120" y="3140968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Reflection</a:t>
            </a:r>
          </a:p>
          <a:p>
            <a:r>
              <a:rPr lang="en-US" altLang="ja-JP" dirty="0"/>
              <a:t>plane 1</a:t>
            </a:r>
            <a:endParaRPr kumimoji="1" lang="ja-JP" altLang="en-US" dirty="0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3779912" y="422108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Object surface</a:t>
            </a:r>
            <a:endParaRPr kumimoji="1" lang="ja-JP" altLang="en-US" dirty="0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2D7CC75D-62C2-4F87-8BFC-43E5AA677BD0}"/>
              </a:ext>
            </a:extLst>
          </p:cNvPr>
          <p:cNvSpPr/>
          <p:nvPr/>
        </p:nvSpPr>
        <p:spPr bwMode="auto">
          <a:xfrm>
            <a:off x="251520" y="116632"/>
            <a:ext cx="3888432" cy="216024"/>
          </a:xfrm>
          <a:prstGeom prst="rect">
            <a:avLst/>
          </a:prstGeom>
          <a:solidFill>
            <a:srgbClr val="E6E6E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51B8F42C-BB63-468D-906F-E6ABEFF2BDFE}"/>
              </a:ext>
            </a:extLst>
          </p:cNvPr>
          <p:cNvSpPr/>
          <p:nvPr/>
        </p:nvSpPr>
        <p:spPr bwMode="auto">
          <a:xfrm>
            <a:off x="25152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912FF9E0-C00B-4524-8B51-86A48E91A2F3}"/>
              </a:ext>
            </a:extLst>
          </p:cNvPr>
          <p:cNvSpPr/>
          <p:nvPr/>
        </p:nvSpPr>
        <p:spPr bwMode="auto">
          <a:xfrm>
            <a:off x="46754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998971A6-63E9-40AB-B03B-CAE13017EF60}"/>
              </a:ext>
            </a:extLst>
          </p:cNvPr>
          <p:cNvSpPr/>
          <p:nvPr/>
        </p:nvSpPr>
        <p:spPr bwMode="auto">
          <a:xfrm>
            <a:off x="68356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2AC058A0-0BDE-429D-8FFF-656DBF1AEF25}"/>
              </a:ext>
            </a:extLst>
          </p:cNvPr>
          <p:cNvSpPr/>
          <p:nvPr/>
        </p:nvSpPr>
        <p:spPr bwMode="auto">
          <a:xfrm>
            <a:off x="899592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2798F6D4-9081-429F-8344-D6F2F08ACEA6}"/>
              </a:ext>
            </a:extLst>
          </p:cNvPr>
          <p:cNvSpPr/>
          <p:nvPr/>
        </p:nvSpPr>
        <p:spPr bwMode="auto">
          <a:xfrm>
            <a:off x="1115616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75F1D9DD-FA16-43DF-AD9A-0D145E8A65AC}"/>
              </a:ext>
            </a:extLst>
          </p:cNvPr>
          <p:cNvSpPr/>
          <p:nvPr/>
        </p:nvSpPr>
        <p:spPr bwMode="auto">
          <a:xfrm>
            <a:off x="133164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E2FC8A80-8F4C-4F53-9990-A52B7593AD82}"/>
              </a:ext>
            </a:extLst>
          </p:cNvPr>
          <p:cNvSpPr/>
          <p:nvPr/>
        </p:nvSpPr>
        <p:spPr bwMode="auto">
          <a:xfrm>
            <a:off x="154766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0131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CE6605B-716F-4F76-A35D-C425E69B6F96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257" name="グループ化 256"/>
          <p:cNvGrpSpPr/>
          <p:nvPr/>
        </p:nvGrpSpPr>
        <p:grpSpPr>
          <a:xfrm>
            <a:off x="6706839" y="1980373"/>
            <a:ext cx="554119" cy="546804"/>
            <a:chOff x="3945873" y="1196752"/>
            <a:chExt cx="554119" cy="546804"/>
          </a:xfrm>
        </p:grpSpPr>
        <p:sp>
          <p:nvSpPr>
            <p:cNvPr id="243" name="直方体 242"/>
            <p:cNvSpPr/>
            <p:nvPr/>
          </p:nvSpPr>
          <p:spPr>
            <a:xfrm>
              <a:off x="3995936" y="1196752"/>
              <a:ext cx="504056" cy="504056"/>
            </a:xfrm>
            <a:prstGeom prst="cube">
              <a:avLst>
                <a:gd name="adj" fmla="val 40239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56" name="グループ化 255"/>
            <p:cNvGrpSpPr/>
            <p:nvPr/>
          </p:nvGrpSpPr>
          <p:grpSpPr>
            <a:xfrm>
              <a:off x="3945873" y="1455524"/>
              <a:ext cx="288032" cy="288032"/>
              <a:chOff x="3923928" y="1988840"/>
              <a:chExt cx="288032" cy="288032"/>
            </a:xfrm>
          </p:grpSpPr>
          <p:sp>
            <p:nvSpPr>
              <p:cNvPr id="245" name="円/楕円 244"/>
              <p:cNvSpPr/>
              <p:nvPr/>
            </p:nvSpPr>
            <p:spPr>
              <a:xfrm>
                <a:off x="3995936" y="1988840"/>
                <a:ext cx="216024" cy="21602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8" name="正方形/長方形 247"/>
              <p:cNvSpPr/>
              <p:nvPr/>
            </p:nvSpPr>
            <p:spPr>
              <a:xfrm rot="18951484">
                <a:off x="3995840" y="2034716"/>
                <a:ext cx="142822" cy="20996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6" name="円/楕円 245"/>
              <p:cNvSpPr/>
              <p:nvPr/>
            </p:nvSpPr>
            <p:spPr>
              <a:xfrm>
                <a:off x="3923928" y="2060848"/>
                <a:ext cx="216024" cy="21602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52" name="直線コネクタ 251"/>
              <p:cNvCxnSpPr>
                <a:stCxn id="246" idx="1"/>
                <a:endCxn id="245" idx="1"/>
              </p:cNvCxnSpPr>
              <p:nvPr/>
            </p:nvCxnSpPr>
            <p:spPr>
              <a:xfrm rot="5400000" flipH="1" flipV="1">
                <a:off x="3955564" y="2020476"/>
                <a:ext cx="72008" cy="720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直線コネクタ 253"/>
              <p:cNvCxnSpPr>
                <a:stCxn id="246" idx="5"/>
                <a:endCxn id="245" idx="5"/>
              </p:cNvCxnSpPr>
              <p:nvPr/>
            </p:nvCxnSpPr>
            <p:spPr>
              <a:xfrm rot="5400000" flipH="1" flipV="1">
                <a:off x="4108316" y="2173228"/>
                <a:ext cx="72008" cy="720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8" name="グループ化 257"/>
          <p:cNvGrpSpPr/>
          <p:nvPr/>
        </p:nvGrpSpPr>
        <p:grpSpPr>
          <a:xfrm flipH="1">
            <a:off x="2321822" y="1754886"/>
            <a:ext cx="554119" cy="546804"/>
            <a:chOff x="3945873" y="1196752"/>
            <a:chExt cx="554119" cy="546804"/>
          </a:xfrm>
        </p:grpSpPr>
        <p:sp>
          <p:nvSpPr>
            <p:cNvPr id="259" name="直方体 258"/>
            <p:cNvSpPr/>
            <p:nvPr/>
          </p:nvSpPr>
          <p:spPr>
            <a:xfrm>
              <a:off x="3995936" y="1196752"/>
              <a:ext cx="504056" cy="504056"/>
            </a:xfrm>
            <a:prstGeom prst="cube">
              <a:avLst>
                <a:gd name="adj" fmla="val 40239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60" name="グループ化 255"/>
            <p:cNvGrpSpPr/>
            <p:nvPr/>
          </p:nvGrpSpPr>
          <p:grpSpPr>
            <a:xfrm>
              <a:off x="3945873" y="1455524"/>
              <a:ext cx="288032" cy="288032"/>
              <a:chOff x="3923928" y="1988840"/>
              <a:chExt cx="288032" cy="288032"/>
            </a:xfrm>
          </p:grpSpPr>
          <p:sp>
            <p:nvSpPr>
              <p:cNvPr id="261" name="円/楕円 260"/>
              <p:cNvSpPr/>
              <p:nvPr/>
            </p:nvSpPr>
            <p:spPr>
              <a:xfrm>
                <a:off x="3995936" y="1988840"/>
                <a:ext cx="216024" cy="21602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2" name="正方形/長方形 261"/>
              <p:cNvSpPr/>
              <p:nvPr/>
            </p:nvSpPr>
            <p:spPr>
              <a:xfrm rot="18951484">
                <a:off x="3995840" y="2034716"/>
                <a:ext cx="142822" cy="20996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3" name="円/楕円 262"/>
              <p:cNvSpPr/>
              <p:nvPr/>
            </p:nvSpPr>
            <p:spPr>
              <a:xfrm>
                <a:off x="3923928" y="2060848"/>
                <a:ext cx="216024" cy="21602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64" name="直線コネクタ 263"/>
              <p:cNvCxnSpPr>
                <a:stCxn id="263" idx="1"/>
                <a:endCxn id="261" idx="1"/>
              </p:cNvCxnSpPr>
              <p:nvPr/>
            </p:nvCxnSpPr>
            <p:spPr>
              <a:xfrm rot="5400000" flipH="1" flipV="1">
                <a:off x="3955564" y="2020476"/>
                <a:ext cx="72008" cy="720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直線コネクタ 264"/>
              <p:cNvCxnSpPr>
                <a:stCxn id="263" idx="5"/>
                <a:endCxn id="261" idx="5"/>
              </p:cNvCxnSpPr>
              <p:nvPr/>
            </p:nvCxnSpPr>
            <p:spPr>
              <a:xfrm rot="5400000" flipH="1" flipV="1">
                <a:off x="4108316" y="2173228"/>
                <a:ext cx="72008" cy="720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グループ化 105"/>
          <p:cNvGrpSpPr/>
          <p:nvPr/>
        </p:nvGrpSpPr>
        <p:grpSpPr>
          <a:xfrm rot="20661272" flipH="1">
            <a:off x="7708355" y="3568759"/>
            <a:ext cx="936104" cy="504056"/>
            <a:chOff x="3779912" y="2636912"/>
            <a:chExt cx="936104" cy="504056"/>
          </a:xfrm>
          <a:solidFill>
            <a:schemeClr val="bg1">
              <a:lumMod val="85000"/>
            </a:schemeClr>
          </a:solidFill>
        </p:grpSpPr>
        <p:sp>
          <p:nvSpPr>
            <p:cNvPr id="107" name="直方体 106"/>
            <p:cNvSpPr/>
            <p:nvPr/>
          </p:nvSpPr>
          <p:spPr>
            <a:xfrm>
              <a:off x="3779912" y="2636912"/>
              <a:ext cx="792088" cy="504056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円柱 107"/>
            <p:cNvSpPr/>
            <p:nvPr/>
          </p:nvSpPr>
          <p:spPr>
            <a:xfrm rot="5400000">
              <a:off x="4499992" y="2780928"/>
              <a:ext cx="216024" cy="216024"/>
            </a:xfrm>
            <a:prstGeom prst="can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3" name="グループ化 102"/>
          <p:cNvGrpSpPr/>
          <p:nvPr/>
        </p:nvGrpSpPr>
        <p:grpSpPr>
          <a:xfrm rot="1198862">
            <a:off x="879868" y="3681286"/>
            <a:ext cx="936104" cy="504056"/>
            <a:chOff x="3779912" y="2636912"/>
            <a:chExt cx="936104" cy="504056"/>
          </a:xfrm>
          <a:solidFill>
            <a:schemeClr val="bg1">
              <a:lumMod val="85000"/>
            </a:schemeClr>
          </a:solidFill>
        </p:grpSpPr>
        <p:sp>
          <p:nvSpPr>
            <p:cNvPr id="104" name="直方体 103"/>
            <p:cNvSpPr/>
            <p:nvPr/>
          </p:nvSpPr>
          <p:spPr>
            <a:xfrm>
              <a:off x="3779912" y="2636912"/>
              <a:ext cx="792088" cy="504056"/>
            </a:xfrm>
            <a:prstGeom prst="cub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円柱 104"/>
            <p:cNvSpPr/>
            <p:nvPr/>
          </p:nvSpPr>
          <p:spPr>
            <a:xfrm rot="5400000">
              <a:off x="4499992" y="2780928"/>
              <a:ext cx="216024" cy="216024"/>
            </a:xfrm>
            <a:prstGeom prst="can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61" name="直線矢印コネクタ 60"/>
          <p:cNvCxnSpPr/>
          <p:nvPr/>
        </p:nvCxnSpPr>
        <p:spPr>
          <a:xfrm rot="5400000" flipH="1" flipV="1">
            <a:off x="3995142" y="4653137"/>
            <a:ext cx="1152922" cy="7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 rot="5400000">
            <a:off x="1763688" y="5445225"/>
            <a:ext cx="12961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 rot="5400000">
            <a:off x="6048164" y="5409221"/>
            <a:ext cx="1368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/>
          <p:nvPr/>
        </p:nvCxnSpPr>
        <p:spPr>
          <a:xfrm rot="5400000">
            <a:off x="1907704" y="4293097"/>
            <a:ext cx="72008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 rot="5400000">
            <a:off x="2207928" y="4477879"/>
            <a:ext cx="2636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 rot="5400000">
            <a:off x="1871700" y="4291001"/>
            <a:ext cx="64807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 rot="5400000">
            <a:off x="2294223" y="4482642"/>
            <a:ext cx="23507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 rot="5400000">
            <a:off x="1835696" y="4293097"/>
            <a:ext cx="57606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/>
          <p:nvPr/>
        </p:nvCxnSpPr>
        <p:spPr>
          <a:xfrm rot="5400000">
            <a:off x="6984268" y="4160702"/>
            <a:ext cx="64807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/>
          <p:nvPr/>
        </p:nvCxnSpPr>
        <p:spPr>
          <a:xfrm rot="5400000">
            <a:off x="7003318" y="4338626"/>
            <a:ext cx="3219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/>
          <p:nvPr/>
        </p:nvCxnSpPr>
        <p:spPr>
          <a:xfrm rot="5400000">
            <a:off x="7092280" y="4168131"/>
            <a:ext cx="57606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/>
          <p:cNvCxnSpPr/>
          <p:nvPr/>
        </p:nvCxnSpPr>
        <p:spPr>
          <a:xfrm rot="5400000">
            <a:off x="6984268" y="4310051"/>
            <a:ext cx="2160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 rot="5400000">
            <a:off x="6876256" y="4149081"/>
            <a:ext cx="720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/>
          <p:nvPr/>
        </p:nvCxnSpPr>
        <p:spPr>
          <a:xfrm rot="5400000">
            <a:off x="2267744" y="4058023"/>
            <a:ext cx="1440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 rot="5400000">
            <a:off x="2339752" y="4096123"/>
            <a:ext cx="1440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/>
          <p:nvPr/>
        </p:nvCxnSpPr>
        <p:spPr>
          <a:xfrm rot="5400000">
            <a:off x="7056276" y="3925628"/>
            <a:ext cx="2160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コネクタ 144"/>
          <p:cNvCxnSpPr/>
          <p:nvPr/>
        </p:nvCxnSpPr>
        <p:spPr>
          <a:xfrm rot="5400000">
            <a:off x="7020272" y="3971157"/>
            <a:ext cx="1440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/>
          <p:nvPr/>
        </p:nvCxnSpPr>
        <p:spPr>
          <a:xfrm>
            <a:off x="3209925" y="4669161"/>
            <a:ext cx="2232584" cy="90776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/>
          <p:cNvCxnSpPr/>
          <p:nvPr/>
        </p:nvCxnSpPr>
        <p:spPr>
          <a:xfrm>
            <a:off x="5427878" y="5576922"/>
            <a:ext cx="1304362" cy="5163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コネクタ 154"/>
          <p:cNvCxnSpPr/>
          <p:nvPr/>
        </p:nvCxnSpPr>
        <p:spPr>
          <a:xfrm rot="10800000">
            <a:off x="2267744" y="4293097"/>
            <a:ext cx="936104" cy="3600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コネクタ 156"/>
          <p:cNvCxnSpPr/>
          <p:nvPr/>
        </p:nvCxnSpPr>
        <p:spPr>
          <a:xfrm rot="10800000">
            <a:off x="1763689" y="4077074"/>
            <a:ext cx="284187" cy="1253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コネクタ 161"/>
          <p:cNvCxnSpPr/>
          <p:nvPr/>
        </p:nvCxnSpPr>
        <p:spPr>
          <a:xfrm>
            <a:off x="1763688" y="4077073"/>
            <a:ext cx="308556" cy="398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コネクタ 163"/>
          <p:cNvCxnSpPr/>
          <p:nvPr/>
        </p:nvCxnSpPr>
        <p:spPr>
          <a:xfrm>
            <a:off x="2267744" y="4149081"/>
            <a:ext cx="4464496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円弧 164"/>
          <p:cNvSpPr/>
          <p:nvPr/>
        </p:nvSpPr>
        <p:spPr>
          <a:xfrm>
            <a:off x="2051720" y="3933057"/>
            <a:ext cx="432048" cy="720080"/>
          </a:xfrm>
          <a:prstGeom prst="arc">
            <a:avLst>
              <a:gd name="adj1" fmla="val 1503428"/>
              <a:gd name="adj2" fmla="val 1970825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7" name="直線コネクタ 166"/>
          <p:cNvCxnSpPr/>
          <p:nvPr/>
        </p:nvCxnSpPr>
        <p:spPr>
          <a:xfrm rot="10800000" flipV="1">
            <a:off x="2411760" y="5686649"/>
            <a:ext cx="1004438" cy="4066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コネクタ 168"/>
          <p:cNvCxnSpPr/>
          <p:nvPr/>
        </p:nvCxnSpPr>
        <p:spPr>
          <a:xfrm flipV="1">
            <a:off x="3423514" y="4633535"/>
            <a:ext cx="2591338" cy="106043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/>
          <p:cNvCxnSpPr/>
          <p:nvPr/>
        </p:nvCxnSpPr>
        <p:spPr>
          <a:xfrm flipV="1">
            <a:off x="6008914" y="4149081"/>
            <a:ext cx="1227382" cy="4903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 rot="10800000" flipV="1">
            <a:off x="7439892" y="3933056"/>
            <a:ext cx="300461" cy="118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コネクタ 176"/>
          <p:cNvCxnSpPr/>
          <p:nvPr/>
        </p:nvCxnSpPr>
        <p:spPr>
          <a:xfrm flipV="1">
            <a:off x="2411760" y="4005065"/>
            <a:ext cx="4824536" cy="7920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線コネクタ 178"/>
          <p:cNvCxnSpPr/>
          <p:nvPr/>
        </p:nvCxnSpPr>
        <p:spPr>
          <a:xfrm rot="10800000" flipV="1">
            <a:off x="7428016" y="3933056"/>
            <a:ext cx="312336" cy="473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円弧 179"/>
          <p:cNvSpPr/>
          <p:nvPr/>
        </p:nvSpPr>
        <p:spPr>
          <a:xfrm>
            <a:off x="7020272" y="3789041"/>
            <a:ext cx="432048" cy="720080"/>
          </a:xfrm>
          <a:prstGeom prst="arc">
            <a:avLst>
              <a:gd name="adj1" fmla="val 12578207"/>
              <a:gd name="adj2" fmla="val 939437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3" name="直線矢印コネクタ 182"/>
          <p:cNvCxnSpPr/>
          <p:nvPr/>
        </p:nvCxnSpPr>
        <p:spPr>
          <a:xfrm rot="5400000" flipH="1" flipV="1">
            <a:off x="2309168" y="3842357"/>
            <a:ext cx="371931" cy="26530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矢印コネクタ 183"/>
          <p:cNvCxnSpPr/>
          <p:nvPr/>
        </p:nvCxnSpPr>
        <p:spPr>
          <a:xfrm rot="16200000" flipV="1">
            <a:off x="1871700" y="3897053"/>
            <a:ext cx="504056" cy="28803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矢印コネクタ 186"/>
          <p:cNvCxnSpPr/>
          <p:nvPr/>
        </p:nvCxnSpPr>
        <p:spPr>
          <a:xfrm rot="10800000" flipV="1">
            <a:off x="1763688" y="4293097"/>
            <a:ext cx="504056" cy="14401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矢印コネクタ 190"/>
          <p:cNvCxnSpPr/>
          <p:nvPr/>
        </p:nvCxnSpPr>
        <p:spPr>
          <a:xfrm rot="5400000" flipH="1" flipV="1">
            <a:off x="7128284" y="3753037"/>
            <a:ext cx="504056" cy="28803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矢印コネクタ 193"/>
          <p:cNvCxnSpPr/>
          <p:nvPr/>
        </p:nvCxnSpPr>
        <p:spPr>
          <a:xfrm rot="16200000" flipV="1">
            <a:off x="6913162" y="3752135"/>
            <a:ext cx="373178" cy="15895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矢印コネクタ 196"/>
          <p:cNvCxnSpPr/>
          <p:nvPr/>
        </p:nvCxnSpPr>
        <p:spPr>
          <a:xfrm rot="10800000">
            <a:off x="6732240" y="4005066"/>
            <a:ext cx="169518" cy="4695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コネクタ 201"/>
          <p:cNvCxnSpPr/>
          <p:nvPr/>
        </p:nvCxnSpPr>
        <p:spPr>
          <a:xfrm rot="5400000" flipH="1" flipV="1">
            <a:off x="2250750" y="4181365"/>
            <a:ext cx="128726" cy="94739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コネクタ 205"/>
          <p:cNvCxnSpPr/>
          <p:nvPr/>
        </p:nvCxnSpPr>
        <p:spPr>
          <a:xfrm rot="16200000" flipV="1">
            <a:off x="7137225" y="4050010"/>
            <a:ext cx="137676" cy="60466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コネクタ 208"/>
          <p:cNvCxnSpPr/>
          <p:nvPr/>
        </p:nvCxnSpPr>
        <p:spPr>
          <a:xfrm>
            <a:off x="6904776" y="4154622"/>
            <a:ext cx="156927" cy="5432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コネクタ 211"/>
          <p:cNvCxnSpPr/>
          <p:nvPr/>
        </p:nvCxnSpPr>
        <p:spPr>
          <a:xfrm flipV="1">
            <a:off x="6907794" y="4106337"/>
            <a:ext cx="162962" cy="4828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線コネクタ 214"/>
          <p:cNvCxnSpPr/>
          <p:nvPr/>
        </p:nvCxnSpPr>
        <p:spPr>
          <a:xfrm>
            <a:off x="2110938" y="4344532"/>
            <a:ext cx="122374" cy="577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線コネクタ 215"/>
          <p:cNvCxnSpPr/>
          <p:nvPr/>
        </p:nvCxnSpPr>
        <p:spPr>
          <a:xfrm flipV="1">
            <a:off x="2236711" y="4347933"/>
            <a:ext cx="146168" cy="509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円弧 221"/>
          <p:cNvSpPr/>
          <p:nvPr/>
        </p:nvSpPr>
        <p:spPr>
          <a:xfrm>
            <a:off x="1933574" y="3821435"/>
            <a:ext cx="622201" cy="903709"/>
          </a:xfrm>
          <a:prstGeom prst="arc">
            <a:avLst>
              <a:gd name="adj1" fmla="val 16265626"/>
              <a:gd name="adj2" fmla="val 18581530"/>
            </a:avLst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円弧 222"/>
          <p:cNvSpPr/>
          <p:nvPr/>
        </p:nvSpPr>
        <p:spPr>
          <a:xfrm>
            <a:off x="6948264" y="3717033"/>
            <a:ext cx="576064" cy="864096"/>
          </a:xfrm>
          <a:prstGeom prst="arc">
            <a:avLst>
              <a:gd name="adj1" fmla="val 16141322"/>
              <a:gd name="adj2" fmla="val 17865531"/>
            </a:avLst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4533860" y="5186865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0" name="直線コネクタ 79"/>
          <p:cNvCxnSpPr/>
          <p:nvPr/>
        </p:nvCxnSpPr>
        <p:spPr>
          <a:xfrm rot="5400000" flipH="1" flipV="1">
            <a:off x="1979712" y="3645024"/>
            <a:ext cx="576065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 rot="10800000">
            <a:off x="6916848" y="4058053"/>
            <a:ext cx="319448" cy="91029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コネクタ 143"/>
          <p:cNvCxnSpPr/>
          <p:nvPr/>
        </p:nvCxnSpPr>
        <p:spPr>
          <a:xfrm rot="16200000" flipV="1">
            <a:off x="2770171" y="2851305"/>
            <a:ext cx="2958163" cy="23736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/>
          <p:cNvCxnSpPr/>
          <p:nvPr/>
        </p:nvCxnSpPr>
        <p:spPr>
          <a:xfrm flipV="1">
            <a:off x="3419872" y="2675447"/>
            <a:ext cx="3097306" cy="27697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コネクタ 151"/>
          <p:cNvCxnSpPr/>
          <p:nvPr/>
        </p:nvCxnSpPr>
        <p:spPr>
          <a:xfrm rot="5400000">
            <a:off x="4860032" y="6093296"/>
            <a:ext cx="11521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コネクタ 153"/>
          <p:cNvCxnSpPr/>
          <p:nvPr/>
        </p:nvCxnSpPr>
        <p:spPr>
          <a:xfrm rot="5400000">
            <a:off x="2807804" y="6057292"/>
            <a:ext cx="12241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/>
          <p:cNvCxnSpPr/>
          <p:nvPr/>
        </p:nvCxnSpPr>
        <p:spPr>
          <a:xfrm rot="16200000" flipH="1">
            <a:off x="4283968" y="5517232"/>
            <a:ext cx="144016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コネクタ 167"/>
          <p:cNvCxnSpPr/>
          <p:nvPr/>
        </p:nvCxnSpPr>
        <p:spPr>
          <a:xfrm rot="5400000">
            <a:off x="3275856" y="5373216"/>
            <a:ext cx="1440160" cy="11521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コネクタ 172"/>
          <p:cNvCxnSpPr/>
          <p:nvPr/>
        </p:nvCxnSpPr>
        <p:spPr>
          <a:xfrm rot="5400000">
            <a:off x="5138264" y="2950432"/>
            <a:ext cx="1540847" cy="12103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コネクタ 177"/>
          <p:cNvCxnSpPr/>
          <p:nvPr/>
        </p:nvCxnSpPr>
        <p:spPr>
          <a:xfrm rot="16200000" flipH="1">
            <a:off x="2725580" y="3035558"/>
            <a:ext cx="1678503" cy="10048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コネクタ 184"/>
          <p:cNvCxnSpPr/>
          <p:nvPr/>
        </p:nvCxnSpPr>
        <p:spPr>
          <a:xfrm rot="16200000" flipH="1">
            <a:off x="3893640" y="4550840"/>
            <a:ext cx="844656" cy="512064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線コネクタ 188"/>
          <p:cNvCxnSpPr/>
          <p:nvPr/>
        </p:nvCxnSpPr>
        <p:spPr>
          <a:xfrm rot="5400000">
            <a:off x="4493487" y="4411852"/>
            <a:ext cx="895862" cy="73883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コネクタ 194"/>
          <p:cNvCxnSpPr/>
          <p:nvPr/>
        </p:nvCxnSpPr>
        <p:spPr>
          <a:xfrm rot="5400000" flipH="1" flipV="1">
            <a:off x="2843810" y="4797154"/>
            <a:ext cx="936103" cy="79208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/>
          <p:cNvCxnSpPr/>
          <p:nvPr/>
        </p:nvCxnSpPr>
        <p:spPr>
          <a:xfrm rot="16200000" flipV="1">
            <a:off x="5364088" y="4797152"/>
            <a:ext cx="936104" cy="7920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線コネクタ 202"/>
          <p:cNvCxnSpPr/>
          <p:nvPr/>
        </p:nvCxnSpPr>
        <p:spPr>
          <a:xfrm>
            <a:off x="3707904" y="4725144"/>
            <a:ext cx="1728192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コネクタ 206"/>
          <p:cNvCxnSpPr/>
          <p:nvPr/>
        </p:nvCxnSpPr>
        <p:spPr>
          <a:xfrm flipV="1">
            <a:off x="2915816" y="5661248"/>
            <a:ext cx="1296144" cy="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コネクタ 210"/>
          <p:cNvCxnSpPr/>
          <p:nvPr/>
        </p:nvCxnSpPr>
        <p:spPr>
          <a:xfrm>
            <a:off x="5652120" y="5661248"/>
            <a:ext cx="576064" cy="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コネクタ 213"/>
          <p:cNvCxnSpPr/>
          <p:nvPr/>
        </p:nvCxnSpPr>
        <p:spPr>
          <a:xfrm>
            <a:off x="4860032" y="5661248"/>
            <a:ext cx="576064" cy="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コネクタ 216"/>
          <p:cNvCxnSpPr/>
          <p:nvPr/>
        </p:nvCxnSpPr>
        <p:spPr>
          <a:xfrm rot="10800000" flipV="1">
            <a:off x="5436096" y="5661246"/>
            <a:ext cx="21602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コネクタ 219"/>
          <p:cNvCxnSpPr/>
          <p:nvPr/>
        </p:nvCxnSpPr>
        <p:spPr>
          <a:xfrm rot="10800000">
            <a:off x="4241221" y="5661248"/>
            <a:ext cx="5760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直線コネクタ 265"/>
          <p:cNvCxnSpPr/>
          <p:nvPr/>
        </p:nvCxnSpPr>
        <p:spPr>
          <a:xfrm rot="5400000">
            <a:off x="2699792" y="2708920"/>
            <a:ext cx="72008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直線コネクタ 266"/>
          <p:cNvCxnSpPr/>
          <p:nvPr/>
        </p:nvCxnSpPr>
        <p:spPr>
          <a:xfrm rot="5400000">
            <a:off x="3000015" y="2912753"/>
            <a:ext cx="2636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直線コネクタ 267"/>
          <p:cNvCxnSpPr/>
          <p:nvPr/>
        </p:nvCxnSpPr>
        <p:spPr>
          <a:xfrm rot="5400000">
            <a:off x="2663788" y="2706677"/>
            <a:ext cx="64807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線コネクタ 268"/>
          <p:cNvCxnSpPr/>
          <p:nvPr/>
        </p:nvCxnSpPr>
        <p:spPr>
          <a:xfrm rot="5400000">
            <a:off x="3059832" y="2589243"/>
            <a:ext cx="2880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直線コネクタ 269"/>
          <p:cNvCxnSpPr/>
          <p:nvPr/>
        </p:nvCxnSpPr>
        <p:spPr>
          <a:xfrm rot="5400000">
            <a:off x="2627784" y="2708920"/>
            <a:ext cx="57606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直線コネクタ 270"/>
          <p:cNvCxnSpPr/>
          <p:nvPr/>
        </p:nvCxnSpPr>
        <p:spPr>
          <a:xfrm rot="5400000">
            <a:off x="2987824" y="2513758"/>
            <a:ext cx="2880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直線コネクタ 271"/>
          <p:cNvCxnSpPr/>
          <p:nvPr/>
        </p:nvCxnSpPr>
        <p:spPr>
          <a:xfrm rot="5400000">
            <a:off x="3167844" y="2950517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円弧 274"/>
          <p:cNvSpPr/>
          <p:nvPr/>
        </p:nvSpPr>
        <p:spPr>
          <a:xfrm>
            <a:off x="2843808" y="2348880"/>
            <a:ext cx="432048" cy="720080"/>
          </a:xfrm>
          <a:prstGeom prst="arc">
            <a:avLst>
              <a:gd name="adj1" fmla="val 3360765"/>
              <a:gd name="adj2" fmla="val 154995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6" name="直線矢印コネクタ 275"/>
          <p:cNvCxnSpPr/>
          <p:nvPr/>
        </p:nvCxnSpPr>
        <p:spPr>
          <a:xfrm rot="5400000" flipH="1" flipV="1">
            <a:off x="3058830" y="2305280"/>
            <a:ext cx="371931" cy="26530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直線矢印コネクタ 276"/>
          <p:cNvCxnSpPr/>
          <p:nvPr/>
        </p:nvCxnSpPr>
        <p:spPr>
          <a:xfrm rot="16200000" flipV="1">
            <a:off x="2699792" y="2348880"/>
            <a:ext cx="360040" cy="36004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直線矢印コネクタ 277"/>
          <p:cNvCxnSpPr/>
          <p:nvPr/>
        </p:nvCxnSpPr>
        <p:spPr>
          <a:xfrm rot="10800000" flipV="1">
            <a:off x="2555776" y="2708920"/>
            <a:ext cx="504056" cy="14401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直線コネクタ 278"/>
          <p:cNvCxnSpPr/>
          <p:nvPr/>
        </p:nvCxnSpPr>
        <p:spPr>
          <a:xfrm rot="5400000" flipH="1" flipV="1">
            <a:off x="3051196" y="2633082"/>
            <a:ext cx="69184" cy="51912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直線コネクタ 279"/>
          <p:cNvCxnSpPr/>
          <p:nvPr/>
        </p:nvCxnSpPr>
        <p:spPr>
          <a:xfrm rot="16200000" flipH="1">
            <a:off x="2923994" y="2763518"/>
            <a:ext cx="93874" cy="52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直線コネクタ 280"/>
          <p:cNvCxnSpPr/>
          <p:nvPr/>
        </p:nvCxnSpPr>
        <p:spPr>
          <a:xfrm flipV="1">
            <a:off x="2997007" y="2798286"/>
            <a:ext cx="132118" cy="382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円弧 281"/>
          <p:cNvSpPr/>
          <p:nvPr/>
        </p:nvSpPr>
        <p:spPr>
          <a:xfrm>
            <a:off x="2740507" y="2225726"/>
            <a:ext cx="622201" cy="903709"/>
          </a:xfrm>
          <a:prstGeom prst="arc">
            <a:avLst>
              <a:gd name="adj1" fmla="val 16097643"/>
              <a:gd name="adj2" fmla="val 18581530"/>
            </a:avLst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6" name="直線コネクタ 285"/>
          <p:cNvCxnSpPr/>
          <p:nvPr/>
        </p:nvCxnSpPr>
        <p:spPr>
          <a:xfrm flipV="1">
            <a:off x="3059832" y="1412776"/>
            <a:ext cx="0" cy="93610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直線コネクタ 296"/>
          <p:cNvCxnSpPr/>
          <p:nvPr/>
        </p:nvCxnSpPr>
        <p:spPr>
          <a:xfrm rot="16200000" flipH="1">
            <a:off x="2725039" y="2251625"/>
            <a:ext cx="234502" cy="1409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直線コネクタ 298"/>
          <p:cNvCxnSpPr/>
          <p:nvPr/>
        </p:nvCxnSpPr>
        <p:spPr>
          <a:xfrm rot="16200000" flipH="1">
            <a:off x="2753302" y="2223362"/>
            <a:ext cx="204576" cy="1675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直線コネクタ 301"/>
          <p:cNvCxnSpPr/>
          <p:nvPr/>
        </p:nvCxnSpPr>
        <p:spPr>
          <a:xfrm rot="5400000">
            <a:off x="6264188" y="2783171"/>
            <a:ext cx="64807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直線コネクタ 302"/>
          <p:cNvCxnSpPr/>
          <p:nvPr/>
        </p:nvCxnSpPr>
        <p:spPr>
          <a:xfrm rot="5400000">
            <a:off x="6283238" y="2595766"/>
            <a:ext cx="3219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線コネクタ 303"/>
          <p:cNvCxnSpPr/>
          <p:nvPr/>
        </p:nvCxnSpPr>
        <p:spPr>
          <a:xfrm rot="5400000">
            <a:off x="6372200" y="2780928"/>
            <a:ext cx="57606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直線コネクタ 304"/>
          <p:cNvCxnSpPr/>
          <p:nvPr/>
        </p:nvCxnSpPr>
        <p:spPr>
          <a:xfrm rot="5400000">
            <a:off x="6228184" y="2661251"/>
            <a:ext cx="2880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直線コネクタ 305"/>
          <p:cNvCxnSpPr/>
          <p:nvPr/>
        </p:nvCxnSpPr>
        <p:spPr>
          <a:xfrm rot="5400000">
            <a:off x="6156176" y="2780928"/>
            <a:ext cx="720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線コネクタ 306"/>
          <p:cNvCxnSpPr/>
          <p:nvPr/>
        </p:nvCxnSpPr>
        <p:spPr>
          <a:xfrm rot="5400000">
            <a:off x="6300192" y="2996952"/>
            <a:ext cx="2880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直線コネクタ 307"/>
          <p:cNvCxnSpPr/>
          <p:nvPr/>
        </p:nvCxnSpPr>
        <p:spPr>
          <a:xfrm rot="5400000">
            <a:off x="6336196" y="3012094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円弧 308"/>
          <p:cNvSpPr/>
          <p:nvPr/>
        </p:nvSpPr>
        <p:spPr>
          <a:xfrm>
            <a:off x="6300192" y="2420888"/>
            <a:ext cx="432048" cy="720080"/>
          </a:xfrm>
          <a:prstGeom prst="arc">
            <a:avLst>
              <a:gd name="adj1" fmla="val 9521465"/>
              <a:gd name="adj2" fmla="val 776339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0" name="直線矢印コネクタ 309"/>
          <p:cNvCxnSpPr/>
          <p:nvPr/>
        </p:nvCxnSpPr>
        <p:spPr>
          <a:xfrm flipV="1">
            <a:off x="6516216" y="2564904"/>
            <a:ext cx="432048" cy="21602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直線矢印コネクタ 310"/>
          <p:cNvCxnSpPr/>
          <p:nvPr/>
        </p:nvCxnSpPr>
        <p:spPr>
          <a:xfrm rot="16200000" flipV="1">
            <a:off x="6170998" y="2412694"/>
            <a:ext cx="425873" cy="18182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直線矢印コネクタ 311"/>
          <p:cNvCxnSpPr/>
          <p:nvPr/>
        </p:nvCxnSpPr>
        <p:spPr>
          <a:xfrm rot="10800000">
            <a:off x="6107281" y="2670650"/>
            <a:ext cx="319104" cy="8836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線コネクタ 312"/>
          <p:cNvCxnSpPr/>
          <p:nvPr/>
        </p:nvCxnSpPr>
        <p:spPr>
          <a:xfrm rot="16200000" flipV="1">
            <a:off x="6457633" y="2727546"/>
            <a:ext cx="63222" cy="3086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直線コネクタ 313"/>
          <p:cNvCxnSpPr/>
          <p:nvPr/>
        </p:nvCxnSpPr>
        <p:spPr>
          <a:xfrm>
            <a:off x="6317360" y="2819150"/>
            <a:ext cx="126849" cy="3378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直線コネクタ 314"/>
          <p:cNvCxnSpPr/>
          <p:nvPr/>
        </p:nvCxnSpPr>
        <p:spPr>
          <a:xfrm rot="5400000">
            <a:off x="6310407" y="2753087"/>
            <a:ext cx="69533" cy="55633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円弧 315"/>
          <p:cNvSpPr/>
          <p:nvPr/>
        </p:nvSpPr>
        <p:spPr>
          <a:xfrm>
            <a:off x="6228184" y="2324541"/>
            <a:ext cx="576064" cy="792088"/>
          </a:xfrm>
          <a:prstGeom prst="arc">
            <a:avLst>
              <a:gd name="adj1" fmla="val 16068940"/>
              <a:gd name="adj2" fmla="val 20736123"/>
            </a:avLst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7" name="直線コネクタ 316"/>
          <p:cNvCxnSpPr/>
          <p:nvPr/>
        </p:nvCxnSpPr>
        <p:spPr>
          <a:xfrm rot="5400000" flipH="1" flipV="1">
            <a:off x="6300192" y="2204864"/>
            <a:ext cx="432048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直線コネクタ 319"/>
          <p:cNvCxnSpPr/>
          <p:nvPr/>
        </p:nvCxnSpPr>
        <p:spPr>
          <a:xfrm rot="10800000">
            <a:off x="6432092" y="2760041"/>
            <a:ext cx="84125" cy="208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直線コネクタ 333"/>
          <p:cNvCxnSpPr/>
          <p:nvPr/>
        </p:nvCxnSpPr>
        <p:spPr>
          <a:xfrm rot="10800000" flipV="1">
            <a:off x="6676784" y="2420888"/>
            <a:ext cx="127465" cy="1115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直線コネクタ 335"/>
          <p:cNvCxnSpPr/>
          <p:nvPr/>
        </p:nvCxnSpPr>
        <p:spPr>
          <a:xfrm rot="5400000">
            <a:off x="6681400" y="2432896"/>
            <a:ext cx="134856" cy="1108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/>
          <p:cNvCxnSpPr/>
          <p:nvPr/>
        </p:nvCxnSpPr>
        <p:spPr>
          <a:xfrm flipH="1" flipV="1">
            <a:off x="7236296" y="3284984"/>
            <a:ext cx="1" cy="57606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テキスト ボックス 159">
                <a:extLst>
                  <a:ext uri="{FF2B5EF4-FFF2-40B4-BE49-F238E27FC236}">
                    <a16:creationId xmlns:a16="http://schemas.microsoft.com/office/drawing/2014/main" id="{0A216BE4-E99E-47F9-B53B-FD2982700299}"/>
                  </a:ext>
                </a:extLst>
              </p:cNvPr>
              <p:cNvSpPr txBox="1"/>
              <p:nvPr/>
            </p:nvSpPr>
            <p:spPr>
              <a:xfrm>
                <a:off x="3707904" y="764704"/>
                <a:ext cx="2414444" cy="13150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b="1" i="0" smtClean="0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1" i="0" smtClean="0">
                                        <a:latin typeface="Cambria Math" panose="02040503050406030204" pitchFamily="18" charset="0"/>
                                      </a:rPr>
                                      <m:t>𝐑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b="1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1">
                                        <a:latin typeface="Cambria Math" panose="02040503050406030204" pitchFamily="18" charset="0"/>
                                      </a:rPr>
                                      <m:t>𝐑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1" lang="en-US" altLang="ja-JP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b="1"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1">
                                        <a:latin typeface="Cambria Math" panose="02040503050406030204" pitchFamily="18" charset="0"/>
                                      </a:rPr>
                                      <m:t>𝐑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60" name="テキスト ボックス 159">
                <a:extLst>
                  <a:ext uri="{FF2B5EF4-FFF2-40B4-BE49-F238E27FC236}">
                    <a16:creationId xmlns:a16="http://schemas.microsoft.com/office/drawing/2014/main" id="{0A216BE4-E99E-47F9-B53B-FD2982700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764704"/>
                <a:ext cx="2414444" cy="13150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テキスト ボックス 162">
            <a:extLst>
              <a:ext uri="{FF2B5EF4-FFF2-40B4-BE49-F238E27FC236}">
                <a16:creationId xmlns:a16="http://schemas.microsoft.com/office/drawing/2014/main" id="{F44D1F41-F0DD-4405-9DF0-1E8EB43915DB}"/>
              </a:ext>
            </a:extLst>
          </p:cNvPr>
          <p:cNvSpPr txBox="1"/>
          <p:nvPr/>
        </p:nvSpPr>
        <p:spPr>
          <a:xfrm>
            <a:off x="2987824" y="116632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(SVD) Singular Value Decomposition</a:t>
            </a:r>
          </a:p>
          <a:p>
            <a:r>
              <a:rPr kumimoji="1" lang="en-US" altLang="ja-JP" dirty="0"/>
              <a:t>singular vector of </a:t>
            </a:r>
            <a:r>
              <a:rPr lang="en-US" altLang="ja-JP" dirty="0"/>
              <a:t>smallest singular value</a:t>
            </a:r>
            <a:endParaRPr kumimoji="1" lang="ja-JP" altLang="en-US" dirty="0"/>
          </a:p>
        </p:txBody>
      </p:sp>
      <p:sp>
        <p:nvSpPr>
          <p:cNvPr id="132" name="正方形/長方形 131">
            <a:extLst>
              <a:ext uri="{FF2B5EF4-FFF2-40B4-BE49-F238E27FC236}">
                <a16:creationId xmlns:a16="http://schemas.microsoft.com/office/drawing/2014/main" id="{49D41C73-575E-42EF-9806-6584D8411907}"/>
              </a:ext>
            </a:extLst>
          </p:cNvPr>
          <p:cNvSpPr/>
          <p:nvPr/>
        </p:nvSpPr>
        <p:spPr bwMode="auto">
          <a:xfrm>
            <a:off x="25152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4010C8A7-538B-4053-BC39-171DCD20B524}"/>
              </a:ext>
            </a:extLst>
          </p:cNvPr>
          <p:cNvSpPr/>
          <p:nvPr/>
        </p:nvSpPr>
        <p:spPr bwMode="auto">
          <a:xfrm>
            <a:off x="46754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9F47EC6A-367E-4F88-BB08-42ED32C815F2}"/>
              </a:ext>
            </a:extLst>
          </p:cNvPr>
          <p:cNvSpPr/>
          <p:nvPr/>
        </p:nvSpPr>
        <p:spPr bwMode="auto">
          <a:xfrm>
            <a:off x="68356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8FB41819-1833-4A08-BDDD-B5EBE8805CCD}"/>
              </a:ext>
            </a:extLst>
          </p:cNvPr>
          <p:cNvSpPr/>
          <p:nvPr/>
        </p:nvSpPr>
        <p:spPr bwMode="auto">
          <a:xfrm>
            <a:off x="899592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FA43D30F-FC14-4A2E-85F0-E45EDB3DE723}"/>
              </a:ext>
            </a:extLst>
          </p:cNvPr>
          <p:cNvSpPr/>
          <p:nvPr/>
        </p:nvSpPr>
        <p:spPr bwMode="auto">
          <a:xfrm>
            <a:off x="1115616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E2E54A74-EA2E-4CA8-9E9A-7205B062168A}"/>
              </a:ext>
            </a:extLst>
          </p:cNvPr>
          <p:cNvSpPr/>
          <p:nvPr/>
        </p:nvSpPr>
        <p:spPr bwMode="auto">
          <a:xfrm>
            <a:off x="1331640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1BA9921D-5859-494A-B8B5-35526F528268}"/>
              </a:ext>
            </a:extLst>
          </p:cNvPr>
          <p:cNvSpPr/>
          <p:nvPr/>
        </p:nvSpPr>
        <p:spPr bwMode="auto">
          <a:xfrm>
            <a:off x="1547664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243A6C85-10AE-4E90-B2A7-D759D1E16465}"/>
              </a:ext>
            </a:extLst>
          </p:cNvPr>
          <p:cNvSpPr/>
          <p:nvPr/>
        </p:nvSpPr>
        <p:spPr bwMode="auto">
          <a:xfrm>
            <a:off x="1763688" y="116632"/>
            <a:ext cx="216024" cy="216024"/>
          </a:xfrm>
          <a:prstGeom prst="rect">
            <a:avLst/>
          </a:prstGeom>
          <a:solidFill>
            <a:srgbClr val="06B02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cu04">
  <a:themeElements>
    <a:clrScheme name="ユーザー定義 6">
      <a:dk1>
        <a:srgbClr val="000000"/>
      </a:dk1>
      <a:lt1>
        <a:srgbClr val="FFFFFF"/>
      </a:lt1>
      <a:dk2>
        <a:srgbClr val="004098"/>
      </a:dk2>
      <a:lt2>
        <a:srgbClr val="A1D8E6"/>
      </a:lt2>
      <a:accent1>
        <a:srgbClr val="53A2D7"/>
      </a:accent1>
      <a:accent2>
        <a:srgbClr val="58A84B"/>
      </a:accent2>
      <a:accent3>
        <a:srgbClr val="D43238"/>
      </a:accent3>
      <a:accent4>
        <a:srgbClr val="C252CC"/>
      </a:accent4>
      <a:accent5>
        <a:srgbClr val="C8CC52"/>
      </a:accent5>
      <a:accent6>
        <a:srgbClr val="CC8752"/>
      </a:accent6>
      <a:hlink>
        <a:srgbClr val="808080"/>
      </a:hlink>
      <a:folHlink>
        <a:srgbClr val="FAD9D0"/>
      </a:folHlink>
    </a:clrScheme>
    <a:fontScheme name="1_pbv0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1_pbv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bv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bv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bv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bv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bv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bv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bv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bv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bv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bv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bv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bv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AA215"/>
        </a:accent1>
        <a:accent2>
          <a:srgbClr val="EAF4E3"/>
        </a:accent2>
        <a:accent3>
          <a:srgbClr val="FFFFFF"/>
        </a:accent3>
        <a:accent4>
          <a:srgbClr val="000000"/>
        </a:accent4>
        <a:accent5>
          <a:srgbClr val="B1CEAA"/>
        </a:accent5>
        <a:accent6>
          <a:srgbClr val="D4DDCE"/>
        </a:accent6>
        <a:hlink>
          <a:srgbClr val="8ACC53"/>
        </a:hlink>
        <a:folHlink>
          <a:srgbClr val="FAAA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bv01 14">
        <a:dk1>
          <a:srgbClr val="000000"/>
        </a:dk1>
        <a:lt1>
          <a:srgbClr val="FFFFFF"/>
        </a:lt1>
        <a:dk2>
          <a:srgbClr val="C0C0C0"/>
        </a:dk2>
        <a:lt2>
          <a:srgbClr val="808080"/>
        </a:lt2>
        <a:accent1>
          <a:srgbClr val="4AA215"/>
        </a:accent1>
        <a:accent2>
          <a:srgbClr val="EAF4E3"/>
        </a:accent2>
        <a:accent3>
          <a:srgbClr val="FFFFFF"/>
        </a:accent3>
        <a:accent4>
          <a:srgbClr val="000000"/>
        </a:accent4>
        <a:accent5>
          <a:srgbClr val="B1CEAA"/>
        </a:accent5>
        <a:accent6>
          <a:srgbClr val="D4DDCE"/>
        </a:accent6>
        <a:hlink>
          <a:srgbClr val="8ACC53"/>
        </a:hlink>
        <a:folHlink>
          <a:srgbClr val="FAAA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bv01 15">
        <a:dk1>
          <a:srgbClr val="000000"/>
        </a:dk1>
        <a:lt1>
          <a:srgbClr val="FFFFFF"/>
        </a:lt1>
        <a:dk2>
          <a:srgbClr val="0242C2"/>
        </a:dk2>
        <a:lt2>
          <a:srgbClr val="808080"/>
        </a:lt2>
        <a:accent1>
          <a:srgbClr val="4AA215"/>
        </a:accent1>
        <a:accent2>
          <a:srgbClr val="EAF4E3"/>
        </a:accent2>
        <a:accent3>
          <a:srgbClr val="FFFFFF"/>
        </a:accent3>
        <a:accent4>
          <a:srgbClr val="000000"/>
        </a:accent4>
        <a:accent5>
          <a:srgbClr val="B1CEAA"/>
        </a:accent5>
        <a:accent6>
          <a:srgbClr val="D4DDCE"/>
        </a:accent6>
        <a:hlink>
          <a:srgbClr val="8ACC53"/>
        </a:hlink>
        <a:folHlink>
          <a:srgbClr val="FAAA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bv01 16">
        <a:dk1>
          <a:srgbClr val="000000"/>
        </a:dk1>
        <a:lt1>
          <a:srgbClr val="FFFFFF"/>
        </a:lt1>
        <a:dk2>
          <a:srgbClr val="0242C2"/>
        </a:dk2>
        <a:lt2>
          <a:srgbClr val="808080"/>
        </a:lt2>
        <a:accent1>
          <a:srgbClr val="4AA215"/>
        </a:accent1>
        <a:accent2>
          <a:srgbClr val="EAF4E3"/>
        </a:accent2>
        <a:accent3>
          <a:srgbClr val="FFFFFF"/>
        </a:accent3>
        <a:accent4>
          <a:srgbClr val="000000"/>
        </a:accent4>
        <a:accent5>
          <a:srgbClr val="B1CEAA"/>
        </a:accent5>
        <a:accent6>
          <a:srgbClr val="D4DDCE"/>
        </a:accent6>
        <a:hlink>
          <a:srgbClr val="8ACC53"/>
        </a:hlink>
        <a:folHlink>
          <a:srgbClr val="EF70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10517</TotalTime>
  <Words>395</Words>
  <Application>Microsoft Office PowerPoint</Application>
  <PresentationFormat>画面に合わせる (4:3)</PresentationFormat>
  <Paragraphs>151</Paragraphs>
  <Slides>20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9" baseType="lpstr">
      <vt:lpstr>ＭＳ Ｐゴシック</vt:lpstr>
      <vt:lpstr>宋体</vt:lpstr>
      <vt:lpstr>Arial</vt:lpstr>
      <vt:lpstr>Calibri</vt:lpstr>
      <vt:lpstr>Cambria Math</vt:lpstr>
      <vt:lpstr>Symbol</vt:lpstr>
      <vt:lpstr>Times New Roman</vt:lpstr>
      <vt:lpstr>hcu04</vt:lpstr>
      <vt:lpstr>Micrografx Windows Draw 4.0J 描画</vt:lpstr>
      <vt:lpstr>Shape from Polarization</vt:lpstr>
      <vt:lpstr>Polarization</vt:lpstr>
      <vt:lpstr>Wave oscillation</vt:lpstr>
      <vt:lpstr>Polarization parameters</vt:lpstr>
      <vt:lpstr>Parallel/Perpendicular component</vt:lpstr>
      <vt:lpstr>Fresnel equation</vt:lpstr>
      <vt:lpstr>Polarization and surface normal</vt:lpstr>
      <vt:lpstr>Two viewpoints</vt:lpstr>
      <vt:lpstr>PowerPoint プレゼンテーション</vt:lpstr>
      <vt:lpstr>Experimental setup</vt:lpstr>
      <vt:lpstr>Surface normal estimation</vt:lpstr>
      <vt:lpstr>Concave shape estimation</vt:lpstr>
      <vt:lpstr>Transparent object</vt:lpstr>
      <vt:lpstr>Polarization raytracing</vt:lpstr>
      <vt:lpstr>Optimization</vt:lpstr>
      <vt:lpstr>Experimental setup</vt:lpstr>
      <vt:lpstr>Shape estimation</vt:lpstr>
      <vt:lpstr>Shape estimation</vt:lpstr>
      <vt:lpstr>Conclusion</vt:lpstr>
      <vt:lpstr>Daisuke Miyazaki 2021 Creative Commons Attribution 4.0 International License.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</dc:title>
  <cp:lastModifiedBy>宮崎　大輔</cp:lastModifiedBy>
  <cp:revision>1651</cp:revision>
  <cp:lastPrinted>2021-05-20T08:52:25Z</cp:lastPrinted>
  <dcterms:modified xsi:type="dcterms:W3CDTF">2021-05-22T01:51:58Z</dcterms:modified>
</cp:coreProperties>
</file>