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92"/>
  </p:notesMasterIdLst>
  <p:sldIdLst>
    <p:sldId id="365" r:id="rId2"/>
    <p:sldId id="548" r:id="rId3"/>
    <p:sldId id="763" r:id="rId4"/>
    <p:sldId id="916" r:id="rId5"/>
    <p:sldId id="910" r:id="rId6"/>
    <p:sldId id="759" r:id="rId7"/>
    <p:sldId id="721" r:id="rId8"/>
    <p:sldId id="723" r:id="rId9"/>
    <p:sldId id="724" r:id="rId10"/>
    <p:sldId id="725" r:id="rId11"/>
    <p:sldId id="833" r:id="rId12"/>
    <p:sldId id="834" r:id="rId13"/>
    <p:sldId id="835" r:id="rId14"/>
    <p:sldId id="914" r:id="rId15"/>
    <p:sldId id="837" r:id="rId16"/>
    <p:sldId id="838" r:id="rId17"/>
    <p:sldId id="839" r:id="rId18"/>
    <p:sldId id="840" r:id="rId19"/>
    <p:sldId id="849" r:id="rId20"/>
    <p:sldId id="926" r:id="rId21"/>
    <p:sldId id="874" r:id="rId22"/>
    <p:sldId id="290" r:id="rId23"/>
    <p:sldId id="279" r:id="rId24"/>
    <p:sldId id="927" r:id="rId25"/>
    <p:sldId id="535" r:id="rId26"/>
    <p:sldId id="897" r:id="rId27"/>
    <p:sldId id="463" r:id="rId28"/>
    <p:sldId id="903" r:id="rId29"/>
    <p:sldId id="386" r:id="rId30"/>
    <p:sldId id="537" r:id="rId31"/>
    <p:sldId id="538" r:id="rId32"/>
    <p:sldId id="256" r:id="rId33"/>
    <p:sldId id="540" r:id="rId34"/>
    <p:sldId id="536" r:id="rId35"/>
    <p:sldId id="789" r:id="rId36"/>
    <p:sldId id="598" r:id="rId37"/>
    <p:sldId id="599" r:id="rId38"/>
    <p:sldId id="744" r:id="rId39"/>
    <p:sldId id="855" r:id="rId40"/>
    <p:sldId id="528" r:id="rId41"/>
    <p:sldId id="719" r:id="rId42"/>
    <p:sldId id="530" r:id="rId43"/>
    <p:sldId id="531" r:id="rId44"/>
    <p:sldId id="532" r:id="rId45"/>
    <p:sldId id="742" r:id="rId46"/>
    <p:sldId id="843" r:id="rId47"/>
    <p:sldId id="902" r:id="rId48"/>
    <p:sldId id="682" r:id="rId49"/>
    <p:sldId id="258" r:id="rId50"/>
    <p:sldId id="276" r:id="rId51"/>
    <p:sldId id="885" r:id="rId52"/>
    <p:sldId id="558" r:id="rId53"/>
    <p:sldId id="552" r:id="rId54"/>
    <p:sldId id="904" r:id="rId55"/>
    <p:sldId id="569" r:id="rId56"/>
    <p:sldId id="828" r:id="rId57"/>
    <p:sldId id="905" r:id="rId58"/>
    <p:sldId id="856" r:id="rId59"/>
    <p:sldId id="887" r:id="rId60"/>
    <p:sldId id="589" r:id="rId61"/>
    <p:sldId id="590" r:id="rId62"/>
    <p:sldId id="907" r:id="rId63"/>
    <p:sldId id="402" r:id="rId64"/>
    <p:sldId id="752" r:id="rId65"/>
    <p:sldId id="737" r:id="rId66"/>
    <p:sldId id="593" r:id="rId67"/>
    <p:sldId id="594" r:id="rId68"/>
    <p:sldId id="596" r:id="rId69"/>
    <p:sldId id="597" r:id="rId70"/>
    <p:sldId id="831" r:id="rId71"/>
    <p:sldId id="277" r:id="rId72"/>
    <p:sldId id="921" r:id="rId73"/>
    <p:sldId id="925" r:id="rId74"/>
    <p:sldId id="278" r:id="rId75"/>
    <p:sldId id="919" r:id="rId76"/>
    <p:sldId id="908" r:id="rId77"/>
    <p:sldId id="869" r:id="rId78"/>
    <p:sldId id="517" r:id="rId79"/>
    <p:sldId id="518" r:id="rId80"/>
    <p:sldId id="519" r:id="rId81"/>
    <p:sldId id="520" r:id="rId82"/>
    <p:sldId id="909" r:id="rId83"/>
    <p:sldId id="521" r:id="rId84"/>
    <p:sldId id="871" r:id="rId85"/>
    <p:sldId id="868" r:id="rId86"/>
    <p:sldId id="890" r:id="rId87"/>
    <p:sldId id="707" r:id="rId88"/>
    <p:sldId id="906" r:id="rId89"/>
    <p:sldId id="929" r:id="rId90"/>
    <p:sldId id="341" r:id="rId91"/>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FF0000"/>
    <a:srgbClr val="FF8100"/>
    <a:srgbClr val="4A2100"/>
    <a:srgbClr val="FF3700"/>
    <a:srgbClr val="CC0000"/>
    <a:srgbClr val="FF9400"/>
    <a:srgbClr val="980021"/>
    <a:srgbClr val="FFA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8" d="100"/>
          <a:sy n="118" d="100"/>
        </p:scale>
        <p:origin x="108" y="3996"/>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file:///C:\!work\2020-05\2020-05-27\active\047miyazaki\003figure\grap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work\2020-05\2020-05-27\active\047miyazaki\003figure\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2700" cap="rnd">
              <a:solidFill>
                <a:schemeClr val="tx1"/>
              </a:solidFill>
              <a:round/>
            </a:ln>
            <a:effectLst/>
          </c:spPr>
          <c:marker>
            <c:symbol val="none"/>
          </c:marker>
          <c:val>
            <c:numRef>
              <c:f>Sheet1!$F$6:$F$96</c:f>
              <c:numCache>
                <c:formatCode>General</c:formatCode>
                <c:ptCount val="91"/>
                <c:pt idx="0">
                  <c:v>0</c:v>
                </c:pt>
                <c:pt idx="1">
                  <c:v>1.6925194910494193E-5</c:v>
                </c:pt>
                <c:pt idx="2">
                  <c:v>6.7724846483347532E-5</c:v>
                </c:pt>
                <c:pt idx="3">
                  <c:v>1.5247121356208528E-4</c:v>
                </c:pt>
                <c:pt idx="4">
                  <c:v>2.7128492212679615E-4</c:v>
                </c:pt>
                <c:pt idx="5">
                  <c:v>4.2433525776298725E-4</c:v>
                </c:pt>
                <c:pt idx="6">
                  <c:v>6.1184057633397024E-4</c:v>
                </c:pt>
                <c:pt idx="7">
                  <c:v>8.3406883407725159E-4</c:v>
                </c:pt>
                <c:pt idx="8">
                  <c:v>1.0913382386931836E-3</c:v>
                </c:pt>
                <c:pt idx="9">
                  <c:v>1.3840180233542841E-3</c:v>
                </c:pt>
                <c:pt idx="10">
                  <c:v>1.7125293459151719E-3</c:v>
                </c:pt>
                <c:pt idx="11">
                  <c:v>2.077346315968539E-3</c:v>
                </c:pt>
                <c:pt idx="12">
                  <c:v>2.4789971527560558E-3</c:v>
                </c:pt>
                <c:pt idx="13">
                  <c:v>2.9180654773102192E-3</c:v>
                </c:pt>
                <c:pt idx="14">
                  <c:v>3.3951917425803181E-3</c:v>
                </c:pt>
                <c:pt idx="15">
                  <c:v>3.9110748056705663E-3</c:v>
                </c:pt>
                <c:pt idx="16">
                  <c:v>4.466473646700924E-3</c:v>
                </c:pt>
                <c:pt idx="17">
                  <c:v>5.0622092391867136E-3</c:v>
                </c:pt>
                <c:pt idx="18">
                  <c:v>5.6991665772276453E-3</c:v>
                </c:pt>
                <c:pt idx="19">
                  <c:v>6.3782968651786807E-3</c:v>
                </c:pt>
                <c:pt idx="20">
                  <c:v>7.1006198758839607E-3</c:v>
                </c:pt>
                <c:pt idx="21">
                  <c:v>7.867226483936748E-3</c:v>
                </c:pt>
                <c:pt idx="22">
                  <c:v>8.6792813808340315E-3</c:v>
                </c:pt>
                <c:pt idx="23">
                  <c:v>9.5380259792800862E-3</c:v>
                </c:pt>
                <c:pt idx="24">
                  <c:v>1.0444781514282325E-2</c:v>
                </c:pt>
                <c:pt idx="25">
                  <c:v>1.1400952349064835E-2</c:v>
                </c:pt>
                <c:pt idx="26">
                  <c:v>1.2408029494189182E-2</c:v>
                </c:pt>
                <c:pt idx="27">
                  <c:v>1.346759434862874E-2</c:v>
                </c:pt>
                <c:pt idx="28">
                  <c:v>1.4581322671876116E-2</c:v>
                </c:pt>
                <c:pt idx="29">
                  <c:v>1.5750988796470279E-2</c:v>
                </c:pt>
                <c:pt idx="30">
                  <c:v>1.6978470090605449E-2</c:v>
                </c:pt>
                <c:pt idx="31">
                  <c:v>1.8265751680726465E-2</c:v>
                </c:pt>
                <c:pt idx="32">
                  <c:v>1.9614931444199016E-2</c:v>
                </c:pt>
                <c:pt idx="33">
                  <c:v>2.1028225282277064E-2</c:v>
                </c:pt>
                <c:pt idx="34">
                  <c:v>2.2507972683657052E-2</c:v>
                </c:pt>
                <c:pt idx="35">
                  <c:v>2.4056642588882834E-2</c:v>
                </c:pt>
                <c:pt idx="36">
                  <c:v>2.5676839565758058E-2</c:v>
                </c:pt>
                <c:pt idx="37">
                  <c:v>2.7371310305689102E-2</c:v>
                </c:pt>
                <c:pt idx="38">
                  <c:v>2.9142950450526676E-2</c:v>
                </c:pt>
                <c:pt idx="39">
                  <c:v>3.0994811758960166E-2</c:v>
                </c:pt>
                <c:pt idx="40">
                  <c:v>3.2930109620829297E-2</c:v>
                </c:pt>
                <c:pt idx="41">
                  <c:v>3.4952230926826616E-2</c:v>
                </c:pt>
                <c:pt idx="42">
                  <c:v>3.7064742299936629E-2</c:v>
                </c:pt>
                <c:pt idx="43">
                  <c:v>3.9271398693563268E-2</c:v>
                </c:pt>
                <c:pt idx="44">
                  <c:v>4.1576152359597961E-2</c:v>
                </c:pt>
                <c:pt idx="45">
                  <c:v>4.3983162187631826E-2</c:v>
                </c:pt>
                <c:pt idx="46">
                  <c:v>4.6496803414073827E-2</c:v>
                </c:pt>
                <c:pt idx="47">
                  <c:v>4.9121677697045542E-2</c:v>
                </c:pt>
                <c:pt idx="48">
                  <c:v>5.1862623549527344E-2</c:v>
                </c:pt>
                <c:pt idx="49">
                  <c:v>5.4724727119261823E-2</c:v>
                </c:pt>
                <c:pt idx="50">
                  <c:v>5.7713333299311685E-2</c:v>
                </c:pt>
                <c:pt idx="51">
                  <c:v>6.0834057147831244E-2</c:v>
                </c:pt>
                <c:pt idx="52">
                  <c:v>6.4092795589465609E-2</c:v>
                </c:pt>
                <c:pt idx="53">
                  <c:v>6.7495739363731044E-2</c:v>
                </c:pt>
                <c:pt idx="54">
                  <c:v>7.1049385177649915E-2</c:v>
                </c:pt>
                <c:pt idx="55">
                  <c:v>7.4760548010686392E-2</c:v>
                </c:pt>
                <c:pt idx="56">
                  <c:v>7.8636373509532925E-2</c:v>
                </c:pt>
                <c:pt idx="57">
                  <c:v>8.2684350398360806E-2</c:v>
                </c:pt>
                <c:pt idx="58">
                  <c:v>8.6912322816626308E-2</c:v>
                </c:pt>
                <c:pt idx="59">
                  <c:v>9.1328502481223331E-2</c:v>
                </c:pt>
                <c:pt idx="60">
                  <c:v>9.5941480552480973E-2</c:v>
                </c:pt>
                <c:pt idx="61">
                  <c:v>0.10076023906401529</c:v>
                </c:pt>
                <c:pt idx="62">
                  <c:v>0.105794161754482</c:v>
                </c:pt>
                <c:pt idx="63">
                  <c:v>0.11105304411458329</c:v>
                </c:pt>
                <c:pt idx="64">
                  <c:v>0.11654710243494085</c:v>
                </c:pt>
                <c:pt idx="65">
                  <c:v>0.12228698160931778</c:v>
                </c:pt>
                <c:pt idx="66">
                  <c:v>0.12828376141279244</c:v>
                </c:pt>
                <c:pt idx="67">
                  <c:v>0.13454896093544663</c:v>
                </c:pt>
                <c:pt idx="68">
                  <c:v>0.14109454080848224</c:v>
                </c:pt>
                <c:pt idx="69">
                  <c:v>0.14793290281096425</c:v>
                </c:pt>
                <c:pt idx="70">
                  <c:v>0.15507688639108602</c:v>
                </c:pt>
                <c:pt idx="71">
                  <c:v>0.1625397615754364</c:v>
                </c:pt>
                <c:pt idx="72">
                  <c:v>0.17033521767267162</c:v>
                </c:pt>
                <c:pt idx="73">
                  <c:v>0.17847734710370125</c:v>
                </c:pt>
                <c:pt idx="74">
                  <c:v>0.18698062360844614</c:v>
                </c:pt>
                <c:pt idx="75">
                  <c:v>0.19585987398892596</c:v>
                </c:pt>
                <c:pt idx="76">
                  <c:v>0.20513024244946687</c:v>
                </c:pt>
                <c:pt idx="77">
                  <c:v>0.21480714648688079</c:v>
                </c:pt>
                <c:pt idx="78">
                  <c:v>0.22490622316648193</c:v>
                </c:pt>
                <c:pt idx="79">
                  <c:v>0.23544326449391395</c:v>
                </c:pt>
                <c:pt idx="80">
                  <c:v>0.24643414045852982</c:v>
                </c:pt>
                <c:pt idx="81">
                  <c:v>0.25789470818253019</c:v>
                </c:pt>
                <c:pt idx="82">
                  <c:v>0.26984070546293404</c:v>
                </c:pt>
                <c:pt idx="83">
                  <c:v>0.28228762684328157</c:v>
                </c:pt>
                <c:pt idx="84">
                  <c:v>0.29525058020238687</c:v>
                </c:pt>
                <c:pt idx="85">
                  <c:v>0.30874412170344723</c:v>
                </c:pt>
                <c:pt idx="86">
                  <c:v>0.32278206681501198</c:v>
                </c:pt>
                <c:pt idx="87">
                  <c:v>0.33737727500434805</c:v>
                </c:pt>
                <c:pt idx="88">
                  <c:v>0.35254140562466568</c:v>
                </c:pt>
                <c:pt idx="89">
                  <c:v>0.36828464248430121</c:v>
                </c:pt>
                <c:pt idx="90">
                  <c:v>0.38461538461538453</c:v>
                </c:pt>
              </c:numCache>
            </c:numRef>
          </c:val>
          <c:smooth val="1"/>
          <c:extLst>
            <c:ext xmlns:c16="http://schemas.microsoft.com/office/drawing/2014/chart" uri="{C3380CC4-5D6E-409C-BE32-E72D297353CC}">
              <c16:uniqueId val="{00000000-9101-412B-B5A4-7AB887CA8389}"/>
            </c:ext>
          </c:extLst>
        </c:ser>
        <c:dLbls>
          <c:showLegendKey val="0"/>
          <c:showVal val="0"/>
          <c:showCatName val="0"/>
          <c:showSerName val="0"/>
          <c:showPercent val="0"/>
          <c:showBubbleSize val="0"/>
        </c:dLbls>
        <c:smooth val="0"/>
        <c:axId val="502426352"/>
        <c:axId val="502427600"/>
      </c:lineChart>
      <c:catAx>
        <c:axId val="502426352"/>
        <c:scaling>
          <c:orientation val="minMax"/>
        </c:scaling>
        <c:delete val="0"/>
        <c:axPos val="b"/>
        <c:majorGridlines>
          <c:spPr>
            <a:ln w="9525" cap="flat" cmpd="sng" algn="ctr">
              <a:noFill/>
              <a:round/>
            </a:ln>
            <a:effectLst/>
          </c:spPr>
        </c:majorGridlines>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2427600"/>
        <c:crosses val="autoZero"/>
        <c:auto val="1"/>
        <c:lblAlgn val="ctr"/>
        <c:lblOffset val="100"/>
        <c:noMultiLvlLbl val="0"/>
      </c:catAx>
      <c:valAx>
        <c:axId val="502427600"/>
        <c:scaling>
          <c:orientation val="minMax"/>
          <c:max val="1"/>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2426352"/>
        <c:crosses val="autoZero"/>
        <c:crossBetween val="midCat"/>
      </c:valAx>
      <c:spPr>
        <a:noFill/>
        <a:ln w="1270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2700" cap="rnd">
              <a:solidFill>
                <a:schemeClr val="tx1"/>
              </a:solidFill>
              <a:round/>
            </a:ln>
            <a:effectLst/>
          </c:spPr>
          <c:marker>
            <c:symbol val="none"/>
          </c:marker>
          <c:val>
            <c:numRef>
              <c:f>Sheet1!$F$6:$F$96</c:f>
              <c:numCache>
                <c:formatCode>General</c:formatCode>
                <c:ptCount val="91"/>
                <c:pt idx="0">
                  <c:v>0</c:v>
                </c:pt>
                <c:pt idx="1">
                  <c:v>1.6925194910494193E-5</c:v>
                </c:pt>
                <c:pt idx="2">
                  <c:v>6.7724846483347532E-5</c:v>
                </c:pt>
                <c:pt idx="3">
                  <c:v>1.5247121356208528E-4</c:v>
                </c:pt>
                <c:pt idx="4">
                  <c:v>2.7128492212679615E-4</c:v>
                </c:pt>
                <c:pt idx="5">
                  <c:v>4.2433525776298725E-4</c:v>
                </c:pt>
                <c:pt idx="6">
                  <c:v>6.1184057633397024E-4</c:v>
                </c:pt>
                <c:pt idx="7">
                  <c:v>8.3406883407725159E-4</c:v>
                </c:pt>
                <c:pt idx="8">
                  <c:v>1.0913382386931836E-3</c:v>
                </c:pt>
                <c:pt idx="9">
                  <c:v>1.3840180233542841E-3</c:v>
                </c:pt>
                <c:pt idx="10">
                  <c:v>1.7125293459151719E-3</c:v>
                </c:pt>
                <c:pt idx="11">
                  <c:v>2.077346315968539E-3</c:v>
                </c:pt>
                <c:pt idx="12">
                  <c:v>2.4789971527560558E-3</c:v>
                </c:pt>
                <c:pt idx="13">
                  <c:v>2.9180654773102192E-3</c:v>
                </c:pt>
                <c:pt idx="14">
                  <c:v>3.3951917425803181E-3</c:v>
                </c:pt>
                <c:pt idx="15">
                  <c:v>3.9110748056705663E-3</c:v>
                </c:pt>
                <c:pt idx="16">
                  <c:v>4.466473646700924E-3</c:v>
                </c:pt>
                <c:pt idx="17">
                  <c:v>5.0622092391867136E-3</c:v>
                </c:pt>
                <c:pt idx="18">
                  <c:v>5.6991665772276453E-3</c:v>
                </c:pt>
                <c:pt idx="19">
                  <c:v>6.3782968651786807E-3</c:v>
                </c:pt>
                <c:pt idx="20">
                  <c:v>7.1006198758839607E-3</c:v>
                </c:pt>
                <c:pt idx="21">
                  <c:v>7.867226483936748E-3</c:v>
                </c:pt>
                <c:pt idx="22">
                  <c:v>8.6792813808340315E-3</c:v>
                </c:pt>
                <c:pt idx="23">
                  <c:v>9.5380259792800862E-3</c:v>
                </c:pt>
                <c:pt idx="24">
                  <c:v>1.0444781514282325E-2</c:v>
                </c:pt>
                <c:pt idx="25">
                  <c:v>1.1400952349064835E-2</c:v>
                </c:pt>
                <c:pt idx="26">
                  <c:v>1.2408029494189182E-2</c:v>
                </c:pt>
                <c:pt idx="27">
                  <c:v>1.346759434862874E-2</c:v>
                </c:pt>
                <c:pt idx="28">
                  <c:v>1.4581322671876116E-2</c:v>
                </c:pt>
                <c:pt idx="29">
                  <c:v>1.5750988796470279E-2</c:v>
                </c:pt>
                <c:pt idx="30">
                  <c:v>1.6978470090605449E-2</c:v>
                </c:pt>
                <c:pt idx="31">
                  <c:v>1.8265751680726465E-2</c:v>
                </c:pt>
                <c:pt idx="32">
                  <c:v>1.9614931444199016E-2</c:v>
                </c:pt>
                <c:pt idx="33">
                  <c:v>2.1028225282277064E-2</c:v>
                </c:pt>
                <c:pt idx="34">
                  <c:v>2.2507972683657052E-2</c:v>
                </c:pt>
                <c:pt idx="35">
                  <c:v>2.4056642588882834E-2</c:v>
                </c:pt>
                <c:pt idx="36">
                  <c:v>2.5676839565758058E-2</c:v>
                </c:pt>
                <c:pt idx="37">
                  <c:v>2.7371310305689102E-2</c:v>
                </c:pt>
                <c:pt idx="38">
                  <c:v>2.9142950450526676E-2</c:v>
                </c:pt>
                <c:pt idx="39">
                  <c:v>3.0994811758960166E-2</c:v>
                </c:pt>
                <c:pt idx="40">
                  <c:v>3.2930109620829297E-2</c:v>
                </c:pt>
                <c:pt idx="41">
                  <c:v>3.4952230926826616E-2</c:v>
                </c:pt>
                <c:pt idx="42">
                  <c:v>3.7064742299936629E-2</c:v>
                </c:pt>
                <c:pt idx="43">
                  <c:v>3.9271398693563268E-2</c:v>
                </c:pt>
                <c:pt idx="44">
                  <c:v>4.1576152359597961E-2</c:v>
                </c:pt>
                <c:pt idx="45">
                  <c:v>4.3983162187631826E-2</c:v>
                </c:pt>
                <c:pt idx="46">
                  <c:v>4.6496803414073827E-2</c:v>
                </c:pt>
                <c:pt idx="47">
                  <c:v>4.9121677697045542E-2</c:v>
                </c:pt>
                <c:pt idx="48">
                  <c:v>5.1862623549527344E-2</c:v>
                </c:pt>
                <c:pt idx="49">
                  <c:v>5.4724727119261823E-2</c:v>
                </c:pt>
                <c:pt idx="50">
                  <c:v>5.7713333299311685E-2</c:v>
                </c:pt>
                <c:pt idx="51">
                  <c:v>6.0834057147831244E-2</c:v>
                </c:pt>
                <c:pt idx="52">
                  <c:v>6.4092795589465609E-2</c:v>
                </c:pt>
                <c:pt idx="53">
                  <c:v>6.7495739363731044E-2</c:v>
                </c:pt>
                <c:pt idx="54">
                  <c:v>7.1049385177649915E-2</c:v>
                </c:pt>
                <c:pt idx="55">
                  <c:v>7.4760548010686392E-2</c:v>
                </c:pt>
                <c:pt idx="56">
                  <c:v>7.8636373509532925E-2</c:v>
                </c:pt>
                <c:pt idx="57">
                  <c:v>8.2684350398360806E-2</c:v>
                </c:pt>
                <c:pt idx="58">
                  <c:v>8.6912322816626308E-2</c:v>
                </c:pt>
                <c:pt idx="59">
                  <c:v>9.1328502481223331E-2</c:v>
                </c:pt>
                <c:pt idx="60">
                  <c:v>9.5941480552480973E-2</c:v>
                </c:pt>
                <c:pt idx="61">
                  <c:v>0.10076023906401529</c:v>
                </c:pt>
                <c:pt idx="62">
                  <c:v>0.105794161754482</c:v>
                </c:pt>
                <c:pt idx="63">
                  <c:v>0.11105304411458329</c:v>
                </c:pt>
                <c:pt idx="64">
                  <c:v>0.11654710243494085</c:v>
                </c:pt>
                <c:pt idx="65">
                  <c:v>0.12228698160931778</c:v>
                </c:pt>
                <c:pt idx="66">
                  <c:v>0.12828376141279244</c:v>
                </c:pt>
                <c:pt idx="67">
                  <c:v>0.13454896093544663</c:v>
                </c:pt>
                <c:pt idx="68">
                  <c:v>0.14109454080848224</c:v>
                </c:pt>
                <c:pt idx="69">
                  <c:v>0.14793290281096425</c:v>
                </c:pt>
                <c:pt idx="70">
                  <c:v>0.15507688639108602</c:v>
                </c:pt>
                <c:pt idx="71">
                  <c:v>0.1625397615754364</c:v>
                </c:pt>
                <c:pt idx="72">
                  <c:v>0.17033521767267162</c:v>
                </c:pt>
                <c:pt idx="73">
                  <c:v>0.17847734710370125</c:v>
                </c:pt>
                <c:pt idx="74">
                  <c:v>0.18698062360844614</c:v>
                </c:pt>
                <c:pt idx="75">
                  <c:v>0.19585987398892596</c:v>
                </c:pt>
                <c:pt idx="76">
                  <c:v>0.20513024244946687</c:v>
                </c:pt>
                <c:pt idx="77">
                  <c:v>0.21480714648688079</c:v>
                </c:pt>
                <c:pt idx="78">
                  <c:v>0.22490622316648193</c:v>
                </c:pt>
                <c:pt idx="79">
                  <c:v>0.23544326449391395</c:v>
                </c:pt>
                <c:pt idx="80">
                  <c:v>0.24643414045852982</c:v>
                </c:pt>
                <c:pt idx="81">
                  <c:v>0.25789470818253019</c:v>
                </c:pt>
                <c:pt idx="82">
                  <c:v>0.26984070546293404</c:v>
                </c:pt>
                <c:pt idx="83">
                  <c:v>0.28228762684328157</c:v>
                </c:pt>
                <c:pt idx="84">
                  <c:v>0.29525058020238687</c:v>
                </c:pt>
                <c:pt idx="85">
                  <c:v>0.30874412170344723</c:v>
                </c:pt>
                <c:pt idx="86">
                  <c:v>0.32278206681501198</c:v>
                </c:pt>
                <c:pt idx="87">
                  <c:v>0.33737727500434805</c:v>
                </c:pt>
                <c:pt idx="88">
                  <c:v>0.35254140562466568</c:v>
                </c:pt>
                <c:pt idx="89">
                  <c:v>0.36828464248430121</c:v>
                </c:pt>
                <c:pt idx="90">
                  <c:v>0.38461538461538453</c:v>
                </c:pt>
              </c:numCache>
            </c:numRef>
          </c:val>
          <c:smooth val="1"/>
          <c:extLst>
            <c:ext xmlns:c16="http://schemas.microsoft.com/office/drawing/2014/chart" uri="{C3380CC4-5D6E-409C-BE32-E72D297353CC}">
              <c16:uniqueId val="{00000000-4C54-403A-A640-8BFE41C166BC}"/>
            </c:ext>
          </c:extLst>
        </c:ser>
        <c:dLbls>
          <c:showLegendKey val="0"/>
          <c:showVal val="0"/>
          <c:showCatName val="0"/>
          <c:showSerName val="0"/>
          <c:showPercent val="0"/>
          <c:showBubbleSize val="0"/>
        </c:dLbls>
        <c:smooth val="0"/>
        <c:axId val="502426352"/>
        <c:axId val="502427600"/>
      </c:lineChart>
      <c:catAx>
        <c:axId val="502426352"/>
        <c:scaling>
          <c:orientation val="minMax"/>
        </c:scaling>
        <c:delete val="0"/>
        <c:axPos val="b"/>
        <c:majorGridlines>
          <c:spPr>
            <a:ln w="9525" cap="flat" cmpd="sng" algn="ctr">
              <a:noFill/>
              <a:round/>
            </a:ln>
            <a:effectLst/>
          </c:spPr>
        </c:majorGridlines>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2427600"/>
        <c:crosses val="autoZero"/>
        <c:auto val="1"/>
        <c:lblAlgn val="ctr"/>
        <c:lblOffset val="100"/>
        <c:noMultiLvlLbl val="0"/>
      </c:catAx>
      <c:valAx>
        <c:axId val="502427600"/>
        <c:scaling>
          <c:orientation val="minMax"/>
          <c:max val="1"/>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2426352"/>
        <c:crosses val="autoZero"/>
        <c:crossBetween val="midCat"/>
      </c:valAx>
      <c:spPr>
        <a:noFill/>
        <a:ln w="1270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8100" cap="rnd">
              <a:solidFill>
                <a:schemeClr val="tx1"/>
              </a:solidFill>
              <a:round/>
            </a:ln>
            <a:effectLst/>
          </c:spPr>
          <c:marker>
            <c:symbol val="none"/>
          </c:marker>
          <c:val>
            <c:numRef>
              <c:f>数値!$C$3:$C$93</c:f>
              <c:numCache>
                <c:formatCode>General</c:formatCode>
                <c:ptCount val="91"/>
                <c:pt idx="0">
                  <c:v>0</c:v>
                </c:pt>
                <c:pt idx="1">
                  <c:v>3.5841050838440806E-4</c:v>
                </c:pt>
                <c:pt idx="2">
                  <c:v>1.4340865236403904E-3</c:v>
                </c:pt>
                <c:pt idx="3">
                  <c:v>3.2283585807943763E-3</c:v>
                </c:pt>
                <c:pt idx="4">
                  <c:v>5.7434343894965682E-3</c:v>
                </c:pt>
                <c:pt idx="5">
                  <c:v>8.9823838348444974E-3</c:v>
                </c:pt>
                <c:pt idx="6">
                  <c:v>1.2949117524612695E-2</c:v>
                </c:pt>
                <c:pt idx="7">
                  <c:v>1.7648358424942567E-2</c:v>
                </c:pt>
                <c:pt idx="8">
                  <c:v>2.30856059901609E-2</c:v>
                </c:pt>
                <c:pt idx="9">
                  <c:v>2.9267092052195437E-2</c:v>
                </c:pt>
                <c:pt idx="10">
                  <c:v>3.6199727590622101E-2</c:v>
                </c:pt>
                <c:pt idx="11">
                  <c:v>4.3891039355563349E-2</c:v>
                </c:pt>
                <c:pt idx="12">
                  <c:v>5.2349095162680138E-2</c:v>
                </c:pt>
                <c:pt idx="13">
                  <c:v>6.1582416523057182E-2</c:v>
                </c:pt>
                <c:pt idx="14">
                  <c:v>7.1599877112152724E-2</c:v>
                </c:pt>
                <c:pt idx="15">
                  <c:v>8.2410585423168883E-2</c:v>
                </c:pt>
                <c:pt idx="16">
                  <c:v>9.4023749794103453E-2</c:v>
                </c:pt>
                <c:pt idx="17">
                  <c:v>0.10644852384832644</c:v>
                </c:pt>
                <c:pt idx="18">
                  <c:v>0.11969383025106287</c:v>
                </c:pt>
                <c:pt idx="19">
                  <c:v>0.13376816056542556</c:v>
                </c:pt>
                <c:pt idx="20">
                  <c:v>0.14867934890017462</c:v>
                </c:pt>
                <c:pt idx="21">
                  <c:v>0.16443431698777489</c:v>
                </c:pt>
                <c:pt idx="22">
                  <c:v>0.1810387883284108</c:v>
                </c:pt>
                <c:pt idx="23">
                  <c:v>0.19849696909877967</c:v>
                </c:pt>
                <c:pt idx="24">
                  <c:v>0.21681119367173093</c:v>
                </c:pt>
                <c:pt idx="25">
                  <c:v>0.23598153284498083</c:v>
                </c:pt>
                <c:pt idx="26">
                  <c:v>0.25600536325768875</c:v>
                </c:pt>
                <c:pt idx="27">
                  <c:v>0.27687689700863671</c:v>
                </c:pt>
                <c:pt idx="28">
                  <c:v>0.29858667120696897</c:v>
                </c:pt>
                <c:pt idx="29">
                  <c:v>0.32112099811492922</c:v>
                </c:pt>
                <c:pt idx="30">
                  <c:v>0.34446137771041097</c:v>
                </c:pt>
                <c:pt idx="31">
                  <c:v>0.36858387593195024</c:v>
                </c:pt>
                <c:pt idx="32">
                  <c:v>0.39345847359184938</c:v>
                </c:pt>
                <c:pt idx="33">
                  <c:v>0.41904839296830115</c:v>
                </c:pt>
                <c:pt idx="34">
                  <c:v>0.44530941141662095</c:v>
                </c:pt>
                <c:pt idx="35">
                  <c:v>0.47218917395827276</c:v>
                </c:pt>
                <c:pt idx="36">
                  <c:v>0.49962651967755695</c:v>
                </c:pt>
                <c:pt idx="37">
                  <c:v>0.52755083981525097</c:v>
                </c:pt>
                <c:pt idx="38">
                  <c:v>0.55588148859855024</c:v>
                </c:pt>
                <c:pt idx="39">
                  <c:v>0.58452727095153623</c:v>
                </c:pt>
                <c:pt idx="40">
                  <c:v>0.61338603411291726</c:v>
                </c:pt>
                <c:pt idx="41">
                  <c:v>0.64234439262830567</c:v>
                </c:pt>
                <c:pt idx="42">
                  <c:v>0.67127761792394303</c:v>
                </c:pt>
                <c:pt idx="43">
                  <c:v>0.70004972441715596</c:v>
                </c:pt>
                <c:pt idx="44">
                  <c:v>0.72851378356815466</c:v>
                </c:pt>
                <c:pt idx="45">
                  <c:v>0.75651249512371765</c:v>
                </c:pt>
                <c:pt idx="46">
                  <c:v>0.78387904077283455</c:v>
                </c:pt>
                <c:pt idx="47">
                  <c:v>0.81043823931989978</c:v>
                </c:pt>
                <c:pt idx="48">
                  <c:v>0.83600801417860948</c:v>
                </c:pt>
                <c:pt idx="49">
                  <c:v>0.86040117353796663</c:v>
                </c:pt>
                <c:pt idx="50">
                  <c:v>0.88342749116702901</c:v>
                </c:pt>
                <c:pt idx="51">
                  <c:v>0.90489606192604344</c:v>
                </c:pt>
                <c:pt idx="52">
                  <c:v>0.9246178912686186</c:v>
                </c:pt>
                <c:pt idx="53">
                  <c:v>0.94240866318076522</c:v>
                </c:pt>
                <c:pt idx="54">
                  <c:v>0.95809161709468293</c:v>
                </c:pt>
                <c:pt idx="55">
                  <c:v>0.97150045241651162</c:v>
                </c:pt>
                <c:pt idx="56">
                  <c:v>0.98248217049676811</c:v>
                </c:pt>
                <c:pt idx="57">
                  <c:v>0.99089975912124473</c:v>
                </c:pt>
                <c:pt idx="58">
                  <c:v>0.99663462465953834</c:v>
                </c:pt>
                <c:pt idx="59">
                  <c:v>0.99958868230492159</c:v>
                </c:pt>
                <c:pt idx="60">
                  <c:v>0.99968602539825457</c:v>
                </c:pt>
                <c:pt idx="61">
                  <c:v>0.99687411023569117</c:v>
                </c:pt>
                <c:pt idx="62">
                  <c:v>0.99112441217183211</c:v>
                </c:pt>
                <c:pt idx="63">
                  <c:v>0.98243253103708617</c:v>
                </c:pt>
                <c:pt idx="64">
                  <c:v>0.97081774742229265</c:v>
                </c:pt>
                <c:pt idx="65">
                  <c:v>0.95632205466024067</c:v>
                </c:pt>
                <c:pt idx="66">
                  <c:v>0.93900871280614107</c:v>
                </c:pt>
                <c:pt idx="67">
                  <c:v>0.91896038922896772</c:v>
                </c:pt>
                <c:pt idx="68">
                  <c:v>0.89627696452546768</c:v>
                </c:pt>
                <c:pt idx="69">
                  <c:v>0.87107309170447711</c:v>
                </c:pt>
                <c:pt idx="70">
                  <c:v>0.84347560073347283</c:v>
                </c:pt>
                <c:pt idx="71">
                  <c:v>0.81362083977483102</c:v>
                </c:pt>
                <c:pt idx="72">
                  <c:v>0.78165203930098626</c:v>
                </c:pt>
                <c:pt idx="73">
                  <c:v>0.74771677656365132</c:v>
                </c:pt>
                <c:pt idx="74">
                  <c:v>0.71196460655956539</c:v>
                </c:pt>
                <c:pt idx="75">
                  <c:v>0.67454491269467909</c:v>
                </c:pt>
                <c:pt idx="76">
                  <c:v>0.63560501677095593</c:v>
                </c:pt>
                <c:pt idx="77">
                  <c:v>0.59528857456185047</c:v>
                </c:pt>
                <c:pt idx="78">
                  <c:v>0.55373427079735305</c:v>
                </c:pt>
                <c:pt idx="79">
                  <c:v>0.51107481635258578</c:v>
                </c:pt>
                <c:pt idx="80">
                  <c:v>0.46743624113981136</c:v>
                </c:pt>
                <c:pt idx="81">
                  <c:v>0.42293746878092492</c:v>
                </c:pt>
                <c:pt idx="82">
                  <c:v>0.3776901535750149</c:v>
                </c:pt>
                <c:pt idx="83">
                  <c:v>0.33179875644550882</c:v>
                </c:pt>
                <c:pt idx="84">
                  <c:v>0.28536083424346664</c:v>
                </c:pt>
                <c:pt idx="85">
                  <c:v>0.23846751573714275</c:v>
                </c:pt>
                <c:pt idx="86">
                  <c:v>0.19120413755029539</c:v>
                </c:pt>
                <c:pt idx="87">
                  <c:v>0.14365101394035021</c:v>
                </c:pt>
                <c:pt idx="88">
                  <c:v>9.5884315366966177E-2</c:v>
                </c:pt>
                <c:pt idx="89">
                  <c:v>4.7977032054819249E-2</c:v>
                </c:pt>
                <c:pt idx="90">
                  <c:v>1.6653345369377356E-16</c:v>
                </c:pt>
              </c:numCache>
            </c:numRef>
          </c:val>
          <c:smooth val="0"/>
          <c:extLst>
            <c:ext xmlns:c16="http://schemas.microsoft.com/office/drawing/2014/chart" uri="{C3380CC4-5D6E-409C-BE32-E72D297353CC}">
              <c16:uniqueId val="{00000000-5FDF-4A71-BDA3-3E2D21D14DD4}"/>
            </c:ext>
          </c:extLst>
        </c:ser>
        <c:dLbls>
          <c:showLegendKey val="0"/>
          <c:showVal val="0"/>
          <c:showCatName val="0"/>
          <c:showSerName val="0"/>
          <c:showPercent val="0"/>
          <c:showBubbleSize val="0"/>
        </c:dLbls>
        <c:smooth val="0"/>
        <c:axId val="1739408271"/>
        <c:axId val="1739409935"/>
      </c:lineChart>
      <c:catAx>
        <c:axId val="1739408271"/>
        <c:scaling>
          <c:orientation val="minMax"/>
        </c:scaling>
        <c:delete val="1"/>
        <c:axPos val="b"/>
        <c:majorTickMark val="none"/>
        <c:minorTickMark val="none"/>
        <c:tickLblPos val="nextTo"/>
        <c:crossAx val="1739409935"/>
        <c:crosses val="autoZero"/>
        <c:auto val="1"/>
        <c:lblAlgn val="ctr"/>
        <c:lblOffset val="100"/>
        <c:noMultiLvlLbl val="0"/>
      </c:catAx>
      <c:valAx>
        <c:axId val="1739409935"/>
        <c:scaling>
          <c:orientation val="minMax"/>
          <c:max val="1"/>
        </c:scaling>
        <c:delete val="1"/>
        <c:axPos val="l"/>
        <c:majorGridlines>
          <c:spPr>
            <a:ln w="12700" cap="flat" cmpd="sng" algn="ctr">
              <a:solidFill>
                <a:schemeClr val="tx1"/>
              </a:solidFill>
              <a:round/>
            </a:ln>
            <a:effectLst/>
          </c:spPr>
        </c:majorGridlines>
        <c:numFmt formatCode="General" sourceLinked="1"/>
        <c:majorTickMark val="none"/>
        <c:minorTickMark val="none"/>
        <c:tickLblPos val="nextTo"/>
        <c:crossAx val="1739408271"/>
        <c:crosses val="autoZero"/>
        <c:crossBetween val="midCat"/>
      </c:valAx>
      <c:spPr>
        <a:noFill/>
        <a:ln w="1270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5BD243BF-AB2D-49DA-94BE-7014B51C858D}" type="datetimeFigureOut">
              <a:rPr kumimoji="1" lang="ja-JP" altLang="en-US" smtClean="0"/>
              <a:pPr/>
              <a:t>2023/1/30</a:t>
            </a:fld>
            <a:endParaRPr kumimoji="1"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E33957D2-4131-42E4-924D-0ED8DDBFBA4D}" type="slidenum">
              <a:rPr kumimoji="1" lang="ja-JP" altLang="en-US" smtClean="0"/>
              <a:pPr/>
              <a:t>‹#›</a:t>
            </a:fld>
            <a:endParaRPr kumimoji="1" lang="ja-JP" altLang="en-US"/>
          </a:p>
        </p:txBody>
      </p:sp>
    </p:spTree>
    <p:extLst>
      <p:ext uri="{BB962C8B-B14F-4D97-AF65-F5344CB8AC3E}">
        <p14:creationId xmlns:p14="http://schemas.microsoft.com/office/powerpoint/2010/main" val="3425423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F691FBD6-BE3B-42C7-92BE-2F2770243758}" type="slidenum">
              <a:rPr lang="en-US" altLang="ja-JP" smtClean="0"/>
              <a:pPr>
                <a:defRPr/>
              </a:pPr>
              <a:t>2</a:t>
            </a:fld>
            <a:endParaRPr lang="en-US" altLang="ja-JP"/>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zh-CN"/>
              <a:t>Here is the separated result.</a:t>
            </a:r>
            <a:endParaRPr lang="en-US" altLang="ja-JP"/>
          </a:p>
        </p:txBody>
      </p:sp>
    </p:spTree>
    <p:extLst>
      <p:ext uri="{BB962C8B-B14F-4D97-AF65-F5344CB8AC3E}">
        <p14:creationId xmlns:p14="http://schemas.microsoft.com/office/powerpoint/2010/main" val="112703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E11B30-2156-4FEE-B071-A2355E7ADF12}" type="slidenum">
              <a:rPr lang="en-US" altLang="ja-JP"/>
              <a:pPr/>
              <a:t>9</a:t>
            </a:fld>
            <a:endParaRPr lang="en-US" altLang="ja-JP"/>
          </a:p>
        </p:txBody>
      </p:sp>
      <p:sp>
        <p:nvSpPr>
          <p:cNvPr id="648194"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p:txBody>
          <a:bodyPr/>
          <a:lstStyle/>
          <a:p>
            <a:r>
              <a:rPr lang="en-US" altLang="ja-JP"/>
              <a:t>the observed intensity changes sinusoidally depending on the angle of the rotation of the linear polarizer set in front of the camera. here, i is the whole intensity, id is the intensity of diffuse reflection, and is is the intensity of specular reflection. imax is the maximum intensity observed while rotating the linear polarizer of the camera. imin is the minimum intensity observed while rotating the linear polarizer of the camera. the specular reflection component and the diffuse reflection component is easily calculated by these equations by using imax and imin observed by rotating the linear polarizer of the camera.</a:t>
            </a:r>
          </a:p>
        </p:txBody>
      </p:sp>
    </p:spTree>
    <p:extLst>
      <p:ext uri="{BB962C8B-B14F-4D97-AF65-F5344CB8AC3E}">
        <p14:creationId xmlns:p14="http://schemas.microsoft.com/office/powerpoint/2010/main" val="1224891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F691FBD6-BE3B-42C7-92BE-2F2770243758}" type="slidenum">
              <a:rPr lang="en-US" altLang="ja-JP" smtClean="0"/>
              <a:pPr>
                <a:defRPr/>
              </a:pPr>
              <a:t>10</a:t>
            </a:fld>
            <a:endParaRPr lang="en-US" altLang="ja-JP"/>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zh-CN"/>
              <a:t>Here is the separated result.</a:t>
            </a:r>
            <a:endParaRPr lang="en-US" altLang="ja-JP"/>
          </a:p>
        </p:txBody>
      </p:sp>
    </p:spTree>
    <p:extLst>
      <p:ext uri="{BB962C8B-B14F-4D97-AF65-F5344CB8AC3E}">
        <p14:creationId xmlns:p14="http://schemas.microsoft.com/office/powerpoint/2010/main" val="3362507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D8B028E5-90AA-49CD-A2D9-F93D3CE2D7E8}" type="slidenum">
              <a:rPr kumimoji="1" lang="ja-JP" altLang="en-US" smtClean="0"/>
              <a:pPr/>
              <a:t>32</a:t>
            </a:fld>
            <a:endParaRPr kumimoji="1" lang="ja-JP" altLang="en-US"/>
          </a:p>
        </p:txBody>
      </p:sp>
    </p:spTree>
    <p:extLst>
      <p:ext uri="{BB962C8B-B14F-4D97-AF65-F5344CB8AC3E}">
        <p14:creationId xmlns:p14="http://schemas.microsoft.com/office/powerpoint/2010/main" val="3831201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AAC32B-12A4-46D6-98C4-16FB000F2E8C}" type="slidenum">
              <a:rPr lang="en-US" altLang="ja-JP"/>
              <a:pPr/>
              <a:t>63</a:t>
            </a:fld>
            <a:endParaRPr lang="en-US" altLang="ja-JP"/>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p:txBody>
          <a:bodyPr/>
          <a:lstStyle/>
          <a:p>
            <a:r>
              <a:rPr lang="en-US" altLang="ja-JP"/>
              <a:t>first of all, i would like to briefly overview the mueller calculus. mueller calculus is a method to calculate the polarization state of the light. the light is represented in 4d vector. this vector is called stokes vector. the material which changes the state of the light is represented in a 4 by 4 matrix. this matrix is called mueller matrix. here is the definition of the stokes vector. stokes vector is consisted of 4 components. the first component s0 represents the intensity of the light. the second component s1 represents the strength of the energy of horizontal linear polarized light. the third component s2 represents the strength of the energy of 45 degree diagonal linear polarized light. the fourth component s3 represents the strength of the energy of right circular polarized light. DOP is short of degree of polarization, and is calculated from stokes vector as shown here.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46FEF-2914-44E3-B4D9-11DE3FAD779A}" type="slidenum">
              <a:rPr lang="en-US" altLang="ja-JP"/>
              <a:pPr/>
              <a:t>90</a:t>
            </a:fld>
            <a:endParaRPr lang="en-US" altLang="ja-JP"/>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3154456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6223" y="2484428"/>
            <a:ext cx="1944217" cy="1944217"/>
          </a:xfrm>
          <a:prstGeom prst="rect">
            <a:avLst/>
          </a:prstGeom>
        </p:spPr>
      </p:pic>
      <p:sp>
        <p:nvSpPr>
          <p:cNvPr id="6" name="Freeform 13"/>
          <p:cNvSpPr>
            <a:spLocks/>
          </p:cNvSpPr>
          <p:nvPr/>
        </p:nvSpPr>
        <p:spPr bwMode="auto">
          <a:xfrm>
            <a:off x="6763901" y="6637338"/>
            <a:ext cx="146050" cy="127000"/>
          </a:xfrm>
          <a:custGeom>
            <a:avLst/>
            <a:gdLst/>
            <a:ahLst/>
            <a:cxnLst>
              <a:cxn ang="0">
                <a:pos x="176" y="400"/>
              </a:cxn>
              <a:cxn ang="0">
                <a:pos x="310" y="244"/>
              </a:cxn>
              <a:cxn ang="0">
                <a:pos x="0" y="244"/>
              </a:cxn>
              <a:cxn ang="0">
                <a:pos x="0" y="154"/>
              </a:cxn>
              <a:cxn ang="0">
                <a:pos x="310" y="154"/>
              </a:cxn>
              <a:cxn ang="0">
                <a:pos x="176" y="0"/>
              </a:cxn>
              <a:cxn ang="0">
                <a:pos x="284" y="0"/>
              </a:cxn>
              <a:cxn ang="0">
                <a:pos x="458" y="200"/>
              </a:cxn>
              <a:cxn ang="0">
                <a:pos x="284" y="400"/>
              </a:cxn>
              <a:cxn ang="0">
                <a:pos x="176" y="400"/>
              </a:cxn>
            </a:cxnLst>
            <a:rect l="0" t="0" r="r" b="b"/>
            <a:pathLst>
              <a:path w="458" h="400">
                <a:moveTo>
                  <a:pt x="176" y="400"/>
                </a:moveTo>
                <a:lnTo>
                  <a:pt x="310" y="244"/>
                </a:lnTo>
                <a:lnTo>
                  <a:pt x="0" y="244"/>
                </a:lnTo>
                <a:lnTo>
                  <a:pt x="0" y="154"/>
                </a:lnTo>
                <a:lnTo>
                  <a:pt x="310" y="154"/>
                </a:lnTo>
                <a:lnTo>
                  <a:pt x="176" y="0"/>
                </a:lnTo>
                <a:lnTo>
                  <a:pt x="284" y="0"/>
                </a:lnTo>
                <a:lnTo>
                  <a:pt x="458" y="200"/>
                </a:lnTo>
                <a:lnTo>
                  <a:pt x="284" y="400"/>
                </a:lnTo>
                <a:lnTo>
                  <a:pt x="176" y="400"/>
                </a:lnTo>
                <a:close/>
              </a:path>
            </a:pathLst>
          </a:custGeom>
          <a:solidFill>
            <a:schemeClr val="tx1"/>
          </a:solidFill>
          <a:ln w="9525">
            <a:noFill/>
            <a:round/>
            <a:headEnd/>
            <a:tailEnd/>
          </a:ln>
        </p:spPr>
        <p:txBody>
          <a:bodyPr/>
          <a:lstStyle/>
          <a:p>
            <a:pPr fontAlgn="auto">
              <a:spcBef>
                <a:spcPts val="0"/>
              </a:spcBef>
              <a:spcAft>
                <a:spcPts val="0"/>
              </a:spcAft>
              <a:defRPr/>
            </a:pPr>
            <a:endParaRPr lang="ja-JP" altLang="en-US">
              <a:latin typeface="+mn-lt"/>
              <a:ea typeface="+mn-ea"/>
            </a:endParaRPr>
          </a:p>
        </p:txBody>
      </p:sp>
      <p:sp>
        <p:nvSpPr>
          <p:cNvPr id="7" name="Text Box 14"/>
          <p:cNvSpPr txBox="1">
            <a:spLocks noChangeArrowheads="1"/>
          </p:cNvSpPr>
          <p:nvPr/>
        </p:nvSpPr>
        <p:spPr bwMode="auto">
          <a:xfrm>
            <a:off x="6870264" y="6572250"/>
            <a:ext cx="2310248" cy="246221"/>
          </a:xfrm>
          <a:prstGeom prst="rect">
            <a:avLst/>
          </a:prstGeom>
          <a:noFill/>
          <a:ln w="12700" algn="ctr">
            <a:noFill/>
            <a:miter lim="800000"/>
            <a:headEnd/>
            <a:tailEnd/>
          </a:ln>
          <a:effectLst/>
        </p:spPr>
        <p:txBody>
          <a:bodyPr wrap="none">
            <a:spAutoFit/>
          </a:bodyPr>
          <a:lstStyle/>
          <a:p>
            <a:pPr fontAlgn="auto">
              <a:spcBef>
                <a:spcPts val="0"/>
              </a:spcBef>
              <a:spcAft>
                <a:spcPts val="0"/>
              </a:spcAft>
              <a:defRPr/>
            </a:pPr>
            <a:r>
              <a:rPr lang="en-US" altLang="ja-JP" sz="1000" b="1" dirty="0">
                <a:solidFill>
                  <a:schemeClr val="tx1"/>
                </a:solidFill>
                <a:latin typeface="+mn-lt"/>
                <a:ea typeface="+mn-ea"/>
              </a:rPr>
              <a:t>http://ime.info.hiroshima-cu.ac.jp/</a:t>
            </a:r>
          </a:p>
        </p:txBody>
      </p:sp>
      <p:sp>
        <p:nvSpPr>
          <p:cNvPr id="8" name="Text Box 15"/>
          <p:cNvSpPr txBox="1">
            <a:spLocks noChangeArrowheads="1"/>
          </p:cNvSpPr>
          <p:nvPr/>
        </p:nvSpPr>
        <p:spPr bwMode="auto">
          <a:xfrm>
            <a:off x="6357430" y="6326188"/>
            <a:ext cx="2751074" cy="246221"/>
          </a:xfrm>
          <a:prstGeom prst="rect">
            <a:avLst/>
          </a:prstGeom>
          <a:noFill/>
          <a:ln w="12700" algn="ctr">
            <a:noFill/>
            <a:miter lim="800000"/>
            <a:headEnd/>
            <a:tailEnd/>
          </a:ln>
          <a:effectLst/>
        </p:spPr>
        <p:txBody>
          <a:bodyPr wrap="none">
            <a:spAutoFit/>
          </a:bodyPr>
          <a:lstStyle/>
          <a:p>
            <a:pPr fontAlgn="auto">
              <a:spcBef>
                <a:spcPts val="0"/>
              </a:spcBef>
              <a:spcAft>
                <a:spcPts val="0"/>
              </a:spcAft>
              <a:defRPr/>
            </a:pPr>
            <a:r>
              <a:rPr lang="en-US" altLang="ja-JP" sz="1000" dirty="0">
                <a:solidFill>
                  <a:schemeClr val="tx1"/>
                </a:solidFill>
                <a:latin typeface="+mn-lt"/>
                <a:ea typeface="+mn-ea"/>
              </a:rPr>
              <a:t>IMECG Laboratory, Hiroshima City University</a:t>
            </a:r>
          </a:p>
        </p:txBody>
      </p:sp>
      <p:sp>
        <p:nvSpPr>
          <p:cNvPr id="480263" name="Rectangle 7"/>
          <p:cNvSpPr>
            <a:spLocks noGrp="1" noChangeArrowheads="1"/>
          </p:cNvSpPr>
          <p:nvPr>
            <p:ph type="ctrTitle" sz="quarter"/>
          </p:nvPr>
        </p:nvSpPr>
        <p:spPr>
          <a:xfrm>
            <a:off x="714348" y="1071546"/>
            <a:ext cx="7715304" cy="1428760"/>
          </a:xfrm>
          <a:noFill/>
        </p:spPr>
        <p:txBody>
          <a:bodyPr/>
          <a:lstStyle>
            <a:lvl1pPr algn="ctr">
              <a:defRPr>
                <a:solidFill>
                  <a:schemeClr val="tx1"/>
                </a:solidFill>
              </a:defRPr>
            </a:lvl1pPr>
          </a:lstStyle>
          <a:p>
            <a:r>
              <a:rPr lang="ja-JP" altLang="en-US" dirty="0"/>
              <a:t>マスタ タイトルの書式設定</a:t>
            </a:r>
          </a:p>
        </p:txBody>
      </p:sp>
      <p:sp>
        <p:nvSpPr>
          <p:cNvPr id="480264" name="Rectangle 8"/>
          <p:cNvSpPr>
            <a:spLocks noGrp="1" noChangeArrowheads="1"/>
          </p:cNvSpPr>
          <p:nvPr>
            <p:ph type="subTitle" sz="quarter" idx="1"/>
          </p:nvPr>
        </p:nvSpPr>
        <p:spPr>
          <a:xfrm>
            <a:off x="1314432" y="4352934"/>
            <a:ext cx="6515135" cy="1719272"/>
          </a:xfrm>
          <a:prstGeom prst="rect">
            <a:avLst/>
          </a:prstGeom>
        </p:spPr>
        <p:txBody>
          <a:bodyPr/>
          <a:lstStyle>
            <a:lvl1pPr marL="0" indent="0" algn="ctr">
              <a:buFontTx/>
              <a:buNone/>
              <a:defRPr>
                <a:solidFill>
                  <a:schemeClr val="tx1"/>
                </a:solidFill>
              </a:defRPr>
            </a:lvl1pPr>
          </a:lstStyle>
          <a:p>
            <a:r>
              <a:rPr lang="ja-JP" altLang="en-US"/>
              <a:t>マスタ サブタイトルの書式設定</a:t>
            </a:r>
            <a:endParaRPr lang="ja-JP" altLang="en-US" dirty="0"/>
          </a:p>
        </p:txBody>
      </p:sp>
      <p:sp>
        <p:nvSpPr>
          <p:cNvPr id="10" name="Rectangle 4"/>
          <p:cNvSpPr>
            <a:spLocks noGrp="1" noChangeArrowheads="1"/>
          </p:cNvSpPr>
          <p:nvPr>
            <p:ph type="dt" sz="half" idx="10"/>
          </p:nvPr>
        </p:nvSpPr>
        <p:spPr>
          <a:xfrm>
            <a:off x="0" y="6577013"/>
            <a:ext cx="4210050" cy="280987"/>
          </a:xfrm>
        </p:spPr>
        <p:txBody>
          <a:bodyPr/>
          <a:lstStyle>
            <a:lvl1pPr>
              <a:defRPr smtClean="0">
                <a:solidFill>
                  <a:schemeClr val="tx1"/>
                </a:solidFill>
              </a:defRPr>
            </a:lvl1pPr>
          </a:lstStyle>
          <a:p>
            <a:pPr>
              <a:defRPr/>
            </a:pPr>
            <a:fld id="{801B213A-E006-46F4-BD39-17399AE16CED}" type="datetimeFigureOut">
              <a:rPr lang="ja-JP" altLang="en-US" smtClean="0"/>
              <a:pPr>
                <a:defRPr/>
              </a:pPr>
              <a:t>2023/1/30</a:t>
            </a:fld>
            <a:endParaRPr lang="ja-JP" altLang="en-US"/>
          </a:p>
        </p:txBody>
      </p:sp>
      <p:sp>
        <p:nvSpPr>
          <p:cNvPr id="11" name="Rectangle 5"/>
          <p:cNvSpPr>
            <a:spLocks noGrp="1" noChangeArrowheads="1"/>
          </p:cNvSpPr>
          <p:nvPr>
            <p:ph type="ftr" sz="quarter" idx="11"/>
          </p:nvPr>
        </p:nvSpPr>
        <p:spPr>
          <a:xfrm>
            <a:off x="0" y="6286500"/>
            <a:ext cx="4210050" cy="285750"/>
          </a:xfrm>
        </p:spPr>
        <p:txBody>
          <a:bodyPr/>
          <a:lstStyle>
            <a:lvl1pPr algn="l">
              <a:defRPr>
                <a:solidFill>
                  <a:schemeClr val="tx1"/>
                </a:solidFill>
              </a:defRPr>
            </a:lvl1pPr>
          </a:lstStyle>
          <a:p>
            <a:pPr>
              <a:defRPr/>
            </a:pPr>
            <a:endParaRPr lang="ja-JP" altLang="en-US" dirty="0"/>
          </a:p>
        </p:txBody>
      </p:sp>
      <p:sp>
        <p:nvSpPr>
          <p:cNvPr id="12" name="Rectangle 6"/>
          <p:cNvSpPr>
            <a:spLocks noGrp="1" noChangeArrowheads="1"/>
          </p:cNvSpPr>
          <p:nvPr>
            <p:ph type="sldNum" sz="quarter" idx="12"/>
          </p:nvPr>
        </p:nvSpPr>
        <p:spPr>
          <a:xfrm>
            <a:off x="4214813" y="6572250"/>
            <a:ext cx="723900" cy="285750"/>
          </a:xfrm>
        </p:spPr>
        <p:txBody>
          <a:bodyPr/>
          <a:lstStyle>
            <a:lvl1pPr algn="ctr">
              <a:defRPr smtClean="0">
                <a:solidFill>
                  <a:schemeClr val="tx1"/>
                </a:solidFill>
              </a:defRPr>
            </a:lvl1pPr>
          </a:lstStyle>
          <a:p>
            <a:pPr>
              <a:defRPr/>
            </a:pPr>
            <a:fld id="{F7BB7DA4-AC5E-43D3-B942-28C0CC73DDDB}" type="slidenum">
              <a:rPr lang="ja-JP" altLang="en-US" smtClean="0"/>
              <a:pPr>
                <a:defRPr/>
              </a:pPr>
              <a:t>‹#›</a:t>
            </a:fld>
            <a:endParaRPr lang="ja-JP" altLang="en-US"/>
          </a:p>
        </p:txBody>
      </p:sp>
      <p:grpSp>
        <p:nvGrpSpPr>
          <p:cNvPr id="14" name="グループ化 13"/>
          <p:cNvGrpSpPr/>
          <p:nvPr userDrawn="1"/>
        </p:nvGrpSpPr>
        <p:grpSpPr>
          <a:xfrm>
            <a:off x="0" y="2636912"/>
            <a:ext cx="9144000" cy="72008"/>
            <a:chOff x="0" y="3140968"/>
            <a:chExt cx="9144000" cy="72008"/>
          </a:xfrm>
        </p:grpSpPr>
        <p:cxnSp>
          <p:nvCxnSpPr>
            <p:cNvPr id="13" name="直線コネクタ 12"/>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0" name="直線コネクタ 19"/>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21" name="直線コネクタ 20"/>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grpSp>
        <p:nvGrpSpPr>
          <p:cNvPr id="23" name="グループ化 22"/>
          <p:cNvGrpSpPr/>
          <p:nvPr userDrawn="1"/>
        </p:nvGrpSpPr>
        <p:grpSpPr>
          <a:xfrm>
            <a:off x="0" y="836712"/>
            <a:ext cx="9144000" cy="72008"/>
            <a:chOff x="0" y="3140968"/>
            <a:chExt cx="9144000" cy="72008"/>
          </a:xfrm>
        </p:grpSpPr>
        <p:cxnSp>
          <p:nvCxnSpPr>
            <p:cNvPr id="24" name="直線コネクタ 23"/>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5" name="直線コネクタ 24"/>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26" name="直線コネクタ 25"/>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grpSp>
        <p:nvGrpSpPr>
          <p:cNvPr id="27" name="グループ化 26"/>
          <p:cNvGrpSpPr/>
          <p:nvPr userDrawn="1"/>
        </p:nvGrpSpPr>
        <p:grpSpPr>
          <a:xfrm>
            <a:off x="0" y="6237312"/>
            <a:ext cx="9144000" cy="72008"/>
            <a:chOff x="0" y="3140968"/>
            <a:chExt cx="9144000" cy="72008"/>
          </a:xfrm>
        </p:grpSpPr>
        <p:cxnSp>
          <p:nvCxnSpPr>
            <p:cNvPr id="28" name="直線コネクタ 27"/>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9" name="直線コネクタ 28"/>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30" name="直線コネクタ 29"/>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319088" y="1347788"/>
            <a:ext cx="8505825" cy="4795837"/>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1"/>
          </p:nvPr>
        </p:nvSpPr>
        <p:spPr>
          <a:ln/>
        </p:spPr>
        <p:txBody>
          <a:bodyPr/>
          <a:lstStyle>
            <a:lvl1pPr>
              <a:defRPr/>
            </a:lvl1pPr>
          </a:lstStyle>
          <a:p>
            <a:pPr>
              <a:defRPr/>
            </a:pPr>
            <a:fld id="{831A18D5-5950-477B-9560-A82F3E332125}" type="slidenum">
              <a:rPr lang="ja-JP" altLang="en-US" smtClean="0"/>
              <a:pPr>
                <a:defRPr/>
              </a:pPr>
              <a:t>‹#›</a:t>
            </a:fld>
            <a:endParaRPr lang="ja-JP" altLang="en-US"/>
          </a:p>
        </p:txBody>
      </p:sp>
      <p:sp>
        <p:nvSpPr>
          <p:cNvPr id="6" name="Rectangle 15"/>
          <p:cNvSpPr>
            <a:spLocks noGrp="1" noChangeArrowheads="1"/>
          </p:cNvSpPr>
          <p:nvPr>
            <p:ph type="dt" sz="half" idx="12"/>
          </p:nvPr>
        </p:nvSpPr>
        <p:spPr>
          <a:ln/>
        </p:spPr>
        <p:txBody>
          <a:bodyPr/>
          <a:lstStyle>
            <a:lvl1pPr>
              <a:defRPr/>
            </a:lvl1pPr>
          </a:lstStyle>
          <a:p>
            <a:pPr>
              <a:defRPr/>
            </a:pPr>
            <a:fld id="{8BC799B0-F7AD-4EF4-9F8E-45E3B29D27B0}" type="datetimeFigureOut">
              <a:rPr lang="ja-JP" altLang="en-US" smtClean="0"/>
              <a:pPr>
                <a:defRPr/>
              </a:pPr>
              <a:t>2023/1/30</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77038" y="277813"/>
            <a:ext cx="2205037"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61925" y="277813"/>
            <a:ext cx="6462713" cy="5851525"/>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1"/>
          </p:nvPr>
        </p:nvSpPr>
        <p:spPr>
          <a:ln/>
        </p:spPr>
        <p:txBody>
          <a:bodyPr/>
          <a:lstStyle>
            <a:lvl1pPr>
              <a:defRPr/>
            </a:lvl1pPr>
          </a:lstStyle>
          <a:p>
            <a:pPr>
              <a:defRPr/>
            </a:pPr>
            <a:fld id="{BACBC009-7113-40F1-AF03-6F0E73645A7D}" type="slidenum">
              <a:rPr lang="ja-JP" altLang="en-US" smtClean="0"/>
              <a:pPr>
                <a:defRPr/>
              </a:pPr>
              <a:t>‹#›</a:t>
            </a:fld>
            <a:endParaRPr lang="ja-JP" altLang="en-US"/>
          </a:p>
        </p:txBody>
      </p:sp>
      <p:sp>
        <p:nvSpPr>
          <p:cNvPr id="6" name="Rectangle 15"/>
          <p:cNvSpPr>
            <a:spLocks noGrp="1" noChangeArrowheads="1"/>
          </p:cNvSpPr>
          <p:nvPr>
            <p:ph type="dt" sz="half" idx="12"/>
          </p:nvPr>
        </p:nvSpPr>
        <p:spPr>
          <a:ln/>
        </p:spPr>
        <p:txBody>
          <a:bodyPr/>
          <a:lstStyle>
            <a:lvl1pPr>
              <a:defRPr/>
            </a:lvl1pPr>
          </a:lstStyle>
          <a:p>
            <a:pPr>
              <a:defRPr/>
            </a:pPr>
            <a:fld id="{5DD6FEC6-7BEE-4E7A-9323-3ADB2892F2D3}" type="datetimeFigureOut">
              <a:rPr lang="ja-JP" altLang="en-US" smtClean="0"/>
              <a:pPr>
                <a:defRPr/>
              </a:pPr>
              <a:t>2023/1/30</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10" name="テキスト プレースホルダ 9"/>
          <p:cNvSpPr>
            <a:spLocks noGrp="1"/>
          </p:cNvSpPr>
          <p:nvPr>
            <p:ph type="body" sz="quarter" idx="13"/>
          </p:nvPr>
        </p:nvSpPr>
        <p:spPr>
          <a:xfrm>
            <a:off x="251520" y="548680"/>
            <a:ext cx="8640960" cy="475252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6"/>
          <p:cNvSpPr>
            <a:spLocks noGrp="1" noChangeArrowheads="1"/>
          </p:cNvSpPr>
          <p:nvPr>
            <p:ph type="ftr" sz="quarter" idx="14"/>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5"/>
          </p:nvPr>
        </p:nvSpPr>
        <p:spPr>
          <a:ln/>
        </p:spPr>
        <p:txBody>
          <a:bodyPr/>
          <a:lstStyle>
            <a:lvl1pPr>
              <a:defRPr/>
            </a:lvl1pPr>
          </a:lstStyle>
          <a:p>
            <a:pPr>
              <a:defRPr/>
            </a:pPr>
            <a:fld id="{0697A8F6-EF20-48FE-AA57-62A576C75CC1}" type="slidenum">
              <a:rPr lang="ja-JP" altLang="en-US" smtClean="0"/>
              <a:pPr>
                <a:defRPr/>
              </a:pPr>
              <a:t>‹#›</a:t>
            </a:fld>
            <a:endParaRPr lang="ja-JP" altLang="en-US"/>
          </a:p>
        </p:txBody>
      </p:sp>
      <p:sp>
        <p:nvSpPr>
          <p:cNvPr id="6" name="Rectangle 15"/>
          <p:cNvSpPr>
            <a:spLocks noGrp="1" noChangeArrowheads="1"/>
          </p:cNvSpPr>
          <p:nvPr>
            <p:ph type="dt" sz="half" idx="16"/>
          </p:nvPr>
        </p:nvSpPr>
        <p:spPr>
          <a:ln/>
        </p:spPr>
        <p:txBody>
          <a:bodyPr/>
          <a:lstStyle>
            <a:lvl1pPr>
              <a:defRPr/>
            </a:lvl1pPr>
          </a:lstStyle>
          <a:p>
            <a:pPr>
              <a:defRPr/>
            </a:pPr>
            <a:fld id="{5067A440-694A-427D-9D72-5FC952363F1B}" type="datetimeFigureOut">
              <a:rPr lang="ja-JP" altLang="en-US" smtClean="0"/>
              <a:pPr>
                <a:defRPr/>
              </a:pPr>
              <a:t>2023/1/30</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endParaRPr lang="ja-JP" altLang="en-US" dirty="0"/>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1"/>
          </p:nvPr>
        </p:nvSpPr>
        <p:spPr>
          <a:ln/>
        </p:spPr>
        <p:txBody>
          <a:bodyPr/>
          <a:lstStyle>
            <a:lvl1pPr>
              <a:defRPr/>
            </a:lvl1pPr>
          </a:lstStyle>
          <a:p>
            <a:pPr>
              <a:defRPr/>
            </a:pPr>
            <a:fld id="{474DEEDF-45C2-40DF-A8E8-DF91742398B6}" type="slidenum">
              <a:rPr lang="ja-JP" altLang="en-US" smtClean="0"/>
              <a:pPr>
                <a:defRPr/>
              </a:pPr>
              <a:t>‹#›</a:t>
            </a:fld>
            <a:endParaRPr lang="ja-JP" altLang="en-US"/>
          </a:p>
        </p:txBody>
      </p:sp>
      <p:sp>
        <p:nvSpPr>
          <p:cNvPr id="6" name="Rectangle 15"/>
          <p:cNvSpPr>
            <a:spLocks noGrp="1" noChangeArrowheads="1"/>
          </p:cNvSpPr>
          <p:nvPr>
            <p:ph type="dt" sz="half" idx="12"/>
          </p:nvPr>
        </p:nvSpPr>
        <p:spPr>
          <a:ln/>
        </p:spPr>
        <p:txBody>
          <a:bodyPr/>
          <a:lstStyle>
            <a:lvl1pPr>
              <a:defRPr/>
            </a:lvl1pPr>
          </a:lstStyle>
          <a:p>
            <a:pPr>
              <a:defRPr/>
            </a:pPr>
            <a:fld id="{A62ED4C2-658A-4740-863C-A0AD793C40DF}" type="datetimeFigureOut">
              <a:rPr lang="ja-JP" altLang="en-US" smtClean="0"/>
              <a:pPr>
                <a:defRPr/>
              </a:pPr>
              <a:t>2023/1/30</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341313" y="530770"/>
            <a:ext cx="4154487" cy="47704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530770"/>
            <a:ext cx="4154488" cy="47704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17"/>
          <p:cNvSpPr>
            <a:spLocks noGrp="1" noChangeArrowheads="1"/>
          </p:cNvSpPr>
          <p:nvPr>
            <p:ph type="sldNum" sz="quarter" idx="11"/>
          </p:nvPr>
        </p:nvSpPr>
        <p:spPr>
          <a:ln/>
        </p:spPr>
        <p:txBody>
          <a:bodyPr/>
          <a:lstStyle>
            <a:lvl1pPr>
              <a:defRPr/>
            </a:lvl1pPr>
          </a:lstStyle>
          <a:p>
            <a:pPr>
              <a:defRPr/>
            </a:pPr>
            <a:fld id="{BCF49DEC-5CE3-45CD-8452-6D125966B4D5}" type="slidenum">
              <a:rPr lang="ja-JP" altLang="en-US" smtClean="0"/>
              <a:pPr>
                <a:defRPr/>
              </a:pPr>
              <a:t>‹#›</a:t>
            </a:fld>
            <a:endParaRPr lang="ja-JP" altLang="en-US"/>
          </a:p>
        </p:txBody>
      </p:sp>
      <p:sp>
        <p:nvSpPr>
          <p:cNvPr id="7" name="Rectangle 15"/>
          <p:cNvSpPr>
            <a:spLocks noGrp="1" noChangeArrowheads="1"/>
          </p:cNvSpPr>
          <p:nvPr>
            <p:ph type="dt" sz="half" idx="12"/>
          </p:nvPr>
        </p:nvSpPr>
        <p:spPr>
          <a:ln/>
        </p:spPr>
        <p:txBody>
          <a:bodyPr/>
          <a:lstStyle>
            <a:lvl1pPr>
              <a:defRPr/>
            </a:lvl1pPr>
          </a:lstStyle>
          <a:p>
            <a:pPr>
              <a:defRPr/>
            </a:pPr>
            <a:fld id="{C70A50B0-A0EA-44A7-BBB7-A21B8F6C68F4}" type="datetimeFigureOut">
              <a:rPr lang="ja-JP" altLang="en-US" smtClean="0"/>
              <a:pPr>
                <a:defRPr/>
              </a:pPr>
              <a:t>2023/1/30</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8" name="Rectangle 17"/>
          <p:cNvSpPr>
            <a:spLocks noGrp="1" noChangeArrowheads="1"/>
          </p:cNvSpPr>
          <p:nvPr>
            <p:ph type="sldNum" sz="quarter" idx="11"/>
          </p:nvPr>
        </p:nvSpPr>
        <p:spPr>
          <a:ln/>
        </p:spPr>
        <p:txBody>
          <a:bodyPr/>
          <a:lstStyle>
            <a:lvl1pPr>
              <a:defRPr/>
            </a:lvl1pPr>
          </a:lstStyle>
          <a:p>
            <a:pPr>
              <a:defRPr/>
            </a:pPr>
            <a:fld id="{06ECA805-6877-43F6-8E5A-81838EB3502F}" type="slidenum">
              <a:rPr lang="ja-JP" altLang="en-US" smtClean="0"/>
              <a:pPr>
                <a:defRPr/>
              </a:pPr>
              <a:t>‹#›</a:t>
            </a:fld>
            <a:endParaRPr lang="ja-JP" altLang="en-US"/>
          </a:p>
        </p:txBody>
      </p:sp>
      <p:sp>
        <p:nvSpPr>
          <p:cNvPr id="9" name="Rectangle 15"/>
          <p:cNvSpPr>
            <a:spLocks noGrp="1" noChangeArrowheads="1"/>
          </p:cNvSpPr>
          <p:nvPr>
            <p:ph type="dt" sz="half" idx="12"/>
          </p:nvPr>
        </p:nvSpPr>
        <p:spPr>
          <a:ln/>
        </p:spPr>
        <p:txBody>
          <a:bodyPr/>
          <a:lstStyle>
            <a:lvl1pPr>
              <a:defRPr/>
            </a:lvl1pPr>
          </a:lstStyle>
          <a:p>
            <a:pPr>
              <a:defRPr/>
            </a:pPr>
            <a:fld id="{DCC89AA3-059B-4219-9BCE-A747B3373ADD}" type="datetimeFigureOut">
              <a:rPr lang="ja-JP" altLang="en-US" smtClean="0"/>
              <a:pPr>
                <a:defRPr/>
              </a:pPr>
              <a:t>2023/1/30</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4" name="Rectangle 17"/>
          <p:cNvSpPr>
            <a:spLocks noGrp="1" noChangeArrowheads="1"/>
          </p:cNvSpPr>
          <p:nvPr>
            <p:ph type="sldNum" sz="quarter" idx="11"/>
          </p:nvPr>
        </p:nvSpPr>
        <p:spPr>
          <a:ln/>
        </p:spPr>
        <p:txBody>
          <a:bodyPr/>
          <a:lstStyle>
            <a:lvl1pPr>
              <a:defRPr/>
            </a:lvl1pPr>
          </a:lstStyle>
          <a:p>
            <a:pPr>
              <a:defRPr/>
            </a:pPr>
            <a:fld id="{ED95632F-AB8A-46D7-9DDC-BA5C937ECD01}" type="slidenum">
              <a:rPr lang="ja-JP" altLang="en-US" smtClean="0"/>
              <a:pPr>
                <a:defRPr/>
              </a:pPr>
              <a:t>‹#›</a:t>
            </a:fld>
            <a:endParaRPr lang="ja-JP" altLang="en-US"/>
          </a:p>
        </p:txBody>
      </p:sp>
      <p:sp>
        <p:nvSpPr>
          <p:cNvPr id="5" name="Rectangle 15"/>
          <p:cNvSpPr>
            <a:spLocks noGrp="1" noChangeArrowheads="1"/>
          </p:cNvSpPr>
          <p:nvPr>
            <p:ph type="dt" sz="half" idx="12"/>
          </p:nvPr>
        </p:nvSpPr>
        <p:spPr>
          <a:ln/>
        </p:spPr>
        <p:txBody>
          <a:bodyPr/>
          <a:lstStyle>
            <a:lvl1pPr>
              <a:defRPr/>
            </a:lvl1pPr>
          </a:lstStyle>
          <a:p>
            <a:pPr>
              <a:defRPr/>
            </a:pPr>
            <a:fld id="{0E61DC9E-484F-4509-B189-33A1D1C80B96}" type="datetimeFigureOut">
              <a:rPr lang="ja-JP" altLang="en-US" smtClean="0"/>
              <a:pPr>
                <a:defRPr/>
              </a:pPr>
              <a:t>2023/1/30</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3" name="Rectangle 17"/>
          <p:cNvSpPr>
            <a:spLocks noGrp="1" noChangeArrowheads="1"/>
          </p:cNvSpPr>
          <p:nvPr>
            <p:ph type="sldNum" sz="quarter" idx="11"/>
          </p:nvPr>
        </p:nvSpPr>
        <p:spPr>
          <a:ln/>
        </p:spPr>
        <p:txBody>
          <a:bodyPr/>
          <a:lstStyle>
            <a:lvl1pPr>
              <a:defRPr/>
            </a:lvl1pPr>
          </a:lstStyle>
          <a:p>
            <a:pPr>
              <a:defRPr/>
            </a:pPr>
            <a:fld id="{885C2DA5-7F05-47B6-A6A2-878CB9D2CC45}" type="slidenum">
              <a:rPr lang="ja-JP" altLang="en-US" smtClean="0"/>
              <a:pPr>
                <a:defRPr/>
              </a:pPr>
              <a:t>‹#›</a:t>
            </a:fld>
            <a:endParaRPr lang="ja-JP" altLang="en-US"/>
          </a:p>
        </p:txBody>
      </p:sp>
      <p:sp>
        <p:nvSpPr>
          <p:cNvPr id="4" name="Rectangle 15"/>
          <p:cNvSpPr>
            <a:spLocks noGrp="1" noChangeArrowheads="1"/>
          </p:cNvSpPr>
          <p:nvPr>
            <p:ph type="dt" sz="half" idx="12"/>
          </p:nvPr>
        </p:nvSpPr>
        <p:spPr>
          <a:ln/>
        </p:spPr>
        <p:txBody>
          <a:bodyPr/>
          <a:lstStyle>
            <a:lvl1pPr>
              <a:defRPr/>
            </a:lvl1pPr>
          </a:lstStyle>
          <a:p>
            <a:pPr>
              <a:defRPr/>
            </a:pPr>
            <a:fld id="{280D101C-9CB7-4FA0-A8E5-522E8879543B}" type="datetimeFigureOut">
              <a:rPr lang="ja-JP" altLang="en-US" smtClean="0"/>
              <a:pPr>
                <a:defRPr/>
              </a:pPr>
              <a:t>2023/1/30</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17"/>
          <p:cNvSpPr>
            <a:spLocks noGrp="1" noChangeArrowheads="1"/>
          </p:cNvSpPr>
          <p:nvPr>
            <p:ph type="sldNum" sz="quarter" idx="11"/>
          </p:nvPr>
        </p:nvSpPr>
        <p:spPr>
          <a:ln/>
        </p:spPr>
        <p:txBody>
          <a:bodyPr/>
          <a:lstStyle>
            <a:lvl1pPr>
              <a:defRPr/>
            </a:lvl1pPr>
          </a:lstStyle>
          <a:p>
            <a:pPr>
              <a:defRPr/>
            </a:pPr>
            <a:fld id="{3EE03B95-04A9-456A-9020-D60B651AEEFF}" type="slidenum">
              <a:rPr lang="ja-JP" altLang="en-US" smtClean="0"/>
              <a:pPr>
                <a:defRPr/>
              </a:pPr>
              <a:t>‹#›</a:t>
            </a:fld>
            <a:endParaRPr lang="ja-JP" altLang="en-US"/>
          </a:p>
        </p:txBody>
      </p:sp>
      <p:sp>
        <p:nvSpPr>
          <p:cNvPr id="7" name="Rectangle 15"/>
          <p:cNvSpPr>
            <a:spLocks noGrp="1" noChangeArrowheads="1"/>
          </p:cNvSpPr>
          <p:nvPr>
            <p:ph type="dt" sz="half" idx="12"/>
          </p:nvPr>
        </p:nvSpPr>
        <p:spPr>
          <a:ln/>
        </p:spPr>
        <p:txBody>
          <a:bodyPr/>
          <a:lstStyle>
            <a:lvl1pPr>
              <a:defRPr/>
            </a:lvl1pPr>
          </a:lstStyle>
          <a:p>
            <a:pPr>
              <a:defRPr/>
            </a:pPr>
            <a:fld id="{0918F80E-7D5C-47BA-9919-FE3CC83BAA44}" type="datetimeFigureOut">
              <a:rPr lang="ja-JP" altLang="en-US" smtClean="0"/>
              <a:pPr>
                <a:defRPr/>
              </a:pPr>
              <a:t>2023/1/30</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17"/>
          <p:cNvSpPr>
            <a:spLocks noGrp="1" noChangeArrowheads="1"/>
          </p:cNvSpPr>
          <p:nvPr>
            <p:ph type="sldNum" sz="quarter" idx="11"/>
          </p:nvPr>
        </p:nvSpPr>
        <p:spPr>
          <a:ln/>
        </p:spPr>
        <p:txBody>
          <a:bodyPr/>
          <a:lstStyle>
            <a:lvl1pPr>
              <a:defRPr/>
            </a:lvl1pPr>
          </a:lstStyle>
          <a:p>
            <a:pPr>
              <a:defRPr/>
            </a:pPr>
            <a:fld id="{5F4D4405-D244-49D9-A721-2DCBBF0406E7}" type="slidenum">
              <a:rPr lang="ja-JP" altLang="en-US" smtClean="0"/>
              <a:pPr>
                <a:defRPr/>
              </a:pPr>
              <a:t>‹#›</a:t>
            </a:fld>
            <a:endParaRPr lang="ja-JP" altLang="en-US"/>
          </a:p>
        </p:txBody>
      </p:sp>
      <p:sp>
        <p:nvSpPr>
          <p:cNvPr id="7" name="Rectangle 15"/>
          <p:cNvSpPr>
            <a:spLocks noGrp="1" noChangeArrowheads="1"/>
          </p:cNvSpPr>
          <p:nvPr>
            <p:ph type="dt" sz="half" idx="12"/>
          </p:nvPr>
        </p:nvSpPr>
        <p:spPr>
          <a:ln/>
        </p:spPr>
        <p:txBody>
          <a:bodyPr/>
          <a:lstStyle>
            <a:lvl1pPr>
              <a:defRPr/>
            </a:lvl1pPr>
          </a:lstStyle>
          <a:p>
            <a:pPr>
              <a:defRPr/>
            </a:pPr>
            <a:fld id="{8BC4E2F6-69E5-4670-816C-93C9FBCB3DDC}" type="datetimeFigureOut">
              <a:rPr lang="ja-JP" altLang="en-US" smtClean="0"/>
              <a:pPr>
                <a:defRPr/>
              </a:pPr>
              <a:t>2023/1/30</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グループ化 26"/>
          <p:cNvGrpSpPr/>
          <p:nvPr userDrawn="1"/>
        </p:nvGrpSpPr>
        <p:grpSpPr>
          <a:xfrm>
            <a:off x="0" y="404664"/>
            <a:ext cx="9144000" cy="72008"/>
            <a:chOff x="0" y="3140968"/>
            <a:chExt cx="9144000" cy="72008"/>
          </a:xfrm>
        </p:grpSpPr>
        <p:cxnSp>
          <p:nvCxnSpPr>
            <p:cNvPr id="28" name="直線コネクタ 27"/>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9" name="直線コネクタ 28"/>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30" name="直線コネクタ 29"/>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sp>
        <p:nvSpPr>
          <p:cNvPr id="479241" name="Freeform 9"/>
          <p:cNvSpPr>
            <a:spLocks/>
          </p:cNvSpPr>
          <p:nvPr/>
        </p:nvSpPr>
        <p:spPr bwMode="auto">
          <a:xfrm>
            <a:off x="6110456" y="62912"/>
            <a:ext cx="146050" cy="127000"/>
          </a:xfrm>
          <a:custGeom>
            <a:avLst/>
            <a:gdLst/>
            <a:ahLst/>
            <a:cxnLst>
              <a:cxn ang="0">
                <a:pos x="176" y="400"/>
              </a:cxn>
              <a:cxn ang="0">
                <a:pos x="310" y="244"/>
              </a:cxn>
              <a:cxn ang="0">
                <a:pos x="0" y="244"/>
              </a:cxn>
              <a:cxn ang="0">
                <a:pos x="0" y="154"/>
              </a:cxn>
              <a:cxn ang="0">
                <a:pos x="310" y="154"/>
              </a:cxn>
              <a:cxn ang="0">
                <a:pos x="176" y="0"/>
              </a:cxn>
              <a:cxn ang="0">
                <a:pos x="284" y="0"/>
              </a:cxn>
              <a:cxn ang="0">
                <a:pos x="458" y="200"/>
              </a:cxn>
              <a:cxn ang="0">
                <a:pos x="284" y="400"/>
              </a:cxn>
              <a:cxn ang="0">
                <a:pos x="176" y="400"/>
              </a:cxn>
            </a:cxnLst>
            <a:rect l="0" t="0" r="r" b="b"/>
            <a:pathLst>
              <a:path w="458" h="400">
                <a:moveTo>
                  <a:pt x="176" y="400"/>
                </a:moveTo>
                <a:lnTo>
                  <a:pt x="310" y="244"/>
                </a:lnTo>
                <a:lnTo>
                  <a:pt x="0" y="244"/>
                </a:lnTo>
                <a:lnTo>
                  <a:pt x="0" y="154"/>
                </a:lnTo>
                <a:lnTo>
                  <a:pt x="310" y="154"/>
                </a:lnTo>
                <a:lnTo>
                  <a:pt x="176" y="0"/>
                </a:lnTo>
                <a:lnTo>
                  <a:pt x="284" y="0"/>
                </a:lnTo>
                <a:lnTo>
                  <a:pt x="458" y="200"/>
                </a:lnTo>
                <a:lnTo>
                  <a:pt x="284" y="400"/>
                </a:lnTo>
                <a:lnTo>
                  <a:pt x="176" y="400"/>
                </a:lnTo>
                <a:close/>
              </a:path>
            </a:pathLst>
          </a:custGeom>
          <a:solidFill>
            <a:schemeClr val="tx1"/>
          </a:solidFill>
          <a:ln w="9525">
            <a:noFill/>
            <a:round/>
            <a:headEnd/>
            <a:tailEnd/>
          </a:ln>
        </p:spPr>
        <p:txBody>
          <a:bodyPr/>
          <a:lstStyle/>
          <a:p>
            <a:pPr fontAlgn="auto">
              <a:spcBef>
                <a:spcPts val="0"/>
              </a:spcBef>
              <a:spcAft>
                <a:spcPts val="0"/>
              </a:spcAft>
              <a:defRPr/>
            </a:pPr>
            <a:endParaRPr lang="ja-JP" altLang="en-US">
              <a:latin typeface="+mn-lt"/>
              <a:ea typeface="+mn-ea"/>
            </a:endParaRPr>
          </a:p>
        </p:txBody>
      </p:sp>
      <p:sp>
        <p:nvSpPr>
          <p:cNvPr id="479242" name="Text Box 10"/>
          <p:cNvSpPr txBox="1">
            <a:spLocks noChangeArrowheads="1"/>
          </p:cNvSpPr>
          <p:nvPr/>
        </p:nvSpPr>
        <p:spPr bwMode="auto">
          <a:xfrm>
            <a:off x="6012160" y="182611"/>
            <a:ext cx="2520280" cy="246221"/>
          </a:xfrm>
          <a:prstGeom prst="rect">
            <a:avLst/>
          </a:prstGeom>
          <a:noFill/>
          <a:ln w="12700" algn="ctr">
            <a:noFill/>
            <a:miter lim="800000"/>
            <a:headEnd/>
            <a:tailEnd/>
          </a:ln>
          <a:effectLst/>
        </p:spPr>
        <p:txBody>
          <a:bodyPr wrap="square">
            <a:spAutoFit/>
          </a:bodyPr>
          <a:lstStyle/>
          <a:p>
            <a:pPr fontAlgn="auto">
              <a:spcBef>
                <a:spcPts val="0"/>
              </a:spcBef>
              <a:spcAft>
                <a:spcPts val="0"/>
              </a:spcAft>
              <a:defRPr/>
            </a:pPr>
            <a:r>
              <a:rPr lang="en-US" altLang="ja-JP" sz="1000" b="1" dirty="0">
                <a:solidFill>
                  <a:schemeClr val="tx1"/>
                </a:solidFill>
                <a:latin typeface="+mn-lt"/>
                <a:ea typeface="+mn-ea"/>
              </a:rPr>
              <a:t>http://ime.info.hiroshima-cu.ac.jp/</a:t>
            </a:r>
          </a:p>
        </p:txBody>
      </p:sp>
      <p:sp>
        <p:nvSpPr>
          <p:cNvPr id="479248" name="Rectangle 16"/>
          <p:cNvSpPr>
            <a:spLocks noGrp="1" noChangeArrowheads="1"/>
          </p:cNvSpPr>
          <p:nvPr>
            <p:ph type="ftr" sz="quarter" idx="3"/>
          </p:nvPr>
        </p:nvSpPr>
        <p:spPr bwMode="auto">
          <a:xfrm>
            <a:off x="0" y="48"/>
            <a:ext cx="3929063" cy="214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000" b="1">
                <a:solidFill>
                  <a:schemeClr val="tx1"/>
                </a:solidFill>
                <a:latin typeface="+mn-lt"/>
                <a:ea typeface="+mn-ea"/>
              </a:defRPr>
            </a:lvl1pPr>
          </a:lstStyle>
          <a:p>
            <a:pPr>
              <a:defRPr/>
            </a:pPr>
            <a:endParaRPr lang="ja-JP" altLang="en-US" dirty="0"/>
          </a:p>
        </p:txBody>
      </p:sp>
      <p:sp>
        <p:nvSpPr>
          <p:cNvPr id="479249" name="Rectangle 17"/>
          <p:cNvSpPr>
            <a:spLocks noGrp="1" noChangeArrowheads="1"/>
          </p:cNvSpPr>
          <p:nvPr>
            <p:ph type="sldNum" sz="quarter" idx="4"/>
          </p:nvPr>
        </p:nvSpPr>
        <p:spPr bwMode="auto">
          <a:xfrm>
            <a:off x="4071938" y="99488"/>
            <a:ext cx="1000125"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00" b="1" smtClean="0">
                <a:solidFill>
                  <a:schemeClr val="tx1"/>
                </a:solidFill>
                <a:latin typeface="+mn-lt"/>
                <a:ea typeface="+mn-ea"/>
              </a:defRPr>
            </a:lvl1pPr>
          </a:lstStyle>
          <a:p>
            <a:pPr>
              <a:defRPr/>
            </a:pPr>
            <a:fld id="{3576F30B-F367-4DFC-95FE-32BA78DC264B}" type="slidenum">
              <a:rPr lang="ja-JP" altLang="en-US" smtClean="0"/>
              <a:pPr>
                <a:defRPr/>
              </a:pPr>
              <a:t>‹#›</a:t>
            </a:fld>
            <a:endParaRPr lang="ja-JP" altLang="en-US"/>
          </a:p>
        </p:txBody>
      </p:sp>
      <p:sp>
        <p:nvSpPr>
          <p:cNvPr id="479247" name="Rectangle 15"/>
          <p:cNvSpPr>
            <a:spLocks noGrp="1" noChangeArrowheads="1"/>
          </p:cNvSpPr>
          <p:nvPr>
            <p:ph type="dt" sz="half" idx="2"/>
          </p:nvPr>
        </p:nvSpPr>
        <p:spPr bwMode="auto">
          <a:xfrm>
            <a:off x="0" y="214361"/>
            <a:ext cx="3929063" cy="2143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000" b="1" smtClean="0">
                <a:solidFill>
                  <a:schemeClr val="tx1"/>
                </a:solidFill>
                <a:latin typeface="+mn-lt"/>
                <a:ea typeface="+mn-ea"/>
              </a:defRPr>
            </a:lvl1pPr>
          </a:lstStyle>
          <a:p>
            <a:pPr>
              <a:defRPr/>
            </a:pPr>
            <a:fld id="{0F4350F4-C3B1-46D8-8B6E-9DA37E672316}" type="datetimeFigureOut">
              <a:rPr lang="ja-JP" altLang="en-US" smtClean="0"/>
              <a:pPr>
                <a:defRPr/>
              </a:pPr>
              <a:t>2023/1/30</a:t>
            </a:fld>
            <a:endParaRPr lang="ja-JP" altLang="en-US"/>
          </a:p>
        </p:txBody>
      </p:sp>
      <p:sp>
        <p:nvSpPr>
          <p:cNvPr id="479243" name="Text Box 11"/>
          <p:cNvSpPr txBox="1">
            <a:spLocks noChangeArrowheads="1"/>
          </p:cNvSpPr>
          <p:nvPr/>
        </p:nvSpPr>
        <p:spPr bwMode="auto">
          <a:xfrm>
            <a:off x="6399030" y="48"/>
            <a:ext cx="2349434" cy="246221"/>
          </a:xfrm>
          <a:prstGeom prst="rect">
            <a:avLst/>
          </a:prstGeom>
          <a:noFill/>
          <a:ln w="12700" algn="ctr">
            <a:noFill/>
            <a:miter lim="800000"/>
            <a:headEnd/>
            <a:tailEnd/>
          </a:ln>
          <a:effectLst/>
        </p:spPr>
        <p:txBody>
          <a:bodyPr wrap="square">
            <a:spAutoFit/>
          </a:bodyPr>
          <a:lstStyle/>
          <a:p>
            <a:pPr fontAlgn="auto">
              <a:spcBef>
                <a:spcPts val="0"/>
              </a:spcBef>
              <a:spcAft>
                <a:spcPts val="0"/>
              </a:spcAft>
              <a:defRPr/>
            </a:pPr>
            <a:r>
              <a:rPr lang="en-US" altLang="ja-JP" sz="1000" dirty="0">
                <a:solidFill>
                  <a:schemeClr val="tx1"/>
                </a:solidFill>
                <a:latin typeface="+mn-lt"/>
                <a:ea typeface="+mn-ea"/>
              </a:rPr>
              <a:t>IMECG Lab, Hiroshima City University</a:t>
            </a:r>
          </a:p>
        </p:txBody>
      </p:sp>
      <p:sp>
        <p:nvSpPr>
          <p:cNvPr id="1036" name="テキスト プレースホルダ 13"/>
          <p:cNvSpPr>
            <a:spLocks noGrp="1"/>
          </p:cNvSpPr>
          <p:nvPr>
            <p:ph type="body" idx="1"/>
          </p:nvPr>
        </p:nvSpPr>
        <p:spPr bwMode="auto">
          <a:xfrm>
            <a:off x="251520" y="548680"/>
            <a:ext cx="8640960" cy="47525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 name="Freeform 9"/>
          <p:cNvSpPr>
            <a:spLocks/>
          </p:cNvSpPr>
          <p:nvPr/>
        </p:nvSpPr>
        <p:spPr bwMode="auto">
          <a:xfrm>
            <a:off x="6290288" y="62912"/>
            <a:ext cx="146050" cy="127000"/>
          </a:xfrm>
          <a:custGeom>
            <a:avLst/>
            <a:gdLst/>
            <a:ahLst/>
            <a:cxnLst>
              <a:cxn ang="0">
                <a:pos x="176" y="400"/>
              </a:cxn>
              <a:cxn ang="0">
                <a:pos x="310" y="244"/>
              </a:cxn>
              <a:cxn ang="0">
                <a:pos x="0" y="244"/>
              </a:cxn>
              <a:cxn ang="0">
                <a:pos x="0" y="154"/>
              </a:cxn>
              <a:cxn ang="0">
                <a:pos x="310" y="154"/>
              </a:cxn>
              <a:cxn ang="0">
                <a:pos x="176" y="0"/>
              </a:cxn>
              <a:cxn ang="0">
                <a:pos x="284" y="0"/>
              </a:cxn>
              <a:cxn ang="0">
                <a:pos x="458" y="200"/>
              </a:cxn>
              <a:cxn ang="0">
                <a:pos x="284" y="400"/>
              </a:cxn>
              <a:cxn ang="0">
                <a:pos x="176" y="400"/>
              </a:cxn>
            </a:cxnLst>
            <a:rect l="0" t="0" r="r" b="b"/>
            <a:pathLst>
              <a:path w="458" h="400">
                <a:moveTo>
                  <a:pt x="176" y="400"/>
                </a:moveTo>
                <a:lnTo>
                  <a:pt x="310" y="244"/>
                </a:lnTo>
                <a:lnTo>
                  <a:pt x="0" y="244"/>
                </a:lnTo>
                <a:lnTo>
                  <a:pt x="0" y="154"/>
                </a:lnTo>
                <a:lnTo>
                  <a:pt x="310" y="154"/>
                </a:lnTo>
                <a:lnTo>
                  <a:pt x="176" y="0"/>
                </a:lnTo>
                <a:lnTo>
                  <a:pt x="284" y="0"/>
                </a:lnTo>
                <a:lnTo>
                  <a:pt x="458" y="200"/>
                </a:lnTo>
                <a:lnTo>
                  <a:pt x="284" y="400"/>
                </a:lnTo>
                <a:lnTo>
                  <a:pt x="176" y="400"/>
                </a:lnTo>
                <a:close/>
              </a:path>
            </a:pathLst>
          </a:custGeom>
          <a:solidFill>
            <a:schemeClr val="tx1"/>
          </a:solidFill>
          <a:ln w="9525">
            <a:noFill/>
            <a:round/>
            <a:headEnd/>
            <a:tailEnd/>
          </a:ln>
        </p:spPr>
        <p:txBody>
          <a:bodyPr/>
          <a:lstStyle/>
          <a:p>
            <a:pPr fontAlgn="auto">
              <a:spcBef>
                <a:spcPts val="0"/>
              </a:spcBef>
              <a:spcAft>
                <a:spcPts val="0"/>
              </a:spcAft>
              <a:defRPr/>
            </a:pPr>
            <a:endParaRPr lang="ja-JP" altLang="en-US">
              <a:latin typeface="+mn-lt"/>
              <a:ea typeface="+mn-ea"/>
            </a:endParaRPr>
          </a:p>
        </p:txBody>
      </p:sp>
      <p:sp>
        <p:nvSpPr>
          <p:cNvPr id="1033" name="Rectangle 13"/>
          <p:cNvSpPr>
            <a:spLocks noGrp="1" noChangeArrowheads="1"/>
          </p:cNvSpPr>
          <p:nvPr>
            <p:ph type="title"/>
          </p:nvPr>
        </p:nvSpPr>
        <p:spPr bwMode="auto">
          <a:xfrm>
            <a:off x="251520" y="5517232"/>
            <a:ext cx="8640960" cy="1071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grpSp>
        <p:nvGrpSpPr>
          <p:cNvPr id="8" name="グループ化 7"/>
          <p:cNvGrpSpPr/>
          <p:nvPr userDrawn="1"/>
        </p:nvGrpSpPr>
        <p:grpSpPr>
          <a:xfrm>
            <a:off x="8745710" y="-43"/>
            <a:ext cx="395536" cy="402922"/>
            <a:chOff x="9621838" y="2052638"/>
            <a:chExt cx="1530351" cy="1558926"/>
          </a:xfrm>
        </p:grpSpPr>
        <p:sp>
          <p:nvSpPr>
            <p:cNvPr id="5" name="Freeform 5"/>
            <p:cNvSpPr>
              <a:spLocks/>
            </p:cNvSpPr>
            <p:nvPr userDrawn="1"/>
          </p:nvSpPr>
          <p:spPr bwMode="auto">
            <a:xfrm>
              <a:off x="10553701" y="2052638"/>
              <a:ext cx="447675" cy="1004888"/>
            </a:xfrm>
            <a:custGeom>
              <a:avLst/>
              <a:gdLst>
                <a:gd name="T0" fmla="*/ 4 w 119"/>
                <a:gd name="T1" fmla="*/ 219 h 267"/>
                <a:gd name="T2" fmla="*/ 4 w 119"/>
                <a:gd name="T3" fmla="*/ 178 h 267"/>
                <a:gd name="T4" fmla="*/ 24 w 119"/>
                <a:gd name="T5" fmla="*/ 15 h 267"/>
                <a:gd name="T6" fmla="*/ 80 w 119"/>
                <a:gd name="T7" fmla="*/ 0 h 267"/>
                <a:gd name="T8" fmla="*/ 16 w 119"/>
                <a:gd name="T9" fmla="*/ 183 h 267"/>
                <a:gd name="T10" fmla="*/ 11 w 119"/>
                <a:gd name="T11" fmla="*/ 215 h 267"/>
                <a:gd name="T12" fmla="*/ 41 w 119"/>
                <a:gd name="T13" fmla="*/ 228 h 267"/>
                <a:gd name="T14" fmla="*/ 119 w 119"/>
                <a:gd name="T15" fmla="*/ 245 h 267"/>
                <a:gd name="T16" fmla="*/ 97 w 119"/>
                <a:gd name="T17" fmla="*/ 267 h 267"/>
                <a:gd name="T18" fmla="*/ 39 w 119"/>
                <a:gd name="T19" fmla="*/ 241 h 267"/>
                <a:gd name="T20" fmla="*/ 4 w 119"/>
                <a:gd name="T21" fmla="*/ 21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267">
                  <a:moveTo>
                    <a:pt x="4" y="219"/>
                  </a:moveTo>
                  <a:cubicBezTo>
                    <a:pt x="0" y="212"/>
                    <a:pt x="1" y="204"/>
                    <a:pt x="4" y="178"/>
                  </a:cubicBezTo>
                  <a:cubicBezTo>
                    <a:pt x="24" y="15"/>
                    <a:pt x="24" y="15"/>
                    <a:pt x="24" y="15"/>
                  </a:cubicBezTo>
                  <a:cubicBezTo>
                    <a:pt x="80" y="0"/>
                    <a:pt x="80" y="0"/>
                    <a:pt x="80" y="0"/>
                  </a:cubicBezTo>
                  <a:cubicBezTo>
                    <a:pt x="80" y="0"/>
                    <a:pt x="80" y="0"/>
                    <a:pt x="16" y="183"/>
                  </a:cubicBezTo>
                  <a:cubicBezTo>
                    <a:pt x="9" y="203"/>
                    <a:pt x="9" y="210"/>
                    <a:pt x="11" y="215"/>
                  </a:cubicBezTo>
                  <a:cubicBezTo>
                    <a:pt x="14" y="219"/>
                    <a:pt x="20" y="223"/>
                    <a:pt x="41" y="228"/>
                  </a:cubicBezTo>
                  <a:cubicBezTo>
                    <a:pt x="119" y="245"/>
                    <a:pt x="119" y="245"/>
                    <a:pt x="119" y="245"/>
                  </a:cubicBezTo>
                  <a:cubicBezTo>
                    <a:pt x="97" y="267"/>
                    <a:pt x="97" y="267"/>
                    <a:pt x="97" y="267"/>
                  </a:cubicBezTo>
                  <a:cubicBezTo>
                    <a:pt x="97" y="267"/>
                    <a:pt x="97" y="267"/>
                    <a:pt x="39" y="241"/>
                  </a:cubicBezTo>
                  <a:cubicBezTo>
                    <a:pt x="16" y="230"/>
                    <a:pt x="8" y="227"/>
                    <a:pt x="4" y="219"/>
                  </a:cubicBezTo>
                  <a:close/>
                </a:path>
              </a:pathLst>
            </a:custGeom>
            <a:solidFill>
              <a:srgbClr val="D4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 name="Freeform 6"/>
            <p:cNvSpPr>
              <a:spLocks/>
            </p:cNvSpPr>
            <p:nvPr userDrawn="1"/>
          </p:nvSpPr>
          <p:spPr bwMode="auto">
            <a:xfrm>
              <a:off x="10191751" y="2952751"/>
              <a:ext cx="960438" cy="658813"/>
            </a:xfrm>
            <a:custGeom>
              <a:avLst/>
              <a:gdLst>
                <a:gd name="T0" fmla="*/ 88 w 255"/>
                <a:gd name="T1" fmla="*/ 0 h 175"/>
                <a:gd name="T2" fmla="*/ 124 w 255"/>
                <a:gd name="T3" fmla="*/ 21 h 175"/>
                <a:gd name="T4" fmla="*/ 255 w 255"/>
                <a:gd name="T5" fmla="*/ 119 h 175"/>
                <a:gd name="T6" fmla="*/ 240 w 255"/>
                <a:gd name="T7" fmla="*/ 175 h 175"/>
                <a:gd name="T8" fmla="*/ 113 w 255"/>
                <a:gd name="T9" fmla="*/ 29 h 175"/>
                <a:gd name="T10" fmla="*/ 88 w 255"/>
                <a:gd name="T11" fmla="*/ 9 h 175"/>
                <a:gd name="T12" fmla="*/ 62 w 255"/>
                <a:gd name="T13" fmla="*/ 28 h 175"/>
                <a:gd name="T14" fmla="*/ 8 w 255"/>
                <a:gd name="T15" fmla="*/ 86 h 175"/>
                <a:gd name="T16" fmla="*/ 0 w 255"/>
                <a:gd name="T17" fmla="*/ 57 h 175"/>
                <a:gd name="T18" fmla="*/ 52 w 255"/>
                <a:gd name="T19" fmla="*/ 20 h 175"/>
                <a:gd name="T20" fmla="*/ 88 w 255"/>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175">
                  <a:moveTo>
                    <a:pt x="88" y="0"/>
                  </a:moveTo>
                  <a:cubicBezTo>
                    <a:pt x="96" y="0"/>
                    <a:pt x="103" y="5"/>
                    <a:pt x="124" y="21"/>
                  </a:cubicBezTo>
                  <a:cubicBezTo>
                    <a:pt x="255" y="119"/>
                    <a:pt x="255" y="119"/>
                    <a:pt x="255" y="119"/>
                  </a:cubicBezTo>
                  <a:cubicBezTo>
                    <a:pt x="240" y="175"/>
                    <a:pt x="240" y="175"/>
                    <a:pt x="240" y="175"/>
                  </a:cubicBezTo>
                  <a:cubicBezTo>
                    <a:pt x="240" y="175"/>
                    <a:pt x="240" y="175"/>
                    <a:pt x="113" y="29"/>
                  </a:cubicBezTo>
                  <a:cubicBezTo>
                    <a:pt x="99" y="12"/>
                    <a:pt x="94" y="9"/>
                    <a:pt x="88" y="9"/>
                  </a:cubicBezTo>
                  <a:cubicBezTo>
                    <a:pt x="83" y="9"/>
                    <a:pt x="77" y="12"/>
                    <a:pt x="62" y="28"/>
                  </a:cubicBezTo>
                  <a:cubicBezTo>
                    <a:pt x="8" y="86"/>
                    <a:pt x="8" y="86"/>
                    <a:pt x="8" y="86"/>
                  </a:cubicBezTo>
                  <a:cubicBezTo>
                    <a:pt x="0" y="57"/>
                    <a:pt x="0" y="57"/>
                    <a:pt x="0" y="57"/>
                  </a:cubicBezTo>
                  <a:cubicBezTo>
                    <a:pt x="0" y="57"/>
                    <a:pt x="0" y="57"/>
                    <a:pt x="52" y="20"/>
                  </a:cubicBezTo>
                  <a:cubicBezTo>
                    <a:pt x="73" y="5"/>
                    <a:pt x="80" y="0"/>
                    <a:pt x="88" y="0"/>
                  </a:cubicBezTo>
                  <a:close/>
                </a:path>
              </a:pathLst>
            </a:custGeom>
            <a:solidFill>
              <a:srgbClr val="58A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Freeform 7"/>
            <p:cNvSpPr>
              <a:spLocks/>
            </p:cNvSpPr>
            <p:nvPr userDrawn="1"/>
          </p:nvSpPr>
          <p:spPr bwMode="auto">
            <a:xfrm>
              <a:off x="9621838" y="2451101"/>
              <a:ext cx="874713" cy="746125"/>
            </a:xfrm>
            <a:custGeom>
              <a:avLst/>
              <a:gdLst>
                <a:gd name="T0" fmla="*/ 228 w 232"/>
                <a:gd name="T1" fmla="*/ 113 h 198"/>
                <a:gd name="T2" fmla="*/ 192 w 232"/>
                <a:gd name="T3" fmla="*/ 133 h 198"/>
                <a:gd name="T4" fmla="*/ 41 w 232"/>
                <a:gd name="T5" fmla="*/ 198 h 198"/>
                <a:gd name="T6" fmla="*/ 0 w 232"/>
                <a:gd name="T7" fmla="*/ 157 h 198"/>
                <a:gd name="T8" fmla="*/ 191 w 232"/>
                <a:gd name="T9" fmla="*/ 120 h 198"/>
                <a:gd name="T10" fmla="*/ 220 w 232"/>
                <a:gd name="T11" fmla="*/ 109 h 198"/>
                <a:gd name="T12" fmla="*/ 217 w 232"/>
                <a:gd name="T13" fmla="*/ 77 h 198"/>
                <a:gd name="T14" fmla="*/ 193 w 232"/>
                <a:gd name="T15" fmla="*/ 0 h 198"/>
                <a:gd name="T16" fmla="*/ 223 w 232"/>
                <a:gd name="T17" fmla="*/ 8 h 198"/>
                <a:gd name="T18" fmla="*/ 229 w 232"/>
                <a:gd name="T19" fmla="*/ 72 h 198"/>
                <a:gd name="T20" fmla="*/ 228 w 232"/>
                <a:gd name="T21" fmla="*/ 11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98">
                  <a:moveTo>
                    <a:pt x="228" y="113"/>
                  </a:moveTo>
                  <a:cubicBezTo>
                    <a:pt x="224" y="120"/>
                    <a:pt x="216" y="123"/>
                    <a:pt x="192" y="133"/>
                  </a:cubicBezTo>
                  <a:cubicBezTo>
                    <a:pt x="41" y="198"/>
                    <a:pt x="41" y="198"/>
                    <a:pt x="41" y="198"/>
                  </a:cubicBezTo>
                  <a:cubicBezTo>
                    <a:pt x="0" y="157"/>
                    <a:pt x="0" y="157"/>
                    <a:pt x="0" y="157"/>
                  </a:cubicBezTo>
                  <a:cubicBezTo>
                    <a:pt x="0" y="157"/>
                    <a:pt x="0" y="157"/>
                    <a:pt x="191" y="120"/>
                  </a:cubicBezTo>
                  <a:cubicBezTo>
                    <a:pt x="212" y="116"/>
                    <a:pt x="218" y="114"/>
                    <a:pt x="220" y="109"/>
                  </a:cubicBezTo>
                  <a:cubicBezTo>
                    <a:pt x="223" y="104"/>
                    <a:pt x="223" y="97"/>
                    <a:pt x="217" y="77"/>
                  </a:cubicBezTo>
                  <a:cubicBezTo>
                    <a:pt x="193" y="0"/>
                    <a:pt x="193" y="0"/>
                    <a:pt x="193" y="0"/>
                  </a:cubicBezTo>
                  <a:cubicBezTo>
                    <a:pt x="223" y="8"/>
                    <a:pt x="223" y="8"/>
                    <a:pt x="223" y="8"/>
                  </a:cubicBezTo>
                  <a:cubicBezTo>
                    <a:pt x="223" y="8"/>
                    <a:pt x="223" y="8"/>
                    <a:pt x="229" y="72"/>
                  </a:cubicBezTo>
                  <a:cubicBezTo>
                    <a:pt x="231" y="97"/>
                    <a:pt x="232" y="106"/>
                    <a:pt x="228" y="113"/>
                  </a:cubicBezTo>
                  <a:close/>
                </a:path>
              </a:pathLst>
            </a:custGeom>
            <a:solidFill>
              <a:srgbClr val="53A2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正方形/長方形 8"/>
          <p:cNvSpPr/>
          <p:nvPr userDrawn="1"/>
        </p:nvSpPr>
        <p:spPr bwMode="auto">
          <a:xfrm>
            <a:off x="251520" y="5517232"/>
            <a:ext cx="8640960" cy="1080120"/>
          </a:xfrm>
          <a:prstGeom prst="rect">
            <a:avLst/>
          </a:prstGeom>
          <a:noFill/>
          <a:ln w="12700"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32" name="正方形/長方形 31"/>
          <p:cNvSpPr/>
          <p:nvPr userDrawn="1"/>
        </p:nvSpPr>
        <p:spPr bwMode="auto">
          <a:xfrm>
            <a:off x="216187" y="5480557"/>
            <a:ext cx="8712968" cy="1152128"/>
          </a:xfrm>
          <a:prstGeom prst="rect">
            <a:avLst/>
          </a:prstGeom>
          <a:noFill/>
          <a:ln w="127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33" name="正方形/長方形 32"/>
          <p:cNvSpPr/>
          <p:nvPr userDrawn="1"/>
        </p:nvSpPr>
        <p:spPr bwMode="auto">
          <a:xfrm>
            <a:off x="179512" y="5445224"/>
            <a:ext cx="8784976" cy="1224136"/>
          </a:xfrm>
          <a:prstGeom prst="rect">
            <a:avLst/>
          </a:prstGeom>
          <a:noFill/>
          <a:ln w="127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fontAlgn="base" hangingPunct="1">
        <a:spcBef>
          <a:spcPct val="0"/>
        </a:spcBef>
        <a:spcAft>
          <a:spcPct val="0"/>
        </a:spcAft>
        <a:defRPr kumimoji="1" sz="3200" b="1">
          <a:solidFill>
            <a:schemeClr val="tx1"/>
          </a:solidFill>
          <a:latin typeface="+mj-lt"/>
          <a:ea typeface="+mj-ea"/>
          <a:cs typeface="+mj-cs"/>
        </a:defRPr>
      </a:lvl1pPr>
      <a:lvl2pPr algn="l" rtl="0" eaLnBrk="1" fontAlgn="base" hangingPunct="1">
        <a:spcBef>
          <a:spcPct val="0"/>
        </a:spcBef>
        <a:spcAft>
          <a:spcPct val="0"/>
        </a:spcAft>
        <a:defRPr kumimoji="1" sz="3200" b="1">
          <a:solidFill>
            <a:schemeClr val="bg1"/>
          </a:solidFill>
          <a:latin typeface="Arial" charset="0"/>
          <a:ea typeface="ＭＳ Ｐゴシック" pitchFamily="50" charset="-128"/>
        </a:defRPr>
      </a:lvl2pPr>
      <a:lvl3pPr algn="l" rtl="0" eaLnBrk="1" fontAlgn="base" hangingPunct="1">
        <a:spcBef>
          <a:spcPct val="0"/>
        </a:spcBef>
        <a:spcAft>
          <a:spcPct val="0"/>
        </a:spcAft>
        <a:defRPr kumimoji="1" sz="3200" b="1">
          <a:solidFill>
            <a:schemeClr val="bg1"/>
          </a:solidFill>
          <a:latin typeface="Arial" charset="0"/>
          <a:ea typeface="ＭＳ Ｐゴシック" pitchFamily="50" charset="-128"/>
        </a:defRPr>
      </a:lvl3pPr>
      <a:lvl4pPr algn="l" rtl="0" eaLnBrk="1" fontAlgn="base" hangingPunct="1">
        <a:spcBef>
          <a:spcPct val="0"/>
        </a:spcBef>
        <a:spcAft>
          <a:spcPct val="0"/>
        </a:spcAft>
        <a:defRPr kumimoji="1" sz="3200" b="1">
          <a:solidFill>
            <a:schemeClr val="bg1"/>
          </a:solidFill>
          <a:latin typeface="Arial" charset="0"/>
          <a:ea typeface="ＭＳ Ｐゴシック" pitchFamily="50" charset="-128"/>
        </a:defRPr>
      </a:lvl4pPr>
      <a:lvl5pPr algn="l" rtl="0" eaLnBrk="1" fontAlgn="base" hangingPunct="1">
        <a:spcBef>
          <a:spcPct val="0"/>
        </a:spcBef>
        <a:spcAft>
          <a:spcPct val="0"/>
        </a:spcAft>
        <a:defRPr kumimoji="1" sz="3200" b="1">
          <a:solidFill>
            <a:schemeClr val="bg1"/>
          </a:solidFill>
          <a:latin typeface="Arial" charset="0"/>
          <a:ea typeface="ＭＳ Ｐゴシック" pitchFamily="50" charset="-128"/>
        </a:defRPr>
      </a:lvl5pPr>
      <a:lvl6pPr marL="4572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6pPr>
      <a:lvl7pPr marL="9144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7pPr>
      <a:lvl8pPr marL="13716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8pPr>
      <a:lvl9pPr marL="18288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video" Target="file:///C:\movie\Wavelet-InputImage(None).avi" TargetMode="External"/><Relationship Id="rId7" Type="http://schemas.openxmlformats.org/officeDocument/2006/relationships/image" Target="../media/image20.png"/><Relationship Id="rId2" Type="http://schemas.openxmlformats.org/officeDocument/2006/relationships/video" Target="file:///C:\movie\Wavelet-GeometryFine(Uncompressed).avi" TargetMode="External"/><Relationship Id="rId1" Type="http://schemas.openxmlformats.org/officeDocument/2006/relationships/video" Target="file:///C:\movie\Wavelet-GeometryCoarse(Uncompressed).avi"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ideo" Target="file:///C:\movie\Wavelet-Fish(Uncompressed).avi"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video" Target="file:///C:\movie\neko00.mp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11.bin"/><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6.xml"/><Relationship Id="rId4" Type="http://schemas.openxmlformats.org/officeDocument/2006/relationships/image" Target="NUL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6.xml"/><Relationship Id="rId4" Type="http://schemas.openxmlformats.org/officeDocument/2006/relationships/image" Target="../media/image94.jpg"/></Relationships>
</file>

<file path=ppt/slides/_rels/slide4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6.xml"/><Relationship Id="rId4" Type="http://schemas.openxmlformats.org/officeDocument/2006/relationships/image" Target="../media/image94.jpg"/></Relationships>
</file>

<file path=ppt/slides/_rels/slide4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6.xml"/><Relationship Id="rId5" Type="http://schemas.openxmlformats.org/officeDocument/2006/relationships/image" Target="../media/image98.jpg"/><Relationship Id="rId4" Type="http://schemas.openxmlformats.org/officeDocument/2006/relationships/image" Target="../media/image9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NULL"/><Relationship Id="rId7" Type="http://schemas.openxmlformats.org/officeDocument/2006/relationships/image" Target="../media/image8.wmf"/><Relationship Id="rId1" Type="http://schemas.openxmlformats.org/officeDocument/2006/relationships/slideLayout" Target="../slideLayouts/slideLayout6.xml"/><Relationship Id="rId6" Type="http://schemas.openxmlformats.org/officeDocument/2006/relationships/oleObject" Target="../embeddings/oleObject3.bin"/><Relationship Id="rId5" Type="http://schemas.openxmlformats.org/officeDocument/2006/relationships/image" Target="../media/image7.w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image" Target="NULL"/><Relationship Id="rId4" Type="http://schemas.openxmlformats.org/officeDocument/2006/relationships/image" Target="NUL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6.xml"/><Relationship Id="rId4" Type="http://schemas.openxmlformats.org/officeDocument/2006/relationships/image" Target="../media/image105.gif"/></Relationships>
</file>

<file path=ppt/slides/_rels/slide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6.xml"/><Relationship Id="rId4" Type="http://schemas.openxmlformats.org/officeDocument/2006/relationships/image" Target="NULL"/></Relationships>
</file>

<file path=ppt/slides/_rels/slide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hart" Target="../charts/chart3.xml"/><Relationship Id="rId1" Type="http://schemas.openxmlformats.org/officeDocument/2006/relationships/slideLayout" Target="../slideLayouts/slideLayout6.xml"/><Relationship Id="rId5" Type="http://schemas.openxmlformats.org/officeDocument/2006/relationships/image" Target="NULL"/><Relationship Id="rId4" Type="http://schemas.openxmlformats.org/officeDocument/2006/relationships/image" Target="NULL"/></Relationships>
</file>

<file path=ppt/slides/_rels/slide59.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110.em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4.emf"/><Relationship Id="rId5" Type="http://schemas.openxmlformats.org/officeDocument/2006/relationships/oleObject" Target="../embeddings/oleObject13.bin"/><Relationship Id="rId4" Type="http://schemas.openxmlformats.org/officeDocument/2006/relationships/image" Target="../media/image113.emf"/></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115.wmf"/><Relationship Id="rId7" Type="http://schemas.openxmlformats.org/officeDocument/2006/relationships/image" Target="../media/image117.emf"/><Relationship Id="rId2" Type="http://schemas.openxmlformats.org/officeDocument/2006/relationships/oleObject" Target="../embeddings/oleObject14.bin"/><Relationship Id="rId1" Type="http://schemas.openxmlformats.org/officeDocument/2006/relationships/slideLayout" Target="../slideLayouts/slideLayout6.xml"/><Relationship Id="rId6" Type="http://schemas.openxmlformats.org/officeDocument/2006/relationships/oleObject" Target="../embeddings/oleObject16.bin"/><Relationship Id="rId5" Type="http://schemas.openxmlformats.org/officeDocument/2006/relationships/image" Target="../media/image116.wmf"/><Relationship Id="rId4" Type="http://schemas.openxmlformats.org/officeDocument/2006/relationships/oleObject" Target="../embeddings/oleObject15.bin"/><Relationship Id="rId9" Type="http://schemas.openxmlformats.org/officeDocument/2006/relationships/image" Target="../media/image118.wmf"/></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124.emf"/><Relationship Id="rId18" Type="http://schemas.openxmlformats.org/officeDocument/2006/relationships/oleObject" Target="../embeddings/oleObject26.bin"/><Relationship Id="rId26" Type="http://schemas.openxmlformats.org/officeDocument/2006/relationships/oleObject" Target="../embeddings/oleObject30.bin"/><Relationship Id="rId3" Type="http://schemas.openxmlformats.org/officeDocument/2006/relationships/image" Target="../media/image119.emf"/><Relationship Id="rId21" Type="http://schemas.openxmlformats.org/officeDocument/2006/relationships/image" Target="../media/image128.emf"/><Relationship Id="rId7" Type="http://schemas.openxmlformats.org/officeDocument/2006/relationships/image" Target="../media/image121.emf"/><Relationship Id="rId12" Type="http://schemas.openxmlformats.org/officeDocument/2006/relationships/oleObject" Target="../embeddings/oleObject23.bin"/><Relationship Id="rId17" Type="http://schemas.openxmlformats.org/officeDocument/2006/relationships/image" Target="../media/image126.emf"/><Relationship Id="rId25" Type="http://schemas.openxmlformats.org/officeDocument/2006/relationships/image" Target="../media/image130.emf"/><Relationship Id="rId2" Type="http://schemas.openxmlformats.org/officeDocument/2006/relationships/oleObject" Target="../embeddings/oleObject18.bin"/><Relationship Id="rId16" Type="http://schemas.openxmlformats.org/officeDocument/2006/relationships/oleObject" Target="../embeddings/oleObject25.bin"/><Relationship Id="rId20" Type="http://schemas.openxmlformats.org/officeDocument/2006/relationships/oleObject" Target="../embeddings/oleObject27.bin"/><Relationship Id="rId1" Type="http://schemas.openxmlformats.org/officeDocument/2006/relationships/slideLayout" Target="../slideLayouts/slideLayout6.xml"/><Relationship Id="rId6" Type="http://schemas.openxmlformats.org/officeDocument/2006/relationships/oleObject" Target="../embeddings/oleObject20.bin"/><Relationship Id="rId11" Type="http://schemas.openxmlformats.org/officeDocument/2006/relationships/image" Target="../media/image123.emf"/><Relationship Id="rId24" Type="http://schemas.openxmlformats.org/officeDocument/2006/relationships/oleObject" Target="../embeddings/oleObject29.bin"/><Relationship Id="rId5" Type="http://schemas.openxmlformats.org/officeDocument/2006/relationships/image" Target="../media/image120.emf"/><Relationship Id="rId15" Type="http://schemas.openxmlformats.org/officeDocument/2006/relationships/image" Target="../media/image125.emf"/><Relationship Id="rId23" Type="http://schemas.openxmlformats.org/officeDocument/2006/relationships/image" Target="../media/image129.emf"/><Relationship Id="rId10" Type="http://schemas.openxmlformats.org/officeDocument/2006/relationships/oleObject" Target="../embeddings/oleObject22.bin"/><Relationship Id="rId19" Type="http://schemas.openxmlformats.org/officeDocument/2006/relationships/image" Target="../media/image127.emf"/><Relationship Id="rId4" Type="http://schemas.openxmlformats.org/officeDocument/2006/relationships/oleObject" Target="../embeddings/oleObject19.bin"/><Relationship Id="rId9" Type="http://schemas.openxmlformats.org/officeDocument/2006/relationships/image" Target="../media/image122.emf"/><Relationship Id="rId14" Type="http://schemas.openxmlformats.org/officeDocument/2006/relationships/oleObject" Target="../embeddings/oleObject24.bin"/><Relationship Id="rId22" Type="http://schemas.openxmlformats.org/officeDocument/2006/relationships/oleObject" Target="../embeddings/oleObject28.bin"/><Relationship Id="rId27" Type="http://schemas.openxmlformats.org/officeDocument/2006/relationships/image" Target="../media/image131.emf"/></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 Id="rId5" Type="http://schemas.openxmlformats.org/officeDocument/2006/relationships/image" Target="../media/image135.png"/><Relationship Id="rId4" Type="http://schemas.openxmlformats.org/officeDocument/2006/relationships/image" Target="../media/image134.png"/></Relationships>
</file>

<file path=ppt/slides/_rels/slide6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image" Target="../media/image137.png"/><Relationship Id="rId1" Type="http://schemas.openxmlformats.org/officeDocument/2006/relationships/slideLayout" Target="../slideLayouts/slideLayout6.xml"/><Relationship Id="rId5" Type="http://schemas.openxmlformats.org/officeDocument/2006/relationships/image" Target="../media/image140.gif"/><Relationship Id="rId4" Type="http://schemas.openxmlformats.org/officeDocument/2006/relationships/image" Target="../media/image139.gif"/></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xml"/><Relationship Id="rId4" Type="http://schemas.openxmlformats.org/officeDocument/2006/relationships/image" Target="../media/image150.png"/></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 Id="rId5" Type="http://schemas.openxmlformats.org/officeDocument/2006/relationships/image" Target="../media/image154.png"/><Relationship Id="rId4" Type="http://schemas.openxmlformats.org/officeDocument/2006/relationships/image" Target="../media/image153.png"/></Relationships>
</file>

<file path=ppt/slides/_rels/slide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image" Target="../media/image162.wmf"/><Relationship Id="rId13" Type="http://schemas.openxmlformats.org/officeDocument/2006/relationships/oleObject" Target="../embeddings/oleObject36.bin"/><Relationship Id="rId3" Type="http://schemas.openxmlformats.org/officeDocument/2006/relationships/oleObject" Target="../embeddings/oleObject31.bin"/><Relationship Id="rId7" Type="http://schemas.openxmlformats.org/officeDocument/2006/relationships/oleObject" Target="../embeddings/oleObject33.bin"/><Relationship Id="rId12" Type="http://schemas.openxmlformats.org/officeDocument/2006/relationships/image" Target="../media/image164.wmf"/><Relationship Id="rId2" Type="http://schemas.openxmlformats.org/officeDocument/2006/relationships/image" Target="../media/image159.jpg"/><Relationship Id="rId1" Type="http://schemas.openxmlformats.org/officeDocument/2006/relationships/slideLayout" Target="../slideLayouts/slideLayout6.xml"/><Relationship Id="rId6" Type="http://schemas.openxmlformats.org/officeDocument/2006/relationships/image" Target="../media/image161.wmf"/><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163.wmf"/><Relationship Id="rId4" Type="http://schemas.openxmlformats.org/officeDocument/2006/relationships/image" Target="../media/image160.wmf"/><Relationship Id="rId9" Type="http://schemas.openxmlformats.org/officeDocument/2006/relationships/oleObject" Target="../embeddings/oleObject34.bin"/><Relationship Id="rId14" Type="http://schemas.openxmlformats.org/officeDocument/2006/relationships/image" Target="../media/image165.wmf"/></Relationships>
</file>

<file path=ppt/slides/_rels/slide7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oleObject" Target="../embeddings/oleObject37.bin"/><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image" Target="../media/image168.wmf"/><Relationship Id="rId7" Type="http://schemas.openxmlformats.org/officeDocument/2006/relationships/image" Target="../media/image170.wmf"/><Relationship Id="rId2" Type="http://schemas.openxmlformats.org/officeDocument/2006/relationships/oleObject" Target="../embeddings/oleObject38.bin"/><Relationship Id="rId1" Type="http://schemas.openxmlformats.org/officeDocument/2006/relationships/slideLayout" Target="../slideLayouts/slideLayout6.xml"/><Relationship Id="rId6" Type="http://schemas.openxmlformats.org/officeDocument/2006/relationships/oleObject" Target="../embeddings/oleObject40.bin"/><Relationship Id="rId5" Type="http://schemas.openxmlformats.org/officeDocument/2006/relationships/image" Target="../media/image169.wmf"/><Relationship Id="rId10" Type="http://schemas.openxmlformats.org/officeDocument/2006/relationships/oleObject" Target="../embeddings/oleObject43.bin"/><Relationship Id="rId4" Type="http://schemas.openxmlformats.org/officeDocument/2006/relationships/oleObject" Target="../embeddings/oleObject39.bin"/><Relationship Id="rId9" Type="http://schemas.openxmlformats.org/officeDocument/2006/relationships/oleObject" Target="../embeddings/oleObject42.bin"/></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176.wmf"/><Relationship Id="rId3" Type="http://schemas.openxmlformats.org/officeDocument/2006/relationships/image" Target="../media/image171.wmf"/><Relationship Id="rId7" Type="http://schemas.openxmlformats.org/officeDocument/2006/relationships/image" Target="../media/image173.wmf"/><Relationship Id="rId12" Type="http://schemas.openxmlformats.org/officeDocument/2006/relationships/oleObject" Target="../embeddings/oleObject49.bin"/><Relationship Id="rId17" Type="http://schemas.openxmlformats.org/officeDocument/2006/relationships/image" Target="../media/image178.wmf"/><Relationship Id="rId2" Type="http://schemas.openxmlformats.org/officeDocument/2006/relationships/oleObject" Target="../embeddings/oleObject44.bin"/><Relationship Id="rId16" Type="http://schemas.openxmlformats.org/officeDocument/2006/relationships/oleObject" Target="../embeddings/oleObject51.bin"/><Relationship Id="rId1" Type="http://schemas.openxmlformats.org/officeDocument/2006/relationships/slideLayout" Target="../slideLayouts/slideLayout6.xml"/><Relationship Id="rId6" Type="http://schemas.openxmlformats.org/officeDocument/2006/relationships/oleObject" Target="../embeddings/oleObject46.bin"/><Relationship Id="rId11" Type="http://schemas.openxmlformats.org/officeDocument/2006/relationships/image" Target="../media/image175.wmf"/><Relationship Id="rId5" Type="http://schemas.openxmlformats.org/officeDocument/2006/relationships/image" Target="../media/image172.wmf"/><Relationship Id="rId15" Type="http://schemas.openxmlformats.org/officeDocument/2006/relationships/image" Target="../media/image177.w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174.wmf"/><Relationship Id="rId14" Type="http://schemas.openxmlformats.org/officeDocument/2006/relationships/oleObject" Target="../embeddings/oleObject50.bin"/></Relationships>
</file>

<file path=ppt/slides/_rels/slide8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6.xml"/><Relationship Id="rId5" Type="http://schemas.openxmlformats.org/officeDocument/2006/relationships/image" Target="NULL"/><Relationship Id="rId4" Type="http://schemas.openxmlformats.org/officeDocument/2006/relationships/image" Target="NULL"/></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6.xml"/><Relationship Id="rId5" Type="http://schemas.openxmlformats.org/officeDocument/2006/relationships/image" Target="../media/image182.png"/><Relationship Id="rId4" Type="http://schemas.openxmlformats.org/officeDocument/2006/relationships/image" Target="../media/image18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6.xml"/><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8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e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13.emf"/><Relationship Id="rId4" Type="http://schemas.openxmlformats.org/officeDocument/2006/relationships/image" Target="../media/image10.emf"/><Relationship Id="rId9" Type="http://schemas.openxmlformats.org/officeDocument/2006/relationships/oleObject" Target="../embeddings/oleObject8.bin"/></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sz="quarter"/>
          </p:nvPr>
        </p:nvSpPr>
        <p:spPr/>
        <p:txBody>
          <a:bodyPr/>
          <a:lstStyle/>
          <a:p>
            <a:r>
              <a:rPr kumimoji="1" lang="ja-JP" altLang="en-US" dirty="0"/>
              <a:t>コンピュータビジョンにおける偏光の活用</a:t>
            </a:r>
          </a:p>
        </p:txBody>
      </p:sp>
      <p:sp>
        <p:nvSpPr>
          <p:cNvPr id="3" name="サブタイトル 2"/>
          <p:cNvSpPr>
            <a:spLocks noGrp="1"/>
          </p:cNvSpPr>
          <p:nvPr>
            <p:ph type="subTitle" sz="quarter" idx="1"/>
          </p:nvPr>
        </p:nvSpPr>
        <p:spPr/>
        <p:txBody>
          <a:bodyPr/>
          <a:lstStyle/>
          <a:p>
            <a:endParaRPr lang="ja-JP" altLang="en-US" dirty="0"/>
          </a:p>
        </p:txBody>
      </p:sp>
      <p:pic>
        <p:nvPicPr>
          <p:cNvPr id="4" name="Picture 2" descr="C:\!work\2014-02\2014-02-28\2014-03-03コニカミノルタ\写真\写真.jpg">
            <a:extLst>
              <a:ext uri="{FF2B5EF4-FFF2-40B4-BE49-F238E27FC236}">
                <a16:creationId xmlns:a16="http://schemas.microsoft.com/office/drawing/2014/main" id="{1928BDA9-3871-1579-8EC2-D7E1EADD87D3}"/>
              </a:ext>
            </a:extLst>
          </p:cNvPr>
          <p:cNvPicPr>
            <a:picLocks noChangeAspect="1" noChangeArrowheads="1"/>
          </p:cNvPicPr>
          <p:nvPr/>
        </p:nvPicPr>
        <p:blipFill>
          <a:blip r:embed="rId2"/>
          <a:srcRect/>
          <a:stretch>
            <a:fillRect/>
          </a:stretch>
        </p:blipFill>
        <p:spPr bwMode="auto">
          <a:xfrm>
            <a:off x="3347864" y="2708920"/>
            <a:ext cx="2448272" cy="3264362"/>
          </a:xfrm>
          <a:prstGeom prst="rect">
            <a:avLst/>
          </a:prstGeom>
          <a:noFill/>
        </p:spPr>
      </p:pic>
    </p:spTree>
    <p:extLst>
      <p:ext uri="{BB962C8B-B14F-4D97-AF65-F5344CB8AC3E}">
        <p14:creationId xmlns:p14="http://schemas.microsoft.com/office/powerpoint/2010/main" val="394006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5"/>
          <p:cNvSpPr>
            <a:spLocks noGrp="1" noChangeArrowheads="1"/>
          </p:cNvSpPr>
          <p:nvPr>
            <p:ph type="title"/>
          </p:nvPr>
        </p:nvSpPr>
        <p:spPr/>
        <p:txBody>
          <a:bodyPr/>
          <a:lstStyle/>
          <a:p>
            <a:pPr eaLnBrk="1" hangingPunct="1"/>
            <a:r>
              <a:rPr lang="ja-JP" altLang="en-US" dirty="0"/>
              <a:t>拡散反射成分と鏡面反射成分</a:t>
            </a:r>
            <a:endParaRPr lang="en-US" altLang="ja-JP" dirty="0"/>
          </a:p>
        </p:txBody>
      </p:sp>
      <p:pic>
        <p:nvPicPr>
          <p:cNvPr id="28676" name="Picture 2" descr="fish-specular-x2"/>
          <p:cNvPicPr>
            <a:picLocks noChangeAspect="1" noChangeArrowheads="1"/>
          </p:cNvPicPr>
          <p:nvPr/>
        </p:nvPicPr>
        <p:blipFill>
          <a:blip r:embed="rId3"/>
          <a:srcRect/>
          <a:stretch>
            <a:fillRect/>
          </a:stretch>
        </p:blipFill>
        <p:spPr bwMode="auto">
          <a:xfrm>
            <a:off x="4662488" y="3054325"/>
            <a:ext cx="3600450" cy="2174875"/>
          </a:xfrm>
          <a:prstGeom prst="rect">
            <a:avLst/>
          </a:prstGeom>
          <a:noFill/>
          <a:ln w="9525">
            <a:noFill/>
            <a:miter lim="800000"/>
            <a:headEnd/>
            <a:tailEnd/>
          </a:ln>
        </p:spPr>
      </p:pic>
      <p:pic>
        <p:nvPicPr>
          <p:cNvPr id="28677" name="Picture 3" descr="fish-diffuse"/>
          <p:cNvPicPr>
            <a:picLocks noChangeAspect="1" noChangeArrowheads="1"/>
          </p:cNvPicPr>
          <p:nvPr/>
        </p:nvPicPr>
        <p:blipFill>
          <a:blip r:embed="rId4"/>
          <a:srcRect/>
          <a:stretch>
            <a:fillRect/>
          </a:stretch>
        </p:blipFill>
        <p:spPr bwMode="auto">
          <a:xfrm>
            <a:off x="881063" y="3052738"/>
            <a:ext cx="3600450" cy="2176462"/>
          </a:xfrm>
          <a:prstGeom prst="rect">
            <a:avLst/>
          </a:prstGeom>
          <a:noFill/>
          <a:ln w="9525">
            <a:noFill/>
            <a:miter lim="800000"/>
            <a:headEnd/>
            <a:tailEnd/>
          </a:ln>
        </p:spPr>
      </p:pic>
      <p:pic>
        <p:nvPicPr>
          <p:cNvPr id="28678" name="Picture 4" descr="fish-input"/>
          <p:cNvPicPr>
            <a:picLocks noChangeAspect="1" noChangeArrowheads="1"/>
          </p:cNvPicPr>
          <p:nvPr/>
        </p:nvPicPr>
        <p:blipFill>
          <a:blip r:embed="rId5"/>
          <a:srcRect/>
          <a:stretch>
            <a:fillRect/>
          </a:stretch>
        </p:blipFill>
        <p:spPr bwMode="auto">
          <a:xfrm>
            <a:off x="2771775" y="712763"/>
            <a:ext cx="3600450" cy="2174875"/>
          </a:xfrm>
          <a:prstGeom prst="rect">
            <a:avLst/>
          </a:prstGeom>
          <a:noFill/>
          <a:ln w="9525">
            <a:noFill/>
            <a:miter lim="800000"/>
            <a:headEnd/>
            <a:tailEnd/>
          </a:ln>
        </p:spPr>
      </p:pic>
      <p:sp>
        <p:nvSpPr>
          <p:cNvPr id="28680" name="Text Box 6"/>
          <p:cNvSpPr txBox="1">
            <a:spLocks noChangeArrowheads="1"/>
          </p:cNvSpPr>
          <p:nvPr/>
        </p:nvSpPr>
        <p:spPr bwMode="auto">
          <a:xfrm>
            <a:off x="431800" y="2528863"/>
            <a:ext cx="1107996" cy="369332"/>
          </a:xfrm>
          <a:prstGeom prst="rect">
            <a:avLst/>
          </a:prstGeom>
          <a:noFill/>
          <a:ln w="38100" algn="ctr">
            <a:noFill/>
            <a:miter lim="800000"/>
            <a:headEnd/>
            <a:tailEnd/>
          </a:ln>
        </p:spPr>
        <p:txBody>
          <a:bodyPr wrap="none">
            <a:spAutoFit/>
          </a:bodyPr>
          <a:lstStyle/>
          <a:p>
            <a:r>
              <a:rPr lang="ja-JP" altLang="en-US" dirty="0"/>
              <a:t>拡散反射</a:t>
            </a:r>
            <a:endParaRPr lang="en-US" altLang="ja-JP" dirty="0"/>
          </a:p>
        </p:txBody>
      </p:sp>
      <p:sp>
        <p:nvSpPr>
          <p:cNvPr id="28681" name="Text Box 7"/>
          <p:cNvSpPr txBox="1">
            <a:spLocks noChangeArrowheads="1"/>
          </p:cNvSpPr>
          <p:nvPr/>
        </p:nvSpPr>
        <p:spPr bwMode="auto">
          <a:xfrm>
            <a:off x="7272338" y="2528863"/>
            <a:ext cx="1107996" cy="369332"/>
          </a:xfrm>
          <a:prstGeom prst="rect">
            <a:avLst/>
          </a:prstGeom>
          <a:noFill/>
          <a:ln w="38100" algn="ctr">
            <a:noFill/>
            <a:miter lim="800000"/>
            <a:headEnd/>
            <a:tailEnd/>
          </a:ln>
        </p:spPr>
        <p:txBody>
          <a:bodyPr wrap="none">
            <a:spAutoFit/>
          </a:bodyPr>
          <a:lstStyle/>
          <a:p>
            <a:r>
              <a:rPr lang="ja-JP" altLang="en-US" dirty="0"/>
              <a:t>鏡面反射</a:t>
            </a:r>
            <a:endParaRPr lang="en-US" altLang="ja-JP" dirty="0"/>
          </a:p>
        </p:txBody>
      </p:sp>
      <p:sp>
        <p:nvSpPr>
          <p:cNvPr id="28682" name="Text Box 8"/>
          <p:cNvSpPr txBox="1">
            <a:spLocks noChangeArrowheads="1"/>
          </p:cNvSpPr>
          <p:nvPr/>
        </p:nvSpPr>
        <p:spPr bwMode="auto">
          <a:xfrm>
            <a:off x="1187624" y="728638"/>
            <a:ext cx="1547218" cy="369332"/>
          </a:xfrm>
          <a:prstGeom prst="rect">
            <a:avLst/>
          </a:prstGeom>
          <a:noFill/>
          <a:ln w="38100" algn="ctr">
            <a:noFill/>
            <a:miter lim="800000"/>
            <a:headEnd/>
            <a:tailEnd/>
          </a:ln>
        </p:spPr>
        <p:txBody>
          <a:bodyPr wrap="none">
            <a:spAutoFit/>
          </a:bodyPr>
          <a:lstStyle/>
          <a:p>
            <a:r>
              <a:rPr lang="ja-JP" altLang="en-US" dirty="0"/>
              <a:t>一般的な画像</a:t>
            </a:r>
            <a:endParaRPr lang="en-US" altLang="ja-JP" dirty="0"/>
          </a:p>
        </p:txBody>
      </p:sp>
    </p:spTree>
    <p:extLst>
      <p:ext uri="{BB962C8B-B14F-4D97-AF65-F5344CB8AC3E}">
        <p14:creationId xmlns:p14="http://schemas.microsoft.com/office/powerpoint/2010/main" val="428699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実験装置</a:t>
            </a:r>
          </a:p>
        </p:txBody>
      </p:sp>
      <p:grpSp>
        <p:nvGrpSpPr>
          <p:cNvPr id="4" name="Group 10"/>
          <p:cNvGrpSpPr>
            <a:grpSpLocks/>
          </p:cNvGrpSpPr>
          <p:nvPr/>
        </p:nvGrpSpPr>
        <p:grpSpPr bwMode="auto">
          <a:xfrm rot="360000">
            <a:off x="2620963" y="2204566"/>
            <a:ext cx="723900" cy="1014413"/>
            <a:chOff x="4607" y="430"/>
            <a:chExt cx="480" cy="674"/>
          </a:xfrm>
        </p:grpSpPr>
        <p:sp>
          <p:nvSpPr>
            <p:cNvPr id="5" name="Oval 11"/>
            <p:cNvSpPr>
              <a:spLocks noChangeArrowheads="1"/>
            </p:cNvSpPr>
            <p:nvPr/>
          </p:nvSpPr>
          <p:spPr bwMode="auto">
            <a:xfrm rot="-3282">
              <a:off x="4607" y="430"/>
              <a:ext cx="480" cy="672"/>
            </a:xfrm>
            <a:prstGeom prst="ellipse">
              <a:avLst/>
            </a:prstGeom>
            <a:solidFill>
              <a:srgbClr val="FF99CC"/>
            </a:solidFill>
            <a:ln w="12700">
              <a:solidFill>
                <a:srgbClr val="000000"/>
              </a:solidFill>
              <a:round/>
              <a:headEnd/>
              <a:tailEnd/>
            </a:ln>
          </p:spPr>
          <p:txBody>
            <a:bodyPr wrap="none" anchor="ctr"/>
            <a:lstStyle/>
            <a:p>
              <a:endParaRPr lang="ja-JP" altLang="en-US"/>
            </a:p>
          </p:txBody>
        </p:sp>
        <p:sp>
          <p:nvSpPr>
            <p:cNvPr id="6" name="Line 12"/>
            <p:cNvSpPr>
              <a:spLocks noChangeShapeType="1"/>
            </p:cNvSpPr>
            <p:nvPr/>
          </p:nvSpPr>
          <p:spPr bwMode="auto">
            <a:xfrm>
              <a:off x="4848" y="432"/>
              <a:ext cx="0" cy="672"/>
            </a:xfrm>
            <a:prstGeom prst="line">
              <a:avLst/>
            </a:prstGeom>
            <a:noFill/>
            <a:ln w="6350">
              <a:solidFill>
                <a:schemeClr val="tx1"/>
              </a:solidFill>
              <a:round/>
              <a:headEnd/>
              <a:tailEnd/>
            </a:ln>
          </p:spPr>
          <p:txBody>
            <a:bodyPr wrap="none" anchor="ctr">
              <a:spAutoFit/>
            </a:bodyPr>
            <a:lstStyle/>
            <a:p>
              <a:endParaRPr lang="ja-JP" altLang="en-US"/>
            </a:p>
          </p:txBody>
        </p:sp>
        <p:sp>
          <p:nvSpPr>
            <p:cNvPr id="7" name="Line 13"/>
            <p:cNvSpPr>
              <a:spLocks noChangeShapeType="1"/>
            </p:cNvSpPr>
            <p:nvPr/>
          </p:nvSpPr>
          <p:spPr bwMode="auto">
            <a:xfrm>
              <a:off x="4896" y="432"/>
              <a:ext cx="0" cy="672"/>
            </a:xfrm>
            <a:prstGeom prst="line">
              <a:avLst/>
            </a:prstGeom>
            <a:noFill/>
            <a:ln w="6350">
              <a:solidFill>
                <a:schemeClr val="tx1"/>
              </a:solidFill>
              <a:round/>
              <a:headEnd/>
              <a:tailEnd/>
            </a:ln>
          </p:spPr>
          <p:txBody>
            <a:bodyPr wrap="none" anchor="ctr">
              <a:spAutoFit/>
            </a:bodyPr>
            <a:lstStyle/>
            <a:p>
              <a:endParaRPr lang="ja-JP" altLang="en-US"/>
            </a:p>
          </p:txBody>
        </p:sp>
        <p:sp>
          <p:nvSpPr>
            <p:cNvPr id="8" name="Line 14"/>
            <p:cNvSpPr>
              <a:spLocks noChangeShapeType="1"/>
            </p:cNvSpPr>
            <p:nvPr/>
          </p:nvSpPr>
          <p:spPr bwMode="auto">
            <a:xfrm>
              <a:off x="4800" y="432"/>
              <a:ext cx="0" cy="672"/>
            </a:xfrm>
            <a:prstGeom prst="line">
              <a:avLst/>
            </a:prstGeom>
            <a:noFill/>
            <a:ln w="6350">
              <a:solidFill>
                <a:schemeClr val="tx1"/>
              </a:solidFill>
              <a:round/>
              <a:headEnd/>
              <a:tailEnd/>
            </a:ln>
          </p:spPr>
          <p:txBody>
            <a:bodyPr wrap="none" anchor="ctr">
              <a:spAutoFit/>
            </a:bodyPr>
            <a:lstStyle/>
            <a:p>
              <a:endParaRPr lang="ja-JP" altLang="en-US"/>
            </a:p>
          </p:txBody>
        </p:sp>
        <p:sp>
          <p:nvSpPr>
            <p:cNvPr id="9" name="Line 15"/>
            <p:cNvSpPr>
              <a:spLocks noChangeShapeType="1"/>
            </p:cNvSpPr>
            <p:nvPr/>
          </p:nvSpPr>
          <p:spPr bwMode="auto">
            <a:xfrm>
              <a:off x="4752" y="454"/>
              <a:ext cx="0" cy="624"/>
            </a:xfrm>
            <a:prstGeom prst="line">
              <a:avLst/>
            </a:prstGeom>
            <a:noFill/>
            <a:ln w="6350">
              <a:solidFill>
                <a:schemeClr val="tx1"/>
              </a:solidFill>
              <a:round/>
              <a:headEnd/>
              <a:tailEnd/>
            </a:ln>
          </p:spPr>
          <p:txBody>
            <a:bodyPr anchor="ctr">
              <a:spAutoFit/>
            </a:bodyPr>
            <a:lstStyle/>
            <a:p>
              <a:endParaRPr lang="ja-JP" altLang="en-US"/>
            </a:p>
          </p:txBody>
        </p:sp>
        <p:sp>
          <p:nvSpPr>
            <p:cNvPr id="10" name="Line 16"/>
            <p:cNvSpPr>
              <a:spLocks noChangeShapeType="1"/>
            </p:cNvSpPr>
            <p:nvPr/>
          </p:nvSpPr>
          <p:spPr bwMode="auto">
            <a:xfrm>
              <a:off x="4944" y="454"/>
              <a:ext cx="0" cy="624"/>
            </a:xfrm>
            <a:prstGeom prst="line">
              <a:avLst/>
            </a:prstGeom>
            <a:noFill/>
            <a:ln w="6350">
              <a:solidFill>
                <a:schemeClr val="tx1"/>
              </a:solidFill>
              <a:round/>
              <a:headEnd/>
              <a:tailEnd/>
            </a:ln>
          </p:spPr>
          <p:txBody>
            <a:bodyPr anchor="ctr">
              <a:spAutoFit/>
            </a:bodyPr>
            <a:lstStyle/>
            <a:p>
              <a:endParaRPr lang="ja-JP" altLang="en-US"/>
            </a:p>
          </p:txBody>
        </p:sp>
        <p:sp>
          <p:nvSpPr>
            <p:cNvPr id="11" name="Line 17"/>
            <p:cNvSpPr>
              <a:spLocks noChangeShapeType="1"/>
            </p:cNvSpPr>
            <p:nvPr/>
          </p:nvSpPr>
          <p:spPr bwMode="auto">
            <a:xfrm>
              <a:off x="4992" y="500"/>
              <a:ext cx="0" cy="528"/>
            </a:xfrm>
            <a:prstGeom prst="line">
              <a:avLst/>
            </a:prstGeom>
            <a:noFill/>
            <a:ln w="6350">
              <a:solidFill>
                <a:schemeClr val="tx1"/>
              </a:solidFill>
              <a:round/>
              <a:headEnd/>
              <a:tailEnd/>
            </a:ln>
          </p:spPr>
          <p:txBody>
            <a:bodyPr anchor="ctr">
              <a:spAutoFit/>
            </a:bodyPr>
            <a:lstStyle/>
            <a:p>
              <a:endParaRPr lang="ja-JP" altLang="en-US"/>
            </a:p>
          </p:txBody>
        </p:sp>
        <p:sp>
          <p:nvSpPr>
            <p:cNvPr id="12" name="Line 18"/>
            <p:cNvSpPr>
              <a:spLocks noChangeShapeType="1"/>
            </p:cNvSpPr>
            <p:nvPr/>
          </p:nvSpPr>
          <p:spPr bwMode="auto">
            <a:xfrm>
              <a:off x="4704" y="500"/>
              <a:ext cx="0" cy="528"/>
            </a:xfrm>
            <a:prstGeom prst="line">
              <a:avLst/>
            </a:prstGeom>
            <a:noFill/>
            <a:ln w="6350">
              <a:solidFill>
                <a:schemeClr val="tx1"/>
              </a:solidFill>
              <a:round/>
              <a:headEnd/>
              <a:tailEnd/>
            </a:ln>
          </p:spPr>
          <p:txBody>
            <a:bodyPr anchor="ctr">
              <a:spAutoFit/>
            </a:bodyPr>
            <a:lstStyle/>
            <a:p>
              <a:endParaRPr lang="ja-JP" altLang="en-US"/>
            </a:p>
          </p:txBody>
        </p:sp>
        <p:sp>
          <p:nvSpPr>
            <p:cNvPr id="13" name="Line 19"/>
            <p:cNvSpPr>
              <a:spLocks noChangeShapeType="1"/>
            </p:cNvSpPr>
            <p:nvPr/>
          </p:nvSpPr>
          <p:spPr bwMode="auto">
            <a:xfrm>
              <a:off x="4656" y="576"/>
              <a:ext cx="0" cy="384"/>
            </a:xfrm>
            <a:prstGeom prst="line">
              <a:avLst/>
            </a:prstGeom>
            <a:noFill/>
            <a:ln w="6350">
              <a:solidFill>
                <a:schemeClr val="tx1"/>
              </a:solidFill>
              <a:round/>
              <a:headEnd/>
              <a:tailEnd/>
            </a:ln>
          </p:spPr>
          <p:txBody>
            <a:bodyPr anchor="ctr">
              <a:spAutoFit/>
            </a:bodyPr>
            <a:lstStyle/>
            <a:p>
              <a:endParaRPr lang="ja-JP" altLang="en-US"/>
            </a:p>
          </p:txBody>
        </p:sp>
        <p:sp>
          <p:nvSpPr>
            <p:cNvPr id="14" name="Line 20"/>
            <p:cNvSpPr>
              <a:spLocks noChangeShapeType="1"/>
            </p:cNvSpPr>
            <p:nvPr/>
          </p:nvSpPr>
          <p:spPr bwMode="auto">
            <a:xfrm>
              <a:off x="5040" y="576"/>
              <a:ext cx="0" cy="384"/>
            </a:xfrm>
            <a:prstGeom prst="line">
              <a:avLst/>
            </a:prstGeom>
            <a:noFill/>
            <a:ln w="6350">
              <a:solidFill>
                <a:schemeClr val="tx1"/>
              </a:solidFill>
              <a:round/>
              <a:headEnd/>
              <a:tailEnd/>
            </a:ln>
          </p:spPr>
          <p:txBody>
            <a:bodyPr anchor="ctr">
              <a:spAutoFit/>
            </a:bodyPr>
            <a:lstStyle/>
            <a:p>
              <a:endParaRPr lang="ja-JP" altLang="en-US"/>
            </a:p>
          </p:txBody>
        </p:sp>
      </p:grpSp>
      <p:grpSp>
        <p:nvGrpSpPr>
          <p:cNvPr id="15" name="Group 21"/>
          <p:cNvGrpSpPr>
            <a:grpSpLocks/>
          </p:cNvGrpSpPr>
          <p:nvPr/>
        </p:nvGrpSpPr>
        <p:grpSpPr bwMode="auto">
          <a:xfrm>
            <a:off x="2535238" y="3509491"/>
            <a:ext cx="725487" cy="1019175"/>
            <a:chOff x="4607" y="430"/>
            <a:chExt cx="480" cy="674"/>
          </a:xfrm>
        </p:grpSpPr>
        <p:sp>
          <p:nvSpPr>
            <p:cNvPr id="16" name="Oval 22"/>
            <p:cNvSpPr>
              <a:spLocks noChangeArrowheads="1"/>
            </p:cNvSpPr>
            <p:nvPr/>
          </p:nvSpPr>
          <p:spPr bwMode="auto">
            <a:xfrm rot="-3282">
              <a:off x="4607" y="430"/>
              <a:ext cx="480" cy="672"/>
            </a:xfrm>
            <a:prstGeom prst="ellipse">
              <a:avLst/>
            </a:prstGeom>
            <a:solidFill>
              <a:srgbClr val="FF99CC"/>
            </a:solidFill>
            <a:ln w="12700">
              <a:solidFill>
                <a:srgbClr val="000000"/>
              </a:solidFill>
              <a:round/>
              <a:headEnd/>
              <a:tailEnd/>
            </a:ln>
          </p:spPr>
          <p:txBody>
            <a:bodyPr wrap="none" anchor="ctr"/>
            <a:lstStyle/>
            <a:p>
              <a:endParaRPr lang="ja-JP" altLang="en-US"/>
            </a:p>
          </p:txBody>
        </p:sp>
        <p:sp>
          <p:nvSpPr>
            <p:cNvPr id="17" name="Line 23"/>
            <p:cNvSpPr>
              <a:spLocks noChangeShapeType="1"/>
            </p:cNvSpPr>
            <p:nvPr/>
          </p:nvSpPr>
          <p:spPr bwMode="auto">
            <a:xfrm>
              <a:off x="4848" y="432"/>
              <a:ext cx="0" cy="672"/>
            </a:xfrm>
            <a:prstGeom prst="line">
              <a:avLst/>
            </a:prstGeom>
            <a:noFill/>
            <a:ln w="6350">
              <a:solidFill>
                <a:schemeClr val="tx1"/>
              </a:solidFill>
              <a:round/>
              <a:headEnd/>
              <a:tailEnd/>
            </a:ln>
          </p:spPr>
          <p:txBody>
            <a:bodyPr wrap="none" anchor="ctr">
              <a:spAutoFit/>
            </a:bodyPr>
            <a:lstStyle/>
            <a:p>
              <a:endParaRPr lang="ja-JP" altLang="en-US"/>
            </a:p>
          </p:txBody>
        </p:sp>
        <p:sp>
          <p:nvSpPr>
            <p:cNvPr id="18" name="Line 24"/>
            <p:cNvSpPr>
              <a:spLocks noChangeShapeType="1"/>
            </p:cNvSpPr>
            <p:nvPr/>
          </p:nvSpPr>
          <p:spPr bwMode="auto">
            <a:xfrm>
              <a:off x="4896" y="432"/>
              <a:ext cx="0" cy="672"/>
            </a:xfrm>
            <a:prstGeom prst="line">
              <a:avLst/>
            </a:prstGeom>
            <a:noFill/>
            <a:ln w="6350">
              <a:solidFill>
                <a:schemeClr val="tx1"/>
              </a:solidFill>
              <a:round/>
              <a:headEnd/>
              <a:tailEnd/>
            </a:ln>
          </p:spPr>
          <p:txBody>
            <a:bodyPr wrap="none" anchor="ctr">
              <a:spAutoFit/>
            </a:bodyPr>
            <a:lstStyle/>
            <a:p>
              <a:endParaRPr lang="ja-JP" altLang="en-US"/>
            </a:p>
          </p:txBody>
        </p:sp>
        <p:sp>
          <p:nvSpPr>
            <p:cNvPr id="19" name="Line 25"/>
            <p:cNvSpPr>
              <a:spLocks noChangeShapeType="1"/>
            </p:cNvSpPr>
            <p:nvPr/>
          </p:nvSpPr>
          <p:spPr bwMode="auto">
            <a:xfrm>
              <a:off x="4800" y="432"/>
              <a:ext cx="0" cy="672"/>
            </a:xfrm>
            <a:prstGeom prst="line">
              <a:avLst/>
            </a:prstGeom>
            <a:noFill/>
            <a:ln w="6350">
              <a:solidFill>
                <a:schemeClr val="tx1"/>
              </a:solidFill>
              <a:round/>
              <a:headEnd/>
              <a:tailEnd/>
            </a:ln>
          </p:spPr>
          <p:txBody>
            <a:bodyPr wrap="none" anchor="ctr">
              <a:spAutoFit/>
            </a:bodyPr>
            <a:lstStyle/>
            <a:p>
              <a:endParaRPr lang="ja-JP" altLang="en-US"/>
            </a:p>
          </p:txBody>
        </p:sp>
        <p:sp>
          <p:nvSpPr>
            <p:cNvPr id="20" name="Line 26"/>
            <p:cNvSpPr>
              <a:spLocks noChangeShapeType="1"/>
            </p:cNvSpPr>
            <p:nvPr/>
          </p:nvSpPr>
          <p:spPr bwMode="auto">
            <a:xfrm>
              <a:off x="4752" y="454"/>
              <a:ext cx="0" cy="624"/>
            </a:xfrm>
            <a:prstGeom prst="line">
              <a:avLst/>
            </a:prstGeom>
            <a:noFill/>
            <a:ln w="6350">
              <a:solidFill>
                <a:schemeClr val="tx1"/>
              </a:solidFill>
              <a:round/>
              <a:headEnd/>
              <a:tailEnd/>
            </a:ln>
          </p:spPr>
          <p:txBody>
            <a:bodyPr anchor="ctr">
              <a:spAutoFit/>
            </a:bodyPr>
            <a:lstStyle/>
            <a:p>
              <a:endParaRPr lang="ja-JP" altLang="en-US"/>
            </a:p>
          </p:txBody>
        </p:sp>
        <p:sp>
          <p:nvSpPr>
            <p:cNvPr id="21" name="Line 27"/>
            <p:cNvSpPr>
              <a:spLocks noChangeShapeType="1"/>
            </p:cNvSpPr>
            <p:nvPr/>
          </p:nvSpPr>
          <p:spPr bwMode="auto">
            <a:xfrm>
              <a:off x="4944" y="454"/>
              <a:ext cx="0" cy="624"/>
            </a:xfrm>
            <a:prstGeom prst="line">
              <a:avLst/>
            </a:prstGeom>
            <a:noFill/>
            <a:ln w="6350">
              <a:solidFill>
                <a:schemeClr val="tx1"/>
              </a:solidFill>
              <a:round/>
              <a:headEnd/>
              <a:tailEnd/>
            </a:ln>
          </p:spPr>
          <p:txBody>
            <a:bodyPr anchor="ctr">
              <a:spAutoFit/>
            </a:bodyPr>
            <a:lstStyle/>
            <a:p>
              <a:endParaRPr lang="ja-JP" altLang="en-US"/>
            </a:p>
          </p:txBody>
        </p:sp>
        <p:sp>
          <p:nvSpPr>
            <p:cNvPr id="22" name="Line 28"/>
            <p:cNvSpPr>
              <a:spLocks noChangeShapeType="1"/>
            </p:cNvSpPr>
            <p:nvPr/>
          </p:nvSpPr>
          <p:spPr bwMode="auto">
            <a:xfrm>
              <a:off x="4992" y="500"/>
              <a:ext cx="0" cy="528"/>
            </a:xfrm>
            <a:prstGeom prst="line">
              <a:avLst/>
            </a:prstGeom>
            <a:noFill/>
            <a:ln w="6350">
              <a:solidFill>
                <a:schemeClr val="tx1"/>
              </a:solidFill>
              <a:round/>
              <a:headEnd/>
              <a:tailEnd/>
            </a:ln>
          </p:spPr>
          <p:txBody>
            <a:bodyPr anchor="ctr">
              <a:spAutoFit/>
            </a:bodyPr>
            <a:lstStyle/>
            <a:p>
              <a:endParaRPr lang="ja-JP" altLang="en-US"/>
            </a:p>
          </p:txBody>
        </p:sp>
        <p:sp>
          <p:nvSpPr>
            <p:cNvPr id="23" name="Line 29"/>
            <p:cNvSpPr>
              <a:spLocks noChangeShapeType="1"/>
            </p:cNvSpPr>
            <p:nvPr/>
          </p:nvSpPr>
          <p:spPr bwMode="auto">
            <a:xfrm>
              <a:off x="4704" y="500"/>
              <a:ext cx="0" cy="528"/>
            </a:xfrm>
            <a:prstGeom prst="line">
              <a:avLst/>
            </a:prstGeom>
            <a:noFill/>
            <a:ln w="6350">
              <a:solidFill>
                <a:schemeClr val="tx1"/>
              </a:solidFill>
              <a:round/>
              <a:headEnd/>
              <a:tailEnd/>
            </a:ln>
          </p:spPr>
          <p:txBody>
            <a:bodyPr anchor="ctr">
              <a:spAutoFit/>
            </a:bodyPr>
            <a:lstStyle/>
            <a:p>
              <a:endParaRPr lang="ja-JP" altLang="en-US"/>
            </a:p>
          </p:txBody>
        </p:sp>
        <p:sp>
          <p:nvSpPr>
            <p:cNvPr id="24" name="Line 30"/>
            <p:cNvSpPr>
              <a:spLocks noChangeShapeType="1"/>
            </p:cNvSpPr>
            <p:nvPr/>
          </p:nvSpPr>
          <p:spPr bwMode="auto">
            <a:xfrm>
              <a:off x="4656" y="576"/>
              <a:ext cx="0" cy="384"/>
            </a:xfrm>
            <a:prstGeom prst="line">
              <a:avLst/>
            </a:prstGeom>
            <a:noFill/>
            <a:ln w="6350">
              <a:solidFill>
                <a:schemeClr val="tx1"/>
              </a:solidFill>
              <a:round/>
              <a:headEnd/>
              <a:tailEnd/>
            </a:ln>
          </p:spPr>
          <p:txBody>
            <a:bodyPr anchor="ctr">
              <a:spAutoFit/>
            </a:bodyPr>
            <a:lstStyle/>
            <a:p>
              <a:endParaRPr lang="ja-JP" altLang="en-US"/>
            </a:p>
          </p:txBody>
        </p:sp>
        <p:sp>
          <p:nvSpPr>
            <p:cNvPr id="25" name="Line 31"/>
            <p:cNvSpPr>
              <a:spLocks noChangeShapeType="1"/>
            </p:cNvSpPr>
            <p:nvPr/>
          </p:nvSpPr>
          <p:spPr bwMode="auto">
            <a:xfrm>
              <a:off x="5040" y="576"/>
              <a:ext cx="0" cy="384"/>
            </a:xfrm>
            <a:prstGeom prst="line">
              <a:avLst/>
            </a:prstGeom>
            <a:noFill/>
            <a:ln w="6350">
              <a:solidFill>
                <a:schemeClr val="tx1"/>
              </a:solidFill>
              <a:round/>
              <a:headEnd/>
              <a:tailEnd/>
            </a:ln>
          </p:spPr>
          <p:txBody>
            <a:bodyPr anchor="ctr">
              <a:spAutoFit/>
            </a:bodyPr>
            <a:lstStyle/>
            <a:p>
              <a:endParaRPr lang="ja-JP" altLang="en-US"/>
            </a:p>
          </p:txBody>
        </p:sp>
      </p:grpSp>
      <p:sp>
        <p:nvSpPr>
          <p:cNvPr id="26" name="AutoShape 32"/>
          <p:cNvSpPr>
            <a:spLocks noChangeArrowheads="1"/>
          </p:cNvSpPr>
          <p:nvPr/>
        </p:nvSpPr>
        <p:spPr bwMode="auto">
          <a:xfrm>
            <a:off x="6040438" y="3414241"/>
            <a:ext cx="1069975" cy="692150"/>
          </a:xfrm>
          <a:prstGeom prst="curvedRightArrow">
            <a:avLst>
              <a:gd name="adj1" fmla="val 20000"/>
              <a:gd name="adj2" fmla="val 40000"/>
              <a:gd name="adj3" fmla="val 51529"/>
            </a:avLst>
          </a:prstGeom>
          <a:solidFill>
            <a:srgbClr val="FFFFFF"/>
          </a:solidFill>
          <a:ln w="12700">
            <a:solidFill>
              <a:srgbClr val="000000"/>
            </a:solidFill>
            <a:miter lim="800000"/>
            <a:headEnd/>
            <a:tailEnd/>
          </a:ln>
        </p:spPr>
        <p:txBody>
          <a:bodyPr wrap="none" anchor="ctr"/>
          <a:lstStyle/>
          <a:p>
            <a:endParaRPr lang="ja-JP" altLang="en-US"/>
          </a:p>
        </p:txBody>
      </p:sp>
      <p:grpSp>
        <p:nvGrpSpPr>
          <p:cNvPr id="27" name="Group 33"/>
          <p:cNvGrpSpPr>
            <a:grpSpLocks/>
          </p:cNvGrpSpPr>
          <p:nvPr/>
        </p:nvGrpSpPr>
        <p:grpSpPr bwMode="auto">
          <a:xfrm>
            <a:off x="6537325" y="3455516"/>
            <a:ext cx="1533525" cy="1069975"/>
            <a:chOff x="3792" y="3168"/>
            <a:chExt cx="960" cy="672"/>
          </a:xfrm>
        </p:grpSpPr>
        <p:sp>
          <p:nvSpPr>
            <p:cNvPr id="28" name="Rectangle 34"/>
            <p:cNvSpPr>
              <a:spLocks noChangeArrowheads="1"/>
            </p:cNvSpPr>
            <p:nvPr/>
          </p:nvSpPr>
          <p:spPr bwMode="auto">
            <a:xfrm>
              <a:off x="4224" y="3264"/>
              <a:ext cx="96" cy="576"/>
            </a:xfrm>
            <a:prstGeom prst="rect">
              <a:avLst/>
            </a:prstGeom>
            <a:solidFill>
              <a:srgbClr val="808080"/>
            </a:solidFill>
            <a:ln w="12700">
              <a:solidFill>
                <a:srgbClr val="000000"/>
              </a:solidFill>
              <a:miter lim="800000"/>
              <a:headEnd/>
              <a:tailEnd/>
            </a:ln>
          </p:spPr>
          <p:txBody>
            <a:bodyPr wrap="none" anchor="ctr"/>
            <a:lstStyle/>
            <a:p>
              <a:endParaRPr lang="ja-JP" altLang="en-US"/>
            </a:p>
          </p:txBody>
        </p:sp>
        <p:sp>
          <p:nvSpPr>
            <p:cNvPr id="29" name="Oval 35"/>
            <p:cNvSpPr>
              <a:spLocks noChangeArrowheads="1"/>
            </p:cNvSpPr>
            <p:nvPr/>
          </p:nvSpPr>
          <p:spPr bwMode="auto">
            <a:xfrm>
              <a:off x="3792" y="3168"/>
              <a:ext cx="960" cy="192"/>
            </a:xfrm>
            <a:prstGeom prst="ellipse">
              <a:avLst/>
            </a:prstGeom>
            <a:solidFill>
              <a:srgbClr val="808080"/>
            </a:solidFill>
            <a:ln w="12700">
              <a:solidFill>
                <a:srgbClr val="000000"/>
              </a:solidFill>
              <a:round/>
              <a:headEnd/>
              <a:tailEnd/>
            </a:ln>
          </p:spPr>
          <p:txBody>
            <a:bodyPr wrap="none" anchor="ctr"/>
            <a:lstStyle/>
            <a:p>
              <a:endParaRPr lang="ja-JP" altLang="en-US"/>
            </a:p>
          </p:txBody>
        </p:sp>
      </p:grpSp>
      <p:grpSp>
        <p:nvGrpSpPr>
          <p:cNvPr id="30" name="Group 36"/>
          <p:cNvGrpSpPr>
            <a:grpSpLocks/>
          </p:cNvGrpSpPr>
          <p:nvPr/>
        </p:nvGrpSpPr>
        <p:grpSpPr bwMode="auto">
          <a:xfrm>
            <a:off x="881063" y="3657129"/>
            <a:ext cx="1489075" cy="765175"/>
            <a:chOff x="144" y="2928"/>
            <a:chExt cx="933" cy="480"/>
          </a:xfrm>
        </p:grpSpPr>
        <p:sp>
          <p:nvSpPr>
            <p:cNvPr id="31" name="AutoShape 37"/>
            <p:cNvSpPr>
              <a:spLocks noChangeArrowheads="1"/>
            </p:cNvSpPr>
            <p:nvPr/>
          </p:nvSpPr>
          <p:spPr bwMode="auto">
            <a:xfrm>
              <a:off x="144" y="2928"/>
              <a:ext cx="768" cy="480"/>
            </a:xfrm>
            <a:prstGeom prst="cube">
              <a:avLst>
                <a:gd name="adj" fmla="val 25000"/>
              </a:avLst>
            </a:prstGeom>
            <a:solidFill>
              <a:srgbClr val="808080"/>
            </a:solidFill>
            <a:ln w="12700">
              <a:solidFill>
                <a:srgbClr val="000000"/>
              </a:solidFill>
              <a:miter lim="800000"/>
              <a:headEnd/>
              <a:tailEnd/>
            </a:ln>
          </p:spPr>
          <p:txBody>
            <a:bodyPr wrap="none" anchor="ctr"/>
            <a:lstStyle/>
            <a:p>
              <a:endParaRPr lang="ja-JP" altLang="en-US"/>
            </a:p>
          </p:txBody>
        </p:sp>
        <p:sp>
          <p:nvSpPr>
            <p:cNvPr id="32" name="AutoShape 38"/>
            <p:cNvSpPr>
              <a:spLocks noChangeArrowheads="1"/>
            </p:cNvSpPr>
            <p:nvPr/>
          </p:nvSpPr>
          <p:spPr bwMode="auto">
            <a:xfrm rot="5413511">
              <a:off x="837" y="3033"/>
              <a:ext cx="240" cy="240"/>
            </a:xfrm>
            <a:prstGeom prst="can">
              <a:avLst>
                <a:gd name="adj" fmla="val 25000"/>
              </a:avLst>
            </a:prstGeom>
            <a:solidFill>
              <a:srgbClr val="333333"/>
            </a:solidFill>
            <a:ln w="12700">
              <a:solidFill>
                <a:srgbClr val="000000"/>
              </a:solidFill>
              <a:round/>
              <a:headEnd/>
              <a:tailEnd/>
            </a:ln>
          </p:spPr>
          <p:txBody>
            <a:bodyPr wrap="none" anchor="ctr"/>
            <a:lstStyle/>
            <a:p>
              <a:endParaRPr lang="ja-JP" altLang="en-US"/>
            </a:p>
          </p:txBody>
        </p:sp>
      </p:grpSp>
      <p:sp>
        <p:nvSpPr>
          <p:cNvPr id="33" name="AutoShape 39"/>
          <p:cNvSpPr>
            <a:spLocks noChangeArrowheads="1"/>
          </p:cNvSpPr>
          <p:nvPr/>
        </p:nvSpPr>
        <p:spPr bwMode="auto">
          <a:xfrm rot="-759153">
            <a:off x="1992313" y="2406179"/>
            <a:ext cx="385762" cy="379412"/>
          </a:xfrm>
          <a:prstGeom prst="sun">
            <a:avLst>
              <a:gd name="adj" fmla="val 25000"/>
            </a:avLst>
          </a:prstGeom>
          <a:solidFill>
            <a:srgbClr val="FF6600"/>
          </a:solidFill>
          <a:ln w="3175">
            <a:noFill/>
            <a:miter lim="800000"/>
            <a:headEnd/>
            <a:tailEnd/>
          </a:ln>
        </p:spPr>
        <p:txBody>
          <a:bodyPr wrap="none" anchor="ctr"/>
          <a:lstStyle/>
          <a:p>
            <a:endParaRPr lang="ja-JP" altLang="en-US"/>
          </a:p>
        </p:txBody>
      </p:sp>
      <p:sp>
        <p:nvSpPr>
          <p:cNvPr id="34" name="Line 40"/>
          <p:cNvSpPr>
            <a:spLocks noChangeShapeType="1"/>
          </p:cNvSpPr>
          <p:nvPr/>
        </p:nvSpPr>
        <p:spPr bwMode="auto">
          <a:xfrm rot="-352671">
            <a:off x="3529013" y="2590329"/>
            <a:ext cx="2217737" cy="919162"/>
          </a:xfrm>
          <a:prstGeom prst="line">
            <a:avLst/>
          </a:prstGeom>
          <a:noFill/>
          <a:ln w="12700">
            <a:solidFill>
              <a:srgbClr val="FF6600"/>
            </a:solidFill>
            <a:round/>
            <a:headEnd/>
            <a:tailEnd type="triangle" w="med" len="med"/>
          </a:ln>
        </p:spPr>
        <p:txBody>
          <a:bodyPr wrap="none"/>
          <a:lstStyle/>
          <a:p>
            <a:endParaRPr lang="ja-JP" altLang="en-US"/>
          </a:p>
        </p:txBody>
      </p:sp>
      <p:grpSp>
        <p:nvGrpSpPr>
          <p:cNvPr id="35" name="Group 41"/>
          <p:cNvGrpSpPr>
            <a:grpSpLocks/>
          </p:cNvGrpSpPr>
          <p:nvPr/>
        </p:nvGrpSpPr>
        <p:grpSpPr bwMode="auto">
          <a:xfrm rot="1785672">
            <a:off x="2874963" y="917104"/>
            <a:ext cx="874712" cy="1069975"/>
            <a:chOff x="384" y="2064"/>
            <a:chExt cx="597" cy="672"/>
          </a:xfrm>
        </p:grpSpPr>
        <p:sp>
          <p:nvSpPr>
            <p:cNvPr id="36" name="AutoShape 42"/>
            <p:cNvSpPr>
              <a:spLocks noChangeArrowheads="1"/>
            </p:cNvSpPr>
            <p:nvPr/>
          </p:nvSpPr>
          <p:spPr bwMode="auto">
            <a:xfrm>
              <a:off x="384" y="2064"/>
              <a:ext cx="491" cy="672"/>
            </a:xfrm>
            <a:prstGeom prst="cube">
              <a:avLst>
                <a:gd name="adj" fmla="val 25000"/>
              </a:avLst>
            </a:prstGeom>
            <a:solidFill>
              <a:srgbClr val="808080"/>
            </a:solidFill>
            <a:ln w="12700">
              <a:solidFill>
                <a:srgbClr val="000000"/>
              </a:solidFill>
              <a:miter lim="800000"/>
              <a:headEnd/>
              <a:tailEnd/>
            </a:ln>
          </p:spPr>
          <p:txBody>
            <a:bodyPr wrap="none" anchor="ctr"/>
            <a:lstStyle/>
            <a:p>
              <a:endParaRPr lang="ja-JP" altLang="en-US"/>
            </a:p>
          </p:txBody>
        </p:sp>
        <p:sp>
          <p:nvSpPr>
            <p:cNvPr id="37" name="AutoShape 43"/>
            <p:cNvSpPr>
              <a:spLocks noChangeArrowheads="1"/>
            </p:cNvSpPr>
            <p:nvPr/>
          </p:nvSpPr>
          <p:spPr bwMode="auto">
            <a:xfrm rot="5413511">
              <a:off x="736" y="2302"/>
              <a:ext cx="336" cy="154"/>
            </a:xfrm>
            <a:prstGeom prst="can">
              <a:avLst>
                <a:gd name="adj" fmla="val 25000"/>
              </a:avLst>
            </a:prstGeom>
            <a:solidFill>
              <a:srgbClr val="333333"/>
            </a:solidFill>
            <a:ln w="12700">
              <a:solidFill>
                <a:srgbClr val="000000"/>
              </a:solidFill>
              <a:round/>
              <a:headEnd/>
              <a:tailEnd/>
            </a:ln>
          </p:spPr>
          <p:txBody>
            <a:bodyPr wrap="none" anchor="ctr"/>
            <a:lstStyle/>
            <a:p>
              <a:endParaRPr lang="ja-JP" altLang="en-US"/>
            </a:p>
          </p:txBody>
        </p:sp>
      </p:grpSp>
      <p:sp>
        <p:nvSpPr>
          <p:cNvPr id="38" name="Line 44"/>
          <p:cNvSpPr>
            <a:spLocks noChangeShapeType="1"/>
          </p:cNvSpPr>
          <p:nvPr/>
        </p:nvSpPr>
        <p:spPr bwMode="auto">
          <a:xfrm flipH="1">
            <a:off x="3400425" y="4000029"/>
            <a:ext cx="2390775" cy="0"/>
          </a:xfrm>
          <a:prstGeom prst="line">
            <a:avLst/>
          </a:prstGeom>
          <a:noFill/>
          <a:ln w="12700">
            <a:solidFill>
              <a:srgbClr val="FF6600"/>
            </a:solidFill>
            <a:round/>
            <a:headEnd/>
            <a:tailEnd type="triangle" w="med" len="med"/>
          </a:ln>
        </p:spPr>
        <p:txBody>
          <a:bodyPr/>
          <a:lstStyle/>
          <a:p>
            <a:endParaRPr lang="ja-JP" altLang="en-US"/>
          </a:p>
        </p:txBody>
      </p:sp>
      <p:sp>
        <p:nvSpPr>
          <p:cNvPr id="39" name="Freeform 45"/>
          <p:cNvSpPr>
            <a:spLocks/>
          </p:cNvSpPr>
          <p:nvPr/>
        </p:nvSpPr>
        <p:spPr bwMode="auto">
          <a:xfrm rot="1040155">
            <a:off x="3543300" y="2642716"/>
            <a:ext cx="1812925" cy="723900"/>
          </a:xfrm>
          <a:custGeom>
            <a:avLst/>
            <a:gdLst>
              <a:gd name="T0" fmla="*/ 0 w 2160"/>
              <a:gd name="T1" fmla="*/ 2147483647 h 864"/>
              <a:gd name="T2" fmla="*/ 2147483647 w 2160"/>
              <a:gd name="T3" fmla="*/ 0 h 864"/>
              <a:gd name="T4" fmla="*/ 2147483647 w 2160"/>
              <a:gd name="T5" fmla="*/ 2147483647 h 864"/>
              <a:gd name="T6" fmla="*/ 2147483647 w 2160"/>
              <a:gd name="T7" fmla="*/ 0 h 864"/>
              <a:gd name="T8" fmla="*/ 2147483647 w 2160"/>
              <a:gd name="T9" fmla="*/ 2147483647 h 864"/>
              <a:gd name="T10" fmla="*/ 2147483647 w 2160"/>
              <a:gd name="T11" fmla="*/ 0 h 864"/>
              <a:gd name="T12" fmla="*/ 0 60000 65536"/>
              <a:gd name="T13" fmla="*/ 0 60000 65536"/>
              <a:gd name="T14" fmla="*/ 0 60000 65536"/>
              <a:gd name="T15" fmla="*/ 0 60000 65536"/>
              <a:gd name="T16" fmla="*/ 0 60000 65536"/>
              <a:gd name="T17" fmla="*/ 0 60000 65536"/>
              <a:gd name="T18" fmla="*/ 0 w 2160"/>
              <a:gd name="T19" fmla="*/ 0 h 864"/>
              <a:gd name="T20" fmla="*/ 2160 w 2160"/>
              <a:gd name="T21" fmla="*/ 864 h 864"/>
            </a:gdLst>
            <a:ahLst/>
            <a:cxnLst>
              <a:cxn ang="T12">
                <a:pos x="T0" y="T1"/>
              </a:cxn>
              <a:cxn ang="T13">
                <a:pos x="T2" y="T3"/>
              </a:cxn>
              <a:cxn ang="T14">
                <a:pos x="T4" y="T5"/>
              </a:cxn>
              <a:cxn ang="T15">
                <a:pos x="T6" y="T7"/>
              </a:cxn>
              <a:cxn ang="T16">
                <a:pos x="T8" y="T9"/>
              </a:cxn>
              <a:cxn ang="T17">
                <a:pos x="T10" y="T11"/>
              </a:cxn>
            </a:cxnLst>
            <a:rect l="T18" t="T19" r="T20" b="T21"/>
            <a:pathLst>
              <a:path w="2160" h="864">
                <a:moveTo>
                  <a:pt x="0" y="864"/>
                </a:moveTo>
                <a:cubicBezTo>
                  <a:pt x="144" y="432"/>
                  <a:pt x="288" y="0"/>
                  <a:pt x="432" y="0"/>
                </a:cubicBezTo>
                <a:cubicBezTo>
                  <a:pt x="576" y="0"/>
                  <a:pt x="720" y="864"/>
                  <a:pt x="864" y="864"/>
                </a:cubicBezTo>
                <a:cubicBezTo>
                  <a:pt x="1008" y="864"/>
                  <a:pt x="1152" y="0"/>
                  <a:pt x="1296" y="0"/>
                </a:cubicBezTo>
                <a:cubicBezTo>
                  <a:pt x="1440" y="0"/>
                  <a:pt x="1584" y="864"/>
                  <a:pt x="1728" y="864"/>
                </a:cubicBezTo>
                <a:cubicBezTo>
                  <a:pt x="1872" y="864"/>
                  <a:pt x="2016" y="432"/>
                  <a:pt x="2160" y="0"/>
                </a:cubicBezTo>
              </a:path>
            </a:pathLst>
          </a:custGeom>
          <a:noFill/>
          <a:ln w="12700">
            <a:solidFill>
              <a:srgbClr val="339966"/>
            </a:solidFill>
            <a:round/>
            <a:headEnd/>
            <a:tailEnd/>
          </a:ln>
        </p:spPr>
        <p:txBody>
          <a:bodyPr anchor="ctr">
            <a:spAutoFit/>
          </a:bodyPr>
          <a:lstStyle/>
          <a:p>
            <a:endParaRPr lang="ja-JP" altLang="en-US"/>
          </a:p>
        </p:txBody>
      </p:sp>
      <p:grpSp>
        <p:nvGrpSpPr>
          <p:cNvPr id="40" name="Group 46"/>
          <p:cNvGrpSpPr>
            <a:grpSpLocks/>
          </p:cNvGrpSpPr>
          <p:nvPr/>
        </p:nvGrpSpPr>
        <p:grpSpPr bwMode="auto">
          <a:xfrm>
            <a:off x="6791325" y="3039591"/>
            <a:ext cx="1089025" cy="631825"/>
            <a:chOff x="3475" y="2576"/>
            <a:chExt cx="545" cy="317"/>
          </a:xfrm>
        </p:grpSpPr>
        <p:sp>
          <p:nvSpPr>
            <p:cNvPr id="41" name="Freeform 47"/>
            <p:cNvSpPr>
              <a:spLocks/>
            </p:cNvSpPr>
            <p:nvPr/>
          </p:nvSpPr>
          <p:spPr bwMode="auto">
            <a:xfrm>
              <a:off x="3475" y="2576"/>
              <a:ext cx="545" cy="317"/>
            </a:xfrm>
            <a:custGeom>
              <a:avLst/>
              <a:gdLst>
                <a:gd name="T0" fmla="*/ 114 w 545"/>
                <a:gd name="T1" fmla="*/ 22 h 317"/>
                <a:gd name="T2" fmla="*/ 137 w 545"/>
                <a:gd name="T3" fmla="*/ 136 h 317"/>
                <a:gd name="T4" fmla="*/ 0 w 545"/>
                <a:gd name="T5" fmla="*/ 181 h 317"/>
                <a:gd name="T6" fmla="*/ 23 w 545"/>
                <a:gd name="T7" fmla="*/ 272 h 317"/>
                <a:gd name="T8" fmla="*/ 137 w 545"/>
                <a:gd name="T9" fmla="*/ 317 h 317"/>
                <a:gd name="T10" fmla="*/ 295 w 545"/>
                <a:gd name="T11" fmla="*/ 317 h 317"/>
                <a:gd name="T12" fmla="*/ 409 w 545"/>
                <a:gd name="T13" fmla="*/ 294 h 317"/>
                <a:gd name="T14" fmla="*/ 499 w 545"/>
                <a:gd name="T15" fmla="*/ 294 h 317"/>
                <a:gd name="T16" fmla="*/ 477 w 545"/>
                <a:gd name="T17" fmla="*/ 226 h 317"/>
                <a:gd name="T18" fmla="*/ 545 w 545"/>
                <a:gd name="T19" fmla="*/ 136 h 317"/>
                <a:gd name="T20" fmla="*/ 522 w 545"/>
                <a:gd name="T21" fmla="*/ 90 h 317"/>
                <a:gd name="T22" fmla="*/ 409 w 545"/>
                <a:gd name="T23" fmla="*/ 113 h 317"/>
                <a:gd name="T24" fmla="*/ 318 w 545"/>
                <a:gd name="T25" fmla="*/ 22 h 317"/>
                <a:gd name="T26" fmla="*/ 250 w 545"/>
                <a:gd name="T27" fmla="*/ 0 h 317"/>
                <a:gd name="T28" fmla="*/ 137 w 545"/>
                <a:gd name="T29" fmla="*/ 0 h 317"/>
                <a:gd name="T30" fmla="*/ 114 w 545"/>
                <a:gd name="T31" fmla="*/ 22 h 3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5"/>
                <a:gd name="T49" fmla="*/ 0 h 317"/>
                <a:gd name="T50" fmla="*/ 545 w 545"/>
                <a:gd name="T51" fmla="*/ 317 h 3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5" h="317">
                  <a:moveTo>
                    <a:pt x="114" y="22"/>
                  </a:moveTo>
                  <a:lnTo>
                    <a:pt x="137" y="136"/>
                  </a:lnTo>
                  <a:lnTo>
                    <a:pt x="0" y="181"/>
                  </a:lnTo>
                  <a:lnTo>
                    <a:pt x="23" y="272"/>
                  </a:lnTo>
                  <a:lnTo>
                    <a:pt x="137" y="317"/>
                  </a:lnTo>
                  <a:lnTo>
                    <a:pt x="295" y="317"/>
                  </a:lnTo>
                  <a:lnTo>
                    <a:pt x="409" y="294"/>
                  </a:lnTo>
                  <a:lnTo>
                    <a:pt x="499" y="294"/>
                  </a:lnTo>
                  <a:lnTo>
                    <a:pt x="477" y="226"/>
                  </a:lnTo>
                  <a:lnTo>
                    <a:pt x="545" y="136"/>
                  </a:lnTo>
                  <a:lnTo>
                    <a:pt x="522" y="90"/>
                  </a:lnTo>
                  <a:lnTo>
                    <a:pt x="409" y="113"/>
                  </a:lnTo>
                  <a:lnTo>
                    <a:pt x="318" y="22"/>
                  </a:lnTo>
                  <a:lnTo>
                    <a:pt x="250" y="0"/>
                  </a:lnTo>
                  <a:lnTo>
                    <a:pt x="137" y="0"/>
                  </a:lnTo>
                  <a:lnTo>
                    <a:pt x="114" y="22"/>
                  </a:lnTo>
                  <a:close/>
                </a:path>
              </a:pathLst>
            </a:custGeom>
            <a:solidFill>
              <a:srgbClr val="CC0000"/>
            </a:solidFill>
            <a:ln w="12700">
              <a:solidFill>
                <a:schemeClr val="tx1"/>
              </a:solidFill>
              <a:round/>
              <a:headEnd/>
              <a:tailEnd/>
            </a:ln>
          </p:spPr>
          <p:txBody>
            <a:bodyPr wrap="none" anchor="ctr">
              <a:spAutoFit/>
            </a:bodyPr>
            <a:lstStyle/>
            <a:p>
              <a:endParaRPr lang="ja-JP" altLang="en-US"/>
            </a:p>
          </p:txBody>
        </p:sp>
        <p:sp>
          <p:nvSpPr>
            <p:cNvPr id="42" name="Oval 48"/>
            <p:cNvSpPr>
              <a:spLocks noChangeArrowheads="1"/>
            </p:cNvSpPr>
            <p:nvPr/>
          </p:nvSpPr>
          <p:spPr bwMode="auto">
            <a:xfrm>
              <a:off x="3657" y="2826"/>
              <a:ext cx="136" cy="45"/>
            </a:xfrm>
            <a:prstGeom prst="ellipse">
              <a:avLst/>
            </a:prstGeom>
            <a:solidFill>
              <a:srgbClr val="CC0000"/>
            </a:solidFill>
            <a:ln w="12700" algn="ctr">
              <a:solidFill>
                <a:schemeClr val="tx1"/>
              </a:solidFill>
              <a:round/>
              <a:headEnd/>
              <a:tailEnd/>
            </a:ln>
          </p:spPr>
          <p:txBody>
            <a:bodyPr wrap="none" anchor="ctr">
              <a:spAutoFit/>
            </a:bodyPr>
            <a:lstStyle/>
            <a:p>
              <a:endParaRPr lang="ja-JP" altLang="en-US"/>
            </a:p>
          </p:txBody>
        </p:sp>
        <p:sp>
          <p:nvSpPr>
            <p:cNvPr id="43" name="Oval 49"/>
            <p:cNvSpPr>
              <a:spLocks noChangeArrowheads="1"/>
            </p:cNvSpPr>
            <p:nvPr/>
          </p:nvSpPr>
          <p:spPr bwMode="auto">
            <a:xfrm>
              <a:off x="3680" y="2599"/>
              <a:ext cx="68" cy="46"/>
            </a:xfrm>
            <a:prstGeom prst="ellipse">
              <a:avLst/>
            </a:prstGeom>
            <a:solidFill>
              <a:srgbClr val="FFFFFF"/>
            </a:solidFill>
            <a:ln w="12700" algn="ctr">
              <a:noFill/>
              <a:round/>
              <a:headEnd/>
              <a:tailEnd/>
            </a:ln>
          </p:spPr>
          <p:txBody>
            <a:bodyPr wrap="none" anchor="ctr">
              <a:spAutoFit/>
            </a:bodyPr>
            <a:lstStyle/>
            <a:p>
              <a:endParaRPr lang="ja-JP" altLang="en-US"/>
            </a:p>
          </p:txBody>
        </p:sp>
        <p:sp>
          <p:nvSpPr>
            <p:cNvPr id="44" name="Line 50"/>
            <p:cNvSpPr>
              <a:spLocks noChangeShapeType="1"/>
            </p:cNvSpPr>
            <p:nvPr/>
          </p:nvSpPr>
          <p:spPr bwMode="auto">
            <a:xfrm>
              <a:off x="3884" y="2689"/>
              <a:ext cx="0" cy="182"/>
            </a:xfrm>
            <a:prstGeom prst="line">
              <a:avLst/>
            </a:prstGeom>
            <a:noFill/>
            <a:ln w="12700">
              <a:solidFill>
                <a:schemeClr val="tx1"/>
              </a:solidFill>
              <a:round/>
              <a:headEnd/>
              <a:tailEnd/>
            </a:ln>
          </p:spPr>
          <p:txBody>
            <a:bodyPr wrap="none" anchor="ctr">
              <a:spAutoFit/>
            </a:bodyPr>
            <a:lstStyle/>
            <a:p>
              <a:endParaRPr lang="ja-JP" altLang="en-US"/>
            </a:p>
          </p:txBody>
        </p:sp>
        <p:sp>
          <p:nvSpPr>
            <p:cNvPr id="45" name="Freeform 51"/>
            <p:cNvSpPr>
              <a:spLocks/>
            </p:cNvSpPr>
            <p:nvPr/>
          </p:nvSpPr>
          <p:spPr bwMode="auto">
            <a:xfrm>
              <a:off x="3475" y="2598"/>
              <a:ext cx="137" cy="159"/>
            </a:xfrm>
            <a:custGeom>
              <a:avLst/>
              <a:gdLst>
                <a:gd name="T0" fmla="*/ 114 w 137"/>
                <a:gd name="T1" fmla="*/ 0 h 159"/>
                <a:gd name="T2" fmla="*/ 137 w 137"/>
                <a:gd name="T3" fmla="*/ 114 h 159"/>
                <a:gd name="T4" fmla="*/ 0 w 137"/>
                <a:gd name="T5" fmla="*/ 159 h 159"/>
                <a:gd name="T6" fmla="*/ 91 w 137"/>
                <a:gd name="T7" fmla="*/ 91 h 159"/>
                <a:gd name="T8" fmla="*/ 114 w 137"/>
                <a:gd name="T9" fmla="*/ 0 h 159"/>
                <a:gd name="T10" fmla="*/ 0 60000 65536"/>
                <a:gd name="T11" fmla="*/ 0 60000 65536"/>
                <a:gd name="T12" fmla="*/ 0 60000 65536"/>
                <a:gd name="T13" fmla="*/ 0 60000 65536"/>
                <a:gd name="T14" fmla="*/ 0 60000 65536"/>
                <a:gd name="T15" fmla="*/ 0 w 137"/>
                <a:gd name="T16" fmla="*/ 0 h 159"/>
                <a:gd name="T17" fmla="*/ 137 w 137"/>
                <a:gd name="T18" fmla="*/ 159 h 159"/>
              </a:gdLst>
              <a:ahLst/>
              <a:cxnLst>
                <a:cxn ang="T10">
                  <a:pos x="T0" y="T1"/>
                </a:cxn>
                <a:cxn ang="T11">
                  <a:pos x="T2" y="T3"/>
                </a:cxn>
                <a:cxn ang="T12">
                  <a:pos x="T4" y="T5"/>
                </a:cxn>
                <a:cxn ang="T13">
                  <a:pos x="T6" y="T7"/>
                </a:cxn>
                <a:cxn ang="T14">
                  <a:pos x="T8" y="T9"/>
                </a:cxn>
              </a:cxnLst>
              <a:rect l="T15" t="T16" r="T17" b="T18"/>
              <a:pathLst>
                <a:path w="137" h="159">
                  <a:moveTo>
                    <a:pt x="114" y="0"/>
                  </a:moveTo>
                  <a:lnTo>
                    <a:pt x="137" y="114"/>
                  </a:lnTo>
                  <a:lnTo>
                    <a:pt x="0" y="159"/>
                  </a:lnTo>
                  <a:lnTo>
                    <a:pt x="91" y="91"/>
                  </a:lnTo>
                  <a:lnTo>
                    <a:pt x="114" y="0"/>
                  </a:lnTo>
                  <a:close/>
                </a:path>
              </a:pathLst>
            </a:custGeom>
            <a:solidFill>
              <a:srgbClr val="CC0000"/>
            </a:solidFill>
            <a:ln w="12700">
              <a:solidFill>
                <a:schemeClr val="tx1"/>
              </a:solidFill>
              <a:round/>
              <a:headEnd/>
              <a:tailEnd/>
            </a:ln>
          </p:spPr>
          <p:txBody>
            <a:bodyPr wrap="none" anchor="ctr">
              <a:spAutoFit/>
            </a:bodyPr>
            <a:lstStyle/>
            <a:p>
              <a:endParaRPr lang="ja-JP" altLang="en-US"/>
            </a:p>
          </p:txBody>
        </p:sp>
        <p:sp>
          <p:nvSpPr>
            <p:cNvPr id="46" name="Oval 52"/>
            <p:cNvSpPr>
              <a:spLocks noChangeArrowheads="1"/>
            </p:cNvSpPr>
            <p:nvPr/>
          </p:nvSpPr>
          <p:spPr bwMode="auto">
            <a:xfrm>
              <a:off x="3695" y="2604"/>
              <a:ext cx="45" cy="22"/>
            </a:xfrm>
            <a:prstGeom prst="ellipse">
              <a:avLst/>
            </a:prstGeom>
            <a:solidFill>
              <a:srgbClr val="000000"/>
            </a:solidFill>
            <a:ln w="12700" algn="ctr">
              <a:noFill/>
              <a:round/>
              <a:headEnd/>
              <a:tailEnd/>
            </a:ln>
          </p:spPr>
          <p:txBody>
            <a:bodyPr anchor="ctr">
              <a:spAutoFit/>
            </a:bodyPr>
            <a:lstStyle/>
            <a:p>
              <a:endParaRPr lang="ja-JP" altLang="en-US"/>
            </a:p>
          </p:txBody>
        </p:sp>
      </p:grpSp>
      <p:sp>
        <p:nvSpPr>
          <p:cNvPr id="53" name="テキスト ボックス 52"/>
          <p:cNvSpPr txBox="1"/>
          <p:nvPr/>
        </p:nvSpPr>
        <p:spPr>
          <a:xfrm>
            <a:off x="3995936" y="764704"/>
            <a:ext cx="2218877" cy="369332"/>
          </a:xfrm>
          <a:prstGeom prst="rect">
            <a:avLst/>
          </a:prstGeom>
          <a:noFill/>
        </p:spPr>
        <p:txBody>
          <a:bodyPr wrap="none" rtlCol="0">
            <a:spAutoFit/>
          </a:bodyPr>
          <a:lstStyle/>
          <a:p>
            <a:r>
              <a:rPr kumimoji="1" lang="ja-JP" altLang="en-US" dirty="0"/>
              <a:t>レーザ距離計測装置</a:t>
            </a:r>
          </a:p>
        </p:txBody>
      </p:sp>
      <p:sp>
        <p:nvSpPr>
          <p:cNvPr id="54" name="テキスト ボックス 53"/>
          <p:cNvSpPr txBox="1"/>
          <p:nvPr/>
        </p:nvSpPr>
        <p:spPr>
          <a:xfrm>
            <a:off x="1259632" y="1916832"/>
            <a:ext cx="646331" cy="369332"/>
          </a:xfrm>
          <a:prstGeom prst="rect">
            <a:avLst/>
          </a:prstGeom>
          <a:noFill/>
        </p:spPr>
        <p:txBody>
          <a:bodyPr wrap="none" rtlCol="0">
            <a:spAutoFit/>
          </a:bodyPr>
          <a:lstStyle/>
          <a:p>
            <a:r>
              <a:rPr kumimoji="1" lang="ja-JP" altLang="en-US" dirty="0"/>
              <a:t>光源</a:t>
            </a:r>
          </a:p>
        </p:txBody>
      </p:sp>
      <p:sp>
        <p:nvSpPr>
          <p:cNvPr id="55" name="テキスト ボックス 54"/>
          <p:cNvSpPr txBox="1"/>
          <p:nvPr/>
        </p:nvSpPr>
        <p:spPr>
          <a:xfrm>
            <a:off x="1043608" y="4509120"/>
            <a:ext cx="728084" cy="369332"/>
          </a:xfrm>
          <a:prstGeom prst="rect">
            <a:avLst/>
          </a:prstGeom>
          <a:noFill/>
        </p:spPr>
        <p:txBody>
          <a:bodyPr wrap="none" rtlCol="0">
            <a:spAutoFit/>
          </a:bodyPr>
          <a:lstStyle/>
          <a:p>
            <a:r>
              <a:rPr kumimoji="1" lang="ja-JP" altLang="en-US" dirty="0"/>
              <a:t>カメラ</a:t>
            </a:r>
          </a:p>
        </p:txBody>
      </p:sp>
      <p:sp>
        <p:nvSpPr>
          <p:cNvPr id="56" name="テキスト ボックス 55"/>
          <p:cNvSpPr txBox="1"/>
          <p:nvPr/>
        </p:nvSpPr>
        <p:spPr>
          <a:xfrm>
            <a:off x="3275856" y="3356992"/>
            <a:ext cx="877163" cy="369332"/>
          </a:xfrm>
          <a:prstGeom prst="rect">
            <a:avLst/>
          </a:prstGeom>
          <a:noFill/>
        </p:spPr>
        <p:txBody>
          <a:bodyPr wrap="none" rtlCol="0">
            <a:spAutoFit/>
          </a:bodyPr>
          <a:lstStyle/>
          <a:p>
            <a:r>
              <a:rPr kumimoji="1" lang="ja-JP" altLang="en-US" dirty="0"/>
              <a:t>偏光板</a:t>
            </a:r>
          </a:p>
        </p:txBody>
      </p:sp>
      <p:sp>
        <p:nvSpPr>
          <p:cNvPr id="57" name="テキスト ボックス 56"/>
          <p:cNvSpPr txBox="1"/>
          <p:nvPr/>
        </p:nvSpPr>
        <p:spPr>
          <a:xfrm>
            <a:off x="6732240" y="2492896"/>
            <a:ext cx="1107996" cy="369332"/>
          </a:xfrm>
          <a:prstGeom prst="rect">
            <a:avLst/>
          </a:prstGeom>
          <a:noFill/>
        </p:spPr>
        <p:txBody>
          <a:bodyPr wrap="none" rtlCol="0">
            <a:spAutoFit/>
          </a:bodyPr>
          <a:lstStyle/>
          <a:p>
            <a:r>
              <a:rPr kumimoji="1" lang="ja-JP" altLang="en-US" dirty="0"/>
              <a:t>対象物体</a:t>
            </a:r>
          </a:p>
        </p:txBody>
      </p:sp>
      <p:sp>
        <p:nvSpPr>
          <p:cNvPr id="58" name="テキスト ボックス 57"/>
          <p:cNvSpPr txBox="1"/>
          <p:nvPr/>
        </p:nvSpPr>
        <p:spPr>
          <a:xfrm>
            <a:off x="6876256" y="4581128"/>
            <a:ext cx="877163" cy="369332"/>
          </a:xfrm>
          <a:prstGeom prst="rect">
            <a:avLst/>
          </a:prstGeom>
          <a:noFill/>
        </p:spPr>
        <p:txBody>
          <a:bodyPr wrap="none" rtlCol="0">
            <a:spAutoFit/>
          </a:bodyPr>
          <a:lstStyle/>
          <a:p>
            <a:r>
              <a:rPr kumimoji="1" lang="ja-JP" altLang="en-US" dirty="0"/>
              <a:t>回転台</a:t>
            </a:r>
          </a:p>
        </p:txBody>
      </p:sp>
    </p:spTree>
    <p:extLst>
      <p:ext uri="{BB962C8B-B14F-4D97-AF65-F5344CB8AC3E}">
        <p14:creationId xmlns:p14="http://schemas.microsoft.com/office/powerpoint/2010/main" val="2684220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入力データ </a:t>
            </a:r>
            <a:r>
              <a:rPr kumimoji="1" lang="en-US" altLang="ja-JP" dirty="0"/>
              <a:t>[1]</a:t>
            </a:r>
            <a:endParaRPr kumimoji="1" lang="ja-JP" altLang="en-US" dirty="0"/>
          </a:p>
        </p:txBody>
      </p:sp>
      <p:pic>
        <p:nvPicPr>
          <p:cNvPr id="4" name="Wavelet-GeometryCoarse(Uncompressed).avi">
            <a:hlinkClick r:id="" action="ppaction://media"/>
          </p:cNvPr>
          <p:cNvPicPr>
            <a:picLocks noRot="1" noChangeAspect="1"/>
          </p:cNvPicPr>
          <p:nvPr>
            <a:videoFile r:link="rId1"/>
          </p:nvPr>
        </p:nvPicPr>
        <p:blipFill>
          <a:blip r:embed="rId5"/>
          <a:srcRect/>
          <a:stretch>
            <a:fillRect/>
          </a:stretch>
        </p:blipFill>
        <p:spPr bwMode="auto">
          <a:xfrm>
            <a:off x="138113" y="1988840"/>
            <a:ext cx="2895600" cy="2171700"/>
          </a:xfrm>
          <a:prstGeom prst="rect">
            <a:avLst/>
          </a:prstGeom>
          <a:noFill/>
          <a:ln w="9525">
            <a:noFill/>
            <a:miter lim="800000"/>
            <a:headEnd/>
            <a:tailEnd/>
          </a:ln>
        </p:spPr>
      </p:pic>
      <p:pic>
        <p:nvPicPr>
          <p:cNvPr id="5" name="Wavelet-GeometryFine(Uncompressed).avi">
            <a:hlinkClick r:id="" action="ppaction://media"/>
          </p:cNvPr>
          <p:cNvPicPr>
            <a:picLocks noRot="1" noChangeAspect="1"/>
          </p:cNvPicPr>
          <p:nvPr>
            <a:videoFile r:link="rId2"/>
          </p:nvPr>
        </p:nvPicPr>
        <p:blipFill>
          <a:blip r:embed="rId6"/>
          <a:srcRect/>
          <a:stretch>
            <a:fillRect/>
          </a:stretch>
        </p:blipFill>
        <p:spPr bwMode="auto">
          <a:xfrm>
            <a:off x="3124200" y="1988840"/>
            <a:ext cx="2895600" cy="2171700"/>
          </a:xfrm>
          <a:prstGeom prst="rect">
            <a:avLst/>
          </a:prstGeom>
          <a:noFill/>
          <a:ln w="9525">
            <a:noFill/>
            <a:miter lim="800000"/>
            <a:headEnd/>
            <a:tailEnd/>
          </a:ln>
        </p:spPr>
      </p:pic>
      <p:pic>
        <p:nvPicPr>
          <p:cNvPr id="6" name="Wavelet-InputImage(None).avi">
            <a:hlinkClick r:id="" action="ppaction://media"/>
          </p:cNvPr>
          <p:cNvPicPr>
            <a:picLocks noRot="1" noChangeAspect="1"/>
          </p:cNvPicPr>
          <p:nvPr>
            <a:videoFile r:link="rId3"/>
          </p:nvPr>
        </p:nvPicPr>
        <p:blipFill>
          <a:blip r:embed="rId7"/>
          <a:srcRect/>
          <a:stretch>
            <a:fillRect/>
          </a:stretch>
        </p:blipFill>
        <p:spPr bwMode="auto">
          <a:xfrm>
            <a:off x="6110288" y="1988840"/>
            <a:ext cx="2895600" cy="2171700"/>
          </a:xfrm>
          <a:prstGeom prst="rect">
            <a:avLst/>
          </a:prstGeom>
          <a:noFill/>
          <a:ln w="9525">
            <a:noFill/>
            <a:miter lim="800000"/>
            <a:headEnd/>
            <a:tailEnd/>
          </a:ln>
        </p:spPr>
      </p:pic>
      <p:sp>
        <p:nvSpPr>
          <p:cNvPr id="7" name="テキスト ボックス 6"/>
          <p:cNvSpPr txBox="1"/>
          <p:nvPr/>
        </p:nvSpPr>
        <p:spPr>
          <a:xfrm>
            <a:off x="2771800" y="1484784"/>
            <a:ext cx="646331" cy="369332"/>
          </a:xfrm>
          <a:prstGeom prst="rect">
            <a:avLst/>
          </a:prstGeom>
          <a:noFill/>
        </p:spPr>
        <p:txBody>
          <a:bodyPr wrap="none" rtlCol="0">
            <a:spAutoFit/>
          </a:bodyPr>
          <a:lstStyle/>
          <a:p>
            <a:r>
              <a:rPr kumimoji="1" lang="ja-JP" altLang="en-US" dirty="0"/>
              <a:t>形状</a:t>
            </a:r>
          </a:p>
        </p:txBody>
      </p:sp>
      <p:sp>
        <p:nvSpPr>
          <p:cNvPr id="8" name="テキスト ボックス 7"/>
          <p:cNvSpPr txBox="1"/>
          <p:nvPr/>
        </p:nvSpPr>
        <p:spPr>
          <a:xfrm>
            <a:off x="7236296" y="1484784"/>
            <a:ext cx="646331" cy="369332"/>
          </a:xfrm>
          <a:prstGeom prst="rect">
            <a:avLst/>
          </a:prstGeom>
          <a:noFill/>
        </p:spPr>
        <p:txBody>
          <a:bodyPr wrap="none" rtlCol="0">
            <a:spAutoFit/>
          </a:bodyPr>
          <a:lstStyle/>
          <a:p>
            <a:r>
              <a:rPr kumimoji="1" lang="ja-JP" altLang="en-US" dirty="0"/>
              <a:t>画像</a:t>
            </a:r>
          </a:p>
        </p:txBody>
      </p:sp>
    </p:spTree>
    <p:extLst>
      <p:ext uri="{BB962C8B-B14F-4D97-AF65-F5344CB8AC3E}">
        <p14:creationId xmlns:p14="http://schemas.microsoft.com/office/powerpoint/2010/main" val="10153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 fill="hold"/>
                                        <p:tgtEl>
                                          <p:spTgt spid="4"/>
                                        </p:tgtEl>
                                      </p:cBhvr>
                                    </p:cmd>
                                  </p:childTnLst>
                                </p:cTn>
                              </p:par>
                              <p:par>
                                <p:cTn id="7" presetID="1" presetClass="mediacall" presetSubtype="0" fill="hold" nodeType="withEffect">
                                  <p:stCondLst>
                                    <p:cond delay="0"/>
                                  </p:stCondLst>
                                  <p:childTnLst>
                                    <p:cmd type="call" cmd="playFrom(0.0)">
                                      <p:cBhvr>
                                        <p:cTn id="8" dur="2500" fill="hold"/>
                                        <p:tgtEl>
                                          <p:spTgt spid="5"/>
                                        </p:tgtEl>
                                      </p:cBhvr>
                                    </p:cmd>
                                  </p:childTnLst>
                                </p:cTn>
                              </p:par>
                              <p:par>
                                <p:cTn id="9" presetID="1" presetClass="mediacall" presetSubtype="0" fill="hold" nodeType="withEffect">
                                  <p:stCondLst>
                                    <p:cond delay="0"/>
                                  </p:stCondLst>
                                  <p:childTnLst>
                                    <p:cmd type="call" cmd="playFrom(0.0)">
                                      <p:cBhvr>
                                        <p:cTn id="10"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4"/>
                </p:tgtEl>
              </p:cMediaNode>
            </p:video>
            <p:video>
              <p:cMediaNode>
                <p:cTn id="12" repeatCount="indefinite" fill="hold" display="0">
                  <p:stCondLst>
                    <p:cond delay="indefinite"/>
                  </p:stCondLst>
                  <p:endCondLst>
                    <p:cond evt="onNext" delay="0">
                      <p:tgtEl>
                        <p:sldTgt/>
                      </p:tgtEl>
                    </p:cond>
                    <p:cond evt="onPrev" delay="0">
                      <p:tgtEl>
                        <p:sldTgt/>
                      </p:tgtEl>
                    </p:cond>
                  </p:endCondLst>
                </p:cTn>
                <p:tgtEl>
                  <p:spTgt spid="5"/>
                </p:tgtEl>
              </p:cMediaNode>
            </p:video>
            <p:video>
              <p:cMediaNode>
                <p:cTn id="13" repeatCount="indefinite"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拡散反射と鏡面反射 </a:t>
            </a:r>
            <a:r>
              <a:rPr kumimoji="1" lang="en-US" altLang="ja-JP" dirty="0"/>
              <a:t>[1]</a:t>
            </a:r>
            <a:endParaRPr kumimoji="1" lang="ja-JP" altLang="en-US" dirty="0"/>
          </a:p>
        </p:txBody>
      </p:sp>
      <p:pic>
        <p:nvPicPr>
          <p:cNvPr id="4" name="Picture 2" descr="fish-specular-x2"/>
          <p:cNvPicPr>
            <a:picLocks noChangeAspect="1" noChangeArrowheads="1"/>
          </p:cNvPicPr>
          <p:nvPr/>
        </p:nvPicPr>
        <p:blipFill>
          <a:blip r:embed="rId2"/>
          <a:srcRect/>
          <a:stretch>
            <a:fillRect/>
          </a:stretch>
        </p:blipFill>
        <p:spPr bwMode="auto">
          <a:xfrm>
            <a:off x="323528" y="2708920"/>
            <a:ext cx="3240360" cy="1957361"/>
          </a:xfrm>
          <a:prstGeom prst="rect">
            <a:avLst/>
          </a:prstGeom>
          <a:noFill/>
          <a:ln w="9525">
            <a:noFill/>
            <a:miter lim="800000"/>
            <a:headEnd/>
            <a:tailEnd/>
          </a:ln>
        </p:spPr>
      </p:pic>
      <p:pic>
        <p:nvPicPr>
          <p:cNvPr id="5" name="Picture 3" descr="fish-diffuse"/>
          <p:cNvPicPr>
            <a:picLocks noChangeAspect="1" noChangeArrowheads="1"/>
          </p:cNvPicPr>
          <p:nvPr/>
        </p:nvPicPr>
        <p:blipFill>
          <a:blip r:embed="rId3"/>
          <a:srcRect/>
          <a:stretch>
            <a:fillRect/>
          </a:stretch>
        </p:blipFill>
        <p:spPr bwMode="auto">
          <a:xfrm>
            <a:off x="323528" y="620688"/>
            <a:ext cx="3240360" cy="1958790"/>
          </a:xfrm>
          <a:prstGeom prst="rect">
            <a:avLst/>
          </a:prstGeom>
          <a:noFill/>
          <a:ln w="9525">
            <a:noFill/>
            <a:miter lim="800000"/>
            <a:headEnd/>
            <a:tailEnd/>
          </a:ln>
        </p:spPr>
      </p:pic>
      <p:pic>
        <p:nvPicPr>
          <p:cNvPr id="12" name="Picture 6" descr="魚鏡面反射レンダリング"/>
          <p:cNvPicPr>
            <a:picLocks noChangeAspect="1" noChangeArrowheads="1"/>
          </p:cNvPicPr>
          <p:nvPr/>
        </p:nvPicPr>
        <p:blipFill>
          <a:blip r:embed="rId4"/>
          <a:srcRect/>
          <a:stretch>
            <a:fillRect/>
          </a:stretch>
        </p:blipFill>
        <p:spPr bwMode="auto">
          <a:xfrm>
            <a:off x="5580112" y="2708920"/>
            <a:ext cx="3214463" cy="1872478"/>
          </a:xfrm>
          <a:prstGeom prst="rect">
            <a:avLst/>
          </a:prstGeom>
          <a:noFill/>
          <a:ln w="9525">
            <a:noFill/>
            <a:miter lim="800000"/>
            <a:headEnd/>
            <a:tailEnd/>
          </a:ln>
        </p:spPr>
      </p:pic>
      <p:pic>
        <p:nvPicPr>
          <p:cNvPr id="13" name="Picture 7" descr="魚アルベド"/>
          <p:cNvPicPr>
            <a:picLocks noChangeAspect="1" noChangeArrowheads="1"/>
          </p:cNvPicPr>
          <p:nvPr/>
        </p:nvPicPr>
        <p:blipFill>
          <a:blip r:embed="rId5"/>
          <a:srcRect/>
          <a:stretch>
            <a:fillRect/>
          </a:stretch>
        </p:blipFill>
        <p:spPr bwMode="auto">
          <a:xfrm>
            <a:off x="5580112" y="692696"/>
            <a:ext cx="3214463" cy="1872478"/>
          </a:xfrm>
          <a:prstGeom prst="rect">
            <a:avLst/>
          </a:prstGeom>
          <a:noFill/>
          <a:ln w="9525">
            <a:noFill/>
            <a:miter lim="800000"/>
            <a:headEnd/>
            <a:tailEnd/>
          </a:ln>
        </p:spPr>
      </p:pic>
      <p:sp>
        <p:nvSpPr>
          <p:cNvPr id="14" name="右矢印 13"/>
          <p:cNvSpPr/>
          <p:nvPr/>
        </p:nvSpPr>
        <p:spPr bwMode="auto">
          <a:xfrm>
            <a:off x="3707904" y="2151881"/>
            <a:ext cx="1800200" cy="917079"/>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5" name="テキスト ボックス 14"/>
          <p:cNvSpPr txBox="1"/>
          <p:nvPr/>
        </p:nvSpPr>
        <p:spPr>
          <a:xfrm>
            <a:off x="3707904" y="1916832"/>
            <a:ext cx="989373" cy="369332"/>
          </a:xfrm>
          <a:prstGeom prst="rect">
            <a:avLst/>
          </a:prstGeom>
          <a:noFill/>
        </p:spPr>
        <p:txBody>
          <a:bodyPr wrap="none" rtlCol="0">
            <a:spAutoFit/>
          </a:bodyPr>
          <a:lstStyle/>
          <a:p>
            <a:r>
              <a:rPr kumimoji="1" lang="ja-JP" altLang="en-US" dirty="0"/>
              <a:t>コサイン</a:t>
            </a:r>
          </a:p>
        </p:txBody>
      </p:sp>
      <p:sp>
        <p:nvSpPr>
          <p:cNvPr id="16" name="テキスト ボックス 15"/>
          <p:cNvSpPr txBox="1"/>
          <p:nvPr/>
        </p:nvSpPr>
        <p:spPr>
          <a:xfrm>
            <a:off x="3707904" y="2924944"/>
            <a:ext cx="824265" cy="369332"/>
          </a:xfrm>
          <a:prstGeom prst="rect">
            <a:avLst/>
          </a:prstGeom>
          <a:noFill/>
        </p:spPr>
        <p:txBody>
          <a:bodyPr wrap="none" rtlCol="0">
            <a:spAutoFit/>
          </a:bodyPr>
          <a:lstStyle/>
          <a:p>
            <a:r>
              <a:rPr kumimoji="1" lang="ja-JP" altLang="en-US" dirty="0"/>
              <a:t>ガウス</a:t>
            </a:r>
          </a:p>
        </p:txBody>
      </p:sp>
      <p:sp>
        <p:nvSpPr>
          <p:cNvPr id="17" name="テキスト ボックス 16"/>
          <p:cNvSpPr txBox="1"/>
          <p:nvPr/>
        </p:nvSpPr>
        <p:spPr>
          <a:xfrm>
            <a:off x="4067944" y="692696"/>
            <a:ext cx="1107996" cy="369332"/>
          </a:xfrm>
          <a:prstGeom prst="rect">
            <a:avLst/>
          </a:prstGeom>
          <a:noFill/>
        </p:spPr>
        <p:txBody>
          <a:bodyPr wrap="none" rtlCol="0">
            <a:spAutoFit/>
          </a:bodyPr>
          <a:lstStyle/>
          <a:p>
            <a:r>
              <a:rPr kumimoji="1" lang="ja-JP" altLang="en-US" dirty="0"/>
              <a:t>拡散反射</a:t>
            </a:r>
          </a:p>
        </p:txBody>
      </p:sp>
      <p:sp>
        <p:nvSpPr>
          <p:cNvPr id="18" name="テキスト ボックス 17"/>
          <p:cNvSpPr txBox="1"/>
          <p:nvPr/>
        </p:nvSpPr>
        <p:spPr>
          <a:xfrm>
            <a:off x="4067944" y="4293096"/>
            <a:ext cx="1107996" cy="369332"/>
          </a:xfrm>
          <a:prstGeom prst="rect">
            <a:avLst/>
          </a:prstGeom>
          <a:noFill/>
        </p:spPr>
        <p:txBody>
          <a:bodyPr wrap="none" rtlCol="0">
            <a:spAutoFit/>
          </a:bodyPr>
          <a:lstStyle/>
          <a:p>
            <a:r>
              <a:rPr kumimoji="1" lang="ja-JP" altLang="en-US" dirty="0"/>
              <a:t>鏡面反射</a:t>
            </a:r>
          </a:p>
        </p:txBody>
      </p:sp>
      <p:sp>
        <p:nvSpPr>
          <p:cNvPr id="19" name="テキスト ボックス 18"/>
          <p:cNvSpPr txBox="1"/>
          <p:nvPr/>
        </p:nvSpPr>
        <p:spPr>
          <a:xfrm>
            <a:off x="3707904" y="2417154"/>
            <a:ext cx="1627369" cy="369332"/>
          </a:xfrm>
          <a:prstGeom prst="rect">
            <a:avLst/>
          </a:prstGeom>
          <a:noFill/>
        </p:spPr>
        <p:txBody>
          <a:bodyPr wrap="none" rtlCol="0">
            <a:spAutoFit/>
          </a:bodyPr>
          <a:lstStyle/>
          <a:p>
            <a:r>
              <a:rPr kumimoji="1" lang="ja-JP" altLang="en-US" dirty="0"/>
              <a:t>パラメータ推定</a:t>
            </a:r>
          </a:p>
        </p:txBody>
      </p:sp>
      <p:sp>
        <p:nvSpPr>
          <p:cNvPr id="20" name="テキスト ボックス 19"/>
          <p:cNvSpPr txBox="1"/>
          <p:nvPr/>
        </p:nvSpPr>
        <p:spPr>
          <a:xfrm>
            <a:off x="1331640" y="4725144"/>
            <a:ext cx="1107996" cy="369332"/>
          </a:xfrm>
          <a:prstGeom prst="rect">
            <a:avLst/>
          </a:prstGeom>
          <a:noFill/>
        </p:spPr>
        <p:txBody>
          <a:bodyPr wrap="none" rtlCol="0">
            <a:spAutoFit/>
          </a:bodyPr>
          <a:lstStyle/>
          <a:p>
            <a:r>
              <a:rPr kumimoji="1" lang="ja-JP" altLang="en-US" dirty="0"/>
              <a:t>入力画像</a:t>
            </a:r>
          </a:p>
        </p:txBody>
      </p:sp>
      <p:sp>
        <p:nvSpPr>
          <p:cNvPr id="21" name="テキスト ボックス 20"/>
          <p:cNvSpPr txBox="1"/>
          <p:nvPr/>
        </p:nvSpPr>
        <p:spPr>
          <a:xfrm>
            <a:off x="6300192" y="4725144"/>
            <a:ext cx="1843774" cy="369332"/>
          </a:xfrm>
          <a:prstGeom prst="rect">
            <a:avLst/>
          </a:prstGeom>
          <a:noFill/>
        </p:spPr>
        <p:txBody>
          <a:bodyPr wrap="none" rtlCol="0">
            <a:spAutoFit/>
          </a:bodyPr>
          <a:lstStyle/>
          <a:p>
            <a:r>
              <a:rPr kumimoji="1" lang="ja-JP" altLang="en-US" dirty="0"/>
              <a:t>レンダリング画像</a:t>
            </a:r>
          </a:p>
        </p:txBody>
      </p:sp>
    </p:spTree>
    <p:extLst>
      <p:ext uri="{BB962C8B-B14F-4D97-AF65-F5344CB8AC3E}">
        <p14:creationId xmlns:p14="http://schemas.microsoft.com/office/powerpoint/2010/main" val="378025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残差を圧縮 </a:t>
            </a:r>
            <a:r>
              <a:rPr kumimoji="1" lang="en-US" altLang="ja-JP" dirty="0"/>
              <a:t>[1]</a:t>
            </a:r>
            <a:endParaRPr kumimoji="1" lang="ja-JP" altLang="en-US" dirty="0"/>
          </a:p>
        </p:txBody>
      </p:sp>
      <p:pic>
        <p:nvPicPr>
          <p:cNvPr id="4" name="Picture 4" descr="input"/>
          <p:cNvPicPr>
            <a:picLocks noChangeAspect="1" noChangeArrowheads="1"/>
          </p:cNvPicPr>
          <p:nvPr/>
        </p:nvPicPr>
        <p:blipFill>
          <a:blip r:embed="rId2"/>
          <a:srcRect/>
          <a:stretch>
            <a:fillRect/>
          </a:stretch>
        </p:blipFill>
        <p:spPr bwMode="auto">
          <a:xfrm>
            <a:off x="431800" y="1088430"/>
            <a:ext cx="2700338" cy="1860550"/>
          </a:xfrm>
          <a:prstGeom prst="rect">
            <a:avLst/>
          </a:prstGeom>
          <a:noFill/>
          <a:ln w="9525">
            <a:noFill/>
            <a:miter lim="800000"/>
            <a:headEnd/>
            <a:tailEnd/>
          </a:ln>
        </p:spPr>
      </p:pic>
      <p:pic>
        <p:nvPicPr>
          <p:cNvPr id="5" name="Picture 9" descr="tsmap"/>
          <p:cNvPicPr>
            <a:picLocks noChangeAspect="1" noChangeArrowheads="1"/>
          </p:cNvPicPr>
          <p:nvPr/>
        </p:nvPicPr>
        <p:blipFill>
          <a:blip r:embed="rId3"/>
          <a:srcRect/>
          <a:stretch>
            <a:fillRect/>
          </a:stretch>
        </p:blipFill>
        <p:spPr bwMode="auto">
          <a:xfrm>
            <a:off x="3221038" y="1088430"/>
            <a:ext cx="2701925" cy="1868488"/>
          </a:xfrm>
          <a:prstGeom prst="rect">
            <a:avLst/>
          </a:prstGeom>
          <a:noFill/>
          <a:ln w="9525">
            <a:noFill/>
            <a:miter lim="800000"/>
            <a:headEnd/>
            <a:tailEnd/>
          </a:ln>
        </p:spPr>
      </p:pic>
      <p:pic>
        <p:nvPicPr>
          <p:cNvPr id="6" name="Picture 14" descr="wavelet"/>
          <p:cNvPicPr>
            <a:picLocks noChangeAspect="1" noChangeArrowheads="1"/>
          </p:cNvPicPr>
          <p:nvPr/>
        </p:nvPicPr>
        <p:blipFill>
          <a:blip r:embed="rId4"/>
          <a:srcRect/>
          <a:stretch>
            <a:fillRect/>
          </a:stretch>
        </p:blipFill>
        <p:spPr bwMode="auto">
          <a:xfrm>
            <a:off x="6011863" y="1088430"/>
            <a:ext cx="2700337" cy="1866900"/>
          </a:xfrm>
          <a:prstGeom prst="rect">
            <a:avLst/>
          </a:prstGeom>
          <a:noFill/>
          <a:ln w="9525">
            <a:noFill/>
            <a:miter lim="800000"/>
            <a:headEnd/>
            <a:tailEnd/>
          </a:ln>
        </p:spPr>
      </p:pic>
      <p:sp>
        <p:nvSpPr>
          <p:cNvPr id="7" name="Text Box 42"/>
          <p:cNvSpPr txBox="1">
            <a:spLocks noChangeArrowheads="1"/>
          </p:cNvSpPr>
          <p:nvPr/>
        </p:nvSpPr>
        <p:spPr bwMode="auto">
          <a:xfrm>
            <a:off x="3563888" y="4581128"/>
            <a:ext cx="1976823" cy="369332"/>
          </a:xfrm>
          <a:prstGeom prst="rect">
            <a:avLst/>
          </a:prstGeom>
          <a:solidFill>
            <a:schemeClr val="accent1"/>
          </a:solidFill>
          <a:ln w="38100" algn="ctr">
            <a:solidFill>
              <a:schemeClr val="tx1"/>
            </a:solidFill>
            <a:miter lim="800000"/>
            <a:headEnd/>
            <a:tailEnd/>
          </a:ln>
        </p:spPr>
        <p:txBody>
          <a:bodyPr wrap="none">
            <a:spAutoFit/>
          </a:bodyPr>
          <a:lstStyle/>
          <a:p>
            <a:r>
              <a:rPr lang="ja-JP" altLang="en-US" dirty="0">
                <a:solidFill>
                  <a:schemeClr val="bg1"/>
                </a:solidFill>
              </a:rPr>
              <a:t>ウェーブレット変換</a:t>
            </a:r>
            <a:endParaRPr lang="en-US" altLang="ja-JP" dirty="0">
              <a:solidFill>
                <a:schemeClr val="bg1"/>
              </a:solidFill>
            </a:endParaRPr>
          </a:p>
        </p:txBody>
      </p:sp>
      <p:sp>
        <p:nvSpPr>
          <p:cNvPr id="8" name="Text Box 43"/>
          <p:cNvSpPr txBox="1">
            <a:spLocks noChangeArrowheads="1"/>
          </p:cNvSpPr>
          <p:nvPr/>
        </p:nvSpPr>
        <p:spPr bwMode="auto">
          <a:xfrm>
            <a:off x="1403648" y="620688"/>
            <a:ext cx="646331" cy="369332"/>
          </a:xfrm>
          <a:prstGeom prst="rect">
            <a:avLst/>
          </a:prstGeom>
          <a:noFill/>
          <a:ln w="38100" algn="ctr">
            <a:noFill/>
            <a:miter lim="800000"/>
            <a:headEnd/>
            <a:tailEnd/>
          </a:ln>
        </p:spPr>
        <p:txBody>
          <a:bodyPr wrap="none">
            <a:spAutoFit/>
          </a:bodyPr>
          <a:lstStyle/>
          <a:p>
            <a:r>
              <a:rPr lang="ja-JP" altLang="en-US" dirty="0"/>
              <a:t>写真</a:t>
            </a:r>
            <a:endParaRPr lang="en-US" altLang="ja-JP" dirty="0"/>
          </a:p>
        </p:txBody>
      </p:sp>
      <p:sp>
        <p:nvSpPr>
          <p:cNvPr id="9" name="Text Box 44"/>
          <p:cNvSpPr txBox="1">
            <a:spLocks noChangeArrowheads="1"/>
          </p:cNvSpPr>
          <p:nvPr/>
        </p:nvSpPr>
        <p:spPr bwMode="auto">
          <a:xfrm>
            <a:off x="3923928" y="620688"/>
            <a:ext cx="1305165" cy="369332"/>
          </a:xfrm>
          <a:prstGeom prst="rect">
            <a:avLst/>
          </a:prstGeom>
          <a:noFill/>
          <a:ln w="38100" algn="ctr">
            <a:noFill/>
            <a:miter lim="800000"/>
            <a:headEnd/>
            <a:tailEnd/>
          </a:ln>
        </p:spPr>
        <p:txBody>
          <a:bodyPr wrap="none">
            <a:spAutoFit/>
          </a:bodyPr>
          <a:lstStyle/>
          <a:p>
            <a:r>
              <a:rPr lang="ja-JP" altLang="en-US" dirty="0"/>
              <a:t>反射モデル</a:t>
            </a:r>
            <a:endParaRPr lang="en-US" altLang="ja-JP" dirty="0"/>
          </a:p>
        </p:txBody>
      </p:sp>
      <p:sp>
        <p:nvSpPr>
          <p:cNvPr id="10" name="Text Box 45"/>
          <p:cNvSpPr txBox="1">
            <a:spLocks noChangeArrowheads="1"/>
          </p:cNvSpPr>
          <p:nvPr/>
        </p:nvSpPr>
        <p:spPr bwMode="auto">
          <a:xfrm>
            <a:off x="6228184" y="620688"/>
            <a:ext cx="2305439" cy="369332"/>
          </a:xfrm>
          <a:prstGeom prst="rect">
            <a:avLst/>
          </a:prstGeom>
          <a:noFill/>
          <a:ln w="38100" algn="ctr">
            <a:noFill/>
            <a:miter lim="800000"/>
            <a:headEnd/>
            <a:tailEnd/>
          </a:ln>
        </p:spPr>
        <p:txBody>
          <a:bodyPr wrap="none">
            <a:spAutoFit/>
          </a:bodyPr>
          <a:lstStyle/>
          <a:p>
            <a:r>
              <a:rPr lang="ja-JP" altLang="en-US" dirty="0"/>
              <a:t>最終レンダリング結果</a:t>
            </a:r>
            <a:endParaRPr lang="en-US" altLang="ja-JP" dirty="0"/>
          </a:p>
        </p:txBody>
      </p:sp>
      <p:grpSp>
        <p:nvGrpSpPr>
          <p:cNvPr id="11" name="Group 54"/>
          <p:cNvGrpSpPr>
            <a:grpSpLocks/>
          </p:cNvGrpSpPr>
          <p:nvPr/>
        </p:nvGrpSpPr>
        <p:grpSpPr bwMode="auto">
          <a:xfrm>
            <a:off x="6283325" y="3609380"/>
            <a:ext cx="358775" cy="360363"/>
            <a:chOff x="499" y="2954"/>
            <a:chExt cx="226" cy="227"/>
          </a:xfrm>
        </p:grpSpPr>
        <p:sp>
          <p:nvSpPr>
            <p:cNvPr id="12" name="Line 47"/>
            <p:cNvSpPr>
              <a:spLocks noChangeShapeType="1"/>
            </p:cNvSpPr>
            <p:nvPr/>
          </p:nvSpPr>
          <p:spPr bwMode="auto">
            <a:xfrm>
              <a:off x="555" y="3067"/>
              <a:ext cx="114" cy="0"/>
            </a:xfrm>
            <a:prstGeom prst="line">
              <a:avLst/>
            </a:prstGeom>
            <a:noFill/>
            <a:ln w="38100">
              <a:solidFill>
                <a:schemeClr val="tx1"/>
              </a:solidFill>
              <a:round/>
              <a:headEnd/>
              <a:tailEnd/>
            </a:ln>
          </p:spPr>
          <p:txBody>
            <a:bodyPr wrap="none" anchor="ctr">
              <a:spAutoFit/>
            </a:bodyPr>
            <a:lstStyle/>
            <a:p>
              <a:endParaRPr lang="ja-JP" altLang="en-US"/>
            </a:p>
          </p:txBody>
        </p:sp>
        <p:sp>
          <p:nvSpPr>
            <p:cNvPr id="13" name="Line 48"/>
            <p:cNvSpPr>
              <a:spLocks noChangeShapeType="1"/>
            </p:cNvSpPr>
            <p:nvPr/>
          </p:nvSpPr>
          <p:spPr bwMode="auto">
            <a:xfrm>
              <a:off x="612" y="3011"/>
              <a:ext cx="0" cy="113"/>
            </a:xfrm>
            <a:prstGeom prst="line">
              <a:avLst/>
            </a:prstGeom>
            <a:noFill/>
            <a:ln w="38100">
              <a:solidFill>
                <a:schemeClr val="tx1"/>
              </a:solidFill>
              <a:round/>
              <a:headEnd/>
              <a:tailEnd/>
            </a:ln>
          </p:spPr>
          <p:txBody>
            <a:bodyPr wrap="none" anchor="ctr">
              <a:spAutoFit/>
            </a:bodyPr>
            <a:lstStyle/>
            <a:p>
              <a:endParaRPr lang="ja-JP" altLang="en-US"/>
            </a:p>
          </p:txBody>
        </p:sp>
        <p:sp>
          <p:nvSpPr>
            <p:cNvPr id="14" name="Oval 49"/>
            <p:cNvSpPr>
              <a:spLocks noChangeArrowheads="1"/>
            </p:cNvSpPr>
            <p:nvPr/>
          </p:nvSpPr>
          <p:spPr bwMode="auto">
            <a:xfrm>
              <a:off x="499" y="2954"/>
              <a:ext cx="226" cy="227"/>
            </a:xfrm>
            <a:prstGeom prst="ellipse">
              <a:avLst/>
            </a:prstGeom>
            <a:noFill/>
            <a:ln w="38100" algn="ctr">
              <a:solidFill>
                <a:schemeClr val="tx1"/>
              </a:solidFill>
              <a:round/>
              <a:headEnd/>
              <a:tailEnd/>
            </a:ln>
          </p:spPr>
          <p:txBody>
            <a:bodyPr wrap="none" anchor="ctr">
              <a:spAutoFit/>
            </a:bodyPr>
            <a:lstStyle/>
            <a:p>
              <a:endParaRPr lang="ja-JP" altLang="en-US"/>
            </a:p>
          </p:txBody>
        </p:sp>
      </p:grpSp>
      <p:grpSp>
        <p:nvGrpSpPr>
          <p:cNvPr id="15" name="Group 53"/>
          <p:cNvGrpSpPr>
            <a:grpSpLocks/>
          </p:cNvGrpSpPr>
          <p:nvPr/>
        </p:nvGrpSpPr>
        <p:grpSpPr bwMode="auto">
          <a:xfrm>
            <a:off x="2501900" y="3609380"/>
            <a:ext cx="358775" cy="360363"/>
            <a:chOff x="895" y="3124"/>
            <a:chExt cx="226" cy="227"/>
          </a:xfrm>
        </p:grpSpPr>
        <p:sp>
          <p:nvSpPr>
            <p:cNvPr id="16" name="Line 50"/>
            <p:cNvSpPr>
              <a:spLocks noChangeShapeType="1"/>
            </p:cNvSpPr>
            <p:nvPr/>
          </p:nvSpPr>
          <p:spPr bwMode="auto">
            <a:xfrm>
              <a:off x="951" y="3237"/>
              <a:ext cx="114" cy="0"/>
            </a:xfrm>
            <a:prstGeom prst="line">
              <a:avLst/>
            </a:prstGeom>
            <a:noFill/>
            <a:ln w="38100">
              <a:solidFill>
                <a:schemeClr val="tx1"/>
              </a:solidFill>
              <a:round/>
              <a:headEnd/>
              <a:tailEnd/>
            </a:ln>
          </p:spPr>
          <p:txBody>
            <a:bodyPr wrap="none" anchor="ctr">
              <a:spAutoFit/>
            </a:bodyPr>
            <a:lstStyle/>
            <a:p>
              <a:endParaRPr lang="ja-JP" altLang="en-US"/>
            </a:p>
          </p:txBody>
        </p:sp>
        <p:sp>
          <p:nvSpPr>
            <p:cNvPr id="17" name="Oval 52"/>
            <p:cNvSpPr>
              <a:spLocks noChangeArrowheads="1"/>
            </p:cNvSpPr>
            <p:nvPr/>
          </p:nvSpPr>
          <p:spPr bwMode="auto">
            <a:xfrm>
              <a:off x="895" y="3124"/>
              <a:ext cx="226" cy="227"/>
            </a:xfrm>
            <a:prstGeom prst="ellipse">
              <a:avLst/>
            </a:prstGeom>
            <a:noFill/>
            <a:ln w="38100" algn="ctr">
              <a:solidFill>
                <a:schemeClr val="tx1"/>
              </a:solidFill>
              <a:round/>
              <a:headEnd/>
              <a:tailEnd/>
            </a:ln>
          </p:spPr>
          <p:txBody>
            <a:bodyPr wrap="none" anchor="ctr">
              <a:spAutoFit/>
            </a:bodyPr>
            <a:lstStyle/>
            <a:p>
              <a:endParaRPr lang="ja-JP" altLang="en-US"/>
            </a:p>
          </p:txBody>
        </p:sp>
      </p:grpSp>
      <p:sp>
        <p:nvSpPr>
          <p:cNvPr id="18" name="Line 58"/>
          <p:cNvSpPr>
            <a:spLocks noChangeShapeType="1"/>
          </p:cNvSpPr>
          <p:nvPr/>
        </p:nvSpPr>
        <p:spPr bwMode="auto">
          <a:xfrm>
            <a:off x="2681288" y="3969743"/>
            <a:ext cx="0" cy="809625"/>
          </a:xfrm>
          <a:prstGeom prst="line">
            <a:avLst/>
          </a:prstGeom>
          <a:noFill/>
          <a:ln w="38100">
            <a:solidFill>
              <a:schemeClr val="tx1"/>
            </a:solidFill>
            <a:round/>
            <a:headEnd/>
            <a:tailEnd/>
          </a:ln>
        </p:spPr>
        <p:txBody>
          <a:bodyPr anchor="ctr">
            <a:spAutoFit/>
          </a:bodyPr>
          <a:lstStyle/>
          <a:p>
            <a:endParaRPr lang="ja-JP" altLang="en-US"/>
          </a:p>
        </p:txBody>
      </p:sp>
      <p:sp>
        <p:nvSpPr>
          <p:cNvPr id="19" name="Line 60"/>
          <p:cNvSpPr>
            <a:spLocks noChangeShapeType="1"/>
          </p:cNvSpPr>
          <p:nvPr/>
        </p:nvSpPr>
        <p:spPr bwMode="auto">
          <a:xfrm>
            <a:off x="5562600" y="4779368"/>
            <a:ext cx="898525" cy="0"/>
          </a:xfrm>
          <a:prstGeom prst="line">
            <a:avLst/>
          </a:prstGeom>
          <a:noFill/>
          <a:ln w="38100">
            <a:solidFill>
              <a:schemeClr val="tx1"/>
            </a:solidFill>
            <a:round/>
            <a:headEnd/>
            <a:tailEnd/>
          </a:ln>
        </p:spPr>
        <p:txBody>
          <a:bodyPr anchor="ctr">
            <a:spAutoFit/>
          </a:bodyPr>
          <a:lstStyle/>
          <a:p>
            <a:endParaRPr lang="ja-JP" altLang="en-US"/>
          </a:p>
        </p:txBody>
      </p:sp>
      <p:sp>
        <p:nvSpPr>
          <p:cNvPr id="20" name="Line 61"/>
          <p:cNvSpPr>
            <a:spLocks noChangeShapeType="1"/>
          </p:cNvSpPr>
          <p:nvPr/>
        </p:nvSpPr>
        <p:spPr bwMode="auto">
          <a:xfrm flipV="1">
            <a:off x="6462713" y="3969743"/>
            <a:ext cx="0" cy="809625"/>
          </a:xfrm>
          <a:prstGeom prst="line">
            <a:avLst/>
          </a:prstGeom>
          <a:noFill/>
          <a:ln w="38100">
            <a:solidFill>
              <a:schemeClr val="tx1"/>
            </a:solidFill>
            <a:round/>
            <a:headEnd/>
            <a:tailEnd type="triangle" w="med" len="med"/>
          </a:ln>
        </p:spPr>
        <p:txBody>
          <a:bodyPr wrap="none" anchor="ctr">
            <a:spAutoFit/>
          </a:bodyPr>
          <a:lstStyle/>
          <a:p>
            <a:endParaRPr lang="ja-JP" altLang="en-US"/>
          </a:p>
        </p:txBody>
      </p:sp>
      <p:sp>
        <p:nvSpPr>
          <p:cNvPr id="21" name="Line 62"/>
          <p:cNvSpPr>
            <a:spLocks noChangeShapeType="1"/>
          </p:cNvSpPr>
          <p:nvPr/>
        </p:nvSpPr>
        <p:spPr bwMode="auto">
          <a:xfrm>
            <a:off x="5381625" y="2979143"/>
            <a:ext cx="0" cy="809625"/>
          </a:xfrm>
          <a:prstGeom prst="line">
            <a:avLst/>
          </a:prstGeom>
          <a:noFill/>
          <a:ln w="38100">
            <a:solidFill>
              <a:schemeClr val="tx1"/>
            </a:solidFill>
            <a:round/>
            <a:headEnd/>
            <a:tailEnd/>
          </a:ln>
        </p:spPr>
        <p:txBody>
          <a:bodyPr wrap="none" anchor="ctr">
            <a:spAutoFit/>
          </a:bodyPr>
          <a:lstStyle/>
          <a:p>
            <a:endParaRPr lang="ja-JP" altLang="en-US"/>
          </a:p>
        </p:txBody>
      </p:sp>
      <p:sp>
        <p:nvSpPr>
          <p:cNvPr id="22" name="Line 63"/>
          <p:cNvSpPr>
            <a:spLocks noChangeShapeType="1"/>
          </p:cNvSpPr>
          <p:nvPr/>
        </p:nvSpPr>
        <p:spPr bwMode="auto">
          <a:xfrm>
            <a:off x="5381625" y="3788768"/>
            <a:ext cx="900113" cy="0"/>
          </a:xfrm>
          <a:prstGeom prst="line">
            <a:avLst/>
          </a:prstGeom>
          <a:noFill/>
          <a:ln w="38100">
            <a:solidFill>
              <a:schemeClr val="tx1"/>
            </a:solidFill>
            <a:round/>
            <a:headEnd/>
            <a:tailEnd type="triangle" w="med" len="med"/>
          </a:ln>
        </p:spPr>
        <p:txBody>
          <a:bodyPr anchor="ctr">
            <a:spAutoFit/>
          </a:bodyPr>
          <a:lstStyle/>
          <a:p>
            <a:endParaRPr lang="ja-JP" altLang="en-US"/>
          </a:p>
        </p:txBody>
      </p:sp>
      <p:sp>
        <p:nvSpPr>
          <p:cNvPr id="23" name="Line 64"/>
          <p:cNvSpPr>
            <a:spLocks noChangeShapeType="1"/>
          </p:cNvSpPr>
          <p:nvPr/>
        </p:nvSpPr>
        <p:spPr bwMode="auto">
          <a:xfrm>
            <a:off x="6642100" y="3788768"/>
            <a:ext cx="900113" cy="0"/>
          </a:xfrm>
          <a:prstGeom prst="line">
            <a:avLst/>
          </a:prstGeom>
          <a:noFill/>
          <a:ln w="38100">
            <a:solidFill>
              <a:schemeClr val="tx1"/>
            </a:solidFill>
            <a:round/>
            <a:headEnd/>
            <a:tailEnd/>
          </a:ln>
        </p:spPr>
        <p:txBody>
          <a:bodyPr wrap="none" anchor="ctr">
            <a:spAutoFit/>
          </a:bodyPr>
          <a:lstStyle/>
          <a:p>
            <a:endParaRPr lang="ja-JP" altLang="en-US"/>
          </a:p>
        </p:txBody>
      </p:sp>
      <p:sp>
        <p:nvSpPr>
          <p:cNvPr id="24" name="Line 65"/>
          <p:cNvSpPr>
            <a:spLocks noChangeShapeType="1"/>
          </p:cNvSpPr>
          <p:nvPr/>
        </p:nvSpPr>
        <p:spPr bwMode="auto">
          <a:xfrm flipV="1">
            <a:off x="7542213" y="2979143"/>
            <a:ext cx="0" cy="809625"/>
          </a:xfrm>
          <a:prstGeom prst="line">
            <a:avLst/>
          </a:prstGeom>
          <a:noFill/>
          <a:ln w="38100">
            <a:solidFill>
              <a:schemeClr val="tx1"/>
            </a:solidFill>
            <a:round/>
            <a:headEnd/>
            <a:tailEnd type="triangle" w="med" len="med"/>
          </a:ln>
        </p:spPr>
        <p:txBody>
          <a:bodyPr anchor="ctr">
            <a:spAutoFit/>
          </a:bodyPr>
          <a:lstStyle/>
          <a:p>
            <a:endParaRPr lang="ja-JP" altLang="en-US"/>
          </a:p>
        </p:txBody>
      </p:sp>
      <p:sp>
        <p:nvSpPr>
          <p:cNvPr id="25" name="Line 69"/>
          <p:cNvSpPr>
            <a:spLocks noChangeShapeType="1"/>
          </p:cNvSpPr>
          <p:nvPr/>
        </p:nvSpPr>
        <p:spPr bwMode="auto">
          <a:xfrm>
            <a:off x="2681288" y="4779368"/>
            <a:ext cx="900112" cy="0"/>
          </a:xfrm>
          <a:prstGeom prst="line">
            <a:avLst/>
          </a:prstGeom>
          <a:noFill/>
          <a:ln w="38100">
            <a:solidFill>
              <a:schemeClr val="tx1"/>
            </a:solidFill>
            <a:round/>
            <a:headEnd/>
            <a:tailEnd type="triangle" w="med" len="med"/>
          </a:ln>
        </p:spPr>
        <p:txBody>
          <a:bodyPr anchor="ctr">
            <a:spAutoFit/>
          </a:bodyPr>
          <a:lstStyle/>
          <a:p>
            <a:endParaRPr lang="ja-JP" altLang="en-US"/>
          </a:p>
        </p:txBody>
      </p:sp>
      <p:sp>
        <p:nvSpPr>
          <p:cNvPr id="26" name="Line 70"/>
          <p:cNvSpPr>
            <a:spLocks noChangeShapeType="1"/>
          </p:cNvSpPr>
          <p:nvPr/>
        </p:nvSpPr>
        <p:spPr bwMode="auto">
          <a:xfrm>
            <a:off x="1601788" y="3788768"/>
            <a:ext cx="900112" cy="0"/>
          </a:xfrm>
          <a:prstGeom prst="line">
            <a:avLst/>
          </a:prstGeom>
          <a:noFill/>
          <a:ln w="38100">
            <a:solidFill>
              <a:schemeClr val="tx1"/>
            </a:solidFill>
            <a:round/>
            <a:headEnd/>
            <a:tailEnd type="triangle" w="med" len="med"/>
          </a:ln>
        </p:spPr>
        <p:txBody>
          <a:bodyPr anchor="ctr">
            <a:spAutoFit/>
          </a:bodyPr>
          <a:lstStyle/>
          <a:p>
            <a:endParaRPr lang="ja-JP" altLang="en-US"/>
          </a:p>
        </p:txBody>
      </p:sp>
      <p:sp>
        <p:nvSpPr>
          <p:cNvPr id="27" name="Line 71"/>
          <p:cNvSpPr>
            <a:spLocks noChangeShapeType="1"/>
          </p:cNvSpPr>
          <p:nvPr/>
        </p:nvSpPr>
        <p:spPr bwMode="auto">
          <a:xfrm>
            <a:off x="1601788" y="2979143"/>
            <a:ext cx="0" cy="809625"/>
          </a:xfrm>
          <a:prstGeom prst="line">
            <a:avLst/>
          </a:prstGeom>
          <a:noFill/>
          <a:ln w="38100">
            <a:solidFill>
              <a:schemeClr val="tx1"/>
            </a:solidFill>
            <a:round/>
            <a:headEnd/>
            <a:tailEnd/>
          </a:ln>
        </p:spPr>
        <p:txBody>
          <a:bodyPr wrap="none" anchor="ctr">
            <a:spAutoFit/>
          </a:bodyPr>
          <a:lstStyle/>
          <a:p>
            <a:endParaRPr lang="ja-JP" altLang="en-US"/>
          </a:p>
        </p:txBody>
      </p:sp>
      <p:sp>
        <p:nvSpPr>
          <p:cNvPr id="28" name="Line 72"/>
          <p:cNvSpPr>
            <a:spLocks noChangeShapeType="1"/>
          </p:cNvSpPr>
          <p:nvPr/>
        </p:nvSpPr>
        <p:spPr bwMode="auto">
          <a:xfrm flipH="1">
            <a:off x="2862263" y="3788768"/>
            <a:ext cx="900112" cy="0"/>
          </a:xfrm>
          <a:prstGeom prst="line">
            <a:avLst/>
          </a:prstGeom>
          <a:noFill/>
          <a:ln w="38100">
            <a:solidFill>
              <a:schemeClr val="tx1"/>
            </a:solidFill>
            <a:round/>
            <a:headEnd/>
            <a:tailEnd type="triangle" w="med" len="med"/>
          </a:ln>
        </p:spPr>
        <p:txBody>
          <a:bodyPr anchor="ctr">
            <a:spAutoFit/>
          </a:bodyPr>
          <a:lstStyle/>
          <a:p>
            <a:endParaRPr lang="ja-JP" altLang="en-US"/>
          </a:p>
        </p:txBody>
      </p:sp>
      <p:sp>
        <p:nvSpPr>
          <p:cNvPr id="29" name="Line 73"/>
          <p:cNvSpPr>
            <a:spLocks noChangeShapeType="1"/>
          </p:cNvSpPr>
          <p:nvPr/>
        </p:nvSpPr>
        <p:spPr bwMode="auto">
          <a:xfrm>
            <a:off x="3762375" y="2979143"/>
            <a:ext cx="0" cy="809625"/>
          </a:xfrm>
          <a:prstGeom prst="line">
            <a:avLst/>
          </a:prstGeom>
          <a:noFill/>
          <a:ln w="38100">
            <a:solidFill>
              <a:schemeClr val="tx1"/>
            </a:solidFill>
            <a:round/>
            <a:headEnd/>
            <a:tailEnd/>
          </a:ln>
        </p:spPr>
        <p:txBody>
          <a:bodyPr wrap="none" anchor="ctr">
            <a:spAutoFit/>
          </a:bodyPr>
          <a:lstStyle/>
          <a:p>
            <a:endParaRPr lang="ja-JP" altLang="en-US"/>
          </a:p>
        </p:txBody>
      </p:sp>
    </p:spTree>
    <p:extLst>
      <p:ext uri="{BB962C8B-B14F-4D97-AF65-F5344CB8AC3E}">
        <p14:creationId xmlns:p14="http://schemas.microsoft.com/office/powerpoint/2010/main" val="1398101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実験結果 </a:t>
            </a:r>
            <a:r>
              <a:rPr kumimoji="1" lang="en-US" altLang="ja-JP" dirty="0"/>
              <a:t>[1]</a:t>
            </a:r>
            <a:endParaRPr kumimoji="1" lang="ja-JP" altLang="en-US" dirty="0"/>
          </a:p>
        </p:txBody>
      </p:sp>
      <p:graphicFrame>
        <p:nvGraphicFramePr>
          <p:cNvPr id="4" name="Object 3"/>
          <p:cNvGraphicFramePr>
            <a:graphicFrameLocks noChangeAspect="1"/>
          </p:cNvGraphicFramePr>
          <p:nvPr/>
        </p:nvGraphicFramePr>
        <p:xfrm>
          <a:off x="500063" y="1268760"/>
          <a:ext cx="3981450" cy="2986087"/>
        </p:xfrm>
        <a:graphic>
          <a:graphicData uri="http://schemas.openxmlformats.org/presentationml/2006/ole">
            <mc:AlternateContent xmlns:mc="http://schemas.openxmlformats.org/markup-compatibility/2006">
              <mc:Choice xmlns:v="urn:schemas-microsoft-com:vml" Requires="v">
                <p:oleObj name="ビットマップ イメージ" r:id="rId3" imgW="6095238" imgH="4571429" progId="PBrush">
                  <p:embed/>
                </p:oleObj>
              </mc:Choice>
              <mc:Fallback>
                <p:oleObj name="ビットマップ イメージ" r:id="rId3" imgW="6095238" imgH="4571429" progId="PBrush">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1268760"/>
                        <a:ext cx="3981450" cy="298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Wavelet-Fish(Uncompressed).avi">
            <a:hlinkClick r:id="" action="ppaction://media"/>
          </p:cNvPr>
          <p:cNvPicPr>
            <a:picLocks noRot="1" noChangeAspect="1"/>
          </p:cNvPicPr>
          <p:nvPr>
            <a:videoFile r:link="rId1"/>
          </p:nvPr>
        </p:nvPicPr>
        <p:blipFill>
          <a:blip r:embed="rId5"/>
          <a:srcRect/>
          <a:stretch>
            <a:fillRect/>
          </a:stretch>
        </p:blipFill>
        <p:spPr bwMode="auto">
          <a:xfrm>
            <a:off x="4662488" y="1268760"/>
            <a:ext cx="3981450" cy="2986087"/>
          </a:xfrm>
          <a:prstGeom prst="rect">
            <a:avLst/>
          </a:prstGeom>
          <a:noFill/>
          <a:ln w="9525">
            <a:noFill/>
            <a:miter lim="800000"/>
            <a:headEnd/>
            <a:tailEnd/>
          </a:ln>
        </p:spPr>
      </p:pic>
    </p:spTree>
    <p:extLst>
      <p:ext uri="{BB962C8B-B14F-4D97-AF65-F5344CB8AC3E}">
        <p14:creationId xmlns:p14="http://schemas.microsoft.com/office/powerpoint/2010/main" val="241527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反射モデル＋ウェーブレット圧縮残差画像</a:t>
            </a:r>
            <a:r>
              <a:rPr kumimoji="1" lang="en-US" altLang="ja-JP" dirty="0"/>
              <a:t>(28:1) </a:t>
            </a:r>
            <a:r>
              <a:rPr kumimoji="1" lang="en-US" altLang="ja-JP" dirty="0" err="1"/>
              <a:t>vs</a:t>
            </a:r>
            <a:r>
              <a:rPr kumimoji="1" lang="en-US" altLang="ja-JP" dirty="0"/>
              <a:t> </a:t>
            </a:r>
            <a:r>
              <a:rPr kumimoji="1" lang="ja-JP" altLang="en-US" dirty="0"/>
              <a:t>反射モデルのみ </a:t>
            </a:r>
            <a:r>
              <a:rPr kumimoji="1" lang="en-US" altLang="ja-JP" dirty="0"/>
              <a:t>[1]</a:t>
            </a:r>
            <a:endParaRPr kumimoji="1" lang="ja-JP" altLang="en-US" dirty="0"/>
          </a:p>
        </p:txBody>
      </p:sp>
      <p:pic>
        <p:nvPicPr>
          <p:cNvPr id="4" name="Picture 5" descr="input"/>
          <p:cNvPicPr>
            <a:picLocks noChangeAspect="1" noChangeArrowheads="1"/>
          </p:cNvPicPr>
          <p:nvPr/>
        </p:nvPicPr>
        <p:blipFill>
          <a:blip r:embed="rId2"/>
          <a:srcRect/>
          <a:stretch>
            <a:fillRect/>
          </a:stretch>
        </p:blipFill>
        <p:spPr bwMode="auto">
          <a:xfrm>
            <a:off x="360089" y="260648"/>
            <a:ext cx="2700338" cy="1862138"/>
          </a:xfrm>
          <a:prstGeom prst="rect">
            <a:avLst/>
          </a:prstGeom>
          <a:noFill/>
          <a:ln w="9525">
            <a:noFill/>
            <a:miter lim="800000"/>
            <a:headEnd/>
            <a:tailEnd/>
          </a:ln>
        </p:spPr>
      </p:pic>
      <p:pic>
        <p:nvPicPr>
          <p:cNvPr id="5" name="Picture 6" descr="tsmap"/>
          <p:cNvPicPr>
            <a:picLocks noChangeAspect="1" noChangeArrowheads="1"/>
          </p:cNvPicPr>
          <p:nvPr/>
        </p:nvPicPr>
        <p:blipFill>
          <a:blip r:embed="rId3"/>
          <a:srcRect/>
          <a:stretch>
            <a:fillRect/>
          </a:stretch>
        </p:blipFill>
        <p:spPr bwMode="auto">
          <a:xfrm>
            <a:off x="3149327" y="260648"/>
            <a:ext cx="2700337" cy="1862138"/>
          </a:xfrm>
          <a:prstGeom prst="rect">
            <a:avLst/>
          </a:prstGeom>
          <a:noFill/>
          <a:ln w="9525">
            <a:noFill/>
            <a:miter lim="800000"/>
            <a:headEnd/>
            <a:tailEnd/>
          </a:ln>
        </p:spPr>
      </p:pic>
      <p:pic>
        <p:nvPicPr>
          <p:cNvPr id="6" name="Picture 7" descr="wavelet"/>
          <p:cNvPicPr>
            <a:picLocks noChangeAspect="1" noChangeArrowheads="1"/>
          </p:cNvPicPr>
          <p:nvPr/>
        </p:nvPicPr>
        <p:blipFill>
          <a:blip r:embed="rId4"/>
          <a:srcRect/>
          <a:stretch>
            <a:fillRect/>
          </a:stretch>
        </p:blipFill>
        <p:spPr bwMode="auto">
          <a:xfrm>
            <a:off x="5940152" y="260648"/>
            <a:ext cx="2700337" cy="1862138"/>
          </a:xfrm>
          <a:prstGeom prst="rect">
            <a:avLst/>
          </a:prstGeom>
          <a:noFill/>
          <a:ln w="9525">
            <a:noFill/>
            <a:miter lim="800000"/>
            <a:headEnd/>
            <a:tailEnd/>
          </a:ln>
        </p:spPr>
      </p:pic>
      <p:pic>
        <p:nvPicPr>
          <p:cNvPr id="7" name="Picture 8" descr="magnify-input"/>
          <p:cNvPicPr>
            <a:picLocks noChangeAspect="1" noChangeArrowheads="1"/>
          </p:cNvPicPr>
          <p:nvPr/>
        </p:nvPicPr>
        <p:blipFill>
          <a:blip r:embed="rId5"/>
          <a:srcRect/>
          <a:stretch>
            <a:fillRect/>
          </a:stretch>
        </p:blipFill>
        <p:spPr bwMode="auto">
          <a:xfrm>
            <a:off x="360089" y="2329161"/>
            <a:ext cx="2700338" cy="2700337"/>
          </a:xfrm>
          <a:prstGeom prst="rect">
            <a:avLst/>
          </a:prstGeom>
          <a:noFill/>
          <a:ln w="9525">
            <a:noFill/>
            <a:miter lim="800000"/>
            <a:headEnd/>
            <a:tailEnd/>
          </a:ln>
        </p:spPr>
      </p:pic>
      <p:pic>
        <p:nvPicPr>
          <p:cNvPr id="8" name="Picture 9" descr="magnify-tsmap"/>
          <p:cNvPicPr>
            <a:picLocks noChangeAspect="1" noChangeArrowheads="1"/>
          </p:cNvPicPr>
          <p:nvPr/>
        </p:nvPicPr>
        <p:blipFill>
          <a:blip r:embed="rId6"/>
          <a:srcRect/>
          <a:stretch>
            <a:fillRect/>
          </a:stretch>
        </p:blipFill>
        <p:spPr bwMode="auto">
          <a:xfrm>
            <a:off x="3149327" y="2329161"/>
            <a:ext cx="2701925" cy="2701925"/>
          </a:xfrm>
          <a:prstGeom prst="rect">
            <a:avLst/>
          </a:prstGeom>
          <a:noFill/>
          <a:ln w="9525">
            <a:noFill/>
            <a:miter lim="800000"/>
            <a:headEnd/>
            <a:tailEnd/>
          </a:ln>
        </p:spPr>
      </p:pic>
      <p:pic>
        <p:nvPicPr>
          <p:cNvPr id="9" name="Picture 10" descr="magnify-wavelet"/>
          <p:cNvPicPr>
            <a:picLocks noChangeAspect="1" noChangeArrowheads="1"/>
          </p:cNvPicPr>
          <p:nvPr/>
        </p:nvPicPr>
        <p:blipFill>
          <a:blip r:embed="rId7"/>
          <a:srcRect/>
          <a:stretch>
            <a:fillRect/>
          </a:stretch>
        </p:blipFill>
        <p:spPr bwMode="auto">
          <a:xfrm>
            <a:off x="5940152" y="2329161"/>
            <a:ext cx="2700337" cy="2700337"/>
          </a:xfrm>
          <a:prstGeom prst="rect">
            <a:avLst/>
          </a:prstGeom>
          <a:noFill/>
          <a:ln w="9525">
            <a:noFill/>
            <a:miter lim="800000"/>
            <a:headEnd/>
            <a:tailEnd/>
          </a:ln>
        </p:spPr>
      </p:pic>
      <p:sp>
        <p:nvSpPr>
          <p:cNvPr id="10" name="Rectangle 14"/>
          <p:cNvSpPr>
            <a:spLocks noChangeArrowheads="1"/>
          </p:cNvSpPr>
          <p:nvPr/>
        </p:nvSpPr>
        <p:spPr bwMode="auto">
          <a:xfrm>
            <a:off x="360089" y="2329161"/>
            <a:ext cx="2700338" cy="2700337"/>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1" name="Rectangle 17"/>
          <p:cNvSpPr>
            <a:spLocks noChangeArrowheads="1"/>
          </p:cNvSpPr>
          <p:nvPr/>
        </p:nvSpPr>
        <p:spPr bwMode="auto">
          <a:xfrm>
            <a:off x="1079227" y="619423"/>
            <a:ext cx="269875" cy="269875"/>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2" name="Text Box 35"/>
          <p:cNvSpPr txBox="1">
            <a:spLocks noChangeArrowheads="1"/>
          </p:cNvSpPr>
          <p:nvPr/>
        </p:nvSpPr>
        <p:spPr bwMode="auto">
          <a:xfrm>
            <a:off x="1260202" y="5014093"/>
            <a:ext cx="646331" cy="369332"/>
          </a:xfrm>
          <a:prstGeom prst="rect">
            <a:avLst/>
          </a:prstGeom>
          <a:noFill/>
          <a:ln w="38100" algn="ctr">
            <a:noFill/>
            <a:miter lim="800000"/>
            <a:headEnd/>
            <a:tailEnd/>
          </a:ln>
        </p:spPr>
        <p:txBody>
          <a:bodyPr wrap="none">
            <a:spAutoFit/>
          </a:bodyPr>
          <a:lstStyle/>
          <a:p>
            <a:r>
              <a:rPr lang="ja-JP" altLang="en-US" dirty="0"/>
              <a:t>入力</a:t>
            </a:r>
            <a:endParaRPr lang="en-US" altLang="ja-JP" dirty="0"/>
          </a:p>
        </p:txBody>
      </p:sp>
      <p:sp>
        <p:nvSpPr>
          <p:cNvPr id="13" name="Text Box 36"/>
          <p:cNvSpPr txBox="1">
            <a:spLocks noChangeArrowheads="1"/>
          </p:cNvSpPr>
          <p:nvPr/>
        </p:nvSpPr>
        <p:spPr bwMode="auto">
          <a:xfrm>
            <a:off x="3597258" y="5014093"/>
            <a:ext cx="1766830" cy="369332"/>
          </a:xfrm>
          <a:prstGeom prst="rect">
            <a:avLst/>
          </a:prstGeom>
          <a:noFill/>
          <a:ln w="38100" algn="ctr">
            <a:noFill/>
            <a:miter lim="800000"/>
            <a:headEnd/>
            <a:tailEnd/>
          </a:ln>
        </p:spPr>
        <p:txBody>
          <a:bodyPr wrap="none">
            <a:spAutoFit/>
          </a:bodyPr>
          <a:lstStyle/>
          <a:p>
            <a:r>
              <a:rPr lang="ja-JP" altLang="en-US" dirty="0"/>
              <a:t>反射モデルのみ</a:t>
            </a:r>
            <a:endParaRPr lang="en-US" altLang="ja-JP" dirty="0"/>
          </a:p>
        </p:txBody>
      </p:sp>
      <p:sp>
        <p:nvSpPr>
          <p:cNvPr id="14" name="Text Box 37"/>
          <p:cNvSpPr txBox="1">
            <a:spLocks noChangeArrowheads="1"/>
          </p:cNvSpPr>
          <p:nvPr/>
        </p:nvSpPr>
        <p:spPr bwMode="auto">
          <a:xfrm>
            <a:off x="6776372" y="5013176"/>
            <a:ext cx="1107996" cy="369332"/>
          </a:xfrm>
          <a:prstGeom prst="rect">
            <a:avLst/>
          </a:prstGeom>
          <a:noFill/>
          <a:ln w="38100" algn="ctr">
            <a:noFill/>
            <a:miter lim="800000"/>
            <a:headEnd/>
            <a:tailEnd/>
          </a:ln>
        </p:spPr>
        <p:txBody>
          <a:bodyPr wrap="none">
            <a:spAutoFit/>
          </a:bodyPr>
          <a:lstStyle/>
          <a:p>
            <a:r>
              <a:rPr lang="ja-JP" altLang="en-US" dirty="0"/>
              <a:t>提案手法</a:t>
            </a:r>
            <a:endParaRPr lang="en-US" altLang="ja-JP" dirty="0"/>
          </a:p>
        </p:txBody>
      </p:sp>
      <p:sp>
        <p:nvSpPr>
          <p:cNvPr id="15" name="Rectangle 38"/>
          <p:cNvSpPr>
            <a:spLocks noChangeArrowheads="1"/>
          </p:cNvSpPr>
          <p:nvPr/>
        </p:nvSpPr>
        <p:spPr bwMode="auto">
          <a:xfrm>
            <a:off x="3149327" y="2329161"/>
            <a:ext cx="2700337" cy="2700337"/>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6" name="Rectangle 39"/>
          <p:cNvSpPr>
            <a:spLocks noChangeArrowheads="1"/>
          </p:cNvSpPr>
          <p:nvPr/>
        </p:nvSpPr>
        <p:spPr bwMode="auto">
          <a:xfrm>
            <a:off x="5940152" y="2329161"/>
            <a:ext cx="2700337" cy="2700337"/>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7" name="Rectangle 40"/>
          <p:cNvSpPr>
            <a:spLocks noChangeArrowheads="1"/>
          </p:cNvSpPr>
          <p:nvPr/>
        </p:nvSpPr>
        <p:spPr bwMode="auto">
          <a:xfrm>
            <a:off x="3870052" y="619423"/>
            <a:ext cx="269875" cy="269875"/>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8" name="Rectangle 41"/>
          <p:cNvSpPr>
            <a:spLocks noChangeArrowheads="1"/>
          </p:cNvSpPr>
          <p:nvPr/>
        </p:nvSpPr>
        <p:spPr bwMode="auto">
          <a:xfrm>
            <a:off x="6660877" y="619423"/>
            <a:ext cx="269875" cy="269875"/>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9" name="Arc 48"/>
          <p:cNvSpPr>
            <a:spLocks/>
          </p:cNvSpPr>
          <p:nvPr/>
        </p:nvSpPr>
        <p:spPr bwMode="auto">
          <a:xfrm rot="3431582">
            <a:off x="614089" y="1144886"/>
            <a:ext cx="2160587" cy="1290638"/>
          </a:xfrm>
          <a:custGeom>
            <a:avLst/>
            <a:gdLst>
              <a:gd name="T0" fmla="*/ 0 w 37157"/>
              <a:gd name="T1" fmla="*/ 2147483647 h 23864"/>
              <a:gd name="T2" fmla="*/ 2147483647 w 37157"/>
              <a:gd name="T3" fmla="*/ 2147483647 h 23864"/>
              <a:gd name="T4" fmla="*/ 2147483647 w 37157"/>
              <a:gd name="T5" fmla="*/ 2147483647 h 23864"/>
              <a:gd name="T6" fmla="*/ 0 60000 65536"/>
              <a:gd name="T7" fmla="*/ 0 60000 65536"/>
              <a:gd name="T8" fmla="*/ 0 60000 65536"/>
              <a:gd name="T9" fmla="*/ 0 w 37157"/>
              <a:gd name="T10" fmla="*/ 0 h 23864"/>
              <a:gd name="T11" fmla="*/ 37157 w 37157"/>
              <a:gd name="T12" fmla="*/ 23864 h 23864"/>
            </a:gdLst>
            <a:ahLst/>
            <a:cxnLst>
              <a:cxn ang="T6">
                <a:pos x="T0" y="T1"/>
              </a:cxn>
              <a:cxn ang="T7">
                <a:pos x="T2" y="T3"/>
              </a:cxn>
              <a:cxn ang="T8">
                <a:pos x="T4" y="T5"/>
              </a:cxn>
            </a:cxnLst>
            <a:rect l="T9" t="T10" r="T11" b="T12"/>
            <a:pathLst>
              <a:path w="37157" h="23864" fill="none" extrusionOk="0">
                <a:moveTo>
                  <a:pt x="0" y="6615"/>
                </a:moveTo>
                <a:cubicBezTo>
                  <a:pt x="4071" y="2388"/>
                  <a:pt x="9688" y="-1"/>
                  <a:pt x="15557" y="0"/>
                </a:cubicBezTo>
                <a:cubicBezTo>
                  <a:pt x="27486" y="0"/>
                  <a:pt x="37157" y="9670"/>
                  <a:pt x="37157" y="21600"/>
                </a:cubicBezTo>
                <a:cubicBezTo>
                  <a:pt x="37157" y="22356"/>
                  <a:pt x="37117" y="23111"/>
                  <a:pt x="37038" y="23864"/>
                </a:cubicBezTo>
              </a:path>
              <a:path w="37157" h="23864" stroke="0" extrusionOk="0">
                <a:moveTo>
                  <a:pt x="0" y="6615"/>
                </a:moveTo>
                <a:cubicBezTo>
                  <a:pt x="4071" y="2388"/>
                  <a:pt x="9688" y="-1"/>
                  <a:pt x="15557" y="0"/>
                </a:cubicBezTo>
                <a:cubicBezTo>
                  <a:pt x="27486" y="0"/>
                  <a:pt x="37157" y="9670"/>
                  <a:pt x="37157" y="21600"/>
                </a:cubicBezTo>
                <a:cubicBezTo>
                  <a:pt x="37157" y="22356"/>
                  <a:pt x="37117" y="23111"/>
                  <a:pt x="37038" y="23864"/>
                </a:cubicBezTo>
                <a:lnTo>
                  <a:pt x="15557" y="21600"/>
                </a:lnTo>
                <a:close/>
              </a:path>
            </a:pathLst>
          </a:custGeom>
          <a:noFill/>
          <a:ln w="38100">
            <a:solidFill>
              <a:schemeClr val="accent1"/>
            </a:solidFill>
            <a:prstDash val="sysDot"/>
            <a:round/>
            <a:headEnd/>
            <a:tailEnd type="arrow" w="med" len="med"/>
          </a:ln>
        </p:spPr>
        <p:txBody>
          <a:bodyPr anchor="ctr">
            <a:spAutoFit/>
          </a:bodyPr>
          <a:lstStyle/>
          <a:p>
            <a:endParaRPr lang="ja-JP" altLang="en-US"/>
          </a:p>
        </p:txBody>
      </p:sp>
      <p:sp>
        <p:nvSpPr>
          <p:cNvPr id="20" name="Arc 49"/>
          <p:cNvSpPr>
            <a:spLocks/>
          </p:cNvSpPr>
          <p:nvPr/>
        </p:nvSpPr>
        <p:spPr bwMode="auto">
          <a:xfrm rot="3431582">
            <a:off x="3435077" y="1144886"/>
            <a:ext cx="2160587" cy="1290637"/>
          </a:xfrm>
          <a:custGeom>
            <a:avLst/>
            <a:gdLst>
              <a:gd name="T0" fmla="*/ 0 w 37157"/>
              <a:gd name="T1" fmla="*/ 2147483647 h 23864"/>
              <a:gd name="T2" fmla="*/ 2147483647 w 37157"/>
              <a:gd name="T3" fmla="*/ 2147483647 h 23864"/>
              <a:gd name="T4" fmla="*/ 2147483647 w 37157"/>
              <a:gd name="T5" fmla="*/ 2147483647 h 23864"/>
              <a:gd name="T6" fmla="*/ 0 60000 65536"/>
              <a:gd name="T7" fmla="*/ 0 60000 65536"/>
              <a:gd name="T8" fmla="*/ 0 60000 65536"/>
              <a:gd name="T9" fmla="*/ 0 w 37157"/>
              <a:gd name="T10" fmla="*/ 0 h 23864"/>
              <a:gd name="T11" fmla="*/ 37157 w 37157"/>
              <a:gd name="T12" fmla="*/ 23864 h 23864"/>
            </a:gdLst>
            <a:ahLst/>
            <a:cxnLst>
              <a:cxn ang="T6">
                <a:pos x="T0" y="T1"/>
              </a:cxn>
              <a:cxn ang="T7">
                <a:pos x="T2" y="T3"/>
              </a:cxn>
              <a:cxn ang="T8">
                <a:pos x="T4" y="T5"/>
              </a:cxn>
            </a:cxnLst>
            <a:rect l="T9" t="T10" r="T11" b="T12"/>
            <a:pathLst>
              <a:path w="37157" h="23864" fill="none" extrusionOk="0">
                <a:moveTo>
                  <a:pt x="0" y="6615"/>
                </a:moveTo>
                <a:cubicBezTo>
                  <a:pt x="4071" y="2388"/>
                  <a:pt x="9688" y="-1"/>
                  <a:pt x="15557" y="0"/>
                </a:cubicBezTo>
                <a:cubicBezTo>
                  <a:pt x="27486" y="0"/>
                  <a:pt x="37157" y="9670"/>
                  <a:pt x="37157" y="21600"/>
                </a:cubicBezTo>
                <a:cubicBezTo>
                  <a:pt x="37157" y="22356"/>
                  <a:pt x="37117" y="23111"/>
                  <a:pt x="37038" y="23864"/>
                </a:cubicBezTo>
              </a:path>
              <a:path w="37157" h="23864" stroke="0" extrusionOk="0">
                <a:moveTo>
                  <a:pt x="0" y="6615"/>
                </a:moveTo>
                <a:cubicBezTo>
                  <a:pt x="4071" y="2388"/>
                  <a:pt x="9688" y="-1"/>
                  <a:pt x="15557" y="0"/>
                </a:cubicBezTo>
                <a:cubicBezTo>
                  <a:pt x="27486" y="0"/>
                  <a:pt x="37157" y="9670"/>
                  <a:pt x="37157" y="21600"/>
                </a:cubicBezTo>
                <a:cubicBezTo>
                  <a:pt x="37157" y="22356"/>
                  <a:pt x="37117" y="23111"/>
                  <a:pt x="37038" y="23864"/>
                </a:cubicBezTo>
                <a:lnTo>
                  <a:pt x="15557" y="21600"/>
                </a:lnTo>
                <a:close/>
              </a:path>
            </a:pathLst>
          </a:custGeom>
          <a:noFill/>
          <a:ln w="38100">
            <a:solidFill>
              <a:schemeClr val="accent1"/>
            </a:solidFill>
            <a:prstDash val="sysDot"/>
            <a:round/>
            <a:headEnd/>
            <a:tailEnd type="arrow" w="med" len="med"/>
          </a:ln>
        </p:spPr>
        <p:txBody>
          <a:bodyPr anchor="ctr">
            <a:spAutoFit/>
          </a:bodyPr>
          <a:lstStyle/>
          <a:p>
            <a:endParaRPr lang="ja-JP" altLang="en-US"/>
          </a:p>
        </p:txBody>
      </p:sp>
      <p:sp>
        <p:nvSpPr>
          <p:cNvPr id="21" name="Arc 50"/>
          <p:cNvSpPr>
            <a:spLocks/>
          </p:cNvSpPr>
          <p:nvPr/>
        </p:nvSpPr>
        <p:spPr bwMode="auto">
          <a:xfrm rot="3431582">
            <a:off x="6225902" y="1144886"/>
            <a:ext cx="2160587" cy="1290637"/>
          </a:xfrm>
          <a:custGeom>
            <a:avLst/>
            <a:gdLst>
              <a:gd name="T0" fmla="*/ 0 w 37157"/>
              <a:gd name="T1" fmla="*/ 2147483647 h 23864"/>
              <a:gd name="T2" fmla="*/ 2147483647 w 37157"/>
              <a:gd name="T3" fmla="*/ 2147483647 h 23864"/>
              <a:gd name="T4" fmla="*/ 2147483647 w 37157"/>
              <a:gd name="T5" fmla="*/ 2147483647 h 23864"/>
              <a:gd name="T6" fmla="*/ 0 60000 65536"/>
              <a:gd name="T7" fmla="*/ 0 60000 65536"/>
              <a:gd name="T8" fmla="*/ 0 60000 65536"/>
              <a:gd name="T9" fmla="*/ 0 w 37157"/>
              <a:gd name="T10" fmla="*/ 0 h 23864"/>
              <a:gd name="T11" fmla="*/ 37157 w 37157"/>
              <a:gd name="T12" fmla="*/ 23864 h 23864"/>
            </a:gdLst>
            <a:ahLst/>
            <a:cxnLst>
              <a:cxn ang="T6">
                <a:pos x="T0" y="T1"/>
              </a:cxn>
              <a:cxn ang="T7">
                <a:pos x="T2" y="T3"/>
              </a:cxn>
              <a:cxn ang="T8">
                <a:pos x="T4" y="T5"/>
              </a:cxn>
            </a:cxnLst>
            <a:rect l="T9" t="T10" r="T11" b="T12"/>
            <a:pathLst>
              <a:path w="37157" h="23864" fill="none" extrusionOk="0">
                <a:moveTo>
                  <a:pt x="0" y="6615"/>
                </a:moveTo>
                <a:cubicBezTo>
                  <a:pt x="4071" y="2388"/>
                  <a:pt x="9688" y="-1"/>
                  <a:pt x="15557" y="0"/>
                </a:cubicBezTo>
                <a:cubicBezTo>
                  <a:pt x="27486" y="0"/>
                  <a:pt x="37157" y="9670"/>
                  <a:pt x="37157" y="21600"/>
                </a:cubicBezTo>
                <a:cubicBezTo>
                  <a:pt x="37157" y="22356"/>
                  <a:pt x="37117" y="23111"/>
                  <a:pt x="37038" y="23864"/>
                </a:cubicBezTo>
              </a:path>
              <a:path w="37157" h="23864" stroke="0" extrusionOk="0">
                <a:moveTo>
                  <a:pt x="0" y="6615"/>
                </a:moveTo>
                <a:cubicBezTo>
                  <a:pt x="4071" y="2388"/>
                  <a:pt x="9688" y="-1"/>
                  <a:pt x="15557" y="0"/>
                </a:cubicBezTo>
                <a:cubicBezTo>
                  <a:pt x="27486" y="0"/>
                  <a:pt x="37157" y="9670"/>
                  <a:pt x="37157" y="21600"/>
                </a:cubicBezTo>
                <a:cubicBezTo>
                  <a:pt x="37157" y="22356"/>
                  <a:pt x="37117" y="23111"/>
                  <a:pt x="37038" y="23864"/>
                </a:cubicBezTo>
                <a:lnTo>
                  <a:pt x="15557" y="21600"/>
                </a:lnTo>
                <a:close/>
              </a:path>
            </a:pathLst>
          </a:custGeom>
          <a:noFill/>
          <a:ln w="38100">
            <a:solidFill>
              <a:schemeClr val="accent1"/>
            </a:solidFill>
            <a:prstDash val="sysDot"/>
            <a:round/>
            <a:headEnd/>
            <a:tailEnd type="arrow" w="med" len="med"/>
          </a:ln>
        </p:spPr>
        <p:txBody>
          <a:bodyPr anchor="ctr">
            <a:spAutoFit/>
          </a:bodyPr>
          <a:lstStyle/>
          <a:p>
            <a:endParaRPr lang="ja-JP" altLang="en-US"/>
          </a:p>
        </p:txBody>
      </p:sp>
    </p:spTree>
    <p:extLst>
      <p:ext uri="{BB962C8B-B14F-4D97-AF65-F5344CB8AC3E}">
        <p14:creationId xmlns:p14="http://schemas.microsoft.com/office/powerpoint/2010/main" val="4210711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反射モデル＋ウェーブレット圧縮残差画像</a:t>
            </a:r>
            <a:r>
              <a:rPr lang="en-US" altLang="ja-JP" dirty="0"/>
              <a:t>(42:1) </a:t>
            </a:r>
            <a:r>
              <a:rPr lang="en-US" altLang="ja-JP" dirty="0" err="1"/>
              <a:t>vs</a:t>
            </a:r>
            <a:r>
              <a:rPr lang="en-US" altLang="ja-JP" dirty="0"/>
              <a:t> </a:t>
            </a:r>
            <a:r>
              <a:rPr lang="ja-JP" altLang="en-US" dirty="0"/>
              <a:t>ウェーブレット圧縮残差画像</a:t>
            </a:r>
            <a:r>
              <a:rPr lang="en-US" altLang="ja-JP" dirty="0"/>
              <a:t>(42:1) [1]</a:t>
            </a:r>
            <a:endParaRPr kumimoji="1" lang="ja-JP" altLang="en-US" dirty="0"/>
          </a:p>
        </p:txBody>
      </p:sp>
      <p:sp>
        <p:nvSpPr>
          <p:cNvPr id="4" name="Text Box 35"/>
          <p:cNvSpPr txBox="1">
            <a:spLocks noChangeArrowheads="1"/>
          </p:cNvSpPr>
          <p:nvPr/>
        </p:nvSpPr>
        <p:spPr bwMode="auto">
          <a:xfrm>
            <a:off x="1260202" y="5014093"/>
            <a:ext cx="646331" cy="369332"/>
          </a:xfrm>
          <a:prstGeom prst="rect">
            <a:avLst/>
          </a:prstGeom>
          <a:noFill/>
          <a:ln w="38100" algn="ctr">
            <a:noFill/>
            <a:miter lim="800000"/>
            <a:headEnd/>
            <a:tailEnd/>
          </a:ln>
        </p:spPr>
        <p:txBody>
          <a:bodyPr wrap="none">
            <a:spAutoFit/>
          </a:bodyPr>
          <a:lstStyle/>
          <a:p>
            <a:r>
              <a:rPr lang="ja-JP" altLang="en-US" dirty="0"/>
              <a:t>入力</a:t>
            </a:r>
            <a:endParaRPr lang="en-US" altLang="ja-JP" dirty="0"/>
          </a:p>
        </p:txBody>
      </p:sp>
      <p:sp>
        <p:nvSpPr>
          <p:cNvPr id="5" name="Text Box 36"/>
          <p:cNvSpPr txBox="1">
            <a:spLocks noChangeArrowheads="1"/>
          </p:cNvSpPr>
          <p:nvPr/>
        </p:nvSpPr>
        <p:spPr bwMode="auto">
          <a:xfrm>
            <a:off x="3995936" y="5014093"/>
            <a:ext cx="1107996" cy="369332"/>
          </a:xfrm>
          <a:prstGeom prst="rect">
            <a:avLst/>
          </a:prstGeom>
          <a:noFill/>
          <a:ln w="38100" algn="ctr">
            <a:noFill/>
            <a:miter lim="800000"/>
            <a:headEnd/>
            <a:tailEnd/>
          </a:ln>
        </p:spPr>
        <p:txBody>
          <a:bodyPr wrap="none">
            <a:spAutoFit/>
          </a:bodyPr>
          <a:lstStyle/>
          <a:p>
            <a:r>
              <a:rPr lang="ja-JP" altLang="en-US" dirty="0"/>
              <a:t>画像のみ</a:t>
            </a:r>
            <a:endParaRPr lang="en-US" altLang="ja-JP" dirty="0"/>
          </a:p>
        </p:txBody>
      </p:sp>
      <p:sp>
        <p:nvSpPr>
          <p:cNvPr id="6" name="Text Box 37"/>
          <p:cNvSpPr txBox="1">
            <a:spLocks noChangeArrowheads="1"/>
          </p:cNvSpPr>
          <p:nvPr/>
        </p:nvSpPr>
        <p:spPr bwMode="auto">
          <a:xfrm>
            <a:off x="6776372" y="5013176"/>
            <a:ext cx="1107996" cy="369332"/>
          </a:xfrm>
          <a:prstGeom prst="rect">
            <a:avLst/>
          </a:prstGeom>
          <a:noFill/>
          <a:ln w="38100" algn="ctr">
            <a:noFill/>
            <a:miter lim="800000"/>
            <a:headEnd/>
            <a:tailEnd/>
          </a:ln>
        </p:spPr>
        <p:txBody>
          <a:bodyPr wrap="none">
            <a:spAutoFit/>
          </a:bodyPr>
          <a:lstStyle/>
          <a:p>
            <a:r>
              <a:rPr lang="ja-JP" altLang="en-US" dirty="0"/>
              <a:t>提案手法</a:t>
            </a:r>
            <a:endParaRPr lang="en-US" altLang="ja-JP" dirty="0"/>
          </a:p>
        </p:txBody>
      </p:sp>
      <p:pic>
        <p:nvPicPr>
          <p:cNvPr id="7" name="Picture 26" descr="IBTWaveletImageZoomx2"/>
          <p:cNvPicPr>
            <a:picLocks noChangeAspect="1" noChangeArrowheads="1"/>
          </p:cNvPicPr>
          <p:nvPr/>
        </p:nvPicPr>
        <p:blipFill>
          <a:blip r:embed="rId2"/>
          <a:srcRect/>
          <a:stretch>
            <a:fillRect/>
          </a:stretch>
        </p:blipFill>
        <p:spPr bwMode="auto">
          <a:xfrm>
            <a:off x="6011863" y="2311251"/>
            <a:ext cx="2700337" cy="2700337"/>
          </a:xfrm>
          <a:prstGeom prst="rect">
            <a:avLst/>
          </a:prstGeom>
          <a:noFill/>
          <a:ln w="9525">
            <a:noFill/>
            <a:miter lim="800000"/>
            <a:headEnd/>
            <a:tailEnd/>
          </a:ln>
        </p:spPr>
      </p:pic>
      <p:pic>
        <p:nvPicPr>
          <p:cNvPr id="8" name="Picture 25" descr="IBTIBTImageZoomx2"/>
          <p:cNvPicPr>
            <a:picLocks noChangeAspect="1" noChangeArrowheads="1"/>
          </p:cNvPicPr>
          <p:nvPr/>
        </p:nvPicPr>
        <p:blipFill>
          <a:blip r:embed="rId3"/>
          <a:srcRect/>
          <a:stretch>
            <a:fillRect/>
          </a:stretch>
        </p:blipFill>
        <p:spPr bwMode="auto">
          <a:xfrm>
            <a:off x="3221038" y="2311251"/>
            <a:ext cx="2701925" cy="2701925"/>
          </a:xfrm>
          <a:prstGeom prst="rect">
            <a:avLst/>
          </a:prstGeom>
          <a:noFill/>
          <a:ln w="9525">
            <a:noFill/>
            <a:miter lim="800000"/>
            <a:headEnd/>
            <a:tailEnd/>
          </a:ln>
        </p:spPr>
      </p:pic>
      <p:pic>
        <p:nvPicPr>
          <p:cNvPr id="9" name="Picture 24" descr="IBTNaturalZoomx2"/>
          <p:cNvPicPr>
            <a:picLocks noChangeAspect="1" noChangeArrowheads="1"/>
          </p:cNvPicPr>
          <p:nvPr/>
        </p:nvPicPr>
        <p:blipFill>
          <a:blip r:embed="rId4"/>
          <a:srcRect/>
          <a:stretch>
            <a:fillRect/>
          </a:stretch>
        </p:blipFill>
        <p:spPr bwMode="auto">
          <a:xfrm>
            <a:off x="431800" y="2311251"/>
            <a:ext cx="2700338" cy="2700337"/>
          </a:xfrm>
          <a:prstGeom prst="rect">
            <a:avLst/>
          </a:prstGeom>
          <a:noFill/>
          <a:ln w="9525">
            <a:noFill/>
            <a:miter lim="800000"/>
            <a:headEnd/>
            <a:tailEnd/>
          </a:ln>
        </p:spPr>
      </p:pic>
      <p:pic>
        <p:nvPicPr>
          <p:cNvPr id="10" name="Picture 23" descr="IBTWaveletImagex2"/>
          <p:cNvPicPr>
            <a:picLocks noChangeAspect="1" noChangeArrowheads="1"/>
          </p:cNvPicPr>
          <p:nvPr/>
        </p:nvPicPr>
        <p:blipFill>
          <a:blip r:embed="rId5"/>
          <a:srcRect/>
          <a:stretch>
            <a:fillRect/>
          </a:stretch>
        </p:blipFill>
        <p:spPr bwMode="auto">
          <a:xfrm>
            <a:off x="6011863" y="241151"/>
            <a:ext cx="2700337" cy="1800225"/>
          </a:xfrm>
          <a:prstGeom prst="rect">
            <a:avLst/>
          </a:prstGeom>
          <a:noFill/>
          <a:ln w="9525">
            <a:noFill/>
            <a:miter lim="800000"/>
            <a:headEnd/>
            <a:tailEnd/>
          </a:ln>
        </p:spPr>
      </p:pic>
      <p:pic>
        <p:nvPicPr>
          <p:cNvPr id="11" name="Picture 22" descr="IBTIBTImagex2"/>
          <p:cNvPicPr>
            <a:picLocks noChangeAspect="1" noChangeArrowheads="1"/>
          </p:cNvPicPr>
          <p:nvPr/>
        </p:nvPicPr>
        <p:blipFill>
          <a:blip r:embed="rId6"/>
          <a:srcRect/>
          <a:stretch>
            <a:fillRect/>
          </a:stretch>
        </p:blipFill>
        <p:spPr bwMode="auto">
          <a:xfrm>
            <a:off x="3221038" y="241151"/>
            <a:ext cx="2701925" cy="1801812"/>
          </a:xfrm>
          <a:prstGeom prst="rect">
            <a:avLst/>
          </a:prstGeom>
          <a:noFill/>
          <a:ln w="9525">
            <a:noFill/>
            <a:miter lim="800000"/>
            <a:headEnd/>
            <a:tailEnd/>
          </a:ln>
        </p:spPr>
      </p:pic>
      <p:pic>
        <p:nvPicPr>
          <p:cNvPr id="12" name="Picture 21" descr="IBTNaturalx2"/>
          <p:cNvPicPr>
            <a:picLocks noChangeAspect="1" noChangeArrowheads="1"/>
          </p:cNvPicPr>
          <p:nvPr/>
        </p:nvPicPr>
        <p:blipFill>
          <a:blip r:embed="rId7"/>
          <a:srcRect/>
          <a:stretch>
            <a:fillRect/>
          </a:stretch>
        </p:blipFill>
        <p:spPr bwMode="auto">
          <a:xfrm>
            <a:off x="431800" y="241151"/>
            <a:ext cx="2700338" cy="1800225"/>
          </a:xfrm>
          <a:prstGeom prst="rect">
            <a:avLst/>
          </a:prstGeom>
          <a:noFill/>
          <a:ln w="9525">
            <a:noFill/>
            <a:miter lim="800000"/>
            <a:headEnd/>
            <a:tailEnd/>
          </a:ln>
        </p:spPr>
      </p:pic>
      <p:sp>
        <p:nvSpPr>
          <p:cNvPr id="13" name="Rectangle 9"/>
          <p:cNvSpPr>
            <a:spLocks noChangeArrowheads="1"/>
          </p:cNvSpPr>
          <p:nvPr/>
        </p:nvSpPr>
        <p:spPr bwMode="auto">
          <a:xfrm>
            <a:off x="431800" y="2311251"/>
            <a:ext cx="2700338" cy="2700337"/>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4" name="Rectangle 10"/>
          <p:cNvSpPr>
            <a:spLocks noChangeArrowheads="1"/>
          </p:cNvSpPr>
          <p:nvPr/>
        </p:nvSpPr>
        <p:spPr bwMode="auto">
          <a:xfrm>
            <a:off x="2141538" y="871388"/>
            <a:ext cx="269875" cy="269875"/>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5" name="Rectangle 14"/>
          <p:cNvSpPr>
            <a:spLocks noChangeArrowheads="1"/>
          </p:cNvSpPr>
          <p:nvPr/>
        </p:nvSpPr>
        <p:spPr bwMode="auto">
          <a:xfrm>
            <a:off x="3221038" y="2311251"/>
            <a:ext cx="2700337" cy="2700337"/>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6" name="Rectangle 15"/>
          <p:cNvSpPr>
            <a:spLocks noChangeArrowheads="1"/>
          </p:cNvSpPr>
          <p:nvPr/>
        </p:nvSpPr>
        <p:spPr bwMode="auto">
          <a:xfrm>
            <a:off x="6011863" y="2311251"/>
            <a:ext cx="2700337" cy="2700337"/>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7" name="Rectangle 16"/>
          <p:cNvSpPr>
            <a:spLocks noChangeArrowheads="1"/>
          </p:cNvSpPr>
          <p:nvPr/>
        </p:nvSpPr>
        <p:spPr bwMode="auto">
          <a:xfrm>
            <a:off x="4932363" y="871388"/>
            <a:ext cx="269875" cy="269875"/>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8" name="Rectangle 17"/>
          <p:cNvSpPr>
            <a:spLocks noChangeArrowheads="1"/>
          </p:cNvSpPr>
          <p:nvPr/>
        </p:nvSpPr>
        <p:spPr bwMode="auto">
          <a:xfrm>
            <a:off x="7723188" y="871388"/>
            <a:ext cx="269875" cy="269875"/>
          </a:xfrm>
          <a:prstGeom prst="rect">
            <a:avLst/>
          </a:prstGeom>
          <a:noFill/>
          <a:ln w="38100" algn="ctr">
            <a:solidFill>
              <a:schemeClr val="accent1"/>
            </a:solidFill>
            <a:miter lim="800000"/>
            <a:headEnd/>
            <a:tailEnd/>
          </a:ln>
        </p:spPr>
        <p:txBody>
          <a:bodyPr anchor="ctr">
            <a:spAutoFit/>
          </a:bodyPr>
          <a:lstStyle/>
          <a:p>
            <a:endParaRPr lang="ja-JP" altLang="en-US"/>
          </a:p>
        </p:txBody>
      </p:sp>
      <p:sp>
        <p:nvSpPr>
          <p:cNvPr id="19" name="Arc 18"/>
          <p:cNvSpPr>
            <a:spLocks/>
          </p:cNvSpPr>
          <p:nvPr/>
        </p:nvSpPr>
        <p:spPr bwMode="auto">
          <a:xfrm rot="16987985" flipH="1">
            <a:off x="1179513" y="1349226"/>
            <a:ext cx="1919287" cy="1265237"/>
          </a:xfrm>
          <a:custGeom>
            <a:avLst/>
            <a:gdLst>
              <a:gd name="T0" fmla="*/ 0 w 32974"/>
              <a:gd name="T1" fmla="*/ 2147483647 h 21600"/>
              <a:gd name="T2" fmla="*/ 2147483647 w 32974"/>
              <a:gd name="T3" fmla="*/ 2147483647 h 21600"/>
              <a:gd name="T4" fmla="*/ 2147483647 w 32974"/>
              <a:gd name="T5" fmla="*/ 2147483647 h 21600"/>
              <a:gd name="T6" fmla="*/ 0 60000 65536"/>
              <a:gd name="T7" fmla="*/ 0 60000 65536"/>
              <a:gd name="T8" fmla="*/ 0 60000 65536"/>
              <a:gd name="T9" fmla="*/ 0 w 32974"/>
              <a:gd name="T10" fmla="*/ 0 h 21600"/>
              <a:gd name="T11" fmla="*/ 32974 w 32974"/>
              <a:gd name="T12" fmla="*/ 21600 h 21600"/>
            </a:gdLst>
            <a:ahLst/>
            <a:cxnLst>
              <a:cxn ang="T6">
                <a:pos x="T0" y="T1"/>
              </a:cxn>
              <a:cxn ang="T7">
                <a:pos x="T2" y="T3"/>
              </a:cxn>
              <a:cxn ang="T8">
                <a:pos x="T4" y="T5"/>
              </a:cxn>
            </a:cxnLst>
            <a:rect l="T9" t="T10" r="T11" b="T12"/>
            <a:pathLst>
              <a:path w="32974" h="21600" fill="none" extrusionOk="0">
                <a:moveTo>
                  <a:pt x="0" y="6615"/>
                </a:moveTo>
                <a:cubicBezTo>
                  <a:pt x="4071" y="2388"/>
                  <a:pt x="9688" y="-1"/>
                  <a:pt x="15557" y="0"/>
                </a:cubicBezTo>
                <a:cubicBezTo>
                  <a:pt x="22436" y="0"/>
                  <a:pt x="28904" y="3277"/>
                  <a:pt x="32973" y="8824"/>
                </a:cubicBezTo>
              </a:path>
              <a:path w="32974" h="21600" stroke="0" extrusionOk="0">
                <a:moveTo>
                  <a:pt x="0" y="6615"/>
                </a:moveTo>
                <a:cubicBezTo>
                  <a:pt x="4071" y="2388"/>
                  <a:pt x="9688" y="-1"/>
                  <a:pt x="15557" y="0"/>
                </a:cubicBezTo>
                <a:cubicBezTo>
                  <a:pt x="22436" y="0"/>
                  <a:pt x="28904" y="3277"/>
                  <a:pt x="32973" y="8824"/>
                </a:cubicBezTo>
                <a:lnTo>
                  <a:pt x="15557" y="21600"/>
                </a:lnTo>
                <a:close/>
              </a:path>
            </a:pathLst>
          </a:custGeom>
          <a:noFill/>
          <a:ln w="38100">
            <a:solidFill>
              <a:schemeClr val="accent1"/>
            </a:solidFill>
            <a:prstDash val="sysDot"/>
            <a:round/>
            <a:headEnd/>
            <a:tailEnd type="arrow" w="med" len="med"/>
          </a:ln>
        </p:spPr>
        <p:txBody>
          <a:bodyPr anchor="ctr">
            <a:spAutoFit/>
          </a:bodyPr>
          <a:lstStyle/>
          <a:p>
            <a:endParaRPr lang="ja-JP" altLang="en-US"/>
          </a:p>
        </p:txBody>
      </p:sp>
      <p:sp>
        <p:nvSpPr>
          <p:cNvPr id="20" name="Arc 27"/>
          <p:cNvSpPr>
            <a:spLocks/>
          </p:cNvSpPr>
          <p:nvPr/>
        </p:nvSpPr>
        <p:spPr bwMode="auto">
          <a:xfrm rot="16987985" flipH="1">
            <a:off x="3970338" y="1349226"/>
            <a:ext cx="1919287" cy="1265237"/>
          </a:xfrm>
          <a:custGeom>
            <a:avLst/>
            <a:gdLst>
              <a:gd name="T0" fmla="*/ 0 w 32974"/>
              <a:gd name="T1" fmla="*/ 2147483647 h 21600"/>
              <a:gd name="T2" fmla="*/ 2147483647 w 32974"/>
              <a:gd name="T3" fmla="*/ 2147483647 h 21600"/>
              <a:gd name="T4" fmla="*/ 2147483647 w 32974"/>
              <a:gd name="T5" fmla="*/ 2147483647 h 21600"/>
              <a:gd name="T6" fmla="*/ 0 60000 65536"/>
              <a:gd name="T7" fmla="*/ 0 60000 65536"/>
              <a:gd name="T8" fmla="*/ 0 60000 65536"/>
              <a:gd name="T9" fmla="*/ 0 w 32974"/>
              <a:gd name="T10" fmla="*/ 0 h 21600"/>
              <a:gd name="T11" fmla="*/ 32974 w 32974"/>
              <a:gd name="T12" fmla="*/ 21600 h 21600"/>
            </a:gdLst>
            <a:ahLst/>
            <a:cxnLst>
              <a:cxn ang="T6">
                <a:pos x="T0" y="T1"/>
              </a:cxn>
              <a:cxn ang="T7">
                <a:pos x="T2" y="T3"/>
              </a:cxn>
              <a:cxn ang="T8">
                <a:pos x="T4" y="T5"/>
              </a:cxn>
            </a:cxnLst>
            <a:rect l="T9" t="T10" r="T11" b="T12"/>
            <a:pathLst>
              <a:path w="32974" h="21600" fill="none" extrusionOk="0">
                <a:moveTo>
                  <a:pt x="0" y="6615"/>
                </a:moveTo>
                <a:cubicBezTo>
                  <a:pt x="4071" y="2388"/>
                  <a:pt x="9688" y="-1"/>
                  <a:pt x="15557" y="0"/>
                </a:cubicBezTo>
                <a:cubicBezTo>
                  <a:pt x="22436" y="0"/>
                  <a:pt x="28904" y="3277"/>
                  <a:pt x="32973" y="8824"/>
                </a:cubicBezTo>
              </a:path>
              <a:path w="32974" h="21600" stroke="0" extrusionOk="0">
                <a:moveTo>
                  <a:pt x="0" y="6615"/>
                </a:moveTo>
                <a:cubicBezTo>
                  <a:pt x="4071" y="2388"/>
                  <a:pt x="9688" y="-1"/>
                  <a:pt x="15557" y="0"/>
                </a:cubicBezTo>
                <a:cubicBezTo>
                  <a:pt x="22436" y="0"/>
                  <a:pt x="28904" y="3277"/>
                  <a:pt x="32973" y="8824"/>
                </a:cubicBezTo>
                <a:lnTo>
                  <a:pt x="15557" y="21600"/>
                </a:lnTo>
                <a:close/>
              </a:path>
            </a:pathLst>
          </a:custGeom>
          <a:noFill/>
          <a:ln w="38100">
            <a:solidFill>
              <a:schemeClr val="accent1"/>
            </a:solidFill>
            <a:prstDash val="sysDot"/>
            <a:round/>
            <a:headEnd/>
            <a:tailEnd type="arrow" w="med" len="med"/>
          </a:ln>
        </p:spPr>
        <p:txBody>
          <a:bodyPr anchor="ctr">
            <a:spAutoFit/>
          </a:bodyPr>
          <a:lstStyle/>
          <a:p>
            <a:endParaRPr lang="ja-JP" altLang="en-US"/>
          </a:p>
        </p:txBody>
      </p:sp>
      <p:sp>
        <p:nvSpPr>
          <p:cNvPr id="21" name="Arc 28"/>
          <p:cNvSpPr>
            <a:spLocks/>
          </p:cNvSpPr>
          <p:nvPr/>
        </p:nvSpPr>
        <p:spPr bwMode="auto">
          <a:xfrm rot="16987985" flipH="1">
            <a:off x="6759575" y="1349226"/>
            <a:ext cx="1919287" cy="1265238"/>
          </a:xfrm>
          <a:custGeom>
            <a:avLst/>
            <a:gdLst>
              <a:gd name="T0" fmla="*/ 0 w 32974"/>
              <a:gd name="T1" fmla="*/ 2147483647 h 21600"/>
              <a:gd name="T2" fmla="*/ 2147483647 w 32974"/>
              <a:gd name="T3" fmla="*/ 2147483647 h 21600"/>
              <a:gd name="T4" fmla="*/ 2147483647 w 32974"/>
              <a:gd name="T5" fmla="*/ 2147483647 h 21600"/>
              <a:gd name="T6" fmla="*/ 0 60000 65536"/>
              <a:gd name="T7" fmla="*/ 0 60000 65536"/>
              <a:gd name="T8" fmla="*/ 0 60000 65536"/>
              <a:gd name="T9" fmla="*/ 0 w 32974"/>
              <a:gd name="T10" fmla="*/ 0 h 21600"/>
              <a:gd name="T11" fmla="*/ 32974 w 32974"/>
              <a:gd name="T12" fmla="*/ 21600 h 21600"/>
            </a:gdLst>
            <a:ahLst/>
            <a:cxnLst>
              <a:cxn ang="T6">
                <a:pos x="T0" y="T1"/>
              </a:cxn>
              <a:cxn ang="T7">
                <a:pos x="T2" y="T3"/>
              </a:cxn>
              <a:cxn ang="T8">
                <a:pos x="T4" y="T5"/>
              </a:cxn>
            </a:cxnLst>
            <a:rect l="T9" t="T10" r="T11" b="T12"/>
            <a:pathLst>
              <a:path w="32974" h="21600" fill="none" extrusionOk="0">
                <a:moveTo>
                  <a:pt x="0" y="6615"/>
                </a:moveTo>
                <a:cubicBezTo>
                  <a:pt x="4071" y="2388"/>
                  <a:pt x="9688" y="-1"/>
                  <a:pt x="15557" y="0"/>
                </a:cubicBezTo>
                <a:cubicBezTo>
                  <a:pt x="22436" y="0"/>
                  <a:pt x="28904" y="3277"/>
                  <a:pt x="32973" y="8824"/>
                </a:cubicBezTo>
              </a:path>
              <a:path w="32974" h="21600" stroke="0" extrusionOk="0">
                <a:moveTo>
                  <a:pt x="0" y="6615"/>
                </a:moveTo>
                <a:cubicBezTo>
                  <a:pt x="4071" y="2388"/>
                  <a:pt x="9688" y="-1"/>
                  <a:pt x="15557" y="0"/>
                </a:cubicBezTo>
                <a:cubicBezTo>
                  <a:pt x="22436" y="0"/>
                  <a:pt x="28904" y="3277"/>
                  <a:pt x="32973" y="8824"/>
                </a:cubicBezTo>
                <a:lnTo>
                  <a:pt x="15557" y="21600"/>
                </a:lnTo>
                <a:close/>
              </a:path>
            </a:pathLst>
          </a:custGeom>
          <a:noFill/>
          <a:ln w="38100">
            <a:solidFill>
              <a:schemeClr val="accent1"/>
            </a:solidFill>
            <a:prstDash val="sysDot"/>
            <a:round/>
            <a:headEnd/>
            <a:tailEnd type="arrow" w="med" len="med"/>
          </a:ln>
        </p:spPr>
        <p:txBody>
          <a:bodyPr anchor="ctr">
            <a:spAutoFit/>
          </a:bodyPr>
          <a:lstStyle/>
          <a:p>
            <a:endParaRPr lang="ja-JP" altLang="en-US"/>
          </a:p>
        </p:txBody>
      </p:sp>
    </p:spTree>
    <p:extLst>
      <p:ext uri="{BB962C8B-B14F-4D97-AF65-F5344CB8AC3E}">
        <p14:creationId xmlns:p14="http://schemas.microsoft.com/office/powerpoint/2010/main" val="3387801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その他の結果</a:t>
            </a:r>
            <a:r>
              <a:rPr kumimoji="1" lang="en-US" altLang="ja-JP" dirty="0"/>
              <a:t>(5:1) [1]</a:t>
            </a:r>
            <a:endParaRPr kumimoji="1" lang="ja-JP" altLang="en-US" dirty="0"/>
          </a:p>
        </p:txBody>
      </p:sp>
      <p:pic>
        <p:nvPicPr>
          <p:cNvPr id="4" name="neko00.mpg">
            <a:hlinkClick r:id="" action="ppaction://media"/>
          </p:cNvPr>
          <p:cNvPicPr>
            <a:picLocks noRot="1" noChangeAspect="1"/>
          </p:cNvPicPr>
          <p:nvPr>
            <a:videoFile r:link="rId1"/>
          </p:nvPr>
        </p:nvPicPr>
        <p:blipFill>
          <a:blip r:embed="rId3"/>
          <a:stretch>
            <a:fillRect/>
          </a:stretch>
        </p:blipFill>
        <p:spPr>
          <a:xfrm>
            <a:off x="1547664" y="620688"/>
            <a:ext cx="6096000" cy="4572000"/>
          </a:xfrm>
          <a:prstGeom prst="rect">
            <a:avLst/>
          </a:prstGeom>
        </p:spPr>
      </p:pic>
    </p:spTree>
    <p:extLst>
      <p:ext uri="{BB962C8B-B14F-4D97-AF65-F5344CB8AC3E}">
        <p14:creationId xmlns:p14="http://schemas.microsoft.com/office/powerpoint/2010/main" val="216926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65D303-D673-41A8-A054-59C88CE119BA}"/>
              </a:ext>
            </a:extLst>
          </p:cNvPr>
          <p:cNvSpPr>
            <a:spLocks noGrp="1"/>
          </p:cNvSpPr>
          <p:nvPr>
            <p:ph type="ctrTitle" sz="quarter"/>
          </p:nvPr>
        </p:nvSpPr>
        <p:spPr/>
        <p:txBody>
          <a:bodyPr/>
          <a:lstStyle/>
          <a:p>
            <a:r>
              <a:rPr kumimoji="1" lang="ja-JP" altLang="en-US" dirty="0"/>
              <a:t>深層学習を使った反射成分分離</a:t>
            </a:r>
          </a:p>
        </p:txBody>
      </p:sp>
      <p:sp>
        <p:nvSpPr>
          <p:cNvPr id="3" name="字幕 2">
            <a:extLst>
              <a:ext uri="{FF2B5EF4-FFF2-40B4-BE49-F238E27FC236}">
                <a16:creationId xmlns:a16="http://schemas.microsoft.com/office/drawing/2014/main" id="{FE01337D-20D4-4468-9FA4-7CD1E6FDF0BC}"/>
              </a:ext>
            </a:extLst>
          </p:cNvPr>
          <p:cNvSpPr>
            <a:spLocks noGrp="1"/>
          </p:cNvSpPr>
          <p:nvPr>
            <p:ph type="subTitle" sz="quarter" idx="1"/>
          </p:nvPr>
        </p:nvSpPr>
        <p:spPr/>
        <p:txBody>
          <a:bodyPr/>
          <a:lstStyle/>
          <a:p>
            <a:pPr algn="l"/>
            <a:r>
              <a:rPr lang="en-US" altLang="ja-JP" dirty="0"/>
              <a:t>[1] Miyazaki, Yoshimoto, 2022 (10.1109/NicoInt55861.2022.00026)</a:t>
            </a:r>
          </a:p>
        </p:txBody>
      </p:sp>
    </p:spTree>
    <p:extLst>
      <p:ext uri="{BB962C8B-B14F-4D97-AF65-F5344CB8AC3E}">
        <p14:creationId xmlns:p14="http://schemas.microsoft.com/office/powerpoint/2010/main" val="1098733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5"/>
          <p:cNvSpPr>
            <a:spLocks noGrp="1" noChangeArrowheads="1"/>
          </p:cNvSpPr>
          <p:nvPr>
            <p:ph type="title"/>
          </p:nvPr>
        </p:nvSpPr>
        <p:spPr/>
        <p:txBody>
          <a:bodyPr/>
          <a:lstStyle/>
          <a:p>
            <a:pPr eaLnBrk="1" hangingPunct="1"/>
            <a:r>
              <a:rPr lang="ja-JP" altLang="en-US"/>
              <a:t>鏡面</a:t>
            </a:r>
            <a:r>
              <a:rPr lang="ja-JP" altLang="en-US" dirty="0"/>
              <a:t>反射の除去</a:t>
            </a:r>
            <a:endParaRPr lang="en-US" altLang="ja-JP"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548680"/>
            <a:ext cx="5760640" cy="4320480"/>
          </a:xfrm>
          <a:prstGeom prst="rect">
            <a:avLst/>
          </a:prstGeom>
        </p:spPr>
      </p:pic>
      <p:pic>
        <p:nvPicPr>
          <p:cNvPr id="8" name="図 7"/>
          <p:cNvPicPr>
            <a:picLocks noChangeAspect="1"/>
          </p:cNvPicPr>
          <p:nvPr/>
        </p:nvPicPr>
        <p:blipFill>
          <a:blip r:embed="rId4"/>
          <a:stretch>
            <a:fillRect/>
          </a:stretch>
        </p:blipFill>
        <p:spPr>
          <a:xfrm>
            <a:off x="6012160" y="548680"/>
            <a:ext cx="2880320" cy="2880320"/>
          </a:xfrm>
          <a:prstGeom prst="rect">
            <a:avLst/>
          </a:prstGeom>
        </p:spPr>
      </p:pic>
      <p:pic>
        <p:nvPicPr>
          <p:cNvPr id="9" name="図 8"/>
          <p:cNvPicPr>
            <a:picLocks noChangeAspect="1"/>
          </p:cNvPicPr>
          <p:nvPr/>
        </p:nvPicPr>
        <p:blipFill>
          <a:blip r:embed="rId5"/>
          <a:stretch>
            <a:fillRect/>
          </a:stretch>
        </p:blipFill>
        <p:spPr>
          <a:xfrm>
            <a:off x="6012160" y="3429000"/>
            <a:ext cx="2880320" cy="2880320"/>
          </a:xfrm>
          <a:prstGeom prst="rect">
            <a:avLst/>
          </a:prstGeom>
        </p:spPr>
      </p:pic>
    </p:spTree>
    <p:extLst>
      <p:ext uri="{BB962C8B-B14F-4D97-AF65-F5344CB8AC3E}">
        <p14:creationId xmlns:p14="http://schemas.microsoft.com/office/powerpoint/2010/main" val="1083381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1BBF263D-5109-4E45-8352-26DEEC1F77EC}"/>
              </a:ext>
            </a:extLst>
          </p:cNvPr>
          <p:cNvSpPr>
            <a:spLocks noChangeShapeType="1"/>
          </p:cNvSpPr>
          <p:nvPr/>
        </p:nvSpPr>
        <p:spPr bwMode="auto">
          <a:xfrm>
            <a:off x="557213" y="2840708"/>
            <a:ext cx="7724775" cy="0"/>
          </a:xfrm>
          <a:prstGeom prst="line">
            <a:avLst/>
          </a:prstGeom>
          <a:noFill/>
          <a:ln w="12700">
            <a:solidFill>
              <a:schemeClr val="tx1"/>
            </a:solidFill>
            <a:round/>
            <a:headEnd/>
            <a:tailEnd/>
          </a:ln>
          <a:effectLst/>
        </p:spPr>
        <p:txBody>
          <a:bodyPr/>
          <a:lstStyle/>
          <a:p>
            <a:endParaRPr lang="ja-JP" altLang="en-US" sz="2800"/>
          </a:p>
        </p:txBody>
      </p:sp>
      <p:sp>
        <p:nvSpPr>
          <p:cNvPr id="3" name="Line 3">
            <a:extLst>
              <a:ext uri="{FF2B5EF4-FFF2-40B4-BE49-F238E27FC236}">
                <a16:creationId xmlns:a16="http://schemas.microsoft.com/office/drawing/2014/main" id="{7EA204F7-AC55-4EB4-9805-16005B97FFA9}"/>
              </a:ext>
            </a:extLst>
          </p:cNvPr>
          <p:cNvSpPr>
            <a:spLocks noChangeShapeType="1"/>
          </p:cNvSpPr>
          <p:nvPr/>
        </p:nvSpPr>
        <p:spPr bwMode="auto">
          <a:xfrm>
            <a:off x="914400" y="695995"/>
            <a:ext cx="2144713" cy="2144713"/>
          </a:xfrm>
          <a:prstGeom prst="line">
            <a:avLst/>
          </a:prstGeom>
          <a:noFill/>
          <a:ln w="19050">
            <a:solidFill>
              <a:schemeClr val="tx1"/>
            </a:solidFill>
            <a:round/>
            <a:headEnd/>
            <a:tailEnd type="triangle" w="lg" len="lg"/>
          </a:ln>
          <a:effectLst/>
        </p:spPr>
        <p:txBody>
          <a:bodyPr/>
          <a:lstStyle/>
          <a:p>
            <a:endParaRPr lang="ja-JP" altLang="en-US" sz="2800"/>
          </a:p>
        </p:txBody>
      </p:sp>
      <p:sp>
        <p:nvSpPr>
          <p:cNvPr id="4" name="Line 4">
            <a:extLst>
              <a:ext uri="{FF2B5EF4-FFF2-40B4-BE49-F238E27FC236}">
                <a16:creationId xmlns:a16="http://schemas.microsoft.com/office/drawing/2014/main" id="{64218BF3-08B6-48ED-A0E9-65B73719E454}"/>
              </a:ext>
            </a:extLst>
          </p:cNvPr>
          <p:cNvSpPr>
            <a:spLocks noChangeShapeType="1"/>
          </p:cNvSpPr>
          <p:nvPr/>
        </p:nvSpPr>
        <p:spPr bwMode="auto">
          <a:xfrm rot="-5400000">
            <a:off x="3063081" y="698377"/>
            <a:ext cx="2144713" cy="2139950"/>
          </a:xfrm>
          <a:prstGeom prst="line">
            <a:avLst/>
          </a:prstGeom>
          <a:noFill/>
          <a:ln w="19050">
            <a:solidFill>
              <a:schemeClr val="tx1"/>
            </a:solidFill>
            <a:round/>
            <a:headEnd/>
            <a:tailEnd type="triangle" w="lg" len="lg"/>
          </a:ln>
          <a:effectLst/>
        </p:spPr>
        <p:txBody>
          <a:bodyPr/>
          <a:lstStyle/>
          <a:p>
            <a:endParaRPr lang="ja-JP" altLang="en-US" sz="2800"/>
          </a:p>
        </p:txBody>
      </p:sp>
      <p:sp>
        <p:nvSpPr>
          <p:cNvPr id="5" name="Line 5">
            <a:extLst>
              <a:ext uri="{FF2B5EF4-FFF2-40B4-BE49-F238E27FC236}">
                <a16:creationId xmlns:a16="http://schemas.microsoft.com/office/drawing/2014/main" id="{12DBAA64-860D-4F23-9F27-E156D929A7D2}"/>
              </a:ext>
            </a:extLst>
          </p:cNvPr>
          <p:cNvSpPr>
            <a:spLocks noChangeShapeType="1"/>
          </p:cNvSpPr>
          <p:nvPr/>
        </p:nvSpPr>
        <p:spPr bwMode="auto">
          <a:xfrm rot="-5400000">
            <a:off x="5849937" y="700758"/>
            <a:ext cx="2149475" cy="2139950"/>
          </a:xfrm>
          <a:prstGeom prst="line">
            <a:avLst/>
          </a:prstGeom>
          <a:noFill/>
          <a:ln w="19050">
            <a:solidFill>
              <a:schemeClr val="tx1"/>
            </a:solidFill>
            <a:round/>
            <a:headEnd/>
            <a:tailEnd type="triangle" w="lg" len="lg"/>
          </a:ln>
          <a:effectLst/>
        </p:spPr>
        <p:txBody>
          <a:bodyPr/>
          <a:lstStyle/>
          <a:p>
            <a:endParaRPr lang="ja-JP" altLang="en-US" sz="2800"/>
          </a:p>
        </p:txBody>
      </p:sp>
      <p:sp>
        <p:nvSpPr>
          <p:cNvPr id="6" name="Line 6">
            <a:extLst>
              <a:ext uri="{FF2B5EF4-FFF2-40B4-BE49-F238E27FC236}">
                <a16:creationId xmlns:a16="http://schemas.microsoft.com/office/drawing/2014/main" id="{0035637D-00A4-479D-82D2-760F583E56D9}"/>
              </a:ext>
            </a:extLst>
          </p:cNvPr>
          <p:cNvSpPr>
            <a:spLocks noChangeShapeType="1"/>
          </p:cNvSpPr>
          <p:nvPr/>
        </p:nvSpPr>
        <p:spPr bwMode="auto">
          <a:xfrm>
            <a:off x="3059113" y="2840708"/>
            <a:ext cx="644525" cy="1717675"/>
          </a:xfrm>
          <a:prstGeom prst="line">
            <a:avLst/>
          </a:prstGeom>
          <a:noFill/>
          <a:ln w="19050">
            <a:solidFill>
              <a:schemeClr val="tx1"/>
            </a:solidFill>
            <a:round/>
            <a:headEnd/>
            <a:tailEnd type="triangle" w="lg" len="lg"/>
          </a:ln>
          <a:effectLst/>
        </p:spPr>
        <p:txBody>
          <a:bodyPr/>
          <a:lstStyle/>
          <a:p>
            <a:endParaRPr lang="ja-JP" altLang="en-US" sz="2800"/>
          </a:p>
        </p:txBody>
      </p:sp>
      <p:sp>
        <p:nvSpPr>
          <p:cNvPr id="7" name="Line 7">
            <a:extLst>
              <a:ext uri="{FF2B5EF4-FFF2-40B4-BE49-F238E27FC236}">
                <a16:creationId xmlns:a16="http://schemas.microsoft.com/office/drawing/2014/main" id="{8B879AFB-AFE5-4156-9356-4E459BA0D2F8}"/>
              </a:ext>
            </a:extLst>
          </p:cNvPr>
          <p:cNvSpPr>
            <a:spLocks noChangeShapeType="1"/>
          </p:cNvSpPr>
          <p:nvPr/>
        </p:nvSpPr>
        <p:spPr bwMode="auto">
          <a:xfrm flipV="1">
            <a:off x="5205413" y="2840708"/>
            <a:ext cx="642937" cy="1717675"/>
          </a:xfrm>
          <a:prstGeom prst="line">
            <a:avLst/>
          </a:prstGeom>
          <a:noFill/>
          <a:ln w="19050">
            <a:solidFill>
              <a:schemeClr val="tx1"/>
            </a:solidFill>
            <a:round/>
            <a:headEnd/>
            <a:tailEnd type="triangle" w="lg" len="lg"/>
          </a:ln>
          <a:effectLst/>
        </p:spPr>
        <p:txBody>
          <a:bodyPr/>
          <a:lstStyle/>
          <a:p>
            <a:endParaRPr lang="ja-JP" altLang="en-US" sz="2800"/>
          </a:p>
        </p:txBody>
      </p:sp>
      <p:grpSp>
        <p:nvGrpSpPr>
          <p:cNvPr id="8" name="Group 8">
            <a:extLst>
              <a:ext uri="{FF2B5EF4-FFF2-40B4-BE49-F238E27FC236}">
                <a16:creationId xmlns:a16="http://schemas.microsoft.com/office/drawing/2014/main" id="{BF441DF2-538E-4177-BAEE-71796E4A82B4}"/>
              </a:ext>
            </a:extLst>
          </p:cNvPr>
          <p:cNvGrpSpPr>
            <a:grpSpLocks/>
          </p:cNvGrpSpPr>
          <p:nvPr/>
        </p:nvGrpSpPr>
        <p:grpSpPr bwMode="auto">
          <a:xfrm>
            <a:off x="1057275" y="838870"/>
            <a:ext cx="863600" cy="857250"/>
            <a:chOff x="1383" y="572"/>
            <a:chExt cx="545" cy="545"/>
          </a:xfrm>
        </p:grpSpPr>
        <p:sp>
          <p:nvSpPr>
            <p:cNvPr id="9" name="Oval 9">
              <a:extLst>
                <a:ext uri="{FF2B5EF4-FFF2-40B4-BE49-F238E27FC236}">
                  <a16:creationId xmlns:a16="http://schemas.microsoft.com/office/drawing/2014/main" id="{F57E8B2C-644C-4B53-85B5-3A8B1187E8EB}"/>
                </a:ext>
              </a:extLst>
            </p:cNvPr>
            <p:cNvSpPr>
              <a:spLocks noChangeArrowheads="1"/>
            </p:cNvSpPr>
            <p:nvPr/>
          </p:nvSpPr>
          <p:spPr bwMode="auto">
            <a:xfrm>
              <a:off x="1383" y="572"/>
              <a:ext cx="544" cy="544"/>
            </a:xfrm>
            <a:prstGeom prst="ellipse">
              <a:avLst/>
            </a:prstGeom>
            <a:noFill/>
            <a:ln w="19050">
              <a:solidFill>
                <a:schemeClr val="tx1"/>
              </a:solidFill>
              <a:round/>
              <a:headEnd/>
              <a:tailEnd/>
            </a:ln>
            <a:effectLst/>
          </p:spPr>
          <p:txBody>
            <a:bodyPr wrap="none" anchor="ctr"/>
            <a:lstStyle/>
            <a:p>
              <a:endParaRPr lang="ja-JP" altLang="en-US" sz="2800"/>
            </a:p>
          </p:txBody>
        </p:sp>
        <p:sp>
          <p:nvSpPr>
            <p:cNvPr id="10" name="Line 10">
              <a:extLst>
                <a:ext uri="{FF2B5EF4-FFF2-40B4-BE49-F238E27FC236}">
                  <a16:creationId xmlns:a16="http://schemas.microsoft.com/office/drawing/2014/main" id="{B8B1A63B-02ED-41BB-BF4C-892A6D0313B5}"/>
                </a:ext>
              </a:extLst>
            </p:cNvPr>
            <p:cNvSpPr>
              <a:spLocks noChangeShapeType="1"/>
            </p:cNvSpPr>
            <p:nvPr/>
          </p:nvSpPr>
          <p:spPr bwMode="auto">
            <a:xfrm>
              <a:off x="1655" y="572"/>
              <a:ext cx="0" cy="545"/>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11" name="Line 11">
              <a:extLst>
                <a:ext uri="{FF2B5EF4-FFF2-40B4-BE49-F238E27FC236}">
                  <a16:creationId xmlns:a16="http://schemas.microsoft.com/office/drawing/2014/main" id="{B10BA407-CFBE-484C-A851-04781F6DB5F5}"/>
                </a:ext>
              </a:extLst>
            </p:cNvPr>
            <p:cNvSpPr>
              <a:spLocks noChangeShapeType="1"/>
            </p:cNvSpPr>
            <p:nvPr/>
          </p:nvSpPr>
          <p:spPr bwMode="auto">
            <a:xfrm rot="-5400000">
              <a:off x="1656" y="572"/>
              <a:ext cx="0" cy="545"/>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12" name="Line 12">
              <a:extLst>
                <a:ext uri="{FF2B5EF4-FFF2-40B4-BE49-F238E27FC236}">
                  <a16:creationId xmlns:a16="http://schemas.microsoft.com/office/drawing/2014/main" id="{02FD2254-1CA5-4569-8DEF-ACD23493B081}"/>
                </a:ext>
              </a:extLst>
            </p:cNvPr>
            <p:cNvSpPr>
              <a:spLocks noChangeShapeType="1"/>
            </p:cNvSpPr>
            <p:nvPr/>
          </p:nvSpPr>
          <p:spPr bwMode="auto">
            <a:xfrm rot="5400000" flipV="1">
              <a:off x="1474" y="663"/>
              <a:ext cx="363" cy="363"/>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13" name="Line 13">
              <a:extLst>
                <a:ext uri="{FF2B5EF4-FFF2-40B4-BE49-F238E27FC236}">
                  <a16:creationId xmlns:a16="http://schemas.microsoft.com/office/drawing/2014/main" id="{DBE87621-CE53-4AFD-9FA4-42B2F04E9189}"/>
                </a:ext>
              </a:extLst>
            </p:cNvPr>
            <p:cNvSpPr>
              <a:spLocks noChangeShapeType="1"/>
            </p:cNvSpPr>
            <p:nvPr/>
          </p:nvSpPr>
          <p:spPr bwMode="auto">
            <a:xfrm rot="-5400000" flipH="1" flipV="1">
              <a:off x="1474" y="663"/>
              <a:ext cx="363" cy="363"/>
            </a:xfrm>
            <a:prstGeom prst="line">
              <a:avLst/>
            </a:prstGeom>
            <a:noFill/>
            <a:ln w="19050">
              <a:solidFill>
                <a:schemeClr val="tx1"/>
              </a:solidFill>
              <a:round/>
              <a:headEnd type="stealth" w="lg" len="med"/>
              <a:tailEnd type="stealth" w="lg" len="med"/>
            </a:ln>
            <a:effectLst/>
          </p:spPr>
          <p:txBody>
            <a:bodyPr/>
            <a:lstStyle/>
            <a:p>
              <a:endParaRPr lang="ja-JP" altLang="en-US" sz="2800"/>
            </a:p>
          </p:txBody>
        </p:sp>
      </p:grpSp>
      <p:grpSp>
        <p:nvGrpSpPr>
          <p:cNvPr id="14" name="Group 14">
            <a:extLst>
              <a:ext uri="{FF2B5EF4-FFF2-40B4-BE49-F238E27FC236}">
                <a16:creationId xmlns:a16="http://schemas.microsoft.com/office/drawing/2014/main" id="{DD3AB665-9E0C-4F1F-9804-0D625F1281E4}"/>
              </a:ext>
            </a:extLst>
          </p:cNvPr>
          <p:cNvGrpSpPr>
            <a:grpSpLocks/>
          </p:cNvGrpSpPr>
          <p:nvPr/>
        </p:nvGrpSpPr>
        <p:grpSpPr bwMode="auto">
          <a:xfrm rot="1194363">
            <a:off x="5135563" y="3202658"/>
            <a:ext cx="857250" cy="855662"/>
            <a:chOff x="1383" y="572"/>
            <a:chExt cx="545" cy="545"/>
          </a:xfrm>
        </p:grpSpPr>
        <p:sp>
          <p:nvSpPr>
            <p:cNvPr id="15" name="Oval 15">
              <a:extLst>
                <a:ext uri="{FF2B5EF4-FFF2-40B4-BE49-F238E27FC236}">
                  <a16:creationId xmlns:a16="http://schemas.microsoft.com/office/drawing/2014/main" id="{2F0DE674-8A9E-4665-A250-396B6E42535B}"/>
                </a:ext>
              </a:extLst>
            </p:cNvPr>
            <p:cNvSpPr>
              <a:spLocks noChangeArrowheads="1"/>
            </p:cNvSpPr>
            <p:nvPr/>
          </p:nvSpPr>
          <p:spPr bwMode="auto">
            <a:xfrm>
              <a:off x="1383" y="572"/>
              <a:ext cx="544" cy="544"/>
            </a:xfrm>
            <a:prstGeom prst="ellipse">
              <a:avLst/>
            </a:prstGeom>
            <a:noFill/>
            <a:ln w="19050">
              <a:solidFill>
                <a:schemeClr val="tx1"/>
              </a:solidFill>
              <a:round/>
              <a:headEnd/>
              <a:tailEnd/>
            </a:ln>
            <a:effectLst/>
          </p:spPr>
          <p:txBody>
            <a:bodyPr wrap="none" anchor="ctr"/>
            <a:lstStyle/>
            <a:p>
              <a:endParaRPr lang="ja-JP" altLang="en-US" sz="2800"/>
            </a:p>
          </p:txBody>
        </p:sp>
        <p:sp>
          <p:nvSpPr>
            <p:cNvPr id="16" name="Line 16">
              <a:extLst>
                <a:ext uri="{FF2B5EF4-FFF2-40B4-BE49-F238E27FC236}">
                  <a16:creationId xmlns:a16="http://schemas.microsoft.com/office/drawing/2014/main" id="{9E947DC7-D81A-4C77-9BDF-D0BB3F7BD4BE}"/>
                </a:ext>
              </a:extLst>
            </p:cNvPr>
            <p:cNvSpPr>
              <a:spLocks noChangeShapeType="1"/>
            </p:cNvSpPr>
            <p:nvPr/>
          </p:nvSpPr>
          <p:spPr bwMode="auto">
            <a:xfrm>
              <a:off x="1655" y="572"/>
              <a:ext cx="0" cy="545"/>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17" name="Line 17">
              <a:extLst>
                <a:ext uri="{FF2B5EF4-FFF2-40B4-BE49-F238E27FC236}">
                  <a16:creationId xmlns:a16="http://schemas.microsoft.com/office/drawing/2014/main" id="{7169919E-5CCF-4539-AA95-17FE8EB0BA63}"/>
                </a:ext>
              </a:extLst>
            </p:cNvPr>
            <p:cNvSpPr>
              <a:spLocks noChangeShapeType="1"/>
            </p:cNvSpPr>
            <p:nvPr/>
          </p:nvSpPr>
          <p:spPr bwMode="auto">
            <a:xfrm rot="-5400000">
              <a:off x="1656" y="572"/>
              <a:ext cx="0" cy="545"/>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18" name="Line 18">
              <a:extLst>
                <a:ext uri="{FF2B5EF4-FFF2-40B4-BE49-F238E27FC236}">
                  <a16:creationId xmlns:a16="http://schemas.microsoft.com/office/drawing/2014/main" id="{A8BAA413-809B-44F8-8551-F4E6C2D6B80F}"/>
                </a:ext>
              </a:extLst>
            </p:cNvPr>
            <p:cNvSpPr>
              <a:spLocks noChangeShapeType="1"/>
            </p:cNvSpPr>
            <p:nvPr/>
          </p:nvSpPr>
          <p:spPr bwMode="auto">
            <a:xfrm rot="5400000" flipV="1">
              <a:off x="1474" y="663"/>
              <a:ext cx="363" cy="363"/>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19" name="Line 19">
              <a:extLst>
                <a:ext uri="{FF2B5EF4-FFF2-40B4-BE49-F238E27FC236}">
                  <a16:creationId xmlns:a16="http://schemas.microsoft.com/office/drawing/2014/main" id="{440AA7C3-00AA-4B28-BBC4-F922D4E6B7A3}"/>
                </a:ext>
              </a:extLst>
            </p:cNvPr>
            <p:cNvSpPr>
              <a:spLocks noChangeShapeType="1"/>
            </p:cNvSpPr>
            <p:nvPr/>
          </p:nvSpPr>
          <p:spPr bwMode="auto">
            <a:xfrm rot="-5400000" flipH="1" flipV="1">
              <a:off x="1474" y="663"/>
              <a:ext cx="363" cy="363"/>
            </a:xfrm>
            <a:prstGeom prst="line">
              <a:avLst/>
            </a:prstGeom>
            <a:noFill/>
            <a:ln w="19050">
              <a:solidFill>
                <a:schemeClr val="tx1"/>
              </a:solidFill>
              <a:round/>
              <a:headEnd type="stealth" w="lg" len="med"/>
              <a:tailEnd type="stealth" w="lg" len="med"/>
            </a:ln>
            <a:effectLst/>
          </p:spPr>
          <p:txBody>
            <a:bodyPr/>
            <a:lstStyle/>
            <a:p>
              <a:endParaRPr lang="ja-JP" altLang="en-US" sz="2800"/>
            </a:p>
          </p:txBody>
        </p:sp>
      </p:grpSp>
      <p:grpSp>
        <p:nvGrpSpPr>
          <p:cNvPr id="20" name="Group 20">
            <a:extLst>
              <a:ext uri="{FF2B5EF4-FFF2-40B4-BE49-F238E27FC236}">
                <a16:creationId xmlns:a16="http://schemas.microsoft.com/office/drawing/2014/main" id="{9FE746F6-E672-4B9C-93AE-AE4CD51DB20A}"/>
              </a:ext>
            </a:extLst>
          </p:cNvPr>
          <p:cNvGrpSpPr>
            <a:grpSpLocks/>
          </p:cNvGrpSpPr>
          <p:nvPr/>
        </p:nvGrpSpPr>
        <p:grpSpPr bwMode="auto">
          <a:xfrm rot="-2752885">
            <a:off x="4280694" y="1055564"/>
            <a:ext cx="714375" cy="430213"/>
            <a:chOff x="1383" y="572"/>
            <a:chExt cx="545" cy="545"/>
          </a:xfrm>
        </p:grpSpPr>
        <p:sp>
          <p:nvSpPr>
            <p:cNvPr id="21" name="Oval 21">
              <a:extLst>
                <a:ext uri="{FF2B5EF4-FFF2-40B4-BE49-F238E27FC236}">
                  <a16:creationId xmlns:a16="http://schemas.microsoft.com/office/drawing/2014/main" id="{EF1827F2-9652-4C37-9CFC-161D263D01E5}"/>
                </a:ext>
              </a:extLst>
            </p:cNvPr>
            <p:cNvSpPr>
              <a:spLocks noChangeArrowheads="1"/>
            </p:cNvSpPr>
            <p:nvPr/>
          </p:nvSpPr>
          <p:spPr bwMode="auto">
            <a:xfrm>
              <a:off x="1383" y="572"/>
              <a:ext cx="544" cy="544"/>
            </a:xfrm>
            <a:prstGeom prst="ellipse">
              <a:avLst/>
            </a:prstGeom>
            <a:noFill/>
            <a:ln w="19050">
              <a:solidFill>
                <a:schemeClr val="tx1"/>
              </a:solidFill>
              <a:round/>
              <a:headEnd/>
              <a:tailEnd/>
            </a:ln>
            <a:effectLst/>
          </p:spPr>
          <p:txBody>
            <a:bodyPr wrap="none" anchor="ctr"/>
            <a:lstStyle/>
            <a:p>
              <a:endParaRPr lang="ja-JP" altLang="en-US" sz="2800"/>
            </a:p>
          </p:txBody>
        </p:sp>
        <p:sp>
          <p:nvSpPr>
            <p:cNvPr id="22" name="Line 22">
              <a:extLst>
                <a:ext uri="{FF2B5EF4-FFF2-40B4-BE49-F238E27FC236}">
                  <a16:creationId xmlns:a16="http://schemas.microsoft.com/office/drawing/2014/main" id="{8328A67D-745F-45E4-9B9F-46380B2476AF}"/>
                </a:ext>
              </a:extLst>
            </p:cNvPr>
            <p:cNvSpPr>
              <a:spLocks noChangeShapeType="1"/>
            </p:cNvSpPr>
            <p:nvPr/>
          </p:nvSpPr>
          <p:spPr bwMode="auto">
            <a:xfrm>
              <a:off x="1655" y="572"/>
              <a:ext cx="0" cy="545"/>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23" name="Line 23">
              <a:extLst>
                <a:ext uri="{FF2B5EF4-FFF2-40B4-BE49-F238E27FC236}">
                  <a16:creationId xmlns:a16="http://schemas.microsoft.com/office/drawing/2014/main" id="{FBC3EC15-7939-49D3-B746-292F9FBC212C}"/>
                </a:ext>
              </a:extLst>
            </p:cNvPr>
            <p:cNvSpPr>
              <a:spLocks noChangeShapeType="1"/>
            </p:cNvSpPr>
            <p:nvPr/>
          </p:nvSpPr>
          <p:spPr bwMode="auto">
            <a:xfrm rot="-5400000">
              <a:off x="1656" y="572"/>
              <a:ext cx="0" cy="545"/>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24" name="Line 24">
              <a:extLst>
                <a:ext uri="{FF2B5EF4-FFF2-40B4-BE49-F238E27FC236}">
                  <a16:creationId xmlns:a16="http://schemas.microsoft.com/office/drawing/2014/main" id="{5355861C-C856-4311-8808-1F7F32D785A3}"/>
                </a:ext>
              </a:extLst>
            </p:cNvPr>
            <p:cNvSpPr>
              <a:spLocks noChangeShapeType="1"/>
            </p:cNvSpPr>
            <p:nvPr/>
          </p:nvSpPr>
          <p:spPr bwMode="auto">
            <a:xfrm rot="5400000" flipV="1">
              <a:off x="1474" y="663"/>
              <a:ext cx="363" cy="363"/>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25" name="Line 25">
              <a:extLst>
                <a:ext uri="{FF2B5EF4-FFF2-40B4-BE49-F238E27FC236}">
                  <a16:creationId xmlns:a16="http://schemas.microsoft.com/office/drawing/2014/main" id="{AA625F33-3AA2-4146-96A7-13D2A1324275}"/>
                </a:ext>
              </a:extLst>
            </p:cNvPr>
            <p:cNvSpPr>
              <a:spLocks noChangeShapeType="1"/>
            </p:cNvSpPr>
            <p:nvPr/>
          </p:nvSpPr>
          <p:spPr bwMode="auto">
            <a:xfrm rot="-5400000" flipH="1" flipV="1">
              <a:off x="1474" y="663"/>
              <a:ext cx="363" cy="363"/>
            </a:xfrm>
            <a:prstGeom prst="line">
              <a:avLst/>
            </a:prstGeom>
            <a:noFill/>
            <a:ln w="19050">
              <a:solidFill>
                <a:schemeClr val="tx1"/>
              </a:solidFill>
              <a:round/>
              <a:headEnd type="stealth" w="lg" len="med"/>
              <a:tailEnd type="stealth" w="lg" len="med"/>
            </a:ln>
            <a:effectLst/>
          </p:spPr>
          <p:txBody>
            <a:bodyPr/>
            <a:lstStyle/>
            <a:p>
              <a:endParaRPr lang="ja-JP" altLang="en-US" sz="2800"/>
            </a:p>
          </p:txBody>
        </p:sp>
      </p:grpSp>
      <p:grpSp>
        <p:nvGrpSpPr>
          <p:cNvPr id="26" name="Group 26">
            <a:extLst>
              <a:ext uri="{FF2B5EF4-FFF2-40B4-BE49-F238E27FC236}">
                <a16:creationId xmlns:a16="http://schemas.microsoft.com/office/drawing/2014/main" id="{B3B004AA-D061-49AD-A688-DF2E01D89617}"/>
              </a:ext>
            </a:extLst>
          </p:cNvPr>
          <p:cNvGrpSpPr>
            <a:grpSpLocks/>
          </p:cNvGrpSpPr>
          <p:nvPr/>
        </p:nvGrpSpPr>
        <p:grpSpPr bwMode="auto">
          <a:xfrm rot="4176307">
            <a:off x="3051969" y="3284414"/>
            <a:ext cx="642938" cy="787400"/>
            <a:chOff x="1383" y="572"/>
            <a:chExt cx="545" cy="545"/>
          </a:xfrm>
        </p:grpSpPr>
        <p:sp>
          <p:nvSpPr>
            <p:cNvPr id="27" name="Oval 27">
              <a:extLst>
                <a:ext uri="{FF2B5EF4-FFF2-40B4-BE49-F238E27FC236}">
                  <a16:creationId xmlns:a16="http://schemas.microsoft.com/office/drawing/2014/main" id="{7B7C7138-71D4-4DDF-A3C5-36D2CF53FF61}"/>
                </a:ext>
              </a:extLst>
            </p:cNvPr>
            <p:cNvSpPr>
              <a:spLocks noChangeArrowheads="1"/>
            </p:cNvSpPr>
            <p:nvPr/>
          </p:nvSpPr>
          <p:spPr bwMode="auto">
            <a:xfrm>
              <a:off x="1383" y="572"/>
              <a:ext cx="544" cy="544"/>
            </a:xfrm>
            <a:prstGeom prst="ellipse">
              <a:avLst/>
            </a:prstGeom>
            <a:noFill/>
            <a:ln w="19050">
              <a:solidFill>
                <a:schemeClr val="tx1"/>
              </a:solidFill>
              <a:round/>
              <a:headEnd/>
              <a:tailEnd/>
            </a:ln>
            <a:effectLst/>
          </p:spPr>
          <p:txBody>
            <a:bodyPr wrap="none" anchor="ctr"/>
            <a:lstStyle/>
            <a:p>
              <a:endParaRPr lang="ja-JP" altLang="en-US" sz="2800"/>
            </a:p>
          </p:txBody>
        </p:sp>
        <p:sp>
          <p:nvSpPr>
            <p:cNvPr id="28" name="Line 28">
              <a:extLst>
                <a:ext uri="{FF2B5EF4-FFF2-40B4-BE49-F238E27FC236}">
                  <a16:creationId xmlns:a16="http://schemas.microsoft.com/office/drawing/2014/main" id="{074E28C5-0E10-416D-BF48-3CC8DC5B20A3}"/>
                </a:ext>
              </a:extLst>
            </p:cNvPr>
            <p:cNvSpPr>
              <a:spLocks noChangeShapeType="1"/>
            </p:cNvSpPr>
            <p:nvPr/>
          </p:nvSpPr>
          <p:spPr bwMode="auto">
            <a:xfrm>
              <a:off x="1655" y="572"/>
              <a:ext cx="0" cy="545"/>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29" name="Line 29">
              <a:extLst>
                <a:ext uri="{FF2B5EF4-FFF2-40B4-BE49-F238E27FC236}">
                  <a16:creationId xmlns:a16="http://schemas.microsoft.com/office/drawing/2014/main" id="{773685AA-0E2E-440E-A854-ADE28276CA49}"/>
                </a:ext>
              </a:extLst>
            </p:cNvPr>
            <p:cNvSpPr>
              <a:spLocks noChangeShapeType="1"/>
            </p:cNvSpPr>
            <p:nvPr/>
          </p:nvSpPr>
          <p:spPr bwMode="auto">
            <a:xfrm rot="-5400000">
              <a:off x="1656" y="572"/>
              <a:ext cx="0" cy="545"/>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30" name="Line 30">
              <a:extLst>
                <a:ext uri="{FF2B5EF4-FFF2-40B4-BE49-F238E27FC236}">
                  <a16:creationId xmlns:a16="http://schemas.microsoft.com/office/drawing/2014/main" id="{60DC12FE-299A-416C-9394-BBCDF94BC173}"/>
                </a:ext>
              </a:extLst>
            </p:cNvPr>
            <p:cNvSpPr>
              <a:spLocks noChangeShapeType="1"/>
            </p:cNvSpPr>
            <p:nvPr/>
          </p:nvSpPr>
          <p:spPr bwMode="auto">
            <a:xfrm rot="5400000" flipV="1">
              <a:off x="1474" y="663"/>
              <a:ext cx="363" cy="363"/>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31" name="Line 31">
              <a:extLst>
                <a:ext uri="{FF2B5EF4-FFF2-40B4-BE49-F238E27FC236}">
                  <a16:creationId xmlns:a16="http://schemas.microsoft.com/office/drawing/2014/main" id="{E4BD6409-84D4-4689-AF69-CBA61CE562BF}"/>
                </a:ext>
              </a:extLst>
            </p:cNvPr>
            <p:cNvSpPr>
              <a:spLocks noChangeShapeType="1"/>
            </p:cNvSpPr>
            <p:nvPr/>
          </p:nvSpPr>
          <p:spPr bwMode="auto">
            <a:xfrm rot="-5400000" flipH="1" flipV="1">
              <a:off x="1474" y="663"/>
              <a:ext cx="363" cy="363"/>
            </a:xfrm>
            <a:prstGeom prst="line">
              <a:avLst/>
            </a:prstGeom>
            <a:noFill/>
            <a:ln w="19050">
              <a:solidFill>
                <a:schemeClr val="tx1"/>
              </a:solidFill>
              <a:round/>
              <a:headEnd type="stealth" w="lg" len="med"/>
              <a:tailEnd type="stealth" w="lg" len="med"/>
            </a:ln>
            <a:effectLst/>
          </p:spPr>
          <p:txBody>
            <a:bodyPr/>
            <a:lstStyle/>
            <a:p>
              <a:endParaRPr lang="ja-JP" altLang="en-US" sz="2800"/>
            </a:p>
          </p:txBody>
        </p:sp>
      </p:grpSp>
      <p:sp>
        <p:nvSpPr>
          <p:cNvPr id="32" name="Line 32">
            <a:extLst>
              <a:ext uri="{FF2B5EF4-FFF2-40B4-BE49-F238E27FC236}">
                <a16:creationId xmlns:a16="http://schemas.microsoft.com/office/drawing/2014/main" id="{82E295F9-F0E2-4EAB-BCB0-18D4932B337C}"/>
              </a:ext>
            </a:extLst>
          </p:cNvPr>
          <p:cNvSpPr>
            <a:spLocks noChangeShapeType="1"/>
          </p:cNvSpPr>
          <p:nvPr/>
        </p:nvSpPr>
        <p:spPr bwMode="auto">
          <a:xfrm flipH="1" flipV="1">
            <a:off x="2346325" y="4202783"/>
            <a:ext cx="1357313" cy="355600"/>
          </a:xfrm>
          <a:prstGeom prst="line">
            <a:avLst/>
          </a:prstGeom>
          <a:noFill/>
          <a:ln w="19050">
            <a:solidFill>
              <a:schemeClr val="tx1"/>
            </a:solidFill>
            <a:round/>
            <a:headEnd/>
            <a:tailEnd type="triangle" w="lg" len="lg"/>
          </a:ln>
          <a:effectLst/>
        </p:spPr>
        <p:txBody>
          <a:bodyPr/>
          <a:lstStyle/>
          <a:p>
            <a:endParaRPr lang="ja-JP" altLang="en-US" sz="2800"/>
          </a:p>
        </p:txBody>
      </p:sp>
      <p:sp>
        <p:nvSpPr>
          <p:cNvPr id="33" name="Line 33">
            <a:extLst>
              <a:ext uri="{FF2B5EF4-FFF2-40B4-BE49-F238E27FC236}">
                <a16:creationId xmlns:a16="http://schemas.microsoft.com/office/drawing/2014/main" id="{711EDDB4-1F93-43E0-8F7B-8E86BFF28847}"/>
              </a:ext>
            </a:extLst>
          </p:cNvPr>
          <p:cNvSpPr>
            <a:spLocks noChangeShapeType="1"/>
          </p:cNvSpPr>
          <p:nvPr/>
        </p:nvSpPr>
        <p:spPr bwMode="auto">
          <a:xfrm>
            <a:off x="2346324" y="4202783"/>
            <a:ext cx="785515" cy="885700"/>
          </a:xfrm>
          <a:prstGeom prst="line">
            <a:avLst/>
          </a:prstGeom>
          <a:noFill/>
          <a:ln w="19050">
            <a:solidFill>
              <a:schemeClr val="tx1"/>
            </a:solidFill>
            <a:round/>
            <a:headEnd/>
            <a:tailEnd type="triangle" w="lg" len="lg"/>
          </a:ln>
          <a:effectLst/>
        </p:spPr>
        <p:txBody>
          <a:bodyPr/>
          <a:lstStyle/>
          <a:p>
            <a:endParaRPr lang="ja-JP" altLang="en-US" sz="2800"/>
          </a:p>
        </p:txBody>
      </p:sp>
      <p:sp>
        <p:nvSpPr>
          <p:cNvPr id="34" name="Line 34">
            <a:extLst>
              <a:ext uri="{FF2B5EF4-FFF2-40B4-BE49-F238E27FC236}">
                <a16:creationId xmlns:a16="http://schemas.microsoft.com/office/drawing/2014/main" id="{3E24D413-9894-4F2A-B42B-6C8EB9D1AF41}"/>
              </a:ext>
            </a:extLst>
          </p:cNvPr>
          <p:cNvSpPr>
            <a:spLocks noChangeShapeType="1"/>
          </p:cNvSpPr>
          <p:nvPr/>
        </p:nvSpPr>
        <p:spPr bwMode="auto">
          <a:xfrm flipV="1">
            <a:off x="3203847" y="4985419"/>
            <a:ext cx="1074465" cy="103063"/>
          </a:xfrm>
          <a:prstGeom prst="line">
            <a:avLst/>
          </a:prstGeom>
          <a:noFill/>
          <a:ln w="19050">
            <a:solidFill>
              <a:schemeClr val="tx1"/>
            </a:solidFill>
            <a:round/>
            <a:headEnd/>
            <a:tailEnd type="triangle" w="lg" len="lg"/>
          </a:ln>
          <a:effectLst/>
        </p:spPr>
        <p:txBody>
          <a:bodyPr/>
          <a:lstStyle/>
          <a:p>
            <a:endParaRPr lang="ja-JP" altLang="en-US" sz="2800"/>
          </a:p>
        </p:txBody>
      </p:sp>
      <p:sp>
        <p:nvSpPr>
          <p:cNvPr id="35" name="Line 35">
            <a:extLst>
              <a:ext uri="{FF2B5EF4-FFF2-40B4-BE49-F238E27FC236}">
                <a16:creationId xmlns:a16="http://schemas.microsoft.com/office/drawing/2014/main" id="{3F5CF49D-2995-471E-BAE8-E59FC1173257}"/>
              </a:ext>
            </a:extLst>
          </p:cNvPr>
          <p:cNvSpPr>
            <a:spLocks noChangeShapeType="1"/>
          </p:cNvSpPr>
          <p:nvPr/>
        </p:nvSpPr>
        <p:spPr bwMode="auto">
          <a:xfrm flipV="1">
            <a:off x="4278313" y="3983708"/>
            <a:ext cx="357187" cy="1006475"/>
          </a:xfrm>
          <a:prstGeom prst="line">
            <a:avLst/>
          </a:prstGeom>
          <a:noFill/>
          <a:ln w="19050">
            <a:solidFill>
              <a:schemeClr val="tx1"/>
            </a:solidFill>
            <a:round/>
            <a:headEnd/>
            <a:tailEnd type="triangle" w="lg" len="lg"/>
          </a:ln>
          <a:effectLst/>
        </p:spPr>
        <p:txBody>
          <a:bodyPr/>
          <a:lstStyle/>
          <a:p>
            <a:endParaRPr lang="ja-JP" altLang="en-US" sz="2800"/>
          </a:p>
        </p:txBody>
      </p:sp>
      <p:sp>
        <p:nvSpPr>
          <p:cNvPr id="36" name="Line 36">
            <a:extLst>
              <a:ext uri="{FF2B5EF4-FFF2-40B4-BE49-F238E27FC236}">
                <a16:creationId xmlns:a16="http://schemas.microsoft.com/office/drawing/2014/main" id="{C4B48741-BF1D-433C-A76C-FA7C6783EC39}"/>
              </a:ext>
            </a:extLst>
          </p:cNvPr>
          <p:cNvSpPr>
            <a:spLocks noChangeShapeType="1"/>
          </p:cNvSpPr>
          <p:nvPr/>
        </p:nvSpPr>
        <p:spPr bwMode="auto">
          <a:xfrm>
            <a:off x="4635500" y="3990058"/>
            <a:ext cx="569913" cy="568325"/>
          </a:xfrm>
          <a:prstGeom prst="line">
            <a:avLst/>
          </a:prstGeom>
          <a:noFill/>
          <a:ln w="19050">
            <a:solidFill>
              <a:schemeClr val="tx1"/>
            </a:solidFill>
            <a:round/>
            <a:headEnd/>
            <a:tailEnd type="triangle" w="lg" len="lg"/>
          </a:ln>
          <a:effectLst/>
        </p:spPr>
        <p:txBody>
          <a:bodyPr/>
          <a:lstStyle/>
          <a:p>
            <a:endParaRPr lang="ja-JP" altLang="en-US" sz="2800"/>
          </a:p>
        </p:txBody>
      </p:sp>
      <p:sp>
        <p:nvSpPr>
          <p:cNvPr id="37" name="Oval 37">
            <a:extLst>
              <a:ext uri="{FF2B5EF4-FFF2-40B4-BE49-F238E27FC236}">
                <a16:creationId xmlns:a16="http://schemas.microsoft.com/office/drawing/2014/main" id="{95180EDA-59C1-4B7D-8F1E-307554B687C3}"/>
              </a:ext>
            </a:extLst>
          </p:cNvPr>
          <p:cNvSpPr>
            <a:spLocks noChangeArrowheads="1"/>
          </p:cNvSpPr>
          <p:nvPr/>
        </p:nvSpPr>
        <p:spPr bwMode="auto">
          <a:xfrm>
            <a:off x="3633788" y="4490120"/>
            <a:ext cx="212725" cy="212725"/>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38" name="Oval 38">
            <a:extLst>
              <a:ext uri="{FF2B5EF4-FFF2-40B4-BE49-F238E27FC236}">
                <a16:creationId xmlns:a16="http://schemas.microsoft.com/office/drawing/2014/main" id="{342D985A-F7E1-4ED6-9B40-A35E8954796D}"/>
              </a:ext>
            </a:extLst>
          </p:cNvPr>
          <p:cNvSpPr>
            <a:spLocks noChangeArrowheads="1"/>
          </p:cNvSpPr>
          <p:nvPr/>
        </p:nvSpPr>
        <p:spPr bwMode="auto">
          <a:xfrm>
            <a:off x="2201863" y="4058320"/>
            <a:ext cx="212725" cy="212725"/>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39" name="Oval 39">
            <a:extLst>
              <a:ext uri="{FF2B5EF4-FFF2-40B4-BE49-F238E27FC236}">
                <a16:creationId xmlns:a16="http://schemas.microsoft.com/office/drawing/2014/main" id="{7A9D1E6B-244A-4983-9EC5-7C8C972E20CA}"/>
              </a:ext>
            </a:extLst>
          </p:cNvPr>
          <p:cNvSpPr>
            <a:spLocks noChangeArrowheads="1"/>
          </p:cNvSpPr>
          <p:nvPr/>
        </p:nvSpPr>
        <p:spPr bwMode="auto">
          <a:xfrm>
            <a:off x="2987824" y="5088483"/>
            <a:ext cx="217487" cy="212725"/>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40" name="Oval 40">
            <a:extLst>
              <a:ext uri="{FF2B5EF4-FFF2-40B4-BE49-F238E27FC236}">
                <a16:creationId xmlns:a16="http://schemas.microsoft.com/office/drawing/2014/main" id="{C24E93AA-2EFF-4546-B36A-E269BC61C655}"/>
              </a:ext>
            </a:extLst>
          </p:cNvPr>
          <p:cNvSpPr>
            <a:spLocks noChangeArrowheads="1"/>
          </p:cNvSpPr>
          <p:nvPr/>
        </p:nvSpPr>
        <p:spPr bwMode="auto">
          <a:xfrm>
            <a:off x="4203700" y="4985420"/>
            <a:ext cx="219075" cy="217488"/>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41" name="Oval 41">
            <a:extLst>
              <a:ext uri="{FF2B5EF4-FFF2-40B4-BE49-F238E27FC236}">
                <a16:creationId xmlns:a16="http://schemas.microsoft.com/office/drawing/2014/main" id="{BB3EE5D3-E7A7-478A-ADBD-78692810FF8C}"/>
              </a:ext>
            </a:extLst>
          </p:cNvPr>
          <p:cNvSpPr>
            <a:spLocks noChangeArrowheads="1"/>
          </p:cNvSpPr>
          <p:nvPr/>
        </p:nvSpPr>
        <p:spPr bwMode="auto">
          <a:xfrm>
            <a:off x="4491038" y="3770983"/>
            <a:ext cx="212725" cy="212725"/>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42" name="Oval 42">
            <a:extLst>
              <a:ext uri="{FF2B5EF4-FFF2-40B4-BE49-F238E27FC236}">
                <a16:creationId xmlns:a16="http://schemas.microsoft.com/office/drawing/2014/main" id="{744DCB49-CD09-4718-B769-3D8DD6F92EE7}"/>
              </a:ext>
            </a:extLst>
          </p:cNvPr>
          <p:cNvSpPr>
            <a:spLocks noChangeArrowheads="1"/>
          </p:cNvSpPr>
          <p:nvPr/>
        </p:nvSpPr>
        <p:spPr bwMode="auto">
          <a:xfrm>
            <a:off x="5135563" y="4558383"/>
            <a:ext cx="212725" cy="212725"/>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43" name="Oval 43">
            <a:extLst>
              <a:ext uri="{FF2B5EF4-FFF2-40B4-BE49-F238E27FC236}">
                <a16:creationId xmlns:a16="http://schemas.microsoft.com/office/drawing/2014/main" id="{59FE04E8-633E-4B43-B1A4-A0AA385FF3F9}"/>
              </a:ext>
            </a:extLst>
          </p:cNvPr>
          <p:cNvSpPr>
            <a:spLocks noChangeArrowheads="1"/>
          </p:cNvSpPr>
          <p:nvPr/>
        </p:nvSpPr>
        <p:spPr bwMode="auto">
          <a:xfrm>
            <a:off x="1131888" y="3340770"/>
            <a:ext cx="212725" cy="217488"/>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44" name="Oval 44">
            <a:extLst>
              <a:ext uri="{FF2B5EF4-FFF2-40B4-BE49-F238E27FC236}">
                <a16:creationId xmlns:a16="http://schemas.microsoft.com/office/drawing/2014/main" id="{62FAD4CE-A2E5-4AA1-9002-E565008F93B2}"/>
              </a:ext>
            </a:extLst>
          </p:cNvPr>
          <p:cNvSpPr>
            <a:spLocks noChangeArrowheads="1"/>
          </p:cNvSpPr>
          <p:nvPr/>
        </p:nvSpPr>
        <p:spPr bwMode="auto">
          <a:xfrm>
            <a:off x="3916363" y="3128045"/>
            <a:ext cx="219075" cy="212725"/>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45" name="Oval 45">
            <a:extLst>
              <a:ext uri="{FF2B5EF4-FFF2-40B4-BE49-F238E27FC236}">
                <a16:creationId xmlns:a16="http://schemas.microsoft.com/office/drawing/2014/main" id="{7D6694D3-4BFE-4CD5-8237-327BC71DCF6E}"/>
              </a:ext>
            </a:extLst>
          </p:cNvPr>
          <p:cNvSpPr>
            <a:spLocks noChangeArrowheads="1"/>
          </p:cNvSpPr>
          <p:nvPr/>
        </p:nvSpPr>
        <p:spPr bwMode="auto">
          <a:xfrm>
            <a:off x="2201863" y="3270920"/>
            <a:ext cx="212725" cy="212725"/>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46" name="Oval 46">
            <a:extLst>
              <a:ext uri="{FF2B5EF4-FFF2-40B4-BE49-F238E27FC236}">
                <a16:creationId xmlns:a16="http://schemas.microsoft.com/office/drawing/2014/main" id="{D165A472-3713-4AC1-92F4-B592B719E18B}"/>
              </a:ext>
            </a:extLst>
          </p:cNvPr>
          <p:cNvSpPr>
            <a:spLocks noChangeArrowheads="1"/>
          </p:cNvSpPr>
          <p:nvPr/>
        </p:nvSpPr>
        <p:spPr bwMode="auto">
          <a:xfrm>
            <a:off x="914400" y="4490120"/>
            <a:ext cx="217488" cy="212725"/>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47" name="Oval 47">
            <a:extLst>
              <a:ext uri="{FF2B5EF4-FFF2-40B4-BE49-F238E27FC236}">
                <a16:creationId xmlns:a16="http://schemas.microsoft.com/office/drawing/2014/main" id="{9C280185-203B-4E25-BA55-2C14FDD4C3E2}"/>
              </a:ext>
            </a:extLst>
          </p:cNvPr>
          <p:cNvSpPr>
            <a:spLocks noChangeArrowheads="1"/>
          </p:cNvSpPr>
          <p:nvPr/>
        </p:nvSpPr>
        <p:spPr bwMode="auto">
          <a:xfrm>
            <a:off x="2201863" y="4845720"/>
            <a:ext cx="212725" cy="212725"/>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48" name="Oval 48">
            <a:extLst>
              <a:ext uri="{FF2B5EF4-FFF2-40B4-BE49-F238E27FC236}">
                <a16:creationId xmlns:a16="http://schemas.microsoft.com/office/drawing/2014/main" id="{7F120C1F-B0D8-41C8-92F9-AA3B7A8CA5C8}"/>
              </a:ext>
            </a:extLst>
          </p:cNvPr>
          <p:cNvSpPr>
            <a:spLocks noChangeArrowheads="1"/>
          </p:cNvSpPr>
          <p:nvPr/>
        </p:nvSpPr>
        <p:spPr bwMode="auto">
          <a:xfrm>
            <a:off x="5922963" y="4985420"/>
            <a:ext cx="214312" cy="217488"/>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49" name="Oval 49">
            <a:extLst>
              <a:ext uri="{FF2B5EF4-FFF2-40B4-BE49-F238E27FC236}">
                <a16:creationId xmlns:a16="http://schemas.microsoft.com/office/drawing/2014/main" id="{7B7BF9CD-C7C8-478C-8AC3-6416EED5124E}"/>
              </a:ext>
            </a:extLst>
          </p:cNvPr>
          <p:cNvSpPr>
            <a:spLocks noChangeArrowheads="1"/>
          </p:cNvSpPr>
          <p:nvPr/>
        </p:nvSpPr>
        <p:spPr bwMode="auto">
          <a:xfrm>
            <a:off x="7212013" y="4985420"/>
            <a:ext cx="212725" cy="217488"/>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50" name="Oval 50">
            <a:extLst>
              <a:ext uri="{FF2B5EF4-FFF2-40B4-BE49-F238E27FC236}">
                <a16:creationId xmlns:a16="http://schemas.microsoft.com/office/drawing/2014/main" id="{5D97E67E-50FE-4C8B-AFEA-1B159A89FADA}"/>
              </a:ext>
            </a:extLst>
          </p:cNvPr>
          <p:cNvSpPr>
            <a:spLocks noChangeArrowheads="1"/>
          </p:cNvSpPr>
          <p:nvPr/>
        </p:nvSpPr>
        <p:spPr bwMode="auto">
          <a:xfrm>
            <a:off x="7707313" y="3915445"/>
            <a:ext cx="217487" cy="212725"/>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51" name="Oval 51">
            <a:extLst>
              <a:ext uri="{FF2B5EF4-FFF2-40B4-BE49-F238E27FC236}">
                <a16:creationId xmlns:a16="http://schemas.microsoft.com/office/drawing/2014/main" id="{7A31B212-636C-45CC-B22D-B34CA9C968A3}"/>
              </a:ext>
            </a:extLst>
          </p:cNvPr>
          <p:cNvSpPr>
            <a:spLocks noChangeArrowheads="1"/>
          </p:cNvSpPr>
          <p:nvPr/>
        </p:nvSpPr>
        <p:spPr bwMode="auto">
          <a:xfrm>
            <a:off x="6210300" y="3840833"/>
            <a:ext cx="214313" cy="217487"/>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sp>
        <p:nvSpPr>
          <p:cNvPr id="52" name="Oval 52">
            <a:extLst>
              <a:ext uri="{FF2B5EF4-FFF2-40B4-BE49-F238E27FC236}">
                <a16:creationId xmlns:a16="http://schemas.microsoft.com/office/drawing/2014/main" id="{7A074D09-C855-4D5C-9C11-8B3BB2DEA08F}"/>
              </a:ext>
            </a:extLst>
          </p:cNvPr>
          <p:cNvSpPr>
            <a:spLocks noChangeArrowheads="1"/>
          </p:cNvSpPr>
          <p:nvPr/>
        </p:nvSpPr>
        <p:spPr bwMode="auto">
          <a:xfrm>
            <a:off x="7067550" y="3128045"/>
            <a:ext cx="214313" cy="212725"/>
          </a:xfrm>
          <a:prstGeom prst="ellipse">
            <a:avLst/>
          </a:prstGeom>
          <a:solidFill>
            <a:schemeClr val="bg1">
              <a:lumMod val="50000"/>
            </a:schemeClr>
          </a:solidFill>
          <a:ln w="12700">
            <a:noFill/>
            <a:round/>
            <a:headEnd/>
            <a:tailEnd/>
          </a:ln>
          <a:effectLst/>
        </p:spPr>
        <p:txBody>
          <a:bodyPr wrap="none" anchor="ctr"/>
          <a:lstStyle/>
          <a:p>
            <a:endParaRPr lang="ja-JP" altLang="en-US" sz="2800"/>
          </a:p>
        </p:txBody>
      </p:sp>
      <p:grpSp>
        <p:nvGrpSpPr>
          <p:cNvPr id="53" name="Group 66">
            <a:extLst>
              <a:ext uri="{FF2B5EF4-FFF2-40B4-BE49-F238E27FC236}">
                <a16:creationId xmlns:a16="http://schemas.microsoft.com/office/drawing/2014/main" id="{52F44565-68A7-4996-AB85-C6804B7D7152}"/>
              </a:ext>
            </a:extLst>
          </p:cNvPr>
          <p:cNvGrpSpPr>
            <a:grpSpLocks/>
          </p:cNvGrpSpPr>
          <p:nvPr/>
        </p:nvGrpSpPr>
        <p:grpSpPr bwMode="auto">
          <a:xfrm>
            <a:off x="6699250" y="1134145"/>
            <a:ext cx="863600" cy="857250"/>
            <a:chOff x="1383" y="572"/>
            <a:chExt cx="545" cy="545"/>
          </a:xfrm>
        </p:grpSpPr>
        <p:sp>
          <p:nvSpPr>
            <p:cNvPr id="54" name="Oval 67">
              <a:extLst>
                <a:ext uri="{FF2B5EF4-FFF2-40B4-BE49-F238E27FC236}">
                  <a16:creationId xmlns:a16="http://schemas.microsoft.com/office/drawing/2014/main" id="{F719827B-4F87-4B05-9DA8-CA755D650B43}"/>
                </a:ext>
              </a:extLst>
            </p:cNvPr>
            <p:cNvSpPr>
              <a:spLocks noChangeArrowheads="1"/>
            </p:cNvSpPr>
            <p:nvPr/>
          </p:nvSpPr>
          <p:spPr bwMode="auto">
            <a:xfrm>
              <a:off x="1383" y="572"/>
              <a:ext cx="544" cy="544"/>
            </a:xfrm>
            <a:prstGeom prst="ellipse">
              <a:avLst/>
            </a:prstGeom>
            <a:noFill/>
            <a:ln w="19050">
              <a:solidFill>
                <a:schemeClr val="tx1"/>
              </a:solidFill>
              <a:round/>
              <a:headEnd/>
              <a:tailEnd/>
            </a:ln>
            <a:effectLst/>
          </p:spPr>
          <p:txBody>
            <a:bodyPr wrap="none" anchor="ctr"/>
            <a:lstStyle/>
            <a:p>
              <a:endParaRPr lang="ja-JP" altLang="en-US" sz="2800"/>
            </a:p>
          </p:txBody>
        </p:sp>
        <p:sp>
          <p:nvSpPr>
            <p:cNvPr id="55" name="Line 68">
              <a:extLst>
                <a:ext uri="{FF2B5EF4-FFF2-40B4-BE49-F238E27FC236}">
                  <a16:creationId xmlns:a16="http://schemas.microsoft.com/office/drawing/2014/main" id="{27D7A77D-7F69-41BA-A47D-3F3F0B031A25}"/>
                </a:ext>
              </a:extLst>
            </p:cNvPr>
            <p:cNvSpPr>
              <a:spLocks noChangeShapeType="1"/>
            </p:cNvSpPr>
            <p:nvPr/>
          </p:nvSpPr>
          <p:spPr bwMode="auto">
            <a:xfrm>
              <a:off x="1655" y="572"/>
              <a:ext cx="0" cy="545"/>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56" name="Line 69">
              <a:extLst>
                <a:ext uri="{FF2B5EF4-FFF2-40B4-BE49-F238E27FC236}">
                  <a16:creationId xmlns:a16="http://schemas.microsoft.com/office/drawing/2014/main" id="{03EE3DAE-B71F-4008-82DD-65985B6C4E91}"/>
                </a:ext>
              </a:extLst>
            </p:cNvPr>
            <p:cNvSpPr>
              <a:spLocks noChangeShapeType="1"/>
            </p:cNvSpPr>
            <p:nvPr/>
          </p:nvSpPr>
          <p:spPr bwMode="auto">
            <a:xfrm rot="-5400000">
              <a:off x="1656" y="572"/>
              <a:ext cx="0" cy="545"/>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57" name="Line 70">
              <a:extLst>
                <a:ext uri="{FF2B5EF4-FFF2-40B4-BE49-F238E27FC236}">
                  <a16:creationId xmlns:a16="http://schemas.microsoft.com/office/drawing/2014/main" id="{4FD637B8-4D98-4552-95B1-FAB6C74F2C81}"/>
                </a:ext>
              </a:extLst>
            </p:cNvPr>
            <p:cNvSpPr>
              <a:spLocks noChangeShapeType="1"/>
            </p:cNvSpPr>
            <p:nvPr/>
          </p:nvSpPr>
          <p:spPr bwMode="auto">
            <a:xfrm rot="5400000" flipV="1">
              <a:off x="1474" y="663"/>
              <a:ext cx="363" cy="363"/>
            </a:xfrm>
            <a:prstGeom prst="line">
              <a:avLst/>
            </a:prstGeom>
            <a:noFill/>
            <a:ln w="19050">
              <a:solidFill>
                <a:schemeClr val="tx1"/>
              </a:solidFill>
              <a:round/>
              <a:headEnd type="stealth" w="lg" len="med"/>
              <a:tailEnd type="stealth" w="lg" len="med"/>
            </a:ln>
            <a:effectLst/>
          </p:spPr>
          <p:txBody>
            <a:bodyPr/>
            <a:lstStyle/>
            <a:p>
              <a:endParaRPr lang="ja-JP" altLang="en-US" sz="2800"/>
            </a:p>
          </p:txBody>
        </p:sp>
        <p:sp>
          <p:nvSpPr>
            <p:cNvPr id="58" name="Line 71">
              <a:extLst>
                <a:ext uri="{FF2B5EF4-FFF2-40B4-BE49-F238E27FC236}">
                  <a16:creationId xmlns:a16="http://schemas.microsoft.com/office/drawing/2014/main" id="{07E8E223-3C5C-472E-BB04-D7C0880C9C1F}"/>
                </a:ext>
              </a:extLst>
            </p:cNvPr>
            <p:cNvSpPr>
              <a:spLocks noChangeShapeType="1"/>
            </p:cNvSpPr>
            <p:nvPr/>
          </p:nvSpPr>
          <p:spPr bwMode="auto">
            <a:xfrm rot="-5400000" flipH="1" flipV="1">
              <a:off x="1474" y="663"/>
              <a:ext cx="363" cy="363"/>
            </a:xfrm>
            <a:prstGeom prst="line">
              <a:avLst/>
            </a:prstGeom>
            <a:noFill/>
            <a:ln w="19050">
              <a:solidFill>
                <a:schemeClr val="tx1"/>
              </a:solidFill>
              <a:round/>
              <a:headEnd type="stealth" w="lg" len="med"/>
              <a:tailEnd type="stealth" w="lg" len="med"/>
            </a:ln>
            <a:effectLst/>
          </p:spPr>
          <p:txBody>
            <a:bodyPr/>
            <a:lstStyle/>
            <a:p>
              <a:endParaRPr lang="ja-JP" altLang="en-US" sz="2800"/>
            </a:p>
          </p:txBody>
        </p:sp>
      </p:grpSp>
      <p:sp>
        <p:nvSpPr>
          <p:cNvPr id="59" name="テキスト ボックス 58">
            <a:extLst>
              <a:ext uri="{FF2B5EF4-FFF2-40B4-BE49-F238E27FC236}">
                <a16:creationId xmlns:a16="http://schemas.microsoft.com/office/drawing/2014/main" id="{82B17C34-CC62-4638-A46E-914693E47FE0}"/>
              </a:ext>
            </a:extLst>
          </p:cNvPr>
          <p:cNvSpPr txBox="1"/>
          <p:nvPr/>
        </p:nvSpPr>
        <p:spPr>
          <a:xfrm>
            <a:off x="-23825" y="260649"/>
            <a:ext cx="1444626" cy="954107"/>
          </a:xfrm>
          <a:prstGeom prst="rect">
            <a:avLst/>
          </a:prstGeom>
          <a:noFill/>
        </p:spPr>
        <p:txBody>
          <a:bodyPr wrap="none" rtlCol="0">
            <a:spAutoFit/>
          </a:bodyPr>
          <a:lstStyle/>
          <a:p>
            <a:pPr algn="ctr"/>
            <a:r>
              <a:rPr lang="en-US" altLang="ja-JP" sz="2800" dirty="0">
                <a:latin typeface="Arial" panose="020B0604020202020204" pitchFamily="34" charset="0"/>
                <a:cs typeface="Arial" panose="020B0604020202020204" pitchFamily="34" charset="0"/>
              </a:rPr>
              <a:t>Incident</a:t>
            </a:r>
          </a:p>
          <a:p>
            <a:pPr algn="ctr"/>
            <a:r>
              <a:rPr lang="en-US" altLang="ja-JP" sz="2800" dirty="0">
                <a:latin typeface="Arial" panose="020B0604020202020204" pitchFamily="34" charset="0"/>
                <a:cs typeface="Arial" panose="020B0604020202020204" pitchFamily="34" charset="0"/>
              </a:rPr>
              <a:t>light</a:t>
            </a:r>
            <a:endParaRPr kumimoji="1" lang="ja-JP" altLang="en-US" sz="2800" dirty="0">
              <a:latin typeface="+mj-lt"/>
              <a:cs typeface="Arial" panose="020B0604020202020204" pitchFamily="34" charset="0"/>
            </a:endParaRPr>
          </a:p>
        </p:txBody>
      </p:sp>
      <p:sp>
        <p:nvSpPr>
          <p:cNvPr id="60" name="テキスト ボックス 59">
            <a:extLst>
              <a:ext uri="{FF2B5EF4-FFF2-40B4-BE49-F238E27FC236}">
                <a16:creationId xmlns:a16="http://schemas.microsoft.com/office/drawing/2014/main" id="{8B2C5AE6-F73A-4C90-ABF6-926CCD12E8C7}"/>
              </a:ext>
            </a:extLst>
          </p:cNvPr>
          <p:cNvSpPr txBox="1"/>
          <p:nvPr/>
        </p:nvSpPr>
        <p:spPr>
          <a:xfrm>
            <a:off x="1866164" y="974678"/>
            <a:ext cx="2106666" cy="523220"/>
          </a:xfrm>
          <a:prstGeom prst="rect">
            <a:avLst/>
          </a:prstGeom>
          <a:noFill/>
        </p:spPr>
        <p:txBody>
          <a:bodyPr wrap="none" rtlCol="0">
            <a:spAutoFit/>
          </a:bodyPr>
          <a:lstStyle/>
          <a:p>
            <a:pPr algn="ctr"/>
            <a:r>
              <a:rPr lang="en-US" altLang="ja-JP" sz="2800" dirty="0">
                <a:latin typeface="Arial" panose="020B0604020202020204" pitchFamily="34" charset="0"/>
                <a:cs typeface="Arial" panose="020B0604020202020204" pitchFamily="34" charset="0"/>
              </a:rPr>
              <a:t>Unpolarized</a:t>
            </a:r>
            <a:endParaRPr kumimoji="1" lang="ja-JP" altLang="en-US" sz="2800" dirty="0">
              <a:latin typeface="+mj-lt"/>
              <a:cs typeface="Arial" panose="020B0604020202020204" pitchFamily="34" charset="0"/>
            </a:endParaRPr>
          </a:p>
        </p:txBody>
      </p:sp>
      <p:sp>
        <p:nvSpPr>
          <p:cNvPr id="61" name="テキスト ボックス 60">
            <a:extLst>
              <a:ext uri="{FF2B5EF4-FFF2-40B4-BE49-F238E27FC236}">
                <a16:creationId xmlns:a16="http://schemas.microsoft.com/office/drawing/2014/main" id="{67452671-D300-439F-A737-EAAF5F491450}"/>
              </a:ext>
            </a:extLst>
          </p:cNvPr>
          <p:cNvSpPr txBox="1"/>
          <p:nvPr/>
        </p:nvSpPr>
        <p:spPr>
          <a:xfrm>
            <a:off x="4891361" y="222094"/>
            <a:ext cx="1864613" cy="1384995"/>
          </a:xfrm>
          <a:prstGeom prst="rect">
            <a:avLst/>
          </a:prstGeom>
          <a:noFill/>
        </p:spPr>
        <p:txBody>
          <a:bodyPr wrap="none" rtlCol="0">
            <a:spAutoFit/>
          </a:bodyPr>
          <a:lstStyle/>
          <a:p>
            <a:pPr algn="ctr"/>
            <a:r>
              <a:rPr lang="en-US" altLang="ja-JP" sz="2800" dirty="0" err="1">
                <a:latin typeface="Arial" panose="020B0604020202020204" pitchFamily="34" charset="0"/>
                <a:cs typeface="Arial" panose="020B0604020202020204" pitchFamily="34" charset="0"/>
              </a:rPr>
              <a:t>Specularly</a:t>
            </a:r>
            <a:endParaRPr lang="en-US" altLang="ja-JP" sz="2800" dirty="0">
              <a:latin typeface="Arial" panose="020B0604020202020204" pitchFamily="34" charset="0"/>
              <a:cs typeface="Arial" panose="020B0604020202020204" pitchFamily="34" charset="0"/>
            </a:endParaRPr>
          </a:p>
          <a:p>
            <a:pPr algn="ctr"/>
            <a:r>
              <a:rPr lang="en-US" altLang="ja-JP" sz="2800" dirty="0">
                <a:latin typeface="Arial" panose="020B0604020202020204" pitchFamily="34" charset="0"/>
                <a:cs typeface="Arial" panose="020B0604020202020204" pitchFamily="34" charset="0"/>
              </a:rPr>
              <a:t>reflected</a:t>
            </a:r>
          </a:p>
          <a:p>
            <a:pPr algn="ctr"/>
            <a:r>
              <a:rPr lang="en-US" altLang="ja-JP" sz="2800" dirty="0">
                <a:latin typeface="Arial" panose="020B0604020202020204" pitchFamily="34" charset="0"/>
                <a:cs typeface="Arial" panose="020B0604020202020204" pitchFamily="34" charset="0"/>
              </a:rPr>
              <a:t>light</a:t>
            </a:r>
            <a:endParaRPr kumimoji="1" lang="ja-JP" altLang="en-US" sz="2800" dirty="0">
              <a:latin typeface="+mj-lt"/>
              <a:cs typeface="Arial" panose="020B0604020202020204" pitchFamily="34" charset="0"/>
            </a:endParaRPr>
          </a:p>
        </p:txBody>
      </p:sp>
      <p:sp>
        <p:nvSpPr>
          <p:cNvPr id="63" name="テキスト ボックス 62">
            <a:extLst>
              <a:ext uri="{FF2B5EF4-FFF2-40B4-BE49-F238E27FC236}">
                <a16:creationId xmlns:a16="http://schemas.microsoft.com/office/drawing/2014/main" id="{4B1E6F17-A7C6-4D01-A7E9-920C595D00A6}"/>
              </a:ext>
            </a:extLst>
          </p:cNvPr>
          <p:cNvSpPr txBox="1"/>
          <p:nvPr/>
        </p:nvSpPr>
        <p:spPr>
          <a:xfrm>
            <a:off x="4133880" y="1456431"/>
            <a:ext cx="1646605" cy="954107"/>
          </a:xfrm>
          <a:prstGeom prst="rect">
            <a:avLst/>
          </a:prstGeom>
          <a:noFill/>
        </p:spPr>
        <p:txBody>
          <a:bodyPr wrap="none" rtlCol="0">
            <a:spAutoFit/>
          </a:bodyPr>
          <a:lstStyle/>
          <a:p>
            <a:pPr algn="ctr"/>
            <a:r>
              <a:rPr lang="en-US" altLang="ja-JP" sz="2800" dirty="0">
                <a:latin typeface="Arial" panose="020B0604020202020204" pitchFamily="34" charset="0"/>
                <a:cs typeface="Arial" panose="020B0604020202020204" pitchFamily="34" charset="0"/>
              </a:rPr>
              <a:t>Partially</a:t>
            </a:r>
          </a:p>
          <a:p>
            <a:pPr algn="ctr"/>
            <a:r>
              <a:rPr lang="en-US" altLang="ja-JP" sz="2800" dirty="0">
                <a:latin typeface="Arial" panose="020B0604020202020204" pitchFamily="34" charset="0"/>
                <a:cs typeface="Arial" panose="020B0604020202020204" pitchFamily="34" charset="0"/>
              </a:rPr>
              <a:t>polarized</a:t>
            </a:r>
            <a:endParaRPr kumimoji="1" lang="ja-JP" altLang="en-US" sz="2800" dirty="0">
              <a:latin typeface="+mj-lt"/>
              <a:cs typeface="Arial" panose="020B0604020202020204" pitchFamily="34" charset="0"/>
            </a:endParaRPr>
          </a:p>
        </p:txBody>
      </p:sp>
      <p:sp>
        <p:nvSpPr>
          <p:cNvPr id="64" name="テキスト ボックス 63">
            <a:extLst>
              <a:ext uri="{FF2B5EF4-FFF2-40B4-BE49-F238E27FC236}">
                <a16:creationId xmlns:a16="http://schemas.microsoft.com/office/drawing/2014/main" id="{C41227A9-535D-4B88-80BD-BA82DCA55F98}"/>
              </a:ext>
            </a:extLst>
          </p:cNvPr>
          <p:cNvSpPr txBox="1"/>
          <p:nvPr/>
        </p:nvSpPr>
        <p:spPr>
          <a:xfrm>
            <a:off x="5931116" y="3385345"/>
            <a:ext cx="2106666" cy="523220"/>
          </a:xfrm>
          <a:prstGeom prst="rect">
            <a:avLst/>
          </a:prstGeom>
          <a:noFill/>
        </p:spPr>
        <p:txBody>
          <a:bodyPr wrap="none" rtlCol="0">
            <a:spAutoFit/>
          </a:bodyPr>
          <a:lstStyle/>
          <a:p>
            <a:pPr algn="ctr"/>
            <a:r>
              <a:rPr lang="en-US" altLang="ja-JP" sz="2800" dirty="0">
                <a:latin typeface="Arial" panose="020B0604020202020204" pitchFamily="34" charset="0"/>
                <a:cs typeface="Arial" panose="020B0604020202020204" pitchFamily="34" charset="0"/>
              </a:rPr>
              <a:t>Unpolarized</a:t>
            </a:r>
            <a:endParaRPr kumimoji="1" lang="ja-JP" altLang="en-US" sz="2800" dirty="0">
              <a:latin typeface="+mj-lt"/>
              <a:cs typeface="Arial" panose="020B0604020202020204" pitchFamily="34" charset="0"/>
            </a:endParaRPr>
          </a:p>
        </p:txBody>
      </p:sp>
      <p:sp>
        <p:nvSpPr>
          <p:cNvPr id="65" name="テキスト ボックス 64">
            <a:extLst>
              <a:ext uri="{FF2B5EF4-FFF2-40B4-BE49-F238E27FC236}">
                <a16:creationId xmlns:a16="http://schemas.microsoft.com/office/drawing/2014/main" id="{3F1F5013-5E48-4290-B9E0-422500120649}"/>
              </a:ext>
            </a:extLst>
          </p:cNvPr>
          <p:cNvSpPr txBox="1"/>
          <p:nvPr/>
        </p:nvSpPr>
        <p:spPr>
          <a:xfrm>
            <a:off x="1515140" y="3339790"/>
            <a:ext cx="1646605" cy="954107"/>
          </a:xfrm>
          <a:prstGeom prst="rect">
            <a:avLst/>
          </a:prstGeom>
          <a:noFill/>
        </p:spPr>
        <p:txBody>
          <a:bodyPr wrap="none" rtlCol="0">
            <a:spAutoFit/>
          </a:bodyPr>
          <a:lstStyle/>
          <a:p>
            <a:pPr algn="ctr"/>
            <a:r>
              <a:rPr lang="en-US" altLang="ja-JP" sz="2800" dirty="0">
                <a:latin typeface="Arial" panose="020B0604020202020204" pitchFamily="34" charset="0"/>
                <a:cs typeface="Arial" panose="020B0604020202020204" pitchFamily="34" charset="0"/>
              </a:rPr>
              <a:t>Partially</a:t>
            </a:r>
          </a:p>
          <a:p>
            <a:pPr algn="ctr"/>
            <a:r>
              <a:rPr lang="en-US" altLang="ja-JP" sz="2800" dirty="0">
                <a:latin typeface="Arial" panose="020B0604020202020204" pitchFamily="34" charset="0"/>
                <a:cs typeface="Arial" panose="020B0604020202020204" pitchFamily="34" charset="0"/>
              </a:rPr>
              <a:t>polarized</a:t>
            </a:r>
            <a:endParaRPr kumimoji="1" lang="ja-JP" altLang="en-US" sz="2800" dirty="0">
              <a:latin typeface="+mj-lt"/>
              <a:cs typeface="Arial" panose="020B0604020202020204" pitchFamily="34" charset="0"/>
            </a:endParaRPr>
          </a:p>
        </p:txBody>
      </p:sp>
      <p:sp>
        <p:nvSpPr>
          <p:cNvPr id="66" name="テキスト ボックス 65">
            <a:extLst>
              <a:ext uri="{FF2B5EF4-FFF2-40B4-BE49-F238E27FC236}">
                <a16:creationId xmlns:a16="http://schemas.microsoft.com/office/drawing/2014/main" id="{A609DAC2-C592-4187-8FB4-A5EE96F50ADA}"/>
              </a:ext>
            </a:extLst>
          </p:cNvPr>
          <p:cNvSpPr txBox="1"/>
          <p:nvPr/>
        </p:nvSpPr>
        <p:spPr>
          <a:xfrm>
            <a:off x="6477877" y="2032495"/>
            <a:ext cx="2106666" cy="523220"/>
          </a:xfrm>
          <a:prstGeom prst="rect">
            <a:avLst/>
          </a:prstGeom>
          <a:noFill/>
        </p:spPr>
        <p:txBody>
          <a:bodyPr wrap="none" rtlCol="0">
            <a:spAutoFit/>
          </a:bodyPr>
          <a:lstStyle/>
          <a:p>
            <a:pPr algn="ctr"/>
            <a:r>
              <a:rPr lang="en-US" altLang="ja-JP" sz="2800" dirty="0">
                <a:latin typeface="Arial" panose="020B0604020202020204" pitchFamily="34" charset="0"/>
                <a:cs typeface="Arial" panose="020B0604020202020204" pitchFamily="34" charset="0"/>
              </a:rPr>
              <a:t>Unpolarized</a:t>
            </a:r>
            <a:endParaRPr kumimoji="1" lang="ja-JP" altLang="en-US" sz="2800" dirty="0">
              <a:latin typeface="+mj-lt"/>
              <a:cs typeface="Arial" panose="020B0604020202020204" pitchFamily="34" charset="0"/>
            </a:endParaRPr>
          </a:p>
        </p:txBody>
      </p:sp>
      <p:sp>
        <p:nvSpPr>
          <p:cNvPr id="67" name="テキスト ボックス 66">
            <a:extLst>
              <a:ext uri="{FF2B5EF4-FFF2-40B4-BE49-F238E27FC236}">
                <a16:creationId xmlns:a16="http://schemas.microsoft.com/office/drawing/2014/main" id="{26AAF543-C799-4889-9898-F4A2FAAFAF6F}"/>
              </a:ext>
            </a:extLst>
          </p:cNvPr>
          <p:cNvSpPr txBox="1"/>
          <p:nvPr/>
        </p:nvSpPr>
        <p:spPr>
          <a:xfrm>
            <a:off x="7637790" y="841812"/>
            <a:ext cx="1564852" cy="1384995"/>
          </a:xfrm>
          <a:prstGeom prst="rect">
            <a:avLst/>
          </a:prstGeom>
          <a:noFill/>
        </p:spPr>
        <p:txBody>
          <a:bodyPr wrap="none" rtlCol="0">
            <a:spAutoFit/>
          </a:bodyPr>
          <a:lstStyle/>
          <a:p>
            <a:pPr algn="ctr"/>
            <a:r>
              <a:rPr lang="en-US" altLang="ja-JP" sz="2800" dirty="0">
                <a:latin typeface="Arial" panose="020B0604020202020204" pitchFamily="34" charset="0"/>
                <a:cs typeface="Arial" panose="020B0604020202020204" pitchFamily="34" charset="0"/>
              </a:rPr>
              <a:t>Diffusely</a:t>
            </a:r>
          </a:p>
          <a:p>
            <a:pPr algn="ctr"/>
            <a:r>
              <a:rPr lang="en-US" altLang="ja-JP" sz="2800" dirty="0">
                <a:latin typeface="Arial" panose="020B0604020202020204" pitchFamily="34" charset="0"/>
                <a:cs typeface="Arial" panose="020B0604020202020204" pitchFamily="34" charset="0"/>
              </a:rPr>
              <a:t>reflected</a:t>
            </a:r>
          </a:p>
          <a:p>
            <a:pPr algn="ctr"/>
            <a:r>
              <a:rPr lang="en-US" altLang="ja-JP" sz="2800" dirty="0">
                <a:latin typeface="Arial" panose="020B0604020202020204" pitchFamily="34" charset="0"/>
                <a:cs typeface="Arial" panose="020B0604020202020204" pitchFamily="34" charset="0"/>
              </a:rPr>
              <a:t>light</a:t>
            </a:r>
            <a:endParaRPr kumimoji="1" lang="ja-JP" altLang="en-US" sz="2800" dirty="0">
              <a:latin typeface="+mj-lt"/>
              <a:cs typeface="Arial" panose="020B0604020202020204" pitchFamily="34" charset="0"/>
            </a:endParaRPr>
          </a:p>
        </p:txBody>
      </p:sp>
      <p:sp>
        <p:nvSpPr>
          <p:cNvPr id="68" name="テキスト ボックス 67">
            <a:extLst>
              <a:ext uri="{FF2B5EF4-FFF2-40B4-BE49-F238E27FC236}">
                <a16:creationId xmlns:a16="http://schemas.microsoft.com/office/drawing/2014/main" id="{3087CCF6-206D-40FB-9FB9-8A7ED2316DBA}"/>
              </a:ext>
            </a:extLst>
          </p:cNvPr>
          <p:cNvSpPr txBox="1"/>
          <p:nvPr/>
        </p:nvSpPr>
        <p:spPr>
          <a:xfrm>
            <a:off x="5935197" y="4543875"/>
            <a:ext cx="1503938" cy="523220"/>
          </a:xfrm>
          <a:prstGeom prst="rect">
            <a:avLst/>
          </a:prstGeom>
          <a:noFill/>
        </p:spPr>
        <p:txBody>
          <a:bodyPr wrap="none" rtlCol="0">
            <a:spAutoFit/>
          </a:bodyPr>
          <a:lstStyle/>
          <a:p>
            <a:pPr algn="ctr"/>
            <a:r>
              <a:rPr lang="en-US" altLang="ja-JP" sz="2800" dirty="0">
                <a:latin typeface="Arial" panose="020B0604020202020204" pitchFamily="34" charset="0"/>
                <a:cs typeface="Arial" panose="020B0604020202020204" pitchFamily="34" charset="0"/>
              </a:rPr>
              <a:t>Pigment</a:t>
            </a:r>
            <a:endParaRPr kumimoji="1" lang="ja-JP" altLang="en-US" sz="2800" dirty="0">
              <a:latin typeface="+mj-lt"/>
              <a:cs typeface="Arial" panose="020B0604020202020204" pitchFamily="34" charset="0"/>
            </a:endParaRPr>
          </a:p>
        </p:txBody>
      </p:sp>
      <p:sp>
        <p:nvSpPr>
          <p:cNvPr id="69" name="テキスト ボックス 68">
            <a:extLst>
              <a:ext uri="{FF2B5EF4-FFF2-40B4-BE49-F238E27FC236}">
                <a16:creationId xmlns:a16="http://schemas.microsoft.com/office/drawing/2014/main" id="{90D7EF5A-F3CF-492A-B3EE-8AD270621AC8}"/>
              </a:ext>
            </a:extLst>
          </p:cNvPr>
          <p:cNvSpPr txBox="1"/>
          <p:nvPr/>
        </p:nvSpPr>
        <p:spPr>
          <a:xfrm>
            <a:off x="539552" y="2348880"/>
            <a:ext cx="623889" cy="523220"/>
          </a:xfrm>
          <a:prstGeom prst="rect">
            <a:avLst/>
          </a:prstGeom>
          <a:noFill/>
        </p:spPr>
        <p:txBody>
          <a:bodyPr wrap="none" rtlCol="0">
            <a:spAutoFit/>
          </a:bodyPr>
          <a:lstStyle/>
          <a:p>
            <a:pPr algn="ctr"/>
            <a:r>
              <a:rPr lang="en-US" altLang="ja-JP" sz="2800" dirty="0">
                <a:latin typeface="Arial" panose="020B0604020202020204" pitchFamily="34" charset="0"/>
                <a:cs typeface="Arial" panose="020B0604020202020204" pitchFamily="34" charset="0"/>
              </a:rPr>
              <a:t>Air</a:t>
            </a:r>
            <a:endParaRPr kumimoji="1" lang="ja-JP" altLang="en-US" sz="2800" dirty="0">
              <a:latin typeface="+mj-lt"/>
              <a:cs typeface="Arial" panose="020B0604020202020204" pitchFamily="34" charset="0"/>
            </a:endParaRPr>
          </a:p>
        </p:txBody>
      </p:sp>
      <p:sp>
        <p:nvSpPr>
          <p:cNvPr id="70" name="テキスト ボックス 69">
            <a:extLst>
              <a:ext uri="{FF2B5EF4-FFF2-40B4-BE49-F238E27FC236}">
                <a16:creationId xmlns:a16="http://schemas.microsoft.com/office/drawing/2014/main" id="{4F8D8656-77FB-4437-8467-C90ACE98B4BD}"/>
              </a:ext>
            </a:extLst>
          </p:cNvPr>
          <p:cNvSpPr txBox="1"/>
          <p:nvPr/>
        </p:nvSpPr>
        <p:spPr>
          <a:xfrm>
            <a:off x="539552" y="2852936"/>
            <a:ext cx="1223412" cy="523220"/>
          </a:xfrm>
          <a:prstGeom prst="rect">
            <a:avLst/>
          </a:prstGeom>
          <a:noFill/>
        </p:spPr>
        <p:txBody>
          <a:bodyPr wrap="none" rtlCol="0">
            <a:spAutoFit/>
          </a:bodyPr>
          <a:lstStyle/>
          <a:p>
            <a:pPr algn="ctr"/>
            <a:r>
              <a:rPr lang="en-US" altLang="ja-JP" sz="2800" dirty="0">
                <a:latin typeface="Arial" panose="020B0604020202020204" pitchFamily="34" charset="0"/>
                <a:cs typeface="Arial" panose="020B0604020202020204" pitchFamily="34" charset="0"/>
              </a:rPr>
              <a:t>Object</a:t>
            </a:r>
            <a:endParaRPr kumimoji="1" lang="ja-JP" altLang="en-US" sz="2800" dirty="0">
              <a:latin typeface="+mj-lt"/>
              <a:cs typeface="Arial" panose="020B0604020202020204" pitchFamily="34" charset="0"/>
            </a:endParaRPr>
          </a:p>
        </p:txBody>
      </p:sp>
      <p:sp>
        <p:nvSpPr>
          <p:cNvPr id="62" name="タイトル 61">
            <a:extLst>
              <a:ext uri="{FF2B5EF4-FFF2-40B4-BE49-F238E27FC236}">
                <a16:creationId xmlns:a16="http://schemas.microsoft.com/office/drawing/2014/main" id="{01AD03AD-9C1E-FC5A-E8CB-0C46AAFE20FD}"/>
              </a:ext>
            </a:extLst>
          </p:cNvPr>
          <p:cNvSpPr>
            <a:spLocks noGrp="1"/>
          </p:cNvSpPr>
          <p:nvPr>
            <p:ph type="title"/>
          </p:nvPr>
        </p:nvSpPr>
        <p:spPr/>
        <p:txBody>
          <a:bodyPr/>
          <a:lstStyle/>
          <a:p>
            <a:r>
              <a:rPr lang="ja-JP" altLang="en-US" dirty="0"/>
              <a:t>入射光が非偏光の場合</a:t>
            </a:r>
          </a:p>
        </p:txBody>
      </p:sp>
    </p:spTree>
    <p:extLst>
      <p:ext uri="{BB962C8B-B14F-4D97-AF65-F5344CB8AC3E}">
        <p14:creationId xmlns:p14="http://schemas.microsoft.com/office/powerpoint/2010/main" val="3749640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p:txBody>
          <a:bodyPr/>
          <a:lstStyle/>
          <a:p>
            <a:r>
              <a:rPr lang="ja-JP" altLang="en-US" dirty="0"/>
              <a:t>モノクロの場合の反射成分分離</a:t>
            </a:r>
            <a:endParaRPr lang="en-US" altLang="ja-JP" dirty="0"/>
          </a:p>
        </p:txBody>
      </p:sp>
      <p:graphicFrame>
        <p:nvGraphicFramePr>
          <p:cNvPr id="703491" name="Object 3"/>
          <p:cNvGraphicFramePr>
            <a:graphicFrameLocks noChangeAspect="1"/>
          </p:cNvGraphicFramePr>
          <p:nvPr/>
        </p:nvGraphicFramePr>
        <p:xfrm>
          <a:off x="5652095" y="1053059"/>
          <a:ext cx="1800225" cy="1785937"/>
        </p:xfrm>
        <a:graphic>
          <a:graphicData uri="http://schemas.openxmlformats.org/presentationml/2006/ole">
            <mc:AlternateContent xmlns:mc="http://schemas.openxmlformats.org/markup-compatibility/2006">
              <mc:Choice xmlns:v="urn:schemas-microsoft-com:vml" Requires="v">
                <p:oleObj name="ビットマップ イメージ" r:id="rId2" imgW="1076475" imgH="1066667" progId="PBrush">
                  <p:embed/>
                </p:oleObj>
              </mc:Choice>
              <mc:Fallback>
                <p:oleObj name="ビットマップ イメージ" r:id="rId2" imgW="1076475" imgH="1066667" progId="PBrush">
                  <p:embed/>
                  <p:pic>
                    <p:nvPicPr>
                      <p:cNvPr id="703491"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095" y="1053059"/>
                        <a:ext cx="1800225" cy="1785937"/>
                      </a:xfrm>
                      <a:prstGeom prst="rect">
                        <a:avLst/>
                      </a:prstGeom>
                      <a:noFill/>
                      <a:ln w="9525">
                        <a:solidFill>
                          <a:srgbClr val="B2B2B2"/>
                        </a:solidFill>
                        <a:miter lim="800000"/>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4"/>
          <p:cNvGrpSpPr>
            <a:grpSpLocks/>
          </p:cNvGrpSpPr>
          <p:nvPr/>
        </p:nvGrpSpPr>
        <p:grpSpPr bwMode="auto">
          <a:xfrm>
            <a:off x="2916833" y="692696"/>
            <a:ext cx="1584325" cy="1873250"/>
            <a:chOff x="567" y="1933"/>
            <a:chExt cx="998" cy="1180"/>
          </a:xfrm>
        </p:grpSpPr>
        <p:grpSp>
          <p:nvGrpSpPr>
            <p:cNvPr id="3" name="Group 5"/>
            <p:cNvGrpSpPr>
              <a:grpSpLocks/>
            </p:cNvGrpSpPr>
            <p:nvPr/>
          </p:nvGrpSpPr>
          <p:grpSpPr bwMode="auto">
            <a:xfrm>
              <a:off x="567" y="2115"/>
              <a:ext cx="998" cy="998"/>
              <a:chOff x="2381" y="1207"/>
              <a:chExt cx="998" cy="998"/>
            </a:xfrm>
          </p:grpSpPr>
          <p:grpSp>
            <p:nvGrpSpPr>
              <p:cNvPr id="4" name="Group 6"/>
              <p:cNvGrpSpPr>
                <a:grpSpLocks/>
              </p:cNvGrpSpPr>
              <p:nvPr/>
            </p:nvGrpSpPr>
            <p:grpSpPr bwMode="auto">
              <a:xfrm>
                <a:off x="2381" y="1207"/>
                <a:ext cx="998" cy="998"/>
                <a:chOff x="2381" y="1207"/>
                <a:chExt cx="998" cy="998"/>
              </a:xfrm>
            </p:grpSpPr>
            <p:sp>
              <p:nvSpPr>
                <p:cNvPr id="703495" name="Line 7"/>
                <p:cNvSpPr>
                  <a:spLocks noChangeShapeType="1"/>
                </p:cNvSpPr>
                <p:nvPr/>
              </p:nvSpPr>
              <p:spPr bwMode="auto">
                <a:xfrm flipV="1">
                  <a:off x="2426" y="1207"/>
                  <a:ext cx="0" cy="998"/>
                </a:xfrm>
                <a:prstGeom prst="line">
                  <a:avLst/>
                </a:prstGeom>
                <a:noFill/>
                <a:ln w="38100">
                  <a:solidFill>
                    <a:schemeClr val="tx1"/>
                  </a:solidFill>
                  <a:round/>
                  <a:headEnd/>
                  <a:tailEnd type="triangle" w="med" len="med"/>
                </a:ln>
                <a:effectLst/>
              </p:spPr>
              <p:txBody>
                <a:bodyPr wrap="none" anchor="ctr"/>
                <a:lstStyle/>
                <a:p>
                  <a:endParaRPr lang="ja-JP" altLang="en-US"/>
                </a:p>
              </p:txBody>
            </p:sp>
            <p:sp>
              <p:nvSpPr>
                <p:cNvPr id="703496" name="Line 8"/>
                <p:cNvSpPr>
                  <a:spLocks noChangeShapeType="1"/>
                </p:cNvSpPr>
                <p:nvPr/>
              </p:nvSpPr>
              <p:spPr bwMode="auto">
                <a:xfrm>
                  <a:off x="2381" y="2160"/>
                  <a:ext cx="998" cy="0"/>
                </a:xfrm>
                <a:prstGeom prst="line">
                  <a:avLst/>
                </a:prstGeom>
                <a:noFill/>
                <a:ln w="38100">
                  <a:solidFill>
                    <a:schemeClr val="tx1"/>
                  </a:solidFill>
                  <a:round/>
                  <a:headEnd/>
                  <a:tailEnd type="triangle" w="med" len="med"/>
                </a:ln>
                <a:effectLst/>
              </p:spPr>
              <p:txBody>
                <a:bodyPr wrap="none" anchor="ctr"/>
                <a:lstStyle/>
                <a:p>
                  <a:endParaRPr lang="ja-JP" altLang="en-US"/>
                </a:p>
              </p:txBody>
            </p:sp>
          </p:grpSp>
          <p:sp>
            <p:nvSpPr>
              <p:cNvPr id="703497" name="Line 9"/>
              <p:cNvSpPr>
                <a:spLocks noChangeShapeType="1"/>
              </p:cNvSpPr>
              <p:nvPr/>
            </p:nvSpPr>
            <p:spPr bwMode="auto">
              <a:xfrm flipV="1">
                <a:off x="2426" y="1933"/>
                <a:ext cx="681" cy="227"/>
              </a:xfrm>
              <a:prstGeom prst="line">
                <a:avLst/>
              </a:prstGeom>
              <a:noFill/>
              <a:ln w="38100">
                <a:solidFill>
                  <a:srgbClr val="00FF00"/>
                </a:solidFill>
                <a:round/>
                <a:headEnd/>
                <a:tailEnd/>
              </a:ln>
              <a:effectLst/>
            </p:spPr>
            <p:txBody>
              <a:bodyPr wrap="none" anchor="ctr"/>
              <a:lstStyle/>
              <a:p>
                <a:endParaRPr lang="ja-JP" altLang="en-US"/>
              </a:p>
            </p:txBody>
          </p:sp>
          <p:sp>
            <p:nvSpPr>
              <p:cNvPr id="703498" name="Line 10"/>
              <p:cNvSpPr>
                <a:spLocks noChangeShapeType="1"/>
              </p:cNvSpPr>
              <p:nvPr/>
            </p:nvSpPr>
            <p:spPr bwMode="auto">
              <a:xfrm flipV="1">
                <a:off x="3107" y="1253"/>
                <a:ext cx="227" cy="680"/>
              </a:xfrm>
              <a:prstGeom prst="line">
                <a:avLst/>
              </a:prstGeom>
              <a:noFill/>
              <a:ln w="38100">
                <a:solidFill>
                  <a:srgbClr val="FFFF00"/>
                </a:solidFill>
                <a:round/>
                <a:headEnd/>
                <a:tailEnd/>
              </a:ln>
              <a:effectLst/>
            </p:spPr>
            <p:txBody>
              <a:bodyPr wrap="none" anchor="ctr"/>
              <a:lstStyle/>
              <a:p>
                <a:endParaRPr lang="ja-JP" altLang="en-US"/>
              </a:p>
            </p:txBody>
          </p:sp>
        </p:grpSp>
        <p:sp>
          <p:nvSpPr>
            <p:cNvPr id="703499" name="Oval 11"/>
            <p:cNvSpPr>
              <a:spLocks noChangeArrowheads="1"/>
            </p:cNvSpPr>
            <p:nvPr/>
          </p:nvSpPr>
          <p:spPr bwMode="auto">
            <a:xfrm>
              <a:off x="1474" y="2115"/>
              <a:ext cx="91" cy="91"/>
            </a:xfrm>
            <a:prstGeom prst="ellipse">
              <a:avLst/>
            </a:prstGeom>
            <a:noFill/>
            <a:ln w="19050" algn="ctr">
              <a:solidFill>
                <a:srgbClr val="FF00FF"/>
              </a:solidFill>
              <a:prstDash val="sysDot"/>
              <a:round/>
              <a:headEnd/>
              <a:tailEnd/>
            </a:ln>
            <a:effectLst/>
          </p:spPr>
          <p:txBody>
            <a:bodyPr wrap="none" anchor="ctr"/>
            <a:lstStyle/>
            <a:p>
              <a:endParaRPr lang="ja-JP" altLang="en-US"/>
            </a:p>
          </p:txBody>
        </p:sp>
        <p:sp>
          <p:nvSpPr>
            <p:cNvPr id="703500" name="Oval 12"/>
            <p:cNvSpPr>
              <a:spLocks noChangeArrowheads="1"/>
            </p:cNvSpPr>
            <p:nvPr/>
          </p:nvSpPr>
          <p:spPr bwMode="auto">
            <a:xfrm>
              <a:off x="1338" y="2523"/>
              <a:ext cx="91" cy="91"/>
            </a:xfrm>
            <a:prstGeom prst="ellipse">
              <a:avLst/>
            </a:prstGeom>
            <a:noFill/>
            <a:ln w="19050" algn="ctr">
              <a:solidFill>
                <a:srgbClr val="FF00FF"/>
              </a:solidFill>
              <a:prstDash val="sysDot"/>
              <a:round/>
              <a:headEnd/>
              <a:tailEnd/>
            </a:ln>
            <a:effectLst/>
          </p:spPr>
          <p:txBody>
            <a:bodyPr wrap="none" anchor="ctr"/>
            <a:lstStyle/>
            <a:p>
              <a:endParaRPr lang="ja-JP" altLang="en-US"/>
            </a:p>
          </p:txBody>
        </p:sp>
        <p:sp>
          <p:nvSpPr>
            <p:cNvPr id="703501" name="Text Box 13"/>
            <p:cNvSpPr txBox="1">
              <a:spLocks noChangeArrowheads="1"/>
            </p:cNvSpPr>
            <p:nvPr/>
          </p:nvSpPr>
          <p:spPr bwMode="auto">
            <a:xfrm>
              <a:off x="1020" y="1933"/>
              <a:ext cx="466" cy="327"/>
            </a:xfrm>
            <a:prstGeom prst="rect">
              <a:avLst/>
            </a:prstGeom>
            <a:noFill/>
            <a:ln w="38100" algn="ctr">
              <a:noFill/>
              <a:miter lim="800000"/>
              <a:headEnd/>
              <a:tailEnd/>
            </a:ln>
            <a:effectLst/>
          </p:spPr>
          <p:txBody>
            <a:bodyPr wrap="none">
              <a:spAutoFit/>
            </a:bodyPr>
            <a:lstStyle/>
            <a:p>
              <a:r>
                <a:rPr lang="en-US" altLang="ja-JP" sz="2800"/>
                <a:t>I</a:t>
              </a:r>
              <a:r>
                <a:rPr lang="en-US" altLang="ja-JP" sz="2800" baseline="-25000"/>
                <a:t>max</a:t>
              </a:r>
            </a:p>
          </p:txBody>
        </p:sp>
        <p:sp>
          <p:nvSpPr>
            <p:cNvPr id="703502" name="Text Box 14"/>
            <p:cNvSpPr txBox="1">
              <a:spLocks noChangeArrowheads="1"/>
            </p:cNvSpPr>
            <p:nvPr/>
          </p:nvSpPr>
          <p:spPr bwMode="auto">
            <a:xfrm>
              <a:off x="905" y="2287"/>
              <a:ext cx="424" cy="327"/>
            </a:xfrm>
            <a:prstGeom prst="rect">
              <a:avLst/>
            </a:prstGeom>
            <a:noFill/>
            <a:ln w="38100" algn="ctr">
              <a:noFill/>
              <a:miter lim="800000"/>
              <a:headEnd/>
              <a:tailEnd/>
            </a:ln>
            <a:effectLst/>
          </p:spPr>
          <p:txBody>
            <a:bodyPr wrap="none">
              <a:spAutoFit/>
            </a:bodyPr>
            <a:lstStyle/>
            <a:p>
              <a:r>
                <a:rPr lang="en-US" altLang="ja-JP" sz="2800"/>
                <a:t>I</a:t>
              </a:r>
              <a:r>
                <a:rPr lang="en-US" altLang="ja-JP" sz="2800" baseline="-25000"/>
                <a:t>min</a:t>
              </a:r>
            </a:p>
          </p:txBody>
        </p:sp>
      </p:grpSp>
      <p:sp>
        <p:nvSpPr>
          <p:cNvPr id="703513" name="Rectangle 25"/>
          <p:cNvSpPr>
            <a:spLocks noChangeArrowheads="1"/>
          </p:cNvSpPr>
          <p:nvPr/>
        </p:nvSpPr>
        <p:spPr bwMode="auto">
          <a:xfrm>
            <a:off x="6733183" y="2205584"/>
            <a:ext cx="287337" cy="287337"/>
          </a:xfrm>
          <a:prstGeom prst="rect">
            <a:avLst/>
          </a:prstGeom>
          <a:noFill/>
          <a:ln w="19050" algn="ctr">
            <a:solidFill>
              <a:srgbClr val="FF0000"/>
            </a:solidFill>
            <a:miter lim="800000"/>
            <a:headEnd/>
            <a:tailEnd/>
          </a:ln>
          <a:effectLst/>
        </p:spPr>
        <p:txBody>
          <a:bodyPr wrap="none" anchor="ctr"/>
          <a:lstStyle/>
          <a:p>
            <a:endParaRPr lang="ja-JP" altLang="en-US"/>
          </a:p>
        </p:txBody>
      </p:sp>
      <p:sp>
        <p:nvSpPr>
          <p:cNvPr id="703514" name="Freeform 26"/>
          <p:cNvSpPr>
            <a:spLocks/>
          </p:cNvSpPr>
          <p:nvPr/>
        </p:nvSpPr>
        <p:spPr bwMode="auto">
          <a:xfrm flipV="1">
            <a:off x="4644033" y="1629321"/>
            <a:ext cx="2232025" cy="720725"/>
          </a:xfrm>
          <a:custGeom>
            <a:avLst/>
            <a:gdLst/>
            <a:ahLst/>
            <a:cxnLst>
              <a:cxn ang="0">
                <a:pos x="1406" y="0"/>
              </a:cxn>
              <a:cxn ang="0">
                <a:pos x="771" y="726"/>
              </a:cxn>
              <a:cxn ang="0">
                <a:pos x="0" y="862"/>
              </a:cxn>
            </a:cxnLst>
            <a:rect l="0" t="0" r="r" b="b"/>
            <a:pathLst>
              <a:path w="1406" h="870">
                <a:moveTo>
                  <a:pt x="1406" y="0"/>
                </a:moveTo>
                <a:cubicBezTo>
                  <a:pt x="1205" y="291"/>
                  <a:pt x="1005" y="582"/>
                  <a:pt x="771" y="726"/>
                </a:cubicBezTo>
                <a:cubicBezTo>
                  <a:pt x="537" y="870"/>
                  <a:pt x="268" y="866"/>
                  <a:pt x="0" y="862"/>
                </a:cubicBezTo>
              </a:path>
            </a:pathLst>
          </a:custGeom>
          <a:noFill/>
          <a:ln w="38100" cap="flat" cmpd="sng">
            <a:solidFill>
              <a:srgbClr val="FF0000"/>
            </a:solidFill>
            <a:prstDash val="solid"/>
            <a:round/>
            <a:headEnd/>
            <a:tailEnd type="stealth" w="med" len="med"/>
          </a:ln>
          <a:effectLst/>
        </p:spPr>
        <p:txBody>
          <a:bodyPr wrap="none" anchor="ctr"/>
          <a:lstStyle/>
          <a:p>
            <a:endParaRPr lang="ja-JP" altLang="en-US"/>
          </a:p>
        </p:txBody>
      </p:sp>
      <p:sp>
        <p:nvSpPr>
          <p:cNvPr id="703520" name="Line 32"/>
          <p:cNvSpPr>
            <a:spLocks noChangeShapeType="1"/>
          </p:cNvSpPr>
          <p:nvPr/>
        </p:nvSpPr>
        <p:spPr bwMode="auto">
          <a:xfrm>
            <a:off x="2915667" y="4942781"/>
            <a:ext cx="1584325" cy="0"/>
          </a:xfrm>
          <a:prstGeom prst="line">
            <a:avLst/>
          </a:prstGeom>
          <a:noFill/>
          <a:ln w="38100">
            <a:solidFill>
              <a:schemeClr val="tx1"/>
            </a:solidFill>
            <a:round/>
            <a:headEnd/>
            <a:tailEnd type="triangle" w="med" len="med"/>
          </a:ln>
          <a:effectLst/>
        </p:spPr>
        <p:txBody>
          <a:bodyPr wrap="none" anchor="ctr"/>
          <a:lstStyle/>
          <a:p>
            <a:endParaRPr lang="ja-JP" altLang="en-US"/>
          </a:p>
        </p:txBody>
      </p:sp>
      <p:sp>
        <p:nvSpPr>
          <p:cNvPr id="703521" name="Line 33"/>
          <p:cNvSpPr>
            <a:spLocks noChangeShapeType="1"/>
          </p:cNvSpPr>
          <p:nvPr/>
        </p:nvSpPr>
        <p:spPr bwMode="auto">
          <a:xfrm flipV="1">
            <a:off x="2987824" y="4509120"/>
            <a:ext cx="0" cy="432048"/>
          </a:xfrm>
          <a:prstGeom prst="line">
            <a:avLst/>
          </a:prstGeom>
          <a:noFill/>
          <a:ln w="38100">
            <a:solidFill>
              <a:schemeClr val="tx1">
                <a:lumMod val="75000"/>
                <a:lumOff val="25000"/>
              </a:schemeClr>
            </a:solidFill>
            <a:prstDash val="sysDot"/>
            <a:round/>
            <a:headEnd/>
            <a:tailEnd/>
          </a:ln>
          <a:effectLst/>
        </p:spPr>
        <p:txBody>
          <a:bodyPr wrap="none" anchor="ctr"/>
          <a:lstStyle/>
          <a:p>
            <a:endParaRPr lang="ja-JP" altLang="en-US"/>
          </a:p>
        </p:txBody>
      </p:sp>
      <p:sp>
        <p:nvSpPr>
          <p:cNvPr id="703522" name="Line 34"/>
          <p:cNvSpPr>
            <a:spLocks noChangeShapeType="1"/>
          </p:cNvSpPr>
          <p:nvPr/>
        </p:nvSpPr>
        <p:spPr bwMode="auto">
          <a:xfrm flipH="1" flipV="1">
            <a:off x="2987824" y="3717032"/>
            <a:ext cx="0" cy="792088"/>
          </a:xfrm>
          <a:prstGeom prst="line">
            <a:avLst/>
          </a:prstGeom>
          <a:noFill/>
          <a:ln w="38100">
            <a:solidFill>
              <a:schemeClr val="bg1">
                <a:lumMod val="50000"/>
              </a:schemeClr>
            </a:solidFill>
            <a:prstDash val="sysDash"/>
            <a:round/>
            <a:headEnd/>
            <a:tailEnd/>
          </a:ln>
          <a:effectLst/>
        </p:spPr>
        <p:txBody>
          <a:bodyPr wrap="none" anchor="ctr"/>
          <a:lstStyle/>
          <a:p>
            <a:endParaRPr lang="ja-JP" altLang="en-US"/>
          </a:p>
        </p:txBody>
      </p:sp>
      <p:sp>
        <p:nvSpPr>
          <p:cNvPr id="703523" name="Oval 35"/>
          <p:cNvSpPr>
            <a:spLocks noChangeArrowheads="1"/>
          </p:cNvSpPr>
          <p:nvPr/>
        </p:nvSpPr>
        <p:spPr bwMode="auto">
          <a:xfrm>
            <a:off x="2915816" y="3645024"/>
            <a:ext cx="144463" cy="144463"/>
          </a:xfrm>
          <a:prstGeom prst="ellipse">
            <a:avLst/>
          </a:prstGeom>
          <a:noFill/>
          <a:ln w="19050" algn="ctr">
            <a:solidFill>
              <a:srgbClr val="FF00FF"/>
            </a:solidFill>
            <a:prstDash val="sysDot"/>
            <a:round/>
            <a:headEnd/>
            <a:tailEnd/>
          </a:ln>
          <a:effectLst/>
        </p:spPr>
        <p:txBody>
          <a:bodyPr wrap="none" anchor="ctr"/>
          <a:lstStyle/>
          <a:p>
            <a:endParaRPr lang="ja-JP" altLang="en-US"/>
          </a:p>
        </p:txBody>
      </p:sp>
      <p:sp>
        <p:nvSpPr>
          <p:cNvPr id="703524" name="Oval 36"/>
          <p:cNvSpPr>
            <a:spLocks noChangeArrowheads="1"/>
          </p:cNvSpPr>
          <p:nvPr/>
        </p:nvSpPr>
        <p:spPr bwMode="auto">
          <a:xfrm>
            <a:off x="2915816" y="4149080"/>
            <a:ext cx="144463" cy="144463"/>
          </a:xfrm>
          <a:prstGeom prst="ellipse">
            <a:avLst/>
          </a:prstGeom>
          <a:noFill/>
          <a:ln w="19050" algn="ctr">
            <a:solidFill>
              <a:srgbClr val="FF00FF"/>
            </a:solidFill>
            <a:prstDash val="sysDot"/>
            <a:round/>
            <a:headEnd/>
            <a:tailEnd/>
          </a:ln>
          <a:effectLst/>
        </p:spPr>
        <p:txBody>
          <a:bodyPr wrap="none" anchor="ctr"/>
          <a:lstStyle/>
          <a:p>
            <a:endParaRPr lang="ja-JP" altLang="en-US"/>
          </a:p>
        </p:txBody>
      </p:sp>
      <p:sp>
        <p:nvSpPr>
          <p:cNvPr id="703525" name="Text Box 37"/>
          <p:cNvSpPr txBox="1">
            <a:spLocks noChangeArrowheads="1"/>
          </p:cNvSpPr>
          <p:nvPr/>
        </p:nvSpPr>
        <p:spPr bwMode="auto">
          <a:xfrm>
            <a:off x="3059832" y="3429000"/>
            <a:ext cx="739775" cy="519113"/>
          </a:xfrm>
          <a:prstGeom prst="rect">
            <a:avLst/>
          </a:prstGeom>
          <a:noFill/>
          <a:ln w="38100" algn="ctr">
            <a:noFill/>
            <a:miter lim="800000"/>
            <a:headEnd/>
            <a:tailEnd/>
          </a:ln>
          <a:effectLst/>
        </p:spPr>
        <p:txBody>
          <a:bodyPr wrap="none">
            <a:spAutoFit/>
          </a:bodyPr>
          <a:lstStyle/>
          <a:p>
            <a:r>
              <a:rPr lang="en-US" altLang="ja-JP" sz="2800"/>
              <a:t>I</a:t>
            </a:r>
            <a:r>
              <a:rPr lang="en-US" altLang="ja-JP" sz="2800" baseline="-25000"/>
              <a:t>max</a:t>
            </a:r>
          </a:p>
        </p:txBody>
      </p:sp>
      <p:sp>
        <p:nvSpPr>
          <p:cNvPr id="703526" name="Text Box 38"/>
          <p:cNvSpPr txBox="1">
            <a:spLocks noChangeArrowheads="1"/>
          </p:cNvSpPr>
          <p:nvPr/>
        </p:nvSpPr>
        <p:spPr bwMode="auto">
          <a:xfrm>
            <a:off x="3059832" y="3933056"/>
            <a:ext cx="673100" cy="519113"/>
          </a:xfrm>
          <a:prstGeom prst="rect">
            <a:avLst/>
          </a:prstGeom>
          <a:noFill/>
          <a:ln w="38100" algn="ctr">
            <a:noFill/>
            <a:miter lim="800000"/>
            <a:headEnd/>
            <a:tailEnd/>
          </a:ln>
          <a:effectLst/>
        </p:spPr>
        <p:txBody>
          <a:bodyPr wrap="none">
            <a:spAutoFit/>
          </a:bodyPr>
          <a:lstStyle/>
          <a:p>
            <a:r>
              <a:rPr lang="en-US" altLang="ja-JP" sz="2800" dirty="0" err="1"/>
              <a:t>I</a:t>
            </a:r>
            <a:r>
              <a:rPr lang="en-US" altLang="ja-JP" sz="2800" baseline="-25000" dirty="0" err="1"/>
              <a:t>min</a:t>
            </a:r>
            <a:endParaRPr lang="en-US" altLang="ja-JP" sz="2800" baseline="-25000" dirty="0"/>
          </a:p>
        </p:txBody>
      </p:sp>
      <p:pic>
        <p:nvPicPr>
          <p:cNvPr id="13" name="図 12">
            <a:extLst>
              <a:ext uri="{FF2B5EF4-FFF2-40B4-BE49-F238E27FC236}">
                <a16:creationId xmlns:a16="http://schemas.microsoft.com/office/drawing/2014/main" id="{9CA6F724-501E-4DD7-A87B-46A3A5436286}"/>
              </a:ext>
            </a:extLst>
          </p:cNvPr>
          <p:cNvPicPr>
            <a:picLocks noChangeAspect="1"/>
          </p:cNvPicPr>
          <p:nvPr/>
        </p:nvPicPr>
        <p:blipFill>
          <a:blip r:embed="rId4"/>
          <a:stretch>
            <a:fillRect/>
          </a:stretch>
        </p:blipFill>
        <p:spPr>
          <a:xfrm>
            <a:off x="5652120" y="3429000"/>
            <a:ext cx="1819275" cy="1800225"/>
          </a:xfrm>
          <a:prstGeom prst="rect">
            <a:avLst/>
          </a:prstGeom>
        </p:spPr>
      </p:pic>
      <p:sp>
        <p:nvSpPr>
          <p:cNvPr id="59" name="Rectangle 25">
            <a:extLst>
              <a:ext uri="{FF2B5EF4-FFF2-40B4-BE49-F238E27FC236}">
                <a16:creationId xmlns:a16="http://schemas.microsoft.com/office/drawing/2014/main" id="{E0BB7869-B8AC-4C68-BD35-80E1DB32FBEE}"/>
              </a:ext>
            </a:extLst>
          </p:cNvPr>
          <p:cNvSpPr>
            <a:spLocks noChangeArrowheads="1"/>
          </p:cNvSpPr>
          <p:nvPr/>
        </p:nvSpPr>
        <p:spPr bwMode="auto">
          <a:xfrm>
            <a:off x="6732935" y="4581823"/>
            <a:ext cx="287337" cy="287337"/>
          </a:xfrm>
          <a:prstGeom prst="rect">
            <a:avLst/>
          </a:prstGeom>
          <a:noFill/>
          <a:ln w="19050" algn="ctr">
            <a:solidFill>
              <a:srgbClr val="FF0000"/>
            </a:solidFill>
            <a:miter lim="800000"/>
            <a:headEnd/>
            <a:tailEnd/>
          </a:ln>
          <a:effectLst/>
        </p:spPr>
        <p:txBody>
          <a:bodyPr wrap="none" anchor="ctr"/>
          <a:lstStyle/>
          <a:p>
            <a:endParaRPr lang="ja-JP" altLang="en-US"/>
          </a:p>
        </p:txBody>
      </p:sp>
      <p:sp>
        <p:nvSpPr>
          <p:cNvPr id="60" name="Freeform 26">
            <a:extLst>
              <a:ext uri="{FF2B5EF4-FFF2-40B4-BE49-F238E27FC236}">
                <a16:creationId xmlns:a16="http://schemas.microsoft.com/office/drawing/2014/main" id="{342D74A7-5E83-4806-9B6E-7247E038B404}"/>
              </a:ext>
            </a:extLst>
          </p:cNvPr>
          <p:cNvSpPr>
            <a:spLocks/>
          </p:cNvSpPr>
          <p:nvPr/>
        </p:nvSpPr>
        <p:spPr bwMode="auto">
          <a:xfrm flipV="1">
            <a:off x="4643785" y="4005560"/>
            <a:ext cx="2232025" cy="720725"/>
          </a:xfrm>
          <a:custGeom>
            <a:avLst/>
            <a:gdLst/>
            <a:ahLst/>
            <a:cxnLst>
              <a:cxn ang="0">
                <a:pos x="1406" y="0"/>
              </a:cxn>
              <a:cxn ang="0">
                <a:pos x="771" y="726"/>
              </a:cxn>
              <a:cxn ang="0">
                <a:pos x="0" y="862"/>
              </a:cxn>
            </a:cxnLst>
            <a:rect l="0" t="0" r="r" b="b"/>
            <a:pathLst>
              <a:path w="1406" h="870">
                <a:moveTo>
                  <a:pt x="1406" y="0"/>
                </a:moveTo>
                <a:cubicBezTo>
                  <a:pt x="1205" y="291"/>
                  <a:pt x="1005" y="582"/>
                  <a:pt x="771" y="726"/>
                </a:cubicBezTo>
                <a:cubicBezTo>
                  <a:pt x="537" y="870"/>
                  <a:pt x="268" y="866"/>
                  <a:pt x="0" y="862"/>
                </a:cubicBezTo>
              </a:path>
            </a:pathLst>
          </a:custGeom>
          <a:noFill/>
          <a:ln w="38100" cap="flat" cmpd="sng">
            <a:solidFill>
              <a:srgbClr val="FF0000"/>
            </a:solidFill>
            <a:prstDash val="solid"/>
            <a:round/>
            <a:headEnd/>
            <a:tailEnd type="stealth" w="med" len="med"/>
          </a:ln>
          <a:effectLst/>
        </p:spPr>
        <p:txBody>
          <a:bodyPr wrap="none" anchor="ctr"/>
          <a:lstStyle/>
          <a:p>
            <a:endParaRPr lang="ja-JP" altLang="en-US"/>
          </a:p>
        </p:txBody>
      </p:sp>
    </p:spTree>
    <p:extLst>
      <p:ext uri="{BB962C8B-B14F-4D97-AF65-F5344CB8AC3E}">
        <p14:creationId xmlns:p14="http://schemas.microsoft.com/office/powerpoint/2010/main" val="1677087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直線コネクタ 60">
            <a:extLst>
              <a:ext uri="{FF2B5EF4-FFF2-40B4-BE49-F238E27FC236}">
                <a16:creationId xmlns:a16="http://schemas.microsoft.com/office/drawing/2014/main" id="{734F5FE7-F08F-4F7A-8A28-280979023E68}"/>
              </a:ext>
            </a:extLst>
          </p:cNvPr>
          <p:cNvCxnSpPr>
            <a:cxnSpLocks/>
          </p:cNvCxnSpPr>
          <p:nvPr/>
        </p:nvCxnSpPr>
        <p:spPr>
          <a:xfrm>
            <a:off x="3131840" y="4077072"/>
            <a:ext cx="792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直線コネクタ 2">
            <a:extLst>
              <a:ext uri="{FF2B5EF4-FFF2-40B4-BE49-F238E27FC236}">
                <a16:creationId xmlns:a16="http://schemas.microsoft.com/office/drawing/2014/main" id="{EC0920D3-0F8B-420D-9F83-859E18605C00}"/>
              </a:ext>
            </a:extLst>
          </p:cNvPr>
          <p:cNvCxnSpPr>
            <a:cxnSpLocks/>
          </p:cNvCxnSpPr>
          <p:nvPr/>
        </p:nvCxnSpPr>
        <p:spPr>
          <a:xfrm>
            <a:off x="4644008" y="2708920"/>
            <a:ext cx="17281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086F3EC-D6F3-4729-84D0-189DDED6810F}"/>
              </a:ext>
            </a:extLst>
          </p:cNvPr>
          <p:cNvCxnSpPr>
            <a:cxnSpLocks/>
          </p:cNvCxnSpPr>
          <p:nvPr/>
        </p:nvCxnSpPr>
        <p:spPr>
          <a:xfrm flipV="1">
            <a:off x="6372200" y="2276872"/>
            <a:ext cx="36004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フリーフォーム: 図形 12">
            <a:extLst>
              <a:ext uri="{FF2B5EF4-FFF2-40B4-BE49-F238E27FC236}">
                <a16:creationId xmlns:a16="http://schemas.microsoft.com/office/drawing/2014/main" id="{4874BC85-FE04-4577-8674-B5DE6D02405B}"/>
              </a:ext>
            </a:extLst>
          </p:cNvPr>
          <p:cNvSpPr/>
          <p:nvPr/>
        </p:nvSpPr>
        <p:spPr>
          <a:xfrm>
            <a:off x="5705748" y="2153245"/>
            <a:ext cx="487392" cy="269216"/>
          </a:xfrm>
          <a:custGeom>
            <a:avLst/>
            <a:gdLst>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685036"/>
              <a:gd name="connsiteY0" fmla="*/ 707371 h 721658"/>
              <a:gd name="connsiteX1" fmla="*/ 353683 w 685036"/>
              <a:gd name="connsiteY1" fmla="*/ 5 h 721658"/>
              <a:gd name="connsiteX2" fmla="*/ 685036 w 685036"/>
              <a:gd name="connsiteY2" fmla="*/ 721658 h 721658"/>
              <a:gd name="connsiteX0" fmla="*/ 0 w 685036"/>
              <a:gd name="connsiteY0" fmla="*/ 707371 h 721658"/>
              <a:gd name="connsiteX1" fmla="*/ 353683 w 685036"/>
              <a:gd name="connsiteY1" fmla="*/ 5 h 721658"/>
              <a:gd name="connsiteX2" fmla="*/ 685036 w 685036"/>
              <a:gd name="connsiteY2" fmla="*/ 721658 h 721658"/>
              <a:gd name="connsiteX0" fmla="*/ 0 w 487392"/>
              <a:gd name="connsiteY0" fmla="*/ 652744 h 721800"/>
              <a:gd name="connsiteX1" fmla="*/ 156039 w 487392"/>
              <a:gd name="connsiteY1" fmla="*/ 147 h 721800"/>
              <a:gd name="connsiteX2" fmla="*/ 487392 w 487392"/>
              <a:gd name="connsiteY2" fmla="*/ 721800 h 721800"/>
              <a:gd name="connsiteX0" fmla="*/ 0 w 487392"/>
              <a:gd name="connsiteY0" fmla="*/ 655125 h 724181"/>
              <a:gd name="connsiteX1" fmla="*/ 270339 w 487392"/>
              <a:gd name="connsiteY1" fmla="*/ 147 h 724181"/>
              <a:gd name="connsiteX2" fmla="*/ 487392 w 487392"/>
              <a:gd name="connsiteY2" fmla="*/ 724181 h 724181"/>
              <a:gd name="connsiteX0" fmla="*/ 0 w 487392"/>
              <a:gd name="connsiteY0" fmla="*/ 654979 h 724035"/>
              <a:gd name="connsiteX1" fmla="*/ 270339 w 487392"/>
              <a:gd name="connsiteY1" fmla="*/ 1 h 724035"/>
              <a:gd name="connsiteX2" fmla="*/ 487392 w 487392"/>
              <a:gd name="connsiteY2" fmla="*/ 724035 h 724035"/>
              <a:gd name="connsiteX0" fmla="*/ 0 w 487392"/>
              <a:gd name="connsiteY0" fmla="*/ 200160 h 269216"/>
              <a:gd name="connsiteX1" fmla="*/ 246527 w 487392"/>
              <a:gd name="connsiteY1" fmla="*/ 1 h 269216"/>
              <a:gd name="connsiteX2" fmla="*/ 487392 w 487392"/>
              <a:gd name="connsiteY2" fmla="*/ 269216 h 269216"/>
            </a:gdLst>
            <a:ahLst/>
            <a:cxnLst>
              <a:cxn ang="0">
                <a:pos x="connsiteX0" y="connsiteY0"/>
              </a:cxn>
              <a:cxn ang="0">
                <a:pos x="connsiteX1" y="connsiteY1"/>
              </a:cxn>
              <a:cxn ang="0">
                <a:pos x="connsiteX2" y="connsiteY2"/>
              </a:cxn>
            </a:cxnLst>
            <a:rect l="l" t="t" r="r" b="b"/>
            <a:pathLst>
              <a:path w="487392" h="269216">
                <a:moveTo>
                  <a:pt x="0" y="200160"/>
                </a:moveTo>
                <a:cubicBezTo>
                  <a:pt x="125802" y="200160"/>
                  <a:pt x="172439" y="399"/>
                  <a:pt x="246527" y="1"/>
                </a:cubicBezTo>
                <a:cubicBezTo>
                  <a:pt x="320615" y="-397"/>
                  <a:pt x="363521" y="242438"/>
                  <a:pt x="487392" y="26921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E112A789-507A-4934-90F2-6DC45433B9CB}"/>
              </a:ext>
            </a:extLst>
          </p:cNvPr>
          <p:cNvCxnSpPr>
            <a:cxnSpLocks/>
          </p:cNvCxnSpPr>
          <p:nvPr/>
        </p:nvCxnSpPr>
        <p:spPr>
          <a:xfrm flipV="1">
            <a:off x="4644008" y="2276872"/>
            <a:ext cx="36004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ACA3967-01E3-48FB-BCD9-10F1118A0CAD}"/>
              </a:ext>
            </a:extLst>
          </p:cNvPr>
          <p:cNvCxnSpPr>
            <a:cxnSpLocks/>
          </p:cNvCxnSpPr>
          <p:nvPr/>
        </p:nvCxnSpPr>
        <p:spPr>
          <a:xfrm>
            <a:off x="2771800" y="2711303"/>
            <a:ext cx="17281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8B17BF1-CE25-4A12-8B7E-1509F356B824}"/>
              </a:ext>
            </a:extLst>
          </p:cNvPr>
          <p:cNvCxnSpPr>
            <a:cxnSpLocks/>
          </p:cNvCxnSpPr>
          <p:nvPr/>
        </p:nvCxnSpPr>
        <p:spPr>
          <a:xfrm flipV="1">
            <a:off x="4499992" y="2279255"/>
            <a:ext cx="36004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フリーフォーム: 図形 21">
            <a:extLst>
              <a:ext uri="{FF2B5EF4-FFF2-40B4-BE49-F238E27FC236}">
                <a16:creationId xmlns:a16="http://schemas.microsoft.com/office/drawing/2014/main" id="{1B88A70C-28EF-4F29-8F02-2DB2EFB17DCA}"/>
              </a:ext>
            </a:extLst>
          </p:cNvPr>
          <p:cNvSpPr/>
          <p:nvPr/>
        </p:nvSpPr>
        <p:spPr>
          <a:xfrm>
            <a:off x="3835921" y="1950840"/>
            <a:ext cx="487392" cy="476385"/>
          </a:xfrm>
          <a:custGeom>
            <a:avLst/>
            <a:gdLst>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685036"/>
              <a:gd name="connsiteY0" fmla="*/ 707371 h 721658"/>
              <a:gd name="connsiteX1" fmla="*/ 353683 w 685036"/>
              <a:gd name="connsiteY1" fmla="*/ 5 h 721658"/>
              <a:gd name="connsiteX2" fmla="*/ 685036 w 685036"/>
              <a:gd name="connsiteY2" fmla="*/ 721658 h 721658"/>
              <a:gd name="connsiteX0" fmla="*/ 0 w 685036"/>
              <a:gd name="connsiteY0" fmla="*/ 707371 h 721658"/>
              <a:gd name="connsiteX1" fmla="*/ 353683 w 685036"/>
              <a:gd name="connsiteY1" fmla="*/ 5 h 721658"/>
              <a:gd name="connsiteX2" fmla="*/ 685036 w 685036"/>
              <a:gd name="connsiteY2" fmla="*/ 721658 h 721658"/>
              <a:gd name="connsiteX0" fmla="*/ 0 w 487392"/>
              <a:gd name="connsiteY0" fmla="*/ 652744 h 721800"/>
              <a:gd name="connsiteX1" fmla="*/ 156039 w 487392"/>
              <a:gd name="connsiteY1" fmla="*/ 147 h 721800"/>
              <a:gd name="connsiteX2" fmla="*/ 487392 w 487392"/>
              <a:gd name="connsiteY2" fmla="*/ 721800 h 721800"/>
              <a:gd name="connsiteX0" fmla="*/ 0 w 487392"/>
              <a:gd name="connsiteY0" fmla="*/ 655125 h 724181"/>
              <a:gd name="connsiteX1" fmla="*/ 270339 w 487392"/>
              <a:gd name="connsiteY1" fmla="*/ 147 h 724181"/>
              <a:gd name="connsiteX2" fmla="*/ 487392 w 487392"/>
              <a:gd name="connsiteY2" fmla="*/ 724181 h 724181"/>
              <a:gd name="connsiteX0" fmla="*/ 0 w 487392"/>
              <a:gd name="connsiteY0" fmla="*/ 654979 h 724035"/>
              <a:gd name="connsiteX1" fmla="*/ 270339 w 487392"/>
              <a:gd name="connsiteY1" fmla="*/ 1 h 724035"/>
              <a:gd name="connsiteX2" fmla="*/ 487392 w 487392"/>
              <a:gd name="connsiteY2" fmla="*/ 724035 h 724035"/>
              <a:gd name="connsiteX0" fmla="*/ 0 w 487392"/>
              <a:gd name="connsiteY0" fmla="*/ 407329 h 476385"/>
              <a:gd name="connsiteX1" fmla="*/ 260814 w 487392"/>
              <a:gd name="connsiteY1" fmla="*/ 1 h 476385"/>
              <a:gd name="connsiteX2" fmla="*/ 487392 w 487392"/>
              <a:gd name="connsiteY2" fmla="*/ 476385 h 476385"/>
            </a:gdLst>
            <a:ahLst/>
            <a:cxnLst>
              <a:cxn ang="0">
                <a:pos x="connsiteX0" y="connsiteY0"/>
              </a:cxn>
              <a:cxn ang="0">
                <a:pos x="connsiteX1" y="connsiteY1"/>
              </a:cxn>
              <a:cxn ang="0">
                <a:pos x="connsiteX2" y="connsiteY2"/>
              </a:cxn>
            </a:cxnLst>
            <a:rect l="l" t="t" r="r" b="b"/>
            <a:pathLst>
              <a:path w="487392" h="476385">
                <a:moveTo>
                  <a:pt x="0" y="407329"/>
                </a:moveTo>
                <a:cubicBezTo>
                  <a:pt x="125802" y="407329"/>
                  <a:pt x="186726" y="399"/>
                  <a:pt x="260814" y="1"/>
                </a:cubicBezTo>
                <a:cubicBezTo>
                  <a:pt x="334902" y="-397"/>
                  <a:pt x="363521" y="449607"/>
                  <a:pt x="487392" y="47638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AB349142-ADA3-4432-B844-0DF064217F75}"/>
              </a:ext>
            </a:extLst>
          </p:cNvPr>
          <p:cNvCxnSpPr>
            <a:cxnSpLocks/>
          </p:cNvCxnSpPr>
          <p:nvPr/>
        </p:nvCxnSpPr>
        <p:spPr>
          <a:xfrm flipV="1">
            <a:off x="2771800" y="2279255"/>
            <a:ext cx="36004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B8A3019-71F1-4D81-A726-18B018F72772}"/>
              </a:ext>
            </a:extLst>
          </p:cNvPr>
          <p:cNvCxnSpPr>
            <a:cxnSpLocks/>
          </p:cNvCxnSpPr>
          <p:nvPr/>
        </p:nvCxnSpPr>
        <p:spPr>
          <a:xfrm>
            <a:off x="899592" y="2708920"/>
            <a:ext cx="17281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4476869-9E6A-4EF6-8601-559A4B9976A7}"/>
              </a:ext>
            </a:extLst>
          </p:cNvPr>
          <p:cNvCxnSpPr>
            <a:cxnSpLocks/>
          </p:cNvCxnSpPr>
          <p:nvPr/>
        </p:nvCxnSpPr>
        <p:spPr>
          <a:xfrm flipV="1">
            <a:off x="2627784" y="2276872"/>
            <a:ext cx="36004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フリーフォーム: 図形 27">
            <a:extLst>
              <a:ext uri="{FF2B5EF4-FFF2-40B4-BE49-F238E27FC236}">
                <a16:creationId xmlns:a16="http://schemas.microsoft.com/office/drawing/2014/main" id="{B687DE97-C482-49E5-B709-A9FB88D6ADE8}"/>
              </a:ext>
            </a:extLst>
          </p:cNvPr>
          <p:cNvSpPr/>
          <p:nvPr/>
        </p:nvSpPr>
        <p:spPr>
          <a:xfrm>
            <a:off x="1961332" y="1698425"/>
            <a:ext cx="487392" cy="724035"/>
          </a:xfrm>
          <a:custGeom>
            <a:avLst/>
            <a:gdLst>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685036"/>
              <a:gd name="connsiteY0" fmla="*/ 707371 h 721658"/>
              <a:gd name="connsiteX1" fmla="*/ 353683 w 685036"/>
              <a:gd name="connsiteY1" fmla="*/ 5 h 721658"/>
              <a:gd name="connsiteX2" fmla="*/ 685036 w 685036"/>
              <a:gd name="connsiteY2" fmla="*/ 721658 h 721658"/>
              <a:gd name="connsiteX0" fmla="*/ 0 w 685036"/>
              <a:gd name="connsiteY0" fmla="*/ 707371 h 721658"/>
              <a:gd name="connsiteX1" fmla="*/ 353683 w 685036"/>
              <a:gd name="connsiteY1" fmla="*/ 5 h 721658"/>
              <a:gd name="connsiteX2" fmla="*/ 685036 w 685036"/>
              <a:gd name="connsiteY2" fmla="*/ 721658 h 721658"/>
              <a:gd name="connsiteX0" fmla="*/ 0 w 487392"/>
              <a:gd name="connsiteY0" fmla="*/ 652744 h 721800"/>
              <a:gd name="connsiteX1" fmla="*/ 156039 w 487392"/>
              <a:gd name="connsiteY1" fmla="*/ 147 h 721800"/>
              <a:gd name="connsiteX2" fmla="*/ 487392 w 487392"/>
              <a:gd name="connsiteY2" fmla="*/ 721800 h 721800"/>
              <a:gd name="connsiteX0" fmla="*/ 0 w 487392"/>
              <a:gd name="connsiteY0" fmla="*/ 655125 h 724181"/>
              <a:gd name="connsiteX1" fmla="*/ 270339 w 487392"/>
              <a:gd name="connsiteY1" fmla="*/ 147 h 724181"/>
              <a:gd name="connsiteX2" fmla="*/ 487392 w 487392"/>
              <a:gd name="connsiteY2" fmla="*/ 724181 h 724181"/>
              <a:gd name="connsiteX0" fmla="*/ 0 w 487392"/>
              <a:gd name="connsiteY0" fmla="*/ 654979 h 724035"/>
              <a:gd name="connsiteX1" fmla="*/ 270339 w 487392"/>
              <a:gd name="connsiteY1" fmla="*/ 1 h 724035"/>
              <a:gd name="connsiteX2" fmla="*/ 487392 w 487392"/>
              <a:gd name="connsiteY2" fmla="*/ 724035 h 724035"/>
            </a:gdLst>
            <a:ahLst/>
            <a:cxnLst>
              <a:cxn ang="0">
                <a:pos x="connsiteX0" y="connsiteY0"/>
              </a:cxn>
              <a:cxn ang="0">
                <a:pos x="connsiteX1" y="connsiteY1"/>
              </a:cxn>
              <a:cxn ang="0">
                <a:pos x="connsiteX2" y="connsiteY2"/>
              </a:cxn>
            </a:cxnLst>
            <a:rect l="l" t="t" r="r" b="b"/>
            <a:pathLst>
              <a:path w="487392" h="724035">
                <a:moveTo>
                  <a:pt x="0" y="654979"/>
                </a:moveTo>
                <a:cubicBezTo>
                  <a:pt x="125802" y="654979"/>
                  <a:pt x="196251" y="399"/>
                  <a:pt x="270339" y="1"/>
                </a:cubicBezTo>
                <a:cubicBezTo>
                  <a:pt x="344427" y="-397"/>
                  <a:pt x="363521" y="697257"/>
                  <a:pt x="487392" y="7240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a:extLst>
              <a:ext uri="{FF2B5EF4-FFF2-40B4-BE49-F238E27FC236}">
                <a16:creationId xmlns:a16="http://schemas.microsoft.com/office/drawing/2014/main" id="{C991FAE5-ABD6-465F-A834-5B01493DA351}"/>
              </a:ext>
            </a:extLst>
          </p:cNvPr>
          <p:cNvCxnSpPr>
            <a:cxnSpLocks/>
          </p:cNvCxnSpPr>
          <p:nvPr/>
        </p:nvCxnSpPr>
        <p:spPr>
          <a:xfrm flipV="1">
            <a:off x="899592" y="2276872"/>
            <a:ext cx="36004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550CAEFA-EFB1-4EDE-B72F-C5C6EB6CCB50}"/>
              </a:ext>
            </a:extLst>
          </p:cNvPr>
          <p:cNvCxnSpPr>
            <a:cxnSpLocks/>
          </p:cNvCxnSpPr>
          <p:nvPr/>
        </p:nvCxnSpPr>
        <p:spPr>
          <a:xfrm>
            <a:off x="2771800" y="4509120"/>
            <a:ext cx="17281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15469183-3D07-479C-9865-DB1D5237C5AF}"/>
              </a:ext>
            </a:extLst>
          </p:cNvPr>
          <p:cNvCxnSpPr>
            <a:cxnSpLocks/>
          </p:cNvCxnSpPr>
          <p:nvPr/>
        </p:nvCxnSpPr>
        <p:spPr>
          <a:xfrm flipV="1">
            <a:off x="4499992" y="4077072"/>
            <a:ext cx="36004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フリーフォーム: 図形 35">
            <a:extLst>
              <a:ext uri="{FF2B5EF4-FFF2-40B4-BE49-F238E27FC236}">
                <a16:creationId xmlns:a16="http://schemas.microsoft.com/office/drawing/2014/main" id="{934425BE-1D15-4B68-87D6-F1B29B8ED5A2}"/>
              </a:ext>
            </a:extLst>
          </p:cNvPr>
          <p:cNvSpPr/>
          <p:nvPr/>
        </p:nvSpPr>
        <p:spPr>
          <a:xfrm>
            <a:off x="3833540" y="3498625"/>
            <a:ext cx="487392" cy="724035"/>
          </a:xfrm>
          <a:custGeom>
            <a:avLst/>
            <a:gdLst>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685036"/>
              <a:gd name="connsiteY0" fmla="*/ 707371 h 721658"/>
              <a:gd name="connsiteX1" fmla="*/ 353683 w 685036"/>
              <a:gd name="connsiteY1" fmla="*/ 5 h 721658"/>
              <a:gd name="connsiteX2" fmla="*/ 685036 w 685036"/>
              <a:gd name="connsiteY2" fmla="*/ 721658 h 721658"/>
              <a:gd name="connsiteX0" fmla="*/ 0 w 685036"/>
              <a:gd name="connsiteY0" fmla="*/ 707371 h 721658"/>
              <a:gd name="connsiteX1" fmla="*/ 353683 w 685036"/>
              <a:gd name="connsiteY1" fmla="*/ 5 h 721658"/>
              <a:gd name="connsiteX2" fmla="*/ 685036 w 685036"/>
              <a:gd name="connsiteY2" fmla="*/ 721658 h 721658"/>
              <a:gd name="connsiteX0" fmla="*/ 0 w 487392"/>
              <a:gd name="connsiteY0" fmla="*/ 652744 h 721800"/>
              <a:gd name="connsiteX1" fmla="*/ 156039 w 487392"/>
              <a:gd name="connsiteY1" fmla="*/ 147 h 721800"/>
              <a:gd name="connsiteX2" fmla="*/ 487392 w 487392"/>
              <a:gd name="connsiteY2" fmla="*/ 721800 h 721800"/>
              <a:gd name="connsiteX0" fmla="*/ 0 w 487392"/>
              <a:gd name="connsiteY0" fmla="*/ 655125 h 724181"/>
              <a:gd name="connsiteX1" fmla="*/ 270339 w 487392"/>
              <a:gd name="connsiteY1" fmla="*/ 147 h 724181"/>
              <a:gd name="connsiteX2" fmla="*/ 487392 w 487392"/>
              <a:gd name="connsiteY2" fmla="*/ 724181 h 724181"/>
              <a:gd name="connsiteX0" fmla="*/ 0 w 487392"/>
              <a:gd name="connsiteY0" fmla="*/ 654979 h 724035"/>
              <a:gd name="connsiteX1" fmla="*/ 270339 w 487392"/>
              <a:gd name="connsiteY1" fmla="*/ 1 h 724035"/>
              <a:gd name="connsiteX2" fmla="*/ 487392 w 487392"/>
              <a:gd name="connsiteY2" fmla="*/ 724035 h 724035"/>
            </a:gdLst>
            <a:ahLst/>
            <a:cxnLst>
              <a:cxn ang="0">
                <a:pos x="connsiteX0" y="connsiteY0"/>
              </a:cxn>
              <a:cxn ang="0">
                <a:pos x="connsiteX1" y="connsiteY1"/>
              </a:cxn>
              <a:cxn ang="0">
                <a:pos x="connsiteX2" y="connsiteY2"/>
              </a:cxn>
            </a:cxnLst>
            <a:rect l="l" t="t" r="r" b="b"/>
            <a:pathLst>
              <a:path w="487392" h="724035">
                <a:moveTo>
                  <a:pt x="0" y="654979"/>
                </a:moveTo>
                <a:cubicBezTo>
                  <a:pt x="125802" y="654979"/>
                  <a:pt x="196251" y="399"/>
                  <a:pt x="270339" y="1"/>
                </a:cubicBezTo>
                <a:cubicBezTo>
                  <a:pt x="344427" y="-397"/>
                  <a:pt x="363521" y="697257"/>
                  <a:pt x="487392" y="724035"/>
                </a:cubicBezTo>
              </a:path>
            </a:pathLst>
          </a:cu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図形 36">
            <a:extLst>
              <a:ext uri="{FF2B5EF4-FFF2-40B4-BE49-F238E27FC236}">
                <a16:creationId xmlns:a16="http://schemas.microsoft.com/office/drawing/2014/main" id="{2D048E21-B6F4-4B3C-B990-227805D95CFE}"/>
              </a:ext>
            </a:extLst>
          </p:cNvPr>
          <p:cNvSpPr/>
          <p:nvPr/>
        </p:nvSpPr>
        <p:spPr>
          <a:xfrm>
            <a:off x="3833540" y="3953445"/>
            <a:ext cx="487392" cy="269216"/>
          </a:xfrm>
          <a:custGeom>
            <a:avLst/>
            <a:gdLst>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685036"/>
              <a:gd name="connsiteY0" fmla="*/ 707371 h 721658"/>
              <a:gd name="connsiteX1" fmla="*/ 353683 w 685036"/>
              <a:gd name="connsiteY1" fmla="*/ 5 h 721658"/>
              <a:gd name="connsiteX2" fmla="*/ 685036 w 685036"/>
              <a:gd name="connsiteY2" fmla="*/ 721658 h 721658"/>
              <a:gd name="connsiteX0" fmla="*/ 0 w 685036"/>
              <a:gd name="connsiteY0" fmla="*/ 707371 h 721658"/>
              <a:gd name="connsiteX1" fmla="*/ 353683 w 685036"/>
              <a:gd name="connsiteY1" fmla="*/ 5 h 721658"/>
              <a:gd name="connsiteX2" fmla="*/ 685036 w 685036"/>
              <a:gd name="connsiteY2" fmla="*/ 721658 h 721658"/>
              <a:gd name="connsiteX0" fmla="*/ 0 w 487392"/>
              <a:gd name="connsiteY0" fmla="*/ 652744 h 721800"/>
              <a:gd name="connsiteX1" fmla="*/ 156039 w 487392"/>
              <a:gd name="connsiteY1" fmla="*/ 147 h 721800"/>
              <a:gd name="connsiteX2" fmla="*/ 487392 w 487392"/>
              <a:gd name="connsiteY2" fmla="*/ 721800 h 721800"/>
              <a:gd name="connsiteX0" fmla="*/ 0 w 487392"/>
              <a:gd name="connsiteY0" fmla="*/ 655125 h 724181"/>
              <a:gd name="connsiteX1" fmla="*/ 270339 w 487392"/>
              <a:gd name="connsiteY1" fmla="*/ 147 h 724181"/>
              <a:gd name="connsiteX2" fmla="*/ 487392 w 487392"/>
              <a:gd name="connsiteY2" fmla="*/ 724181 h 724181"/>
              <a:gd name="connsiteX0" fmla="*/ 0 w 487392"/>
              <a:gd name="connsiteY0" fmla="*/ 654979 h 724035"/>
              <a:gd name="connsiteX1" fmla="*/ 270339 w 487392"/>
              <a:gd name="connsiteY1" fmla="*/ 1 h 724035"/>
              <a:gd name="connsiteX2" fmla="*/ 487392 w 487392"/>
              <a:gd name="connsiteY2" fmla="*/ 724035 h 724035"/>
              <a:gd name="connsiteX0" fmla="*/ 0 w 487392"/>
              <a:gd name="connsiteY0" fmla="*/ 200160 h 269216"/>
              <a:gd name="connsiteX1" fmla="*/ 246527 w 487392"/>
              <a:gd name="connsiteY1" fmla="*/ 1 h 269216"/>
              <a:gd name="connsiteX2" fmla="*/ 487392 w 487392"/>
              <a:gd name="connsiteY2" fmla="*/ 269216 h 269216"/>
            </a:gdLst>
            <a:ahLst/>
            <a:cxnLst>
              <a:cxn ang="0">
                <a:pos x="connsiteX0" y="connsiteY0"/>
              </a:cxn>
              <a:cxn ang="0">
                <a:pos x="connsiteX1" y="connsiteY1"/>
              </a:cxn>
              <a:cxn ang="0">
                <a:pos x="connsiteX2" y="connsiteY2"/>
              </a:cxn>
            </a:cxnLst>
            <a:rect l="l" t="t" r="r" b="b"/>
            <a:pathLst>
              <a:path w="487392" h="269216">
                <a:moveTo>
                  <a:pt x="0" y="200160"/>
                </a:moveTo>
                <a:cubicBezTo>
                  <a:pt x="125802" y="200160"/>
                  <a:pt x="172439" y="399"/>
                  <a:pt x="246527" y="1"/>
                </a:cubicBezTo>
                <a:cubicBezTo>
                  <a:pt x="320615" y="-397"/>
                  <a:pt x="363521" y="242438"/>
                  <a:pt x="487392" y="269216"/>
                </a:cubicBezTo>
              </a:path>
            </a:pathLst>
          </a:custGeom>
          <a:noFill/>
          <a:ln w="381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図形 37">
            <a:extLst>
              <a:ext uri="{FF2B5EF4-FFF2-40B4-BE49-F238E27FC236}">
                <a16:creationId xmlns:a16="http://schemas.microsoft.com/office/drawing/2014/main" id="{96BADE1E-B323-43BE-9C7D-08712FBE698A}"/>
              </a:ext>
            </a:extLst>
          </p:cNvPr>
          <p:cNvSpPr/>
          <p:nvPr/>
        </p:nvSpPr>
        <p:spPr>
          <a:xfrm>
            <a:off x="3835921" y="3748657"/>
            <a:ext cx="487392" cy="476385"/>
          </a:xfrm>
          <a:custGeom>
            <a:avLst/>
            <a:gdLst>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715992"/>
              <a:gd name="connsiteY0" fmla="*/ 707366 h 707366"/>
              <a:gd name="connsiteX1" fmla="*/ 353683 w 715992"/>
              <a:gd name="connsiteY1" fmla="*/ 0 h 707366"/>
              <a:gd name="connsiteX2" fmla="*/ 715992 w 715992"/>
              <a:gd name="connsiteY2" fmla="*/ 707366 h 707366"/>
              <a:gd name="connsiteX0" fmla="*/ 0 w 685036"/>
              <a:gd name="connsiteY0" fmla="*/ 707371 h 721658"/>
              <a:gd name="connsiteX1" fmla="*/ 353683 w 685036"/>
              <a:gd name="connsiteY1" fmla="*/ 5 h 721658"/>
              <a:gd name="connsiteX2" fmla="*/ 685036 w 685036"/>
              <a:gd name="connsiteY2" fmla="*/ 721658 h 721658"/>
              <a:gd name="connsiteX0" fmla="*/ 0 w 685036"/>
              <a:gd name="connsiteY0" fmla="*/ 707371 h 721658"/>
              <a:gd name="connsiteX1" fmla="*/ 353683 w 685036"/>
              <a:gd name="connsiteY1" fmla="*/ 5 h 721658"/>
              <a:gd name="connsiteX2" fmla="*/ 685036 w 685036"/>
              <a:gd name="connsiteY2" fmla="*/ 721658 h 721658"/>
              <a:gd name="connsiteX0" fmla="*/ 0 w 487392"/>
              <a:gd name="connsiteY0" fmla="*/ 652744 h 721800"/>
              <a:gd name="connsiteX1" fmla="*/ 156039 w 487392"/>
              <a:gd name="connsiteY1" fmla="*/ 147 h 721800"/>
              <a:gd name="connsiteX2" fmla="*/ 487392 w 487392"/>
              <a:gd name="connsiteY2" fmla="*/ 721800 h 721800"/>
              <a:gd name="connsiteX0" fmla="*/ 0 w 487392"/>
              <a:gd name="connsiteY0" fmla="*/ 655125 h 724181"/>
              <a:gd name="connsiteX1" fmla="*/ 270339 w 487392"/>
              <a:gd name="connsiteY1" fmla="*/ 147 h 724181"/>
              <a:gd name="connsiteX2" fmla="*/ 487392 w 487392"/>
              <a:gd name="connsiteY2" fmla="*/ 724181 h 724181"/>
              <a:gd name="connsiteX0" fmla="*/ 0 w 487392"/>
              <a:gd name="connsiteY0" fmla="*/ 654979 h 724035"/>
              <a:gd name="connsiteX1" fmla="*/ 270339 w 487392"/>
              <a:gd name="connsiteY1" fmla="*/ 1 h 724035"/>
              <a:gd name="connsiteX2" fmla="*/ 487392 w 487392"/>
              <a:gd name="connsiteY2" fmla="*/ 724035 h 724035"/>
              <a:gd name="connsiteX0" fmla="*/ 0 w 487392"/>
              <a:gd name="connsiteY0" fmla="*/ 407329 h 476385"/>
              <a:gd name="connsiteX1" fmla="*/ 260814 w 487392"/>
              <a:gd name="connsiteY1" fmla="*/ 1 h 476385"/>
              <a:gd name="connsiteX2" fmla="*/ 487392 w 487392"/>
              <a:gd name="connsiteY2" fmla="*/ 476385 h 476385"/>
            </a:gdLst>
            <a:ahLst/>
            <a:cxnLst>
              <a:cxn ang="0">
                <a:pos x="connsiteX0" y="connsiteY0"/>
              </a:cxn>
              <a:cxn ang="0">
                <a:pos x="connsiteX1" y="connsiteY1"/>
              </a:cxn>
              <a:cxn ang="0">
                <a:pos x="connsiteX2" y="connsiteY2"/>
              </a:cxn>
            </a:cxnLst>
            <a:rect l="l" t="t" r="r" b="b"/>
            <a:pathLst>
              <a:path w="487392" h="476385">
                <a:moveTo>
                  <a:pt x="0" y="407329"/>
                </a:moveTo>
                <a:cubicBezTo>
                  <a:pt x="125802" y="407329"/>
                  <a:pt x="186726" y="399"/>
                  <a:pt x="260814" y="1"/>
                </a:cubicBezTo>
                <a:cubicBezTo>
                  <a:pt x="334902" y="-397"/>
                  <a:pt x="363521" y="449607"/>
                  <a:pt x="487392" y="476385"/>
                </a:cubicBezTo>
              </a:path>
            </a:pathLst>
          </a:cu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FA384BFF-7C9B-48EA-BC90-D58402EA76BE}"/>
              </a:ext>
            </a:extLst>
          </p:cNvPr>
          <p:cNvCxnSpPr>
            <a:cxnSpLocks/>
          </p:cNvCxnSpPr>
          <p:nvPr/>
        </p:nvCxnSpPr>
        <p:spPr>
          <a:xfrm flipV="1">
            <a:off x="2771800" y="4077072"/>
            <a:ext cx="36004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74E949AB-F1D2-43B0-A573-B94375D0F972}"/>
              </a:ext>
            </a:extLst>
          </p:cNvPr>
          <p:cNvCxnSpPr>
            <a:cxnSpLocks/>
          </p:cNvCxnSpPr>
          <p:nvPr/>
        </p:nvCxnSpPr>
        <p:spPr>
          <a:xfrm>
            <a:off x="5148064" y="4509120"/>
            <a:ext cx="17281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07FAEA43-36BA-4F5E-B7FC-AEA34A86FE46}"/>
              </a:ext>
            </a:extLst>
          </p:cNvPr>
          <p:cNvCxnSpPr>
            <a:cxnSpLocks/>
          </p:cNvCxnSpPr>
          <p:nvPr/>
        </p:nvCxnSpPr>
        <p:spPr>
          <a:xfrm>
            <a:off x="5508104" y="4077072"/>
            <a:ext cx="17281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311E1F59-8D3D-4A6A-8758-58C4158992C1}"/>
              </a:ext>
            </a:extLst>
          </p:cNvPr>
          <p:cNvCxnSpPr>
            <a:cxnSpLocks/>
          </p:cNvCxnSpPr>
          <p:nvPr/>
        </p:nvCxnSpPr>
        <p:spPr>
          <a:xfrm flipV="1">
            <a:off x="6876256" y="4077072"/>
            <a:ext cx="36004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フリーフォーム: 図形 42">
            <a:extLst>
              <a:ext uri="{FF2B5EF4-FFF2-40B4-BE49-F238E27FC236}">
                <a16:creationId xmlns:a16="http://schemas.microsoft.com/office/drawing/2014/main" id="{9B518549-9086-4EB8-81AA-B5892D918B0E}"/>
              </a:ext>
            </a:extLst>
          </p:cNvPr>
          <p:cNvSpPr/>
          <p:nvPr/>
        </p:nvSpPr>
        <p:spPr>
          <a:xfrm>
            <a:off x="5436096" y="4149080"/>
            <a:ext cx="1449238" cy="215800"/>
          </a:xfrm>
          <a:custGeom>
            <a:avLst/>
            <a:gdLst>
              <a:gd name="connsiteX0" fmla="*/ 0 w 1449238"/>
              <a:gd name="connsiteY0" fmla="*/ 17253 h 17253"/>
              <a:gd name="connsiteX1" fmla="*/ 1449238 w 1449238"/>
              <a:gd name="connsiteY1" fmla="*/ 0 h 17253"/>
              <a:gd name="connsiteX0" fmla="*/ 0 w 1449238"/>
              <a:gd name="connsiteY0" fmla="*/ 120866 h 120866"/>
              <a:gd name="connsiteX1" fmla="*/ 1449238 w 1449238"/>
              <a:gd name="connsiteY1" fmla="*/ 103613 h 120866"/>
              <a:gd name="connsiteX0" fmla="*/ 0 w 1449238"/>
              <a:gd name="connsiteY0" fmla="*/ 199523 h 199523"/>
              <a:gd name="connsiteX1" fmla="*/ 1449238 w 1449238"/>
              <a:gd name="connsiteY1" fmla="*/ 182270 h 199523"/>
              <a:gd name="connsiteX0" fmla="*/ 0 w 1449238"/>
              <a:gd name="connsiteY0" fmla="*/ 215800 h 215800"/>
              <a:gd name="connsiteX1" fmla="*/ 1449238 w 1449238"/>
              <a:gd name="connsiteY1" fmla="*/ 198547 h 215800"/>
              <a:gd name="connsiteX0" fmla="*/ 0 w 1449238"/>
              <a:gd name="connsiteY0" fmla="*/ 215800 h 215800"/>
              <a:gd name="connsiteX1" fmla="*/ 1449238 w 1449238"/>
              <a:gd name="connsiteY1" fmla="*/ 198547 h 215800"/>
            </a:gdLst>
            <a:ahLst/>
            <a:cxnLst>
              <a:cxn ang="0">
                <a:pos x="connsiteX0" y="connsiteY0"/>
              </a:cxn>
              <a:cxn ang="0">
                <a:pos x="connsiteX1" y="connsiteY1"/>
              </a:cxn>
            </a:cxnLst>
            <a:rect l="l" t="t" r="r" b="b"/>
            <a:pathLst>
              <a:path w="1449238" h="215800">
                <a:moveTo>
                  <a:pt x="0" y="215800"/>
                </a:moveTo>
                <a:cubicBezTo>
                  <a:pt x="232913" y="-91875"/>
                  <a:pt x="1242203" y="-45868"/>
                  <a:pt x="1449238" y="198547"/>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FFDCD2D2-D448-457E-88A6-8EC44C52C70E}"/>
              </a:ext>
            </a:extLst>
          </p:cNvPr>
          <p:cNvCxnSpPr>
            <a:cxnSpLocks/>
          </p:cNvCxnSpPr>
          <p:nvPr/>
        </p:nvCxnSpPr>
        <p:spPr>
          <a:xfrm flipV="1">
            <a:off x="5148064" y="4077072"/>
            <a:ext cx="36004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1F2CCE93-1B35-467C-905D-839CBA4453D2}"/>
              </a:ext>
            </a:extLst>
          </p:cNvPr>
          <p:cNvSpPr txBox="1"/>
          <p:nvPr/>
        </p:nvSpPr>
        <p:spPr>
          <a:xfrm>
            <a:off x="1619672" y="2708920"/>
            <a:ext cx="577402" cy="400110"/>
          </a:xfrm>
          <a:prstGeom prst="rect">
            <a:avLst/>
          </a:prstGeom>
          <a:noFill/>
        </p:spPr>
        <p:txBody>
          <a:bodyPr wrap="none" rtlCol="0">
            <a:spAutoFit/>
          </a:bodyPr>
          <a:lstStyle/>
          <a:p>
            <a:r>
              <a:rPr lang="en-US" altLang="ja-JP" sz="2000" dirty="0">
                <a:latin typeface="+mj-lt"/>
                <a:cs typeface="Arial" panose="020B0604020202020204" pitchFamily="34" charset="0"/>
              </a:rPr>
              <a:t>I</a:t>
            </a:r>
            <a:r>
              <a:rPr lang="en-US" altLang="ja-JP" sz="2000" baseline="-25000" dirty="0">
                <a:latin typeface="+mj-lt"/>
                <a:cs typeface="Arial" panose="020B0604020202020204" pitchFamily="34" charset="0"/>
              </a:rPr>
              <a:t>max</a:t>
            </a:r>
            <a:endParaRPr kumimoji="1" lang="ja-JP" altLang="en-US" sz="2000" baseline="-25000" dirty="0">
              <a:latin typeface="+mj-lt"/>
              <a:cs typeface="Arial" panose="020B0604020202020204" pitchFamily="34" charset="0"/>
            </a:endParaRPr>
          </a:p>
        </p:txBody>
      </p:sp>
      <p:sp>
        <p:nvSpPr>
          <p:cNvPr id="49" name="テキスト ボックス 48">
            <a:extLst>
              <a:ext uri="{FF2B5EF4-FFF2-40B4-BE49-F238E27FC236}">
                <a16:creationId xmlns:a16="http://schemas.microsoft.com/office/drawing/2014/main" id="{26249E1F-DF5F-41E3-8901-35207C386415}"/>
              </a:ext>
            </a:extLst>
          </p:cNvPr>
          <p:cNvSpPr txBox="1"/>
          <p:nvPr/>
        </p:nvSpPr>
        <p:spPr>
          <a:xfrm>
            <a:off x="5292080" y="2708920"/>
            <a:ext cx="535724" cy="400110"/>
          </a:xfrm>
          <a:prstGeom prst="rect">
            <a:avLst/>
          </a:prstGeom>
          <a:noFill/>
        </p:spPr>
        <p:txBody>
          <a:bodyPr wrap="none" rtlCol="0">
            <a:spAutoFit/>
          </a:bodyPr>
          <a:lstStyle/>
          <a:p>
            <a:r>
              <a:rPr lang="en-US" altLang="ja-JP" sz="2000" dirty="0" err="1">
                <a:latin typeface="+mj-lt"/>
                <a:cs typeface="Arial" panose="020B0604020202020204" pitchFamily="34" charset="0"/>
              </a:rPr>
              <a:t>I</a:t>
            </a:r>
            <a:r>
              <a:rPr lang="en-US" altLang="ja-JP" sz="2000" baseline="-25000" dirty="0" err="1">
                <a:latin typeface="+mj-lt"/>
                <a:cs typeface="Arial" panose="020B0604020202020204" pitchFamily="34" charset="0"/>
              </a:rPr>
              <a:t>min</a:t>
            </a:r>
            <a:endParaRPr kumimoji="1" lang="ja-JP" altLang="en-US" sz="2000" baseline="-25000" dirty="0">
              <a:latin typeface="+mj-lt"/>
              <a:cs typeface="Arial" panose="020B0604020202020204" pitchFamily="34" charset="0"/>
            </a:endParaRPr>
          </a:p>
        </p:txBody>
      </p:sp>
      <p:sp>
        <p:nvSpPr>
          <p:cNvPr id="2" name="左中かっこ 1">
            <a:extLst>
              <a:ext uri="{FF2B5EF4-FFF2-40B4-BE49-F238E27FC236}">
                <a16:creationId xmlns:a16="http://schemas.microsoft.com/office/drawing/2014/main" id="{76BE1244-B0C0-4007-9E62-B4A0CA55A244}"/>
              </a:ext>
            </a:extLst>
          </p:cNvPr>
          <p:cNvSpPr/>
          <p:nvPr/>
        </p:nvSpPr>
        <p:spPr>
          <a:xfrm rot="16200000">
            <a:off x="3707904" y="332656"/>
            <a:ext cx="216024" cy="5832648"/>
          </a:xfrm>
          <a:prstGeom prst="leftBrace">
            <a:avLst>
              <a:gd name="adj1" fmla="val 77816"/>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AD9CE1EA-464D-4A9E-B298-527AC71A43A6}"/>
              </a:ext>
            </a:extLst>
          </p:cNvPr>
          <p:cNvSpPr/>
          <p:nvPr/>
        </p:nvSpPr>
        <p:spPr>
          <a:xfrm>
            <a:off x="4860032" y="4077072"/>
            <a:ext cx="288032" cy="4320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C0D040A9-9805-4DB0-BA2C-82505CD72102}"/>
              </a:ext>
            </a:extLst>
          </p:cNvPr>
          <p:cNvSpPr txBox="1"/>
          <p:nvPr/>
        </p:nvSpPr>
        <p:spPr>
          <a:xfrm>
            <a:off x="3419872" y="2708920"/>
            <a:ext cx="514885" cy="400110"/>
          </a:xfrm>
          <a:prstGeom prst="rect">
            <a:avLst/>
          </a:prstGeom>
          <a:noFill/>
        </p:spPr>
        <p:txBody>
          <a:bodyPr wrap="none" rtlCol="0">
            <a:spAutoFit/>
          </a:bodyPr>
          <a:lstStyle/>
          <a:p>
            <a:r>
              <a:rPr lang="en-US" altLang="ja-JP" sz="2000" dirty="0" err="1">
                <a:latin typeface="+mj-lt"/>
                <a:cs typeface="Arial" panose="020B0604020202020204" pitchFamily="34" charset="0"/>
              </a:rPr>
              <a:t>I</a:t>
            </a:r>
            <a:r>
              <a:rPr lang="en-US" altLang="ja-JP" sz="2000" baseline="-25000" dirty="0" err="1">
                <a:latin typeface="+mj-lt"/>
                <a:cs typeface="Arial" panose="020B0604020202020204" pitchFamily="34" charset="0"/>
              </a:rPr>
              <a:t>avg</a:t>
            </a:r>
            <a:endParaRPr kumimoji="1" lang="ja-JP" altLang="en-US" sz="2000" baseline="-25000" dirty="0">
              <a:latin typeface="+mj-lt"/>
              <a:cs typeface="Arial" panose="020B0604020202020204" pitchFamily="34" charset="0"/>
            </a:endParaRPr>
          </a:p>
        </p:txBody>
      </p:sp>
      <p:sp>
        <p:nvSpPr>
          <p:cNvPr id="51" name="テキスト ボックス 50">
            <a:extLst>
              <a:ext uri="{FF2B5EF4-FFF2-40B4-BE49-F238E27FC236}">
                <a16:creationId xmlns:a16="http://schemas.microsoft.com/office/drawing/2014/main" id="{F5287DA0-5599-475C-9E05-BB701F3D2925}"/>
              </a:ext>
            </a:extLst>
          </p:cNvPr>
          <p:cNvSpPr txBox="1"/>
          <p:nvPr/>
        </p:nvSpPr>
        <p:spPr>
          <a:xfrm>
            <a:off x="2915816" y="4509120"/>
            <a:ext cx="1681871"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Pseudo color</a:t>
            </a:r>
            <a:endParaRPr kumimoji="1" lang="ja-JP" altLang="en-US" sz="2000" dirty="0">
              <a:latin typeface="+mj-lt"/>
              <a:cs typeface="Arial" panose="020B0604020202020204" pitchFamily="34" charset="0"/>
            </a:endParaRPr>
          </a:p>
        </p:txBody>
      </p:sp>
      <p:sp>
        <p:nvSpPr>
          <p:cNvPr id="52" name="テキスト ボックス 51">
            <a:extLst>
              <a:ext uri="{FF2B5EF4-FFF2-40B4-BE49-F238E27FC236}">
                <a16:creationId xmlns:a16="http://schemas.microsoft.com/office/drawing/2014/main" id="{DB4BF08E-04E7-4ACF-AA5D-F8F2548FB0D7}"/>
              </a:ext>
            </a:extLst>
          </p:cNvPr>
          <p:cNvSpPr txBox="1"/>
          <p:nvPr/>
        </p:nvSpPr>
        <p:spPr>
          <a:xfrm>
            <a:off x="5148064" y="4509120"/>
            <a:ext cx="2089226"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Diffuse reflection</a:t>
            </a:r>
            <a:endParaRPr kumimoji="1" lang="ja-JP" altLang="en-US" sz="2000" dirty="0">
              <a:latin typeface="+mj-lt"/>
              <a:cs typeface="Arial" panose="020B0604020202020204" pitchFamily="34" charset="0"/>
            </a:endParaRPr>
          </a:p>
        </p:txBody>
      </p:sp>
      <p:sp>
        <p:nvSpPr>
          <p:cNvPr id="53" name="フリーフォーム: 図形 52">
            <a:extLst>
              <a:ext uri="{FF2B5EF4-FFF2-40B4-BE49-F238E27FC236}">
                <a16:creationId xmlns:a16="http://schemas.microsoft.com/office/drawing/2014/main" id="{0DC156FC-A565-4FE8-ABFC-ECEAD6472EC6}"/>
              </a:ext>
            </a:extLst>
          </p:cNvPr>
          <p:cNvSpPr/>
          <p:nvPr/>
        </p:nvSpPr>
        <p:spPr>
          <a:xfrm>
            <a:off x="4298083" y="4235390"/>
            <a:ext cx="210988" cy="118478"/>
          </a:xfrm>
          <a:custGeom>
            <a:avLst/>
            <a:gdLst>
              <a:gd name="connsiteX0" fmla="*/ 0 w 1449238"/>
              <a:gd name="connsiteY0" fmla="*/ 17253 h 17253"/>
              <a:gd name="connsiteX1" fmla="*/ 1449238 w 1449238"/>
              <a:gd name="connsiteY1" fmla="*/ 0 h 17253"/>
              <a:gd name="connsiteX0" fmla="*/ 0 w 1449238"/>
              <a:gd name="connsiteY0" fmla="*/ 120866 h 120866"/>
              <a:gd name="connsiteX1" fmla="*/ 1449238 w 1449238"/>
              <a:gd name="connsiteY1" fmla="*/ 103613 h 120866"/>
              <a:gd name="connsiteX0" fmla="*/ 0 w 1449238"/>
              <a:gd name="connsiteY0" fmla="*/ 199523 h 199523"/>
              <a:gd name="connsiteX1" fmla="*/ 1449238 w 1449238"/>
              <a:gd name="connsiteY1" fmla="*/ 182270 h 199523"/>
              <a:gd name="connsiteX0" fmla="*/ 0 w 1449238"/>
              <a:gd name="connsiteY0" fmla="*/ 215800 h 215800"/>
              <a:gd name="connsiteX1" fmla="*/ 1449238 w 1449238"/>
              <a:gd name="connsiteY1" fmla="*/ 198547 h 215800"/>
              <a:gd name="connsiteX0" fmla="*/ 0 w 1449238"/>
              <a:gd name="connsiteY0" fmla="*/ 215800 h 215800"/>
              <a:gd name="connsiteX1" fmla="*/ 1449238 w 1449238"/>
              <a:gd name="connsiteY1" fmla="*/ 198547 h 215800"/>
              <a:gd name="connsiteX0" fmla="*/ 0 w 210988"/>
              <a:gd name="connsiteY0" fmla="*/ 162167 h 280645"/>
              <a:gd name="connsiteX1" fmla="*/ 210988 w 210988"/>
              <a:gd name="connsiteY1" fmla="*/ 280645 h 280645"/>
              <a:gd name="connsiteX0" fmla="*/ 0 w 210988"/>
              <a:gd name="connsiteY0" fmla="*/ 27422 h 145900"/>
              <a:gd name="connsiteX1" fmla="*/ 210988 w 210988"/>
              <a:gd name="connsiteY1" fmla="*/ 145900 h 145900"/>
              <a:gd name="connsiteX0" fmla="*/ 0 w 210988"/>
              <a:gd name="connsiteY0" fmla="*/ 0 h 118478"/>
              <a:gd name="connsiteX1" fmla="*/ 210988 w 210988"/>
              <a:gd name="connsiteY1" fmla="*/ 118478 h 118478"/>
            </a:gdLst>
            <a:ahLst/>
            <a:cxnLst>
              <a:cxn ang="0">
                <a:pos x="connsiteX0" y="connsiteY0"/>
              </a:cxn>
              <a:cxn ang="0">
                <a:pos x="connsiteX1" y="connsiteY1"/>
              </a:cxn>
            </a:cxnLst>
            <a:rect l="l" t="t" r="r" b="b"/>
            <a:pathLst>
              <a:path w="210988" h="118478">
                <a:moveTo>
                  <a:pt x="0" y="0"/>
                </a:moveTo>
                <a:cubicBezTo>
                  <a:pt x="56701" y="13794"/>
                  <a:pt x="106347" y="40751"/>
                  <a:pt x="210988" y="11847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図形 53">
            <a:extLst>
              <a:ext uri="{FF2B5EF4-FFF2-40B4-BE49-F238E27FC236}">
                <a16:creationId xmlns:a16="http://schemas.microsoft.com/office/drawing/2014/main" id="{1947235C-C458-4E39-BE26-5F686B175F42}"/>
              </a:ext>
            </a:extLst>
          </p:cNvPr>
          <p:cNvSpPr/>
          <p:nvPr/>
        </p:nvSpPr>
        <p:spPr>
          <a:xfrm>
            <a:off x="3059832" y="4149080"/>
            <a:ext cx="803919" cy="222041"/>
          </a:xfrm>
          <a:custGeom>
            <a:avLst/>
            <a:gdLst>
              <a:gd name="connsiteX0" fmla="*/ 0 w 1449238"/>
              <a:gd name="connsiteY0" fmla="*/ 17253 h 17253"/>
              <a:gd name="connsiteX1" fmla="*/ 1449238 w 1449238"/>
              <a:gd name="connsiteY1" fmla="*/ 0 h 17253"/>
              <a:gd name="connsiteX0" fmla="*/ 0 w 1449238"/>
              <a:gd name="connsiteY0" fmla="*/ 120866 h 120866"/>
              <a:gd name="connsiteX1" fmla="*/ 1449238 w 1449238"/>
              <a:gd name="connsiteY1" fmla="*/ 103613 h 120866"/>
              <a:gd name="connsiteX0" fmla="*/ 0 w 1449238"/>
              <a:gd name="connsiteY0" fmla="*/ 199523 h 199523"/>
              <a:gd name="connsiteX1" fmla="*/ 1449238 w 1449238"/>
              <a:gd name="connsiteY1" fmla="*/ 182270 h 199523"/>
              <a:gd name="connsiteX0" fmla="*/ 0 w 1449238"/>
              <a:gd name="connsiteY0" fmla="*/ 215800 h 215800"/>
              <a:gd name="connsiteX1" fmla="*/ 1449238 w 1449238"/>
              <a:gd name="connsiteY1" fmla="*/ 198547 h 215800"/>
              <a:gd name="connsiteX0" fmla="*/ 0 w 1449238"/>
              <a:gd name="connsiteY0" fmla="*/ 215800 h 215800"/>
              <a:gd name="connsiteX1" fmla="*/ 1449238 w 1449238"/>
              <a:gd name="connsiteY1" fmla="*/ 198547 h 215800"/>
              <a:gd name="connsiteX0" fmla="*/ 0 w 803919"/>
              <a:gd name="connsiteY0" fmla="*/ 341511 h 341511"/>
              <a:gd name="connsiteX1" fmla="*/ 803919 w 803919"/>
              <a:gd name="connsiteY1" fmla="*/ 119470 h 341511"/>
              <a:gd name="connsiteX0" fmla="*/ 0 w 803919"/>
              <a:gd name="connsiteY0" fmla="*/ 228400 h 228400"/>
              <a:gd name="connsiteX1" fmla="*/ 803919 w 803919"/>
              <a:gd name="connsiteY1" fmla="*/ 6359 h 228400"/>
              <a:gd name="connsiteX0" fmla="*/ 0 w 803919"/>
              <a:gd name="connsiteY0" fmla="*/ 222041 h 222041"/>
              <a:gd name="connsiteX1" fmla="*/ 803919 w 803919"/>
              <a:gd name="connsiteY1" fmla="*/ 0 h 222041"/>
            </a:gdLst>
            <a:ahLst/>
            <a:cxnLst>
              <a:cxn ang="0">
                <a:pos x="connsiteX0" y="connsiteY0"/>
              </a:cxn>
              <a:cxn ang="0">
                <a:pos x="connsiteX1" y="connsiteY1"/>
              </a:cxn>
            </a:cxnLst>
            <a:rect l="l" t="t" r="r" b="b"/>
            <a:pathLst>
              <a:path w="803919" h="222041">
                <a:moveTo>
                  <a:pt x="0" y="222041"/>
                </a:moveTo>
                <a:cubicBezTo>
                  <a:pt x="109088" y="14379"/>
                  <a:pt x="620696" y="10378"/>
                  <a:pt x="803919"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図形 54">
            <a:extLst>
              <a:ext uri="{FF2B5EF4-FFF2-40B4-BE49-F238E27FC236}">
                <a16:creationId xmlns:a16="http://schemas.microsoft.com/office/drawing/2014/main" id="{F63CBBA8-ECFA-4E57-AA43-9E82CE1DB061}"/>
              </a:ext>
            </a:extLst>
          </p:cNvPr>
          <p:cNvSpPr/>
          <p:nvPr/>
        </p:nvSpPr>
        <p:spPr>
          <a:xfrm>
            <a:off x="2425875" y="2429173"/>
            <a:ext cx="210988" cy="118478"/>
          </a:xfrm>
          <a:custGeom>
            <a:avLst/>
            <a:gdLst>
              <a:gd name="connsiteX0" fmla="*/ 0 w 1449238"/>
              <a:gd name="connsiteY0" fmla="*/ 17253 h 17253"/>
              <a:gd name="connsiteX1" fmla="*/ 1449238 w 1449238"/>
              <a:gd name="connsiteY1" fmla="*/ 0 h 17253"/>
              <a:gd name="connsiteX0" fmla="*/ 0 w 1449238"/>
              <a:gd name="connsiteY0" fmla="*/ 120866 h 120866"/>
              <a:gd name="connsiteX1" fmla="*/ 1449238 w 1449238"/>
              <a:gd name="connsiteY1" fmla="*/ 103613 h 120866"/>
              <a:gd name="connsiteX0" fmla="*/ 0 w 1449238"/>
              <a:gd name="connsiteY0" fmla="*/ 199523 h 199523"/>
              <a:gd name="connsiteX1" fmla="*/ 1449238 w 1449238"/>
              <a:gd name="connsiteY1" fmla="*/ 182270 h 199523"/>
              <a:gd name="connsiteX0" fmla="*/ 0 w 1449238"/>
              <a:gd name="connsiteY0" fmla="*/ 215800 h 215800"/>
              <a:gd name="connsiteX1" fmla="*/ 1449238 w 1449238"/>
              <a:gd name="connsiteY1" fmla="*/ 198547 h 215800"/>
              <a:gd name="connsiteX0" fmla="*/ 0 w 1449238"/>
              <a:gd name="connsiteY0" fmla="*/ 215800 h 215800"/>
              <a:gd name="connsiteX1" fmla="*/ 1449238 w 1449238"/>
              <a:gd name="connsiteY1" fmla="*/ 198547 h 215800"/>
              <a:gd name="connsiteX0" fmla="*/ 0 w 210988"/>
              <a:gd name="connsiteY0" fmla="*/ 162167 h 280645"/>
              <a:gd name="connsiteX1" fmla="*/ 210988 w 210988"/>
              <a:gd name="connsiteY1" fmla="*/ 280645 h 280645"/>
              <a:gd name="connsiteX0" fmla="*/ 0 w 210988"/>
              <a:gd name="connsiteY0" fmla="*/ 27422 h 145900"/>
              <a:gd name="connsiteX1" fmla="*/ 210988 w 210988"/>
              <a:gd name="connsiteY1" fmla="*/ 145900 h 145900"/>
              <a:gd name="connsiteX0" fmla="*/ 0 w 210988"/>
              <a:gd name="connsiteY0" fmla="*/ 0 h 118478"/>
              <a:gd name="connsiteX1" fmla="*/ 210988 w 210988"/>
              <a:gd name="connsiteY1" fmla="*/ 118478 h 118478"/>
            </a:gdLst>
            <a:ahLst/>
            <a:cxnLst>
              <a:cxn ang="0">
                <a:pos x="connsiteX0" y="connsiteY0"/>
              </a:cxn>
              <a:cxn ang="0">
                <a:pos x="connsiteX1" y="connsiteY1"/>
              </a:cxn>
            </a:cxnLst>
            <a:rect l="l" t="t" r="r" b="b"/>
            <a:pathLst>
              <a:path w="210988" h="118478">
                <a:moveTo>
                  <a:pt x="0" y="0"/>
                </a:moveTo>
                <a:cubicBezTo>
                  <a:pt x="56701" y="13794"/>
                  <a:pt x="106347" y="40751"/>
                  <a:pt x="210988" y="11847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図形 55">
            <a:extLst>
              <a:ext uri="{FF2B5EF4-FFF2-40B4-BE49-F238E27FC236}">
                <a16:creationId xmlns:a16="http://schemas.microsoft.com/office/drawing/2014/main" id="{82E7D491-7792-43C1-9039-BE1D6E6DCBA7}"/>
              </a:ext>
            </a:extLst>
          </p:cNvPr>
          <p:cNvSpPr/>
          <p:nvPr/>
        </p:nvSpPr>
        <p:spPr>
          <a:xfrm>
            <a:off x="1187624" y="2342863"/>
            <a:ext cx="803919" cy="222041"/>
          </a:xfrm>
          <a:custGeom>
            <a:avLst/>
            <a:gdLst>
              <a:gd name="connsiteX0" fmla="*/ 0 w 1449238"/>
              <a:gd name="connsiteY0" fmla="*/ 17253 h 17253"/>
              <a:gd name="connsiteX1" fmla="*/ 1449238 w 1449238"/>
              <a:gd name="connsiteY1" fmla="*/ 0 h 17253"/>
              <a:gd name="connsiteX0" fmla="*/ 0 w 1449238"/>
              <a:gd name="connsiteY0" fmla="*/ 120866 h 120866"/>
              <a:gd name="connsiteX1" fmla="*/ 1449238 w 1449238"/>
              <a:gd name="connsiteY1" fmla="*/ 103613 h 120866"/>
              <a:gd name="connsiteX0" fmla="*/ 0 w 1449238"/>
              <a:gd name="connsiteY0" fmla="*/ 199523 h 199523"/>
              <a:gd name="connsiteX1" fmla="*/ 1449238 w 1449238"/>
              <a:gd name="connsiteY1" fmla="*/ 182270 h 199523"/>
              <a:gd name="connsiteX0" fmla="*/ 0 w 1449238"/>
              <a:gd name="connsiteY0" fmla="*/ 215800 h 215800"/>
              <a:gd name="connsiteX1" fmla="*/ 1449238 w 1449238"/>
              <a:gd name="connsiteY1" fmla="*/ 198547 h 215800"/>
              <a:gd name="connsiteX0" fmla="*/ 0 w 1449238"/>
              <a:gd name="connsiteY0" fmla="*/ 215800 h 215800"/>
              <a:gd name="connsiteX1" fmla="*/ 1449238 w 1449238"/>
              <a:gd name="connsiteY1" fmla="*/ 198547 h 215800"/>
              <a:gd name="connsiteX0" fmla="*/ 0 w 803919"/>
              <a:gd name="connsiteY0" fmla="*/ 341511 h 341511"/>
              <a:gd name="connsiteX1" fmla="*/ 803919 w 803919"/>
              <a:gd name="connsiteY1" fmla="*/ 119470 h 341511"/>
              <a:gd name="connsiteX0" fmla="*/ 0 w 803919"/>
              <a:gd name="connsiteY0" fmla="*/ 228400 h 228400"/>
              <a:gd name="connsiteX1" fmla="*/ 803919 w 803919"/>
              <a:gd name="connsiteY1" fmla="*/ 6359 h 228400"/>
              <a:gd name="connsiteX0" fmla="*/ 0 w 803919"/>
              <a:gd name="connsiteY0" fmla="*/ 222041 h 222041"/>
              <a:gd name="connsiteX1" fmla="*/ 803919 w 803919"/>
              <a:gd name="connsiteY1" fmla="*/ 0 h 222041"/>
            </a:gdLst>
            <a:ahLst/>
            <a:cxnLst>
              <a:cxn ang="0">
                <a:pos x="connsiteX0" y="connsiteY0"/>
              </a:cxn>
              <a:cxn ang="0">
                <a:pos x="connsiteX1" y="connsiteY1"/>
              </a:cxn>
            </a:cxnLst>
            <a:rect l="l" t="t" r="r" b="b"/>
            <a:pathLst>
              <a:path w="803919" h="222041">
                <a:moveTo>
                  <a:pt x="0" y="222041"/>
                </a:moveTo>
                <a:cubicBezTo>
                  <a:pt x="109088" y="14379"/>
                  <a:pt x="620696" y="10378"/>
                  <a:pt x="803919"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CB627AB5-2CED-42D4-A627-3BD380950141}"/>
              </a:ext>
            </a:extLst>
          </p:cNvPr>
          <p:cNvSpPr/>
          <p:nvPr/>
        </p:nvSpPr>
        <p:spPr>
          <a:xfrm>
            <a:off x="4298083" y="2435190"/>
            <a:ext cx="210988" cy="118478"/>
          </a:xfrm>
          <a:custGeom>
            <a:avLst/>
            <a:gdLst>
              <a:gd name="connsiteX0" fmla="*/ 0 w 1449238"/>
              <a:gd name="connsiteY0" fmla="*/ 17253 h 17253"/>
              <a:gd name="connsiteX1" fmla="*/ 1449238 w 1449238"/>
              <a:gd name="connsiteY1" fmla="*/ 0 h 17253"/>
              <a:gd name="connsiteX0" fmla="*/ 0 w 1449238"/>
              <a:gd name="connsiteY0" fmla="*/ 120866 h 120866"/>
              <a:gd name="connsiteX1" fmla="*/ 1449238 w 1449238"/>
              <a:gd name="connsiteY1" fmla="*/ 103613 h 120866"/>
              <a:gd name="connsiteX0" fmla="*/ 0 w 1449238"/>
              <a:gd name="connsiteY0" fmla="*/ 199523 h 199523"/>
              <a:gd name="connsiteX1" fmla="*/ 1449238 w 1449238"/>
              <a:gd name="connsiteY1" fmla="*/ 182270 h 199523"/>
              <a:gd name="connsiteX0" fmla="*/ 0 w 1449238"/>
              <a:gd name="connsiteY0" fmla="*/ 215800 h 215800"/>
              <a:gd name="connsiteX1" fmla="*/ 1449238 w 1449238"/>
              <a:gd name="connsiteY1" fmla="*/ 198547 h 215800"/>
              <a:gd name="connsiteX0" fmla="*/ 0 w 1449238"/>
              <a:gd name="connsiteY0" fmla="*/ 215800 h 215800"/>
              <a:gd name="connsiteX1" fmla="*/ 1449238 w 1449238"/>
              <a:gd name="connsiteY1" fmla="*/ 198547 h 215800"/>
              <a:gd name="connsiteX0" fmla="*/ 0 w 210988"/>
              <a:gd name="connsiteY0" fmla="*/ 162167 h 280645"/>
              <a:gd name="connsiteX1" fmla="*/ 210988 w 210988"/>
              <a:gd name="connsiteY1" fmla="*/ 280645 h 280645"/>
              <a:gd name="connsiteX0" fmla="*/ 0 w 210988"/>
              <a:gd name="connsiteY0" fmla="*/ 27422 h 145900"/>
              <a:gd name="connsiteX1" fmla="*/ 210988 w 210988"/>
              <a:gd name="connsiteY1" fmla="*/ 145900 h 145900"/>
              <a:gd name="connsiteX0" fmla="*/ 0 w 210988"/>
              <a:gd name="connsiteY0" fmla="*/ 0 h 118478"/>
              <a:gd name="connsiteX1" fmla="*/ 210988 w 210988"/>
              <a:gd name="connsiteY1" fmla="*/ 118478 h 118478"/>
            </a:gdLst>
            <a:ahLst/>
            <a:cxnLst>
              <a:cxn ang="0">
                <a:pos x="connsiteX0" y="connsiteY0"/>
              </a:cxn>
              <a:cxn ang="0">
                <a:pos x="connsiteX1" y="connsiteY1"/>
              </a:cxn>
            </a:cxnLst>
            <a:rect l="l" t="t" r="r" b="b"/>
            <a:pathLst>
              <a:path w="210988" h="118478">
                <a:moveTo>
                  <a:pt x="0" y="0"/>
                </a:moveTo>
                <a:cubicBezTo>
                  <a:pt x="56701" y="13794"/>
                  <a:pt x="106347" y="40751"/>
                  <a:pt x="210988" y="11847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図形 57">
            <a:extLst>
              <a:ext uri="{FF2B5EF4-FFF2-40B4-BE49-F238E27FC236}">
                <a16:creationId xmlns:a16="http://schemas.microsoft.com/office/drawing/2014/main" id="{C79E34AF-0C33-4745-9302-10E612F96221}"/>
              </a:ext>
            </a:extLst>
          </p:cNvPr>
          <p:cNvSpPr/>
          <p:nvPr/>
        </p:nvSpPr>
        <p:spPr>
          <a:xfrm>
            <a:off x="3059832" y="2348880"/>
            <a:ext cx="803919" cy="222041"/>
          </a:xfrm>
          <a:custGeom>
            <a:avLst/>
            <a:gdLst>
              <a:gd name="connsiteX0" fmla="*/ 0 w 1449238"/>
              <a:gd name="connsiteY0" fmla="*/ 17253 h 17253"/>
              <a:gd name="connsiteX1" fmla="*/ 1449238 w 1449238"/>
              <a:gd name="connsiteY1" fmla="*/ 0 h 17253"/>
              <a:gd name="connsiteX0" fmla="*/ 0 w 1449238"/>
              <a:gd name="connsiteY0" fmla="*/ 120866 h 120866"/>
              <a:gd name="connsiteX1" fmla="*/ 1449238 w 1449238"/>
              <a:gd name="connsiteY1" fmla="*/ 103613 h 120866"/>
              <a:gd name="connsiteX0" fmla="*/ 0 w 1449238"/>
              <a:gd name="connsiteY0" fmla="*/ 199523 h 199523"/>
              <a:gd name="connsiteX1" fmla="*/ 1449238 w 1449238"/>
              <a:gd name="connsiteY1" fmla="*/ 182270 h 199523"/>
              <a:gd name="connsiteX0" fmla="*/ 0 w 1449238"/>
              <a:gd name="connsiteY0" fmla="*/ 215800 h 215800"/>
              <a:gd name="connsiteX1" fmla="*/ 1449238 w 1449238"/>
              <a:gd name="connsiteY1" fmla="*/ 198547 h 215800"/>
              <a:gd name="connsiteX0" fmla="*/ 0 w 1449238"/>
              <a:gd name="connsiteY0" fmla="*/ 215800 h 215800"/>
              <a:gd name="connsiteX1" fmla="*/ 1449238 w 1449238"/>
              <a:gd name="connsiteY1" fmla="*/ 198547 h 215800"/>
              <a:gd name="connsiteX0" fmla="*/ 0 w 803919"/>
              <a:gd name="connsiteY0" fmla="*/ 341511 h 341511"/>
              <a:gd name="connsiteX1" fmla="*/ 803919 w 803919"/>
              <a:gd name="connsiteY1" fmla="*/ 119470 h 341511"/>
              <a:gd name="connsiteX0" fmla="*/ 0 w 803919"/>
              <a:gd name="connsiteY0" fmla="*/ 228400 h 228400"/>
              <a:gd name="connsiteX1" fmla="*/ 803919 w 803919"/>
              <a:gd name="connsiteY1" fmla="*/ 6359 h 228400"/>
              <a:gd name="connsiteX0" fmla="*/ 0 w 803919"/>
              <a:gd name="connsiteY0" fmla="*/ 222041 h 222041"/>
              <a:gd name="connsiteX1" fmla="*/ 803919 w 803919"/>
              <a:gd name="connsiteY1" fmla="*/ 0 h 222041"/>
            </a:gdLst>
            <a:ahLst/>
            <a:cxnLst>
              <a:cxn ang="0">
                <a:pos x="connsiteX0" y="connsiteY0"/>
              </a:cxn>
              <a:cxn ang="0">
                <a:pos x="connsiteX1" y="connsiteY1"/>
              </a:cxn>
            </a:cxnLst>
            <a:rect l="l" t="t" r="r" b="b"/>
            <a:pathLst>
              <a:path w="803919" h="222041">
                <a:moveTo>
                  <a:pt x="0" y="222041"/>
                </a:moveTo>
                <a:cubicBezTo>
                  <a:pt x="109088" y="14379"/>
                  <a:pt x="620696" y="10378"/>
                  <a:pt x="803919"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D98F7910-83C5-4E0E-AC10-B4C3E8ADAD86}"/>
              </a:ext>
            </a:extLst>
          </p:cNvPr>
          <p:cNvSpPr/>
          <p:nvPr/>
        </p:nvSpPr>
        <p:spPr>
          <a:xfrm>
            <a:off x="6170291" y="2435190"/>
            <a:ext cx="210988" cy="118478"/>
          </a:xfrm>
          <a:custGeom>
            <a:avLst/>
            <a:gdLst>
              <a:gd name="connsiteX0" fmla="*/ 0 w 1449238"/>
              <a:gd name="connsiteY0" fmla="*/ 17253 h 17253"/>
              <a:gd name="connsiteX1" fmla="*/ 1449238 w 1449238"/>
              <a:gd name="connsiteY1" fmla="*/ 0 h 17253"/>
              <a:gd name="connsiteX0" fmla="*/ 0 w 1449238"/>
              <a:gd name="connsiteY0" fmla="*/ 120866 h 120866"/>
              <a:gd name="connsiteX1" fmla="*/ 1449238 w 1449238"/>
              <a:gd name="connsiteY1" fmla="*/ 103613 h 120866"/>
              <a:gd name="connsiteX0" fmla="*/ 0 w 1449238"/>
              <a:gd name="connsiteY0" fmla="*/ 199523 h 199523"/>
              <a:gd name="connsiteX1" fmla="*/ 1449238 w 1449238"/>
              <a:gd name="connsiteY1" fmla="*/ 182270 h 199523"/>
              <a:gd name="connsiteX0" fmla="*/ 0 w 1449238"/>
              <a:gd name="connsiteY0" fmla="*/ 215800 h 215800"/>
              <a:gd name="connsiteX1" fmla="*/ 1449238 w 1449238"/>
              <a:gd name="connsiteY1" fmla="*/ 198547 h 215800"/>
              <a:gd name="connsiteX0" fmla="*/ 0 w 1449238"/>
              <a:gd name="connsiteY0" fmla="*/ 215800 h 215800"/>
              <a:gd name="connsiteX1" fmla="*/ 1449238 w 1449238"/>
              <a:gd name="connsiteY1" fmla="*/ 198547 h 215800"/>
              <a:gd name="connsiteX0" fmla="*/ 0 w 210988"/>
              <a:gd name="connsiteY0" fmla="*/ 162167 h 280645"/>
              <a:gd name="connsiteX1" fmla="*/ 210988 w 210988"/>
              <a:gd name="connsiteY1" fmla="*/ 280645 h 280645"/>
              <a:gd name="connsiteX0" fmla="*/ 0 w 210988"/>
              <a:gd name="connsiteY0" fmla="*/ 27422 h 145900"/>
              <a:gd name="connsiteX1" fmla="*/ 210988 w 210988"/>
              <a:gd name="connsiteY1" fmla="*/ 145900 h 145900"/>
              <a:gd name="connsiteX0" fmla="*/ 0 w 210988"/>
              <a:gd name="connsiteY0" fmla="*/ 0 h 118478"/>
              <a:gd name="connsiteX1" fmla="*/ 210988 w 210988"/>
              <a:gd name="connsiteY1" fmla="*/ 118478 h 118478"/>
            </a:gdLst>
            <a:ahLst/>
            <a:cxnLst>
              <a:cxn ang="0">
                <a:pos x="connsiteX0" y="connsiteY0"/>
              </a:cxn>
              <a:cxn ang="0">
                <a:pos x="connsiteX1" y="connsiteY1"/>
              </a:cxn>
            </a:cxnLst>
            <a:rect l="l" t="t" r="r" b="b"/>
            <a:pathLst>
              <a:path w="210988" h="118478">
                <a:moveTo>
                  <a:pt x="0" y="0"/>
                </a:moveTo>
                <a:cubicBezTo>
                  <a:pt x="56701" y="13794"/>
                  <a:pt x="106347" y="40751"/>
                  <a:pt x="210988" y="11847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図形 59">
            <a:extLst>
              <a:ext uri="{FF2B5EF4-FFF2-40B4-BE49-F238E27FC236}">
                <a16:creationId xmlns:a16="http://schemas.microsoft.com/office/drawing/2014/main" id="{137AE650-961D-470E-B9F8-E273A9F0C037}"/>
              </a:ext>
            </a:extLst>
          </p:cNvPr>
          <p:cNvSpPr/>
          <p:nvPr/>
        </p:nvSpPr>
        <p:spPr>
          <a:xfrm>
            <a:off x="4932040" y="2348880"/>
            <a:ext cx="803919" cy="222041"/>
          </a:xfrm>
          <a:custGeom>
            <a:avLst/>
            <a:gdLst>
              <a:gd name="connsiteX0" fmla="*/ 0 w 1449238"/>
              <a:gd name="connsiteY0" fmla="*/ 17253 h 17253"/>
              <a:gd name="connsiteX1" fmla="*/ 1449238 w 1449238"/>
              <a:gd name="connsiteY1" fmla="*/ 0 h 17253"/>
              <a:gd name="connsiteX0" fmla="*/ 0 w 1449238"/>
              <a:gd name="connsiteY0" fmla="*/ 120866 h 120866"/>
              <a:gd name="connsiteX1" fmla="*/ 1449238 w 1449238"/>
              <a:gd name="connsiteY1" fmla="*/ 103613 h 120866"/>
              <a:gd name="connsiteX0" fmla="*/ 0 w 1449238"/>
              <a:gd name="connsiteY0" fmla="*/ 199523 h 199523"/>
              <a:gd name="connsiteX1" fmla="*/ 1449238 w 1449238"/>
              <a:gd name="connsiteY1" fmla="*/ 182270 h 199523"/>
              <a:gd name="connsiteX0" fmla="*/ 0 w 1449238"/>
              <a:gd name="connsiteY0" fmla="*/ 215800 h 215800"/>
              <a:gd name="connsiteX1" fmla="*/ 1449238 w 1449238"/>
              <a:gd name="connsiteY1" fmla="*/ 198547 h 215800"/>
              <a:gd name="connsiteX0" fmla="*/ 0 w 1449238"/>
              <a:gd name="connsiteY0" fmla="*/ 215800 h 215800"/>
              <a:gd name="connsiteX1" fmla="*/ 1449238 w 1449238"/>
              <a:gd name="connsiteY1" fmla="*/ 198547 h 215800"/>
              <a:gd name="connsiteX0" fmla="*/ 0 w 803919"/>
              <a:gd name="connsiteY0" fmla="*/ 341511 h 341511"/>
              <a:gd name="connsiteX1" fmla="*/ 803919 w 803919"/>
              <a:gd name="connsiteY1" fmla="*/ 119470 h 341511"/>
              <a:gd name="connsiteX0" fmla="*/ 0 w 803919"/>
              <a:gd name="connsiteY0" fmla="*/ 228400 h 228400"/>
              <a:gd name="connsiteX1" fmla="*/ 803919 w 803919"/>
              <a:gd name="connsiteY1" fmla="*/ 6359 h 228400"/>
              <a:gd name="connsiteX0" fmla="*/ 0 w 803919"/>
              <a:gd name="connsiteY0" fmla="*/ 222041 h 222041"/>
              <a:gd name="connsiteX1" fmla="*/ 803919 w 803919"/>
              <a:gd name="connsiteY1" fmla="*/ 0 h 222041"/>
            </a:gdLst>
            <a:ahLst/>
            <a:cxnLst>
              <a:cxn ang="0">
                <a:pos x="connsiteX0" y="connsiteY0"/>
              </a:cxn>
              <a:cxn ang="0">
                <a:pos x="connsiteX1" y="connsiteY1"/>
              </a:cxn>
            </a:cxnLst>
            <a:rect l="l" t="t" r="r" b="b"/>
            <a:pathLst>
              <a:path w="803919" h="222041">
                <a:moveTo>
                  <a:pt x="0" y="222041"/>
                </a:moveTo>
                <a:cubicBezTo>
                  <a:pt x="109088" y="14379"/>
                  <a:pt x="620696" y="10378"/>
                  <a:pt x="803919"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 name="直線コネクタ 61">
            <a:extLst>
              <a:ext uri="{FF2B5EF4-FFF2-40B4-BE49-F238E27FC236}">
                <a16:creationId xmlns:a16="http://schemas.microsoft.com/office/drawing/2014/main" id="{BB3800D9-2581-454F-A0F1-50C834355E66}"/>
              </a:ext>
            </a:extLst>
          </p:cNvPr>
          <p:cNvCxnSpPr>
            <a:cxnSpLocks/>
          </p:cNvCxnSpPr>
          <p:nvPr/>
        </p:nvCxnSpPr>
        <p:spPr>
          <a:xfrm>
            <a:off x="4283968" y="4077072"/>
            <a:ext cx="5760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A6F9FE52-C6C5-4D3D-8F6B-6D28B58DC648}"/>
              </a:ext>
            </a:extLst>
          </p:cNvPr>
          <p:cNvCxnSpPr>
            <a:cxnSpLocks/>
          </p:cNvCxnSpPr>
          <p:nvPr/>
        </p:nvCxnSpPr>
        <p:spPr>
          <a:xfrm>
            <a:off x="1259632" y="2276872"/>
            <a:ext cx="792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A99066ED-03F9-4364-9E79-C246488D0B60}"/>
              </a:ext>
            </a:extLst>
          </p:cNvPr>
          <p:cNvCxnSpPr>
            <a:cxnSpLocks/>
          </p:cNvCxnSpPr>
          <p:nvPr/>
        </p:nvCxnSpPr>
        <p:spPr>
          <a:xfrm>
            <a:off x="2411760" y="2276872"/>
            <a:ext cx="5760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4A085258-8A53-44C5-9647-A003629B717C}"/>
              </a:ext>
            </a:extLst>
          </p:cNvPr>
          <p:cNvCxnSpPr>
            <a:cxnSpLocks/>
          </p:cNvCxnSpPr>
          <p:nvPr/>
        </p:nvCxnSpPr>
        <p:spPr>
          <a:xfrm>
            <a:off x="3131840" y="2276872"/>
            <a:ext cx="792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688D5E94-ADFF-43F4-80D9-01BDB2751831}"/>
              </a:ext>
            </a:extLst>
          </p:cNvPr>
          <p:cNvCxnSpPr>
            <a:cxnSpLocks/>
          </p:cNvCxnSpPr>
          <p:nvPr/>
        </p:nvCxnSpPr>
        <p:spPr>
          <a:xfrm>
            <a:off x="4283968" y="2276872"/>
            <a:ext cx="5760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EA21CC16-2D77-4AD2-B87E-2B5A4A06FFD4}"/>
              </a:ext>
            </a:extLst>
          </p:cNvPr>
          <p:cNvCxnSpPr>
            <a:cxnSpLocks/>
          </p:cNvCxnSpPr>
          <p:nvPr/>
        </p:nvCxnSpPr>
        <p:spPr>
          <a:xfrm>
            <a:off x="5004048" y="2276872"/>
            <a:ext cx="792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F375AF1D-7E1A-4852-A3F9-0FAD8227ED34}"/>
              </a:ext>
            </a:extLst>
          </p:cNvPr>
          <p:cNvCxnSpPr>
            <a:cxnSpLocks/>
          </p:cNvCxnSpPr>
          <p:nvPr/>
        </p:nvCxnSpPr>
        <p:spPr>
          <a:xfrm>
            <a:off x="6084168" y="2276872"/>
            <a:ext cx="6480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F893ADF4-E98E-4BE2-8368-FAA97EF368D6}"/>
              </a:ext>
            </a:extLst>
          </p:cNvPr>
          <p:cNvSpPr txBox="1"/>
          <p:nvPr/>
        </p:nvSpPr>
        <p:spPr>
          <a:xfrm>
            <a:off x="3563888" y="3284984"/>
            <a:ext cx="577402" cy="400110"/>
          </a:xfrm>
          <a:prstGeom prst="rect">
            <a:avLst/>
          </a:prstGeom>
          <a:noFill/>
        </p:spPr>
        <p:txBody>
          <a:bodyPr wrap="none" rtlCol="0">
            <a:spAutoFit/>
          </a:bodyPr>
          <a:lstStyle/>
          <a:p>
            <a:r>
              <a:rPr lang="en-US" altLang="ja-JP" sz="2000" dirty="0">
                <a:latin typeface="+mj-lt"/>
                <a:cs typeface="Arial" panose="020B0604020202020204" pitchFamily="34" charset="0"/>
              </a:rPr>
              <a:t>I</a:t>
            </a:r>
            <a:r>
              <a:rPr lang="en-US" altLang="ja-JP" sz="2000" baseline="-25000" dirty="0">
                <a:latin typeface="+mj-lt"/>
                <a:cs typeface="Arial" panose="020B0604020202020204" pitchFamily="34" charset="0"/>
              </a:rPr>
              <a:t>max</a:t>
            </a:r>
            <a:endParaRPr kumimoji="1" lang="ja-JP" altLang="en-US" sz="2000" baseline="-25000" dirty="0">
              <a:latin typeface="+mj-lt"/>
              <a:cs typeface="Arial" panose="020B0604020202020204" pitchFamily="34" charset="0"/>
            </a:endParaRPr>
          </a:p>
        </p:txBody>
      </p:sp>
      <p:sp>
        <p:nvSpPr>
          <p:cNvPr id="70" name="テキスト ボックス 69">
            <a:extLst>
              <a:ext uri="{FF2B5EF4-FFF2-40B4-BE49-F238E27FC236}">
                <a16:creationId xmlns:a16="http://schemas.microsoft.com/office/drawing/2014/main" id="{FF8C41E1-3518-41AD-8CC4-FAA3B416EEEF}"/>
              </a:ext>
            </a:extLst>
          </p:cNvPr>
          <p:cNvSpPr txBox="1"/>
          <p:nvPr/>
        </p:nvSpPr>
        <p:spPr>
          <a:xfrm>
            <a:off x="3419872" y="3717032"/>
            <a:ext cx="535724" cy="400110"/>
          </a:xfrm>
          <a:prstGeom prst="rect">
            <a:avLst/>
          </a:prstGeom>
          <a:noFill/>
        </p:spPr>
        <p:txBody>
          <a:bodyPr wrap="none" rtlCol="0">
            <a:spAutoFit/>
          </a:bodyPr>
          <a:lstStyle/>
          <a:p>
            <a:r>
              <a:rPr lang="en-US" altLang="ja-JP" sz="2000" dirty="0" err="1">
                <a:latin typeface="+mj-lt"/>
                <a:cs typeface="Arial" panose="020B0604020202020204" pitchFamily="34" charset="0"/>
              </a:rPr>
              <a:t>I</a:t>
            </a:r>
            <a:r>
              <a:rPr lang="en-US" altLang="ja-JP" sz="2000" baseline="-25000" dirty="0" err="1">
                <a:latin typeface="+mj-lt"/>
                <a:cs typeface="Arial" panose="020B0604020202020204" pitchFamily="34" charset="0"/>
              </a:rPr>
              <a:t>min</a:t>
            </a:r>
            <a:endParaRPr kumimoji="1" lang="ja-JP" altLang="en-US" sz="2000" baseline="-25000" dirty="0">
              <a:latin typeface="+mj-lt"/>
              <a:cs typeface="Arial" panose="020B0604020202020204" pitchFamily="34" charset="0"/>
            </a:endParaRPr>
          </a:p>
        </p:txBody>
      </p:sp>
      <p:sp>
        <p:nvSpPr>
          <p:cNvPr id="71" name="テキスト ボックス 70">
            <a:extLst>
              <a:ext uri="{FF2B5EF4-FFF2-40B4-BE49-F238E27FC236}">
                <a16:creationId xmlns:a16="http://schemas.microsoft.com/office/drawing/2014/main" id="{8ACC84CF-B9A4-4B95-9A86-36049ECD5CB5}"/>
              </a:ext>
            </a:extLst>
          </p:cNvPr>
          <p:cNvSpPr txBox="1"/>
          <p:nvPr/>
        </p:nvSpPr>
        <p:spPr>
          <a:xfrm>
            <a:off x="3491880" y="3501008"/>
            <a:ext cx="514885" cy="400110"/>
          </a:xfrm>
          <a:prstGeom prst="rect">
            <a:avLst/>
          </a:prstGeom>
          <a:noFill/>
        </p:spPr>
        <p:txBody>
          <a:bodyPr wrap="none" rtlCol="0">
            <a:spAutoFit/>
          </a:bodyPr>
          <a:lstStyle/>
          <a:p>
            <a:r>
              <a:rPr lang="en-US" altLang="ja-JP" sz="2000" dirty="0" err="1">
                <a:latin typeface="+mj-lt"/>
                <a:cs typeface="Arial" panose="020B0604020202020204" pitchFamily="34" charset="0"/>
              </a:rPr>
              <a:t>I</a:t>
            </a:r>
            <a:r>
              <a:rPr lang="en-US" altLang="ja-JP" sz="2000" baseline="-25000" dirty="0" err="1">
                <a:latin typeface="+mj-lt"/>
                <a:cs typeface="Arial" panose="020B0604020202020204" pitchFamily="34" charset="0"/>
              </a:rPr>
              <a:t>avg</a:t>
            </a:r>
            <a:endParaRPr kumimoji="1" lang="ja-JP" altLang="en-US" sz="2000" baseline="-25000" dirty="0">
              <a:latin typeface="+mj-lt"/>
              <a:cs typeface="Arial" panose="020B0604020202020204" pitchFamily="34" charset="0"/>
            </a:endParaRPr>
          </a:p>
        </p:txBody>
      </p:sp>
      <p:sp>
        <p:nvSpPr>
          <p:cNvPr id="72" name="テキスト ボックス 71">
            <a:extLst>
              <a:ext uri="{FF2B5EF4-FFF2-40B4-BE49-F238E27FC236}">
                <a16:creationId xmlns:a16="http://schemas.microsoft.com/office/drawing/2014/main" id="{64E2A17C-A980-4F7F-A6B0-281FE490B853}"/>
              </a:ext>
            </a:extLst>
          </p:cNvPr>
          <p:cNvSpPr txBox="1"/>
          <p:nvPr/>
        </p:nvSpPr>
        <p:spPr>
          <a:xfrm>
            <a:off x="4067944" y="3212976"/>
            <a:ext cx="1495922"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Pseudo red</a:t>
            </a:r>
            <a:endParaRPr kumimoji="1" lang="ja-JP" altLang="en-US" sz="2000" dirty="0">
              <a:latin typeface="+mj-lt"/>
              <a:cs typeface="Arial" panose="020B0604020202020204" pitchFamily="34" charset="0"/>
            </a:endParaRPr>
          </a:p>
        </p:txBody>
      </p:sp>
      <p:sp>
        <p:nvSpPr>
          <p:cNvPr id="73" name="テキスト ボックス 72">
            <a:extLst>
              <a:ext uri="{FF2B5EF4-FFF2-40B4-BE49-F238E27FC236}">
                <a16:creationId xmlns:a16="http://schemas.microsoft.com/office/drawing/2014/main" id="{7980E1EE-F8DC-46C4-95E1-621ABF75A777}"/>
              </a:ext>
            </a:extLst>
          </p:cNvPr>
          <p:cNvSpPr txBox="1"/>
          <p:nvPr/>
        </p:nvSpPr>
        <p:spPr>
          <a:xfrm>
            <a:off x="4211960" y="3429000"/>
            <a:ext cx="1781257"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Pseudo green</a:t>
            </a:r>
            <a:endParaRPr kumimoji="1" lang="ja-JP" altLang="en-US" sz="2000" dirty="0">
              <a:latin typeface="+mj-lt"/>
              <a:cs typeface="Arial" panose="020B0604020202020204" pitchFamily="34" charset="0"/>
            </a:endParaRPr>
          </a:p>
        </p:txBody>
      </p:sp>
      <p:sp>
        <p:nvSpPr>
          <p:cNvPr id="74" name="テキスト ボックス 73">
            <a:extLst>
              <a:ext uri="{FF2B5EF4-FFF2-40B4-BE49-F238E27FC236}">
                <a16:creationId xmlns:a16="http://schemas.microsoft.com/office/drawing/2014/main" id="{F41F13C1-53A1-405A-B71F-3E039686B55C}"/>
              </a:ext>
            </a:extLst>
          </p:cNvPr>
          <p:cNvSpPr txBox="1"/>
          <p:nvPr/>
        </p:nvSpPr>
        <p:spPr>
          <a:xfrm>
            <a:off x="4355976" y="3645024"/>
            <a:ext cx="1611339"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Pseudo blue</a:t>
            </a:r>
            <a:endParaRPr kumimoji="1" lang="ja-JP" altLang="en-US" sz="2000" dirty="0">
              <a:latin typeface="+mj-lt"/>
              <a:cs typeface="Arial" panose="020B0604020202020204" pitchFamily="34" charset="0"/>
            </a:endParaRPr>
          </a:p>
        </p:txBody>
      </p:sp>
      <p:sp>
        <p:nvSpPr>
          <p:cNvPr id="5" name="タイトル 4">
            <a:extLst>
              <a:ext uri="{FF2B5EF4-FFF2-40B4-BE49-F238E27FC236}">
                <a16:creationId xmlns:a16="http://schemas.microsoft.com/office/drawing/2014/main" id="{5421A1E9-D253-E300-9F5C-3D43AA9A0B5C}"/>
              </a:ext>
            </a:extLst>
          </p:cNvPr>
          <p:cNvSpPr>
            <a:spLocks noGrp="1"/>
          </p:cNvSpPr>
          <p:nvPr>
            <p:ph type="title"/>
          </p:nvPr>
        </p:nvSpPr>
        <p:spPr/>
        <p:txBody>
          <a:bodyPr/>
          <a:lstStyle/>
          <a:p>
            <a:r>
              <a:rPr lang="ja-JP" altLang="en-US" dirty="0"/>
              <a:t>擬似カラー表現</a:t>
            </a:r>
          </a:p>
        </p:txBody>
      </p:sp>
    </p:spTree>
    <p:extLst>
      <p:ext uri="{BB962C8B-B14F-4D97-AF65-F5344CB8AC3E}">
        <p14:creationId xmlns:p14="http://schemas.microsoft.com/office/powerpoint/2010/main" val="3864050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a:off x="4517994" y="4347102"/>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517994" y="4509120"/>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463988" y="4293096"/>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950042" y="4347102"/>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4517994" y="4347102"/>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896036" y="4293096"/>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4463988" y="4293096"/>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4463988" y="4455114"/>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4463988" y="4293096"/>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4247964" y="4401108"/>
            <a:ext cx="162018" cy="0"/>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5004048" y="4401108"/>
            <a:ext cx="162018" cy="0"/>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5274078" y="4347102"/>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5274078" y="4509120"/>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220072" y="4293096"/>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5706126" y="4347102"/>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5274078" y="4347102"/>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652120" y="4293096"/>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220072" y="4293096"/>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5220072" y="4455114"/>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5220072" y="4293096"/>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977934" y="4347102"/>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3977934" y="4509120"/>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923928" y="4293096"/>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4194883" y="4347102"/>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3977934" y="4347102"/>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4140877" y="4293096"/>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3923928" y="4293096"/>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3923928" y="4455114"/>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3923928" y="4293096"/>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3707904" y="4401108"/>
            <a:ext cx="16201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220926" y="4347102"/>
            <a:ext cx="432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220926" y="4509120"/>
            <a:ext cx="432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166920" y="4293096"/>
            <a:ext cx="432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653898" y="4347102"/>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220925" y="4347102"/>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3599892" y="4293096"/>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3166919" y="4293096"/>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3166919" y="4455114"/>
            <a:ext cx="54006" cy="54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166919" y="4293096"/>
            <a:ext cx="0"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3089553" y="4077072"/>
            <a:ext cx="62228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8</a:t>
            </a:r>
            <a:r>
              <a:rPr lang="en-US" altLang="ja-JP" sz="900" dirty="0">
                <a:latin typeface="Arial" panose="020B0604020202020204" pitchFamily="34" charset="0"/>
                <a:cs typeface="Arial" panose="020B0604020202020204" pitchFamily="34" charset="0"/>
                <a:sym typeface="Symbol" panose="05050102010706020507" pitchFamily="18" charset="2"/>
              </a:rPr>
              <a:t>8</a:t>
            </a:r>
            <a:r>
              <a:rPr lang="en-US" altLang="ja-JP" sz="900" dirty="0">
                <a:latin typeface="Arial" panose="020B0604020202020204" pitchFamily="34" charset="0"/>
                <a:cs typeface="Arial" panose="020B0604020202020204" pitchFamily="34" charset="0"/>
              </a:rPr>
              <a:t>@32</a:t>
            </a:r>
            <a:endParaRPr lang="ja-JP" altLang="en-US" sz="900" b="1" i="1" dirty="0">
              <a:latin typeface="+mj-lt"/>
              <a:cs typeface="Arial" panose="020B0604020202020204" pitchFamily="34" charset="0"/>
            </a:endParaRPr>
          </a:p>
        </p:txBody>
      </p:sp>
      <p:sp>
        <p:nvSpPr>
          <p:cNvPr id="51" name="テキスト ボックス 50"/>
          <p:cNvSpPr txBox="1"/>
          <p:nvPr/>
        </p:nvSpPr>
        <p:spPr>
          <a:xfrm>
            <a:off x="3737625" y="4077072"/>
            <a:ext cx="62228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8</a:t>
            </a:r>
            <a:r>
              <a:rPr lang="en-US" altLang="ja-JP" sz="900" dirty="0">
                <a:latin typeface="Arial" panose="020B0604020202020204" pitchFamily="34" charset="0"/>
                <a:cs typeface="Arial" panose="020B0604020202020204" pitchFamily="34" charset="0"/>
                <a:sym typeface="Symbol" panose="05050102010706020507" pitchFamily="18" charset="2"/>
              </a:rPr>
              <a:t>8</a:t>
            </a:r>
            <a:r>
              <a:rPr lang="en-US" altLang="ja-JP" sz="900" dirty="0">
                <a:latin typeface="Arial" panose="020B0604020202020204" pitchFamily="34" charset="0"/>
                <a:cs typeface="Arial" panose="020B0604020202020204" pitchFamily="34" charset="0"/>
              </a:rPr>
              <a:t>@16</a:t>
            </a:r>
            <a:endParaRPr lang="ja-JP" altLang="en-US" sz="900" b="1" i="1" dirty="0">
              <a:latin typeface="+mj-lt"/>
              <a:cs typeface="Arial" panose="020B0604020202020204" pitchFamily="34" charset="0"/>
            </a:endParaRPr>
          </a:p>
        </p:txBody>
      </p:sp>
      <p:sp>
        <p:nvSpPr>
          <p:cNvPr id="52" name="テキスト ボックス 51"/>
          <p:cNvSpPr txBox="1"/>
          <p:nvPr/>
        </p:nvSpPr>
        <p:spPr>
          <a:xfrm>
            <a:off x="4385697" y="4077072"/>
            <a:ext cx="62228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8</a:t>
            </a:r>
            <a:r>
              <a:rPr lang="en-US" altLang="ja-JP" sz="900" dirty="0">
                <a:latin typeface="Arial" panose="020B0604020202020204" pitchFamily="34" charset="0"/>
                <a:cs typeface="Arial" panose="020B0604020202020204" pitchFamily="34" charset="0"/>
                <a:sym typeface="Symbol" panose="05050102010706020507" pitchFamily="18" charset="2"/>
              </a:rPr>
              <a:t>8</a:t>
            </a:r>
            <a:r>
              <a:rPr lang="en-US" altLang="ja-JP" sz="900" dirty="0">
                <a:latin typeface="Arial" panose="020B0604020202020204" pitchFamily="34" charset="0"/>
                <a:cs typeface="Arial" panose="020B0604020202020204" pitchFamily="34" charset="0"/>
              </a:rPr>
              <a:t>@32</a:t>
            </a:r>
            <a:endParaRPr lang="ja-JP" altLang="en-US" sz="900" b="1" i="1" dirty="0">
              <a:latin typeface="+mj-lt"/>
              <a:cs typeface="Arial" panose="020B0604020202020204" pitchFamily="34" charset="0"/>
            </a:endParaRPr>
          </a:p>
        </p:txBody>
      </p:sp>
      <p:sp>
        <p:nvSpPr>
          <p:cNvPr id="53" name="テキスト ボックス 52"/>
          <p:cNvSpPr txBox="1"/>
          <p:nvPr/>
        </p:nvSpPr>
        <p:spPr>
          <a:xfrm>
            <a:off x="5141781" y="4077072"/>
            <a:ext cx="62228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8</a:t>
            </a:r>
            <a:r>
              <a:rPr lang="en-US" altLang="ja-JP" sz="900" dirty="0">
                <a:latin typeface="Arial" panose="020B0604020202020204" pitchFamily="34" charset="0"/>
                <a:cs typeface="Arial" panose="020B0604020202020204" pitchFamily="34" charset="0"/>
                <a:sym typeface="Symbol" panose="05050102010706020507" pitchFamily="18" charset="2"/>
              </a:rPr>
              <a:t>8</a:t>
            </a:r>
            <a:r>
              <a:rPr lang="en-US" altLang="ja-JP" sz="900" dirty="0">
                <a:latin typeface="Arial" panose="020B0604020202020204" pitchFamily="34" charset="0"/>
                <a:cs typeface="Arial" panose="020B0604020202020204" pitchFamily="34" charset="0"/>
              </a:rPr>
              <a:t>@32</a:t>
            </a:r>
            <a:endParaRPr lang="ja-JP" altLang="en-US" sz="900" b="1" i="1" dirty="0">
              <a:latin typeface="+mj-lt"/>
              <a:cs typeface="Arial" panose="020B0604020202020204" pitchFamily="34" charset="0"/>
            </a:endParaRPr>
          </a:p>
        </p:txBody>
      </p:sp>
      <p:cxnSp>
        <p:nvCxnSpPr>
          <p:cNvPr id="54" name="直線矢印コネクタ 53"/>
          <p:cNvCxnSpPr/>
          <p:nvPr/>
        </p:nvCxnSpPr>
        <p:spPr>
          <a:xfrm flipH="1" flipV="1">
            <a:off x="5489178" y="3915054"/>
            <a:ext cx="925" cy="162018"/>
          </a:xfrm>
          <a:prstGeom prst="straightConnector1">
            <a:avLst/>
          </a:prstGeom>
          <a:ln w="38100" cmpd="dbl">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3383868" y="3915054"/>
            <a:ext cx="0" cy="162018"/>
          </a:xfrm>
          <a:prstGeom prst="straightConnector1">
            <a:avLst/>
          </a:prstGeom>
          <a:ln w="38100" cmpd="dbl">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3328938" y="3861048"/>
            <a:ext cx="216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3545886" y="3591018"/>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3328937" y="3591018"/>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3437874" y="348300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3220925" y="348300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3220925" y="375303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3220925" y="3483006"/>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3328938" y="3591018"/>
            <a:ext cx="216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3221850" y="3483006"/>
            <a:ext cx="21602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5868144" y="3699030"/>
            <a:ext cx="162018" cy="0"/>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3005826" y="3699030"/>
            <a:ext cx="16201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a:off x="3599892" y="3699030"/>
            <a:ext cx="16201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2518848" y="3591018"/>
            <a:ext cx="432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2518848" y="3861048"/>
            <a:ext cx="432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2410836" y="3483006"/>
            <a:ext cx="432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2951820" y="3591018"/>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2518847" y="3591018"/>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2843808" y="348300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2410835" y="348300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2410835" y="375303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2410835" y="3483006"/>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2225056" y="3266982"/>
            <a:ext cx="75052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16</a:t>
            </a:r>
            <a:r>
              <a:rPr lang="en-US" altLang="ja-JP" sz="900" dirty="0">
                <a:latin typeface="Arial" panose="020B0604020202020204" pitchFamily="34" charset="0"/>
                <a:cs typeface="Arial" panose="020B0604020202020204" pitchFamily="34" charset="0"/>
                <a:sym typeface="Symbol" panose="05050102010706020507" pitchFamily="18" charset="2"/>
              </a:rPr>
              <a:t>16</a:t>
            </a:r>
            <a:r>
              <a:rPr lang="en-US" altLang="ja-JP" sz="900" dirty="0">
                <a:latin typeface="Arial" panose="020B0604020202020204" pitchFamily="34" charset="0"/>
                <a:cs typeface="Arial" panose="020B0604020202020204" pitchFamily="34" charset="0"/>
              </a:rPr>
              <a:t>@32</a:t>
            </a:r>
            <a:endParaRPr lang="ja-JP" altLang="en-US" sz="900" b="1" i="1" dirty="0">
              <a:latin typeface="+mj-lt"/>
              <a:cs typeface="Arial" panose="020B0604020202020204" pitchFamily="34" charset="0"/>
            </a:endParaRPr>
          </a:p>
        </p:txBody>
      </p:sp>
      <p:sp>
        <p:nvSpPr>
          <p:cNvPr id="102" name="テキスト ボックス 101"/>
          <p:cNvSpPr txBox="1"/>
          <p:nvPr/>
        </p:nvSpPr>
        <p:spPr>
          <a:xfrm>
            <a:off x="2981140" y="3266982"/>
            <a:ext cx="75052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16</a:t>
            </a:r>
            <a:r>
              <a:rPr lang="en-US" altLang="ja-JP" sz="900" dirty="0">
                <a:latin typeface="Arial" panose="020B0604020202020204" pitchFamily="34" charset="0"/>
                <a:cs typeface="Arial" panose="020B0604020202020204" pitchFamily="34" charset="0"/>
                <a:sym typeface="Symbol" panose="05050102010706020507" pitchFamily="18" charset="2"/>
              </a:rPr>
              <a:t>16</a:t>
            </a:r>
            <a:r>
              <a:rPr lang="en-US" altLang="ja-JP" sz="900" dirty="0">
                <a:latin typeface="Arial" panose="020B0604020202020204" pitchFamily="34" charset="0"/>
                <a:cs typeface="Arial" panose="020B0604020202020204" pitchFamily="34" charset="0"/>
              </a:rPr>
              <a:t>@16</a:t>
            </a:r>
            <a:endParaRPr lang="ja-JP" altLang="en-US" sz="900" b="1" i="1" dirty="0">
              <a:latin typeface="+mj-lt"/>
              <a:cs typeface="Arial" panose="020B0604020202020204" pitchFamily="34" charset="0"/>
            </a:endParaRPr>
          </a:p>
        </p:txBody>
      </p:sp>
      <p:sp>
        <p:nvSpPr>
          <p:cNvPr id="104" name="テキスト ボックス 103"/>
          <p:cNvSpPr txBox="1"/>
          <p:nvPr/>
        </p:nvSpPr>
        <p:spPr>
          <a:xfrm>
            <a:off x="5141380" y="3113239"/>
            <a:ext cx="75052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16</a:t>
            </a:r>
            <a:r>
              <a:rPr lang="en-US" altLang="ja-JP" sz="900" dirty="0">
                <a:latin typeface="Arial" panose="020B0604020202020204" pitchFamily="34" charset="0"/>
                <a:cs typeface="Arial" panose="020B0604020202020204" pitchFamily="34" charset="0"/>
                <a:sym typeface="Symbol" panose="05050102010706020507" pitchFamily="18" charset="2"/>
              </a:rPr>
              <a:t>16</a:t>
            </a:r>
            <a:r>
              <a:rPr lang="en-US" altLang="ja-JP" sz="900" dirty="0">
                <a:latin typeface="Arial" panose="020B0604020202020204" pitchFamily="34" charset="0"/>
                <a:cs typeface="Arial" panose="020B0604020202020204" pitchFamily="34" charset="0"/>
              </a:rPr>
              <a:t>@16</a:t>
            </a:r>
            <a:endParaRPr lang="ja-JP" altLang="en-US" sz="900" b="1" i="1" dirty="0">
              <a:latin typeface="+mj-lt"/>
              <a:cs typeface="Arial" panose="020B0604020202020204" pitchFamily="34" charset="0"/>
            </a:endParaRPr>
          </a:p>
        </p:txBody>
      </p:sp>
      <p:sp>
        <p:nvSpPr>
          <p:cNvPr id="105" name="テキスト ボックス 104"/>
          <p:cNvSpPr txBox="1"/>
          <p:nvPr/>
        </p:nvSpPr>
        <p:spPr>
          <a:xfrm>
            <a:off x="5951470" y="3266982"/>
            <a:ext cx="75052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16</a:t>
            </a:r>
            <a:r>
              <a:rPr lang="en-US" altLang="ja-JP" sz="900" dirty="0">
                <a:latin typeface="Arial" panose="020B0604020202020204" pitchFamily="34" charset="0"/>
                <a:cs typeface="Arial" panose="020B0604020202020204" pitchFamily="34" charset="0"/>
                <a:sym typeface="Symbol" panose="05050102010706020507" pitchFamily="18" charset="2"/>
              </a:rPr>
              <a:t>16</a:t>
            </a:r>
            <a:r>
              <a:rPr lang="en-US" altLang="ja-JP" sz="900" dirty="0">
                <a:latin typeface="Arial" panose="020B0604020202020204" pitchFamily="34" charset="0"/>
                <a:cs typeface="Arial" panose="020B0604020202020204" pitchFamily="34" charset="0"/>
              </a:rPr>
              <a:t>@32</a:t>
            </a:r>
            <a:endParaRPr lang="ja-JP" altLang="en-US" sz="900" b="1" i="1" dirty="0">
              <a:latin typeface="+mj-lt"/>
              <a:cs typeface="Arial" panose="020B0604020202020204" pitchFamily="34" charset="0"/>
            </a:endParaRPr>
          </a:p>
        </p:txBody>
      </p:sp>
      <p:cxnSp>
        <p:nvCxnSpPr>
          <p:cNvPr id="116" name="直線矢印コネクタ 115"/>
          <p:cNvCxnSpPr/>
          <p:nvPr/>
        </p:nvCxnSpPr>
        <p:spPr>
          <a:xfrm flipH="1" flipV="1">
            <a:off x="6353274" y="3104964"/>
            <a:ext cx="925" cy="162018"/>
          </a:xfrm>
          <a:prstGeom prst="straightConnector1">
            <a:avLst/>
          </a:prstGeom>
          <a:ln w="38100" cmpd="dbl">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p:nvPr/>
        </p:nvCxnSpPr>
        <p:spPr>
          <a:xfrm>
            <a:off x="2627784" y="3104964"/>
            <a:ext cx="0" cy="162018"/>
          </a:xfrm>
          <a:prstGeom prst="straightConnector1">
            <a:avLst/>
          </a:prstGeom>
          <a:ln w="38100" cmpd="dbl">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1763688" y="2618910"/>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1763688" y="3050958"/>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1601670" y="2456892"/>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2195736"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1763688"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1601670" y="2456892"/>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2033718"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1601670"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1601670" y="2888940"/>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2627784" y="2618910"/>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2627784" y="3050958"/>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2465766" y="2456892"/>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a:off x="2843808"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2627784"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2465766" y="2456892"/>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2681790"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a:off x="2465766"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a:off x="2465766" y="2888940"/>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1277634" y="3050958"/>
            <a:ext cx="54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1331640"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1277634"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a:off x="1115616" y="2456892"/>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1169622"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1115616"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a:off x="1115616" y="2888940"/>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a:off x="1277634" y="2618910"/>
            <a:ext cx="54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a:off x="1115616" y="2456892"/>
            <a:ext cx="54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矢印コネクタ 198"/>
          <p:cNvCxnSpPr/>
          <p:nvPr/>
        </p:nvCxnSpPr>
        <p:spPr>
          <a:xfrm>
            <a:off x="2249742" y="2726922"/>
            <a:ext cx="16201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直線矢印コネクタ 200"/>
          <p:cNvCxnSpPr/>
          <p:nvPr/>
        </p:nvCxnSpPr>
        <p:spPr>
          <a:xfrm>
            <a:off x="2897814" y="2726922"/>
            <a:ext cx="313234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直線矢印コネクタ 204"/>
          <p:cNvCxnSpPr/>
          <p:nvPr/>
        </p:nvCxnSpPr>
        <p:spPr>
          <a:xfrm>
            <a:off x="1385646" y="2726922"/>
            <a:ext cx="16201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1" name="テキスト ボックス 180"/>
          <p:cNvSpPr txBox="1"/>
          <p:nvPr/>
        </p:nvSpPr>
        <p:spPr>
          <a:xfrm>
            <a:off x="875106" y="2249143"/>
            <a:ext cx="68640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32</a:t>
            </a:r>
            <a:r>
              <a:rPr lang="en-US" altLang="ja-JP" sz="900" dirty="0">
                <a:latin typeface="Arial" panose="020B0604020202020204" pitchFamily="34" charset="0"/>
                <a:cs typeface="Arial" panose="020B0604020202020204" pitchFamily="34" charset="0"/>
                <a:sym typeface="Symbol" panose="05050102010706020507" pitchFamily="18" charset="2"/>
              </a:rPr>
              <a:t></a:t>
            </a:r>
            <a:r>
              <a:rPr lang="en-US" altLang="ja-JP" sz="900" dirty="0">
                <a:latin typeface="Arial" panose="020B0604020202020204" pitchFamily="34" charset="0"/>
                <a:cs typeface="Arial" panose="020B0604020202020204" pitchFamily="34" charset="0"/>
              </a:rPr>
              <a:t>32@3</a:t>
            </a:r>
            <a:endParaRPr lang="ja-JP" altLang="en-US" sz="900" b="1" i="1" dirty="0">
              <a:latin typeface="+mj-lt"/>
              <a:cs typeface="Arial" panose="020B0604020202020204" pitchFamily="34" charset="0"/>
            </a:endParaRPr>
          </a:p>
        </p:txBody>
      </p:sp>
      <p:sp>
        <p:nvSpPr>
          <p:cNvPr id="202" name="テキスト ボックス 201"/>
          <p:cNvSpPr txBox="1"/>
          <p:nvPr/>
        </p:nvSpPr>
        <p:spPr>
          <a:xfrm>
            <a:off x="1468972" y="2240868"/>
            <a:ext cx="75052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32</a:t>
            </a:r>
            <a:r>
              <a:rPr lang="en-US" altLang="ja-JP" sz="900" dirty="0">
                <a:latin typeface="Arial" panose="020B0604020202020204" pitchFamily="34" charset="0"/>
                <a:cs typeface="Arial" panose="020B0604020202020204" pitchFamily="34" charset="0"/>
                <a:sym typeface="Symbol" panose="05050102010706020507" pitchFamily="18" charset="2"/>
              </a:rPr>
              <a:t></a:t>
            </a:r>
            <a:r>
              <a:rPr lang="en-US" altLang="ja-JP" sz="900" dirty="0">
                <a:latin typeface="Arial" panose="020B0604020202020204" pitchFamily="34" charset="0"/>
                <a:cs typeface="Arial" panose="020B0604020202020204" pitchFamily="34" charset="0"/>
              </a:rPr>
              <a:t>32@32</a:t>
            </a:r>
            <a:endParaRPr lang="ja-JP" altLang="en-US" sz="900" b="1" i="1" dirty="0">
              <a:latin typeface="+mj-lt"/>
              <a:cs typeface="Arial" panose="020B0604020202020204" pitchFamily="34" charset="0"/>
            </a:endParaRPr>
          </a:p>
        </p:txBody>
      </p:sp>
      <p:sp>
        <p:nvSpPr>
          <p:cNvPr id="203" name="テキスト ボックス 202"/>
          <p:cNvSpPr txBox="1"/>
          <p:nvPr/>
        </p:nvSpPr>
        <p:spPr>
          <a:xfrm>
            <a:off x="2225056" y="2240868"/>
            <a:ext cx="75052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32</a:t>
            </a:r>
            <a:r>
              <a:rPr lang="en-US" altLang="ja-JP" sz="900" dirty="0">
                <a:latin typeface="Arial" panose="020B0604020202020204" pitchFamily="34" charset="0"/>
                <a:cs typeface="Arial" panose="020B0604020202020204" pitchFamily="34" charset="0"/>
                <a:sym typeface="Symbol" panose="05050102010706020507" pitchFamily="18" charset="2"/>
              </a:rPr>
              <a:t></a:t>
            </a:r>
            <a:r>
              <a:rPr lang="en-US" altLang="ja-JP" sz="900" dirty="0">
                <a:latin typeface="Arial" panose="020B0604020202020204" pitchFamily="34" charset="0"/>
                <a:cs typeface="Arial" panose="020B0604020202020204" pitchFamily="34" charset="0"/>
              </a:rPr>
              <a:t>32@16</a:t>
            </a:r>
            <a:endParaRPr lang="ja-JP" altLang="en-US" sz="900" b="1" i="1" dirty="0">
              <a:latin typeface="+mj-lt"/>
              <a:cs typeface="Arial" panose="020B0604020202020204" pitchFamily="34" charset="0"/>
            </a:endParaRPr>
          </a:p>
        </p:txBody>
      </p:sp>
      <p:cxnSp>
        <p:nvCxnSpPr>
          <p:cNvPr id="220" name="直線コネクタ 219"/>
          <p:cNvCxnSpPr/>
          <p:nvPr/>
        </p:nvCxnSpPr>
        <p:spPr>
          <a:xfrm>
            <a:off x="5382090" y="3861048"/>
            <a:ext cx="216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5599039" y="3591018"/>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a:off x="5382090" y="3591018"/>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a:off x="5491027" y="348300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a:off x="5274078" y="348300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p:nvPr/>
        </p:nvCxnSpPr>
        <p:spPr>
          <a:xfrm>
            <a:off x="5274078" y="375303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a:off x="5274078" y="3483006"/>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a:off x="5382090" y="3591018"/>
            <a:ext cx="216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flipV="1">
            <a:off x="5275003" y="3483006"/>
            <a:ext cx="21602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a:off x="5597190" y="3861048"/>
            <a:ext cx="216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a:off x="5814138" y="3591018"/>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a:off x="5706126" y="348300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p:cNvCxnSpPr/>
          <p:nvPr/>
        </p:nvCxnSpPr>
        <p:spPr>
          <a:xfrm>
            <a:off x="5597190" y="3591018"/>
            <a:ext cx="216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p:nvPr/>
        </p:nvCxnSpPr>
        <p:spPr>
          <a:xfrm flipV="1">
            <a:off x="5490102" y="3483006"/>
            <a:ext cx="21602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テキスト ボックス 237"/>
          <p:cNvSpPr txBox="1"/>
          <p:nvPr/>
        </p:nvSpPr>
        <p:spPr>
          <a:xfrm>
            <a:off x="5141380" y="3266982"/>
            <a:ext cx="75052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16</a:t>
            </a:r>
            <a:r>
              <a:rPr lang="en-US" altLang="ja-JP" sz="900" dirty="0">
                <a:latin typeface="Arial" panose="020B0604020202020204" pitchFamily="34" charset="0"/>
                <a:cs typeface="Arial" panose="020B0604020202020204" pitchFamily="34" charset="0"/>
                <a:sym typeface="Symbol" panose="05050102010706020507" pitchFamily="18" charset="2"/>
              </a:rPr>
              <a:t>16</a:t>
            </a:r>
            <a:r>
              <a:rPr lang="en-US" altLang="ja-JP" sz="900" dirty="0">
                <a:latin typeface="Arial" panose="020B0604020202020204" pitchFamily="34" charset="0"/>
                <a:cs typeface="Arial" panose="020B0604020202020204" pitchFamily="34" charset="0"/>
              </a:rPr>
              <a:t>@16</a:t>
            </a:r>
            <a:endParaRPr lang="ja-JP" altLang="en-US" sz="900" b="1" i="1" dirty="0">
              <a:latin typeface="+mj-lt"/>
              <a:cs typeface="Arial" panose="020B0604020202020204" pitchFamily="34" charset="0"/>
            </a:endParaRPr>
          </a:p>
        </p:txBody>
      </p:sp>
      <p:cxnSp>
        <p:nvCxnSpPr>
          <p:cNvPr id="241" name="直線コネクタ 240"/>
          <p:cNvCxnSpPr/>
          <p:nvPr/>
        </p:nvCxnSpPr>
        <p:spPr>
          <a:xfrm>
            <a:off x="6192180" y="3591018"/>
            <a:ext cx="432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a:off x="6192180" y="3861048"/>
            <a:ext cx="432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p:nvPr/>
        </p:nvCxnSpPr>
        <p:spPr>
          <a:xfrm>
            <a:off x="6084168" y="3483006"/>
            <a:ext cx="432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a:off x="6625153" y="3591018"/>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p:cNvCxnSpPr/>
          <p:nvPr/>
        </p:nvCxnSpPr>
        <p:spPr>
          <a:xfrm>
            <a:off x="6192180" y="3591018"/>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直線コネクタ 245"/>
          <p:cNvCxnSpPr/>
          <p:nvPr/>
        </p:nvCxnSpPr>
        <p:spPr>
          <a:xfrm>
            <a:off x="6517141" y="348300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p:cNvCxnSpPr/>
          <p:nvPr/>
        </p:nvCxnSpPr>
        <p:spPr>
          <a:xfrm>
            <a:off x="6084168" y="348300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直線コネクタ 247"/>
          <p:cNvCxnSpPr/>
          <p:nvPr/>
        </p:nvCxnSpPr>
        <p:spPr>
          <a:xfrm>
            <a:off x="6084168" y="3753036"/>
            <a:ext cx="108012" cy="108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p:cNvCxnSpPr/>
          <p:nvPr/>
        </p:nvCxnSpPr>
        <p:spPr>
          <a:xfrm>
            <a:off x="6084168" y="3483006"/>
            <a:ext cx="0"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p:cNvCxnSpPr/>
          <p:nvPr/>
        </p:nvCxnSpPr>
        <p:spPr>
          <a:xfrm>
            <a:off x="6246186" y="2618910"/>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直線コネクタ 251"/>
          <p:cNvCxnSpPr/>
          <p:nvPr/>
        </p:nvCxnSpPr>
        <p:spPr>
          <a:xfrm>
            <a:off x="6246186" y="3050958"/>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p:cNvCxnSpPr/>
          <p:nvPr/>
        </p:nvCxnSpPr>
        <p:spPr>
          <a:xfrm>
            <a:off x="6084168" y="2456892"/>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p:nvPr/>
        </p:nvCxnSpPr>
        <p:spPr>
          <a:xfrm>
            <a:off x="6462210"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p:cNvCxnSpPr/>
          <p:nvPr/>
        </p:nvCxnSpPr>
        <p:spPr>
          <a:xfrm>
            <a:off x="6246186"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p:cNvCxnSpPr/>
          <p:nvPr/>
        </p:nvCxnSpPr>
        <p:spPr>
          <a:xfrm>
            <a:off x="6084168" y="2456892"/>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直線コネクタ 256"/>
          <p:cNvCxnSpPr/>
          <p:nvPr/>
        </p:nvCxnSpPr>
        <p:spPr>
          <a:xfrm>
            <a:off x="6300192"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p:nvPr/>
        </p:nvCxnSpPr>
        <p:spPr>
          <a:xfrm>
            <a:off x="6084168"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p:cNvCxnSpPr/>
          <p:nvPr/>
        </p:nvCxnSpPr>
        <p:spPr>
          <a:xfrm>
            <a:off x="6084168" y="2888940"/>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a:off x="6462210" y="2618910"/>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a:off x="6462210" y="3050958"/>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a:xfrm>
            <a:off x="6300192" y="2456892"/>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p:cNvCxnSpPr/>
          <p:nvPr/>
        </p:nvCxnSpPr>
        <p:spPr>
          <a:xfrm>
            <a:off x="6678234"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直線コネクタ 265"/>
          <p:cNvCxnSpPr/>
          <p:nvPr/>
        </p:nvCxnSpPr>
        <p:spPr>
          <a:xfrm>
            <a:off x="6516216"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0" name="テキスト ボックス 269"/>
          <p:cNvSpPr txBox="1"/>
          <p:nvPr/>
        </p:nvSpPr>
        <p:spPr>
          <a:xfrm>
            <a:off x="5952395" y="2240868"/>
            <a:ext cx="75052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32</a:t>
            </a:r>
            <a:r>
              <a:rPr lang="en-US" altLang="ja-JP" sz="900" dirty="0">
                <a:latin typeface="Arial" panose="020B0604020202020204" pitchFamily="34" charset="0"/>
                <a:cs typeface="Arial" panose="020B0604020202020204" pitchFamily="34" charset="0"/>
                <a:sym typeface="Symbol" panose="05050102010706020507" pitchFamily="18" charset="2"/>
              </a:rPr>
              <a:t></a:t>
            </a:r>
            <a:r>
              <a:rPr lang="en-US" altLang="ja-JP" sz="900" dirty="0">
                <a:latin typeface="Arial" panose="020B0604020202020204" pitchFamily="34" charset="0"/>
                <a:cs typeface="Arial" panose="020B0604020202020204" pitchFamily="34" charset="0"/>
              </a:rPr>
              <a:t>32@16</a:t>
            </a:r>
            <a:endParaRPr lang="ja-JP" altLang="en-US" sz="900" b="1" i="1" dirty="0">
              <a:latin typeface="+mj-lt"/>
              <a:cs typeface="Arial" panose="020B0604020202020204" pitchFamily="34" charset="0"/>
            </a:endParaRPr>
          </a:p>
        </p:txBody>
      </p:sp>
      <p:sp>
        <p:nvSpPr>
          <p:cNvPr id="271" name="テキスト ボックス 270"/>
          <p:cNvSpPr txBox="1"/>
          <p:nvPr/>
        </p:nvSpPr>
        <p:spPr>
          <a:xfrm>
            <a:off x="5951470" y="2087125"/>
            <a:ext cx="75052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32</a:t>
            </a:r>
            <a:r>
              <a:rPr lang="en-US" altLang="ja-JP" sz="900" dirty="0">
                <a:latin typeface="Arial" panose="020B0604020202020204" pitchFamily="34" charset="0"/>
                <a:cs typeface="Arial" panose="020B0604020202020204" pitchFamily="34" charset="0"/>
                <a:sym typeface="Symbol" panose="05050102010706020507" pitchFamily="18" charset="2"/>
              </a:rPr>
              <a:t></a:t>
            </a:r>
            <a:r>
              <a:rPr lang="en-US" altLang="ja-JP" sz="900" dirty="0">
                <a:latin typeface="Arial" panose="020B0604020202020204" pitchFamily="34" charset="0"/>
                <a:cs typeface="Arial" panose="020B0604020202020204" pitchFamily="34" charset="0"/>
              </a:rPr>
              <a:t>32@16</a:t>
            </a:r>
            <a:endParaRPr lang="ja-JP" altLang="en-US" sz="900" b="1" i="1" dirty="0">
              <a:latin typeface="+mj-lt"/>
              <a:cs typeface="Arial" panose="020B0604020202020204" pitchFamily="34" charset="0"/>
            </a:endParaRPr>
          </a:p>
        </p:txBody>
      </p:sp>
      <p:cxnSp>
        <p:nvCxnSpPr>
          <p:cNvPr id="272" name="直線コネクタ 271"/>
          <p:cNvCxnSpPr/>
          <p:nvPr/>
        </p:nvCxnSpPr>
        <p:spPr>
          <a:xfrm>
            <a:off x="7110282" y="2618910"/>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p:nvPr/>
        </p:nvCxnSpPr>
        <p:spPr>
          <a:xfrm>
            <a:off x="7110282" y="3050958"/>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直線コネクタ 273"/>
          <p:cNvCxnSpPr/>
          <p:nvPr/>
        </p:nvCxnSpPr>
        <p:spPr>
          <a:xfrm>
            <a:off x="6948264" y="2456892"/>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直線コネクタ 274"/>
          <p:cNvCxnSpPr/>
          <p:nvPr/>
        </p:nvCxnSpPr>
        <p:spPr>
          <a:xfrm>
            <a:off x="7542330"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p:cNvCxnSpPr/>
          <p:nvPr/>
        </p:nvCxnSpPr>
        <p:spPr>
          <a:xfrm>
            <a:off x="7110282"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p:cNvCxnSpPr/>
          <p:nvPr/>
        </p:nvCxnSpPr>
        <p:spPr>
          <a:xfrm>
            <a:off x="6948264" y="2456892"/>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直線コネクタ 277"/>
          <p:cNvCxnSpPr/>
          <p:nvPr/>
        </p:nvCxnSpPr>
        <p:spPr>
          <a:xfrm>
            <a:off x="7380312"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p:cNvCxnSpPr/>
          <p:nvPr/>
        </p:nvCxnSpPr>
        <p:spPr>
          <a:xfrm>
            <a:off x="6948264"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直線コネクタ 279"/>
          <p:cNvCxnSpPr/>
          <p:nvPr/>
        </p:nvCxnSpPr>
        <p:spPr>
          <a:xfrm>
            <a:off x="6948264" y="2888940"/>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直線矢印コネクタ 280"/>
          <p:cNvCxnSpPr/>
          <p:nvPr/>
        </p:nvCxnSpPr>
        <p:spPr>
          <a:xfrm>
            <a:off x="6732240" y="2726922"/>
            <a:ext cx="162018" cy="0"/>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直線矢印コネクタ 281"/>
          <p:cNvCxnSpPr/>
          <p:nvPr/>
        </p:nvCxnSpPr>
        <p:spPr>
          <a:xfrm>
            <a:off x="7596336" y="2726922"/>
            <a:ext cx="162018" cy="0"/>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直線コネクタ 282"/>
          <p:cNvCxnSpPr/>
          <p:nvPr/>
        </p:nvCxnSpPr>
        <p:spPr>
          <a:xfrm>
            <a:off x="7974378" y="3050958"/>
            <a:ext cx="54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p:cNvCxnSpPr/>
          <p:nvPr/>
        </p:nvCxnSpPr>
        <p:spPr>
          <a:xfrm>
            <a:off x="8028384"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p:cNvCxnSpPr/>
          <p:nvPr/>
        </p:nvCxnSpPr>
        <p:spPr>
          <a:xfrm>
            <a:off x="7974378" y="2618910"/>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直線コネクタ 285"/>
          <p:cNvCxnSpPr/>
          <p:nvPr/>
        </p:nvCxnSpPr>
        <p:spPr>
          <a:xfrm>
            <a:off x="7812360" y="2456892"/>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直線コネクタ 286"/>
          <p:cNvCxnSpPr/>
          <p:nvPr/>
        </p:nvCxnSpPr>
        <p:spPr>
          <a:xfrm>
            <a:off x="7866366"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p:cNvCxnSpPr/>
          <p:nvPr/>
        </p:nvCxnSpPr>
        <p:spPr>
          <a:xfrm>
            <a:off x="7812360" y="2456892"/>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p:cNvCxnSpPr/>
          <p:nvPr/>
        </p:nvCxnSpPr>
        <p:spPr>
          <a:xfrm>
            <a:off x="7812360" y="2888940"/>
            <a:ext cx="162018" cy="162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p:cNvCxnSpPr/>
          <p:nvPr/>
        </p:nvCxnSpPr>
        <p:spPr>
          <a:xfrm>
            <a:off x="7974378" y="2618910"/>
            <a:ext cx="54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p:cNvCxnSpPr/>
          <p:nvPr/>
        </p:nvCxnSpPr>
        <p:spPr>
          <a:xfrm>
            <a:off x="7812360" y="2456892"/>
            <a:ext cx="54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2" name="テキスト ボックス 291"/>
          <p:cNvSpPr txBox="1"/>
          <p:nvPr/>
        </p:nvSpPr>
        <p:spPr>
          <a:xfrm>
            <a:off x="7571850" y="2240868"/>
            <a:ext cx="68640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32</a:t>
            </a:r>
            <a:r>
              <a:rPr lang="en-US" altLang="ja-JP" sz="900" dirty="0">
                <a:latin typeface="Arial" panose="020B0604020202020204" pitchFamily="34" charset="0"/>
                <a:cs typeface="Arial" panose="020B0604020202020204" pitchFamily="34" charset="0"/>
                <a:sym typeface="Symbol" panose="05050102010706020507" pitchFamily="18" charset="2"/>
              </a:rPr>
              <a:t></a:t>
            </a:r>
            <a:r>
              <a:rPr lang="en-US" altLang="ja-JP" sz="900" dirty="0">
                <a:latin typeface="Arial" panose="020B0604020202020204" pitchFamily="34" charset="0"/>
                <a:cs typeface="Arial" panose="020B0604020202020204" pitchFamily="34" charset="0"/>
              </a:rPr>
              <a:t>32@3</a:t>
            </a:r>
            <a:endParaRPr lang="ja-JP" altLang="en-US" sz="900" b="1" i="1" dirty="0">
              <a:latin typeface="+mj-lt"/>
              <a:cs typeface="Arial" panose="020B0604020202020204" pitchFamily="34" charset="0"/>
            </a:endParaRPr>
          </a:p>
        </p:txBody>
      </p:sp>
      <p:sp>
        <p:nvSpPr>
          <p:cNvPr id="293" name="テキスト ボックス 292"/>
          <p:cNvSpPr txBox="1"/>
          <p:nvPr/>
        </p:nvSpPr>
        <p:spPr>
          <a:xfrm>
            <a:off x="6815566" y="2240868"/>
            <a:ext cx="750526"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32</a:t>
            </a:r>
            <a:r>
              <a:rPr lang="en-US" altLang="ja-JP" sz="900" dirty="0">
                <a:latin typeface="Arial" panose="020B0604020202020204" pitchFamily="34" charset="0"/>
                <a:cs typeface="Arial" panose="020B0604020202020204" pitchFamily="34" charset="0"/>
                <a:sym typeface="Symbol" panose="05050102010706020507" pitchFamily="18" charset="2"/>
              </a:rPr>
              <a:t></a:t>
            </a:r>
            <a:r>
              <a:rPr lang="en-US" altLang="ja-JP" sz="900" dirty="0">
                <a:latin typeface="Arial" panose="020B0604020202020204" pitchFamily="34" charset="0"/>
                <a:cs typeface="Arial" panose="020B0604020202020204" pitchFamily="34" charset="0"/>
              </a:rPr>
              <a:t>32@32</a:t>
            </a:r>
            <a:endParaRPr lang="ja-JP" altLang="en-US" sz="900" b="1" i="1" dirty="0">
              <a:latin typeface="+mj-lt"/>
              <a:cs typeface="Arial" panose="020B0604020202020204" pitchFamily="34" charset="0"/>
            </a:endParaRPr>
          </a:p>
        </p:txBody>
      </p:sp>
      <p:cxnSp>
        <p:nvCxnSpPr>
          <p:cNvPr id="169" name="直線矢印コネクタ 168"/>
          <p:cNvCxnSpPr/>
          <p:nvPr/>
        </p:nvCxnSpPr>
        <p:spPr>
          <a:xfrm>
            <a:off x="2087724" y="4995174"/>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直線矢印コネクタ 169"/>
          <p:cNvCxnSpPr/>
          <p:nvPr/>
        </p:nvCxnSpPr>
        <p:spPr>
          <a:xfrm>
            <a:off x="3545886" y="4941168"/>
            <a:ext cx="21602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線矢印コネクタ 170"/>
          <p:cNvCxnSpPr/>
          <p:nvPr/>
        </p:nvCxnSpPr>
        <p:spPr>
          <a:xfrm>
            <a:off x="5328084" y="4941168"/>
            <a:ext cx="216024" cy="0"/>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線矢印コネクタ 171"/>
          <p:cNvCxnSpPr/>
          <p:nvPr/>
        </p:nvCxnSpPr>
        <p:spPr>
          <a:xfrm>
            <a:off x="5328084" y="5103186"/>
            <a:ext cx="216024" cy="0"/>
          </a:xfrm>
          <a:prstGeom prst="straightConnector1">
            <a:avLst/>
          </a:prstGeom>
          <a:ln w="38100" cmpd="dbl">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a:xfrm>
            <a:off x="3545886" y="5103186"/>
            <a:ext cx="216024" cy="0"/>
          </a:xfrm>
          <a:prstGeom prst="straightConnector1">
            <a:avLst/>
          </a:prstGeom>
          <a:ln w="38100" cmpd="dbl">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4" name="テキスト ボックス 173"/>
          <p:cNvSpPr txBox="1"/>
          <p:nvPr/>
        </p:nvSpPr>
        <p:spPr>
          <a:xfrm>
            <a:off x="2279263" y="4895437"/>
            <a:ext cx="998991"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Skip connection</a:t>
            </a:r>
            <a:endParaRPr lang="ja-JP" altLang="en-US" sz="900" b="1" i="1" dirty="0">
              <a:latin typeface="+mj-lt"/>
              <a:cs typeface="Arial" panose="020B0604020202020204" pitchFamily="34" charset="0"/>
            </a:endParaRPr>
          </a:p>
        </p:txBody>
      </p:sp>
      <p:sp>
        <p:nvSpPr>
          <p:cNvPr id="175" name="テキスト ボックス 174"/>
          <p:cNvSpPr txBox="1"/>
          <p:nvPr/>
        </p:nvSpPr>
        <p:spPr>
          <a:xfrm>
            <a:off x="3683217" y="4841431"/>
            <a:ext cx="1313181"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3</a:t>
            </a:r>
            <a:r>
              <a:rPr lang="en-US" altLang="ja-JP" sz="900" dirty="0">
                <a:latin typeface="Arial" panose="020B0604020202020204" pitchFamily="34" charset="0"/>
                <a:cs typeface="Arial" panose="020B0604020202020204" pitchFamily="34" charset="0"/>
                <a:sym typeface="Symbol" panose="05050102010706020507" pitchFamily="18" charset="2"/>
              </a:rPr>
              <a:t></a:t>
            </a:r>
            <a:r>
              <a:rPr lang="en-US" altLang="ja-JP" sz="900" dirty="0">
                <a:latin typeface="Arial" panose="020B0604020202020204" pitchFamily="34" charset="0"/>
                <a:cs typeface="Arial" panose="020B0604020202020204" pitchFamily="34" charset="0"/>
              </a:rPr>
              <a:t>3 Conv2D (1 stride)</a:t>
            </a:r>
            <a:endParaRPr lang="ja-JP" altLang="en-US" sz="900" b="1" i="1" dirty="0">
              <a:latin typeface="+mj-lt"/>
              <a:cs typeface="Arial" panose="020B0604020202020204" pitchFamily="34" charset="0"/>
            </a:endParaRPr>
          </a:p>
        </p:txBody>
      </p:sp>
      <p:sp>
        <p:nvSpPr>
          <p:cNvPr id="176" name="テキスト ボックス 175"/>
          <p:cNvSpPr txBox="1"/>
          <p:nvPr/>
        </p:nvSpPr>
        <p:spPr>
          <a:xfrm>
            <a:off x="3683218" y="5003449"/>
            <a:ext cx="1370888"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3</a:t>
            </a:r>
            <a:r>
              <a:rPr lang="en-US" altLang="ja-JP" sz="900" dirty="0">
                <a:latin typeface="Arial" panose="020B0604020202020204" pitchFamily="34" charset="0"/>
                <a:cs typeface="Arial" panose="020B0604020202020204" pitchFamily="34" charset="0"/>
                <a:sym typeface="Symbol" panose="05050102010706020507" pitchFamily="18" charset="2"/>
              </a:rPr>
              <a:t></a:t>
            </a:r>
            <a:r>
              <a:rPr lang="en-US" altLang="ja-JP" sz="900" dirty="0">
                <a:latin typeface="Arial" panose="020B0604020202020204" pitchFamily="34" charset="0"/>
                <a:cs typeface="Arial" panose="020B0604020202020204" pitchFamily="34" charset="0"/>
              </a:rPr>
              <a:t>3 Conv2D (2 strides)</a:t>
            </a:r>
            <a:endParaRPr lang="ja-JP" altLang="en-US" sz="900" b="1" i="1" dirty="0">
              <a:latin typeface="+mj-lt"/>
              <a:cs typeface="Arial" panose="020B0604020202020204" pitchFamily="34" charset="0"/>
            </a:endParaRPr>
          </a:p>
        </p:txBody>
      </p:sp>
      <p:sp>
        <p:nvSpPr>
          <p:cNvPr id="177" name="テキスト ボックス 176"/>
          <p:cNvSpPr txBox="1"/>
          <p:nvPr/>
        </p:nvSpPr>
        <p:spPr>
          <a:xfrm>
            <a:off x="5461240" y="4841431"/>
            <a:ext cx="1922321"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3</a:t>
            </a:r>
            <a:r>
              <a:rPr lang="en-US" altLang="ja-JP" sz="900" dirty="0">
                <a:latin typeface="Arial" panose="020B0604020202020204" pitchFamily="34" charset="0"/>
                <a:cs typeface="Arial" panose="020B0604020202020204" pitchFamily="34" charset="0"/>
                <a:sym typeface="Symbol" panose="05050102010706020507" pitchFamily="18" charset="2"/>
              </a:rPr>
              <a:t></a:t>
            </a:r>
            <a:r>
              <a:rPr lang="en-US" altLang="ja-JP" sz="900" dirty="0">
                <a:latin typeface="Arial" panose="020B0604020202020204" pitchFamily="34" charset="0"/>
                <a:cs typeface="Arial" panose="020B0604020202020204" pitchFamily="34" charset="0"/>
              </a:rPr>
              <a:t>3 TransposedConv2D (1 stride)</a:t>
            </a:r>
            <a:endParaRPr lang="ja-JP" altLang="en-US" sz="900" b="1" i="1" dirty="0">
              <a:latin typeface="+mj-lt"/>
              <a:cs typeface="Arial" panose="020B0604020202020204" pitchFamily="34" charset="0"/>
            </a:endParaRPr>
          </a:p>
        </p:txBody>
      </p:sp>
      <p:sp>
        <p:nvSpPr>
          <p:cNvPr id="178" name="テキスト ボックス 177"/>
          <p:cNvSpPr txBox="1"/>
          <p:nvPr/>
        </p:nvSpPr>
        <p:spPr>
          <a:xfrm>
            <a:off x="5464246" y="5003449"/>
            <a:ext cx="1980029" cy="230832"/>
          </a:xfrm>
          <a:prstGeom prst="rect">
            <a:avLst/>
          </a:prstGeom>
          <a:noFill/>
        </p:spPr>
        <p:txBody>
          <a:bodyPr wrap="none" rtlCol="0">
            <a:spAutoFit/>
          </a:bodyPr>
          <a:lstStyle/>
          <a:p>
            <a:pPr algn="ctr"/>
            <a:r>
              <a:rPr lang="en-US" altLang="ja-JP" sz="900" dirty="0">
                <a:latin typeface="Arial" panose="020B0604020202020204" pitchFamily="34" charset="0"/>
                <a:cs typeface="Arial" panose="020B0604020202020204" pitchFamily="34" charset="0"/>
              </a:rPr>
              <a:t>3</a:t>
            </a:r>
            <a:r>
              <a:rPr lang="en-US" altLang="ja-JP" sz="900" dirty="0">
                <a:latin typeface="Arial" panose="020B0604020202020204" pitchFamily="34" charset="0"/>
                <a:cs typeface="Arial" panose="020B0604020202020204" pitchFamily="34" charset="0"/>
                <a:sym typeface="Symbol" panose="05050102010706020507" pitchFamily="18" charset="2"/>
              </a:rPr>
              <a:t></a:t>
            </a:r>
            <a:r>
              <a:rPr lang="en-US" altLang="ja-JP" sz="900" dirty="0">
                <a:latin typeface="Arial" panose="020B0604020202020204" pitchFamily="34" charset="0"/>
                <a:cs typeface="Arial" panose="020B0604020202020204" pitchFamily="34" charset="0"/>
              </a:rPr>
              <a:t>3 TransposedConv2D (2 strides)</a:t>
            </a:r>
            <a:endParaRPr lang="ja-JP" altLang="en-US" sz="900" b="1" i="1" dirty="0">
              <a:latin typeface="+mj-lt"/>
              <a:cs typeface="Arial" panose="020B0604020202020204" pitchFamily="34" charset="0"/>
            </a:endParaRPr>
          </a:p>
        </p:txBody>
      </p:sp>
      <p:pic>
        <p:nvPicPr>
          <p:cNvPr id="2" name="図 1">
            <a:extLst>
              <a:ext uri="{FF2B5EF4-FFF2-40B4-BE49-F238E27FC236}">
                <a16:creationId xmlns:a16="http://schemas.microsoft.com/office/drawing/2014/main" id="{A54C013B-F99E-5C99-3C65-AF017A0378A1}"/>
              </a:ext>
            </a:extLst>
          </p:cNvPr>
          <p:cNvPicPr>
            <a:picLocks noChangeAspect="1"/>
          </p:cNvPicPr>
          <p:nvPr/>
        </p:nvPicPr>
        <p:blipFill>
          <a:blip r:embed="rId2"/>
          <a:stretch>
            <a:fillRect/>
          </a:stretch>
        </p:blipFill>
        <p:spPr>
          <a:xfrm>
            <a:off x="251520" y="1700808"/>
            <a:ext cx="304800" cy="304800"/>
          </a:xfrm>
          <a:prstGeom prst="rect">
            <a:avLst/>
          </a:prstGeom>
        </p:spPr>
      </p:pic>
      <p:pic>
        <p:nvPicPr>
          <p:cNvPr id="3" name="図 2">
            <a:extLst>
              <a:ext uri="{FF2B5EF4-FFF2-40B4-BE49-F238E27FC236}">
                <a16:creationId xmlns:a16="http://schemas.microsoft.com/office/drawing/2014/main" id="{E8FA0804-F8C8-5CB3-CE1F-6F42AD959ACD}"/>
              </a:ext>
            </a:extLst>
          </p:cNvPr>
          <p:cNvPicPr>
            <a:picLocks noChangeAspect="1"/>
          </p:cNvPicPr>
          <p:nvPr/>
        </p:nvPicPr>
        <p:blipFill>
          <a:blip r:embed="rId3"/>
          <a:stretch>
            <a:fillRect/>
          </a:stretch>
        </p:blipFill>
        <p:spPr>
          <a:xfrm>
            <a:off x="611560" y="1700808"/>
            <a:ext cx="304800" cy="304800"/>
          </a:xfrm>
          <a:prstGeom prst="rect">
            <a:avLst/>
          </a:prstGeom>
        </p:spPr>
      </p:pic>
      <p:pic>
        <p:nvPicPr>
          <p:cNvPr id="4" name="図 3">
            <a:extLst>
              <a:ext uri="{FF2B5EF4-FFF2-40B4-BE49-F238E27FC236}">
                <a16:creationId xmlns:a16="http://schemas.microsoft.com/office/drawing/2014/main" id="{FDAE05DD-8A2B-84E9-B2BF-49FEC3539D3D}"/>
              </a:ext>
            </a:extLst>
          </p:cNvPr>
          <p:cNvPicPr>
            <a:picLocks noChangeAspect="1"/>
          </p:cNvPicPr>
          <p:nvPr/>
        </p:nvPicPr>
        <p:blipFill>
          <a:blip r:embed="rId4"/>
          <a:stretch>
            <a:fillRect/>
          </a:stretch>
        </p:blipFill>
        <p:spPr>
          <a:xfrm>
            <a:off x="971600" y="1700808"/>
            <a:ext cx="304800" cy="304800"/>
          </a:xfrm>
          <a:prstGeom prst="rect">
            <a:avLst/>
          </a:prstGeom>
        </p:spPr>
      </p:pic>
      <p:pic>
        <p:nvPicPr>
          <p:cNvPr id="5" name="図 4">
            <a:extLst>
              <a:ext uri="{FF2B5EF4-FFF2-40B4-BE49-F238E27FC236}">
                <a16:creationId xmlns:a16="http://schemas.microsoft.com/office/drawing/2014/main" id="{47F1A527-5B3B-95A2-3FC4-C9BA729FA5DB}"/>
              </a:ext>
            </a:extLst>
          </p:cNvPr>
          <p:cNvPicPr>
            <a:picLocks noChangeAspect="1"/>
          </p:cNvPicPr>
          <p:nvPr/>
        </p:nvPicPr>
        <p:blipFill>
          <a:blip r:embed="rId5"/>
          <a:stretch>
            <a:fillRect/>
          </a:stretch>
        </p:blipFill>
        <p:spPr>
          <a:xfrm>
            <a:off x="1331640" y="1700808"/>
            <a:ext cx="304800" cy="304800"/>
          </a:xfrm>
          <a:prstGeom prst="rect">
            <a:avLst/>
          </a:prstGeom>
        </p:spPr>
      </p:pic>
      <p:pic>
        <p:nvPicPr>
          <p:cNvPr id="6" name="図 5">
            <a:extLst>
              <a:ext uri="{FF2B5EF4-FFF2-40B4-BE49-F238E27FC236}">
                <a16:creationId xmlns:a16="http://schemas.microsoft.com/office/drawing/2014/main" id="{0250CC9F-BFCC-D7B6-A1F1-F4110EE59E45}"/>
              </a:ext>
            </a:extLst>
          </p:cNvPr>
          <p:cNvPicPr>
            <a:picLocks noChangeAspect="1"/>
          </p:cNvPicPr>
          <p:nvPr/>
        </p:nvPicPr>
        <p:blipFill>
          <a:blip r:embed="rId6"/>
          <a:stretch>
            <a:fillRect/>
          </a:stretch>
        </p:blipFill>
        <p:spPr>
          <a:xfrm>
            <a:off x="1691680" y="1700808"/>
            <a:ext cx="304800" cy="304800"/>
          </a:xfrm>
          <a:prstGeom prst="rect">
            <a:avLst/>
          </a:prstGeom>
        </p:spPr>
      </p:pic>
      <p:pic>
        <p:nvPicPr>
          <p:cNvPr id="7" name="図 6">
            <a:extLst>
              <a:ext uri="{FF2B5EF4-FFF2-40B4-BE49-F238E27FC236}">
                <a16:creationId xmlns:a16="http://schemas.microsoft.com/office/drawing/2014/main" id="{7C1ED5C9-28C9-4E76-D712-6DC5F83F456E}"/>
              </a:ext>
            </a:extLst>
          </p:cNvPr>
          <p:cNvPicPr>
            <a:picLocks noChangeAspect="1"/>
          </p:cNvPicPr>
          <p:nvPr/>
        </p:nvPicPr>
        <p:blipFill>
          <a:blip r:embed="rId7"/>
          <a:stretch>
            <a:fillRect/>
          </a:stretch>
        </p:blipFill>
        <p:spPr>
          <a:xfrm>
            <a:off x="2051720" y="1700808"/>
            <a:ext cx="304800" cy="304800"/>
          </a:xfrm>
          <a:prstGeom prst="rect">
            <a:avLst/>
          </a:prstGeom>
        </p:spPr>
      </p:pic>
      <p:pic>
        <p:nvPicPr>
          <p:cNvPr id="8" name="図 7">
            <a:extLst>
              <a:ext uri="{FF2B5EF4-FFF2-40B4-BE49-F238E27FC236}">
                <a16:creationId xmlns:a16="http://schemas.microsoft.com/office/drawing/2014/main" id="{F2DDA416-4BC3-21D2-88BC-CFDDDC649315}"/>
              </a:ext>
            </a:extLst>
          </p:cNvPr>
          <p:cNvPicPr>
            <a:picLocks noChangeAspect="1"/>
          </p:cNvPicPr>
          <p:nvPr/>
        </p:nvPicPr>
        <p:blipFill>
          <a:blip r:embed="rId8"/>
          <a:stretch>
            <a:fillRect/>
          </a:stretch>
        </p:blipFill>
        <p:spPr>
          <a:xfrm>
            <a:off x="2411760" y="1700808"/>
            <a:ext cx="304800" cy="304800"/>
          </a:xfrm>
          <a:prstGeom prst="rect">
            <a:avLst/>
          </a:prstGeom>
        </p:spPr>
      </p:pic>
      <p:pic>
        <p:nvPicPr>
          <p:cNvPr id="9" name="図 8">
            <a:extLst>
              <a:ext uri="{FF2B5EF4-FFF2-40B4-BE49-F238E27FC236}">
                <a16:creationId xmlns:a16="http://schemas.microsoft.com/office/drawing/2014/main" id="{E9A4481D-BBF9-3BE5-312F-F0F00001B78A}"/>
              </a:ext>
            </a:extLst>
          </p:cNvPr>
          <p:cNvPicPr>
            <a:picLocks noChangeAspect="1"/>
          </p:cNvPicPr>
          <p:nvPr/>
        </p:nvPicPr>
        <p:blipFill>
          <a:blip r:embed="rId9"/>
          <a:stretch>
            <a:fillRect/>
          </a:stretch>
        </p:blipFill>
        <p:spPr>
          <a:xfrm>
            <a:off x="2771800" y="1700808"/>
            <a:ext cx="304800" cy="304800"/>
          </a:xfrm>
          <a:prstGeom prst="rect">
            <a:avLst/>
          </a:prstGeom>
        </p:spPr>
      </p:pic>
      <p:pic>
        <p:nvPicPr>
          <p:cNvPr id="10" name="図 9">
            <a:extLst>
              <a:ext uri="{FF2B5EF4-FFF2-40B4-BE49-F238E27FC236}">
                <a16:creationId xmlns:a16="http://schemas.microsoft.com/office/drawing/2014/main" id="{1F319EF0-22EF-A20D-8CF6-AC84C5C3FA88}"/>
              </a:ext>
            </a:extLst>
          </p:cNvPr>
          <p:cNvPicPr>
            <a:picLocks noChangeAspect="1"/>
          </p:cNvPicPr>
          <p:nvPr/>
        </p:nvPicPr>
        <p:blipFill>
          <a:blip r:embed="rId10"/>
          <a:stretch>
            <a:fillRect/>
          </a:stretch>
        </p:blipFill>
        <p:spPr>
          <a:xfrm>
            <a:off x="3131840" y="1700808"/>
            <a:ext cx="304800" cy="304800"/>
          </a:xfrm>
          <a:prstGeom prst="rect">
            <a:avLst/>
          </a:prstGeom>
        </p:spPr>
      </p:pic>
      <p:pic>
        <p:nvPicPr>
          <p:cNvPr id="65" name="図 64">
            <a:extLst>
              <a:ext uri="{FF2B5EF4-FFF2-40B4-BE49-F238E27FC236}">
                <a16:creationId xmlns:a16="http://schemas.microsoft.com/office/drawing/2014/main" id="{AF820CE6-9C8B-B211-E3DB-A53BEFB5841B}"/>
              </a:ext>
            </a:extLst>
          </p:cNvPr>
          <p:cNvPicPr>
            <a:picLocks noChangeAspect="1"/>
          </p:cNvPicPr>
          <p:nvPr/>
        </p:nvPicPr>
        <p:blipFill>
          <a:blip r:embed="rId11"/>
          <a:stretch>
            <a:fillRect/>
          </a:stretch>
        </p:blipFill>
        <p:spPr>
          <a:xfrm>
            <a:off x="3491880" y="1700808"/>
            <a:ext cx="304800" cy="304800"/>
          </a:xfrm>
          <a:prstGeom prst="rect">
            <a:avLst/>
          </a:prstGeom>
        </p:spPr>
      </p:pic>
      <p:pic>
        <p:nvPicPr>
          <p:cNvPr id="66" name="図 65">
            <a:extLst>
              <a:ext uri="{FF2B5EF4-FFF2-40B4-BE49-F238E27FC236}">
                <a16:creationId xmlns:a16="http://schemas.microsoft.com/office/drawing/2014/main" id="{35B713DF-E7DF-F23A-53E9-5ECD9E2643A3}"/>
              </a:ext>
            </a:extLst>
          </p:cNvPr>
          <p:cNvPicPr>
            <a:picLocks noChangeAspect="1"/>
          </p:cNvPicPr>
          <p:nvPr/>
        </p:nvPicPr>
        <p:blipFill>
          <a:blip r:embed="rId12"/>
          <a:stretch>
            <a:fillRect/>
          </a:stretch>
        </p:blipFill>
        <p:spPr>
          <a:xfrm>
            <a:off x="5364088" y="1700808"/>
            <a:ext cx="304800" cy="304800"/>
          </a:xfrm>
          <a:prstGeom prst="rect">
            <a:avLst/>
          </a:prstGeom>
        </p:spPr>
      </p:pic>
      <p:pic>
        <p:nvPicPr>
          <p:cNvPr id="67" name="図 66">
            <a:extLst>
              <a:ext uri="{FF2B5EF4-FFF2-40B4-BE49-F238E27FC236}">
                <a16:creationId xmlns:a16="http://schemas.microsoft.com/office/drawing/2014/main" id="{D36FFF9E-6FAF-FEC5-4BD8-B248FFB53D12}"/>
              </a:ext>
            </a:extLst>
          </p:cNvPr>
          <p:cNvPicPr>
            <a:picLocks noChangeAspect="1"/>
          </p:cNvPicPr>
          <p:nvPr/>
        </p:nvPicPr>
        <p:blipFill>
          <a:blip r:embed="rId13"/>
          <a:stretch>
            <a:fillRect/>
          </a:stretch>
        </p:blipFill>
        <p:spPr>
          <a:xfrm>
            <a:off x="5724128" y="1700808"/>
            <a:ext cx="304800" cy="304800"/>
          </a:xfrm>
          <a:prstGeom prst="rect">
            <a:avLst/>
          </a:prstGeom>
        </p:spPr>
      </p:pic>
      <p:pic>
        <p:nvPicPr>
          <p:cNvPr id="68" name="図 67">
            <a:extLst>
              <a:ext uri="{FF2B5EF4-FFF2-40B4-BE49-F238E27FC236}">
                <a16:creationId xmlns:a16="http://schemas.microsoft.com/office/drawing/2014/main" id="{8B53CE58-0037-DE9E-30FB-88DCD9E0B147}"/>
              </a:ext>
            </a:extLst>
          </p:cNvPr>
          <p:cNvPicPr>
            <a:picLocks noChangeAspect="1"/>
          </p:cNvPicPr>
          <p:nvPr/>
        </p:nvPicPr>
        <p:blipFill>
          <a:blip r:embed="rId14"/>
          <a:stretch>
            <a:fillRect/>
          </a:stretch>
        </p:blipFill>
        <p:spPr>
          <a:xfrm>
            <a:off x="6084168" y="1700808"/>
            <a:ext cx="304800" cy="304800"/>
          </a:xfrm>
          <a:prstGeom prst="rect">
            <a:avLst/>
          </a:prstGeom>
        </p:spPr>
      </p:pic>
      <p:pic>
        <p:nvPicPr>
          <p:cNvPr id="69" name="図 68">
            <a:extLst>
              <a:ext uri="{FF2B5EF4-FFF2-40B4-BE49-F238E27FC236}">
                <a16:creationId xmlns:a16="http://schemas.microsoft.com/office/drawing/2014/main" id="{BD756555-209D-4510-AC79-D4D58BB0364B}"/>
              </a:ext>
            </a:extLst>
          </p:cNvPr>
          <p:cNvPicPr>
            <a:picLocks noChangeAspect="1"/>
          </p:cNvPicPr>
          <p:nvPr/>
        </p:nvPicPr>
        <p:blipFill>
          <a:blip r:embed="rId15"/>
          <a:stretch>
            <a:fillRect/>
          </a:stretch>
        </p:blipFill>
        <p:spPr>
          <a:xfrm>
            <a:off x="6444208" y="1700808"/>
            <a:ext cx="304800" cy="304800"/>
          </a:xfrm>
          <a:prstGeom prst="rect">
            <a:avLst/>
          </a:prstGeom>
        </p:spPr>
      </p:pic>
      <p:pic>
        <p:nvPicPr>
          <p:cNvPr id="70" name="図 69">
            <a:extLst>
              <a:ext uri="{FF2B5EF4-FFF2-40B4-BE49-F238E27FC236}">
                <a16:creationId xmlns:a16="http://schemas.microsoft.com/office/drawing/2014/main" id="{928D8140-BD8E-A724-F036-DC8A6FAEDAE6}"/>
              </a:ext>
            </a:extLst>
          </p:cNvPr>
          <p:cNvPicPr>
            <a:picLocks noChangeAspect="1"/>
          </p:cNvPicPr>
          <p:nvPr/>
        </p:nvPicPr>
        <p:blipFill>
          <a:blip r:embed="rId16"/>
          <a:stretch>
            <a:fillRect/>
          </a:stretch>
        </p:blipFill>
        <p:spPr>
          <a:xfrm>
            <a:off x="6804248" y="1700808"/>
            <a:ext cx="304800" cy="304800"/>
          </a:xfrm>
          <a:prstGeom prst="rect">
            <a:avLst/>
          </a:prstGeom>
        </p:spPr>
      </p:pic>
      <p:pic>
        <p:nvPicPr>
          <p:cNvPr id="71" name="図 70">
            <a:extLst>
              <a:ext uri="{FF2B5EF4-FFF2-40B4-BE49-F238E27FC236}">
                <a16:creationId xmlns:a16="http://schemas.microsoft.com/office/drawing/2014/main" id="{5612A0D6-880B-A131-BD6A-F7B4C5ECC851}"/>
              </a:ext>
            </a:extLst>
          </p:cNvPr>
          <p:cNvPicPr>
            <a:picLocks noChangeAspect="1"/>
          </p:cNvPicPr>
          <p:nvPr/>
        </p:nvPicPr>
        <p:blipFill>
          <a:blip r:embed="rId17"/>
          <a:stretch>
            <a:fillRect/>
          </a:stretch>
        </p:blipFill>
        <p:spPr>
          <a:xfrm>
            <a:off x="7164288" y="1700808"/>
            <a:ext cx="304800" cy="304800"/>
          </a:xfrm>
          <a:prstGeom prst="rect">
            <a:avLst/>
          </a:prstGeom>
        </p:spPr>
      </p:pic>
      <p:pic>
        <p:nvPicPr>
          <p:cNvPr id="72" name="図 71">
            <a:extLst>
              <a:ext uri="{FF2B5EF4-FFF2-40B4-BE49-F238E27FC236}">
                <a16:creationId xmlns:a16="http://schemas.microsoft.com/office/drawing/2014/main" id="{D703AD28-4434-4D69-AF9E-3AB724A1ECB1}"/>
              </a:ext>
            </a:extLst>
          </p:cNvPr>
          <p:cNvPicPr>
            <a:picLocks noChangeAspect="1"/>
          </p:cNvPicPr>
          <p:nvPr/>
        </p:nvPicPr>
        <p:blipFill>
          <a:blip r:embed="rId18"/>
          <a:stretch>
            <a:fillRect/>
          </a:stretch>
        </p:blipFill>
        <p:spPr>
          <a:xfrm>
            <a:off x="7524328" y="1700808"/>
            <a:ext cx="304800" cy="304800"/>
          </a:xfrm>
          <a:prstGeom prst="rect">
            <a:avLst/>
          </a:prstGeom>
        </p:spPr>
      </p:pic>
      <p:pic>
        <p:nvPicPr>
          <p:cNvPr id="73" name="図 72">
            <a:extLst>
              <a:ext uri="{FF2B5EF4-FFF2-40B4-BE49-F238E27FC236}">
                <a16:creationId xmlns:a16="http://schemas.microsoft.com/office/drawing/2014/main" id="{36E462A1-0853-ACD1-4263-4CBBBA1F8C1F}"/>
              </a:ext>
            </a:extLst>
          </p:cNvPr>
          <p:cNvPicPr>
            <a:picLocks noChangeAspect="1"/>
          </p:cNvPicPr>
          <p:nvPr/>
        </p:nvPicPr>
        <p:blipFill>
          <a:blip r:embed="rId19"/>
          <a:stretch>
            <a:fillRect/>
          </a:stretch>
        </p:blipFill>
        <p:spPr>
          <a:xfrm>
            <a:off x="7884368" y="1700808"/>
            <a:ext cx="304800" cy="304800"/>
          </a:xfrm>
          <a:prstGeom prst="rect">
            <a:avLst/>
          </a:prstGeom>
        </p:spPr>
      </p:pic>
      <p:pic>
        <p:nvPicPr>
          <p:cNvPr id="76" name="図 75">
            <a:extLst>
              <a:ext uri="{FF2B5EF4-FFF2-40B4-BE49-F238E27FC236}">
                <a16:creationId xmlns:a16="http://schemas.microsoft.com/office/drawing/2014/main" id="{E402F69D-44C0-FC3F-A30B-325E07499137}"/>
              </a:ext>
            </a:extLst>
          </p:cNvPr>
          <p:cNvPicPr>
            <a:picLocks noChangeAspect="1"/>
          </p:cNvPicPr>
          <p:nvPr/>
        </p:nvPicPr>
        <p:blipFill>
          <a:blip r:embed="rId20"/>
          <a:stretch>
            <a:fillRect/>
          </a:stretch>
        </p:blipFill>
        <p:spPr>
          <a:xfrm>
            <a:off x="8244408" y="1700808"/>
            <a:ext cx="304800" cy="304800"/>
          </a:xfrm>
          <a:prstGeom prst="rect">
            <a:avLst/>
          </a:prstGeom>
        </p:spPr>
      </p:pic>
      <p:pic>
        <p:nvPicPr>
          <p:cNvPr id="78" name="図 77">
            <a:extLst>
              <a:ext uri="{FF2B5EF4-FFF2-40B4-BE49-F238E27FC236}">
                <a16:creationId xmlns:a16="http://schemas.microsoft.com/office/drawing/2014/main" id="{B96BE7B1-B563-9122-28F6-36318483CF9A}"/>
              </a:ext>
            </a:extLst>
          </p:cNvPr>
          <p:cNvPicPr>
            <a:picLocks noChangeAspect="1"/>
          </p:cNvPicPr>
          <p:nvPr/>
        </p:nvPicPr>
        <p:blipFill>
          <a:blip r:embed="rId21"/>
          <a:stretch>
            <a:fillRect/>
          </a:stretch>
        </p:blipFill>
        <p:spPr>
          <a:xfrm>
            <a:off x="8604448" y="1700808"/>
            <a:ext cx="304800" cy="304800"/>
          </a:xfrm>
          <a:prstGeom prst="rect">
            <a:avLst/>
          </a:prstGeom>
        </p:spPr>
      </p:pic>
      <p:sp>
        <p:nvSpPr>
          <p:cNvPr id="88" name="タイトル 87">
            <a:extLst>
              <a:ext uri="{FF2B5EF4-FFF2-40B4-BE49-F238E27FC236}">
                <a16:creationId xmlns:a16="http://schemas.microsoft.com/office/drawing/2014/main" id="{531D64CE-595E-F05E-555E-FD5466A95D2F}"/>
              </a:ext>
            </a:extLst>
          </p:cNvPr>
          <p:cNvSpPr>
            <a:spLocks noGrp="1"/>
          </p:cNvSpPr>
          <p:nvPr>
            <p:ph type="title"/>
          </p:nvPr>
        </p:nvSpPr>
        <p:spPr/>
        <p:txBody>
          <a:bodyPr/>
          <a:lstStyle/>
          <a:p>
            <a:r>
              <a:rPr lang="ja-JP" altLang="en-US" dirty="0"/>
              <a:t>学習</a:t>
            </a:r>
          </a:p>
        </p:txBody>
      </p:sp>
    </p:spTree>
    <p:extLst>
      <p:ext uri="{BB962C8B-B14F-4D97-AF65-F5344CB8AC3E}">
        <p14:creationId xmlns:p14="http://schemas.microsoft.com/office/powerpoint/2010/main" val="4160710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9762964-E06D-442E-926A-CE30A96723DD}"/>
              </a:ext>
            </a:extLst>
          </p:cNvPr>
          <p:cNvSpPr txBox="1"/>
          <p:nvPr/>
        </p:nvSpPr>
        <p:spPr>
          <a:xfrm>
            <a:off x="380739" y="3068960"/>
            <a:ext cx="641522" cy="338554"/>
          </a:xfrm>
          <a:prstGeom prst="rect">
            <a:avLst/>
          </a:prstGeom>
          <a:noFill/>
        </p:spPr>
        <p:txBody>
          <a:bodyPr wrap="none" rtlCol="0">
            <a:spAutoFit/>
          </a:bodyPr>
          <a:lstStyle/>
          <a:p>
            <a:r>
              <a:rPr lang="en-US" altLang="ja-JP" sz="1600" dirty="0">
                <a:latin typeface="Arial" panose="020B0604020202020204" pitchFamily="34" charset="0"/>
                <a:cs typeface="Arial" panose="020B0604020202020204" pitchFamily="34" charset="0"/>
              </a:rPr>
              <a:t>Input</a:t>
            </a:r>
            <a:endParaRPr kumimoji="1" lang="ja-JP" altLang="en-US" sz="1600" dirty="0">
              <a:latin typeface="+mj-lt"/>
              <a:cs typeface="Arial" panose="020B0604020202020204" pitchFamily="34" charset="0"/>
            </a:endParaRPr>
          </a:p>
        </p:txBody>
      </p:sp>
      <p:sp>
        <p:nvSpPr>
          <p:cNvPr id="24" name="テキスト ボックス 23">
            <a:extLst>
              <a:ext uri="{FF2B5EF4-FFF2-40B4-BE49-F238E27FC236}">
                <a16:creationId xmlns:a16="http://schemas.microsoft.com/office/drawing/2014/main" id="{5553CF3F-BA5A-4E3D-BC08-7810062AB460}"/>
              </a:ext>
            </a:extLst>
          </p:cNvPr>
          <p:cNvSpPr txBox="1"/>
          <p:nvPr/>
        </p:nvSpPr>
        <p:spPr>
          <a:xfrm>
            <a:off x="1588590" y="3068960"/>
            <a:ext cx="801823" cy="338554"/>
          </a:xfrm>
          <a:prstGeom prst="rect">
            <a:avLst/>
          </a:prstGeom>
          <a:noFill/>
        </p:spPr>
        <p:txBody>
          <a:bodyPr wrap="none" rtlCol="0">
            <a:spAutoFit/>
          </a:bodyPr>
          <a:lstStyle/>
          <a:p>
            <a:r>
              <a:rPr lang="en-US" altLang="ja-JP" sz="1600" dirty="0">
                <a:latin typeface="Arial" panose="020B0604020202020204" pitchFamily="34" charset="0"/>
                <a:cs typeface="Arial" panose="020B0604020202020204" pitchFamily="34" charset="0"/>
              </a:rPr>
              <a:t>Output</a:t>
            </a:r>
            <a:endParaRPr kumimoji="1" lang="ja-JP" altLang="en-US" sz="1600" dirty="0">
              <a:latin typeface="+mj-lt"/>
              <a:cs typeface="Arial" panose="020B0604020202020204" pitchFamily="34" charset="0"/>
            </a:endParaRPr>
          </a:p>
        </p:txBody>
      </p:sp>
      <p:pic>
        <p:nvPicPr>
          <p:cNvPr id="28" name="図 27">
            <a:extLst>
              <a:ext uri="{FF2B5EF4-FFF2-40B4-BE49-F238E27FC236}">
                <a16:creationId xmlns:a16="http://schemas.microsoft.com/office/drawing/2014/main" id="{26A79516-B80D-4E43-AB66-6DF7AD5DADE0}"/>
              </a:ext>
            </a:extLst>
          </p:cNvPr>
          <p:cNvPicPr>
            <a:picLocks noChangeAspect="1"/>
          </p:cNvPicPr>
          <p:nvPr/>
        </p:nvPicPr>
        <p:blipFill>
          <a:blip r:embed="rId2"/>
          <a:stretch>
            <a:fillRect/>
          </a:stretch>
        </p:blipFill>
        <p:spPr>
          <a:xfrm>
            <a:off x="1547664" y="548680"/>
            <a:ext cx="1219200" cy="1219200"/>
          </a:xfrm>
          <a:prstGeom prst="rect">
            <a:avLst/>
          </a:prstGeom>
        </p:spPr>
      </p:pic>
      <p:pic>
        <p:nvPicPr>
          <p:cNvPr id="29" name="図 28">
            <a:extLst>
              <a:ext uri="{FF2B5EF4-FFF2-40B4-BE49-F238E27FC236}">
                <a16:creationId xmlns:a16="http://schemas.microsoft.com/office/drawing/2014/main" id="{A0649934-3BD6-4A42-A014-D977B20FA028}"/>
              </a:ext>
            </a:extLst>
          </p:cNvPr>
          <p:cNvPicPr>
            <a:picLocks noChangeAspect="1"/>
          </p:cNvPicPr>
          <p:nvPr/>
        </p:nvPicPr>
        <p:blipFill>
          <a:blip r:embed="rId3"/>
          <a:stretch>
            <a:fillRect/>
          </a:stretch>
        </p:blipFill>
        <p:spPr>
          <a:xfrm>
            <a:off x="251520" y="548680"/>
            <a:ext cx="1219200" cy="1219200"/>
          </a:xfrm>
          <a:prstGeom prst="rect">
            <a:avLst/>
          </a:prstGeom>
        </p:spPr>
      </p:pic>
      <p:pic>
        <p:nvPicPr>
          <p:cNvPr id="30" name="図 29">
            <a:extLst>
              <a:ext uri="{FF2B5EF4-FFF2-40B4-BE49-F238E27FC236}">
                <a16:creationId xmlns:a16="http://schemas.microsoft.com/office/drawing/2014/main" id="{CB411C0D-AA71-46E7-BD55-6F2A78DCC570}"/>
              </a:ext>
            </a:extLst>
          </p:cNvPr>
          <p:cNvPicPr>
            <a:picLocks noChangeAspect="1"/>
          </p:cNvPicPr>
          <p:nvPr/>
        </p:nvPicPr>
        <p:blipFill>
          <a:blip r:embed="rId4"/>
          <a:stretch>
            <a:fillRect/>
          </a:stretch>
        </p:blipFill>
        <p:spPr>
          <a:xfrm>
            <a:off x="2843808" y="548680"/>
            <a:ext cx="1219200" cy="1219200"/>
          </a:xfrm>
          <a:prstGeom prst="rect">
            <a:avLst/>
          </a:prstGeom>
        </p:spPr>
      </p:pic>
      <p:pic>
        <p:nvPicPr>
          <p:cNvPr id="31" name="図 30">
            <a:extLst>
              <a:ext uri="{FF2B5EF4-FFF2-40B4-BE49-F238E27FC236}">
                <a16:creationId xmlns:a16="http://schemas.microsoft.com/office/drawing/2014/main" id="{1FB8C194-43BD-4E56-AFB3-4C8A5A2FD511}"/>
              </a:ext>
            </a:extLst>
          </p:cNvPr>
          <p:cNvPicPr>
            <a:picLocks noChangeAspect="1"/>
          </p:cNvPicPr>
          <p:nvPr/>
        </p:nvPicPr>
        <p:blipFill>
          <a:blip r:embed="rId5"/>
          <a:stretch>
            <a:fillRect/>
          </a:stretch>
        </p:blipFill>
        <p:spPr>
          <a:xfrm>
            <a:off x="251520" y="1844824"/>
            <a:ext cx="1219200" cy="1219200"/>
          </a:xfrm>
          <a:prstGeom prst="rect">
            <a:avLst/>
          </a:prstGeom>
        </p:spPr>
      </p:pic>
      <p:pic>
        <p:nvPicPr>
          <p:cNvPr id="32" name="図 31">
            <a:extLst>
              <a:ext uri="{FF2B5EF4-FFF2-40B4-BE49-F238E27FC236}">
                <a16:creationId xmlns:a16="http://schemas.microsoft.com/office/drawing/2014/main" id="{6966E0E2-A9D0-464B-92E5-74F702E3C893}"/>
              </a:ext>
            </a:extLst>
          </p:cNvPr>
          <p:cNvPicPr>
            <a:picLocks noChangeAspect="1"/>
          </p:cNvPicPr>
          <p:nvPr/>
        </p:nvPicPr>
        <p:blipFill>
          <a:blip r:embed="rId6"/>
          <a:stretch>
            <a:fillRect/>
          </a:stretch>
        </p:blipFill>
        <p:spPr>
          <a:xfrm>
            <a:off x="1547664" y="1844824"/>
            <a:ext cx="1219200" cy="1219200"/>
          </a:xfrm>
          <a:prstGeom prst="rect">
            <a:avLst/>
          </a:prstGeom>
        </p:spPr>
      </p:pic>
      <p:pic>
        <p:nvPicPr>
          <p:cNvPr id="33" name="図 32">
            <a:extLst>
              <a:ext uri="{FF2B5EF4-FFF2-40B4-BE49-F238E27FC236}">
                <a16:creationId xmlns:a16="http://schemas.microsoft.com/office/drawing/2014/main" id="{F8E41988-94D4-4DB9-9AA5-3AB756B33DB9}"/>
              </a:ext>
            </a:extLst>
          </p:cNvPr>
          <p:cNvPicPr>
            <a:picLocks noChangeAspect="1"/>
          </p:cNvPicPr>
          <p:nvPr/>
        </p:nvPicPr>
        <p:blipFill>
          <a:blip r:embed="rId7"/>
          <a:stretch>
            <a:fillRect/>
          </a:stretch>
        </p:blipFill>
        <p:spPr>
          <a:xfrm>
            <a:off x="2843808" y="1844824"/>
            <a:ext cx="1219200" cy="1219200"/>
          </a:xfrm>
          <a:prstGeom prst="rect">
            <a:avLst/>
          </a:prstGeom>
        </p:spPr>
      </p:pic>
      <p:sp>
        <p:nvSpPr>
          <p:cNvPr id="34" name="テキスト ボックス 33">
            <a:extLst>
              <a:ext uri="{FF2B5EF4-FFF2-40B4-BE49-F238E27FC236}">
                <a16:creationId xmlns:a16="http://schemas.microsoft.com/office/drawing/2014/main" id="{0EE53AFC-2C1F-4B71-86D5-256EF29B797F}"/>
              </a:ext>
            </a:extLst>
          </p:cNvPr>
          <p:cNvSpPr txBox="1"/>
          <p:nvPr/>
        </p:nvSpPr>
        <p:spPr>
          <a:xfrm>
            <a:off x="2973155" y="3068960"/>
            <a:ext cx="656334" cy="338554"/>
          </a:xfrm>
          <a:prstGeom prst="rect">
            <a:avLst/>
          </a:prstGeom>
          <a:noFill/>
        </p:spPr>
        <p:txBody>
          <a:bodyPr wrap="none" rtlCol="0">
            <a:spAutoFit/>
          </a:bodyPr>
          <a:lstStyle/>
          <a:p>
            <a:r>
              <a:rPr lang="en-US" altLang="ja-JP" sz="1600" dirty="0">
                <a:latin typeface="Arial" panose="020B0604020202020204" pitchFamily="34" charset="0"/>
                <a:cs typeface="Arial" panose="020B0604020202020204" pitchFamily="34" charset="0"/>
              </a:rPr>
              <a:t>Truth</a:t>
            </a:r>
            <a:endParaRPr kumimoji="1" lang="ja-JP" altLang="en-US" sz="1600" dirty="0">
              <a:latin typeface="+mj-lt"/>
              <a:cs typeface="Arial" panose="020B0604020202020204" pitchFamily="34" charset="0"/>
            </a:endParaRPr>
          </a:p>
        </p:txBody>
      </p:sp>
      <p:pic>
        <p:nvPicPr>
          <p:cNvPr id="2" name="図 1">
            <a:extLst>
              <a:ext uri="{FF2B5EF4-FFF2-40B4-BE49-F238E27FC236}">
                <a16:creationId xmlns:a16="http://schemas.microsoft.com/office/drawing/2014/main" id="{6571A878-B0FA-5C82-6B36-326ED7F0D0FC}"/>
              </a:ext>
            </a:extLst>
          </p:cNvPr>
          <p:cNvPicPr>
            <a:picLocks noChangeAspect="1"/>
          </p:cNvPicPr>
          <p:nvPr/>
        </p:nvPicPr>
        <p:blipFill>
          <a:blip r:embed="rId8"/>
          <a:stretch>
            <a:fillRect/>
          </a:stretch>
        </p:blipFill>
        <p:spPr>
          <a:xfrm>
            <a:off x="5652120" y="867499"/>
            <a:ext cx="1625397" cy="1625397"/>
          </a:xfrm>
          <a:prstGeom prst="rect">
            <a:avLst/>
          </a:prstGeom>
        </p:spPr>
      </p:pic>
      <p:pic>
        <p:nvPicPr>
          <p:cNvPr id="3" name="図 2">
            <a:extLst>
              <a:ext uri="{FF2B5EF4-FFF2-40B4-BE49-F238E27FC236}">
                <a16:creationId xmlns:a16="http://schemas.microsoft.com/office/drawing/2014/main" id="{4F481041-5992-61A3-62E6-EFD7EF51F6A5}"/>
              </a:ext>
            </a:extLst>
          </p:cNvPr>
          <p:cNvPicPr>
            <a:picLocks noChangeAspect="1"/>
          </p:cNvPicPr>
          <p:nvPr/>
        </p:nvPicPr>
        <p:blipFill>
          <a:blip r:embed="rId9"/>
          <a:stretch>
            <a:fillRect/>
          </a:stretch>
        </p:blipFill>
        <p:spPr>
          <a:xfrm>
            <a:off x="7308304" y="867499"/>
            <a:ext cx="1625397" cy="1625397"/>
          </a:xfrm>
          <a:prstGeom prst="rect">
            <a:avLst/>
          </a:prstGeom>
        </p:spPr>
      </p:pic>
      <p:pic>
        <p:nvPicPr>
          <p:cNvPr id="4" name="図 3">
            <a:extLst>
              <a:ext uri="{FF2B5EF4-FFF2-40B4-BE49-F238E27FC236}">
                <a16:creationId xmlns:a16="http://schemas.microsoft.com/office/drawing/2014/main" id="{8A7809FE-0899-1806-2FD2-223070B3ECA3}"/>
              </a:ext>
            </a:extLst>
          </p:cNvPr>
          <p:cNvPicPr>
            <a:picLocks noChangeAspect="1"/>
          </p:cNvPicPr>
          <p:nvPr/>
        </p:nvPicPr>
        <p:blipFill>
          <a:blip r:embed="rId10"/>
          <a:stretch>
            <a:fillRect/>
          </a:stretch>
        </p:blipFill>
        <p:spPr>
          <a:xfrm>
            <a:off x="5652120" y="2924944"/>
            <a:ext cx="1625397" cy="1625397"/>
          </a:xfrm>
          <a:prstGeom prst="rect">
            <a:avLst/>
          </a:prstGeom>
        </p:spPr>
      </p:pic>
      <p:pic>
        <p:nvPicPr>
          <p:cNvPr id="5" name="図 4">
            <a:extLst>
              <a:ext uri="{FF2B5EF4-FFF2-40B4-BE49-F238E27FC236}">
                <a16:creationId xmlns:a16="http://schemas.microsoft.com/office/drawing/2014/main" id="{FB32869E-4A9A-E175-2FDF-CF5DCBC8FDF6}"/>
              </a:ext>
            </a:extLst>
          </p:cNvPr>
          <p:cNvPicPr>
            <a:picLocks noChangeAspect="1"/>
          </p:cNvPicPr>
          <p:nvPr/>
        </p:nvPicPr>
        <p:blipFill>
          <a:blip r:embed="rId11"/>
          <a:stretch>
            <a:fillRect/>
          </a:stretch>
        </p:blipFill>
        <p:spPr>
          <a:xfrm>
            <a:off x="7308304" y="2924944"/>
            <a:ext cx="1625397" cy="1625397"/>
          </a:xfrm>
          <a:prstGeom prst="rect">
            <a:avLst/>
          </a:prstGeom>
        </p:spPr>
      </p:pic>
      <p:sp>
        <p:nvSpPr>
          <p:cNvPr id="6" name="テキスト ボックス 5">
            <a:extLst>
              <a:ext uri="{FF2B5EF4-FFF2-40B4-BE49-F238E27FC236}">
                <a16:creationId xmlns:a16="http://schemas.microsoft.com/office/drawing/2014/main" id="{4C22C8CD-3ED9-2505-43B0-34C5D4EC8C5F}"/>
              </a:ext>
            </a:extLst>
          </p:cNvPr>
          <p:cNvSpPr txBox="1"/>
          <p:nvPr/>
        </p:nvSpPr>
        <p:spPr>
          <a:xfrm>
            <a:off x="6084168" y="476672"/>
            <a:ext cx="641522" cy="338554"/>
          </a:xfrm>
          <a:prstGeom prst="rect">
            <a:avLst/>
          </a:prstGeom>
          <a:noFill/>
        </p:spPr>
        <p:txBody>
          <a:bodyPr wrap="none" rtlCol="0">
            <a:spAutoFit/>
          </a:bodyPr>
          <a:lstStyle/>
          <a:p>
            <a:r>
              <a:rPr lang="en-US" altLang="ja-JP" sz="1600" dirty="0">
                <a:latin typeface="Arial" panose="020B0604020202020204" pitchFamily="34" charset="0"/>
                <a:cs typeface="Arial" panose="020B0604020202020204" pitchFamily="34" charset="0"/>
              </a:rPr>
              <a:t>Input</a:t>
            </a:r>
            <a:endParaRPr kumimoji="1" lang="ja-JP" altLang="en-US" sz="1600" dirty="0">
              <a:latin typeface="+mj-lt"/>
              <a:cs typeface="Arial" panose="020B0604020202020204" pitchFamily="34" charset="0"/>
            </a:endParaRPr>
          </a:p>
        </p:txBody>
      </p:sp>
      <p:sp>
        <p:nvSpPr>
          <p:cNvPr id="7" name="テキスト ボックス 6">
            <a:extLst>
              <a:ext uri="{FF2B5EF4-FFF2-40B4-BE49-F238E27FC236}">
                <a16:creationId xmlns:a16="http://schemas.microsoft.com/office/drawing/2014/main" id="{C1A67E57-0F7B-893D-E2A0-2271900E8084}"/>
              </a:ext>
            </a:extLst>
          </p:cNvPr>
          <p:cNvSpPr txBox="1"/>
          <p:nvPr/>
        </p:nvSpPr>
        <p:spPr>
          <a:xfrm>
            <a:off x="7740352" y="476672"/>
            <a:ext cx="801823" cy="338554"/>
          </a:xfrm>
          <a:prstGeom prst="rect">
            <a:avLst/>
          </a:prstGeom>
          <a:noFill/>
        </p:spPr>
        <p:txBody>
          <a:bodyPr wrap="none" rtlCol="0">
            <a:spAutoFit/>
          </a:bodyPr>
          <a:lstStyle/>
          <a:p>
            <a:r>
              <a:rPr lang="en-US" altLang="ja-JP" sz="1600" dirty="0">
                <a:latin typeface="Arial" panose="020B0604020202020204" pitchFamily="34" charset="0"/>
                <a:cs typeface="Arial" panose="020B0604020202020204" pitchFamily="34" charset="0"/>
              </a:rPr>
              <a:t>Output</a:t>
            </a:r>
            <a:endParaRPr kumimoji="1" lang="ja-JP" altLang="en-US" sz="1600" dirty="0">
              <a:latin typeface="+mj-lt"/>
              <a:cs typeface="Arial" panose="020B0604020202020204" pitchFamily="34" charset="0"/>
            </a:endParaRPr>
          </a:p>
        </p:txBody>
      </p:sp>
      <p:sp>
        <p:nvSpPr>
          <p:cNvPr id="10" name="テキスト ボックス 9">
            <a:extLst>
              <a:ext uri="{FF2B5EF4-FFF2-40B4-BE49-F238E27FC236}">
                <a16:creationId xmlns:a16="http://schemas.microsoft.com/office/drawing/2014/main" id="{EADA3B11-B0CF-C3F7-B355-C53E60744463}"/>
              </a:ext>
            </a:extLst>
          </p:cNvPr>
          <p:cNvSpPr txBox="1"/>
          <p:nvPr/>
        </p:nvSpPr>
        <p:spPr>
          <a:xfrm>
            <a:off x="6372200" y="2492896"/>
            <a:ext cx="1848583" cy="338554"/>
          </a:xfrm>
          <a:prstGeom prst="rect">
            <a:avLst/>
          </a:prstGeom>
          <a:noFill/>
        </p:spPr>
        <p:txBody>
          <a:bodyPr wrap="none" rtlCol="0">
            <a:spAutoFit/>
          </a:bodyPr>
          <a:lstStyle/>
          <a:p>
            <a:r>
              <a:rPr lang="en-US" altLang="ja-JP" sz="1600" dirty="0">
                <a:latin typeface="Arial" panose="020B0604020202020204" pitchFamily="34" charset="0"/>
                <a:cs typeface="Arial" panose="020B0604020202020204" pitchFamily="34" charset="0"/>
              </a:rPr>
              <a:t>(with polarization)</a:t>
            </a:r>
            <a:endParaRPr kumimoji="1" lang="ja-JP" altLang="en-US" sz="1600" dirty="0">
              <a:latin typeface="+mj-lt"/>
              <a:cs typeface="Arial" panose="020B0604020202020204" pitchFamily="34" charset="0"/>
            </a:endParaRPr>
          </a:p>
        </p:txBody>
      </p:sp>
      <p:sp>
        <p:nvSpPr>
          <p:cNvPr id="11" name="テキスト ボックス 10">
            <a:extLst>
              <a:ext uri="{FF2B5EF4-FFF2-40B4-BE49-F238E27FC236}">
                <a16:creationId xmlns:a16="http://schemas.microsoft.com/office/drawing/2014/main" id="{AF6C3B6B-E1C0-5DC4-3F93-A539D40BA5C5}"/>
              </a:ext>
            </a:extLst>
          </p:cNvPr>
          <p:cNvSpPr txBox="1"/>
          <p:nvPr/>
        </p:nvSpPr>
        <p:spPr>
          <a:xfrm>
            <a:off x="6228184" y="4509120"/>
            <a:ext cx="2076209" cy="338554"/>
          </a:xfrm>
          <a:prstGeom prst="rect">
            <a:avLst/>
          </a:prstGeom>
          <a:noFill/>
        </p:spPr>
        <p:txBody>
          <a:bodyPr wrap="none" rtlCol="0">
            <a:spAutoFit/>
          </a:bodyPr>
          <a:lstStyle/>
          <a:p>
            <a:r>
              <a:rPr lang="en-US" altLang="ja-JP" sz="1600" dirty="0">
                <a:latin typeface="Arial" panose="020B0604020202020204" pitchFamily="34" charset="0"/>
                <a:cs typeface="Arial" panose="020B0604020202020204" pitchFamily="34" charset="0"/>
              </a:rPr>
              <a:t>(without polarization)</a:t>
            </a:r>
            <a:endParaRPr kumimoji="1" lang="ja-JP" altLang="en-US" sz="1600" dirty="0">
              <a:latin typeface="+mj-lt"/>
              <a:cs typeface="Arial" panose="020B0604020202020204" pitchFamily="34" charset="0"/>
            </a:endParaRPr>
          </a:p>
        </p:txBody>
      </p:sp>
      <p:pic>
        <p:nvPicPr>
          <p:cNvPr id="12" name="図 11">
            <a:extLst>
              <a:ext uri="{FF2B5EF4-FFF2-40B4-BE49-F238E27FC236}">
                <a16:creationId xmlns:a16="http://schemas.microsoft.com/office/drawing/2014/main" id="{09EA6AAE-AA9C-9EE8-069F-CBFA0C0A0F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520" y="3429000"/>
            <a:ext cx="1656184" cy="1656184"/>
          </a:xfrm>
          <a:prstGeom prst="rect">
            <a:avLst/>
          </a:prstGeom>
        </p:spPr>
      </p:pic>
      <p:pic>
        <p:nvPicPr>
          <p:cNvPr id="13" name="図 12">
            <a:extLst>
              <a:ext uri="{FF2B5EF4-FFF2-40B4-BE49-F238E27FC236}">
                <a16:creationId xmlns:a16="http://schemas.microsoft.com/office/drawing/2014/main" id="{665899A3-B003-07CC-CA5C-E78FA4D345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79712" y="3429000"/>
            <a:ext cx="1656184" cy="1656184"/>
          </a:xfrm>
          <a:prstGeom prst="rect">
            <a:avLst/>
          </a:prstGeom>
        </p:spPr>
      </p:pic>
      <p:sp>
        <p:nvSpPr>
          <p:cNvPr id="14" name="テキスト ボックス 13">
            <a:extLst>
              <a:ext uri="{FF2B5EF4-FFF2-40B4-BE49-F238E27FC236}">
                <a16:creationId xmlns:a16="http://schemas.microsoft.com/office/drawing/2014/main" id="{4EC985C8-2140-19B6-8C18-BF5A4011C140}"/>
              </a:ext>
            </a:extLst>
          </p:cNvPr>
          <p:cNvSpPr txBox="1"/>
          <p:nvPr/>
        </p:nvSpPr>
        <p:spPr>
          <a:xfrm>
            <a:off x="683568" y="5085184"/>
            <a:ext cx="641522" cy="338554"/>
          </a:xfrm>
          <a:prstGeom prst="rect">
            <a:avLst/>
          </a:prstGeom>
          <a:noFill/>
        </p:spPr>
        <p:txBody>
          <a:bodyPr wrap="none" rtlCol="0">
            <a:spAutoFit/>
          </a:bodyPr>
          <a:lstStyle/>
          <a:p>
            <a:r>
              <a:rPr lang="en-US" altLang="ja-JP" sz="1600" dirty="0">
                <a:latin typeface="Arial" panose="020B0604020202020204" pitchFamily="34" charset="0"/>
                <a:cs typeface="Arial" panose="020B0604020202020204" pitchFamily="34" charset="0"/>
              </a:rPr>
              <a:t>Input</a:t>
            </a:r>
            <a:endParaRPr kumimoji="1" lang="ja-JP" altLang="en-US" sz="1600" dirty="0">
              <a:latin typeface="+mj-lt"/>
              <a:cs typeface="Arial" panose="020B0604020202020204" pitchFamily="34" charset="0"/>
            </a:endParaRPr>
          </a:p>
        </p:txBody>
      </p:sp>
      <p:sp>
        <p:nvSpPr>
          <p:cNvPr id="15" name="テキスト ボックス 14">
            <a:extLst>
              <a:ext uri="{FF2B5EF4-FFF2-40B4-BE49-F238E27FC236}">
                <a16:creationId xmlns:a16="http://schemas.microsoft.com/office/drawing/2014/main" id="{FAE552B6-386B-A3D7-6964-55DE8526FDF3}"/>
              </a:ext>
            </a:extLst>
          </p:cNvPr>
          <p:cNvSpPr txBox="1"/>
          <p:nvPr/>
        </p:nvSpPr>
        <p:spPr>
          <a:xfrm>
            <a:off x="2411760" y="5085184"/>
            <a:ext cx="801823" cy="338554"/>
          </a:xfrm>
          <a:prstGeom prst="rect">
            <a:avLst/>
          </a:prstGeom>
          <a:noFill/>
        </p:spPr>
        <p:txBody>
          <a:bodyPr wrap="none" rtlCol="0">
            <a:spAutoFit/>
          </a:bodyPr>
          <a:lstStyle/>
          <a:p>
            <a:r>
              <a:rPr lang="en-US" altLang="ja-JP" sz="1600" dirty="0">
                <a:latin typeface="Arial" panose="020B0604020202020204" pitchFamily="34" charset="0"/>
                <a:cs typeface="Arial" panose="020B0604020202020204" pitchFamily="34" charset="0"/>
              </a:rPr>
              <a:t>Output</a:t>
            </a:r>
            <a:endParaRPr kumimoji="1" lang="ja-JP" altLang="en-US" sz="1600" dirty="0">
              <a:latin typeface="+mj-lt"/>
              <a:cs typeface="Arial" panose="020B0604020202020204" pitchFamily="34" charset="0"/>
            </a:endParaRPr>
          </a:p>
        </p:txBody>
      </p:sp>
      <p:pic>
        <p:nvPicPr>
          <p:cNvPr id="16" name="図 15">
            <a:extLst>
              <a:ext uri="{FF2B5EF4-FFF2-40B4-BE49-F238E27FC236}">
                <a16:creationId xmlns:a16="http://schemas.microsoft.com/office/drawing/2014/main" id="{134A4C6E-6F67-3EB7-7637-90DCC8CB59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07904" y="3429000"/>
            <a:ext cx="1656184" cy="1656184"/>
          </a:xfrm>
          <a:prstGeom prst="rect">
            <a:avLst/>
          </a:prstGeom>
        </p:spPr>
      </p:pic>
      <p:sp>
        <p:nvSpPr>
          <p:cNvPr id="17" name="テキスト ボックス 16">
            <a:extLst>
              <a:ext uri="{FF2B5EF4-FFF2-40B4-BE49-F238E27FC236}">
                <a16:creationId xmlns:a16="http://schemas.microsoft.com/office/drawing/2014/main" id="{31214EFC-717C-BB6F-B396-2D14329A2672}"/>
              </a:ext>
            </a:extLst>
          </p:cNvPr>
          <p:cNvSpPr txBox="1"/>
          <p:nvPr/>
        </p:nvSpPr>
        <p:spPr>
          <a:xfrm>
            <a:off x="4211960" y="5085184"/>
            <a:ext cx="656334" cy="338554"/>
          </a:xfrm>
          <a:prstGeom prst="rect">
            <a:avLst/>
          </a:prstGeom>
          <a:noFill/>
        </p:spPr>
        <p:txBody>
          <a:bodyPr wrap="none" rtlCol="0">
            <a:spAutoFit/>
          </a:bodyPr>
          <a:lstStyle/>
          <a:p>
            <a:r>
              <a:rPr lang="en-US" altLang="ja-JP" sz="1600" dirty="0">
                <a:latin typeface="Arial" panose="020B0604020202020204" pitchFamily="34" charset="0"/>
                <a:cs typeface="Arial" panose="020B0604020202020204" pitchFamily="34" charset="0"/>
              </a:rPr>
              <a:t>Truth</a:t>
            </a:r>
            <a:endParaRPr kumimoji="1" lang="ja-JP" altLang="en-US" sz="1600" dirty="0">
              <a:latin typeface="+mj-lt"/>
              <a:cs typeface="Arial" panose="020B0604020202020204" pitchFamily="34" charset="0"/>
            </a:endParaRPr>
          </a:p>
        </p:txBody>
      </p:sp>
      <p:sp>
        <p:nvSpPr>
          <p:cNvPr id="18" name="タイトル 17">
            <a:extLst>
              <a:ext uri="{FF2B5EF4-FFF2-40B4-BE49-F238E27FC236}">
                <a16:creationId xmlns:a16="http://schemas.microsoft.com/office/drawing/2014/main" id="{E90762E5-51A6-07A3-3417-2FF1601D1C15}"/>
              </a:ext>
            </a:extLst>
          </p:cNvPr>
          <p:cNvSpPr>
            <a:spLocks noGrp="1"/>
          </p:cNvSpPr>
          <p:nvPr>
            <p:ph type="title"/>
          </p:nvPr>
        </p:nvSpPr>
        <p:spPr/>
        <p:txBody>
          <a:bodyPr/>
          <a:lstStyle/>
          <a:p>
            <a:r>
              <a:rPr lang="ja-JP" altLang="en-US" dirty="0"/>
              <a:t>鏡面反射の除去</a:t>
            </a:r>
          </a:p>
        </p:txBody>
      </p:sp>
    </p:spTree>
    <p:extLst>
      <p:ext uri="{BB962C8B-B14F-4D97-AF65-F5344CB8AC3E}">
        <p14:creationId xmlns:p14="http://schemas.microsoft.com/office/powerpoint/2010/main" val="873530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kumimoji="1" lang="ja-JP" altLang="en-US"/>
              <a:t>位相角</a:t>
            </a:r>
            <a:endParaRPr kumimoji="1" lang="ja-JP" altLang="en-US" dirty="0"/>
          </a:p>
        </p:txBody>
      </p:sp>
      <p:sp>
        <p:nvSpPr>
          <p:cNvPr id="5" name="サブタイトル 4"/>
          <p:cNvSpPr>
            <a:spLocks noGrp="1"/>
          </p:cNvSpPr>
          <p:nvPr>
            <p:ph type="subTitle" sz="quarter" idx="1"/>
          </p:nvPr>
        </p:nvSpPr>
        <p:spPr>
          <a:xfrm>
            <a:off x="251520" y="4352934"/>
            <a:ext cx="8640960" cy="1719272"/>
          </a:xfrm>
        </p:spPr>
        <p:txBody>
          <a:bodyPr>
            <a:normAutofit fontScale="62500" lnSpcReduction="20000"/>
          </a:bodyPr>
          <a:lstStyle/>
          <a:p>
            <a:pPr algn="l"/>
            <a:r>
              <a:rPr kumimoji="1" lang="en-US" altLang="ja-JP" dirty="0"/>
              <a:t>[1] Miyazaki, </a:t>
            </a:r>
            <a:r>
              <a:rPr kumimoji="1" lang="en-US" altLang="ja-JP" dirty="0" err="1"/>
              <a:t>Shigetomi</a:t>
            </a:r>
            <a:r>
              <a:rPr kumimoji="1" lang="en-US" altLang="ja-JP" dirty="0"/>
              <a:t>, Baba, Furukawa, </a:t>
            </a:r>
            <a:r>
              <a:rPr kumimoji="1" lang="en-US" altLang="ja-JP" dirty="0" err="1"/>
              <a:t>Hiura</a:t>
            </a:r>
            <a:r>
              <a:rPr kumimoji="1" lang="en-US" altLang="ja-JP" dirty="0"/>
              <a:t>, Asada, 2017 (10.1117/1.OE.56.4.041303)</a:t>
            </a:r>
          </a:p>
          <a:p>
            <a:pPr algn="l"/>
            <a:r>
              <a:rPr lang="en-US" altLang="ja-JP" dirty="0"/>
              <a:t>[2] Miyazaki, </a:t>
            </a:r>
            <a:r>
              <a:rPr lang="en-US" altLang="ja-JP" dirty="0" err="1"/>
              <a:t>Furuhashi</a:t>
            </a:r>
            <a:r>
              <a:rPr lang="en-US" altLang="ja-JP" dirty="0"/>
              <a:t>, </a:t>
            </a:r>
            <a:r>
              <a:rPr lang="en-US" altLang="ja-JP" dirty="0" err="1"/>
              <a:t>Hiura</a:t>
            </a:r>
            <a:r>
              <a:rPr lang="en-US" altLang="ja-JP" dirty="0"/>
              <a:t>, 2020 (10.1117/1.JEI.29.4.041006)</a:t>
            </a:r>
          </a:p>
          <a:p>
            <a:pPr algn="l"/>
            <a:r>
              <a:rPr lang="en-US" altLang="ja-JP" dirty="0"/>
              <a:t>[3] Wolff, Boult, 1991 (10.1109/34.85655)</a:t>
            </a:r>
          </a:p>
          <a:p>
            <a:pPr algn="l"/>
            <a:r>
              <a:rPr lang="en-US" altLang="ja-JP" dirty="0"/>
              <a:t>[4] </a:t>
            </a:r>
            <a:r>
              <a:rPr lang="en-US" altLang="ja-JP" dirty="0" err="1"/>
              <a:t>Rahmann</a:t>
            </a:r>
            <a:r>
              <a:rPr lang="en-US" altLang="ja-JP" dirty="0"/>
              <a:t>, </a:t>
            </a:r>
            <a:r>
              <a:rPr lang="en-US" altLang="ja-JP" dirty="0" err="1"/>
              <a:t>Canterakis</a:t>
            </a:r>
            <a:r>
              <a:rPr lang="en-US" altLang="ja-JP" dirty="0"/>
              <a:t>, 2001 (10.1109/CVPR.2001.990468)</a:t>
            </a:r>
          </a:p>
          <a:p>
            <a:pPr algn="l"/>
            <a:r>
              <a:rPr lang="en-US" altLang="ja-JP" dirty="0"/>
              <a:t>[5] Atkinson, Hancock, 2007 (10.1109/TPAMI.2007.1099)</a:t>
            </a:r>
            <a:endParaRPr lang="ja-JP" altLang="en-US" dirty="0"/>
          </a:p>
          <a:p>
            <a:pPr algn="l"/>
            <a:endParaRPr kumimoji="1" lang="ja-JP" altLang="en-US" dirty="0"/>
          </a:p>
        </p:txBody>
      </p:sp>
    </p:spTree>
    <p:extLst>
      <p:ext uri="{BB962C8B-B14F-4D97-AF65-F5344CB8AC3E}">
        <p14:creationId xmlns:p14="http://schemas.microsoft.com/office/powerpoint/2010/main" val="2062281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A95999-7C0E-4552-9901-ECB120E9432A}"/>
              </a:ext>
            </a:extLst>
          </p:cNvPr>
          <p:cNvSpPr>
            <a:spLocks noGrp="1"/>
          </p:cNvSpPr>
          <p:nvPr>
            <p:ph type="title"/>
          </p:nvPr>
        </p:nvSpPr>
        <p:spPr/>
        <p:txBody>
          <a:bodyPr/>
          <a:lstStyle/>
          <a:p>
            <a:r>
              <a:rPr kumimoji="1" lang="ja-JP" altLang="en-US" dirty="0"/>
              <a:t>位相角と</a:t>
            </a:r>
            <a:r>
              <a:rPr kumimoji="1" lang="en-US" altLang="ja-JP" dirty="0"/>
              <a:t>180°</a:t>
            </a:r>
            <a:r>
              <a:rPr kumimoji="1" lang="ja-JP" altLang="en-US" dirty="0"/>
              <a:t>曖昧性</a:t>
            </a:r>
          </a:p>
        </p:txBody>
      </p:sp>
      <p:sp>
        <p:nvSpPr>
          <p:cNvPr id="4" name="フリーフォーム 1">
            <a:extLst>
              <a:ext uri="{FF2B5EF4-FFF2-40B4-BE49-F238E27FC236}">
                <a16:creationId xmlns:a16="http://schemas.microsoft.com/office/drawing/2014/main" id="{F71D8B93-4B8E-4350-94EC-34C0EBD54031}"/>
              </a:ext>
            </a:extLst>
          </p:cNvPr>
          <p:cNvSpPr/>
          <p:nvPr/>
        </p:nvSpPr>
        <p:spPr>
          <a:xfrm>
            <a:off x="3316316" y="1988840"/>
            <a:ext cx="1620180" cy="540060"/>
          </a:xfrm>
          <a:custGeom>
            <a:avLst/>
            <a:gdLst>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6554549"/>
              <a:gd name="connsiteY0" fmla="*/ 0 h 3609048"/>
              <a:gd name="connsiteX1" fmla="*/ 2168665 w 6554549"/>
              <a:gd name="connsiteY1" fmla="*/ 1804524 h 3609048"/>
              <a:gd name="connsiteX2" fmla="*/ 4377791 w 6554549"/>
              <a:gd name="connsiteY2" fmla="*/ 3609048 h 3609048"/>
              <a:gd name="connsiteX3" fmla="*/ 6554549 w 6554549"/>
              <a:gd name="connsiteY3" fmla="*/ 1804524 h 3609048"/>
              <a:gd name="connsiteX0" fmla="*/ -1 w 4385883"/>
              <a:gd name="connsiteY0" fmla="*/ 0 h 1804524"/>
              <a:gd name="connsiteX1" fmla="*/ 2209125 w 4385883"/>
              <a:gd name="connsiteY1" fmla="*/ 1804524 h 1804524"/>
              <a:gd name="connsiteX2" fmla="*/ 4385883 w 4385883"/>
              <a:gd name="connsiteY2" fmla="*/ 0 h 1804524"/>
            </a:gdLst>
            <a:ahLst/>
            <a:cxnLst>
              <a:cxn ang="0">
                <a:pos x="connsiteX0" y="connsiteY0"/>
              </a:cxn>
              <a:cxn ang="0">
                <a:pos x="connsiteX1" y="connsiteY1"/>
              </a:cxn>
              <a:cxn ang="0">
                <a:pos x="connsiteX2" y="connsiteY2"/>
              </a:cxn>
            </a:cxnLst>
            <a:rect l="l" t="t" r="r" b="b"/>
            <a:pathLst>
              <a:path w="4385883" h="1804524">
                <a:moveTo>
                  <a:pt x="-1" y="0"/>
                </a:moveTo>
                <a:cubicBezTo>
                  <a:pt x="600158" y="803809"/>
                  <a:pt x="1397223" y="1804524"/>
                  <a:pt x="2209125" y="1804524"/>
                </a:cubicBezTo>
                <a:cubicBezTo>
                  <a:pt x="3021027" y="1804524"/>
                  <a:pt x="3662993" y="877986"/>
                  <a:pt x="4385883"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a:p>
        </p:txBody>
      </p:sp>
      <p:sp>
        <p:nvSpPr>
          <p:cNvPr id="5" name="フリーフォーム 5">
            <a:extLst>
              <a:ext uri="{FF2B5EF4-FFF2-40B4-BE49-F238E27FC236}">
                <a16:creationId xmlns:a16="http://schemas.microsoft.com/office/drawing/2014/main" id="{0901C0FB-C7C7-4672-B34E-C440220E317B}"/>
              </a:ext>
            </a:extLst>
          </p:cNvPr>
          <p:cNvSpPr/>
          <p:nvPr/>
        </p:nvSpPr>
        <p:spPr>
          <a:xfrm>
            <a:off x="1696136" y="1448780"/>
            <a:ext cx="1620180" cy="540060"/>
          </a:xfrm>
          <a:custGeom>
            <a:avLst/>
            <a:gdLst>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6595009"/>
              <a:gd name="connsiteY0" fmla="*/ 1804524 h 3609048"/>
              <a:gd name="connsiteX1" fmla="*/ 2217218 w 6595009"/>
              <a:gd name="connsiteY1" fmla="*/ 0 h 3609048"/>
              <a:gd name="connsiteX2" fmla="*/ 4385883 w 6595009"/>
              <a:gd name="connsiteY2" fmla="*/ 1804524 h 3609048"/>
              <a:gd name="connsiteX3" fmla="*/ 6595009 w 6595009"/>
              <a:gd name="connsiteY3" fmla="*/ 3609048 h 3609048"/>
              <a:gd name="connsiteX0" fmla="*/ 0 w 4385884"/>
              <a:gd name="connsiteY0" fmla="*/ 1804524 h 1804524"/>
              <a:gd name="connsiteX1" fmla="*/ 2217218 w 4385884"/>
              <a:gd name="connsiteY1" fmla="*/ 0 h 1804524"/>
              <a:gd name="connsiteX2" fmla="*/ 4385883 w 4385884"/>
              <a:gd name="connsiteY2" fmla="*/ 1804524 h 1804524"/>
            </a:gdLst>
            <a:ahLst/>
            <a:cxnLst>
              <a:cxn ang="0">
                <a:pos x="connsiteX0" y="connsiteY0"/>
              </a:cxn>
              <a:cxn ang="0">
                <a:pos x="connsiteX1" y="connsiteY1"/>
              </a:cxn>
              <a:cxn ang="0">
                <a:pos x="connsiteX2" y="connsiteY2"/>
              </a:cxn>
            </a:cxnLst>
            <a:rect l="l" t="t" r="r" b="b"/>
            <a:pathLst>
              <a:path w="4385884" h="1804524">
                <a:moveTo>
                  <a:pt x="0" y="1804524"/>
                </a:moveTo>
                <a:cubicBezTo>
                  <a:pt x="718842" y="902262"/>
                  <a:pt x="1429594" y="0"/>
                  <a:pt x="2217218" y="0"/>
                </a:cubicBezTo>
                <a:cubicBezTo>
                  <a:pt x="3004842" y="0"/>
                  <a:pt x="3785724" y="1000715"/>
                  <a:pt x="4385883" y="180452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a:p>
        </p:txBody>
      </p:sp>
      <p:sp>
        <p:nvSpPr>
          <p:cNvPr id="6" name="フリーフォーム 1">
            <a:extLst>
              <a:ext uri="{FF2B5EF4-FFF2-40B4-BE49-F238E27FC236}">
                <a16:creationId xmlns:a16="http://schemas.microsoft.com/office/drawing/2014/main" id="{2F22FE58-E8CD-400A-9BB1-FD1301F752F3}"/>
              </a:ext>
            </a:extLst>
          </p:cNvPr>
          <p:cNvSpPr/>
          <p:nvPr/>
        </p:nvSpPr>
        <p:spPr>
          <a:xfrm>
            <a:off x="6560312" y="1993296"/>
            <a:ext cx="1620180" cy="540060"/>
          </a:xfrm>
          <a:custGeom>
            <a:avLst/>
            <a:gdLst>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6554549"/>
              <a:gd name="connsiteY0" fmla="*/ 0 h 3609048"/>
              <a:gd name="connsiteX1" fmla="*/ 2168665 w 6554549"/>
              <a:gd name="connsiteY1" fmla="*/ 1804524 h 3609048"/>
              <a:gd name="connsiteX2" fmla="*/ 4377791 w 6554549"/>
              <a:gd name="connsiteY2" fmla="*/ 3609048 h 3609048"/>
              <a:gd name="connsiteX3" fmla="*/ 6554549 w 6554549"/>
              <a:gd name="connsiteY3" fmla="*/ 1804524 h 3609048"/>
              <a:gd name="connsiteX0" fmla="*/ -1 w 4385883"/>
              <a:gd name="connsiteY0" fmla="*/ 0 h 1804524"/>
              <a:gd name="connsiteX1" fmla="*/ 2209125 w 4385883"/>
              <a:gd name="connsiteY1" fmla="*/ 1804524 h 1804524"/>
              <a:gd name="connsiteX2" fmla="*/ 4385883 w 4385883"/>
              <a:gd name="connsiteY2" fmla="*/ 0 h 1804524"/>
            </a:gdLst>
            <a:ahLst/>
            <a:cxnLst>
              <a:cxn ang="0">
                <a:pos x="connsiteX0" y="connsiteY0"/>
              </a:cxn>
              <a:cxn ang="0">
                <a:pos x="connsiteX1" y="connsiteY1"/>
              </a:cxn>
              <a:cxn ang="0">
                <a:pos x="connsiteX2" y="connsiteY2"/>
              </a:cxn>
            </a:cxnLst>
            <a:rect l="l" t="t" r="r" b="b"/>
            <a:pathLst>
              <a:path w="4385883" h="1804524">
                <a:moveTo>
                  <a:pt x="-1" y="0"/>
                </a:moveTo>
                <a:cubicBezTo>
                  <a:pt x="600158" y="803809"/>
                  <a:pt x="1397223" y="1804524"/>
                  <a:pt x="2209125" y="1804524"/>
                </a:cubicBezTo>
                <a:cubicBezTo>
                  <a:pt x="3021027" y="1804524"/>
                  <a:pt x="3662993" y="877986"/>
                  <a:pt x="4385883"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a:p>
        </p:txBody>
      </p:sp>
      <p:sp>
        <p:nvSpPr>
          <p:cNvPr id="7" name="フリーフォーム 5">
            <a:extLst>
              <a:ext uri="{FF2B5EF4-FFF2-40B4-BE49-F238E27FC236}">
                <a16:creationId xmlns:a16="http://schemas.microsoft.com/office/drawing/2014/main" id="{49695AFF-41A0-42DC-9FC0-FA9689CA29F9}"/>
              </a:ext>
            </a:extLst>
          </p:cNvPr>
          <p:cNvSpPr/>
          <p:nvPr/>
        </p:nvSpPr>
        <p:spPr>
          <a:xfrm>
            <a:off x="4940132" y="1453236"/>
            <a:ext cx="1620180" cy="540060"/>
          </a:xfrm>
          <a:custGeom>
            <a:avLst/>
            <a:gdLst>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6595009"/>
              <a:gd name="connsiteY0" fmla="*/ 1804524 h 3609048"/>
              <a:gd name="connsiteX1" fmla="*/ 2217218 w 6595009"/>
              <a:gd name="connsiteY1" fmla="*/ 0 h 3609048"/>
              <a:gd name="connsiteX2" fmla="*/ 4385883 w 6595009"/>
              <a:gd name="connsiteY2" fmla="*/ 1804524 h 3609048"/>
              <a:gd name="connsiteX3" fmla="*/ 6595009 w 6595009"/>
              <a:gd name="connsiteY3" fmla="*/ 3609048 h 3609048"/>
              <a:gd name="connsiteX0" fmla="*/ 0 w 4385884"/>
              <a:gd name="connsiteY0" fmla="*/ 1804524 h 1804524"/>
              <a:gd name="connsiteX1" fmla="*/ 2217218 w 4385884"/>
              <a:gd name="connsiteY1" fmla="*/ 0 h 1804524"/>
              <a:gd name="connsiteX2" fmla="*/ 4385883 w 4385884"/>
              <a:gd name="connsiteY2" fmla="*/ 1804524 h 1804524"/>
            </a:gdLst>
            <a:ahLst/>
            <a:cxnLst>
              <a:cxn ang="0">
                <a:pos x="connsiteX0" y="connsiteY0"/>
              </a:cxn>
              <a:cxn ang="0">
                <a:pos x="connsiteX1" y="connsiteY1"/>
              </a:cxn>
              <a:cxn ang="0">
                <a:pos x="connsiteX2" y="connsiteY2"/>
              </a:cxn>
            </a:cxnLst>
            <a:rect l="l" t="t" r="r" b="b"/>
            <a:pathLst>
              <a:path w="4385884" h="1804524">
                <a:moveTo>
                  <a:pt x="0" y="1804524"/>
                </a:moveTo>
                <a:cubicBezTo>
                  <a:pt x="718842" y="902262"/>
                  <a:pt x="1429594" y="0"/>
                  <a:pt x="2217218" y="0"/>
                </a:cubicBezTo>
                <a:cubicBezTo>
                  <a:pt x="3004842" y="0"/>
                  <a:pt x="3785724" y="1000715"/>
                  <a:pt x="4385883" y="180452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a:p>
        </p:txBody>
      </p:sp>
      <p:cxnSp>
        <p:nvCxnSpPr>
          <p:cNvPr id="9" name="直線コネクタ 8">
            <a:extLst>
              <a:ext uri="{FF2B5EF4-FFF2-40B4-BE49-F238E27FC236}">
                <a16:creationId xmlns:a16="http://schemas.microsoft.com/office/drawing/2014/main" id="{4081448B-AB1C-4409-9D03-F8E3B9DD19E5}"/>
              </a:ext>
            </a:extLst>
          </p:cNvPr>
          <p:cNvCxnSpPr/>
          <p:nvPr/>
        </p:nvCxnSpPr>
        <p:spPr bwMode="auto">
          <a:xfrm>
            <a:off x="1691680" y="548680"/>
            <a:ext cx="64807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 name="直線コネクタ 9">
            <a:extLst>
              <a:ext uri="{FF2B5EF4-FFF2-40B4-BE49-F238E27FC236}">
                <a16:creationId xmlns:a16="http://schemas.microsoft.com/office/drawing/2014/main" id="{2A79D3DF-5BA7-4E8B-9573-D5F43FF924BC}"/>
              </a:ext>
            </a:extLst>
          </p:cNvPr>
          <p:cNvCxnSpPr/>
          <p:nvPr/>
        </p:nvCxnSpPr>
        <p:spPr bwMode="auto">
          <a:xfrm>
            <a:off x="1691680" y="4149080"/>
            <a:ext cx="64807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 name="直線コネクタ 10">
            <a:extLst>
              <a:ext uri="{FF2B5EF4-FFF2-40B4-BE49-F238E27FC236}">
                <a16:creationId xmlns:a16="http://schemas.microsoft.com/office/drawing/2014/main" id="{7D21284B-C350-4641-B310-5489E387BBE6}"/>
              </a:ext>
            </a:extLst>
          </p:cNvPr>
          <p:cNvCxnSpPr/>
          <p:nvPr/>
        </p:nvCxnSpPr>
        <p:spPr bwMode="auto">
          <a:xfrm>
            <a:off x="1691680" y="1445144"/>
            <a:ext cx="6480720" cy="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12" name="直線コネクタ 11">
            <a:extLst>
              <a:ext uri="{FF2B5EF4-FFF2-40B4-BE49-F238E27FC236}">
                <a16:creationId xmlns:a16="http://schemas.microsoft.com/office/drawing/2014/main" id="{A908E70F-F87D-4631-B4DE-5D0DAFD31C22}"/>
              </a:ext>
            </a:extLst>
          </p:cNvPr>
          <p:cNvCxnSpPr/>
          <p:nvPr/>
        </p:nvCxnSpPr>
        <p:spPr bwMode="auto">
          <a:xfrm>
            <a:off x="1691680" y="2532536"/>
            <a:ext cx="6480720" cy="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13" name="直線コネクタ 12">
            <a:extLst>
              <a:ext uri="{FF2B5EF4-FFF2-40B4-BE49-F238E27FC236}">
                <a16:creationId xmlns:a16="http://schemas.microsoft.com/office/drawing/2014/main" id="{D3682B54-0267-4AAC-ACCF-5C519A76D346}"/>
              </a:ext>
            </a:extLst>
          </p:cNvPr>
          <p:cNvCxnSpPr>
            <a:cxnSpLocks/>
          </p:cNvCxnSpPr>
          <p:nvPr/>
        </p:nvCxnSpPr>
        <p:spPr bwMode="auto">
          <a:xfrm>
            <a:off x="1691680" y="548680"/>
            <a:ext cx="0" cy="36004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6" name="直線コネクタ 15">
            <a:extLst>
              <a:ext uri="{FF2B5EF4-FFF2-40B4-BE49-F238E27FC236}">
                <a16:creationId xmlns:a16="http://schemas.microsoft.com/office/drawing/2014/main" id="{9C25423F-D30F-4033-8A81-5AF60D0E013B}"/>
              </a:ext>
            </a:extLst>
          </p:cNvPr>
          <p:cNvCxnSpPr>
            <a:cxnSpLocks/>
          </p:cNvCxnSpPr>
          <p:nvPr/>
        </p:nvCxnSpPr>
        <p:spPr bwMode="auto">
          <a:xfrm>
            <a:off x="8172400" y="548680"/>
            <a:ext cx="0" cy="360040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9" name="テキスト ボックス 18">
            <a:extLst>
              <a:ext uri="{FF2B5EF4-FFF2-40B4-BE49-F238E27FC236}">
                <a16:creationId xmlns:a16="http://schemas.microsoft.com/office/drawing/2014/main" id="{F1742079-E0CC-40DD-89CB-898C4E61ADB0}"/>
              </a:ext>
            </a:extLst>
          </p:cNvPr>
          <p:cNvSpPr txBox="1"/>
          <p:nvPr/>
        </p:nvSpPr>
        <p:spPr>
          <a:xfrm>
            <a:off x="1187624" y="1268760"/>
            <a:ext cx="527709" cy="369332"/>
          </a:xfrm>
          <a:prstGeom prst="rect">
            <a:avLst/>
          </a:prstGeom>
          <a:noFill/>
        </p:spPr>
        <p:txBody>
          <a:bodyPr wrap="none" rtlCol="0">
            <a:spAutoFit/>
          </a:bodyPr>
          <a:lstStyle/>
          <a:p>
            <a:r>
              <a:rPr kumimoji="1" lang="en-US" altLang="ja-JP" i="1" dirty="0">
                <a:latin typeface="Times New Roman" panose="02020603050405020304" pitchFamily="18" charset="0"/>
                <a:cs typeface="Times New Roman" panose="02020603050405020304" pitchFamily="18" charset="0"/>
              </a:rPr>
              <a:t>I</a:t>
            </a:r>
            <a:r>
              <a:rPr kumimoji="1" lang="en-US" altLang="ja-JP" baseline="-25000" dirty="0">
                <a:latin typeface="Times New Roman" panose="02020603050405020304" pitchFamily="18" charset="0"/>
                <a:cs typeface="Times New Roman" panose="02020603050405020304" pitchFamily="18" charset="0"/>
              </a:rPr>
              <a:t>max</a:t>
            </a:r>
            <a:endParaRPr kumimoji="1" lang="ja-JP" altLang="en-US" baseline="-25000" dirty="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551A1DD3-9C82-4A3F-952F-42344EB392B7}"/>
              </a:ext>
            </a:extLst>
          </p:cNvPr>
          <p:cNvSpPr txBox="1"/>
          <p:nvPr/>
        </p:nvSpPr>
        <p:spPr>
          <a:xfrm>
            <a:off x="1187624" y="2276872"/>
            <a:ext cx="502061" cy="369332"/>
          </a:xfrm>
          <a:prstGeom prst="rect">
            <a:avLst/>
          </a:prstGeom>
          <a:noFill/>
        </p:spPr>
        <p:txBody>
          <a:bodyPr wrap="none" rtlCol="0">
            <a:spAutoFit/>
          </a:bodyPr>
          <a:lstStyle/>
          <a:p>
            <a:r>
              <a:rPr kumimoji="1" lang="en-US" altLang="ja-JP" i="1" dirty="0" err="1">
                <a:latin typeface="Times New Roman" panose="02020603050405020304" pitchFamily="18" charset="0"/>
                <a:cs typeface="Times New Roman" panose="02020603050405020304" pitchFamily="18" charset="0"/>
              </a:rPr>
              <a:t>I</a:t>
            </a:r>
            <a:r>
              <a:rPr kumimoji="1" lang="en-US" altLang="ja-JP" baseline="-25000" dirty="0" err="1">
                <a:latin typeface="Times New Roman" panose="02020603050405020304" pitchFamily="18" charset="0"/>
                <a:cs typeface="Times New Roman" panose="02020603050405020304" pitchFamily="18" charset="0"/>
              </a:rPr>
              <a:t>min</a:t>
            </a:r>
            <a:endParaRPr kumimoji="1" lang="ja-JP" altLang="en-US" baseline="-250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F4367D8E-1A9A-45C2-A2B6-47DA4199B255}"/>
              </a:ext>
            </a:extLst>
          </p:cNvPr>
          <p:cNvSpPr txBox="1"/>
          <p:nvPr/>
        </p:nvSpPr>
        <p:spPr>
          <a:xfrm>
            <a:off x="1115616" y="476672"/>
            <a:ext cx="569387" cy="369332"/>
          </a:xfrm>
          <a:prstGeom prst="rect">
            <a:avLst/>
          </a:prstGeom>
          <a:noFill/>
        </p:spPr>
        <p:txBody>
          <a:bodyPr wrap="none" rtlCol="0">
            <a:spAutoFit/>
          </a:bodyPr>
          <a:lstStyle/>
          <a:p>
            <a:r>
              <a:rPr kumimoji="1" lang="en-US" altLang="ja-JP" dirty="0"/>
              <a:t>255</a:t>
            </a:r>
            <a:endParaRPr kumimoji="1" lang="ja-JP" altLang="en-US" dirty="0"/>
          </a:p>
        </p:txBody>
      </p:sp>
      <p:sp>
        <p:nvSpPr>
          <p:cNvPr id="22" name="テキスト ボックス 21">
            <a:extLst>
              <a:ext uri="{FF2B5EF4-FFF2-40B4-BE49-F238E27FC236}">
                <a16:creationId xmlns:a16="http://schemas.microsoft.com/office/drawing/2014/main" id="{2F177817-321C-44D5-805B-BE797D468DD0}"/>
              </a:ext>
            </a:extLst>
          </p:cNvPr>
          <p:cNvSpPr txBox="1"/>
          <p:nvPr/>
        </p:nvSpPr>
        <p:spPr>
          <a:xfrm>
            <a:off x="1403648" y="4149080"/>
            <a:ext cx="312906" cy="369332"/>
          </a:xfrm>
          <a:prstGeom prst="rect">
            <a:avLst/>
          </a:prstGeom>
          <a:noFill/>
        </p:spPr>
        <p:txBody>
          <a:bodyPr wrap="none" rtlCol="0">
            <a:spAutoFit/>
          </a:bodyPr>
          <a:lstStyle/>
          <a:p>
            <a:r>
              <a:rPr kumimoji="1" lang="en-US" altLang="ja-JP" dirty="0"/>
              <a:t>0</a:t>
            </a:r>
            <a:endParaRPr kumimoji="1" lang="ja-JP" altLang="en-US" dirty="0"/>
          </a:p>
        </p:txBody>
      </p:sp>
      <p:sp>
        <p:nvSpPr>
          <p:cNvPr id="23" name="テキスト ボックス 22">
            <a:extLst>
              <a:ext uri="{FF2B5EF4-FFF2-40B4-BE49-F238E27FC236}">
                <a16:creationId xmlns:a16="http://schemas.microsoft.com/office/drawing/2014/main" id="{DD153434-9457-4A81-AE57-7C91DE39FADE}"/>
              </a:ext>
            </a:extLst>
          </p:cNvPr>
          <p:cNvSpPr txBox="1"/>
          <p:nvPr/>
        </p:nvSpPr>
        <p:spPr>
          <a:xfrm>
            <a:off x="683568" y="1916832"/>
            <a:ext cx="461665" cy="1224053"/>
          </a:xfrm>
          <a:prstGeom prst="rect">
            <a:avLst/>
          </a:prstGeom>
          <a:noFill/>
        </p:spPr>
        <p:txBody>
          <a:bodyPr vert="eaVert" wrap="none" rtlCol="0">
            <a:spAutoFit/>
          </a:bodyPr>
          <a:lstStyle/>
          <a:p>
            <a:r>
              <a:rPr kumimoji="1" lang="ja-JP" altLang="en-US" dirty="0"/>
              <a:t>画素の輝度</a:t>
            </a:r>
          </a:p>
        </p:txBody>
      </p:sp>
      <p:sp>
        <p:nvSpPr>
          <p:cNvPr id="24" name="テキスト ボックス 23">
            <a:extLst>
              <a:ext uri="{FF2B5EF4-FFF2-40B4-BE49-F238E27FC236}">
                <a16:creationId xmlns:a16="http://schemas.microsoft.com/office/drawing/2014/main" id="{4FC957D8-895D-4037-BE20-4BEB34944112}"/>
              </a:ext>
            </a:extLst>
          </p:cNvPr>
          <p:cNvSpPr txBox="1"/>
          <p:nvPr/>
        </p:nvSpPr>
        <p:spPr>
          <a:xfrm>
            <a:off x="4572000" y="4149080"/>
            <a:ext cx="800219" cy="369332"/>
          </a:xfrm>
          <a:prstGeom prst="rect">
            <a:avLst/>
          </a:prstGeom>
          <a:noFill/>
        </p:spPr>
        <p:txBody>
          <a:bodyPr wrap="none" rtlCol="0">
            <a:spAutoFit/>
          </a:bodyPr>
          <a:lstStyle/>
          <a:p>
            <a:r>
              <a:rPr kumimoji="1" lang="en-US" altLang="ja-JP" dirty="0"/>
              <a:t>180°</a:t>
            </a:r>
            <a:endParaRPr kumimoji="1" lang="ja-JP" altLang="en-US" dirty="0"/>
          </a:p>
        </p:txBody>
      </p:sp>
      <p:sp>
        <p:nvSpPr>
          <p:cNvPr id="25" name="テキスト ボックス 24">
            <a:extLst>
              <a:ext uri="{FF2B5EF4-FFF2-40B4-BE49-F238E27FC236}">
                <a16:creationId xmlns:a16="http://schemas.microsoft.com/office/drawing/2014/main" id="{9352F670-E993-470F-90ED-3692404DFC47}"/>
              </a:ext>
            </a:extLst>
          </p:cNvPr>
          <p:cNvSpPr txBox="1"/>
          <p:nvPr/>
        </p:nvSpPr>
        <p:spPr>
          <a:xfrm>
            <a:off x="7876237" y="4149080"/>
            <a:ext cx="800219" cy="369332"/>
          </a:xfrm>
          <a:prstGeom prst="rect">
            <a:avLst/>
          </a:prstGeom>
          <a:noFill/>
        </p:spPr>
        <p:txBody>
          <a:bodyPr wrap="none" rtlCol="0">
            <a:spAutoFit/>
          </a:bodyPr>
          <a:lstStyle/>
          <a:p>
            <a:r>
              <a:rPr kumimoji="1" lang="en-US" altLang="ja-JP" dirty="0"/>
              <a:t>360°</a:t>
            </a:r>
            <a:endParaRPr kumimoji="1" lang="ja-JP" altLang="en-US" dirty="0"/>
          </a:p>
        </p:txBody>
      </p:sp>
      <p:cxnSp>
        <p:nvCxnSpPr>
          <p:cNvPr id="27" name="直線コネクタ 26">
            <a:extLst>
              <a:ext uri="{FF2B5EF4-FFF2-40B4-BE49-F238E27FC236}">
                <a16:creationId xmlns:a16="http://schemas.microsoft.com/office/drawing/2014/main" id="{CC8893B1-73E5-4132-BB92-54A43E70FC58}"/>
              </a:ext>
            </a:extLst>
          </p:cNvPr>
          <p:cNvCxnSpPr>
            <a:cxnSpLocks/>
          </p:cNvCxnSpPr>
          <p:nvPr/>
        </p:nvCxnSpPr>
        <p:spPr bwMode="auto">
          <a:xfrm>
            <a:off x="2508044" y="1484784"/>
            <a:ext cx="0" cy="2664296"/>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29" name="直線コネクタ 28">
            <a:extLst>
              <a:ext uri="{FF2B5EF4-FFF2-40B4-BE49-F238E27FC236}">
                <a16:creationId xmlns:a16="http://schemas.microsoft.com/office/drawing/2014/main" id="{B287902F-7FBF-440C-83E4-990595F94F9B}"/>
              </a:ext>
            </a:extLst>
          </p:cNvPr>
          <p:cNvCxnSpPr>
            <a:cxnSpLocks/>
          </p:cNvCxnSpPr>
          <p:nvPr/>
        </p:nvCxnSpPr>
        <p:spPr bwMode="auto">
          <a:xfrm>
            <a:off x="5748404" y="1484784"/>
            <a:ext cx="0" cy="2664296"/>
          </a:xfrm>
          <a:prstGeom prst="line">
            <a:avLst/>
          </a:prstGeom>
          <a:solidFill>
            <a:schemeClr val="accent1"/>
          </a:solidFill>
          <a:ln w="12700" cap="flat" cmpd="sng" algn="ctr">
            <a:solidFill>
              <a:schemeClr val="tx1"/>
            </a:solidFill>
            <a:prstDash val="sysDash"/>
            <a:round/>
            <a:headEnd type="none" w="med" len="med"/>
            <a:tailEnd type="none" w="med" len="med"/>
          </a:ln>
          <a:effectLst/>
        </p:spPr>
      </p:cxnSp>
      <p:sp>
        <p:nvSpPr>
          <p:cNvPr id="30" name="テキスト ボックス 29">
            <a:extLst>
              <a:ext uri="{FF2B5EF4-FFF2-40B4-BE49-F238E27FC236}">
                <a16:creationId xmlns:a16="http://schemas.microsoft.com/office/drawing/2014/main" id="{DCB53ADD-77B7-4FD9-9A1E-FDE251B489ED}"/>
              </a:ext>
            </a:extLst>
          </p:cNvPr>
          <p:cNvSpPr txBox="1"/>
          <p:nvPr/>
        </p:nvSpPr>
        <p:spPr>
          <a:xfrm>
            <a:off x="5292080" y="4149080"/>
            <a:ext cx="877163" cy="369332"/>
          </a:xfrm>
          <a:prstGeom prst="rect">
            <a:avLst/>
          </a:prstGeom>
          <a:noFill/>
        </p:spPr>
        <p:txBody>
          <a:bodyPr wrap="none" rtlCol="0">
            <a:spAutoFit/>
          </a:bodyPr>
          <a:lstStyle/>
          <a:p>
            <a:r>
              <a:rPr kumimoji="1" lang="ja-JP" altLang="en-US" dirty="0"/>
              <a:t>位相角</a:t>
            </a:r>
          </a:p>
        </p:txBody>
      </p:sp>
      <p:sp>
        <p:nvSpPr>
          <p:cNvPr id="31" name="テキスト ボックス 30">
            <a:extLst>
              <a:ext uri="{FF2B5EF4-FFF2-40B4-BE49-F238E27FC236}">
                <a16:creationId xmlns:a16="http://schemas.microsoft.com/office/drawing/2014/main" id="{359D65EE-AB70-4F08-AEEE-79DE50DFBD92}"/>
              </a:ext>
            </a:extLst>
          </p:cNvPr>
          <p:cNvSpPr txBox="1"/>
          <p:nvPr/>
        </p:nvSpPr>
        <p:spPr>
          <a:xfrm>
            <a:off x="2035536" y="4149080"/>
            <a:ext cx="877163" cy="369332"/>
          </a:xfrm>
          <a:prstGeom prst="rect">
            <a:avLst/>
          </a:prstGeom>
          <a:noFill/>
        </p:spPr>
        <p:txBody>
          <a:bodyPr wrap="none" rtlCol="0">
            <a:spAutoFit/>
          </a:bodyPr>
          <a:lstStyle/>
          <a:p>
            <a:r>
              <a:rPr kumimoji="1" lang="ja-JP" altLang="en-US" dirty="0"/>
              <a:t>位相角</a:t>
            </a:r>
          </a:p>
        </p:txBody>
      </p:sp>
      <p:sp>
        <p:nvSpPr>
          <p:cNvPr id="54" name="楕円 53">
            <a:extLst>
              <a:ext uri="{FF2B5EF4-FFF2-40B4-BE49-F238E27FC236}">
                <a16:creationId xmlns:a16="http://schemas.microsoft.com/office/drawing/2014/main" id="{025C73F9-CD12-458E-8AE2-7EDE76E28839}"/>
              </a:ext>
            </a:extLst>
          </p:cNvPr>
          <p:cNvSpPr/>
          <p:nvPr/>
        </p:nvSpPr>
        <p:spPr bwMode="auto">
          <a:xfrm>
            <a:off x="3763728" y="2708920"/>
            <a:ext cx="720080" cy="1440160"/>
          </a:xfrm>
          <a:prstGeom prst="ellipse">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5" name="直線コネクタ 54">
            <a:extLst>
              <a:ext uri="{FF2B5EF4-FFF2-40B4-BE49-F238E27FC236}">
                <a16:creationId xmlns:a16="http://schemas.microsoft.com/office/drawing/2014/main" id="{F39C6CA2-DB10-42F4-AD76-DD3E0B8C16FE}"/>
              </a:ext>
            </a:extLst>
          </p:cNvPr>
          <p:cNvCxnSpPr/>
          <p:nvPr/>
        </p:nvCxnSpPr>
        <p:spPr bwMode="auto">
          <a:xfrm flipV="1">
            <a:off x="4123768" y="2708920"/>
            <a:ext cx="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6" name="直線コネクタ 55">
            <a:extLst>
              <a:ext uri="{FF2B5EF4-FFF2-40B4-BE49-F238E27FC236}">
                <a16:creationId xmlns:a16="http://schemas.microsoft.com/office/drawing/2014/main" id="{D788B2DF-DED2-484B-8A5C-6DC9F605E656}"/>
              </a:ext>
            </a:extLst>
          </p:cNvPr>
          <p:cNvCxnSpPr/>
          <p:nvPr/>
        </p:nvCxnSpPr>
        <p:spPr bwMode="auto">
          <a:xfrm flipV="1">
            <a:off x="4195776" y="2708920"/>
            <a:ext cx="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7" name="直線コネクタ 56">
            <a:extLst>
              <a:ext uri="{FF2B5EF4-FFF2-40B4-BE49-F238E27FC236}">
                <a16:creationId xmlns:a16="http://schemas.microsoft.com/office/drawing/2014/main" id="{897E7C4B-627E-4F11-B8F1-6858669FCFDB}"/>
              </a:ext>
            </a:extLst>
          </p:cNvPr>
          <p:cNvCxnSpPr/>
          <p:nvPr/>
        </p:nvCxnSpPr>
        <p:spPr bwMode="auto">
          <a:xfrm flipV="1">
            <a:off x="4051760" y="2708920"/>
            <a:ext cx="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8" name="直線コネクタ 57">
            <a:extLst>
              <a:ext uri="{FF2B5EF4-FFF2-40B4-BE49-F238E27FC236}">
                <a16:creationId xmlns:a16="http://schemas.microsoft.com/office/drawing/2014/main" id="{4363B76A-5857-4EA1-BB5E-60A56DA994B8}"/>
              </a:ext>
            </a:extLst>
          </p:cNvPr>
          <p:cNvCxnSpPr>
            <a:cxnSpLocks/>
          </p:cNvCxnSpPr>
          <p:nvPr/>
        </p:nvCxnSpPr>
        <p:spPr bwMode="auto">
          <a:xfrm flipV="1">
            <a:off x="4267784" y="2780928"/>
            <a:ext cx="0" cy="129614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9" name="直線コネクタ 58">
            <a:extLst>
              <a:ext uri="{FF2B5EF4-FFF2-40B4-BE49-F238E27FC236}">
                <a16:creationId xmlns:a16="http://schemas.microsoft.com/office/drawing/2014/main" id="{B12C5FC2-87F7-458F-BAA8-2269F3F35D48}"/>
              </a:ext>
            </a:extLst>
          </p:cNvPr>
          <p:cNvCxnSpPr>
            <a:cxnSpLocks/>
          </p:cNvCxnSpPr>
          <p:nvPr/>
        </p:nvCxnSpPr>
        <p:spPr bwMode="auto">
          <a:xfrm flipV="1">
            <a:off x="3979752" y="2780928"/>
            <a:ext cx="0" cy="129614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0" name="直線コネクタ 59">
            <a:extLst>
              <a:ext uri="{FF2B5EF4-FFF2-40B4-BE49-F238E27FC236}">
                <a16:creationId xmlns:a16="http://schemas.microsoft.com/office/drawing/2014/main" id="{D2705682-9FA5-415F-841D-67DB1E06B3D8}"/>
              </a:ext>
            </a:extLst>
          </p:cNvPr>
          <p:cNvCxnSpPr>
            <a:cxnSpLocks/>
          </p:cNvCxnSpPr>
          <p:nvPr/>
        </p:nvCxnSpPr>
        <p:spPr bwMode="auto">
          <a:xfrm flipV="1">
            <a:off x="4339792" y="2852936"/>
            <a:ext cx="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1" name="直線コネクタ 60">
            <a:extLst>
              <a:ext uri="{FF2B5EF4-FFF2-40B4-BE49-F238E27FC236}">
                <a16:creationId xmlns:a16="http://schemas.microsoft.com/office/drawing/2014/main" id="{0F752423-9D43-4D2E-ACD5-E1B3BE2CA1DF}"/>
              </a:ext>
            </a:extLst>
          </p:cNvPr>
          <p:cNvCxnSpPr>
            <a:cxnSpLocks/>
          </p:cNvCxnSpPr>
          <p:nvPr/>
        </p:nvCxnSpPr>
        <p:spPr bwMode="auto">
          <a:xfrm flipV="1">
            <a:off x="3907744" y="2852936"/>
            <a:ext cx="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2" name="直線コネクタ 61">
            <a:extLst>
              <a:ext uri="{FF2B5EF4-FFF2-40B4-BE49-F238E27FC236}">
                <a16:creationId xmlns:a16="http://schemas.microsoft.com/office/drawing/2014/main" id="{1F3B1A78-E959-4E42-A2A2-898DC364CDE1}"/>
              </a:ext>
            </a:extLst>
          </p:cNvPr>
          <p:cNvCxnSpPr>
            <a:cxnSpLocks/>
          </p:cNvCxnSpPr>
          <p:nvPr/>
        </p:nvCxnSpPr>
        <p:spPr bwMode="auto">
          <a:xfrm flipV="1">
            <a:off x="4411800" y="2996952"/>
            <a:ext cx="0" cy="86409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3" name="直線コネクタ 62">
            <a:extLst>
              <a:ext uri="{FF2B5EF4-FFF2-40B4-BE49-F238E27FC236}">
                <a16:creationId xmlns:a16="http://schemas.microsoft.com/office/drawing/2014/main" id="{C0607631-B36C-4BC5-AE25-CC5A61034EFF}"/>
              </a:ext>
            </a:extLst>
          </p:cNvPr>
          <p:cNvCxnSpPr>
            <a:cxnSpLocks/>
          </p:cNvCxnSpPr>
          <p:nvPr/>
        </p:nvCxnSpPr>
        <p:spPr bwMode="auto">
          <a:xfrm flipV="1">
            <a:off x="3835736" y="2996952"/>
            <a:ext cx="0" cy="864096"/>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4" name="楕円 63">
            <a:extLst>
              <a:ext uri="{FF2B5EF4-FFF2-40B4-BE49-F238E27FC236}">
                <a16:creationId xmlns:a16="http://schemas.microsoft.com/office/drawing/2014/main" id="{3E1A0511-6133-43E9-B945-0355EA51C964}"/>
              </a:ext>
            </a:extLst>
          </p:cNvPr>
          <p:cNvSpPr/>
          <p:nvPr/>
        </p:nvSpPr>
        <p:spPr bwMode="auto">
          <a:xfrm>
            <a:off x="7020272" y="2708920"/>
            <a:ext cx="720080" cy="1440160"/>
          </a:xfrm>
          <a:prstGeom prst="ellipse">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65" name="直線コネクタ 64">
            <a:extLst>
              <a:ext uri="{FF2B5EF4-FFF2-40B4-BE49-F238E27FC236}">
                <a16:creationId xmlns:a16="http://schemas.microsoft.com/office/drawing/2014/main" id="{E6D19924-FF67-4301-93D6-CB04F2768379}"/>
              </a:ext>
            </a:extLst>
          </p:cNvPr>
          <p:cNvCxnSpPr/>
          <p:nvPr/>
        </p:nvCxnSpPr>
        <p:spPr bwMode="auto">
          <a:xfrm flipV="1">
            <a:off x="7380312" y="2708920"/>
            <a:ext cx="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6" name="直線コネクタ 65">
            <a:extLst>
              <a:ext uri="{FF2B5EF4-FFF2-40B4-BE49-F238E27FC236}">
                <a16:creationId xmlns:a16="http://schemas.microsoft.com/office/drawing/2014/main" id="{EDF2BC10-18D3-49E9-90BE-4B0799230B1C}"/>
              </a:ext>
            </a:extLst>
          </p:cNvPr>
          <p:cNvCxnSpPr/>
          <p:nvPr/>
        </p:nvCxnSpPr>
        <p:spPr bwMode="auto">
          <a:xfrm flipV="1">
            <a:off x="7452320" y="2708920"/>
            <a:ext cx="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7" name="直線コネクタ 66">
            <a:extLst>
              <a:ext uri="{FF2B5EF4-FFF2-40B4-BE49-F238E27FC236}">
                <a16:creationId xmlns:a16="http://schemas.microsoft.com/office/drawing/2014/main" id="{7BED4264-4173-48CD-8588-8F928807DDBD}"/>
              </a:ext>
            </a:extLst>
          </p:cNvPr>
          <p:cNvCxnSpPr/>
          <p:nvPr/>
        </p:nvCxnSpPr>
        <p:spPr bwMode="auto">
          <a:xfrm flipV="1">
            <a:off x="7308304" y="2708920"/>
            <a:ext cx="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8" name="直線コネクタ 67">
            <a:extLst>
              <a:ext uri="{FF2B5EF4-FFF2-40B4-BE49-F238E27FC236}">
                <a16:creationId xmlns:a16="http://schemas.microsoft.com/office/drawing/2014/main" id="{EF025A56-54A9-4E6B-B4BA-7B58C00E7C07}"/>
              </a:ext>
            </a:extLst>
          </p:cNvPr>
          <p:cNvCxnSpPr>
            <a:cxnSpLocks/>
          </p:cNvCxnSpPr>
          <p:nvPr/>
        </p:nvCxnSpPr>
        <p:spPr bwMode="auto">
          <a:xfrm flipV="1">
            <a:off x="7524328" y="2780928"/>
            <a:ext cx="0" cy="129614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9" name="直線コネクタ 68">
            <a:extLst>
              <a:ext uri="{FF2B5EF4-FFF2-40B4-BE49-F238E27FC236}">
                <a16:creationId xmlns:a16="http://schemas.microsoft.com/office/drawing/2014/main" id="{E3F08760-4892-4B68-A67E-E8BDF340479C}"/>
              </a:ext>
            </a:extLst>
          </p:cNvPr>
          <p:cNvCxnSpPr>
            <a:cxnSpLocks/>
          </p:cNvCxnSpPr>
          <p:nvPr/>
        </p:nvCxnSpPr>
        <p:spPr bwMode="auto">
          <a:xfrm flipV="1">
            <a:off x="7236296" y="2780928"/>
            <a:ext cx="0" cy="129614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0" name="直線コネクタ 69">
            <a:extLst>
              <a:ext uri="{FF2B5EF4-FFF2-40B4-BE49-F238E27FC236}">
                <a16:creationId xmlns:a16="http://schemas.microsoft.com/office/drawing/2014/main" id="{A770AD8E-E17A-496E-A4A5-F10D68AF9355}"/>
              </a:ext>
            </a:extLst>
          </p:cNvPr>
          <p:cNvCxnSpPr>
            <a:cxnSpLocks/>
          </p:cNvCxnSpPr>
          <p:nvPr/>
        </p:nvCxnSpPr>
        <p:spPr bwMode="auto">
          <a:xfrm flipV="1">
            <a:off x="7596336" y="2852936"/>
            <a:ext cx="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1" name="直線コネクタ 70">
            <a:extLst>
              <a:ext uri="{FF2B5EF4-FFF2-40B4-BE49-F238E27FC236}">
                <a16:creationId xmlns:a16="http://schemas.microsoft.com/office/drawing/2014/main" id="{E9ABA3FC-A53F-477A-A388-95B844CAC3FB}"/>
              </a:ext>
            </a:extLst>
          </p:cNvPr>
          <p:cNvCxnSpPr>
            <a:cxnSpLocks/>
          </p:cNvCxnSpPr>
          <p:nvPr/>
        </p:nvCxnSpPr>
        <p:spPr bwMode="auto">
          <a:xfrm flipV="1">
            <a:off x="7164288" y="2852936"/>
            <a:ext cx="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2" name="直線コネクタ 71">
            <a:extLst>
              <a:ext uri="{FF2B5EF4-FFF2-40B4-BE49-F238E27FC236}">
                <a16:creationId xmlns:a16="http://schemas.microsoft.com/office/drawing/2014/main" id="{403C65DF-2FD7-42AA-9EF0-D539C7E31D2A}"/>
              </a:ext>
            </a:extLst>
          </p:cNvPr>
          <p:cNvCxnSpPr>
            <a:cxnSpLocks/>
          </p:cNvCxnSpPr>
          <p:nvPr/>
        </p:nvCxnSpPr>
        <p:spPr bwMode="auto">
          <a:xfrm flipV="1">
            <a:off x="7668344" y="2996952"/>
            <a:ext cx="0" cy="86409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3" name="直線コネクタ 72">
            <a:extLst>
              <a:ext uri="{FF2B5EF4-FFF2-40B4-BE49-F238E27FC236}">
                <a16:creationId xmlns:a16="http://schemas.microsoft.com/office/drawing/2014/main" id="{1D8515F5-6AC8-4660-9195-67B003C098DC}"/>
              </a:ext>
            </a:extLst>
          </p:cNvPr>
          <p:cNvCxnSpPr>
            <a:cxnSpLocks/>
          </p:cNvCxnSpPr>
          <p:nvPr/>
        </p:nvCxnSpPr>
        <p:spPr bwMode="auto">
          <a:xfrm flipV="1">
            <a:off x="7092280" y="2996952"/>
            <a:ext cx="0" cy="864096"/>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9" name="楕円 108">
            <a:extLst>
              <a:ext uri="{FF2B5EF4-FFF2-40B4-BE49-F238E27FC236}">
                <a16:creationId xmlns:a16="http://schemas.microsoft.com/office/drawing/2014/main" id="{6EAAB18E-304E-429B-AC08-3916D3373796}"/>
              </a:ext>
            </a:extLst>
          </p:cNvPr>
          <p:cNvSpPr/>
          <p:nvPr/>
        </p:nvSpPr>
        <p:spPr bwMode="auto">
          <a:xfrm>
            <a:off x="2156096" y="2708920"/>
            <a:ext cx="720080" cy="1440160"/>
          </a:xfrm>
          <a:prstGeom prst="ellipse">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10" name="直線コネクタ 109">
            <a:extLst>
              <a:ext uri="{FF2B5EF4-FFF2-40B4-BE49-F238E27FC236}">
                <a16:creationId xmlns:a16="http://schemas.microsoft.com/office/drawing/2014/main" id="{D286A1D3-6C40-4C20-81B5-CCF75CB4BBBB}"/>
              </a:ext>
            </a:extLst>
          </p:cNvPr>
          <p:cNvCxnSpPr>
            <a:cxnSpLocks/>
          </p:cNvCxnSpPr>
          <p:nvPr/>
        </p:nvCxnSpPr>
        <p:spPr bwMode="auto">
          <a:xfrm flipH="1">
            <a:off x="2156096" y="3429000"/>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1" name="直線コネクタ 110">
            <a:extLst>
              <a:ext uri="{FF2B5EF4-FFF2-40B4-BE49-F238E27FC236}">
                <a16:creationId xmlns:a16="http://schemas.microsoft.com/office/drawing/2014/main" id="{963C0516-331B-4C41-AE44-75BB4CD54457}"/>
              </a:ext>
            </a:extLst>
          </p:cNvPr>
          <p:cNvCxnSpPr>
            <a:cxnSpLocks/>
          </p:cNvCxnSpPr>
          <p:nvPr/>
        </p:nvCxnSpPr>
        <p:spPr bwMode="auto">
          <a:xfrm flipH="1">
            <a:off x="2156096" y="3501008"/>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2" name="直線コネクタ 111">
            <a:extLst>
              <a:ext uri="{FF2B5EF4-FFF2-40B4-BE49-F238E27FC236}">
                <a16:creationId xmlns:a16="http://schemas.microsoft.com/office/drawing/2014/main" id="{625F8373-4AB2-489F-B124-2FBFF7196C00}"/>
              </a:ext>
            </a:extLst>
          </p:cNvPr>
          <p:cNvCxnSpPr>
            <a:cxnSpLocks/>
          </p:cNvCxnSpPr>
          <p:nvPr/>
        </p:nvCxnSpPr>
        <p:spPr bwMode="auto">
          <a:xfrm flipH="1">
            <a:off x="2156096" y="3356992"/>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3" name="直線コネクタ 112">
            <a:extLst>
              <a:ext uri="{FF2B5EF4-FFF2-40B4-BE49-F238E27FC236}">
                <a16:creationId xmlns:a16="http://schemas.microsoft.com/office/drawing/2014/main" id="{547FB084-0814-43DF-A188-A488073AB7A6}"/>
              </a:ext>
            </a:extLst>
          </p:cNvPr>
          <p:cNvCxnSpPr>
            <a:cxnSpLocks/>
          </p:cNvCxnSpPr>
          <p:nvPr/>
        </p:nvCxnSpPr>
        <p:spPr bwMode="auto">
          <a:xfrm flipH="1">
            <a:off x="2156096" y="3284984"/>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4" name="直線コネクタ 113">
            <a:extLst>
              <a:ext uri="{FF2B5EF4-FFF2-40B4-BE49-F238E27FC236}">
                <a16:creationId xmlns:a16="http://schemas.microsoft.com/office/drawing/2014/main" id="{39B2848A-33F4-4A5D-A3F3-2CA4DCC93E58}"/>
              </a:ext>
            </a:extLst>
          </p:cNvPr>
          <p:cNvCxnSpPr>
            <a:cxnSpLocks/>
          </p:cNvCxnSpPr>
          <p:nvPr/>
        </p:nvCxnSpPr>
        <p:spPr bwMode="auto">
          <a:xfrm flipH="1">
            <a:off x="2156096" y="3573016"/>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5" name="直線コネクタ 114">
            <a:extLst>
              <a:ext uri="{FF2B5EF4-FFF2-40B4-BE49-F238E27FC236}">
                <a16:creationId xmlns:a16="http://schemas.microsoft.com/office/drawing/2014/main" id="{A0A2FC48-A086-4F4E-A12A-EA41711C28C2}"/>
              </a:ext>
            </a:extLst>
          </p:cNvPr>
          <p:cNvCxnSpPr>
            <a:cxnSpLocks/>
          </p:cNvCxnSpPr>
          <p:nvPr/>
        </p:nvCxnSpPr>
        <p:spPr bwMode="auto">
          <a:xfrm flipH="1">
            <a:off x="2156096" y="3212976"/>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6" name="直線コネクタ 115">
            <a:extLst>
              <a:ext uri="{FF2B5EF4-FFF2-40B4-BE49-F238E27FC236}">
                <a16:creationId xmlns:a16="http://schemas.microsoft.com/office/drawing/2014/main" id="{C8E1EB1D-CAAC-4893-A6AA-216D7D6984A0}"/>
              </a:ext>
            </a:extLst>
          </p:cNvPr>
          <p:cNvCxnSpPr>
            <a:cxnSpLocks/>
          </p:cNvCxnSpPr>
          <p:nvPr/>
        </p:nvCxnSpPr>
        <p:spPr bwMode="auto">
          <a:xfrm flipH="1">
            <a:off x="2156096" y="3645024"/>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7" name="直線コネクタ 116">
            <a:extLst>
              <a:ext uri="{FF2B5EF4-FFF2-40B4-BE49-F238E27FC236}">
                <a16:creationId xmlns:a16="http://schemas.microsoft.com/office/drawing/2014/main" id="{9AE37E51-94A7-48F4-A159-A0BEEEA6EBCA}"/>
              </a:ext>
            </a:extLst>
          </p:cNvPr>
          <p:cNvCxnSpPr>
            <a:cxnSpLocks/>
          </p:cNvCxnSpPr>
          <p:nvPr/>
        </p:nvCxnSpPr>
        <p:spPr bwMode="auto">
          <a:xfrm flipH="1">
            <a:off x="2188464" y="3140968"/>
            <a:ext cx="648072"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8" name="直線コネクタ 117">
            <a:extLst>
              <a:ext uri="{FF2B5EF4-FFF2-40B4-BE49-F238E27FC236}">
                <a16:creationId xmlns:a16="http://schemas.microsoft.com/office/drawing/2014/main" id="{20257FBF-33CC-430E-BA46-C5BA17F217FF}"/>
              </a:ext>
            </a:extLst>
          </p:cNvPr>
          <p:cNvCxnSpPr>
            <a:cxnSpLocks/>
          </p:cNvCxnSpPr>
          <p:nvPr/>
        </p:nvCxnSpPr>
        <p:spPr bwMode="auto">
          <a:xfrm flipH="1">
            <a:off x="2188464" y="3717032"/>
            <a:ext cx="648072"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9" name="直線コネクタ 118">
            <a:extLst>
              <a:ext uri="{FF2B5EF4-FFF2-40B4-BE49-F238E27FC236}">
                <a16:creationId xmlns:a16="http://schemas.microsoft.com/office/drawing/2014/main" id="{42D51EF6-146F-4420-856B-661846B10F7E}"/>
              </a:ext>
            </a:extLst>
          </p:cNvPr>
          <p:cNvCxnSpPr>
            <a:cxnSpLocks/>
          </p:cNvCxnSpPr>
          <p:nvPr/>
        </p:nvCxnSpPr>
        <p:spPr bwMode="auto">
          <a:xfrm flipH="1">
            <a:off x="2228104" y="3068960"/>
            <a:ext cx="57606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0" name="直線コネクタ 119">
            <a:extLst>
              <a:ext uri="{FF2B5EF4-FFF2-40B4-BE49-F238E27FC236}">
                <a16:creationId xmlns:a16="http://schemas.microsoft.com/office/drawing/2014/main" id="{FC4C589D-3A6E-4D7F-81DC-0400033BC530}"/>
              </a:ext>
            </a:extLst>
          </p:cNvPr>
          <p:cNvCxnSpPr>
            <a:cxnSpLocks/>
          </p:cNvCxnSpPr>
          <p:nvPr/>
        </p:nvCxnSpPr>
        <p:spPr bwMode="auto">
          <a:xfrm flipH="1">
            <a:off x="2228104" y="3789040"/>
            <a:ext cx="57606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1" name="直線コネクタ 120">
            <a:extLst>
              <a:ext uri="{FF2B5EF4-FFF2-40B4-BE49-F238E27FC236}">
                <a16:creationId xmlns:a16="http://schemas.microsoft.com/office/drawing/2014/main" id="{3EFB444A-7F74-4306-A042-FCBB32CD8CAC}"/>
              </a:ext>
            </a:extLst>
          </p:cNvPr>
          <p:cNvCxnSpPr>
            <a:cxnSpLocks/>
          </p:cNvCxnSpPr>
          <p:nvPr/>
        </p:nvCxnSpPr>
        <p:spPr bwMode="auto">
          <a:xfrm flipH="1">
            <a:off x="2228104" y="2996952"/>
            <a:ext cx="57606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2" name="直線コネクタ 121">
            <a:extLst>
              <a:ext uri="{FF2B5EF4-FFF2-40B4-BE49-F238E27FC236}">
                <a16:creationId xmlns:a16="http://schemas.microsoft.com/office/drawing/2014/main" id="{F2695452-8441-497E-A17B-7693308A96E3}"/>
              </a:ext>
            </a:extLst>
          </p:cNvPr>
          <p:cNvCxnSpPr>
            <a:cxnSpLocks/>
          </p:cNvCxnSpPr>
          <p:nvPr/>
        </p:nvCxnSpPr>
        <p:spPr bwMode="auto">
          <a:xfrm flipH="1">
            <a:off x="2228104" y="3861048"/>
            <a:ext cx="57606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3" name="直線コネクタ 122">
            <a:extLst>
              <a:ext uri="{FF2B5EF4-FFF2-40B4-BE49-F238E27FC236}">
                <a16:creationId xmlns:a16="http://schemas.microsoft.com/office/drawing/2014/main" id="{778A06D4-7344-4629-BEAD-C256A2F9DCB3}"/>
              </a:ext>
            </a:extLst>
          </p:cNvPr>
          <p:cNvCxnSpPr>
            <a:cxnSpLocks/>
          </p:cNvCxnSpPr>
          <p:nvPr/>
        </p:nvCxnSpPr>
        <p:spPr bwMode="auto">
          <a:xfrm flipH="1">
            <a:off x="2260472" y="2924944"/>
            <a:ext cx="50405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4" name="直線コネクタ 123">
            <a:extLst>
              <a:ext uri="{FF2B5EF4-FFF2-40B4-BE49-F238E27FC236}">
                <a16:creationId xmlns:a16="http://schemas.microsoft.com/office/drawing/2014/main" id="{9FE55357-21EF-4C63-9439-B45CDC15CAE0}"/>
              </a:ext>
            </a:extLst>
          </p:cNvPr>
          <p:cNvCxnSpPr>
            <a:cxnSpLocks/>
          </p:cNvCxnSpPr>
          <p:nvPr/>
        </p:nvCxnSpPr>
        <p:spPr bwMode="auto">
          <a:xfrm flipH="1">
            <a:off x="2260472" y="3933056"/>
            <a:ext cx="50405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5" name="直線コネクタ 124">
            <a:extLst>
              <a:ext uri="{FF2B5EF4-FFF2-40B4-BE49-F238E27FC236}">
                <a16:creationId xmlns:a16="http://schemas.microsoft.com/office/drawing/2014/main" id="{38ECCE5E-056D-41D2-8431-462166241F9E}"/>
              </a:ext>
            </a:extLst>
          </p:cNvPr>
          <p:cNvCxnSpPr>
            <a:cxnSpLocks/>
          </p:cNvCxnSpPr>
          <p:nvPr/>
        </p:nvCxnSpPr>
        <p:spPr bwMode="auto">
          <a:xfrm flipH="1">
            <a:off x="2300112" y="2852936"/>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6" name="直線コネクタ 125">
            <a:extLst>
              <a:ext uri="{FF2B5EF4-FFF2-40B4-BE49-F238E27FC236}">
                <a16:creationId xmlns:a16="http://schemas.microsoft.com/office/drawing/2014/main" id="{4FF58E98-65EA-4E28-AACB-4BA05EB885CA}"/>
              </a:ext>
            </a:extLst>
          </p:cNvPr>
          <p:cNvCxnSpPr>
            <a:cxnSpLocks/>
          </p:cNvCxnSpPr>
          <p:nvPr/>
        </p:nvCxnSpPr>
        <p:spPr bwMode="auto">
          <a:xfrm flipH="1">
            <a:off x="2300112" y="4005064"/>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7" name="直線コネクタ 126">
            <a:extLst>
              <a:ext uri="{FF2B5EF4-FFF2-40B4-BE49-F238E27FC236}">
                <a16:creationId xmlns:a16="http://schemas.microsoft.com/office/drawing/2014/main" id="{43F5127C-229F-4F0A-A36A-39867E7FC5C7}"/>
              </a:ext>
            </a:extLst>
          </p:cNvPr>
          <p:cNvCxnSpPr>
            <a:cxnSpLocks/>
          </p:cNvCxnSpPr>
          <p:nvPr/>
        </p:nvCxnSpPr>
        <p:spPr bwMode="auto">
          <a:xfrm flipH="1">
            <a:off x="2372120" y="2780928"/>
            <a:ext cx="288032"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8" name="直線コネクタ 127">
            <a:extLst>
              <a:ext uri="{FF2B5EF4-FFF2-40B4-BE49-F238E27FC236}">
                <a16:creationId xmlns:a16="http://schemas.microsoft.com/office/drawing/2014/main" id="{479BF0EA-6D07-499E-8CB4-B2B26DC6E6EE}"/>
              </a:ext>
            </a:extLst>
          </p:cNvPr>
          <p:cNvCxnSpPr>
            <a:cxnSpLocks/>
          </p:cNvCxnSpPr>
          <p:nvPr/>
        </p:nvCxnSpPr>
        <p:spPr bwMode="auto">
          <a:xfrm flipH="1">
            <a:off x="2372120" y="4077072"/>
            <a:ext cx="288032"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9" name="楕円 128">
            <a:extLst>
              <a:ext uri="{FF2B5EF4-FFF2-40B4-BE49-F238E27FC236}">
                <a16:creationId xmlns:a16="http://schemas.microsoft.com/office/drawing/2014/main" id="{E2352169-53F3-4C4D-AAF1-D6A633067030}"/>
              </a:ext>
            </a:extLst>
          </p:cNvPr>
          <p:cNvSpPr/>
          <p:nvPr/>
        </p:nvSpPr>
        <p:spPr bwMode="auto">
          <a:xfrm>
            <a:off x="5388364" y="2708920"/>
            <a:ext cx="720080" cy="1440160"/>
          </a:xfrm>
          <a:prstGeom prst="ellipse">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30" name="直線コネクタ 129">
            <a:extLst>
              <a:ext uri="{FF2B5EF4-FFF2-40B4-BE49-F238E27FC236}">
                <a16:creationId xmlns:a16="http://schemas.microsoft.com/office/drawing/2014/main" id="{81402EE5-8A54-4B98-BC88-03E6294B93E8}"/>
              </a:ext>
            </a:extLst>
          </p:cNvPr>
          <p:cNvCxnSpPr>
            <a:cxnSpLocks/>
          </p:cNvCxnSpPr>
          <p:nvPr/>
        </p:nvCxnSpPr>
        <p:spPr bwMode="auto">
          <a:xfrm flipH="1">
            <a:off x="5388364" y="3429000"/>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1" name="直線コネクタ 130">
            <a:extLst>
              <a:ext uri="{FF2B5EF4-FFF2-40B4-BE49-F238E27FC236}">
                <a16:creationId xmlns:a16="http://schemas.microsoft.com/office/drawing/2014/main" id="{D4BBC13A-B667-41C6-B063-43386A8FA56D}"/>
              </a:ext>
            </a:extLst>
          </p:cNvPr>
          <p:cNvCxnSpPr>
            <a:cxnSpLocks/>
          </p:cNvCxnSpPr>
          <p:nvPr/>
        </p:nvCxnSpPr>
        <p:spPr bwMode="auto">
          <a:xfrm flipH="1">
            <a:off x="5388364" y="3501008"/>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2" name="直線コネクタ 131">
            <a:extLst>
              <a:ext uri="{FF2B5EF4-FFF2-40B4-BE49-F238E27FC236}">
                <a16:creationId xmlns:a16="http://schemas.microsoft.com/office/drawing/2014/main" id="{FF26EE52-39A3-4388-B44A-71DB3FC8DE47}"/>
              </a:ext>
            </a:extLst>
          </p:cNvPr>
          <p:cNvCxnSpPr>
            <a:cxnSpLocks/>
          </p:cNvCxnSpPr>
          <p:nvPr/>
        </p:nvCxnSpPr>
        <p:spPr bwMode="auto">
          <a:xfrm flipH="1">
            <a:off x="5388364" y="3356992"/>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3" name="直線コネクタ 132">
            <a:extLst>
              <a:ext uri="{FF2B5EF4-FFF2-40B4-BE49-F238E27FC236}">
                <a16:creationId xmlns:a16="http://schemas.microsoft.com/office/drawing/2014/main" id="{B117D694-A67D-435D-8EF0-12A352FA887F}"/>
              </a:ext>
            </a:extLst>
          </p:cNvPr>
          <p:cNvCxnSpPr>
            <a:cxnSpLocks/>
          </p:cNvCxnSpPr>
          <p:nvPr/>
        </p:nvCxnSpPr>
        <p:spPr bwMode="auto">
          <a:xfrm flipH="1">
            <a:off x="5388364" y="3284984"/>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4" name="直線コネクタ 133">
            <a:extLst>
              <a:ext uri="{FF2B5EF4-FFF2-40B4-BE49-F238E27FC236}">
                <a16:creationId xmlns:a16="http://schemas.microsoft.com/office/drawing/2014/main" id="{393A364B-3048-4293-8ADB-84154B3526D4}"/>
              </a:ext>
            </a:extLst>
          </p:cNvPr>
          <p:cNvCxnSpPr>
            <a:cxnSpLocks/>
          </p:cNvCxnSpPr>
          <p:nvPr/>
        </p:nvCxnSpPr>
        <p:spPr bwMode="auto">
          <a:xfrm flipH="1">
            <a:off x="5388364" y="3573016"/>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5" name="直線コネクタ 134">
            <a:extLst>
              <a:ext uri="{FF2B5EF4-FFF2-40B4-BE49-F238E27FC236}">
                <a16:creationId xmlns:a16="http://schemas.microsoft.com/office/drawing/2014/main" id="{88CB6544-CC81-4D8B-87DE-35BC92DA8EA2}"/>
              </a:ext>
            </a:extLst>
          </p:cNvPr>
          <p:cNvCxnSpPr>
            <a:cxnSpLocks/>
          </p:cNvCxnSpPr>
          <p:nvPr/>
        </p:nvCxnSpPr>
        <p:spPr bwMode="auto">
          <a:xfrm flipH="1">
            <a:off x="5388364" y="3212976"/>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6" name="直線コネクタ 135">
            <a:extLst>
              <a:ext uri="{FF2B5EF4-FFF2-40B4-BE49-F238E27FC236}">
                <a16:creationId xmlns:a16="http://schemas.microsoft.com/office/drawing/2014/main" id="{DA5E5A00-61A8-4813-8B05-7968A40ED629}"/>
              </a:ext>
            </a:extLst>
          </p:cNvPr>
          <p:cNvCxnSpPr>
            <a:cxnSpLocks/>
          </p:cNvCxnSpPr>
          <p:nvPr/>
        </p:nvCxnSpPr>
        <p:spPr bwMode="auto">
          <a:xfrm flipH="1">
            <a:off x="5388364" y="3645024"/>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7" name="直線コネクタ 136">
            <a:extLst>
              <a:ext uri="{FF2B5EF4-FFF2-40B4-BE49-F238E27FC236}">
                <a16:creationId xmlns:a16="http://schemas.microsoft.com/office/drawing/2014/main" id="{D53AD90E-FB1C-475A-B759-2D79B0D6CEB2}"/>
              </a:ext>
            </a:extLst>
          </p:cNvPr>
          <p:cNvCxnSpPr>
            <a:cxnSpLocks/>
          </p:cNvCxnSpPr>
          <p:nvPr/>
        </p:nvCxnSpPr>
        <p:spPr bwMode="auto">
          <a:xfrm flipH="1">
            <a:off x="5420732" y="3140968"/>
            <a:ext cx="648072"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8" name="直線コネクタ 137">
            <a:extLst>
              <a:ext uri="{FF2B5EF4-FFF2-40B4-BE49-F238E27FC236}">
                <a16:creationId xmlns:a16="http://schemas.microsoft.com/office/drawing/2014/main" id="{035A0DB3-C5B8-49D2-9CA6-63AD7CEE39BC}"/>
              </a:ext>
            </a:extLst>
          </p:cNvPr>
          <p:cNvCxnSpPr>
            <a:cxnSpLocks/>
          </p:cNvCxnSpPr>
          <p:nvPr/>
        </p:nvCxnSpPr>
        <p:spPr bwMode="auto">
          <a:xfrm flipH="1">
            <a:off x="5420732" y="3717032"/>
            <a:ext cx="648072"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9" name="直線コネクタ 138">
            <a:extLst>
              <a:ext uri="{FF2B5EF4-FFF2-40B4-BE49-F238E27FC236}">
                <a16:creationId xmlns:a16="http://schemas.microsoft.com/office/drawing/2014/main" id="{2D73F03E-CD52-4CED-9019-5D111DFD479B}"/>
              </a:ext>
            </a:extLst>
          </p:cNvPr>
          <p:cNvCxnSpPr>
            <a:cxnSpLocks/>
          </p:cNvCxnSpPr>
          <p:nvPr/>
        </p:nvCxnSpPr>
        <p:spPr bwMode="auto">
          <a:xfrm flipH="1">
            <a:off x="5460372" y="3068960"/>
            <a:ext cx="57606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0" name="直線コネクタ 139">
            <a:extLst>
              <a:ext uri="{FF2B5EF4-FFF2-40B4-BE49-F238E27FC236}">
                <a16:creationId xmlns:a16="http://schemas.microsoft.com/office/drawing/2014/main" id="{E47B6C72-CCE3-4A02-8C87-908B0C18E9EB}"/>
              </a:ext>
            </a:extLst>
          </p:cNvPr>
          <p:cNvCxnSpPr>
            <a:cxnSpLocks/>
          </p:cNvCxnSpPr>
          <p:nvPr/>
        </p:nvCxnSpPr>
        <p:spPr bwMode="auto">
          <a:xfrm flipH="1">
            <a:off x="5460372" y="3789040"/>
            <a:ext cx="57606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1" name="直線コネクタ 140">
            <a:extLst>
              <a:ext uri="{FF2B5EF4-FFF2-40B4-BE49-F238E27FC236}">
                <a16:creationId xmlns:a16="http://schemas.microsoft.com/office/drawing/2014/main" id="{9FB0E4F7-9C37-4F88-88A8-7ECE2CF78ECC}"/>
              </a:ext>
            </a:extLst>
          </p:cNvPr>
          <p:cNvCxnSpPr>
            <a:cxnSpLocks/>
          </p:cNvCxnSpPr>
          <p:nvPr/>
        </p:nvCxnSpPr>
        <p:spPr bwMode="auto">
          <a:xfrm flipH="1">
            <a:off x="5460372" y="2996952"/>
            <a:ext cx="57606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2" name="直線コネクタ 141">
            <a:extLst>
              <a:ext uri="{FF2B5EF4-FFF2-40B4-BE49-F238E27FC236}">
                <a16:creationId xmlns:a16="http://schemas.microsoft.com/office/drawing/2014/main" id="{1DA71842-D906-49DE-8F8D-65135889BB3B}"/>
              </a:ext>
            </a:extLst>
          </p:cNvPr>
          <p:cNvCxnSpPr>
            <a:cxnSpLocks/>
          </p:cNvCxnSpPr>
          <p:nvPr/>
        </p:nvCxnSpPr>
        <p:spPr bwMode="auto">
          <a:xfrm flipH="1">
            <a:off x="5460372" y="3861048"/>
            <a:ext cx="57606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3" name="直線コネクタ 142">
            <a:extLst>
              <a:ext uri="{FF2B5EF4-FFF2-40B4-BE49-F238E27FC236}">
                <a16:creationId xmlns:a16="http://schemas.microsoft.com/office/drawing/2014/main" id="{D9A74292-455E-4E0E-865A-FFB56B732A18}"/>
              </a:ext>
            </a:extLst>
          </p:cNvPr>
          <p:cNvCxnSpPr>
            <a:cxnSpLocks/>
          </p:cNvCxnSpPr>
          <p:nvPr/>
        </p:nvCxnSpPr>
        <p:spPr bwMode="auto">
          <a:xfrm flipH="1">
            <a:off x="5492740" y="2924944"/>
            <a:ext cx="50405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4" name="直線コネクタ 143">
            <a:extLst>
              <a:ext uri="{FF2B5EF4-FFF2-40B4-BE49-F238E27FC236}">
                <a16:creationId xmlns:a16="http://schemas.microsoft.com/office/drawing/2014/main" id="{5CC3D3D2-7965-4E2A-B2F8-7394FA68BF34}"/>
              </a:ext>
            </a:extLst>
          </p:cNvPr>
          <p:cNvCxnSpPr>
            <a:cxnSpLocks/>
          </p:cNvCxnSpPr>
          <p:nvPr/>
        </p:nvCxnSpPr>
        <p:spPr bwMode="auto">
          <a:xfrm flipH="1">
            <a:off x="5492740" y="3933056"/>
            <a:ext cx="50405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5" name="直線コネクタ 144">
            <a:extLst>
              <a:ext uri="{FF2B5EF4-FFF2-40B4-BE49-F238E27FC236}">
                <a16:creationId xmlns:a16="http://schemas.microsoft.com/office/drawing/2014/main" id="{CA66FC7A-E883-4EAA-882A-2D1D25E19718}"/>
              </a:ext>
            </a:extLst>
          </p:cNvPr>
          <p:cNvCxnSpPr>
            <a:cxnSpLocks/>
          </p:cNvCxnSpPr>
          <p:nvPr/>
        </p:nvCxnSpPr>
        <p:spPr bwMode="auto">
          <a:xfrm flipH="1">
            <a:off x="5532380" y="2852936"/>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6" name="直線コネクタ 145">
            <a:extLst>
              <a:ext uri="{FF2B5EF4-FFF2-40B4-BE49-F238E27FC236}">
                <a16:creationId xmlns:a16="http://schemas.microsoft.com/office/drawing/2014/main" id="{4377798C-D185-4758-B3C7-480A2CFA18A4}"/>
              </a:ext>
            </a:extLst>
          </p:cNvPr>
          <p:cNvCxnSpPr>
            <a:cxnSpLocks/>
          </p:cNvCxnSpPr>
          <p:nvPr/>
        </p:nvCxnSpPr>
        <p:spPr bwMode="auto">
          <a:xfrm flipH="1">
            <a:off x="5532380" y="4005064"/>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7" name="直線コネクタ 146">
            <a:extLst>
              <a:ext uri="{FF2B5EF4-FFF2-40B4-BE49-F238E27FC236}">
                <a16:creationId xmlns:a16="http://schemas.microsoft.com/office/drawing/2014/main" id="{5161B4E6-6876-48A8-A7B8-0387C2A2F665}"/>
              </a:ext>
            </a:extLst>
          </p:cNvPr>
          <p:cNvCxnSpPr>
            <a:cxnSpLocks/>
          </p:cNvCxnSpPr>
          <p:nvPr/>
        </p:nvCxnSpPr>
        <p:spPr bwMode="auto">
          <a:xfrm flipH="1">
            <a:off x="5604388" y="2780928"/>
            <a:ext cx="288032"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8" name="直線コネクタ 147">
            <a:extLst>
              <a:ext uri="{FF2B5EF4-FFF2-40B4-BE49-F238E27FC236}">
                <a16:creationId xmlns:a16="http://schemas.microsoft.com/office/drawing/2014/main" id="{24C3A5C0-97E8-4B4C-B8C3-E32844F1E1B4}"/>
              </a:ext>
            </a:extLst>
          </p:cNvPr>
          <p:cNvCxnSpPr>
            <a:cxnSpLocks/>
          </p:cNvCxnSpPr>
          <p:nvPr/>
        </p:nvCxnSpPr>
        <p:spPr bwMode="auto">
          <a:xfrm flipH="1">
            <a:off x="5604388" y="4077072"/>
            <a:ext cx="288032"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13" name="グループ化 212">
            <a:extLst>
              <a:ext uri="{FF2B5EF4-FFF2-40B4-BE49-F238E27FC236}">
                <a16:creationId xmlns:a16="http://schemas.microsoft.com/office/drawing/2014/main" id="{E134DC48-8986-4707-8512-1C9B576B3C17}"/>
              </a:ext>
            </a:extLst>
          </p:cNvPr>
          <p:cNvGrpSpPr/>
          <p:nvPr/>
        </p:nvGrpSpPr>
        <p:grpSpPr>
          <a:xfrm flipH="1">
            <a:off x="4572000" y="2708920"/>
            <a:ext cx="720080" cy="1447800"/>
            <a:chOff x="6732240" y="4867275"/>
            <a:chExt cx="720080" cy="1447800"/>
          </a:xfrm>
        </p:grpSpPr>
        <p:sp>
          <p:nvSpPr>
            <p:cNvPr id="74" name="楕円 73">
              <a:extLst>
                <a:ext uri="{FF2B5EF4-FFF2-40B4-BE49-F238E27FC236}">
                  <a16:creationId xmlns:a16="http://schemas.microsoft.com/office/drawing/2014/main" id="{0D581754-AAA4-4666-972C-60C9B8843A3C}"/>
                </a:ext>
              </a:extLst>
            </p:cNvPr>
            <p:cNvSpPr/>
            <p:nvPr/>
          </p:nvSpPr>
          <p:spPr bwMode="auto">
            <a:xfrm>
              <a:off x="6732240" y="4869160"/>
              <a:ext cx="720080" cy="1440160"/>
            </a:xfrm>
            <a:prstGeom prst="ellipse">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83" name="直線コネクタ 82">
              <a:extLst>
                <a:ext uri="{FF2B5EF4-FFF2-40B4-BE49-F238E27FC236}">
                  <a16:creationId xmlns:a16="http://schemas.microsoft.com/office/drawing/2014/main" id="{B33F42B1-6838-4CE7-8450-361FC6C0DD72}"/>
                </a:ext>
              </a:extLst>
            </p:cNvPr>
            <p:cNvCxnSpPr>
              <a:cxnSpLocks/>
            </p:cNvCxnSpPr>
            <p:nvPr/>
          </p:nvCxnSpPr>
          <p:spPr bwMode="auto">
            <a:xfrm flipV="1">
              <a:off x="6841331" y="5083969"/>
              <a:ext cx="504825" cy="101203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0" name="直線コネクタ 149">
              <a:extLst>
                <a:ext uri="{FF2B5EF4-FFF2-40B4-BE49-F238E27FC236}">
                  <a16:creationId xmlns:a16="http://schemas.microsoft.com/office/drawing/2014/main" id="{E400FB5F-03D6-4DF6-97C3-03480BD755B2}"/>
                </a:ext>
              </a:extLst>
            </p:cNvPr>
            <p:cNvCxnSpPr>
              <a:cxnSpLocks/>
            </p:cNvCxnSpPr>
            <p:nvPr/>
          </p:nvCxnSpPr>
          <p:spPr bwMode="auto">
            <a:xfrm flipV="1">
              <a:off x="6807994" y="5014913"/>
              <a:ext cx="500062" cy="100012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1" name="直線コネクタ 150">
              <a:extLst>
                <a:ext uri="{FF2B5EF4-FFF2-40B4-BE49-F238E27FC236}">
                  <a16:creationId xmlns:a16="http://schemas.microsoft.com/office/drawing/2014/main" id="{383DD2C6-C42D-4761-ADBA-72E3EC4B686A}"/>
                </a:ext>
              </a:extLst>
            </p:cNvPr>
            <p:cNvCxnSpPr>
              <a:cxnSpLocks/>
            </p:cNvCxnSpPr>
            <p:nvPr/>
          </p:nvCxnSpPr>
          <p:spPr bwMode="auto">
            <a:xfrm flipV="1">
              <a:off x="6879431" y="5164932"/>
              <a:ext cx="500063" cy="99536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2" name="直線コネクタ 151">
              <a:extLst>
                <a:ext uri="{FF2B5EF4-FFF2-40B4-BE49-F238E27FC236}">
                  <a16:creationId xmlns:a16="http://schemas.microsoft.com/office/drawing/2014/main" id="{BB244B00-DE99-4167-B277-77F438E3A155}"/>
                </a:ext>
              </a:extLst>
            </p:cNvPr>
            <p:cNvCxnSpPr>
              <a:cxnSpLocks/>
            </p:cNvCxnSpPr>
            <p:nvPr/>
          </p:nvCxnSpPr>
          <p:spPr bwMode="auto">
            <a:xfrm flipV="1">
              <a:off x="6777038" y="4955381"/>
              <a:ext cx="488156" cy="9715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3" name="直線コネクタ 152">
              <a:extLst>
                <a:ext uri="{FF2B5EF4-FFF2-40B4-BE49-F238E27FC236}">
                  <a16:creationId xmlns:a16="http://schemas.microsoft.com/office/drawing/2014/main" id="{BDED1A70-2134-4CE3-83FF-9F2897244154}"/>
                </a:ext>
              </a:extLst>
            </p:cNvPr>
            <p:cNvCxnSpPr>
              <a:cxnSpLocks/>
            </p:cNvCxnSpPr>
            <p:nvPr/>
          </p:nvCxnSpPr>
          <p:spPr bwMode="auto">
            <a:xfrm flipV="1">
              <a:off x="6922294" y="5253038"/>
              <a:ext cx="483394" cy="96678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4" name="直線コネクタ 153">
              <a:extLst>
                <a:ext uri="{FF2B5EF4-FFF2-40B4-BE49-F238E27FC236}">
                  <a16:creationId xmlns:a16="http://schemas.microsoft.com/office/drawing/2014/main" id="{228A1557-639D-45F4-B24F-91469D0F7B29}"/>
                </a:ext>
              </a:extLst>
            </p:cNvPr>
            <p:cNvCxnSpPr>
              <a:cxnSpLocks/>
            </p:cNvCxnSpPr>
            <p:nvPr/>
          </p:nvCxnSpPr>
          <p:spPr bwMode="auto">
            <a:xfrm flipV="1">
              <a:off x="6755606" y="4917281"/>
              <a:ext cx="457200" cy="90725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5" name="直線コネクタ 154">
              <a:extLst>
                <a:ext uri="{FF2B5EF4-FFF2-40B4-BE49-F238E27FC236}">
                  <a16:creationId xmlns:a16="http://schemas.microsoft.com/office/drawing/2014/main" id="{336C9915-C4F9-4800-9144-A89293573463}"/>
                </a:ext>
              </a:extLst>
            </p:cNvPr>
            <p:cNvCxnSpPr>
              <a:cxnSpLocks/>
            </p:cNvCxnSpPr>
            <p:nvPr/>
          </p:nvCxnSpPr>
          <p:spPr bwMode="auto">
            <a:xfrm flipV="1">
              <a:off x="6977063" y="5350669"/>
              <a:ext cx="454818" cy="90725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6" name="直線コネクタ 155">
              <a:extLst>
                <a:ext uri="{FF2B5EF4-FFF2-40B4-BE49-F238E27FC236}">
                  <a16:creationId xmlns:a16="http://schemas.microsoft.com/office/drawing/2014/main" id="{57FFA59D-D656-48BE-B649-49BC0C096B32}"/>
                </a:ext>
              </a:extLst>
            </p:cNvPr>
            <p:cNvCxnSpPr>
              <a:cxnSpLocks/>
            </p:cNvCxnSpPr>
            <p:nvPr/>
          </p:nvCxnSpPr>
          <p:spPr bwMode="auto">
            <a:xfrm flipV="1">
              <a:off x="6741319" y="4886325"/>
              <a:ext cx="419100" cy="83105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7" name="直線コネクタ 156">
              <a:extLst>
                <a:ext uri="{FF2B5EF4-FFF2-40B4-BE49-F238E27FC236}">
                  <a16:creationId xmlns:a16="http://schemas.microsoft.com/office/drawing/2014/main" id="{D207AD50-2567-4047-843F-80CE7FD004EC}"/>
                </a:ext>
              </a:extLst>
            </p:cNvPr>
            <p:cNvCxnSpPr>
              <a:cxnSpLocks/>
            </p:cNvCxnSpPr>
            <p:nvPr/>
          </p:nvCxnSpPr>
          <p:spPr bwMode="auto">
            <a:xfrm flipV="1">
              <a:off x="7034213" y="5445224"/>
              <a:ext cx="418107" cy="846039"/>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8" name="直線コネクタ 157">
              <a:extLst>
                <a:ext uri="{FF2B5EF4-FFF2-40B4-BE49-F238E27FC236}">
                  <a16:creationId xmlns:a16="http://schemas.microsoft.com/office/drawing/2014/main" id="{BEC160AA-E576-4B3B-8A96-A694F868E0FF}"/>
                </a:ext>
              </a:extLst>
            </p:cNvPr>
            <p:cNvCxnSpPr>
              <a:cxnSpLocks/>
            </p:cNvCxnSpPr>
            <p:nvPr/>
          </p:nvCxnSpPr>
          <p:spPr bwMode="auto">
            <a:xfrm flipV="1">
              <a:off x="6732240" y="4867275"/>
              <a:ext cx="363885" cy="72196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9" name="直線コネクタ 158">
              <a:extLst>
                <a:ext uri="{FF2B5EF4-FFF2-40B4-BE49-F238E27FC236}">
                  <a16:creationId xmlns:a16="http://schemas.microsoft.com/office/drawing/2014/main" id="{E2F3F5BB-B08D-4ABA-8ACF-66DF21A6BC37}"/>
                </a:ext>
              </a:extLst>
            </p:cNvPr>
            <p:cNvCxnSpPr>
              <a:cxnSpLocks/>
            </p:cNvCxnSpPr>
            <p:nvPr/>
          </p:nvCxnSpPr>
          <p:spPr bwMode="auto">
            <a:xfrm flipV="1">
              <a:off x="7091363" y="5589240"/>
              <a:ext cx="360957" cy="72583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60" name="直線コネクタ 159">
              <a:extLst>
                <a:ext uri="{FF2B5EF4-FFF2-40B4-BE49-F238E27FC236}">
                  <a16:creationId xmlns:a16="http://schemas.microsoft.com/office/drawing/2014/main" id="{0FA96CA3-E85D-4C3A-82D5-0A6CD4A1CFD3}"/>
                </a:ext>
              </a:extLst>
            </p:cNvPr>
            <p:cNvCxnSpPr>
              <a:cxnSpLocks/>
            </p:cNvCxnSpPr>
            <p:nvPr/>
          </p:nvCxnSpPr>
          <p:spPr bwMode="auto">
            <a:xfrm flipV="1">
              <a:off x="6743700" y="4895850"/>
              <a:ext cx="259556" cy="51673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61" name="直線コネクタ 160">
              <a:extLst>
                <a:ext uri="{FF2B5EF4-FFF2-40B4-BE49-F238E27FC236}">
                  <a16:creationId xmlns:a16="http://schemas.microsoft.com/office/drawing/2014/main" id="{5973C984-6003-4483-87AE-A855793450F6}"/>
                </a:ext>
              </a:extLst>
            </p:cNvPr>
            <p:cNvCxnSpPr>
              <a:cxnSpLocks/>
            </p:cNvCxnSpPr>
            <p:nvPr/>
          </p:nvCxnSpPr>
          <p:spPr bwMode="auto">
            <a:xfrm flipV="1">
              <a:off x="7169944" y="5753100"/>
              <a:ext cx="276225" cy="54768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85" name="楕円 184">
            <a:extLst>
              <a:ext uri="{FF2B5EF4-FFF2-40B4-BE49-F238E27FC236}">
                <a16:creationId xmlns:a16="http://schemas.microsoft.com/office/drawing/2014/main" id="{74CEEBF6-1DC2-4B66-BF80-874485F4E5FC}"/>
              </a:ext>
            </a:extLst>
          </p:cNvPr>
          <p:cNvSpPr/>
          <p:nvPr/>
        </p:nvSpPr>
        <p:spPr bwMode="auto">
          <a:xfrm>
            <a:off x="2955456" y="2708920"/>
            <a:ext cx="720080" cy="1440160"/>
          </a:xfrm>
          <a:prstGeom prst="ellipse">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86" name="直線コネクタ 185">
            <a:extLst>
              <a:ext uri="{FF2B5EF4-FFF2-40B4-BE49-F238E27FC236}">
                <a16:creationId xmlns:a16="http://schemas.microsoft.com/office/drawing/2014/main" id="{F4E0F02C-070C-41DD-AB79-2D55B67E66E8}"/>
              </a:ext>
            </a:extLst>
          </p:cNvPr>
          <p:cNvCxnSpPr>
            <a:cxnSpLocks/>
          </p:cNvCxnSpPr>
          <p:nvPr/>
        </p:nvCxnSpPr>
        <p:spPr bwMode="auto">
          <a:xfrm flipV="1">
            <a:off x="3064547" y="2923729"/>
            <a:ext cx="504825" cy="101203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87" name="直線コネクタ 186">
            <a:extLst>
              <a:ext uri="{FF2B5EF4-FFF2-40B4-BE49-F238E27FC236}">
                <a16:creationId xmlns:a16="http://schemas.microsoft.com/office/drawing/2014/main" id="{D89D8216-EC79-46EC-AAD8-A4C7A21026AC}"/>
              </a:ext>
            </a:extLst>
          </p:cNvPr>
          <p:cNvCxnSpPr>
            <a:cxnSpLocks/>
          </p:cNvCxnSpPr>
          <p:nvPr/>
        </p:nvCxnSpPr>
        <p:spPr bwMode="auto">
          <a:xfrm flipV="1">
            <a:off x="3031210" y="2854673"/>
            <a:ext cx="500062" cy="100012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88" name="直線コネクタ 187">
            <a:extLst>
              <a:ext uri="{FF2B5EF4-FFF2-40B4-BE49-F238E27FC236}">
                <a16:creationId xmlns:a16="http://schemas.microsoft.com/office/drawing/2014/main" id="{E0EE8664-9547-4E51-95E9-D21AD2AB316D}"/>
              </a:ext>
            </a:extLst>
          </p:cNvPr>
          <p:cNvCxnSpPr>
            <a:cxnSpLocks/>
          </p:cNvCxnSpPr>
          <p:nvPr/>
        </p:nvCxnSpPr>
        <p:spPr bwMode="auto">
          <a:xfrm flipV="1">
            <a:off x="3102647" y="3004692"/>
            <a:ext cx="500063" cy="99536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89" name="直線コネクタ 188">
            <a:extLst>
              <a:ext uri="{FF2B5EF4-FFF2-40B4-BE49-F238E27FC236}">
                <a16:creationId xmlns:a16="http://schemas.microsoft.com/office/drawing/2014/main" id="{4831EB6F-D0DE-45BF-BE58-4115A74F0951}"/>
              </a:ext>
            </a:extLst>
          </p:cNvPr>
          <p:cNvCxnSpPr>
            <a:cxnSpLocks/>
          </p:cNvCxnSpPr>
          <p:nvPr/>
        </p:nvCxnSpPr>
        <p:spPr bwMode="auto">
          <a:xfrm flipV="1">
            <a:off x="3000254" y="2795141"/>
            <a:ext cx="488156" cy="9715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0" name="直線コネクタ 189">
            <a:extLst>
              <a:ext uri="{FF2B5EF4-FFF2-40B4-BE49-F238E27FC236}">
                <a16:creationId xmlns:a16="http://schemas.microsoft.com/office/drawing/2014/main" id="{7861ADB0-97B3-4D96-BCCA-11C16AB7C77C}"/>
              </a:ext>
            </a:extLst>
          </p:cNvPr>
          <p:cNvCxnSpPr>
            <a:cxnSpLocks/>
          </p:cNvCxnSpPr>
          <p:nvPr/>
        </p:nvCxnSpPr>
        <p:spPr bwMode="auto">
          <a:xfrm flipV="1">
            <a:off x="3145510" y="3092798"/>
            <a:ext cx="483394" cy="96678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1" name="直線コネクタ 190">
            <a:extLst>
              <a:ext uri="{FF2B5EF4-FFF2-40B4-BE49-F238E27FC236}">
                <a16:creationId xmlns:a16="http://schemas.microsoft.com/office/drawing/2014/main" id="{ECBC12DC-9D32-44C4-B8E6-2E760937F961}"/>
              </a:ext>
            </a:extLst>
          </p:cNvPr>
          <p:cNvCxnSpPr>
            <a:cxnSpLocks/>
          </p:cNvCxnSpPr>
          <p:nvPr/>
        </p:nvCxnSpPr>
        <p:spPr bwMode="auto">
          <a:xfrm flipV="1">
            <a:off x="2978822" y="2757041"/>
            <a:ext cx="457200" cy="90725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2" name="直線コネクタ 191">
            <a:extLst>
              <a:ext uri="{FF2B5EF4-FFF2-40B4-BE49-F238E27FC236}">
                <a16:creationId xmlns:a16="http://schemas.microsoft.com/office/drawing/2014/main" id="{75E42FDC-0CCA-4C48-9732-3BA6802B117C}"/>
              </a:ext>
            </a:extLst>
          </p:cNvPr>
          <p:cNvCxnSpPr>
            <a:cxnSpLocks/>
          </p:cNvCxnSpPr>
          <p:nvPr/>
        </p:nvCxnSpPr>
        <p:spPr bwMode="auto">
          <a:xfrm flipV="1">
            <a:off x="3200279" y="3190429"/>
            <a:ext cx="454818" cy="90725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3" name="直線コネクタ 192">
            <a:extLst>
              <a:ext uri="{FF2B5EF4-FFF2-40B4-BE49-F238E27FC236}">
                <a16:creationId xmlns:a16="http://schemas.microsoft.com/office/drawing/2014/main" id="{079DC47B-632B-437E-AE2E-9DCDD938729F}"/>
              </a:ext>
            </a:extLst>
          </p:cNvPr>
          <p:cNvCxnSpPr>
            <a:cxnSpLocks/>
          </p:cNvCxnSpPr>
          <p:nvPr/>
        </p:nvCxnSpPr>
        <p:spPr bwMode="auto">
          <a:xfrm flipV="1">
            <a:off x="2964535" y="2726085"/>
            <a:ext cx="419100" cy="83105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4" name="直線コネクタ 193">
            <a:extLst>
              <a:ext uri="{FF2B5EF4-FFF2-40B4-BE49-F238E27FC236}">
                <a16:creationId xmlns:a16="http://schemas.microsoft.com/office/drawing/2014/main" id="{02098304-E698-469A-9127-D687A9FDA97A}"/>
              </a:ext>
            </a:extLst>
          </p:cNvPr>
          <p:cNvCxnSpPr>
            <a:cxnSpLocks/>
          </p:cNvCxnSpPr>
          <p:nvPr/>
        </p:nvCxnSpPr>
        <p:spPr bwMode="auto">
          <a:xfrm flipV="1">
            <a:off x="3257429" y="3284984"/>
            <a:ext cx="418107" cy="846039"/>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5" name="直線コネクタ 194">
            <a:extLst>
              <a:ext uri="{FF2B5EF4-FFF2-40B4-BE49-F238E27FC236}">
                <a16:creationId xmlns:a16="http://schemas.microsoft.com/office/drawing/2014/main" id="{50581D2F-76A0-4B49-9AAF-FBB17DCE07AC}"/>
              </a:ext>
            </a:extLst>
          </p:cNvPr>
          <p:cNvCxnSpPr>
            <a:cxnSpLocks/>
          </p:cNvCxnSpPr>
          <p:nvPr/>
        </p:nvCxnSpPr>
        <p:spPr bwMode="auto">
          <a:xfrm flipV="1">
            <a:off x="2955456" y="2707035"/>
            <a:ext cx="363885" cy="72196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6" name="直線コネクタ 195">
            <a:extLst>
              <a:ext uri="{FF2B5EF4-FFF2-40B4-BE49-F238E27FC236}">
                <a16:creationId xmlns:a16="http://schemas.microsoft.com/office/drawing/2014/main" id="{3F05AE0A-1503-47DA-A851-AA276416438C}"/>
              </a:ext>
            </a:extLst>
          </p:cNvPr>
          <p:cNvCxnSpPr>
            <a:cxnSpLocks/>
          </p:cNvCxnSpPr>
          <p:nvPr/>
        </p:nvCxnSpPr>
        <p:spPr bwMode="auto">
          <a:xfrm flipV="1">
            <a:off x="3314579" y="3429000"/>
            <a:ext cx="360957" cy="72583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7" name="直線コネクタ 196">
            <a:extLst>
              <a:ext uri="{FF2B5EF4-FFF2-40B4-BE49-F238E27FC236}">
                <a16:creationId xmlns:a16="http://schemas.microsoft.com/office/drawing/2014/main" id="{E7CE98DE-E528-4A38-9D95-401E1094F330}"/>
              </a:ext>
            </a:extLst>
          </p:cNvPr>
          <p:cNvCxnSpPr>
            <a:cxnSpLocks/>
          </p:cNvCxnSpPr>
          <p:nvPr/>
        </p:nvCxnSpPr>
        <p:spPr bwMode="auto">
          <a:xfrm flipV="1">
            <a:off x="2966916" y="2735610"/>
            <a:ext cx="259556" cy="51673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8" name="直線コネクタ 197">
            <a:extLst>
              <a:ext uri="{FF2B5EF4-FFF2-40B4-BE49-F238E27FC236}">
                <a16:creationId xmlns:a16="http://schemas.microsoft.com/office/drawing/2014/main" id="{7E8D5653-BC43-4022-BE7A-9CED8AB70C4A}"/>
              </a:ext>
            </a:extLst>
          </p:cNvPr>
          <p:cNvCxnSpPr>
            <a:cxnSpLocks/>
          </p:cNvCxnSpPr>
          <p:nvPr/>
        </p:nvCxnSpPr>
        <p:spPr bwMode="auto">
          <a:xfrm flipV="1">
            <a:off x="3393160" y="3592860"/>
            <a:ext cx="276225" cy="5476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99" name="楕円 198">
            <a:extLst>
              <a:ext uri="{FF2B5EF4-FFF2-40B4-BE49-F238E27FC236}">
                <a16:creationId xmlns:a16="http://schemas.microsoft.com/office/drawing/2014/main" id="{0814DC84-9F9E-4091-AD1C-CAB683E494DA}"/>
              </a:ext>
            </a:extLst>
          </p:cNvPr>
          <p:cNvSpPr/>
          <p:nvPr/>
        </p:nvSpPr>
        <p:spPr bwMode="auto">
          <a:xfrm>
            <a:off x="6212820" y="2708920"/>
            <a:ext cx="720080" cy="1440160"/>
          </a:xfrm>
          <a:prstGeom prst="ellipse">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200" name="直線コネクタ 199">
            <a:extLst>
              <a:ext uri="{FF2B5EF4-FFF2-40B4-BE49-F238E27FC236}">
                <a16:creationId xmlns:a16="http://schemas.microsoft.com/office/drawing/2014/main" id="{10FAA07E-FFE7-4742-BFF2-8BE0DD87DC34}"/>
              </a:ext>
            </a:extLst>
          </p:cNvPr>
          <p:cNvCxnSpPr>
            <a:cxnSpLocks/>
          </p:cNvCxnSpPr>
          <p:nvPr/>
        </p:nvCxnSpPr>
        <p:spPr bwMode="auto">
          <a:xfrm flipV="1">
            <a:off x="6321911" y="2923729"/>
            <a:ext cx="504825" cy="101203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1" name="直線コネクタ 200">
            <a:extLst>
              <a:ext uri="{FF2B5EF4-FFF2-40B4-BE49-F238E27FC236}">
                <a16:creationId xmlns:a16="http://schemas.microsoft.com/office/drawing/2014/main" id="{A06D5646-4971-463F-8C3D-CF8CE6AAE31D}"/>
              </a:ext>
            </a:extLst>
          </p:cNvPr>
          <p:cNvCxnSpPr>
            <a:cxnSpLocks/>
          </p:cNvCxnSpPr>
          <p:nvPr/>
        </p:nvCxnSpPr>
        <p:spPr bwMode="auto">
          <a:xfrm flipV="1">
            <a:off x="6288574" y="2854673"/>
            <a:ext cx="500062" cy="100012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2" name="直線コネクタ 201">
            <a:extLst>
              <a:ext uri="{FF2B5EF4-FFF2-40B4-BE49-F238E27FC236}">
                <a16:creationId xmlns:a16="http://schemas.microsoft.com/office/drawing/2014/main" id="{0D979C28-46DC-414E-B1C0-EF36082EF905}"/>
              </a:ext>
            </a:extLst>
          </p:cNvPr>
          <p:cNvCxnSpPr>
            <a:cxnSpLocks/>
          </p:cNvCxnSpPr>
          <p:nvPr/>
        </p:nvCxnSpPr>
        <p:spPr bwMode="auto">
          <a:xfrm flipV="1">
            <a:off x="6360011" y="3004692"/>
            <a:ext cx="500063" cy="99536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3" name="直線コネクタ 202">
            <a:extLst>
              <a:ext uri="{FF2B5EF4-FFF2-40B4-BE49-F238E27FC236}">
                <a16:creationId xmlns:a16="http://schemas.microsoft.com/office/drawing/2014/main" id="{19ED85CB-A7D4-47BC-918B-87E0492A562E}"/>
              </a:ext>
            </a:extLst>
          </p:cNvPr>
          <p:cNvCxnSpPr>
            <a:cxnSpLocks/>
          </p:cNvCxnSpPr>
          <p:nvPr/>
        </p:nvCxnSpPr>
        <p:spPr bwMode="auto">
          <a:xfrm flipV="1">
            <a:off x="6257618" y="2795141"/>
            <a:ext cx="488156" cy="9715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4" name="直線コネクタ 203">
            <a:extLst>
              <a:ext uri="{FF2B5EF4-FFF2-40B4-BE49-F238E27FC236}">
                <a16:creationId xmlns:a16="http://schemas.microsoft.com/office/drawing/2014/main" id="{17AD4871-A9B8-4C7F-96F4-BC1F7F9F6289}"/>
              </a:ext>
            </a:extLst>
          </p:cNvPr>
          <p:cNvCxnSpPr>
            <a:cxnSpLocks/>
          </p:cNvCxnSpPr>
          <p:nvPr/>
        </p:nvCxnSpPr>
        <p:spPr bwMode="auto">
          <a:xfrm flipV="1">
            <a:off x="6402874" y="3092798"/>
            <a:ext cx="483394" cy="96678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5" name="直線コネクタ 204">
            <a:extLst>
              <a:ext uri="{FF2B5EF4-FFF2-40B4-BE49-F238E27FC236}">
                <a16:creationId xmlns:a16="http://schemas.microsoft.com/office/drawing/2014/main" id="{149DE8E6-B84B-428A-84C0-C7EB9BDC92EA}"/>
              </a:ext>
            </a:extLst>
          </p:cNvPr>
          <p:cNvCxnSpPr>
            <a:cxnSpLocks/>
          </p:cNvCxnSpPr>
          <p:nvPr/>
        </p:nvCxnSpPr>
        <p:spPr bwMode="auto">
          <a:xfrm flipV="1">
            <a:off x="6236186" y="2757041"/>
            <a:ext cx="457200" cy="90725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6" name="直線コネクタ 205">
            <a:extLst>
              <a:ext uri="{FF2B5EF4-FFF2-40B4-BE49-F238E27FC236}">
                <a16:creationId xmlns:a16="http://schemas.microsoft.com/office/drawing/2014/main" id="{057B6C7A-6C26-457D-A95C-79ACF8FE880A}"/>
              </a:ext>
            </a:extLst>
          </p:cNvPr>
          <p:cNvCxnSpPr>
            <a:cxnSpLocks/>
          </p:cNvCxnSpPr>
          <p:nvPr/>
        </p:nvCxnSpPr>
        <p:spPr bwMode="auto">
          <a:xfrm flipV="1">
            <a:off x="6457643" y="3190429"/>
            <a:ext cx="454818" cy="90725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7" name="直線コネクタ 206">
            <a:extLst>
              <a:ext uri="{FF2B5EF4-FFF2-40B4-BE49-F238E27FC236}">
                <a16:creationId xmlns:a16="http://schemas.microsoft.com/office/drawing/2014/main" id="{DC8268AE-A501-454D-A1C1-7ED012884929}"/>
              </a:ext>
            </a:extLst>
          </p:cNvPr>
          <p:cNvCxnSpPr>
            <a:cxnSpLocks/>
          </p:cNvCxnSpPr>
          <p:nvPr/>
        </p:nvCxnSpPr>
        <p:spPr bwMode="auto">
          <a:xfrm flipV="1">
            <a:off x="6221899" y="2726085"/>
            <a:ext cx="419100" cy="83105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8" name="直線コネクタ 207">
            <a:extLst>
              <a:ext uri="{FF2B5EF4-FFF2-40B4-BE49-F238E27FC236}">
                <a16:creationId xmlns:a16="http://schemas.microsoft.com/office/drawing/2014/main" id="{1A3CAEBF-52C8-47C0-BD73-C1D5ADF842CD}"/>
              </a:ext>
            </a:extLst>
          </p:cNvPr>
          <p:cNvCxnSpPr>
            <a:cxnSpLocks/>
          </p:cNvCxnSpPr>
          <p:nvPr/>
        </p:nvCxnSpPr>
        <p:spPr bwMode="auto">
          <a:xfrm flipV="1">
            <a:off x="6514793" y="3284984"/>
            <a:ext cx="418107" cy="846039"/>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9" name="直線コネクタ 208">
            <a:extLst>
              <a:ext uri="{FF2B5EF4-FFF2-40B4-BE49-F238E27FC236}">
                <a16:creationId xmlns:a16="http://schemas.microsoft.com/office/drawing/2014/main" id="{F7BC1D1C-CBAC-4802-A195-85821D9DDA49}"/>
              </a:ext>
            </a:extLst>
          </p:cNvPr>
          <p:cNvCxnSpPr>
            <a:cxnSpLocks/>
          </p:cNvCxnSpPr>
          <p:nvPr/>
        </p:nvCxnSpPr>
        <p:spPr bwMode="auto">
          <a:xfrm flipV="1">
            <a:off x="6212820" y="2707035"/>
            <a:ext cx="363885" cy="72196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0" name="直線コネクタ 209">
            <a:extLst>
              <a:ext uri="{FF2B5EF4-FFF2-40B4-BE49-F238E27FC236}">
                <a16:creationId xmlns:a16="http://schemas.microsoft.com/office/drawing/2014/main" id="{2CD22D6C-0417-40A4-A3BB-D65871F939CC}"/>
              </a:ext>
            </a:extLst>
          </p:cNvPr>
          <p:cNvCxnSpPr>
            <a:cxnSpLocks/>
          </p:cNvCxnSpPr>
          <p:nvPr/>
        </p:nvCxnSpPr>
        <p:spPr bwMode="auto">
          <a:xfrm flipV="1">
            <a:off x="6571943" y="3429000"/>
            <a:ext cx="360957" cy="72583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1" name="直線コネクタ 210">
            <a:extLst>
              <a:ext uri="{FF2B5EF4-FFF2-40B4-BE49-F238E27FC236}">
                <a16:creationId xmlns:a16="http://schemas.microsoft.com/office/drawing/2014/main" id="{08498DC2-4FAE-4765-9F75-4C7EE38F6974}"/>
              </a:ext>
            </a:extLst>
          </p:cNvPr>
          <p:cNvCxnSpPr>
            <a:cxnSpLocks/>
          </p:cNvCxnSpPr>
          <p:nvPr/>
        </p:nvCxnSpPr>
        <p:spPr bwMode="auto">
          <a:xfrm flipV="1">
            <a:off x="6224280" y="2735610"/>
            <a:ext cx="259556" cy="51673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2" name="直線コネクタ 211">
            <a:extLst>
              <a:ext uri="{FF2B5EF4-FFF2-40B4-BE49-F238E27FC236}">
                <a16:creationId xmlns:a16="http://schemas.microsoft.com/office/drawing/2014/main" id="{F48FF10E-DED8-4523-960F-2E2490090FDA}"/>
              </a:ext>
            </a:extLst>
          </p:cNvPr>
          <p:cNvCxnSpPr>
            <a:cxnSpLocks/>
          </p:cNvCxnSpPr>
          <p:nvPr/>
        </p:nvCxnSpPr>
        <p:spPr bwMode="auto">
          <a:xfrm flipV="1">
            <a:off x="6650524" y="3592860"/>
            <a:ext cx="276225" cy="5476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14" name="左中かっこ 213">
            <a:extLst>
              <a:ext uri="{FF2B5EF4-FFF2-40B4-BE49-F238E27FC236}">
                <a16:creationId xmlns:a16="http://schemas.microsoft.com/office/drawing/2014/main" id="{3536A70A-2903-41E9-B76A-06C82F48280B}"/>
              </a:ext>
            </a:extLst>
          </p:cNvPr>
          <p:cNvSpPr/>
          <p:nvPr/>
        </p:nvSpPr>
        <p:spPr bwMode="auto">
          <a:xfrm rot="5400000">
            <a:off x="3167844" y="-423428"/>
            <a:ext cx="288032" cy="3240360"/>
          </a:xfrm>
          <a:prstGeom prst="leftBrace">
            <a:avLst>
              <a:gd name="adj1" fmla="val 4766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15" name="左中かっこ 214">
            <a:extLst>
              <a:ext uri="{FF2B5EF4-FFF2-40B4-BE49-F238E27FC236}">
                <a16:creationId xmlns:a16="http://schemas.microsoft.com/office/drawing/2014/main" id="{07F6F71E-75AE-435A-BF78-2D80A59D373C}"/>
              </a:ext>
            </a:extLst>
          </p:cNvPr>
          <p:cNvSpPr/>
          <p:nvPr/>
        </p:nvSpPr>
        <p:spPr bwMode="auto">
          <a:xfrm rot="5400000">
            <a:off x="6408204" y="-423428"/>
            <a:ext cx="288032" cy="3240360"/>
          </a:xfrm>
          <a:prstGeom prst="leftBrace">
            <a:avLst>
              <a:gd name="adj1" fmla="val 4766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16" name="テキスト ボックス 215">
            <a:extLst>
              <a:ext uri="{FF2B5EF4-FFF2-40B4-BE49-F238E27FC236}">
                <a16:creationId xmlns:a16="http://schemas.microsoft.com/office/drawing/2014/main" id="{77BB0157-A75E-483F-8D75-B6B7B843D29E}"/>
              </a:ext>
            </a:extLst>
          </p:cNvPr>
          <p:cNvSpPr txBox="1"/>
          <p:nvPr/>
        </p:nvSpPr>
        <p:spPr>
          <a:xfrm>
            <a:off x="2627784" y="620688"/>
            <a:ext cx="1261884" cy="369332"/>
          </a:xfrm>
          <a:prstGeom prst="rect">
            <a:avLst/>
          </a:prstGeom>
          <a:noFill/>
        </p:spPr>
        <p:txBody>
          <a:bodyPr wrap="none" rtlCol="0">
            <a:spAutoFit/>
          </a:bodyPr>
          <a:lstStyle/>
          <a:p>
            <a:r>
              <a:rPr kumimoji="1" lang="en-US" altLang="ja-JP" dirty="0"/>
              <a:t>180°</a:t>
            </a:r>
            <a:r>
              <a:rPr kumimoji="1" lang="ja-JP" altLang="en-US" dirty="0"/>
              <a:t>周期</a:t>
            </a:r>
          </a:p>
        </p:txBody>
      </p:sp>
      <p:sp>
        <p:nvSpPr>
          <p:cNvPr id="217" name="テキスト ボックス 216">
            <a:extLst>
              <a:ext uri="{FF2B5EF4-FFF2-40B4-BE49-F238E27FC236}">
                <a16:creationId xmlns:a16="http://schemas.microsoft.com/office/drawing/2014/main" id="{C278DAC2-63E2-4395-B69B-BC380859C11D}"/>
              </a:ext>
            </a:extLst>
          </p:cNvPr>
          <p:cNvSpPr txBox="1"/>
          <p:nvPr/>
        </p:nvSpPr>
        <p:spPr>
          <a:xfrm>
            <a:off x="5868144" y="620688"/>
            <a:ext cx="1261884" cy="369332"/>
          </a:xfrm>
          <a:prstGeom prst="rect">
            <a:avLst/>
          </a:prstGeom>
          <a:noFill/>
        </p:spPr>
        <p:txBody>
          <a:bodyPr wrap="none" rtlCol="0">
            <a:spAutoFit/>
          </a:bodyPr>
          <a:lstStyle/>
          <a:p>
            <a:r>
              <a:rPr kumimoji="1" lang="en-US" altLang="ja-JP" dirty="0"/>
              <a:t>180°</a:t>
            </a:r>
            <a:r>
              <a:rPr kumimoji="1" lang="ja-JP" altLang="en-US" dirty="0"/>
              <a:t>周期</a:t>
            </a:r>
          </a:p>
        </p:txBody>
      </p:sp>
    </p:spTree>
    <p:extLst>
      <p:ext uri="{BB962C8B-B14F-4D97-AF65-F5344CB8AC3E}">
        <p14:creationId xmlns:p14="http://schemas.microsoft.com/office/powerpoint/2010/main" val="573809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ja-JP" altLang="en-US" dirty="0"/>
              <a:t>物体表面での反射</a:t>
            </a:r>
          </a:p>
        </p:txBody>
      </p:sp>
      <p:sp>
        <p:nvSpPr>
          <p:cNvPr id="356355" name="Rectangle 3"/>
          <p:cNvSpPr>
            <a:spLocks noGrp="1" noChangeArrowheads="1"/>
          </p:cNvSpPr>
          <p:nvPr>
            <p:ph type="body" idx="4294967295"/>
          </p:nvPr>
        </p:nvSpPr>
        <p:spPr>
          <a:xfrm>
            <a:off x="457200" y="404664"/>
            <a:ext cx="8229600" cy="4530725"/>
          </a:xfrm>
          <a:prstGeom prst="rect">
            <a:avLst/>
          </a:prstGeom>
        </p:spPr>
        <p:txBody>
          <a:bodyPr/>
          <a:lstStyle/>
          <a:p>
            <a:r>
              <a:rPr lang="ja-JP" altLang="en-US"/>
              <a:t>物体を反射した光は部分偏光する</a:t>
            </a:r>
          </a:p>
        </p:txBody>
      </p:sp>
      <p:grpSp>
        <p:nvGrpSpPr>
          <p:cNvPr id="2" name="Group 4"/>
          <p:cNvGrpSpPr>
            <a:grpSpLocks/>
          </p:cNvGrpSpPr>
          <p:nvPr/>
        </p:nvGrpSpPr>
        <p:grpSpPr bwMode="auto">
          <a:xfrm>
            <a:off x="914400" y="1124744"/>
            <a:ext cx="7162800" cy="4170362"/>
            <a:chOff x="576" y="1597"/>
            <a:chExt cx="4512" cy="2627"/>
          </a:xfrm>
        </p:grpSpPr>
        <p:sp>
          <p:nvSpPr>
            <p:cNvPr id="356357" name="Line 5"/>
            <p:cNvSpPr>
              <a:spLocks noChangeShapeType="1"/>
            </p:cNvSpPr>
            <p:nvPr/>
          </p:nvSpPr>
          <p:spPr bwMode="auto">
            <a:xfrm>
              <a:off x="576" y="3024"/>
              <a:ext cx="4464" cy="0"/>
            </a:xfrm>
            <a:prstGeom prst="line">
              <a:avLst/>
            </a:prstGeom>
            <a:noFill/>
            <a:ln w="38100">
              <a:solidFill>
                <a:schemeClr val="tx1"/>
              </a:solidFill>
              <a:round/>
              <a:headEnd/>
              <a:tailEnd/>
            </a:ln>
            <a:effectLst/>
          </p:spPr>
          <p:txBody>
            <a:bodyPr/>
            <a:lstStyle/>
            <a:p>
              <a:endParaRPr lang="ja-JP" altLang="en-US"/>
            </a:p>
          </p:txBody>
        </p:sp>
        <p:sp>
          <p:nvSpPr>
            <p:cNvPr id="356358" name="Line 6"/>
            <p:cNvSpPr>
              <a:spLocks noChangeShapeType="1"/>
            </p:cNvSpPr>
            <p:nvPr/>
          </p:nvSpPr>
          <p:spPr bwMode="auto">
            <a:xfrm>
              <a:off x="576" y="1824"/>
              <a:ext cx="2256" cy="1200"/>
            </a:xfrm>
            <a:prstGeom prst="line">
              <a:avLst/>
            </a:prstGeom>
            <a:noFill/>
            <a:ln w="38100">
              <a:solidFill>
                <a:schemeClr val="tx1"/>
              </a:solidFill>
              <a:round/>
              <a:headEnd/>
              <a:tailEnd type="triangle" w="med" len="med"/>
            </a:ln>
            <a:effectLst/>
          </p:spPr>
          <p:txBody>
            <a:bodyPr/>
            <a:lstStyle/>
            <a:p>
              <a:endParaRPr lang="ja-JP" altLang="en-US"/>
            </a:p>
          </p:txBody>
        </p:sp>
        <p:sp>
          <p:nvSpPr>
            <p:cNvPr id="356359" name="Line 7"/>
            <p:cNvSpPr>
              <a:spLocks noChangeShapeType="1"/>
            </p:cNvSpPr>
            <p:nvPr/>
          </p:nvSpPr>
          <p:spPr bwMode="auto">
            <a:xfrm>
              <a:off x="2832" y="3024"/>
              <a:ext cx="1632" cy="1200"/>
            </a:xfrm>
            <a:prstGeom prst="line">
              <a:avLst/>
            </a:prstGeom>
            <a:noFill/>
            <a:ln w="38100">
              <a:solidFill>
                <a:schemeClr val="tx1"/>
              </a:solidFill>
              <a:round/>
              <a:headEnd/>
              <a:tailEnd type="triangle" w="med" len="med"/>
            </a:ln>
            <a:effectLst/>
          </p:spPr>
          <p:txBody>
            <a:bodyPr/>
            <a:lstStyle/>
            <a:p>
              <a:endParaRPr lang="ja-JP" altLang="en-US"/>
            </a:p>
          </p:txBody>
        </p:sp>
        <p:sp>
          <p:nvSpPr>
            <p:cNvPr id="356360" name="Text Box 8"/>
            <p:cNvSpPr txBox="1">
              <a:spLocks noChangeArrowheads="1"/>
            </p:cNvSpPr>
            <p:nvPr/>
          </p:nvSpPr>
          <p:spPr bwMode="auto">
            <a:xfrm>
              <a:off x="864" y="2496"/>
              <a:ext cx="692" cy="288"/>
            </a:xfrm>
            <a:prstGeom prst="rect">
              <a:avLst/>
            </a:prstGeom>
            <a:noFill/>
            <a:ln w="9525">
              <a:noFill/>
              <a:miter lim="800000"/>
              <a:headEnd/>
              <a:tailEnd/>
            </a:ln>
            <a:effectLst/>
          </p:spPr>
          <p:txBody>
            <a:bodyPr wrap="none">
              <a:spAutoFit/>
            </a:bodyPr>
            <a:lstStyle/>
            <a:p>
              <a:pPr eaLnBrk="0" hangingPunct="0"/>
              <a:r>
                <a:rPr kumimoji="0" lang="ja-JP" altLang="en-US" sz="2400">
                  <a:latin typeface="Times New Roman" pitchFamily="18" charset="0"/>
                </a:rPr>
                <a:t>入射光</a:t>
              </a:r>
            </a:p>
          </p:txBody>
        </p:sp>
        <p:sp>
          <p:nvSpPr>
            <p:cNvPr id="356361" name="Text Box 9"/>
            <p:cNvSpPr txBox="1">
              <a:spLocks noChangeArrowheads="1"/>
            </p:cNvSpPr>
            <p:nvPr/>
          </p:nvSpPr>
          <p:spPr bwMode="auto">
            <a:xfrm>
              <a:off x="3744" y="1872"/>
              <a:ext cx="692" cy="288"/>
            </a:xfrm>
            <a:prstGeom prst="rect">
              <a:avLst/>
            </a:prstGeom>
            <a:noFill/>
            <a:ln w="9525">
              <a:noFill/>
              <a:miter lim="800000"/>
              <a:headEnd/>
              <a:tailEnd/>
            </a:ln>
            <a:effectLst/>
          </p:spPr>
          <p:txBody>
            <a:bodyPr wrap="none">
              <a:spAutoFit/>
            </a:bodyPr>
            <a:lstStyle/>
            <a:p>
              <a:pPr eaLnBrk="0" hangingPunct="0"/>
              <a:r>
                <a:rPr kumimoji="0" lang="ja-JP" altLang="en-US" sz="2400">
                  <a:latin typeface="Times New Roman" pitchFamily="18" charset="0"/>
                </a:rPr>
                <a:t>反射光</a:t>
              </a:r>
            </a:p>
          </p:txBody>
        </p:sp>
        <p:sp>
          <p:nvSpPr>
            <p:cNvPr id="356362" name="Text Box 10"/>
            <p:cNvSpPr txBox="1">
              <a:spLocks noChangeArrowheads="1"/>
            </p:cNvSpPr>
            <p:nvPr/>
          </p:nvSpPr>
          <p:spPr bwMode="auto">
            <a:xfrm>
              <a:off x="3888" y="3408"/>
              <a:ext cx="692" cy="288"/>
            </a:xfrm>
            <a:prstGeom prst="rect">
              <a:avLst/>
            </a:prstGeom>
            <a:noFill/>
            <a:ln w="9525">
              <a:noFill/>
              <a:miter lim="800000"/>
              <a:headEnd/>
              <a:tailEnd/>
            </a:ln>
            <a:effectLst/>
          </p:spPr>
          <p:txBody>
            <a:bodyPr wrap="none">
              <a:spAutoFit/>
            </a:bodyPr>
            <a:lstStyle/>
            <a:p>
              <a:pPr eaLnBrk="0" hangingPunct="0"/>
              <a:r>
                <a:rPr kumimoji="0" lang="ja-JP" altLang="en-US" sz="2400">
                  <a:latin typeface="Times New Roman" pitchFamily="18" charset="0"/>
                </a:rPr>
                <a:t>透過光</a:t>
              </a:r>
            </a:p>
          </p:txBody>
        </p:sp>
        <p:sp>
          <p:nvSpPr>
            <p:cNvPr id="356363" name="Text Box 11"/>
            <p:cNvSpPr txBox="1">
              <a:spLocks noChangeArrowheads="1"/>
            </p:cNvSpPr>
            <p:nvPr/>
          </p:nvSpPr>
          <p:spPr bwMode="auto">
            <a:xfrm>
              <a:off x="4560" y="2736"/>
              <a:ext cx="500" cy="288"/>
            </a:xfrm>
            <a:prstGeom prst="rect">
              <a:avLst/>
            </a:prstGeom>
            <a:noFill/>
            <a:ln w="9525">
              <a:noFill/>
              <a:miter lim="800000"/>
              <a:headEnd/>
              <a:tailEnd/>
            </a:ln>
            <a:effectLst/>
          </p:spPr>
          <p:txBody>
            <a:bodyPr wrap="none">
              <a:spAutoFit/>
            </a:bodyPr>
            <a:lstStyle/>
            <a:p>
              <a:pPr eaLnBrk="0" hangingPunct="0"/>
              <a:r>
                <a:rPr kumimoji="0" lang="ja-JP" altLang="en-US" sz="2400">
                  <a:latin typeface="Times New Roman" pitchFamily="18" charset="0"/>
                </a:rPr>
                <a:t>空気</a:t>
              </a:r>
            </a:p>
          </p:txBody>
        </p:sp>
        <p:sp>
          <p:nvSpPr>
            <p:cNvPr id="356364" name="Text Box 12"/>
            <p:cNvSpPr txBox="1">
              <a:spLocks noChangeArrowheads="1"/>
            </p:cNvSpPr>
            <p:nvPr/>
          </p:nvSpPr>
          <p:spPr bwMode="auto">
            <a:xfrm>
              <a:off x="4560" y="3024"/>
              <a:ext cx="500" cy="288"/>
            </a:xfrm>
            <a:prstGeom prst="rect">
              <a:avLst/>
            </a:prstGeom>
            <a:noFill/>
            <a:ln w="9525">
              <a:noFill/>
              <a:miter lim="800000"/>
              <a:headEnd/>
              <a:tailEnd/>
            </a:ln>
            <a:effectLst/>
          </p:spPr>
          <p:txBody>
            <a:bodyPr wrap="none">
              <a:spAutoFit/>
            </a:bodyPr>
            <a:lstStyle/>
            <a:p>
              <a:pPr eaLnBrk="0" hangingPunct="0"/>
              <a:r>
                <a:rPr kumimoji="0" lang="ja-JP" altLang="en-US" sz="2400">
                  <a:latin typeface="Times New Roman" pitchFamily="18" charset="0"/>
                </a:rPr>
                <a:t>物体</a:t>
              </a:r>
            </a:p>
          </p:txBody>
        </p:sp>
        <p:sp>
          <p:nvSpPr>
            <p:cNvPr id="356365" name="Line 13"/>
            <p:cNvSpPr>
              <a:spLocks noChangeShapeType="1"/>
            </p:cNvSpPr>
            <p:nvPr/>
          </p:nvSpPr>
          <p:spPr bwMode="auto">
            <a:xfrm flipV="1">
              <a:off x="2832" y="1824"/>
              <a:ext cx="0" cy="2400"/>
            </a:xfrm>
            <a:prstGeom prst="line">
              <a:avLst/>
            </a:prstGeom>
            <a:noFill/>
            <a:ln w="19050">
              <a:solidFill>
                <a:schemeClr val="tx1"/>
              </a:solidFill>
              <a:round/>
              <a:headEnd/>
              <a:tailEnd type="stealth" w="med" len="med"/>
            </a:ln>
            <a:effectLst/>
          </p:spPr>
          <p:txBody>
            <a:bodyPr/>
            <a:lstStyle/>
            <a:p>
              <a:endParaRPr lang="ja-JP" altLang="en-US"/>
            </a:p>
          </p:txBody>
        </p:sp>
        <p:sp>
          <p:nvSpPr>
            <p:cNvPr id="356366" name="Freeform 14"/>
            <p:cNvSpPr>
              <a:spLocks/>
            </p:cNvSpPr>
            <p:nvPr/>
          </p:nvSpPr>
          <p:spPr bwMode="auto">
            <a:xfrm>
              <a:off x="2496" y="2592"/>
              <a:ext cx="336" cy="258"/>
            </a:xfrm>
            <a:custGeom>
              <a:avLst/>
              <a:gdLst/>
              <a:ahLst/>
              <a:cxnLst>
                <a:cxn ang="0">
                  <a:pos x="0" y="258"/>
                </a:cxn>
                <a:cxn ang="0">
                  <a:pos x="128" y="80"/>
                </a:cxn>
                <a:cxn ang="0">
                  <a:pos x="336" y="0"/>
                </a:cxn>
              </a:cxnLst>
              <a:rect l="0" t="0" r="r" b="b"/>
              <a:pathLst>
                <a:path w="336" h="258">
                  <a:moveTo>
                    <a:pt x="0" y="258"/>
                  </a:moveTo>
                  <a:cubicBezTo>
                    <a:pt x="21" y="228"/>
                    <a:pt x="72" y="123"/>
                    <a:pt x="128" y="80"/>
                  </a:cubicBezTo>
                  <a:cubicBezTo>
                    <a:pt x="184" y="37"/>
                    <a:pt x="293" y="17"/>
                    <a:pt x="336" y="0"/>
                  </a:cubicBezTo>
                </a:path>
              </a:pathLst>
            </a:custGeom>
            <a:noFill/>
            <a:ln w="19050">
              <a:solidFill>
                <a:schemeClr val="tx1"/>
              </a:solidFill>
              <a:round/>
              <a:headEnd/>
              <a:tailEnd/>
            </a:ln>
            <a:effectLst/>
          </p:spPr>
          <p:txBody>
            <a:bodyPr/>
            <a:lstStyle/>
            <a:p>
              <a:endParaRPr lang="ja-JP" altLang="en-US"/>
            </a:p>
          </p:txBody>
        </p:sp>
        <p:sp>
          <p:nvSpPr>
            <p:cNvPr id="356367" name="Text Box 15"/>
            <p:cNvSpPr txBox="1">
              <a:spLocks noChangeArrowheads="1"/>
            </p:cNvSpPr>
            <p:nvPr/>
          </p:nvSpPr>
          <p:spPr bwMode="auto">
            <a:xfrm>
              <a:off x="2544" y="2006"/>
              <a:ext cx="346" cy="634"/>
            </a:xfrm>
            <a:prstGeom prst="rect">
              <a:avLst/>
            </a:prstGeom>
            <a:noFill/>
            <a:ln w="9525">
              <a:noFill/>
              <a:miter lim="800000"/>
              <a:headEnd/>
              <a:tailEnd/>
            </a:ln>
            <a:effectLst/>
          </p:spPr>
          <p:txBody>
            <a:bodyPr vert="eaVert" wrap="none">
              <a:spAutoFit/>
            </a:bodyPr>
            <a:lstStyle/>
            <a:p>
              <a:pPr eaLnBrk="0" hangingPunct="0"/>
              <a:r>
                <a:rPr kumimoji="0" lang="ja-JP" altLang="en-US" sz="2400">
                  <a:latin typeface="Times New Roman" pitchFamily="18" charset="0"/>
                </a:rPr>
                <a:t>入射角</a:t>
              </a:r>
            </a:p>
          </p:txBody>
        </p:sp>
        <p:sp>
          <p:nvSpPr>
            <p:cNvPr id="356368" name="Text Box 16"/>
            <p:cNvSpPr txBox="1">
              <a:spLocks noChangeArrowheads="1"/>
            </p:cNvSpPr>
            <p:nvPr/>
          </p:nvSpPr>
          <p:spPr bwMode="auto">
            <a:xfrm>
              <a:off x="2822" y="2006"/>
              <a:ext cx="346" cy="634"/>
            </a:xfrm>
            <a:prstGeom prst="rect">
              <a:avLst/>
            </a:prstGeom>
            <a:noFill/>
            <a:ln w="9525">
              <a:noFill/>
              <a:miter lim="800000"/>
              <a:headEnd/>
              <a:tailEnd/>
            </a:ln>
            <a:effectLst/>
          </p:spPr>
          <p:txBody>
            <a:bodyPr vert="eaVert" wrap="none">
              <a:spAutoFit/>
            </a:bodyPr>
            <a:lstStyle/>
            <a:p>
              <a:pPr eaLnBrk="0" hangingPunct="0"/>
              <a:r>
                <a:rPr kumimoji="0" lang="ja-JP" altLang="en-US" sz="2400">
                  <a:latin typeface="Times New Roman" pitchFamily="18" charset="0"/>
                </a:rPr>
                <a:t>反射角</a:t>
              </a:r>
            </a:p>
          </p:txBody>
        </p:sp>
        <p:sp>
          <p:nvSpPr>
            <p:cNvPr id="356369" name="Text Box 17"/>
            <p:cNvSpPr txBox="1">
              <a:spLocks noChangeArrowheads="1"/>
            </p:cNvSpPr>
            <p:nvPr/>
          </p:nvSpPr>
          <p:spPr bwMode="auto">
            <a:xfrm>
              <a:off x="2544" y="2640"/>
              <a:ext cx="308" cy="288"/>
            </a:xfrm>
            <a:prstGeom prst="rect">
              <a:avLst/>
            </a:prstGeom>
            <a:noFill/>
            <a:ln w="9525">
              <a:noFill/>
              <a:miter lim="800000"/>
              <a:headEnd/>
              <a:tailEnd/>
            </a:ln>
            <a:effectLst/>
          </p:spPr>
          <p:txBody>
            <a:bodyPr wrap="none">
              <a:spAutoFit/>
            </a:bodyPr>
            <a:lstStyle/>
            <a:p>
              <a:pPr eaLnBrk="0" hangingPunct="0"/>
              <a:r>
                <a:rPr kumimoji="0" lang="en-US" altLang="ja-JP" sz="2400">
                  <a:latin typeface="Times New Roman" pitchFamily="18" charset="0"/>
                </a:rPr>
                <a:t>θ</a:t>
              </a:r>
            </a:p>
          </p:txBody>
        </p:sp>
        <p:sp>
          <p:nvSpPr>
            <p:cNvPr id="356370" name="Text Box 18"/>
            <p:cNvSpPr txBox="1">
              <a:spLocks noChangeArrowheads="1"/>
            </p:cNvSpPr>
            <p:nvPr/>
          </p:nvSpPr>
          <p:spPr bwMode="auto">
            <a:xfrm>
              <a:off x="2812" y="2640"/>
              <a:ext cx="308" cy="288"/>
            </a:xfrm>
            <a:prstGeom prst="rect">
              <a:avLst/>
            </a:prstGeom>
            <a:noFill/>
            <a:ln w="9525">
              <a:noFill/>
              <a:miter lim="800000"/>
              <a:headEnd/>
              <a:tailEnd/>
            </a:ln>
            <a:effectLst/>
          </p:spPr>
          <p:txBody>
            <a:bodyPr wrap="none">
              <a:spAutoFit/>
            </a:bodyPr>
            <a:lstStyle/>
            <a:p>
              <a:pPr eaLnBrk="0" hangingPunct="0"/>
              <a:r>
                <a:rPr kumimoji="0" lang="en-US" altLang="ja-JP" sz="2400">
                  <a:latin typeface="Times New Roman" pitchFamily="18" charset="0"/>
                </a:rPr>
                <a:t>θ</a:t>
              </a:r>
            </a:p>
          </p:txBody>
        </p:sp>
        <p:sp>
          <p:nvSpPr>
            <p:cNvPr id="356371" name="Line 19"/>
            <p:cNvSpPr>
              <a:spLocks noChangeShapeType="1"/>
            </p:cNvSpPr>
            <p:nvPr/>
          </p:nvSpPr>
          <p:spPr bwMode="auto">
            <a:xfrm flipV="1">
              <a:off x="2832" y="1824"/>
              <a:ext cx="2256" cy="1200"/>
            </a:xfrm>
            <a:prstGeom prst="line">
              <a:avLst/>
            </a:prstGeom>
            <a:noFill/>
            <a:ln w="38100">
              <a:solidFill>
                <a:schemeClr val="tx1"/>
              </a:solidFill>
              <a:round/>
              <a:headEnd/>
              <a:tailEnd type="triangle" w="med" len="med"/>
            </a:ln>
            <a:effectLst/>
          </p:spPr>
          <p:txBody>
            <a:bodyPr/>
            <a:lstStyle/>
            <a:p>
              <a:endParaRPr lang="ja-JP" altLang="en-US"/>
            </a:p>
          </p:txBody>
        </p:sp>
        <p:sp>
          <p:nvSpPr>
            <p:cNvPr id="356372" name="Freeform 20"/>
            <p:cNvSpPr>
              <a:spLocks/>
            </p:cNvSpPr>
            <p:nvPr/>
          </p:nvSpPr>
          <p:spPr bwMode="auto">
            <a:xfrm flipH="1">
              <a:off x="2832" y="2592"/>
              <a:ext cx="336" cy="258"/>
            </a:xfrm>
            <a:custGeom>
              <a:avLst/>
              <a:gdLst/>
              <a:ahLst/>
              <a:cxnLst>
                <a:cxn ang="0">
                  <a:pos x="0" y="258"/>
                </a:cxn>
                <a:cxn ang="0">
                  <a:pos x="128" y="80"/>
                </a:cxn>
                <a:cxn ang="0">
                  <a:pos x="336" y="0"/>
                </a:cxn>
              </a:cxnLst>
              <a:rect l="0" t="0" r="r" b="b"/>
              <a:pathLst>
                <a:path w="336" h="258">
                  <a:moveTo>
                    <a:pt x="0" y="258"/>
                  </a:moveTo>
                  <a:cubicBezTo>
                    <a:pt x="21" y="228"/>
                    <a:pt x="72" y="123"/>
                    <a:pt x="128" y="80"/>
                  </a:cubicBezTo>
                  <a:cubicBezTo>
                    <a:pt x="184" y="37"/>
                    <a:pt x="293" y="17"/>
                    <a:pt x="336" y="0"/>
                  </a:cubicBezTo>
                </a:path>
              </a:pathLst>
            </a:custGeom>
            <a:noFill/>
            <a:ln w="19050">
              <a:solidFill>
                <a:schemeClr val="tx1"/>
              </a:solidFill>
              <a:round/>
              <a:headEnd/>
              <a:tailEnd/>
            </a:ln>
            <a:effectLst/>
          </p:spPr>
          <p:txBody>
            <a:bodyPr/>
            <a:lstStyle/>
            <a:p>
              <a:endParaRPr lang="ja-JP" altLang="en-US"/>
            </a:p>
          </p:txBody>
        </p:sp>
        <p:sp>
          <p:nvSpPr>
            <p:cNvPr id="356373" name="Text Box 21"/>
            <p:cNvSpPr txBox="1">
              <a:spLocks noChangeArrowheads="1"/>
            </p:cNvSpPr>
            <p:nvPr/>
          </p:nvSpPr>
          <p:spPr bwMode="auto">
            <a:xfrm>
              <a:off x="2380" y="1597"/>
              <a:ext cx="884" cy="288"/>
            </a:xfrm>
            <a:prstGeom prst="rect">
              <a:avLst/>
            </a:prstGeom>
            <a:noFill/>
            <a:ln w="9525">
              <a:noFill/>
              <a:miter lim="800000"/>
              <a:headEnd/>
              <a:tailEnd/>
            </a:ln>
            <a:effectLst/>
          </p:spPr>
          <p:txBody>
            <a:bodyPr wrap="none">
              <a:spAutoFit/>
            </a:bodyPr>
            <a:lstStyle/>
            <a:p>
              <a:pPr eaLnBrk="0" hangingPunct="0"/>
              <a:r>
                <a:rPr kumimoji="0" lang="ja-JP" altLang="en-US" sz="2400">
                  <a:latin typeface="Times New Roman" pitchFamily="18" charset="0"/>
                </a:rPr>
                <a:t>表面法線</a:t>
              </a:r>
            </a:p>
          </p:txBody>
        </p:sp>
        <p:sp>
          <p:nvSpPr>
            <p:cNvPr id="356374" name="Freeform 22"/>
            <p:cNvSpPr>
              <a:spLocks/>
            </p:cNvSpPr>
            <p:nvPr/>
          </p:nvSpPr>
          <p:spPr bwMode="auto">
            <a:xfrm rot="1754132">
              <a:off x="822" y="2205"/>
              <a:ext cx="1716" cy="359"/>
            </a:xfrm>
            <a:custGeom>
              <a:avLst/>
              <a:gdLst/>
              <a:ahLst/>
              <a:cxnLst>
                <a:cxn ang="0">
                  <a:pos x="74" y="169"/>
                </a:cxn>
                <a:cxn ang="0">
                  <a:pos x="374" y="69"/>
                </a:cxn>
                <a:cxn ang="0">
                  <a:pos x="510" y="26"/>
                </a:cxn>
                <a:cxn ang="0">
                  <a:pos x="549" y="16"/>
                </a:cxn>
                <a:cxn ang="0">
                  <a:pos x="578" y="16"/>
                </a:cxn>
                <a:cxn ang="0">
                  <a:pos x="532" y="48"/>
                </a:cxn>
                <a:cxn ang="0">
                  <a:pos x="391" y="137"/>
                </a:cxn>
                <a:cxn ang="0">
                  <a:pos x="130" y="296"/>
                </a:cxn>
                <a:cxn ang="0">
                  <a:pos x="57" y="349"/>
                </a:cxn>
                <a:cxn ang="0">
                  <a:pos x="108" y="354"/>
                </a:cxn>
                <a:cxn ang="0">
                  <a:pos x="278" y="301"/>
                </a:cxn>
                <a:cxn ang="0">
                  <a:pos x="685" y="148"/>
                </a:cxn>
                <a:cxn ang="0">
                  <a:pos x="1019" y="32"/>
                </a:cxn>
                <a:cxn ang="0">
                  <a:pos x="1076" y="16"/>
                </a:cxn>
                <a:cxn ang="0">
                  <a:pos x="1093" y="16"/>
                </a:cxn>
                <a:cxn ang="0">
                  <a:pos x="1093" y="26"/>
                </a:cxn>
                <a:cxn ang="0">
                  <a:pos x="980" y="100"/>
                </a:cxn>
                <a:cxn ang="0">
                  <a:pos x="708" y="270"/>
                </a:cxn>
                <a:cxn ang="0">
                  <a:pos x="612" y="338"/>
                </a:cxn>
                <a:cxn ang="0">
                  <a:pos x="680" y="344"/>
                </a:cxn>
                <a:cxn ang="0">
                  <a:pos x="861" y="291"/>
                </a:cxn>
                <a:cxn ang="0">
                  <a:pos x="1314" y="132"/>
                </a:cxn>
                <a:cxn ang="0">
                  <a:pos x="1569" y="42"/>
                </a:cxn>
                <a:cxn ang="0">
                  <a:pos x="1676" y="11"/>
                </a:cxn>
                <a:cxn ang="0">
                  <a:pos x="1693" y="5"/>
                </a:cxn>
                <a:cxn ang="0">
                  <a:pos x="1676" y="21"/>
                </a:cxn>
                <a:cxn ang="0">
                  <a:pos x="1620" y="63"/>
                </a:cxn>
                <a:cxn ang="0">
                  <a:pos x="1422" y="180"/>
                </a:cxn>
                <a:cxn ang="0">
                  <a:pos x="1450" y="174"/>
                </a:cxn>
                <a:cxn ang="0">
                  <a:pos x="1625" y="74"/>
                </a:cxn>
                <a:cxn ang="0">
                  <a:pos x="1710" y="11"/>
                </a:cxn>
                <a:cxn ang="0">
                  <a:pos x="1699" y="0"/>
                </a:cxn>
                <a:cxn ang="0">
                  <a:pos x="1557" y="37"/>
                </a:cxn>
                <a:cxn ang="0">
                  <a:pos x="1218" y="153"/>
                </a:cxn>
                <a:cxn ang="0">
                  <a:pos x="810" y="296"/>
                </a:cxn>
                <a:cxn ang="0">
                  <a:pos x="680" y="338"/>
                </a:cxn>
                <a:cxn ang="0">
                  <a:pos x="651" y="344"/>
                </a:cxn>
                <a:cxn ang="0">
                  <a:pos x="646" y="333"/>
                </a:cxn>
                <a:cxn ang="0">
                  <a:pos x="702" y="291"/>
                </a:cxn>
                <a:cxn ang="0">
                  <a:pos x="940" y="143"/>
                </a:cxn>
                <a:cxn ang="0">
                  <a:pos x="1104" y="37"/>
                </a:cxn>
                <a:cxn ang="0">
                  <a:pos x="1133" y="0"/>
                </a:cxn>
                <a:cxn ang="0">
                  <a:pos x="1065" y="11"/>
                </a:cxn>
                <a:cxn ang="0">
                  <a:pos x="878" y="69"/>
                </a:cxn>
                <a:cxn ang="0">
                  <a:pos x="419" y="243"/>
                </a:cxn>
                <a:cxn ang="0">
                  <a:pos x="170" y="328"/>
                </a:cxn>
                <a:cxn ang="0">
                  <a:pos x="108" y="344"/>
                </a:cxn>
                <a:cxn ang="0">
                  <a:pos x="91" y="344"/>
                </a:cxn>
                <a:cxn ang="0">
                  <a:pos x="108" y="328"/>
                </a:cxn>
                <a:cxn ang="0">
                  <a:pos x="221" y="254"/>
                </a:cxn>
                <a:cxn ang="0">
                  <a:pos x="487" y="90"/>
                </a:cxn>
                <a:cxn ang="0">
                  <a:pos x="589" y="21"/>
                </a:cxn>
                <a:cxn ang="0">
                  <a:pos x="561" y="5"/>
                </a:cxn>
                <a:cxn ang="0">
                  <a:pos x="470" y="32"/>
                </a:cxn>
                <a:cxn ang="0">
                  <a:pos x="170" y="127"/>
                </a:cxn>
                <a:cxn ang="0">
                  <a:pos x="6" y="185"/>
                </a:cxn>
              </a:cxnLst>
              <a:rect l="0" t="0" r="r" b="b"/>
              <a:pathLst>
                <a:path w="1716" h="359">
                  <a:moveTo>
                    <a:pt x="0" y="190"/>
                  </a:moveTo>
                  <a:lnTo>
                    <a:pt x="6" y="196"/>
                  </a:lnTo>
                  <a:lnTo>
                    <a:pt x="17" y="190"/>
                  </a:lnTo>
                  <a:lnTo>
                    <a:pt x="28" y="185"/>
                  </a:lnTo>
                  <a:lnTo>
                    <a:pt x="45" y="180"/>
                  </a:lnTo>
                  <a:lnTo>
                    <a:pt x="57" y="174"/>
                  </a:lnTo>
                  <a:lnTo>
                    <a:pt x="74" y="169"/>
                  </a:lnTo>
                  <a:lnTo>
                    <a:pt x="96" y="164"/>
                  </a:lnTo>
                  <a:lnTo>
                    <a:pt x="136" y="148"/>
                  </a:lnTo>
                  <a:lnTo>
                    <a:pt x="181" y="132"/>
                  </a:lnTo>
                  <a:lnTo>
                    <a:pt x="227" y="116"/>
                  </a:lnTo>
                  <a:lnTo>
                    <a:pt x="278" y="100"/>
                  </a:lnTo>
                  <a:lnTo>
                    <a:pt x="328" y="85"/>
                  </a:lnTo>
                  <a:lnTo>
                    <a:pt x="374" y="69"/>
                  </a:lnTo>
                  <a:lnTo>
                    <a:pt x="419" y="53"/>
                  </a:lnTo>
                  <a:lnTo>
                    <a:pt x="464" y="37"/>
                  </a:lnTo>
                  <a:lnTo>
                    <a:pt x="481" y="32"/>
                  </a:lnTo>
                  <a:lnTo>
                    <a:pt x="476" y="32"/>
                  </a:lnTo>
                  <a:lnTo>
                    <a:pt x="476" y="37"/>
                  </a:lnTo>
                  <a:lnTo>
                    <a:pt x="493" y="32"/>
                  </a:lnTo>
                  <a:lnTo>
                    <a:pt x="510" y="26"/>
                  </a:lnTo>
                  <a:lnTo>
                    <a:pt x="544" y="21"/>
                  </a:lnTo>
                  <a:lnTo>
                    <a:pt x="544" y="16"/>
                  </a:lnTo>
                  <a:lnTo>
                    <a:pt x="532" y="21"/>
                  </a:lnTo>
                  <a:lnTo>
                    <a:pt x="544" y="21"/>
                  </a:lnTo>
                  <a:lnTo>
                    <a:pt x="555" y="16"/>
                  </a:lnTo>
                  <a:lnTo>
                    <a:pt x="566" y="11"/>
                  </a:lnTo>
                  <a:lnTo>
                    <a:pt x="549" y="16"/>
                  </a:lnTo>
                  <a:lnTo>
                    <a:pt x="555" y="16"/>
                  </a:lnTo>
                  <a:lnTo>
                    <a:pt x="572" y="11"/>
                  </a:lnTo>
                  <a:lnTo>
                    <a:pt x="555" y="16"/>
                  </a:lnTo>
                  <a:lnTo>
                    <a:pt x="561" y="16"/>
                  </a:lnTo>
                  <a:lnTo>
                    <a:pt x="561" y="21"/>
                  </a:lnTo>
                  <a:lnTo>
                    <a:pt x="561" y="26"/>
                  </a:lnTo>
                  <a:lnTo>
                    <a:pt x="578" y="16"/>
                  </a:lnTo>
                  <a:lnTo>
                    <a:pt x="555" y="21"/>
                  </a:lnTo>
                  <a:lnTo>
                    <a:pt x="555" y="26"/>
                  </a:lnTo>
                  <a:lnTo>
                    <a:pt x="572" y="21"/>
                  </a:lnTo>
                  <a:lnTo>
                    <a:pt x="555" y="26"/>
                  </a:lnTo>
                  <a:lnTo>
                    <a:pt x="549" y="32"/>
                  </a:lnTo>
                  <a:lnTo>
                    <a:pt x="538" y="37"/>
                  </a:lnTo>
                  <a:lnTo>
                    <a:pt x="532" y="48"/>
                  </a:lnTo>
                  <a:lnTo>
                    <a:pt x="515" y="58"/>
                  </a:lnTo>
                  <a:lnTo>
                    <a:pt x="498" y="69"/>
                  </a:lnTo>
                  <a:lnTo>
                    <a:pt x="476" y="79"/>
                  </a:lnTo>
                  <a:lnTo>
                    <a:pt x="459" y="95"/>
                  </a:lnTo>
                  <a:lnTo>
                    <a:pt x="436" y="106"/>
                  </a:lnTo>
                  <a:lnTo>
                    <a:pt x="413" y="122"/>
                  </a:lnTo>
                  <a:lnTo>
                    <a:pt x="391" y="137"/>
                  </a:lnTo>
                  <a:lnTo>
                    <a:pt x="340" y="164"/>
                  </a:lnTo>
                  <a:lnTo>
                    <a:pt x="289" y="196"/>
                  </a:lnTo>
                  <a:lnTo>
                    <a:pt x="238" y="227"/>
                  </a:lnTo>
                  <a:lnTo>
                    <a:pt x="193" y="259"/>
                  </a:lnTo>
                  <a:lnTo>
                    <a:pt x="170" y="270"/>
                  </a:lnTo>
                  <a:lnTo>
                    <a:pt x="147" y="285"/>
                  </a:lnTo>
                  <a:lnTo>
                    <a:pt x="130" y="296"/>
                  </a:lnTo>
                  <a:lnTo>
                    <a:pt x="108" y="307"/>
                  </a:lnTo>
                  <a:lnTo>
                    <a:pt x="96" y="317"/>
                  </a:lnTo>
                  <a:lnTo>
                    <a:pt x="85" y="328"/>
                  </a:lnTo>
                  <a:lnTo>
                    <a:pt x="74" y="333"/>
                  </a:lnTo>
                  <a:lnTo>
                    <a:pt x="68" y="344"/>
                  </a:lnTo>
                  <a:lnTo>
                    <a:pt x="62" y="344"/>
                  </a:lnTo>
                  <a:lnTo>
                    <a:pt x="57" y="349"/>
                  </a:lnTo>
                  <a:lnTo>
                    <a:pt x="57" y="354"/>
                  </a:lnTo>
                  <a:lnTo>
                    <a:pt x="57" y="354"/>
                  </a:lnTo>
                  <a:lnTo>
                    <a:pt x="62" y="359"/>
                  </a:lnTo>
                  <a:lnTo>
                    <a:pt x="68" y="359"/>
                  </a:lnTo>
                  <a:lnTo>
                    <a:pt x="74" y="359"/>
                  </a:lnTo>
                  <a:lnTo>
                    <a:pt x="79" y="359"/>
                  </a:lnTo>
                  <a:lnTo>
                    <a:pt x="108" y="354"/>
                  </a:lnTo>
                  <a:lnTo>
                    <a:pt x="125" y="349"/>
                  </a:lnTo>
                  <a:lnTo>
                    <a:pt x="147" y="344"/>
                  </a:lnTo>
                  <a:lnTo>
                    <a:pt x="159" y="338"/>
                  </a:lnTo>
                  <a:lnTo>
                    <a:pt x="181" y="333"/>
                  </a:lnTo>
                  <a:lnTo>
                    <a:pt x="210" y="322"/>
                  </a:lnTo>
                  <a:lnTo>
                    <a:pt x="244" y="312"/>
                  </a:lnTo>
                  <a:lnTo>
                    <a:pt x="278" y="301"/>
                  </a:lnTo>
                  <a:lnTo>
                    <a:pt x="311" y="291"/>
                  </a:lnTo>
                  <a:lnTo>
                    <a:pt x="345" y="275"/>
                  </a:lnTo>
                  <a:lnTo>
                    <a:pt x="391" y="259"/>
                  </a:lnTo>
                  <a:lnTo>
                    <a:pt x="430" y="243"/>
                  </a:lnTo>
                  <a:lnTo>
                    <a:pt x="515" y="217"/>
                  </a:lnTo>
                  <a:lnTo>
                    <a:pt x="600" y="180"/>
                  </a:lnTo>
                  <a:lnTo>
                    <a:pt x="685" y="148"/>
                  </a:lnTo>
                  <a:lnTo>
                    <a:pt x="770" y="116"/>
                  </a:lnTo>
                  <a:lnTo>
                    <a:pt x="816" y="106"/>
                  </a:lnTo>
                  <a:lnTo>
                    <a:pt x="889" y="74"/>
                  </a:lnTo>
                  <a:lnTo>
                    <a:pt x="929" y="63"/>
                  </a:lnTo>
                  <a:lnTo>
                    <a:pt x="963" y="53"/>
                  </a:lnTo>
                  <a:lnTo>
                    <a:pt x="991" y="42"/>
                  </a:lnTo>
                  <a:lnTo>
                    <a:pt x="1019" y="32"/>
                  </a:lnTo>
                  <a:lnTo>
                    <a:pt x="1048" y="26"/>
                  </a:lnTo>
                  <a:lnTo>
                    <a:pt x="1042" y="21"/>
                  </a:lnTo>
                  <a:lnTo>
                    <a:pt x="1042" y="26"/>
                  </a:lnTo>
                  <a:lnTo>
                    <a:pt x="1065" y="21"/>
                  </a:lnTo>
                  <a:lnTo>
                    <a:pt x="1082" y="16"/>
                  </a:lnTo>
                  <a:lnTo>
                    <a:pt x="1082" y="11"/>
                  </a:lnTo>
                  <a:lnTo>
                    <a:pt x="1076" y="16"/>
                  </a:lnTo>
                  <a:lnTo>
                    <a:pt x="1087" y="16"/>
                  </a:lnTo>
                  <a:lnTo>
                    <a:pt x="1099" y="5"/>
                  </a:lnTo>
                  <a:lnTo>
                    <a:pt x="1082" y="16"/>
                  </a:lnTo>
                  <a:lnTo>
                    <a:pt x="1093" y="11"/>
                  </a:lnTo>
                  <a:lnTo>
                    <a:pt x="1099" y="16"/>
                  </a:lnTo>
                  <a:lnTo>
                    <a:pt x="1116" y="5"/>
                  </a:lnTo>
                  <a:lnTo>
                    <a:pt x="1093" y="16"/>
                  </a:lnTo>
                  <a:lnTo>
                    <a:pt x="1099" y="16"/>
                  </a:lnTo>
                  <a:lnTo>
                    <a:pt x="1116" y="11"/>
                  </a:lnTo>
                  <a:lnTo>
                    <a:pt x="1099" y="16"/>
                  </a:lnTo>
                  <a:lnTo>
                    <a:pt x="1099" y="21"/>
                  </a:lnTo>
                  <a:lnTo>
                    <a:pt x="1093" y="26"/>
                  </a:lnTo>
                  <a:lnTo>
                    <a:pt x="1110" y="21"/>
                  </a:lnTo>
                  <a:lnTo>
                    <a:pt x="1093" y="26"/>
                  </a:lnTo>
                  <a:lnTo>
                    <a:pt x="1082" y="32"/>
                  </a:lnTo>
                  <a:lnTo>
                    <a:pt x="1070" y="42"/>
                  </a:lnTo>
                  <a:lnTo>
                    <a:pt x="1059" y="53"/>
                  </a:lnTo>
                  <a:lnTo>
                    <a:pt x="1042" y="63"/>
                  </a:lnTo>
                  <a:lnTo>
                    <a:pt x="1025" y="74"/>
                  </a:lnTo>
                  <a:lnTo>
                    <a:pt x="1002" y="90"/>
                  </a:lnTo>
                  <a:lnTo>
                    <a:pt x="980" y="100"/>
                  </a:lnTo>
                  <a:lnTo>
                    <a:pt x="957" y="116"/>
                  </a:lnTo>
                  <a:lnTo>
                    <a:pt x="906" y="148"/>
                  </a:lnTo>
                  <a:lnTo>
                    <a:pt x="855" y="180"/>
                  </a:lnTo>
                  <a:lnTo>
                    <a:pt x="799" y="211"/>
                  </a:lnTo>
                  <a:lnTo>
                    <a:pt x="753" y="243"/>
                  </a:lnTo>
                  <a:lnTo>
                    <a:pt x="725" y="259"/>
                  </a:lnTo>
                  <a:lnTo>
                    <a:pt x="708" y="270"/>
                  </a:lnTo>
                  <a:lnTo>
                    <a:pt x="685" y="285"/>
                  </a:lnTo>
                  <a:lnTo>
                    <a:pt x="668" y="296"/>
                  </a:lnTo>
                  <a:lnTo>
                    <a:pt x="651" y="307"/>
                  </a:lnTo>
                  <a:lnTo>
                    <a:pt x="634" y="317"/>
                  </a:lnTo>
                  <a:lnTo>
                    <a:pt x="623" y="328"/>
                  </a:lnTo>
                  <a:lnTo>
                    <a:pt x="617" y="338"/>
                  </a:lnTo>
                  <a:lnTo>
                    <a:pt x="612" y="338"/>
                  </a:lnTo>
                  <a:lnTo>
                    <a:pt x="606" y="344"/>
                  </a:lnTo>
                  <a:lnTo>
                    <a:pt x="606" y="349"/>
                  </a:lnTo>
                  <a:lnTo>
                    <a:pt x="612" y="354"/>
                  </a:lnTo>
                  <a:lnTo>
                    <a:pt x="634" y="354"/>
                  </a:lnTo>
                  <a:lnTo>
                    <a:pt x="651" y="349"/>
                  </a:lnTo>
                  <a:lnTo>
                    <a:pt x="663" y="349"/>
                  </a:lnTo>
                  <a:lnTo>
                    <a:pt x="680" y="344"/>
                  </a:lnTo>
                  <a:lnTo>
                    <a:pt x="697" y="338"/>
                  </a:lnTo>
                  <a:lnTo>
                    <a:pt x="725" y="333"/>
                  </a:lnTo>
                  <a:lnTo>
                    <a:pt x="731" y="333"/>
                  </a:lnTo>
                  <a:lnTo>
                    <a:pt x="759" y="322"/>
                  </a:lnTo>
                  <a:lnTo>
                    <a:pt x="787" y="312"/>
                  </a:lnTo>
                  <a:lnTo>
                    <a:pt x="821" y="301"/>
                  </a:lnTo>
                  <a:lnTo>
                    <a:pt x="861" y="291"/>
                  </a:lnTo>
                  <a:lnTo>
                    <a:pt x="895" y="280"/>
                  </a:lnTo>
                  <a:lnTo>
                    <a:pt x="934" y="264"/>
                  </a:lnTo>
                  <a:lnTo>
                    <a:pt x="974" y="254"/>
                  </a:lnTo>
                  <a:lnTo>
                    <a:pt x="1059" y="222"/>
                  </a:lnTo>
                  <a:lnTo>
                    <a:pt x="1144" y="190"/>
                  </a:lnTo>
                  <a:lnTo>
                    <a:pt x="1229" y="159"/>
                  </a:lnTo>
                  <a:lnTo>
                    <a:pt x="1314" y="132"/>
                  </a:lnTo>
                  <a:lnTo>
                    <a:pt x="1354" y="116"/>
                  </a:lnTo>
                  <a:lnTo>
                    <a:pt x="1393" y="100"/>
                  </a:lnTo>
                  <a:lnTo>
                    <a:pt x="1433" y="90"/>
                  </a:lnTo>
                  <a:lnTo>
                    <a:pt x="1473" y="74"/>
                  </a:lnTo>
                  <a:lnTo>
                    <a:pt x="1507" y="63"/>
                  </a:lnTo>
                  <a:lnTo>
                    <a:pt x="1535" y="53"/>
                  </a:lnTo>
                  <a:lnTo>
                    <a:pt x="1569" y="42"/>
                  </a:lnTo>
                  <a:lnTo>
                    <a:pt x="1591" y="37"/>
                  </a:lnTo>
                  <a:lnTo>
                    <a:pt x="1620" y="26"/>
                  </a:lnTo>
                  <a:lnTo>
                    <a:pt x="1642" y="21"/>
                  </a:lnTo>
                  <a:lnTo>
                    <a:pt x="1637" y="21"/>
                  </a:lnTo>
                  <a:lnTo>
                    <a:pt x="1631" y="21"/>
                  </a:lnTo>
                  <a:lnTo>
                    <a:pt x="1648" y="21"/>
                  </a:lnTo>
                  <a:lnTo>
                    <a:pt x="1676" y="11"/>
                  </a:lnTo>
                  <a:lnTo>
                    <a:pt x="1676" y="11"/>
                  </a:lnTo>
                  <a:lnTo>
                    <a:pt x="1671" y="16"/>
                  </a:lnTo>
                  <a:lnTo>
                    <a:pt x="1676" y="16"/>
                  </a:lnTo>
                  <a:lnTo>
                    <a:pt x="1688" y="5"/>
                  </a:lnTo>
                  <a:lnTo>
                    <a:pt x="1671" y="16"/>
                  </a:lnTo>
                  <a:lnTo>
                    <a:pt x="1676" y="16"/>
                  </a:lnTo>
                  <a:lnTo>
                    <a:pt x="1693" y="5"/>
                  </a:lnTo>
                  <a:lnTo>
                    <a:pt x="1671" y="16"/>
                  </a:lnTo>
                  <a:lnTo>
                    <a:pt x="1676" y="16"/>
                  </a:lnTo>
                  <a:lnTo>
                    <a:pt x="1682" y="16"/>
                  </a:lnTo>
                  <a:lnTo>
                    <a:pt x="1693" y="11"/>
                  </a:lnTo>
                  <a:lnTo>
                    <a:pt x="1676" y="16"/>
                  </a:lnTo>
                  <a:lnTo>
                    <a:pt x="1676" y="21"/>
                  </a:lnTo>
                  <a:lnTo>
                    <a:pt x="1676" y="21"/>
                  </a:lnTo>
                  <a:lnTo>
                    <a:pt x="1671" y="26"/>
                  </a:lnTo>
                  <a:lnTo>
                    <a:pt x="1688" y="21"/>
                  </a:lnTo>
                  <a:lnTo>
                    <a:pt x="1676" y="26"/>
                  </a:lnTo>
                  <a:lnTo>
                    <a:pt x="1665" y="32"/>
                  </a:lnTo>
                  <a:lnTo>
                    <a:pt x="1659" y="37"/>
                  </a:lnTo>
                  <a:lnTo>
                    <a:pt x="1642" y="48"/>
                  </a:lnTo>
                  <a:lnTo>
                    <a:pt x="1620" y="63"/>
                  </a:lnTo>
                  <a:lnTo>
                    <a:pt x="1563" y="95"/>
                  </a:lnTo>
                  <a:lnTo>
                    <a:pt x="1535" y="111"/>
                  </a:lnTo>
                  <a:lnTo>
                    <a:pt x="1507" y="127"/>
                  </a:lnTo>
                  <a:lnTo>
                    <a:pt x="1478" y="143"/>
                  </a:lnTo>
                  <a:lnTo>
                    <a:pt x="1450" y="159"/>
                  </a:lnTo>
                  <a:lnTo>
                    <a:pt x="1427" y="169"/>
                  </a:lnTo>
                  <a:lnTo>
                    <a:pt x="1422" y="180"/>
                  </a:lnTo>
                  <a:lnTo>
                    <a:pt x="1410" y="185"/>
                  </a:lnTo>
                  <a:lnTo>
                    <a:pt x="1405" y="190"/>
                  </a:lnTo>
                  <a:lnTo>
                    <a:pt x="1399" y="190"/>
                  </a:lnTo>
                  <a:lnTo>
                    <a:pt x="1433" y="185"/>
                  </a:lnTo>
                  <a:lnTo>
                    <a:pt x="1433" y="185"/>
                  </a:lnTo>
                  <a:lnTo>
                    <a:pt x="1444" y="180"/>
                  </a:lnTo>
                  <a:lnTo>
                    <a:pt x="1450" y="174"/>
                  </a:lnTo>
                  <a:lnTo>
                    <a:pt x="1461" y="164"/>
                  </a:lnTo>
                  <a:lnTo>
                    <a:pt x="1484" y="153"/>
                  </a:lnTo>
                  <a:lnTo>
                    <a:pt x="1512" y="137"/>
                  </a:lnTo>
                  <a:lnTo>
                    <a:pt x="1540" y="122"/>
                  </a:lnTo>
                  <a:lnTo>
                    <a:pt x="1569" y="106"/>
                  </a:lnTo>
                  <a:lnTo>
                    <a:pt x="1597" y="90"/>
                  </a:lnTo>
                  <a:lnTo>
                    <a:pt x="1625" y="74"/>
                  </a:lnTo>
                  <a:lnTo>
                    <a:pt x="1654" y="58"/>
                  </a:lnTo>
                  <a:lnTo>
                    <a:pt x="1676" y="42"/>
                  </a:lnTo>
                  <a:lnTo>
                    <a:pt x="1693" y="32"/>
                  </a:lnTo>
                  <a:lnTo>
                    <a:pt x="1699" y="26"/>
                  </a:lnTo>
                  <a:lnTo>
                    <a:pt x="1705" y="21"/>
                  </a:lnTo>
                  <a:lnTo>
                    <a:pt x="1710" y="16"/>
                  </a:lnTo>
                  <a:lnTo>
                    <a:pt x="1710" y="11"/>
                  </a:lnTo>
                  <a:lnTo>
                    <a:pt x="1716" y="11"/>
                  </a:lnTo>
                  <a:lnTo>
                    <a:pt x="1716" y="5"/>
                  </a:lnTo>
                  <a:lnTo>
                    <a:pt x="1716" y="5"/>
                  </a:lnTo>
                  <a:lnTo>
                    <a:pt x="1716" y="5"/>
                  </a:lnTo>
                  <a:lnTo>
                    <a:pt x="1710" y="0"/>
                  </a:lnTo>
                  <a:lnTo>
                    <a:pt x="1705" y="0"/>
                  </a:lnTo>
                  <a:lnTo>
                    <a:pt x="1699" y="0"/>
                  </a:lnTo>
                  <a:lnTo>
                    <a:pt x="1688" y="5"/>
                  </a:lnTo>
                  <a:lnTo>
                    <a:pt x="1676" y="5"/>
                  </a:lnTo>
                  <a:lnTo>
                    <a:pt x="1671" y="5"/>
                  </a:lnTo>
                  <a:lnTo>
                    <a:pt x="1637" y="16"/>
                  </a:lnTo>
                  <a:lnTo>
                    <a:pt x="1631" y="16"/>
                  </a:lnTo>
                  <a:lnTo>
                    <a:pt x="1586" y="32"/>
                  </a:lnTo>
                  <a:lnTo>
                    <a:pt x="1557" y="37"/>
                  </a:lnTo>
                  <a:lnTo>
                    <a:pt x="1523" y="48"/>
                  </a:lnTo>
                  <a:lnTo>
                    <a:pt x="1495" y="58"/>
                  </a:lnTo>
                  <a:lnTo>
                    <a:pt x="1422" y="85"/>
                  </a:lnTo>
                  <a:lnTo>
                    <a:pt x="1382" y="100"/>
                  </a:lnTo>
                  <a:lnTo>
                    <a:pt x="1342" y="111"/>
                  </a:lnTo>
                  <a:lnTo>
                    <a:pt x="1303" y="127"/>
                  </a:lnTo>
                  <a:lnTo>
                    <a:pt x="1218" y="153"/>
                  </a:lnTo>
                  <a:lnTo>
                    <a:pt x="1133" y="185"/>
                  </a:lnTo>
                  <a:lnTo>
                    <a:pt x="1048" y="217"/>
                  </a:lnTo>
                  <a:lnTo>
                    <a:pt x="963" y="248"/>
                  </a:lnTo>
                  <a:lnTo>
                    <a:pt x="923" y="259"/>
                  </a:lnTo>
                  <a:lnTo>
                    <a:pt x="884" y="275"/>
                  </a:lnTo>
                  <a:lnTo>
                    <a:pt x="850" y="285"/>
                  </a:lnTo>
                  <a:lnTo>
                    <a:pt x="810" y="296"/>
                  </a:lnTo>
                  <a:lnTo>
                    <a:pt x="782" y="307"/>
                  </a:lnTo>
                  <a:lnTo>
                    <a:pt x="748" y="317"/>
                  </a:lnTo>
                  <a:lnTo>
                    <a:pt x="719" y="328"/>
                  </a:lnTo>
                  <a:lnTo>
                    <a:pt x="725" y="328"/>
                  </a:lnTo>
                  <a:lnTo>
                    <a:pt x="725" y="322"/>
                  </a:lnTo>
                  <a:lnTo>
                    <a:pt x="702" y="333"/>
                  </a:lnTo>
                  <a:lnTo>
                    <a:pt x="680" y="338"/>
                  </a:lnTo>
                  <a:lnTo>
                    <a:pt x="663" y="338"/>
                  </a:lnTo>
                  <a:lnTo>
                    <a:pt x="663" y="344"/>
                  </a:lnTo>
                  <a:lnTo>
                    <a:pt x="668" y="338"/>
                  </a:lnTo>
                  <a:lnTo>
                    <a:pt x="657" y="344"/>
                  </a:lnTo>
                  <a:lnTo>
                    <a:pt x="646" y="349"/>
                  </a:lnTo>
                  <a:lnTo>
                    <a:pt x="663" y="344"/>
                  </a:lnTo>
                  <a:lnTo>
                    <a:pt x="651" y="344"/>
                  </a:lnTo>
                  <a:lnTo>
                    <a:pt x="646" y="338"/>
                  </a:lnTo>
                  <a:lnTo>
                    <a:pt x="629" y="349"/>
                  </a:lnTo>
                  <a:lnTo>
                    <a:pt x="646" y="344"/>
                  </a:lnTo>
                  <a:lnTo>
                    <a:pt x="646" y="338"/>
                  </a:lnTo>
                  <a:lnTo>
                    <a:pt x="623" y="344"/>
                  </a:lnTo>
                  <a:lnTo>
                    <a:pt x="646" y="338"/>
                  </a:lnTo>
                  <a:lnTo>
                    <a:pt x="646" y="333"/>
                  </a:lnTo>
                  <a:lnTo>
                    <a:pt x="651" y="328"/>
                  </a:lnTo>
                  <a:lnTo>
                    <a:pt x="634" y="333"/>
                  </a:lnTo>
                  <a:lnTo>
                    <a:pt x="646" y="333"/>
                  </a:lnTo>
                  <a:lnTo>
                    <a:pt x="657" y="322"/>
                  </a:lnTo>
                  <a:lnTo>
                    <a:pt x="668" y="312"/>
                  </a:lnTo>
                  <a:lnTo>
                    <a:pt x="685" y="301"/>
                  </a:lnTo>
                  <a:lnTo>
                    <a:pt x="702" y="291"/>
                  </a:lnTo>
                  <a:lnTo>
                    <a:pt x="719" y="280"/>
                  </a:lnTo>
                  <a:lnTo>
                    <a:pt x="736" y="270"/>
                  </a:lnTo>
                  <a:lnTo>
                    <a:pt x="759" y="254"/>
                  </a:lnTo>
                  <a:lnTo>
                    <a:pt x="787" y="238"/>
                  </a:lnTo>
                  <a:lnTo>
                    <a:pt x="838" y="206"/>
                  </a:lnTo>
                  <a:lnTo>
                    <a:pt x="889" y="174"/>
                  </a:lnTo>
                  <a:lnTo>
                    <a:pt x="940" y="143"/>
                  </a:lnTo>
                  <a:lnTo>
                    <a:pt x="991" y="111"/>
                  </a:lnTo>
                  <a:lnTo>
                    <a:pt x="1014" y="95"/>
                  </a:lnTo>
                  <a:lnTo>
                    <a:pt x="1036" y="85"/>
                  </a:lnTo>
                  <a:lnTo>
                    <a:pt x="1053" y="69"/>
                  </a:lnTo>
                  <a:lnTo>
                    <a:pt x="1076" y="58"/>
                  </a:lnTo>
                  <a:lnTo>
                    <a:pt x="1093" y="48"/>
                  </a:lnTo>
                  <a:lnTo>
                    <a:pt x="1104" y="37"/>
                  </a:lnTo>
                  <a:lnTo>
                    <a:pt x="1116" y="26"/>
                  </a:lnTo>
                  <a:lnTo>
                    <a:pt x="1127" y="21"/>
                  </a:lnTo>
                  <a:lnTo>
                    <a:pt x="1127" y="16"/>
                  </a:lnTo>
                  <a:lnTo>
                    <a:pt x="1133" y="11"/>
                  </a:lnTo>
                  <a:lnTo>
                    <a:pt x="1138" y="5"/>
                  </a:lnTo>
                  <a:lnTo>
                    <a:pt x="1133" y="5"/>
                  </a:lnTo>
                  <a:lnTo>
                    <a:pt x="1133" y="0"/>
                  </a:lnTo>
                  <a:lnTo>
                    <a:pt x="1127" y="0"/>
                  </a:lnTo>
                  <a:lnTo>
                    <a:pt x="1121" y="0"/>
                  </a:lnTo>
                  <a:lnTo>
                    <a:pt x="1110" y="0"/>
                  </a:lnTo>
                  <a:lnTo>
                    <a:pt x="1104" y="0"/>
                  </a:lnTo>
                  <a:lnTo>
                    <a:pt x="1087" y="5"/>
                  </a:lnTo>
                  <a:lnTo>
                    <a:pt x="1082" y="5"/>
                  </a:lnTo>
                  <a:lnTo>
                    <a:pt x="1065" y="11"/>
                  </a:lnTo>
                  <a:lnTo>
                    <a:pt x="1042" y="16"/>
                  </a:lnTo>
                  <a:lnTo>
                    <a:pt x="1036" y="21"/>
                  </a:lnTo>
                  <a:lnTo>
                    <a:pt x="1008" y="26"/>
                  </a:lnTo>
                  <a:lnTo>
                    <a:pt x="980" y="37"/>
                  </a:lnTo>
                  <a:lnTo>
                    <a:pt x="951" y="48"/>
                  </a:lnTo>
                  <a:lnTo>
                    <a:pt x="917" y="58"/>
                  </a:lnTo>
                  <a:lnTo>
                    <a:pt x="878" y="69"/>
                  </a:lnTo>
                  <a:lnTo>
                    <a:pt x="844" y="85"/>
                  </a:lnTo>
                  <a:lnTo>
                    <a:pt x="804" y="100"/>
                  </a:lnTo>
                  <a:lnTo>
                    <a:pt x="759" y="116"/>
                  </a:lnTo>
                  <a:lnTo>
                    <a:pt x="674" y="143"/>
                  </a:lnTo>
                  <a:lnTo>
                    <a:pt x="589" y="174"/>
                  </a:lnTo>
                  <a:lnTo>
                    <a:pt x="504" y="211"/>
                  </a:lnTo>
                  <a:lnTo>
                    <a:pt x="419" y="243"/>
                  </a:lnTo>
                  <a:lnTo>
                    <a:pt x="374" y="254"/>
                  </a:lnTo>
                  <a:lnTo>
                    <a:pt x="334" y="270"/>
                  </a:lnTo>
                  <a:lnTo>
                    <a:pt x="300" y="285"/>
                  </a:lnTo>
                  <a:lnTo>
                    <a:pt x="261" y="296"/>
                  </a:lnTo>
                  <a:lnTo>
                    <a:pt x="232" y="307"/>
                  </a:lnTo>
                  <a:lnTo>
                    <a:pt x="198" y="317"/>
                  </a:lnTo>
                  <a:lnTo>
                    <a:pt x="170" y="328"/>
                  </a:lnTo>
                  <a:lnTo>
                    <a:pt x="147" y="333"/>
                  </a:lnTo>
                  <a:lnTo>
                    <a:pt x="153" y="338"/>
                  </a:lnTo>
                  <a:lnTo>
                    <a:pt x="153" y="333"/>
                  </a:lnTo>
                  <a:lnTo>
                    <a:pt x="130" y="338"/>
                  </a:lnTo>
                  <a:lnTo>
                    <a:pt x="113" y="344"/>
                  </a:lnTo>
                  <a:lnTo>
                    <a:pt x="96" y="349"/>
                  </a:lnTo>
                  <a:lnTo>
                    <a:pt x="108" y="344"/>
                  </a:lnTo>
                  <a:lnTo>
                    <a:pt x="96" y="354"/>
                  </a:lnTo>
                  <a:lnTo>
                    <a:pt x="113" y="344"/>
                  </a:lnTo>
                  <a:lnTo>
                    <a:pt x="102" y="349"/>
                  </a:lnTo>
                  <a:lnTo>
                    <a:pt x="96" y="344"/>
                  </a:lnTo>
                  <a:lnTo>
                    <a:pt x="79" y="354"/>
                  </a:lnTo>
                  <a:lnTo>
                    <a:pt x="96" y="349"/>
                  </a:lnTo>
                  <a:lnTo>
                    <a:pt x="91" y="344"/>
                  </a:lnTo>
                  <a:lnTo>
                    <a:pt x="79" y="349"/>
                  </a:lnTo>
                  <a:lnTo>
                    <a:pt x="96" y="344"/>
                  </a:lnTo>
                  <a:lnTo>
                    <a:pt x="96" y="338"/>
                  </a:lnTo>
                  <a:lnTo>
                    <a:pt x="102" y="333"/>
                  </a:lnTo>
                  <a:lnTo>
                    <a:pt x="79" y="338"/>
                  </a:lnTo>
                  <a:lnTo>
                    <a:pt x="96" y="338"/>
                  </a:lnTo>
                  <a:lnTo>
                    <a:pt x="108" y="328"/>
                  </a:lnTo>
                  <a:lnTo>
                    <a:pt x="113" y="322"/>
                  </a:lnTo>
                  <a:lnTo>
                    <a:pt x="130" y="312"/>
                  </a:lnTo>
                  <a:lnTo>
                    <a:pt x="142" y="301"/>
                  </a:lnTo>
                  <a:lnTo>
                    <a:pt x="164" y="291"/>
                  </a:lnTo>
                  <a:lnTo>
                    <a:pt x="181" y="280"/>
                  </a:lnTo>
                  <a:lnTo>
                    <a:pt x="198" y="264"/>
                  </a:lnTo>
                  <a:lnTo>
                    <a:pt x="221" y="254"/>
                  </a:lnTo>
                  <a:lnTo>
                    <a:pt x="272" y="222"/>
                  </a:lnTo>
                  <a:lnTo>
                    <a:pt x="323" y="190"/>
                  </a:lnTo>
                  <a:lnTo>
                    <a:pt x="374" y="159"/>
                  </a:lnTo>
                  <a:lnTo>
                    <a:pt x="425" y="132"/>
                  </a:lnTo>
                  <a:lnTo>
                    <a:pt x="447" y="116"/>
                  </a:lnTo>
                  <a:lnTo>
                    <a:pt x="470" y="100"/>
                  </a:lnTo>
                  <a:lnTo>
                    <a:pt x="487" y="90"/>
                  </a:lnTo>
                  <a:lnTo>
                    <a:pt x="510" y="74"/>
                  </a:lnTo>
                  <a:lnTo>
                    <a:pt x="532" y="63"/>
                  </a:lnTo>
                  <a:lnTo>
                    <a:pt x="549" y="53"/>
                  </a:lnTo>
                  <a:lnTo>
                    <a:pt x="561" y="42"/>
                  </a:lnTo>
                  <a:lnTo>
                    <a:pt x="572" y="32"/>
                  </a:lnTo>
                  <a:lnTo>
                    <a:pt x="583" y="26"/>
                  </a:lnTo>
                  <a:lnTo>
                    <a:pt x="589" y="21"/>
                  </a:lnTo>
                  <a:lnTo>
                    <a:pt x="589" y="16"/>
                  </a:lnTo>
                  <a:lnTo>
                    <a:pt x="595" y="11"/>
                  </a:lnTo>
                  <a:lnTo>
                    <a:pt x="595" y="11"/>
                  </a:lnTo>
                  <a:lnTo>
                    <a:pt x="600" y="11"/>
                  </a:lnTo>
                  <a:lnTo>
                    <a:pt x="595" y="5"/>
                  </a:lnTo>
                  <a:lnTo>
                    <a:pt x="572" y="5"/>
                  </a:lnTo>
                  <a:lnTo>
                    <a:pt x="561" y="5"/>
                  </a:lnTo>
                  <a:lnTo>
                    <a:pt x="549" y="11"/>
                  </a:lnTo>
                  <a:lnTo>
                    <a:pt x="544" y="11"/>
                  </a:lnTo>
                  <a:lnTo>
                    <a:pt x="532" y="11"/>
                  </a:lnTo>
                  <a:lnTo>
                    <a:pt x="515" y="16"/>
                  </a:lnTo>
                  <a:lnTo>
                    <a:pt x="498" y="21"/>
                  </a:lnTo>
                  <a:lnTo>
                    <a:pt x="481" y="26"/>
                  </a:lnTo>
                  <a:lnTo>
                    <a:pt x="470" y="32"/>
                  </a:lnTo>
                  <a:lnTo>
                    <a:pt x="453" y="37"/>
                  </a:lnTo>
                  <a:lnTo>
                    <a:pt x="413" y="48"/>
                  </a:lnTo>
                  <a:lnTo>
                    <a:pt x="362" y="63"/>
                  </a:lnTo>
                  <a:lnTo>
                    <a:pt x="317" y="79"/>
                  </a:lnTo>
                  <a:lnTo>
                    <a:pt x="266" y="95"/>
                  </a:lnTo>
                  <a:lnTo>
                    <a:pt x="221" y="111"/>
                  </a:lnTo>
                  <a:lnTo>
                    <a:pt x="170" y="127"/>
                  </a:lnTo>
                  <a:lnTo>
                    <a:pt x="125" y="143"/>
                  </a:lnTo>
                  <a:lnTo>
                    <a:pt x="85" y="159"/>
                  </a:lnTo>
                  <a:lnTo>
                    <a:pt x="68" y="164"/>
                  </a:lnTo>
                  <a:lnTo>
                    <a:pt x="45" y="169"/>
                  </a:lnTo>
                  <a:lnTo>
                    <a:pt x="34" y="174"/>
                  </a:lnTo>
                  <a:lnTo>
                    <a:pt x="17" y="180"/>
                  </a:lnTo>
                  <a:lnTo>
                    <a:pt x="6" y="185"/>
                  </a:lnTo>
                  <a:lnTo>
                    <a:pt x="0" y="190"/>
                  </a:lnTo>
                  <a:close/>
                </a:path>
              </a:pathLst>
            </a:custGeom>
            <a:solidFill>
              <a:srgbClr val="FF0000"/>
            </a:solidFill>
            <a:ln w="9525">
              <a:noFill/>
              <a:round/>
              <a:headEnd/>
              <a:tailEnd/>
            </a:ln>
          </p:spPr>
          <p:txBody>
            <a:bodyPr/>
            <a:lstStyle/>
            <a:p>
              <a:endParaRPr lang="ja-JP" altLang="en-US"/>
            </a:p>
          </p:txBody>
        </p:sp>
        <p:sp>
          <p:nvSpPr>
            <p:cNvPr id="356375" name="Freeform 23"/>
            <p:cNvSpPr>
              <a:spLocks/>
            </p:cNvSpPr>
            <p:nvPr/>
          </p:nvSpPr>
          <p:spPr bwMode="auto">
            <a:xfrm rot="1755995">
              <a:off x="846" y="1968"/>
              <a:ext cx="1410" cy="669"/>
            </a:xfrm>
            <a:custGeom>
              <a:avLst/>
              <a:gdLst/>
              <a:ahLst/>
              <a:cxnLst>
                <a:cxn ang="0">
                  <a:pos x="0" y="375"/>
                </a:cxn>
                <a:cxn ang="0">
                  <a:pos x="187" y="55"/>
                </a:cxn>
                <a:cxn ang="0">
                  <a:pos x="440" y="667"/>
                </a:cxn>
                <a:cxn ang="0">
                  <a:pos x="700" y="41"/>
                </a:cxn>
                <a:cxn ang="0">
                  <a:pos x="981" y="659"/>
                </a:cxn>
                <a:cxn ang="0">
                  <a:pos x="1269" y="48"/>
                </a:cxn>
                <a:cxn ang="0">
                  <a:pos x="1410" y="371"/>
                </a:cxn>
              </a:cxnLst>
              <a:rect l="0" t="0" r="r" b="b"/>
              <a:pathLst>
                <a:path w="1410" h="669">
                  <a:moveTo>
                    <a:pt x="0" y="375"/>
                  </a:moveTo>
                  <a:cubicBezTo>
                    <a:pt x="31" y="322"/>
                    <a:pt x="114" y="6"/>
                    <a:pt x="187" y="55"/>
                  </a:cubicBezTo>
                  <a:cubicBezTo>
                    <a:pt x="260" y="104"/>
                    <a:pt x="355" y="669"/>
                    <a:pt x="440" y="667"/>
                  </a:cubicBezTo>
                  <a:cubicBezTo>
                    <a:pt x="525" y="665"/>
                    <a:pt x="610" y="42"/>
                    <a:pt x="700" y="41"/>
                  </a:cubicBezTo>
                  <a:cubicBezTo>
                    <a:pt x="790" y="40"/>
                    <a:pt x="886" y="658"/>
                    <a:pt x="981" y="659"/>
                  </a:cubicBezTo>
                  <a:cubicBezTo>
                    <a:pt x="1076" y="660"/>
                    <a:pt x="1198" y="96"/>
                    <a:pt x="1269" y="48"/>
                  </a:cubicBezTo>
                  <a:cubicBezTo>
                    <a:pt x="1340" y="0"/>
                    <a:pt x="1381" y="304"/>
                    <a:pt x="1410" y="371"/>
                  </a:cubicBezTo>
                </a:path>
              </a:pathLst>
            </a:custGeom>
            <a:noFill/>
            <a:ln w="38100">
              <a:solidFill>
                <a:srgbClr val="FF0000"/>
              </a:solidFill>
              <a:round/>
              <a:headEnd/>
              <a:tailEnd/>
            </a:ln>
            <a:effectLst/>
          </p:spPr>
          <p:txBody>
            <a:bodyPr/>
            <a:lstStyle/>
            <a:p>
              <a:endParaRPr lang="ja-JP" altLang="en-US"/>
            </a:p>
          </p:txBody>
        </p:sp>
        <p:sp>
          <p:nvSpPr>
            <p:cNvPr id="356376" name="Freeform 24"/>
            <p:cNvSpPr>
              <a:spLocks/>
            </p:cNvSpPr>
            <p:nvPr/>
          </p:nvSpPr>
          <p:spPr bwMode="auto">
            <a:xfrm rot="19845868" flipV="1">
              <a:off x="3132" y="2233"/>
              <a:ext cx="1716" cy="359"/>
            </a:xfrm>
            <a:custGeom>
              <a:avLst/>
              <a:gdLst/>
              <a:ahLst/>
              <a:cxnLst>
                <a:cxn ang="0">
                  <a:pos x="74" y="169"/>
                </a:cxn>
                <a:cxn ang="0">
                  <a:pos x="374" y="69"/>
                </a:cxn>
                <a:cxn ang="0">
                  <a:pos x="510" y="26"/>
                </a:cxn>
                <a:cxn ang="0">
                  <a:pos x="549" y="16"/>
                </a:cxn>
                <a:cxn ang="0">
                  <a:pos x="578" y="16"/>
                </a:cxn>
                <a:cxn ang="0">
                  <a:pos x="532" y="48"/>
                </a:cxn>
                <a:cxn ang="0">
                  <a:pos x="391" y="137"/>
                </a:cxn>
                <a:cxn ang="0">
                  <a:pos x="130" y="296"/>
                </a:cxn>
                <a:cxn ang="0">
                  <a:pos x="57" y="349"/>
                </a:cxn>
                <a:cxn ang="0">
                  <a:pos x="108" y="354"/>
                </a:cxn>
                <a:cxn ang="0">
                  <a:pos x="278" y="301"/>
                </a:cxn>
                <a:cxn ang="0">
                  <a:pos x="685" y="148"/>
                </a:cxn>
                <a:cxn ang="0">
                  <a:pos x="1019" y="32"/>
                </a:cxn>
                <a:cxn ang="0">
                  <a:pos x="1076" y="16"/>
                </a:cxn>
                <a:cxn ang="0">
                  <a:pos x="1093" y="16"/>
                </a:cxn>
                <a:cxn ang="0">
                  <a:pos x="1093" y="26"/>
                </a:cxn>
                <a:cxn ang="0">
                  <a:pos x="980" y="100"/>
                </a:cxn>
                <a:cxn ang="0">
                  <a:pos x="708" y="270"/>
                </a:cxn>
                <a:cxn ang="0">
                  <a:pos x="612" y="338"/>
                </a:cxn>
                <a:cxn ang="0">
                  <a:pos x="680" y="344"/>
                </a:cxn>
                <a:cxn ang="0">
                  <a:pos x="861" y="291"/>
                </a:cxn>
                <a:cxn ang="0">
                  <a:pos x="1314" y="132"/>
                </a:cxn>
                <a:cxn ang="0">
                  <a:pos x="1569" y="42"/>
                </a:cxn>
                <a:cxn ang="0">
                  <a:pos x="1676" y="11"/>
                </a:cxn>
                <a:cxn ang="0">
                  <a:pos x="1693" y="5"/>
                </a:cxn>
                <a:cxn ang="0">
                  <a:pos x="1676" y="21"/>
                </a:cxn>
                <a:cxn ang="0">
                  <a:pos x="1620" y="63"/>
                </a:cxn>
                <a:cxn ang="0">
                  <a:pos x="1422" y="180"/>
                </a:cxn>
                <a:cxn ang="0">
                  <a:pos x="1450" y="174"/>
                </a:cxn>
                <a:cxn ang="0">
                  <a:pos x="1625" y="74"/>
                </a:cxn>
                <a:cxn ang="0">
                  <a:pos x="1710" y="11"/>
                </a:cxn>
                <a:cxn ang="0">
                  <a:pos x="1699" y="0"/>
                </a:cxn>
                <a:cxn ang="0">
                  <a:pos x="1557" y="37"/>
                </a:cxn>
                <a:cxn ang="0">
                  <a:pos x="1218" y="153"/>
                </a:cxn>
                <a:cxn ang="0">
                  <a:pos x="810" y="296"/>
                </a:cxn>
                <a:cxn ang="0">
                  <a:pos x="680" y="338"/>
                </a:cxn>
                <a:cxn ang="0">
                  <a:pos x="651" y="344"/>
                </a:cxn>
                <a:cxn ang="0">
                  <a:pos x="646" y="333"/>
                </a:cxn>
                <a:cxn ang="0">
                  <a:pos x="702" y="291"/>
                </a:cxn>
                <a:cxn ang="0">
                  <a:pos x="940" y="143"/>
                </a:cxn>
                <a:cxn ang="0">
                  <a:pos x="1104" y="37"/>
                </a:cxn>
                <a:cxn ang="0">
                  <a:pos x="1133" y="0"/>
                </a:cxn>
                <a:cxn ang="0">
                  <a:pos x="1065" y="11"/>
                </a:cxn>
                <a:cxn ang="0">
                  <a:pos x="878" y="69"/>
                </a:cxn>
                <a:cxn ang="0">
                  <a:pos x="419" y="243"/>
                </a:cxn>
                <a:cxn ang="0">
                  <a:pos x="170" y="328"/>
                </a:cxn>
                <a:cxn ang="0">
                  <a:pos x="108" y="344"/>
                </a:cxn>
                <a:cxn ang="0">
                  <a:pos x="91" y="344"/>
                </a:cxn>
                <a:cxn ang="0">
                  <a:pos x="108" y="328"/>
                </a:cxn>
                <a:cxn ang="0">
                  <a:pos x="221" y="254"/>
                </a:cxn>
                <a:cxn ang="0">
                  <a:pos x="487" y="90"/>
                </a:cxn>
                <a:cxn ang="0">
                  <a:pos x="589" y="21"/>
                </a:cxn>
                <a:cxn ang="0">
                  <a:pos x="561" y="5"/>
                </a:cxn>
                <a:cxn ang="0">
                  <a:pos x="470" y="32"/>
                </a:cxn>
                <a:cxn ang="0">
                  <a:pos x="170" y="127"/>
                </a:cxn>
                <a:cxn ang="0">
                  <a:pos x="6" y="185"/>
                </a:cxn>
              </a:cxnLst>
              <a:rect l="0" t="0" r="r" b="b"/>
              <a:pathLst>
                <a:path w="1716" h="359">
                  <a:moveTo>
                    <a:pt x="0" y="190"/>
                  </a:moveTo>
                  <a:lnTo>
                    <a:pt x="6" y="196"/>
                  </a:lnTo>
                  <a:lnTo>
                    <a:pt x="17" y="190"/>
                  </a:lnTo>
                  <a:lnTo>
                    <a:pt x="28" y="185"/>
                  </a:lnTo>
                  <a:lnTo>
                    <a:pt x="45" y="180"/>
                  </a:lnTo>
                  <a:lnTo>
                    <a:pt x="57" y="174"/>
                  </a:lnTo>
                  <a:lnTo>
                    <a:pt x="74" y="169"/>
                  </a:lnTo>
                  <a:lnTo>
                    <a:pt x="96" y="164"/>
                  </a:lnTo>
                  <a:lnTo>
                    <a:pt x="136" y="148"/>
                  </a:lnTo>
                  <a:lnTo>
                    <a:pt x="181" y="132"/>
                  </a:lnTo>
                  <a:lnTo>
                    <a:pt x="227" y="116"/>
                  </a:lnTo>
                  <a:lnTo>
                    <a:pt x="278" y="100"/>
                  </a:lnTo>
                  <a:lnTo>
                    <a:pt x="328" y="85"/>
                  </a:lnTo>
                  <a:lnTo>
                    <a:pt x="374" y="69"/>
                  </a:lnTo>
                  <a:lnTo>
                    <a:pt x="419" y="53"/>
                  </a:lnTo>
                  <a:lnTo>
                    <a:pt x="464" y="37"/>
                  </a:lnTo>
                  <a:lnTo>
                    <a:pt x="481" y="32"/>
                  </a:lnTo>
                  <a:lnTo>
                    <a:pt x="476" y="32"/>
                  </a:lnTo>
                  <a:lnTo>
                    <a:pt x="476" y="37"/>
                  </a:lnTo>
                  <a:lnTo>
                    <a:pt x="493" y="32"/>
                  </a:lnTo>
                  <a:lnTo>
                    <a:pt x="510" y="26"/>
                  </a:lnTo>
                  <a:lnTo>
                    <a:pt x="544" y="21"/>
                  </a:lnTo>
                  <a:lnTo>
                    <a:pt x="544" y="16"/>
                  </a:lnTo>
                  <a:lnTo>
                    <a:pt x="532" y="21"/>
                  </a:lnTo>
                  <a:lnTo>
                    <a:pt x="544" y="21"/>
                  </a:lnTo>
                  <a:lnTo>
                    <a:pt x="555" y="16"/>
                  </a:lnTo>
                  <a:lnTo>
                    <a:pt x="566" y="11"/>
                  </a:lnTo>
                  <a:lnTo>
                    <a:pt x="549" y="16"/>
                  </a:lnTo>
                  <a:lnTo>
                    <a:pt x="555" y="16"/>
                  </a:lnTo>
                  <a:lnTo>
                    <a:pt x="572" y="11"/>
                  </a:lnTo>
                  <a:lnTo>
                    <a:pt x="555" y="16"/>
                  </a:lnTo>
                  <a:lnTo>
                    <a:pt x="561" y="16"/>
                  </a:lnTo>
                  <a:lnTo>
                    <a:pt x="561" y="21"/>
                  </a:lnTo>
                  <a:lnTo>
                    <a:pt x="561" y="26"/>
                  </a:lnTo>
                  <a:lnTo>
                    <a:pt x="578" y="16"/>
                  </a:lnTo>
                  <a:lnTo>
                    <a:pt x="555" y="21"/>
                  </a:lnTo>
                  <a:lnTo>
                    <a:pt x="555" y="26"/>
                  </a:lnTo>
                  <a:lnTo>
                    <a:pt x="572" y="21"/>
                  </a:lnTo>
                  <a:lnTo>
                    <a:pt x="555" y="26"/>
                  </a:lnTo>
                  <a:lnTo>
                    <a:pt x="549" y="32"/>
                  </a:lnTo>
                  <a:lnTo>
                    <a:pt x="538" y="37"/>
                  </a:lnTo>
                  <a:lnTo>
                    <a:pt x="532" y="48"/>
                  </a:lnTo>
                  <a:lnTo>
                    <a:pt x="515" y="58"/>
                  </a:lnTo>
                  <a:lnTo>
                    <a:pt x="498" y="69"/>
                  </a:lnTo>
                  <a:lnTo>
                    <a:pt x="476" y="79"/>
                  </a:lnTo>
                  <a:lnTo>
                    <a:pt x="459" y="95"/>
                  </a:lnTo>
                  <a:lnTo>
                    <a:pt x="436" y="106"/>
                  </a:lnTo>
                  <a:lnTo>
                    <a:pt x="413" y="122"/>
                  </a:lnTo>
                  <a:lnTo>
                    <a:pt x="391" y="137"/>
                  </a:lnTo>
                  <a:lnTo>
                    <a:pt x="340" y="164"/>
                  </a:lnTo>
                  <a:lnTo>
                    <a:pt x="289" y="196"/>
                  </a:lnTo>
                  <a:lnTo>
                    <a:pt x="238" y="227"/>
                  </a:lnTo>
                  <a:lnTo>
                    <a:pt x="193" y="259"/>
                  </a:lnTo>
                  <a:lnTo>
                    <a:pt x="170" y="270"/>
                  </a:lnTo>
                  <a:lnTo>
                    <a:pt x="147" y="285"/>
                  </a:lnTo>
                  <a:lnTo>
                    <a:pt x="130" y="296"/>
                  </a:lnTo>
                  <a:lnTo>
                    <a:pt x="108" y="307"/>
                  </a:lnTo>
                  <a:lnTo>
                    <a:pt x="96" y="317"/>
                  </a:lnTo>
                  <a:lnTo>
                    <a:pt x="85" y="328"/>
                  </a:lnTo>
                  <a:lnTo>
                    <a:pt x="74" y="333"/>
                  </a:lnTo>
                  <a:lnTo>
                    <a:pt x="68" y="344"/>
                  </a:lnTo>
                  <a:lnTo>
                    <a:pt x="62" y="344"/>
                  </a:lnTo>
                  <a:lnTo>
                    <a:pt x="57" y="349"/>
                  </a:lnTo>
                  <a:lnTo>
                    <a:pt x="57" y="354"/>
                  </a:lnTo>
                  <a:lnTo>
                    <a:pt x="57" y="354"/>
                  </a:lnTo>
                  <a:lnTo>
                    <a:pt x="62" y="359"/>
                  </a:lnTo>
                  <a:lnTo>
                    <a:pt x="68" y="359"/>
                  </a:lnTo>
                  <a:lnTo>
                    <a:pt x="74" y="359"/>
                  </a:lnTo>
                  <a:lnTo>
                    <a:pt x="79" y="359"/>
                  </a:lnTo>
                  <a:lnTo>
                    <a:pt x="108" y="354"/>
                  </a:lnTo>
                  <a:lnTo>
                    <a:pt x="125" y="349"/>
                  </a:lnTo>
                  <a:lnTo>
                    <a:pt x="147" y="344"/>
                  </a:lnTo>
                  <a:lnTo>
                    <a:pt x="159" y="338"/>
                  </a:lnTo>
                  <a:lnTo>
                    <a:pt x="181" y="333"/>
                  </a:lnTo>
                  <a:lnTo>
                    <a:pt x="210" y="322"/>
                  </a:lnTo>
                  <a:lnTo>
                    <a:pt x="244" y="312"/>
                  </a:lnTo>
                  <a:lnTo>
                    <a:pt x="278" y="301"/>
                  </a:lnTo>
                  <a:lnTo>
                    <a:pt x="311" y="291"/>
                  </a:lnTo>
                  <a:lnTo>
                    <a:pt x="345" y="275"/>
                  </a:lnTo>
                  <a:lnTo>
                    <a:pt x="391" y="259"/>
                  </a:lnTo>
                  <a:lnTo>
                    <a:pt x="430" y="243"/>
                  </a:lnTo>
                  <a:lnTo>
                    <a:pt x="515" y="217"/>
                  </a:lnTo>
                  <a:lnTo>
                    <a:pt x="600" y="180"/>
                  </a:lnTo>
                  <a:lnTo>
                    <a:pt x="685" y="148"/>
                  </a:lnTo>
                  <a:lnTo>
                    <a:pt x="770" y="116"/>
                  </a:lnTo>
                  <a:lnTo>
                    <a:pt x="816" y="106"/>
                  </a:lnTo>
                  <a:lnTo>
                    <a:pt x="889" y="74"/>
                  </a:lnTo>
                  <a:lnTo>
                    <a:pt x="929" y="63"/>
                  </a:lnTo>
                  <a:lnTo>
                    <a:pt x="963" y="53"/>
                  </a:lnTo>
                  <a:lnTo>
                    <a:pt x="991" y="42"/>
                  </a:lnTo>
                  <a:lnTo>
                    <a:pt x="1019" y="32"/>
                  </a:lnTo>
                  <a:lnTo>
                    <a:pt x="1048" y="26"/>
                  </a:lnTo>
                  <a:lnTo>
                    <a:pt x="1042" y="21"/>
                  </a:lnTo>
                  <a:lnTo>
                    <a:pt x="1042" y="26"/>
                  </a:lnTo>
                  <a:lnTo>
                    <a:pt x="1065" y="21"/>
                  </a:lnTo>
                  <a:lnTo>
                    <a:pt x="1082" y="16"/>
                  </a:lnTo>
                  <a:lnTo>
                    <a:pt x="1082" y="11"/>
                  </a:lnTo>
                  <a:lnTo>
                    <a:pt x="1076" y="16"/>
                  </a:lnTo>
                  <a:lnTo>
                    <a:pt x="1087" y="16"/>
                  </a:lnTo>
                  <a:lnTo>
                    <a:pt x="1099" y="5"/>
                  </a:lnTo>
                  <a:lnTo>
                    <a:pt x="1082" y="16"/>
                  </a:lnTo>
                  <a:lnTo>
                    <a:pt x="1093" y="11"/>
                  </a:lnTo>
                  <a:lnTo>
                    <a:pt x="1099" y="16"/>
                  </a:lnTo>
                  <a:lnTo>
                    <a:pt x="1116" y="5"/>
                  </a:lnTo>
                  <a:lnTo>
                    <a:pt x="1093" y="16"/>
                  </a:lnTo>
                  <a:lnTo>
                    <a:pt x="1099" y="16"/>
                  </a:lnTo>
                  <a:lnTo>
                    <a:pt x="1116" y="11"/>
                  </a:lnTo>
                  <a:lnTo>
                    <a:pt x="1099" y="16"/>
                  </a:lnTo>
                  <a:lnTo>
                    <a:pt x="1099" y="21"/>
                  </a:lnTo>
                  <a:lnTo>
                    <a:pt x="1093" y="26"/>
                  </a:lnTo>
                  <a:lnTo>
                    <a:pt x="1110" y="21"/>
                  </a:lnTo>
                  <a:lnTo>
                    <a:pt x="1093" y="26"/>
                  </a:lnTo>
                  <a:lnTo>
                    <a:pt x="1082" y="32"/>
                  </a:lnTo>
                  <a:lnTo>
                    <a:pt x="1070" y="42"/>
                  </a:lnTo>
                  <a:lnTo>
                    <a:pt x="1059" y="53"/>
                  </a:lnTo>
                  <a:lnTo>
                    <a:pt x="1042" y="63"/>
                  </a:lnTo>
                  <a:lnTo>
                    <a:pt x="1025" y="74"/>
                  </a:lnTo>
                  <a:lnTo>
                    <a:pt x="1002" y="90"/>
                  </a:lnTo>
                  <a:lnTo>
                    <a:pt x="980" y="100"/>
                  </a:lnTo>
                  <a:lnTo>
                    <a:pt x="957" y="116"/>
                  </a:lnTo>
                  <a:lnTo>
                    <a:pt x="906" y="148"/>
                  </a:lnTo>
                  <a:lnTo>
                    <a:pt x="855" y="180"/>
                  </a:lnTo>
                  <a:lnTo>
                    <a:pt x="799" y="211"/>
                  </a:lnTo>
                  <a:lnTo>
                    <a:pt x="753" y="243"/>
                  </a:lnTo>
                  <a:lnTo>
                    <a:pt x="725" y="259"/>
                  </a:lnTo>
                  <a:lnTo>
                    <a:pt x="708" y="270"/>
                  </a:lnTo>
                  <a:lnTo>
                    <a:pt x="685" y="285"/>
                  </a:lnTo>
                  <a:lnTo>
                    <a:pt x="668" y="296"/>
                  </a:lnTo>
                  <a:lnTo>
                    <a:pt x="651" y="307"/>
                  </a:lnTo>
                  <a:lnTo>
                    <a:pt x="634" y="317"/>
                  </a:lnTo>
                  <a:lnTo>
                    <a:pt x="623" y="328"/>
                  </a:lnTo>
                  <a:lnTo>
                    <a:pt x="617" y="338"/>
                  </a:lnTo>
                  <a:lnTo>
                    <a:pt x="612" y="338"/>
                  </a:lnTo>
                  <a:lnTo>
                    <a:pt x="606" y="344"/>
                  </a:lnTo>
                  <a:lnTo>
                    <a:pt x="606" y="349"/>
                  </a:lnTo>
                  <a:lnTo>
                    <a:pt x="612" y="354"/>
                  </a:lnTo>
                  <a:lnTo>
                    <a:pt x="634" y="354"/>
                  </a:lnTo>
                  <a:lnTo>
                    <a:pt x="651" y="349"/>
                  </a:lnTo>
                  <a:lnTo>
                    <a:pt x="663" y="349"/>
                  </a:lnTo>
                  <a:lnTo>
                    <a:pt x="680" y="344"/>
                  </a:lnTo>
                  <a:lnTo>
                    <a:pt x="697" y="338"/>
                  </a:lnTo>
                  <a:lnTo>
                    <a:pt x="725" y="333"/>
                  </a:lnTo>
                  <a:lnTo>
                    <a:pt x="731" y="333"/>
                  </a:lnTo>
                  <a:lnTo>
                    <a:pt x="759" y="322"/>
                  </a:lnTo>
                  <a:lnTo>
                    <a:pt x="787" y="312"/>
                  </a:lnTo>
                  <a:lnTo>
                    <a:pt x="821" y="301"/>
                  </a:lnTo>
                  <a:lnTo>
                    <a:pt x="861" y="291"/>
                  </a:lnTo>
                  <a:lnTo>
                    <a:pt x="895" y="280"/>
                  </a:lnTo>
                  <a:lnTo>
                    <a:pt x="934" y="264"/>
                  </a:lnTo>
                  <a:lnTo>
                    <a:pt x="974" y="254"/>
                  </a:lnTo>
                  <a:lnTo>
                    <a:pt x="1059" y="222"/>
                  </a:lnTo>
                  <a:lnTo>
                    <a:pt x="1144" y="190"/>
                  </a:lnTo>
                  <a:lnTo>
                    <a:pt x="1229" y="159"/>
                  </a:lnTo>
                  <a:lnTo>
                    <a:pt x="1314" y="132"/>
                  </a:lnTo>
                  <a:lnTo>
                    <a:pt x="1354" y="116"/>
                  </a:lnTo>
                  <a:lnTo>
                    <a:pt x="1393" y="100"/>
                  </a:lnTo>
                  <a:lnTo>
                    <a:pt x="1433" y="90"/>
                  </a:lnTo>
                  <a:lnTo>
                    <a:pt x="1473" y="74"/>
                  </a:lnTo>
                  <a:lnTo>
                    <a:pt x="1507" y="63"/>
                  </a:lnTo>
                  <a:lnTo>
                    <a:pt x="1535" y="53"/>
                  </a:lnTo>
                  <a:lnTo>
                    <a:pt x="1569" y="42"/>
                  </a:lnTo>
                  <a:lnTo>
                    <a:pt x="1591" y="37"/>
                  </a:lnTo>
                  <a:lnTo>
                    <a:pt x="1620" y="26"/>
                  </a:lnTo>
                  <a:lnTo>
                    <a:pt x="1642" y="21"/>
                  </a:lnTo>
                  <a:lnTo>
                    <a:pt x="1637" y="21"/>
                  </a:lnTo>
                  <a:lnTo>
                    <a:pt x="1631" y="21"/>
                  </a:lnTo>
                  <a:lnTo>
                    <a:pt x="1648" y="21"/>
                  </a:lnTo>
                  <a:lnTo>
                    <a:pt x="1676" y="11"/>
                  </a:lnTo>
                  <a:lnTo>
                    <a:pt x="1676" y="11"/>
                  </a:lnTo>
                  <a:lnTo>
                    <a:pt x="1671" y="16"/>
                  </a:lnTo>
                  <a:lnTo>
                    <a:pt x="1676" y="16"/>
                  </a:lnTo>
                  <a:lnTo>
                    <a:pt x="1688" y="5"/>
                  </a:lnTo>
                  <a:lnTo>
                    <a:pt x="1671" y="16"/>
                  </a:lnTo>
                  <a:lnTo>
                    <a:pt x="1676" y="16"/>
                  </a:lnTo>
                  <a:lnTo>
                    <a:pt x="1693" y="5"/>
                  </a:lnTo>
                  <a:lnTo>
                    <a:pt x="1671" y="16"/>
                  </a:lnTo>
                  <a:lnTo>
                    <a:pt x="1676" y="16"/>
                  </a:lnTo>
                  <a:lnTo>
                    <a:pt x="1682" y="16"/>
                  </a:lnTo>
                  <a:lnTo>
                    <a:pt x="1693" y="11"/>
                  </a:lnTo>
                  <a:lnTo>
                    <a:pt x="1676" y="16"/>
                  </a:lnTo>
                  <a:lnTo>
                    <a:pt x="1676" y="21"/>
                  </a:lnTo>
                  <a:lnTo>
                    <a:pt x="1676" y="21"/>
                  </a:lnTo>
                  <a:lnTo>
                    <a:pt x="1671" y="26"/>
                  </a:lnTo>
                  <a:lnTo>
                    <a:pt x="1688" y="21"/>
                  </a:lnTo>
                  <a:lnTo>
                    <a:pt x="1676" y="26"/>
                  </a:lnTo>
                  <a:lnTo>
                    <a:pt x="1665" y="32"/>
                  </a:lnTo>
                  <a:lnTo>
                    <a:pt x="1659" y="37"/>
                  </a:lnTo>
                  <a:lnTo>
                    <a:pt x="1642" y="48"/>
                  </a:lnTo>
                  <a:lnTo>
                    <a:pt x="1620" y="63"/>
                  </a:lnTo>
                  <a:lnTo>
                    <a:pt x="1563" y="95"/>
                  </a:lnTo>
                  <a:lnTo>
                    <a:pt x="1535" y="111"/>
                  </a:lnTo>
                  <a:lnTo>
                    <a:pt x="1507" y="127"/>
                  </a:lnTo>
                  <a:lnTo>
                    <a:pt x="1478" y="143"/>
                  </a:lnTo>
                  <a:lnTo>
                    <a:pt x="1450" y="159"/>
                  </a:lnTo>
                  <a:lnTo>
                    <a:pt x="1427" y="169"/>
                  </a:lnTo>
                  <a:lnTo>
                    <a:pt x="1422" y="180"/>
                  </a:lnTo>
                  <a:lnTo>
                    <a:pt x="1410" y="185"/>
                  </a:lnTo>
                  <a:lnTo>
                    <a:pt x="1405" y="190"/>
                  </a:lnTo>
                  <a:lnTo>
                    <a:pt x="1399" y="190"/>
                  </a:lnTo>
                  <a:lnTo>
                    <a:pt x="1433" y="185"/>
                  </a:lnTo>
                  <a:lnTo>
                    <a:pt x="1433" y="185"/>
                  </a:lnTo>
                  <a:lnTo>
                    <a:pt x="1444" y="180"/>
                  </a:lnTo>
                  <a:lnTo>
                    <a:pt x="1450" y="174"/>
                  </a:lnTo>
                  <a:lnTo>
                    <a:pt x="1461" y="164"/>
                  </a:lnTo>
                  <a:lnTo>
                    <a:pt x="1484" y="153"/>
                  </a:lnTo>
                  <a:lnTo>
                    <a:pt x="1512" y="137"/>
                  </a:lnTo>
                  <a:lnTo>
                    <a:pt x="1540" y="122"/>
                  </a:lnTo>
                  <a:lnTo>
                    <a:pt x="1569" y="106"/>
                  </a:lnTo>
                  <a:lnTo>
                    <a:pt x="1597" y="90"/>
                  </a:lnTo>
                  <a:lnTo>
                    <a:pt x="1625" y="74"/>
                  </a:lnTo>
                  <a:lnTo>
                    <a:pt x="1654" y="58"/>
                  </a:lnTo>
                  <a:lnTo>
                    <a:pt x="1676" y="42"/>
                  </a:lnTo>
                  <a:lnTo>
                    <a:pt x="1693" y="32"/>
                  </a:lnTo>
                  <a:lnTo>
                    <a:pt x="1699" y="26"/>
                  </a:lnTo>
                  <a:lnTo>
                    <a:pt x="1705" y="21"/>
                  </a:lnTo>
                  <a:lnTo>
                    <a:pt x="1710" y="16"/>
                  </a:lnTo>
                  <a:lnTo>
                    <a:pt x="1710" y="11"/>
                  </a:lnTo>
                  <a:lnTo>
                    <a:pt x="1716" y="11"/>
                  </a:lnTo>
                  <a:lnTo>
                    <a:pt x="1716" y="5"/>
                  </a:lnTo>
                  <a:lnTo>
                    <a:pt x="1716" y="5"/>
                  </a:lnTo>
                  <a:lnTo>
                    <a:pt x="1716" y="5"/>
                  </a:lnTo>
                  <a:lnTo>
                    <a:pt x="1710" y="0"/>
                  </a:lnTo>
                  <a:lnTo>
                    <a:pt x="1705" y="0"/>
                  </a:lnTo>
                  <a:lnTo>
                    <a:pt x="1699" y="0"/>
                  </a:lnTo>
                  <a:lnTo>
                    <a:pt x="1688" y="5"/>
                  </a:lnTo>
                  <a:lnTo>
                    <a:pt x="1676" y="5"/>
                  </a:lnTo>
                  <a:lnTo>
                    <a:pt x="1671" y="5"/>
                  </a:lnTo>
                  <a:lnTo>
                    <a:pt x="1637" y="16"/>
                  </a:lnTo>
                  <a:lnTo>
                    <a:pt x="1631" y="16"/>
                  </a:lnTo>
                  <a:lnTo>
                    <a:pt x="1586" y="32"/>
                  </a:lnTo>
                  <a:lnTo>
                    <a:pt x="1557" y="37"/>
                  </a:lnTo>
                  <a:lnTo>
                    <a:pt x="1523" y="48"/>
                  </a:lnTo>
                  <a:lnTo>
                    <a:pt x="1495" y="58"/>
                  </a:lnTo>
                  <a:lnTo>
                    <a:pt x="1422" y="85"/>
                  </a:lnTo>
                  <a:lnTo>
                    <a:pt x="1382" y="100"/>
                  </a:lnTo>
                  <a:lnTo>
                    <a:pt x="1342" y="111"/>
                  </a:lnTo>
                  <a:lnTo>
                    <a:pt x="1303" y="127"/>
                  </a:lnTo>
                  <a:lnTo>
                    <a:pt x="1218" y="153"/>
                  </a:lnTo>
                  <a:lnTo>
                    <a:pt x="1133" y="185"/>
                  </a:lnTo>
                  <a:lnTo>
                    <a:pt x="1048" y="217"/>
                  </a:lnTo>
                  <a:lnTo>
                    <a:pt x="963" y="248"/>
                  </a:lnTo>
                  <a:lnTo>
                    <a:pt x="923" y="259"/>
                  </a:lnTo>
                  <a:lnTo>
                    <a:pt x="884" y="275"/>
                  </a:lnTo>
                  <a:lnTo>
                    <a:pt x="850" y="285"/>
                  </a:lnTo>
                  <a:lnTo>
                    <a:pt x="810" y="296"/>
                  </a:lnTo>
                  <a:lnTo>
                    <a:pt x="782" y="307"/>
                  </a:lnTo>
                  <a:lnTo>
                    <a:pt x="748" y="317"/>
                  </a:lnTo>
                  <a:lnTo>
                    <a:pt x="719" y="328"/>
                  </a:lnTo>
                  <a:lnTo>
                    <a:pt x="725" y="328"/>
                  </a:lnTo>
                  <a:lnTo>
                    <a:pt x="725" y="322"/>
                  </a:lnTo>
                  <a:lnTo>
                    <a:pt x="702" y="333"/>
                  </a:lnTo>
                  <a:lnTo>
                    <a:pt x="680" y="338"/>
                  </a:lnTo>
                  <a:lnTo>
                    <a:pt x="663" y="338"/>
                  </a:lnTo>
                  <a:lnTo>
                    <a:pt x="663" y="344"/>
                  </a:lnTo>
                  <a:lnTo>
                    <a:pt x="668" y="338"/>
                  </a:lnTo>
                  <a:lnTo>
                    <a:pt x="657" y="344"/>
                  </a:lnTo>
                  <a:lnTo>
                    <a:pt x="646" y="349"/>
                  </a:lnTo>
                  <a:lnTo>
                    <a:pt x="663" y="344"/>
                  </a:lnTo>
                  <a:lnTo>
                    <a:pt x="651" y="344"/>
                  </a:lnTo>
                  <a:lnTo>
                    <a:pt x="646" y="338"/>
                  </a:lnTo>
                  <a:lnTo>
                    <a:pt x="629" y="349"/>
                  </a:lnTo>
                  <a:lnTo>
                    <a:pt x="646" y="344"/>
                  </a:lnTo>
                  <a:lnTo>
                    <a:pt x="646" y="338"/>
                  </a:lnTo>
                  <a:lnTo>
                    <a:pt x="623" y="344"/>
                  </a:lnTo>
                  <a:lnTo>
                    <a:pt x="646" y="338"/>
                  </a:lnTo>
                  <a:lnTo>
                    <a:pt x="646" y="333"/>
                  </a:lnTo>
                  <a:lnTo>
                    <a:pt x="651" y="328"/>
                  </a:lnTo>
                  <a:lnTo>
                    <a:pt x="634" y="333"/>
                  </a:lnTo>
                  <a:lnTo>
                    <a:pt x="646" y="333"/>
                  </a:lnTo>
                  <a:lnTo>
                    <a:pt x="657" y="322"/>
                  </a:lnTo>
                  <a:lnTo>
                    <a:pt x="668" y="312"/>
                  </a:lnTo>
                  <a:lnTo>
                    <a:pt x="685" y="301"/>
                  </a:lnTo>
                  <a:lnTo>
                    <a:pt x="702" y="291"/>
                  </a:lnTo>
                  <a:lnTo>
                    <a:pt x="719" y="280"/>
                  </a:lnTo>
                  <a:lnTo>
                    <a:pt x="736" y="270"/>
                  </a:lnTo>
                  <a:lnTo>
                    <a:pt x="759" y="254"/>
                  </a:lnTo>
                  <a:lnTo>
                    <a:pt x="787" y="238"/>
                  </a:lnTo>
                  <a:lnTo>
                    <a:pt x="838" y="206"/>
                  </a:lnTo>
                  <a:lnTo>
                    <a:pt x="889" y="174"/>
                  </a:lnTo>
                  <a:lnTo>
                    <a:pt x="940" y="143"/>
                  </a:lnTo>
                  <a:lnTo>
                    <a:pt x="991" y="111"/>
                  </a:lnTo>
                  <a:lnTo>
                    <a:pt x="1014" y="95"/>
                  </a:lnTo>
                  <a:lnTo>
                    <a:pt x="1036" y="85"/>
                  </a:lnTo>
                  <a:lnTo>
                    <a:pt x="1053" y="69"/>
                  </a:lnTo>
                  <a:lnTo>
                    <a:pt x="1076" y="58"/>
                  </a:lnTo>
                  <a:lnTo>
                    <a:pt x="1093" y="48"/>
                  </a:lnTo>
                  <a:lnTo>
                    <a:pt x="1104" y="37"/>
                  </a:lnTo>
                  <a:lnTo>
                    <a:pt x="1116" y="26"/>
                  </a:lnTo>
                  <a:lnTo>
                    <a:pt x="1127" y="21"/>
                  </a:lnTo>
                  <a:lnTo>
                    <a:pt x="1127" y="16"/>
                  </a:lnTo>
                  <a:lnTo>
                    <a:pt x="1133" y="11"/>
                  </a:lnTo>
                  <a:lnTo>
                    <a:pt x="1138" y="5"/>
                  </a:lnTo>
                  <a:lnTo>
                    <a:pt x="1133" y="5"/>
                  </a:lnTo>
                  <a:lnTo>
                    <a:pt x="1133" y="0"/>
                  </a:lnTo>
                  <a:lnTo>
                    <a:pt x="1127" y="0"/>
                  </a:lnTo>
                  <a:lnTo>
                    <a:pt x="1121" y="0"/>
                  </a:lnTo>
                  <a:lnTo>
                    <a:pt x="1110" y="0"/>
                  </a:lnTo>
                  <a:lnTo>
                    <a:pt x="1104" y="0"/>
                  </a:lnTo>
                  <a:lnTo>
                    <a:pt x="1087" y="5"/>
                  </a:lnTo>
                  <a:lnTo>
                    <a:pt x="1082" y="5"/>
                  </a:lnTo>
                  <a:lnTo>
                    <a:pt x="1065" y="11"/>
                  </a:lnTo>
                  <a:lnTo>
                    <a:pt x="1042" y="16"/>
                  </a:lnTo>
                  <a:lnTo>
                    <a:pt x="1036" y="21"/>
                  </a:lnTo>
                  <a:lnTo>
                    <a:pt x="1008" y="26"/>
                  </a:lnTo>
                  <a:lnTo>
                    <a:pt x="980" y="37"/>
                  </a:lnTo>
                  <a:lnTo>
                    <a:pt x="951" y="48"/>
                  </a:lnTo>
                  <a:lnTo>
                    <a:pt x="917" y="58"/>
                  </a:lnTo>
                  <a:lnTo>
                    <a:pt x="878" y="69"/>
                  </a:lnTo>
                  <a:lnTo>
                    <a:pt x="844" y="85"/>
                  </a:lnTo>
                  <a:lnTo>
                    <a:pt x="804" y="100"/>
                  </a:lnTo>
                  <a:lnTo>
                    <a:pt x="759" y="116"/>
                  </a:lnTo>
                  <a:lnTo>
                    <a:pt x="674" y="143"/>
                  </a:lnTo>
                  <a:lnTo>
                    <a:pt x="589" y="174"/>
                  </a:lnTo>
                  <a:lnTo>
                    <a:pt x="504" y="211"/>
                  </a:lnTo>
                  <a:lnTo>
                    <a:pt x="419" y="243"/>
                  </a:lnTo>
                  <a:lnTo>
                    <a:pt x="374" y="254"/>
                  </a:lnTo>
                  <a:lnTo>
                    <a:pt x="334" y="270"/>
                  </a:lnTo>
                  <a:lnTo>
                    <a:pt x="300" y="285"/>
                  </a:lnTo>
                  <a:lnTo>
                    <a:pt x="261" y="296"/>
                  </a:lnTo>
                  <a:lnTo>
                    <a:pt x="232" y="307"/>
                  </a:lnTo>
                  <a:lnTo>
                    <a:pt x="198" y="317"/>
                  </a:lnTo>
                  <a:lnTo>
                    <a:pt x="170" y="328"/>
                  </a:lnTo>
                  <a:lnTo>
                    <a:pt x="147" y="333"/>
                  </a:lnTo>
                  <a:lnTo>
                    <a:pt x="153" y="338"/>
                  </a:lnTo>
                  <a:lnTo>
                    <a:pt x="153" y="333"/>
                  </a:lnTo>
                  <a:lnTo>
                    <a:pt x="130" y="338"/>
                  </a:lnTo>
                  <a:lnTo>
                    <a:pt x="113" y="344"/>
                  </a:lnTo>
                  <a:lnTo>
                    <a:pt x="96" y="349"/>
                  </a:lnTo>
                  <a:lnTo>
                    <a:pt x="108" y="344"/>
                  </a:lnTo>
                  <a:lnTo>
                    <a:pt x="96" y="354"/>
                  </a:lnTo>
                  <a:lnTo>
                    <a:pt x="113" y="344"/>
                  </a:lnTo>
                  <a:lnTo>
                    <a:pt x="102" y="349"/>
                  </a:lnTo>
                  <a:lnTo>
                    <a:pt x="96" y="344"/>
                  </a:lnTo>
                  <a:lnTo>
                    <a:pt x="79" y="354"/>
                  </a:lnTo>
                  <a:lnTo>
                    <a:pt x="96" y="349"/>
                  </a:lnTo>
                  <a:lnTo>
                    <a:pt x="91" y="344"/>
                  </a:lnTo>
                  <a:lnTo>
                    <a:pt x="79" y="349"/>
                  </a:lnTo>
                  <a:lnTo>
                    <a:pt x="96" y="344"/>
                  </a:lnTo>
                  <a:lnTo>
                    <a:pt x="96" y="338"/>
                  </a:lnTo>
                  <a:lnTo>
                    <a:pt x="102" y="333"/>
                  </a:lnTo>
                  <a:lnTo>
                    <a:pt x="79" y="338"/>
                  </a:lnTo>
                  <a:lnTo>
                    <a:pt x="96" y="338"/>
                  </a:lnTo>
                  <a:lnTo>
                    <a:pt x="108" y="328"/>
                  </a:lnTo>
                  <a:lnTo>
                    <a:pt x="113" y="322"/>
                  </a:lnTo>
                  <a:lnTo>
                    <a:pt x="130" y="312"/>
                  </a:lnTo>
                  <a:lnTo>
                    <a:pt x="142" y="301"/>
                  </a:lnTo>
                  <a:lnTo>
                    <a:pt x="164" y="291"/>
                  </a:lnTo>
                  <a:lnTo>
                    <a:pt x="181" y="280"/>
                  </a:lnTo>
                  <a:lnTo>
                    <a:pt x="198" y="264"/>
                  </a:lnTo>
                  <a:lnTo>
                    <a:pt x="221" y="254"/>
                  </a:lnTo>
                  <a:lnTo>
                    <a:pt x="272" y="222"/>
                  </a:lnTo>
                  <a:lnTo>
                    <a:pt x="323" y="190"/>
                  </a:lnTo>
                  <a:lnTo>
                    <a:pt x="374" y="159"/>
                  </a:lnTo>
                  <a:lnTo>
                    <a:pt x="425" y="132"/>
                  </a:lnTo>
                  <a:lnTo>
                    <a:pt x="447" y="116"/>
                  </a:lnTo>
                  <a:lnTo>
                    <a:pt x="470" y="100"/>
                  </a:lnTo>
                  <a:lnTo>
                    <a:pt x="487" y="90"/>
                  </a:lnTo>
                  <a:lnTo>
                    <a:pt x="510" y="74"/>
                  </a:lnTo>
                  <a:lnTo>
                    <a:pt x="532" y="63"/>
                  </a:lnTo>
                  <a:lnTo>
                    <a:pt x="549" y="53"/>
                  </a:lnTo>
                  <a:lnTo>
                    <a:pt x="561" y="42"/>
                  </a:lnTo>
                  <a:lnTo>
                    <a:pt x="572" y="32"/>
                  </a:lnTo>
                  <a:lnTo>
                    <a:pt x="583" y="26"/>
                  </a:lnTo>
                  <a:lnTo>
                    <a:pt x="589" y="21"/>
                  </a:lnTo>
                  <a:lnTo>
                    <a:pt x="589" y="16"/>
                  </a:lnTo>
                  <a:lnTo>
                    <a:pt x="595" y="11"/>
                  </a:lnTo>
                  <a:lnTo>
                    <a:pt x="595" y="11"/>
                  </a:lnTo>
                  <a:lnTo>
                    <a:pt x="600" y="11"/>
                  </a:lnTo>
                  <a:lnTo>
                    <a:pt x="595" y="5"/>
                  </a:lnTo>
                  <a:lnTo>
                    <a:pt x="572" y="5"/>
                  </a:lnTo>
                  <a:lnTo>
                    <a:pt x="561" y="5"/>
                  </a:lnTo>
                  <a:lnTo>
                    <a:pt x="549" y="11"/>
                  </a:lnTo>
                  <a:lnTo>
                    <a:pt x="544" y="11"/>
                  </a:lnTo>
                  <a:lnTo>
                    <a:pt x="532" y="11"/>
                  </a:lnTo>
                  <a:lnTo>
                    <a:pt x="515" y="16"/>
                  </a:lnTo>
                  <a:lnTo>
                    <a:pt x="498" y="21"/>
                  </a:lnTo>
                  <a:lnTo>
                    <a:pt x="481" y="26"/>
                  </a:lnTo>
                  <a:lnTo>
                    <a:pt x="470" y="32"/>
                  </a:lnTo>
                  <a:lnTo>
                    <a:pt x="453" y="37"/>
                  </a:lnTo>
                  <a:lnTo>
                    <a:pt x="413" y="48"/>
                  </a:lnTo>
                  <a:lnTo>
                    <a:pt x="362" y="63"/>
                  </a:lnTo>
                  <a:lnTo>
                    <a:pt x="317" y="79"/>
                  </a:lnTo>
                  <a:lnTo>
                    <a:pt x="266" y="95"/>
                  </a:lnTo>
                  <a:lnTo>
                    <a:pt x="221" y="111"/>
                  </a:lnTo>
                  <a:lnTo>
                    <a:pt x="170" y="127"/>
                  </a:lnTo>
                  <a:lnTo>
                    <a:pt x="125" y="143"/>
                  </a:lnTo>
                  <a:lnTo>
                    <a:pt x="85" y="159"/>
                  </a:lnTo>
                  <a:lnTo>
                    <a:pt x="68" y="164"/>
                  </a:lnTo>
                  <a:lnTo>
                    <a:pt x="45" y="169"/>
                  </a:lnTo>
                  <a:lnTo>
                    <a:pt x="34" y="174"/>
                  </a:lnTo>
                  <a:lnTo>
                    <a:pt x="17" y="180"/>
                  </a:lnTo>
                  <a:lnTo>
                    <a:pt x="6" y="185"/>
                  </a:lnTo>
                  <a:lnTo>
                    <a:pt x="0" y="190"/>
                  </a:lnTo>
                  <a:close/>
                </a:path>
              </a:pathLst>
            </a:custGeom>
            <a:solidFill>
              <a:srgbClr val="FF0000"/>
            </a:solidFill>
            <a:ln w="9525">
              <a:noFill/>
              <a:round/>
              <a:headEnd/>
              <a:tailEnd/>
            </a:ln>
          </p:spPr>
          <p:txBody>
            <a:bodyPr/>
            <a:lstStyle/>
            <a:p>
              <a:endParaRPr lang="ja-JP" altLang="en-US"/>
            </a:p>
          </p:txBody>
        </p:sp>
        <p:sp>
          <p:nvSpPr>
            <p:cNvPr id="356377" name="Freeform 25"/>
            <p:cNvSpPr>
              <a:spLocks/>
            </p:cNvSpPr>
            <p:nvPr/>
          </p:nvSpPr>
          <p:spPr bwMode="auto">
            <a:xfrm rot="2253973">
              <a:off x="2976" y="3264"/>
              <a:ext cx="1410" cy="669"/>
            </a:xfrm>
            <a:custGeom>
              <a:avLst/>
              <a:gdLst/>
              <a:ahLst/>
              <a:cxnLst>
                <a:cxn ang="0">
                  <a:pos x="0" y="375"/>
                </a:cxn>
                <a:cxn ang="0">
                  <a:pos x="187" y="55"/>
                </a:cxn>
                <a:cxn ang="0">
                  <a:pos x="440" y="667"/>
                </a:cxn>
                <a:cxn ang="0">
                  <a:pos x="700" y="41"/>
                </a:cxn>
                <a:cxn ang="0">
                  <a:pos x="981" y="659"/>
                </a:cxn>
                <a:cxn ang="0">
                  <a:pos x="1269" y="48"/>
                </a:cxn>
                <a:cxn ang="0">
                  <a:pos x="1410" y="371"/>
                </a:cxn>
              </a:cxnLst>
              <a:rect l="0" t="0" r="r" b="b"/>
              <a:pathLst>
                <a:path w="1410" h="669">
                  <a:moveTo>
                    <a:pt x="0" y="375"/>
                  </a:moveTo>
                  <a:cubicBezTo>
                    <a:pt x="31" y="322"/>
                    <a:pt x="114" y="6"/>
                    <a:pt x="187" y="55"/>
                  </a:cubicBezTo>
                  <a:cubicBezTo>
                    <a:pt x="260" y="104"/>
                    <a:pt x="355" y="669"/>
                    <a:pt x="440" y="667"/>
                  </a:cubicBezTo>
                  <a:cubicBezTo>
                    <a:pt x="525" y="665"/>
                    <a:pt x="610" y="42"/>
                    <a:pt x="700" y="41"/>
                  </a:cubicBezTo>
                  <a:cubicBezTo>
                    <a:pt x="790" y="40"/>
                    <a:pt x="886" y="658"/>
                    <a:pt x="981" y="659"/>
                  </a:cubicBezTo>
                  <a:cubicBezTo>
                    <a:pt x="1076" y="660"/>
                    <a:pt x="1198" y="96"/>
                    <a:pt x="1269" y="48"/>
                  </a:cubicBezTo>
                  <a:cubicBezTo>
                    <a:pt x="1340" y="0"/>
                    <a:pt x="1381" y="304"/>
                    <a:pt x="1410" y="371"/>
                  </a:cubicBezTo>
                </a:path>
              </a:pathLst>
            </a:custGeom>
            <a:noFill/>
            <a:ln w="38100">
              <a:solidFill>
                <a:srgbClr val="FF0000"/>
              </a:solidFill>
              <a:round/>
              <a:headEnd/>
              <a:tailEnd/>
            </a:ln>
            <a:effectLst/>
          </p:spPr>
          <p:txBody>
            <a:bodyPr/>
            <a:lstStyle/>
            <a:p>
              <a:endParaRPr lang="ja-JP" alt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C001A85-5048-4783-A676-EF80AB95E1B0}"/>
              </a:ext>
            </a:extLst>
          </p:cNvPr>
          <p:cNvSpPr>
            <a:spLocks noGrp="1"/>
          </p:cNvSpPr>
          <p:nvPr>
            <p:ph type="title"/>
          </p:nvPr>
        </p:nvSpPr>
        <p:spPr/>
        <p:txBody>
          <a:bodyPr/>
          <a:lstStyle/>
          <a:p>
            <a:r>
              <a:rPr kumimoji="1" lang="ja-JP" altLang="en-US" dirty="0"/>
              <a:t>平行成分と垂直成分</a:t>
            </a:r>
          </a:p>
        </p:txBody>
      </p:sp>
      <p:sp>
        <p:nvSpPr>
          <p:cNvPr id="5" name="Rectangle 3">
            <a:extLst>
              <a:ext uri="{FF2B5EF4-FFF2-40B4-BE49-F238E27FC236}">
                <a16:creationId xmlns:a16="http://schemas.microsoft.com/office/drawing/2014/main" id="{CA5CE02E-DFC4-4C80-BD93-6D2107245D42}"/>
              </a:ext>
            </a:extLst>
          </p:cNvPr>
          <p:cNvSpPr>
            <a:spLocks noChangeArrowheads="1"/>
          </p:cNvSpPr>
          <p:nvPr/>
        </p:nvSpPr>
        <p:spPr bwMode="auto">
          <a:xfrm>
            <a:off x="2014538" y="3050348"/>
            <a:ext cx="5168900" cy="2298700"/>
          </a:xfrm>
          <a:prstGeom prst="rect">
            <a:avLst/>
          </a:prstGeom>
          <a:gradFill rotWithShape="1">
            <a:gsLst>
              <a:gs pos="0">
                <a:srgbClr val="66FFFF"/>
              </a:gs>
              <a:gs pos="100000">
                <a:srgbClr val="2F7676">
                  <a:alpha val="0"/>
                </a:srgbClr>
              </a:gs>
            </a:gsLst>
            <a:lin ang="5400000" scaled="1"/>
          </a:gradFill>
          <a:ln w="9525">
            <a:noFill/>
            <a:miter lim="800000"/>
            <a:headEnd/>
            <a:tailEnd/>
          </a:ln>
        </p:spPr>
        <p:txBody>
          <a:bodyPr wrap="none" anchor="ctr"/>
          <a:lstStyle/>
          <a:p>
            <a:endParaRPr lang="ja-JP" altLang="en-US"/>
          </a:p>
        </p:txBody>
      </p:sp>
      <p:sp>
        <p:nvSpPr>
          <p:cNvPr id="6" name="Line 4">
            <a:extLst>
              <a:ext uri="{FF2B5EF4-FFF2-40B4-BE49-F238E27FC236}">
                <a16:creationId xmlns:a16="http://schemas.microsoft.com/office/drawing/2014/main" id="{C3DA9ED3-0013-4125-B9BA-D59F12B5F8DF}"/>
              </a:ext>
            </a:extLst>
          </p:cNvPr>
          <p:cNvSpPr>
            <a:spLocks noChangeShapeType="1"/>
          </p:cNvSpPr>
          <p:nvPr/>
        </p:nvSpPr>
        <p:spPr bwMode="auto">
          <a:xfrm rot="-5400000">
            <a:off x="2170907" y="2924142"/>
            <a:ext cx="4786312" cy="0"/>
          </a:xfrm>
          <a:prstGeom prst="line">
            <a:avLst/>
          </a:prstGeom>
          <a:noFill/>
          <a:ln w="38100">
            <a:solidFill>
              <a:srgbClr val="000080"/>
            </a:solidFill>
            <a:round/>
            <a:headEnd/>
            <a:tailEnd type="arrow" w="med" len="med"/>
          </a:ln>
        </p:spPr>
        <p:txBody>
          <a:bodyPr/>
          <a:lstStyle/>
          <a:p>
            <a:endParaRPr lang="ja-JP" altLang="en-US"/>
          </a:p>
        </p:txBody>
      </p:sp>
      <p:sp>
        <p:nvSpPr>
          <p:cNvPr id="7" name="Line 5">
            <a:extLst>
              <a:ext uri="{FF2B5EF4-FFF2-40B4-BE49-F238E27FC236}">
                <a16:creationId xmlns:a16="http://schemas.microsoft.com/office/drawing/2014/main" id="{FB789415-AE28-4597-8144-FE032115FDE3}"/>
              </a:ext>
            </a:extLst>
          </p:cNvPr>
          <p:cNvSpPr>
            <a:spLocks noChangeShapeType="1"/>
          </p:cNvSpPr>
          <p:nvPr/>
        </p:nvSpPr>
        <p:spPr bwMode="auto">
          <a:xfrm>
            <a:off x="2000250" y="3050348"/>
            <a:ext cx="5191125" cy="1588"/>
          </a:xfrm>
          <a:prstGeom prst="line">
            <a:avLst/>
          </a:prstGeom>
          <a:noFill/>
          <a:ln w="38100">
            <a:solidFill>
              <a:srgbClr val="000080"/>
            </a:solidFill>
            <a:round/>
            <a:headEnd/>
            <a:tailEnd/>
          </a:ln>
        </p:spPr>
        <p:txBody>
          <a:bodyPr/>
          <a:lstStyle/>
          <a:p>
            <a:endParaRPr lang="ja-JP" altLang="en-US"/>
          </a:p>
        </p:txBody>
      </p:sp>
      <p:sp>
        <p:nvSpPr>
          <p:cNvPr id="8" name="Line 6">
            <a:extLst>
              <a:ext uri="{FF2B5EF4-FFF2-40B4-BE49-F238E27FC236}">
                <a16:creationId xmlns:a16="http://schemas.microsoft.com/office/drawing/2014/main" id="{51A5861C-0E97-414F-9FF0-DB5E723730D5}"/>
              </a:ext>
            </a:extLst>
          </p:cNvPr>
          <p:cNvSpPr>
            <a:spLocks noChangeShapeType="1"/>
          </p:cNvSpPr>
          <p:nvPr/>
        </p:nvSpPr>
        <p:spPr bwMode="auto">
          <a:xfrm>
            <a:off x="2365375" y="851661"/>
            <a:ext cx="2200275" cy="2198687"/>
          </a:xfrm>
          <a:prstGeom prst="line">
            <a:avLst/>
          </a:prstGeom>
          <a:noFill/>
          <a:ln w="38100">
            <a:solidFill>
              <a:srgbClr val="FF9900"/>
            </a:solidFill>
            <a:round/>
            <a:headEnd/>
            <a:tailEnd type="triangle" w="med" len="med"/>
          </a:ln>
        </p:spPr>
        <p:txBody>
          <a:bodyPr/>
          <a:lstStyle/>
          <a:p>
            <a:endParaRPr lang="ja-JP" altLang="en-US"/>
          </a:p>
        </p:txBody>
      </p:sp>
      <p:sp>
        <p:nvSpPr>
          <p:cNvPr id="9" name="Line 7">
            <a:extLst>
              <a:ext uri="{FF2B5EF4-FFF2-40B4-BE49-F238E27FC236}">
                <a16:creationId xmlns:a16="http://schemas.microsoft.com/office/drawing/2014/main" id="{DBC6AB6E-CCB6-4B43-84F6-6AF37A577AFF}"/>
              </a:ext>
            </a:extLst>
          </p:cNvPr>
          <p:cNvSpPr>
            <a:spLocks noChangeShapeType="1"/>
          </p:cNvSpPr>
          <p:nvPr/>
        </p:nvSpPr>
        <p:spPr bwMode="auto">
          <a:xfrm rot="-5400000">
            <a:off x="4568032" y="854042"/>
            <a:ext cx="2198687" cy="2193925"/>
          </a:xfrm>
          <a:prstGeom prst="line">
            <a:avLst/>
          </a:prstGeom>
          <a:noFill/>
          <a:ln w="38100">
            <a:solidFill>
              <a:srgbClr val="FF9900"/>
            </a:solidFill>
            <a:round/>
            <a:headEnd/>
            <a:tailEnd type="triangle" w="med" len="med"/>
          </a:ln>
        </p:spPr>
        <p:txBody>
          <a:bodyPr/>
          <a:lstStyle/>
          <a:p>
            <a:endParaRPr lang="ja-JP" altLang="en-US"/>
          </a:p>
        </p:txBody>
      </p:sp>
      <p:sp>
        <p:nvSpPr>
          <p:cNvPr id="10" name="Line 8">
            <a:extLst>
              <a:ext uri="{FF2B5EF4-FFF2-40B4-BE49-F238E27FC236}">
                <a16:creationId xmlns:a16="http://schemas.microsoft.com/office/drawing/2014/main" id="{AA078C87-C8B2-4B3C-BE37-97715C529C02}"/>
              </a:ext>
            </a:extLst>
          </p:cNvPr>
          <p:cNvSpPr>
            <a:spLocks noChangeShapeType="1"/>
          </p:cNvSpPr>
          <p:nvPr/>
        </p:nvSpPr>
        <p:spPr bwMode="auto">
          <a:xfrm>
            <a:off x="4565650" y="3050348"/>
            <a:ext cx="1316038" cy="2074863"/>
          </a:xfrm>
          <a:prstGeom prst="line">
            <a:avLst/>
          </a:prstGeom>
          <a:noFill/>
          <a:ln w="38100">
            <a:solidFill>
              <a:srgbClr val="FF9900"/>
            </a:solidFill>
            <a:round/>
            <a:headEnd/>
            <a:tailEnd type="triangle" w="med" len="med"/>
          </a:ln>
        </p:spPr>
        <p:txBody>
          <a:bodyPr/>
          <a:lstStyle/>
          <a:p>
            <a:endParaRPr lang="ja-JP" altLang="en-US"/>
          </a:p>
        </p:txBody>
      </p:sp>
      <p:grpSp>
        <p:nvGrpSpPr>
          <p:cNvPr id="11" name="Group 9">
            <a:extLst>
              <a:ext uri="{FF2B5EF4-FFF2-40B4-BE49-F238E27FC236}">
                <a16:creationId xmlns:a16="http://schemas.microsoft.com/office/drawing/2014/main" id="{347FAD5B-8951-4F5C-95A6-DD6066D5C5D5}"/>
              </a:ext>
            </a:extLst>
          </p:cNvPr>
          <p:cNvGrpSpPr>
            <a:grpSpLocks/>
          </p:cNvGrpSpPr>
          <p:nvPr/>
        </p:nvGrpSpPr>
        <p:grpSpPr bwMode="auto">
          <a:xfrm>
            <a:off x="2513013" y="999298"/>
            <a:ext cx="884237" cy="877888"/>
            <a:chOff x="1383" y="572"/>
            <a:chExt cx="545" cy="545"/>
          </a:xfrm>
        </p:grpSpPr>
        <p:sp>
          <p:nvSpPr>
            <p:cNvPr id="12" name="Oval 10">
              <a:extLst>
                <a:ext uri="{FF2B5EF4-FFF2-40B4-BE49-F238E27FC236}">
                  <a16:creationId xmlns:a16="http://schemas.microsoft.com/office/drawing/2014/main" id="{F1A6903A-E63E-4E8B-87FC-F0D848866799}"/>
                </a:ext>
              </a:extLst>
            </p:cNvPr>
            <p:cNvSpPr>
              <a:spLocks noChangeArrowheads="1"/>
            </p:cNvSpPr>
            <p:nvPr/>
          </p:nvSpPr>
          <p:spPr bwMode="auto">
            <a:xfrm>
              <a:off x="1383" y="572"/>
              <a:ext cx="544" cy="544"/>
            </a:xfrm>
            <a:prstGeom prst="ellipse">
              <a:avLst/>
            </a:prstGeom>
            <a:noFill/>
            <a:ln w="38100">
              <a:solidFill>
                <a:srgbClr val="660066"/>
              </a:solidFill>
              <a:round/>
              <a:headEnd/>
              <a:tailEnd/>
            </a:ln>
          </p:spPr>
          <p:txBody>
            <a:bodyPr wrap="none" anchor="ctr"/>
            <a:lstStyle/>
            <a:p>
              <a:endParaRPr lang="ja-JP" altLang="en-US"/>
            </a:p>
          </p:txBody>
        </p:sp>
        <p:sp>
          <p:nvSpPr>
            <p:cNvPr id="13" name="Line 11">
              <a:extLst>
                <a:ext uri="{FF2B5EF4-FFF2-40B4-BE49-F238E27FC236}">
                  <a16:creationId xmlns:a16="http://schemas.microsoft.com/office/drawing/2014/main" id="{177B4F6B-EA9E-4620-B1B9-5D0E87252666}"/>
                </a:ext>
              </a:extLst>
            </p:cNvPr>
            <p:cNvSpPr>
              <a:spLocks noChangeShapeType="1"/>
            </p:cNvSpPr>
            <p:nvPr/>
          </p:nvSpPr>
          <p:spPr bwMode="auto">
            <a:xfrm>
              <a:off x="1655"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14" name="Line 12">
              <a:extLst>
                <a:ext uri="{FF2B5EF4-FFF2-40B4-BE49-F238E27FC236}">
                  <a16:creationId xmlns:a16="http://schemas.microsoft.com/office/drawing/2014/main" id="{F1BD8AD3-C9F8-4861-AE89-A4956065DD8D}"/>
                </a:ext>
              </a:extLst>
            </p:cNvPr>
            <p:cNvSpPr>
              <a:spLocks noChangeShapeType="1"/>
            </p:cNvSpPr>
            <p:nvPr/>
          </p:nvSpPr>
          <p:spPr bwMode="auto">
            <a:xfrm rot="-5400000">
              <a:off x="1656"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15" name="Line 13">
              <a:extLst>
                <a:ext uri="{FF2B5EF4-FFF2-40B4-BE49-F238E27FC236}">
                  <a16:creationId xmlns:a16="http://schemas.microsoft.com/office/drawing/2014/main" id="{EBF009E6-6D23-4732-82C9-C2F520D4B7D3}"/>
                </a:ext>
              </a:extLst>
            </p:cNvPr>
            <p:cNvSpPr>
              <a:spLocks noChangeShapeType="1"/>
            </p:cNvSpPr>
            <p:nvPr/>
          </p:nvSpPr>
          <p:spPr bwMode="auto">
            <a:xfrm rot="5400000"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16" name="Line 14">
              <a:extLst>
                <a:ext uri="{FF2B5EF4-FFF2-40B4-BE49-F238E27FC236}">
                  <a16:creationId xmlns:a16="http://schemas.microsoft.com/office/drawing/2014/main" id="{70242E0D-8F57-4C34-9D85-E597BC594CC8}"/>
                </a:ext>
              </a:extLst>
            </p:cNvPr>
            <p:cNvSpPr>
              <a:spLocks noChangeShapeType="1"/>
            </p:cNvSpPr>
            <p:nvPr/>
          </p:nvSpPr>
          <p:spPr bwMode="auto">
            <a:xfrm rot="-5400000" flipH="1"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grpSp>
      <p:grpSp>
        <p:nvGrpSpPr>
          <p:cNvPr id="17" name="Group 15">
            <a:extLst>
              <a:ext uri="{FF2B5EF4-FFF2-40B4-BE49-F238E27FC236}">
                <a16:creationId xmlns:a16="http://schemas.microsoft.com/office/drawing/2014/main" id="{11FA48DD-006E-4DF1-8D16-4993AF032781}"/>
              </a:ext>
            </a:extLst>
          </p:cNvPr>
          <p:cNvGrpSpPr>
            <a:grpSpLocks/>
          </p:cNvGrpSpPr>
          <p:nvPr/>
        </p:nvGrpSpPr>
        <p:grpSpPr bwMode="auto">
          <a:xfrm rot="-2752885">
            <a:off x="5810251" y="1219960"/>
            <a:ext cx="730250" cy="441325"/>
            <a:chOff x="1383" y="572"/>
            <a:chExt cx="545" cy="545"/>
          </a:xfrm>
        </p:grpSpPr>
        <p:sp>
          <p:nvSpPr>
            <p:cNvPr id="18" name="Oval 16">
              <a:extLst>
                <a:ext uri="{FF2B5EF4-FFF2-40B4-BE49-F238E27FC236}">
                  <a16:creationId xmlns:a16="http://schemas.microsoft.com/office/drawing/2014/main" id="{59B44B8B-3976-42A9-9716-09291C08A48B}"/>
                </a:ext>
              </a:extLst>
            </p:cNvPr>
            <p:cNvSpPr>
              <a:spLocks noChangeArrowheads="1"/>
            </p:cNvSpPr>
            <p:nvPr/>
          </p:nvSpPr>
          <p:spPr bwMode="auto">
            <a:xfrm>
              <a:off x="1383" y="572"/>
              <a:ext cx="544" cy="544"/>
            </a:xfrm>
            <a:prstGeom prst="ellipse">
              <a:avLst/>
            </a:prstGeom>
            <a:noFill/>
            <a:ln w="38100">
              <a:solidFill>
                <a:srgbClr val="660066"/>
              </a:solidFill>
              <a:round/>
              <a:headEnd/>
              <a:tailEnd/>
            </a:ln>
          </p:spPr>
          <p:txBody>
            <a:bodyPr wrap="none" anchor="ctr"/>
            <a:lstStyle/>
            <a:p>
              <a:endParaRPr lang="ja-JP" altLang="en-US"/>
            </a:p>
          </p:txBody>
        </p:sp>
        <p:sp>
          <p:nvSpPr>
            <p:cNvPr id="19" name="Line 17">
              <a:extLst>
                <a:ext uri="{FF2B5EF4-FFF2-40B4-BE49-F238E27FC236}">
                  <a16:creationId xmlns:a16="http://schemas.microsoft.com/office/drawing/2014/main" id="{52584AAE-8F54-4902-9566-0BB0846FD456}"/>
                </a:ext>
              </a:extLst>
            </p:cNvPr>
            <p:cNvSpPr>
              <a:spLocks noChangeShapeType="1"/>
            </p:cNvSpPr>
            <p:nvPr/>
          </p:nvSpPr>
          <p:spPr bwMode="auto">
            <a:xfrm>
              <a:off x="1655"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0" name="Line 18">
              <a:extLst>
                <a:ext uri="{FF2B5EF4-FFF2-40B4-BE49-F238E27FC236}">
                  <a16:creationId xmlns:a16="http://schemas.microsoft.com/office/drawing/2014/main" id="{31FE3450-8054-424D-89DB-4E52E20EB6AB}"/>
                </a:ext>
              </a:extLst>
            </p:cNvPr>
            <p:cNvSpPr>
              <a:spLocks noChangeShapeType="1"/>
            </p:cNvSpPr>
            <p:nvPr/>
          </p:nvSpPr>
          <p:spPr bwMode="auto">
            <a:xfrm rot="-5400000">
              <a:off x="1656"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1" name="Line 19">
              <a:extLst>
                <a:ext uri="{FF2B5EF4-FFF2-40B4-BE49-F238E27FC236}">
                  <a16:creationId xmlns:a16="http://schemas.microsoft.com/office/drawing/2014/main" id="{B35F46B8-0D2B-4EA5-8016-63463CBFABB9}"/>
                </a:ext>
              </a:extLst>
            </p:cNvPr>
            <p:cNvSpPr>
              <a:spLocks noChangeShapeType="1"/>
            </p:cNvSpPr>
            <p:nvPr/>
          </p:nvSpPr>
          <p:spPr bwMode="auto">
            <a:xfrm rot="5400000"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2" name="Line 20">
              <a:extLst>
                <a:ext uri="{FF2B5EF4-FFF2-40B4-BE49-F238E27FC236}">
                  <a16:creationId xmlns:a16="http://schemas.microsoft.com/office/drawing/2014/main" id="{5E0F8D3F-CC7E-4AC7-9BAB-3A8CCC0BEA68}"/>
                </a:ext>
              </a:extLst>
            </p:cNvPr>
            <p:cNvSpPr>
              <a:spLocks noChangeShapeType="1"/>
            </p:cNvSpPr>
            <p:nvPr/>
          </p:nvSpPr>
          <p:spPr bwMode="auto">
            <a:xfrm rot="-5400000" flipH="1"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grpSp>
      <p:grpSp>
        <p:nvGrpSpPr>
          <p:cNvPr id="23" name="Group 21">
            <a:extLst>
              <a:ext uri="{FF2B5EF4-FFF2-40B4-BE49-F238E27FC236}">
                <a16:creationId xmlns:a16="http://schemas.microsoft.com/office/drawing/2014/main" id="{66C5F6D8-94A6-4BA2-86E7-3F076D45807C}"/>
              </a:ext>
            </a:extLst>
          </p:cNvPr>
          <p:cNvGrpSpPr>
            <a:grpSpLocks/>
          </p:cNvGrpSpPr>
          <p:nvPr/>
        </p:nvGrpSpPr>
        <p:grpSpPr bwMode="auto">
          <a:xfrm rot="3429129">
            <a:off x="5155407" y="4103654"/>
            <a:ext cx="660400" cy="808037"/>
            <a:chOff x="1383" y="572"/>
            <a:chExt cx="545" cy="545"/>
          </a:xfrm>
        </p:grpSpPr>
        <p:sp>
          <p:nvSpPr>
            <p:cNvPr id="24" name="Oval 22">
              <a:extLst>
                <a:ext uri="{FF2B5EF4-FFF2-40B4-BE49-F238E27FC236}">
                  <a16:creationId xmlns:a16="http://schemas.microsoft.com/office/drawing/2014/main" id="{FB7AD78A-D8D4-4126-A47B-F7271CDAB9C6}"/>
                </a:ext>
              </a:extLst>
            </p:cNvPr>
            <p:cNvSpPr>
              <a:spLocks noChangeArrowheads="1"/>
            </p:cNvSpPr>
            <p:nvPr/>
          </p:nvSpPr>
          <p:spPr bwMode="auto">
            <a:xfrm>
              <a:off x="1383" y="572"/>
              <a:ext cx="544" cy="544"/>
            </a:xfrm>
            <a:prstGeom prst="ellipse">
              <a:avLst/>
            </a:prstGeom>
            <a:noFill/>
            <a:ln w="38100">
              <a:solidFill>
                <a:srgbClr val="660066"/>
              </a:solidFill>
              <a:round/>
              <a:headEnd/>
              <a:tailEnd/>
            </a:ln>
          </p:spPr>
          <p:txBody>
            <a:bodyPr wrap="none" anchor="ctr"/>
            <a:lstStyle/>
            <a:p>
              <a:endParaRPr lang="ja-JP" altLang="en-US"/>
            </a:p>
          </p:txBody>
        </p:sp>
        <p:sp>
          <p:nvSpPr>
            <p:cNvPr id="25" name="Line 23">
              <a:extLst>
                <a:ext uri="{FF2B5EF4-FFF2-40B4-BE49-F238E27FC236}">
                  <a16:creationId xmlns:a16="http://schemas.microsoft.com/office/drawing/2014/main" id="{D117856D-CAF7-48C8-A08F-85050542BEC7}"/>
                </a:ext>
              </a:extLst>
            </p:cNvPr>
            <p:cNvSpPr>
              <a:spLocks noChangeShapeType="1"/>
            </p:cNvSpPr>
            <p:nvPr/>
          </p:nvSpPr>
          <p:spPr bwMode="auto">
            <a:xfrm>
              <a:off x="1655"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6" name="Line 24">
              <a:extLst>
                <a:ext uri="{FF2B5EF4-FFF2-40B4-BE49-F238E27FC236}">
                  <a16:creationId xmlns:a16="http://schemas.microsoft.com/office/drawing/2014/main" id="{82190342-FD1B-47A8-8125-2490FF044CDF}"/>
                </a:ext>
              </a:extLst>
            </p:cNvPr>
            <p:cNvSpPr>
              <a:spLocks noChangeShapeType="1"/>
            </p:cNvSpPr>
            <p:nvPr/>
          </p:nvSpPr>
          <p:spPr bwMode="auto">
            <a:xfrm rot="-5400000">
              <a:off x="1656"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7" name="Line 25">
              <a:extLst>
                <a:ext uri="{FF2B5EF4-FFF2-40B4-BE49-F238E27FC236}">
                  <a16:creationId xmlns:a16="http://schemas.microsoft.com/office/drawing/2014/main" id="{3318C8BF-AAAB-4DFE-A88D-C7DE6A51ADA7}"/>
                </a:ext>
              </a:extLst>
            </p:cNvPr>
            <p:cNvSpPr>
              <a:spLocks noChangeShapeType="1"/>
            </p:cNvSpPr>
            <p:nvPr/>
          </p:nvSpPr>
          <p:spPr bwMode="auto">
            <a:xfrm rot="5400000"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8" name="Line 26">
              <a:extLst>
                <a:ext uri="{FF2B5EF4-FFF2-40B4-BE49-F238E27FC236}">
                  <a16:creationId xmlns:a16="http://schemas.microsoft.com/office/drawing/2014/main" id="{3F056774-04BD-4D31-8C66-2D5EB7B4A1A3}"/>
                </a:ext>
              </a:extLst>
            </p:cNvPr>
            <p:cNvSpPr>
              <a:spLocks noChangeShapeType="1"/>
            </p:cNvSpPr>
            <p:nvPr/>
          </p:nvSpPr>
          <p:spPr bwMode="auto">
            <a:xfrm rot="-5400000" flipH="1"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grpSp>
      <p:sp>
        <p:nvSpPr>
          <p:cNvPr id="29" name="Text Box 27">
            <a:extLst>
              <a:ext uri="{FF2B5EF4-FFF2-40B4-BE49-F238E27FC236}">
                <a16:creationId xmlns:a16="http://schemas.microsoft.com/office/drawing/2014/main" id="{80647FF0-AA5C-40AE-A901-EE20F6A21123}"/>
              </a:ext>
            </a:extLst>
          </p:cNvPr>
          <p:cNvSpPr txBox="1">
            <a:spLocks noChangeArrowheads="1"/>
          </p:cNvSpPr>
          <p:nvPr/>
        </p:nvSpPr>
        <p:spPr bwMode="auto">
          <a:xfrm>
            <a:off x="3851920" y="476672"/>
            <a:ext cx="643423" cy="371513"/>
          </a:xfrm>
          <a:prstGeom prst="rect">
            <a:avLst/>
          </a:prstGeom>
          <a:noFill/>
          <a:ln w="12700" algn="ctr">
            <a:noFill/>
            <a:miter lim="800000"/>
            <a:headEnd/>
            <a:tailEnd/>
          </a:ln>
        </p:spPr>
        <p:txBody>
          <a:bodyPr wrap="none" lIns="90000" tIns="46800" rIns="90000" bIns="46800">
            <a:spAutoFit/>
          </a:bodyPr>
          <a:lstStyle/>
          <a:p>
            <a:r>
              <a:rPr lang="ja-JP" altLang="en-US" dirty="0"/>
              <a:t>法線</a:t>
            </a:r>
          </a:p>
        </p:txBody>
      </p:sp>
      <p:sp>
        <p:nvSpPr>
          <p:cNvPr id="30" name="Text Box 31">
            <a:extLst>
              <a:ext uri="{FF2B5EF4-FFF2-40B4-BE49-F238E27FC236}">
                <a16:creationId xmlns:a16="http://schemas.microsoft.com/office/drawing/2014/main" id="{F906544F-321D-4C1A-9696-4D8279E747A6}"/>
              </a:ext>
            </a:extLst>
          </p:cNvPr>
          <p:cNvSpPr txBox="1">
            <a:spLocks noChangeArrowheads="1"/>
          </p:cNvSpPr>
          <p:nvPr/>
        </p:nvSpPr>
        <p:spPr bwMode="auto">
          <a:xfrm>
            <a:off x="1608138" y="1826386"/>
            <a:ext cx="874255" cy="371513"/>
          </a:xfrm>
          <a:prstGeom prst="rect">
            <a:avLst/>
          </a:prstGeom>
          <a:noFill/>
          <a:ln w="12700" algn="ctr">
            <a:noFill/>
            <a:miter lim="800000"/>
            <a:headEnd/>
            <a:tailEnd/>
          </a:ln>
        </p:spPr>
        <p:txBody>
          <a:bodyPr wrap="none" lIns="90000" tIns="46800" rIns="90000" bIns="46800">
            <a:spAutoFit/>
          </a:bodyPr>
          <a:lstStyle/>
          <a:p>
            <a:r>
              <a:rPr lang="ja-JP" altLang="en-US" dirty="0"/>
              <a:t>非偏光</a:t>
            </a:r>
          </a:p>
        </p:txBody>
      </p:sp>
      <p:sp>
        <p:nvSpPr>
          <p:cNvPr id="31" name="Text Box 32">
            <a:extLst>
              <a:ext uri="{FF2B5EF4-FFF2-40B4-BE49-F238E27FC236}">
                <a16:creationId xmlns:a16="http://schemas.microsoft.com/office/drawing/2014/main" id="{350A5D00-425E-4736-A678-DE82E37767EF}"/>
              </a:ext>
            </a:extLst>
          </p:cNvPr>
          <p:cNvSpPr txBox="1">
            <a:spLocks noChangeArrowheads="1"/>
          </p:cNvSpPr>
          <p:nvPr/>
        </p:nvSpPr>
        <p:spPr bwMode="auto">
          <a:xfrm>
            <a:off x="6500826" y="2545524"/>
            <a:ext cx="643423" cy="371513"/>
          </a:xfrm>
          <a:prstGeom prst="rect">
            <a:avLst/>
          </a:prstGeom>
          <a:noFill/>
          <a:ln w="12700" algn="ctr">
            <a:noFill/>
            <a:miter lim="800000"/>
            <a:headEnd/>
            <a:tailEnd/>
          </a:ln>
        </p:spPr>
        <p:txBody>
          <a:bodyPr wrap="none" lIns="90000" tIns="46800" rIns="90000" bIns="46800">
            <a:spAutoFit/>
          </a:bodyPr>
          <a:lstStyle/>
          <a:p>
            <a:r>
              <a:rPr lang="ja-JP" altLang="en-US" dirty="0"/>
              <a:t>空気</a:t>
            </a:r>
          </a:p>
        </p:txBody>
      </p:sp>
      <p:sp>
        <p:nvSpPr>
          <p:cNvPr id="32" name="Text Box 33">
            <a:extLst>
              <a:ext uri="{FF2B5EF4-FFF2-40B4-BE49-F238E27FC236}">
                <a16:creationId xmlns:a16="http://schemas.microsoft.com/office/drawing/2014/main" id="{1B9D2E87-EE70-464A-9843-0EBFBC5B978D}"/>
              </a:ext>
            </a:extLst>
          </p:cNvPr>
          <p:cNvSpPr txBox="1">
            <a:spLocks noChangeArrowheads="1"/>
          </p:cNvSpPr>
          <p:nvPr/>
        </p:nvSpPr>
        <p:spPr bwMode="auto">
          <a:xfrm>
            <a:off x="6500826" y="3117028"/>
            <a:ext cx="643423" cy="371513"/>
          </a:xfrm>
          <a:prstGeom prst="rect">
            <a:avLst/>
          </a:prstGeom>
          <a:noFill/>
          <a:ln w="12700" algn="ctr">
            <a:noFill/>
            <a:miter lim="800000"/>
            <a:headEnd/>
            <a:tailEnd/>
          </a:ln>
        </p:spPr>
        <p:txBody>
          <a:bodyPr wrap="none" lIns="90000" tIns="46800" rIns="90000" bIns="46800">
            <a:spAutoFit/>
          </a:bodyPr>
          <a:lstStyle/>
          <a:p>
            <a:r>
              <a:rPr lang="ja-JP" altLang="en-US" dirty="0"/>
              <a:t>物体</a:t>
            </a:r>
          </a:p>
        </p:txBody>
      </p:sp>
      <p:sp>
        <p:nvSpPr>
          <p:cNvPr id="33" name="Text Box 34">
            <a:extLst>
              <a:ext uri="{FF2B5EF4-FFF2-40B4-BE49-F238E27FC236}">
                <a16:creationId xmlns:a16="http://schemas.microsoft.com/office/drawing/2014/main" id="{D1A51EA1-4F56-48E0-B9C4-48953B1B3C8C}"/>
              </a:ext>
            </a:extLst>
          </p:cNvPr>
          <p:cNvSpPr txBox="1">
            <a:spLocks noChangeArrowheads="1"/>
          </p:cNvSpPr>
          <p:nvPr/>
        </p:nvSpPr>
        <p:spPr bwMode="auto">
          <a:xfrm>
            <a:off x="5797550" y="1729548"/>
            <a:ext cx="1105088" cy="371513"/>
          </a:xfrm>
          <a:prstGeom prst="rect">
            <a:avLst/>
          </a:prstGeom>
          <a:noFill/>
          <a:ln w="12700" algn="ctr">
            <a:noFill/>
            <a:miter lim="800000"/>
            <a:headEnd/>
            <a:tailEnd/>
          </a:ln>
        </p:spPr>
        <p:txBody>
          <a:bodyPr wrap="none" lIns="90000" tIns="46800" rIns="90000" bIns="46800">
            <a:spAutoFit/>
          </a:bodyPr>
          <a:lstStyle/>
          <a:p>
            <a:r>
              <a:rPr lang="ja-JP" altLang="en-US" dirty="0"/>
              <a:t>部分偏光</a:t>
            </a:r>
          </a:p>
        </p:txBody>
      </p:sp>
      <p:sp>
        <p:nvSpPr>
          <p:cNvPr id="34" name="Text Box 35">
            <a:extLst>
              <a:ext uri="{FF2B5EF4-FFF2-40B4-BE49-F238E27FC236}">
                <a16:creationId xmlns:a16="http://schemas.microsoft.com/office/drawing/2014/main" id="{667FE19E-BD9F-403D-BEC5-FBFB24DA0993}"/>
              </a:ext>
            </a:extLst>
          </p:cNvPr>
          <p:cNvSpPr txBox="1">
            <a:spLocks noChangeArrowheads="1"/>
          </p:cNvSpPr>
          <p:nvPr/>
        </p:nvSpPr>
        <p:spPr bwMode="auto">
          <a:xfrm>
            <a:off x="5868988" y="4096511"/>
            <a:ext cx="1105088" cy="371513"/>
          </a:xfrm>
          <a:prstGeom prst="rect">
            <a:avLst/>
          </a:prstGeom>
          <a:noFill/>
          <a:ln w="12700" algn="ctr">
            <a:noFill/>
            <a:miter lim="800000"/>
            <a:headEnd/>
            <a:tailEnd/>
          </a:ln>
        </p:spPr>
        <p:txBody>
          <a:bodyPr wrap="none" lIns="90000" tIns="46800" rIns="90000" bIns="46800">
            <a:spAutoFit/>
          </a:bodyPr>
          <a:lstStyle/>
          <a:p>
            <a:r>
              <a:rPr lang="ja-JP" altLang="en-US" dirty="0"/>
              <a:t>部分偏光</a:t>
            </a:r>
          </a:p>
        </p:txBody>
      </p:sp>
      <p:sp>
        <p:nvSpPr>
          <p:cNvPr id="35" name="Text Box 46">
            <a:extLst>
              <a:ext uri="{FF2B5EF4-FFF2-40B4-BE49-F238E27FC236}">
                <a16:creationId xmlns:a16="http://schemas.microsoft.com/office/drawing/2014/main" id="{8D795B2F-99BE-48C8-9A01-54F8CCB341E4}"/>
              </a:ext>
            </a:extLst>
          </p:cNvPr>
          <p:cNvSpPr txBox="1">
            <a:spLocks noChangeArrowheads="1"/>
          </p:cNvSpPr>
          <p:nvPr/>
        </p:nvSpPr>
        <p:spPr bwMode="auto">
          <a:xfrm>
            <a:off x="1187450" y="602423"/>
            <a:ext cx="643423" cy="371513"/>
          </a:xfrm>
          <a:prstGeom prst="rect">
            <a:avLst/>
          </a:prstGeom>
          <a:noFill/>
          <a:ln w="12700" algn="ctr">
            <a:noFill/>
            <a:miter lim="800000"/>
            <a:headEnd/>
            <a:tailEnd/>
          </a:ln>
        </p:spPr>
        <p:txBody>
          <a:bodyPr wrap="none" lIns="90000" tIns="46800" rIns="90000" bIns="46800">
            <a:spAutoFit/>
          </a:bodyPr>
          <a:lstStyle/>
          <a:p>
            <a:r>
              <a:rPr lang="ja-JP" altLang="en-US" dirty="0"/>
              <a:t>光源</a:t>
            </a:r>
          </a:p>
        </p:txBody>
      </p:sp>
      <p:grpSp>
        <p:nvGrpSpPr>
          <p:cNvPr id="36" name="Group 47">
            <a:extLst>
              <a:ext uri="{FF2B5EF4-FFF2-40B4-BE49-F238E27FC236}">
                <a16:creationId xmlns:a16="http://schemas.microsoft.com/office/drawing/2014/main" id="{B8EEB196-CE2B-4BB1-8630-FE37E9EE41F2}"/>
              </a:ext>
            </a:extLst>
          </p:cNvPr>
          <p:cNvGrpSpPr>
            <a:grpSpLocks/>
          </p:cNvGrpSpPr>
          <p:nvPr/>
        </p:nvGrpSpPr>
        <p:grpSpPr bwMode="auto">
          <a:xfrm rot="2438936">
            <a:off x="2005013" y="457961"/>
            <a:ext cx="358775" cy="411162"/>
            <a:chOff x="567" y="3612"/>
            <a:chExt cx="317" cy="362"/>
          </a:xfrm>
        </p:grpSpPr>
        <p:sp>
          <p:nvSpPr>
            <p:cNvPr id="37" name="Oval 48">
              <a:extLst>
                <a:ext uri="{FF2B5EF4-FFF2-40B4-BE49-F238E27FC236}">
                  <a16:creationId xmlns:a16="http://schemas.microsoft.com/office/drawing/2014/main" id="{4A1B7028-8BEC-4F69-87CF-D889ABEBFD8B}"/>
                </a:ext>
              </a:extLst>
            </p:cNvPr>
            <p:cNvSpPr>
              <a:spLocks noChangeArrowheads="1"/>
            </p:cNvSpPr>
            <p:nvPr/>
          </p:nvSpPr>
          <p:spPr bwMode="auto">
            <a:xfrm>
              <a:off x="567" y="3702"/>
              <a:ext cx="181" cy="181"/>
            </a:xfrm>
            <a:prstGeom prst="ellipse">
              <a:avLst/>
            </a:prstGeom>
            <a:solidFill>
              <a:srgbClr val="FFFF00"/>
            </a:solidFill>
            <a:ln w="38100">
              <a:solidFill>
                <a:srgbClr val="FF6600"/>
              </a:solidFill>
              <a:round/>
              <a:headEnd/>
              <a:tailEnd/>
            </a:ln>
          </p:spPr>
          <p:txBody>
            <a:bodyPr wrap="none" anchor="ctr"/>
            <a:lstStyle/>
            <a:p>
              <a:endParaRPr lang="ja-JP" altLang="en-US"/>
            </a:p>
          </p:txBody>
        </p:sp>
        <p:sp>
          <p:nvSpPr>
            <p:cNvPr id="38" name="Line 49">
              <a:extLst>
                <a:ext uri="{FF2B5EF4-FFF2-40B4-BE49-F238E27FC236}">
                  <a16:creationId xmlns:a16="http://schemas.microsoft.com/office/drawing/2014/main" id="{7FC73507-E856-47E3-B3A8-F4E6848B95AA}"/>
                </a:ext>
              </a:extLst>
            </p:cNvPr>
            <p:cNvSpPr>
              <a:spLocks noChangeShapeType="1"/>
            </p:cNvSpPr>
            <p:nvPr/>
          </p:nvSpPr>
          <p:spPr bwMode="auto">
            <a:xfrm flipV="1">
              <a:off x="748" y="3612"/>
              <a:ext cx="91" cy="90"/>
            </a:xfrm>
            <a:prstGeom prst="line">
              <a:avLst/>
            </a:prstGeom>
            <a:noFill/>
            <a:ln w="38100">
              <a:solidFill>
                <a:srgbClr val="FFCC00"/>
              </a:solidFill>
              <a:round/>
              <a:headEnd/>
              <a:tailEnd/>
            </a:ln>
          </p:spPr>
          <p:txBody>
            <a:bodyPr/>
            <a:lstStyle/>
            <a:p>
              <a:endParaRPr lang="ja-JP" altLang="en-US"/>
            </a:p>
          </p:txBody>
        </p:sp>
        <p:sp>
          <p:nvSpPr>
            <p:cNvPr id="39" name="Line 50">
              <a:extLst>
                <a:ext uri="{FF2B5EF4-FFF2-40B4-BE49-F238E27FC236}">
                  <a16:creationId xmlns:a16="http://schemas.microsoft.com/office/drawing/2014/main" id="{DFD69B8F-2847-4D02-9488-9C514FF8A99C}"/>
                </a:ext>
              </a:extLst>
            </p:cNvPr>
            <p:cNvSpPr>
              <a:spLocks noChangeShapeType="1"/>
            </p:cNvSpPr>
            <p:nvPr/>
          </p:nvSpPr>
          <p:spPr bwMode="auto">
            <a:xfrm flipV="1">
              <a:off x="793" y="3702"/>
              <a:ext cx="91" cy="46"/>
            </a:xfrm>
            <a:prstGeom prst="line">
              <a:avLst/>
            </a:prstGeom>
            <a:noFill/>
            <a:ln w="38100">
              <a:solidFill>
                <a:srgbClr val="FFCC00"/>
              </a:solidFill>
              <a:round/>
              <a:headEnd/>
              <a:tailEnd/>
            </a:ln>
          </p:spPr>
          <p:txBody>
            <a:bodyPr/>
            <a:lstStyle/>
            <a:p>
              <a:endParaRPr lang="ja-JP" altLang="en-US"/>
            </a:p>
          </p:txBody>
        </p:sp>
        <p:sp>
          <p:nvSpPr>
            <p:cNvPr id="40" name="Line 51">
              <a:extLst>
                <a:ext uri="{FF2B5EF4-FFF2-40B4-BE49-F238E27FC236}">
                  <a16:creationId xmlns:a16="http://schemas.microsoft.com/office/drawing/2014/main" id="{555FC67D-5FE6-4D4D-97B9-A25AC3FC42E2}"/>
                </a:ext>
              </a:extLst>
            </p:cNvPr>
            <p:cNvSpPr>
              <a:spLocks noChangeShapeType="1"/>
            </p:cNvSpPr>
            <p:nvPr/>
          </p:nvSpPr>
          <p:spPr bwMode="auto">
            <a:xfrm>
              <a:off x="793" y="3793"/>
              <a:ext cx="91" cy="0"/>
            </a:xfrm>
            <a:prstGeom prst="line">
              <a:avLst/>
            </a:prstGeom>
            <a:noFill/>
            <a:ln w="38100">
              <a:solidFill>
                <a:srgbClr val="FFCC00"/>
              </a:solidFill>
              <a:round/>
              <a:headEnd/>
              <a:tailEnd/>
            </a:ln>
          </p:spPr>
          <p:txBody>
            <a:bodyPr/>
            <a:lstStyle/>
            <a:p>
              <a:endParaRPr lang="ja-JP" altLang="en-US"/>
            </a:p>
          </p:txBody>
        </p:sp>
        <p:sp>
          <p:nvSpPr>
            <p:cNvPr id="41" name="Line 52">
              <a:extLst>
                <a:ext uri="{FF2B5EF4-FFF2-40B4-BE49-F238E27FC236}">
                  <a16:creationId xmlns:a16="http://schemas.microsoft.com/office/drawing/2014/main" id="{B6CEAF2A-211D-479E-BF1D-17670968ED9B}"/>
                </a:ext>
              </a:extLst>
            </p:cNvPr>
            <p:cNvSpPr>
              <a:spLocks noChangeShapeType="1"/>
            </p:cNvSpPr>
            <p:nvPr/>
          </p:nvSpPr>
          <p:spPr bwMode="auto">
            <a:xfrm>
              <a:off x="793" y="3838"/>
              <a:ext cx="91" cy="46"/>
            </a:xfrm>
            <a:prstGeom prst="line">
              <a:avLst/>
            </a:prstGeom>
            <a:noFill/>
            <a:ln w="38100">
              <a:solidFill>
                <a:srgbClr val="FFCC00"/>
              </a:solidFill>
              <a:round/>
              <a:headEnd/>
              <a:tailEnd/>
            </a:ln>
          </p:spPr>
          <p:txBody>
            <a:bodyPr/>
            <a:lstStyle/>
            <a:p>
              <a:endParaRPr lang="ja-JP" altLang="en-US"/>
            </a:p>
          </p:txBody>
        </p:sp>
        <p:sp>
          <p:nvSpPr>
            <p:cNvPr id="42" name="Line 53">
              <a:extLst>
                <a:ext uri="{FF2B5EF4-FFF2-40B4-BE49-F238E27FC236}">
                  <a16:creationId xmlns:a16="http://schemas.microsoft.com/office/drawing/2014/main" id="{A3E34F97-F88A-47FC-AF78-8D6028C5179A}"/>
                </a:ext>
              </a:extLst>
            </p:cNvPr>
            <p:cNvSpPr>
              <a:spLocks noChangeShapeType="1"/>
            </p:cNvSpPr>
            <p:nvPr/>
          </p:nvSpPr>
          <p:spPr bwMode="auto">
            <a:xfrm>
              <a:off x="748" y="3884"/>
              <a:ext cx="91" cy="90"/>
            </a:xfrm>
            <a:prstGeom prst="line">
              <a:avLst/>
            </a:prstGeom>
            <a:noFill/>
            <a:ln w="38100">
              <a:solidFill>
                <a:srgbClr val="FFCC00"/>
              </a:solidFill>
              <a:round/>
              <a:headEnd/>
              <a:tailEnd/>
            </a:ln>
          </p:spPr>
          <p:txBody>
            <a:bodyPr/>
            <a:lstStyle/>
            <a:p>
              <a:endParaRPr lang="ja-JP" altLang="en-US"/>
            </a:p>
          </p:txBody>
        </p:sp>
      </p:grpSp>
      <p:sp>
        <p:nvSpPr>
          <p:cNvPr id="46" name="Text Box 20">
            <a:extLst>
              <a:ext uri="{FF2B5EF4-FFF2-40B4-BE49-F238E27FC236}">
                <a16:creationId xmlns:a16="http://schemas.microsoft.com/office/drawing/2014/main" id="{6ACA1140-27B5-479C-B6AB-4C855A8557F7}"/>
              </a:ext>
            </a:extLst>
          </p:cNvPr>
          <p:cNvSpPr txBox="1">
            <a:spLocks noChangeArrowheads="1"/>
          </p:cNvSpPr>
          <p:nvPr/>
        </p:nvSpPr>
        <p:spPr bwMode="auto">
          <a:xfrm>
            <a:off x="2483768" y="2060848"/>
            <a:ext cx="1098550" cy="457200"/>
          </a:xfrm>
          <a:prstGeom prst="rect">
            <a:avLst/>
          </a:prstGeom>
          <a:noFill/>
          <a:ln w="9525">
            <a:noFill/>
            <a:miter lim="800000"/>
            <a:headEnd/>
            <a:tailEnd/>
          </a:ln>
          <a:effectLst/>
        </p:spPr>
        <p:txBody>
          <a:bodyPr wrap="none">
            <a:spAutoFit/>
          </a:bodyPr>
          <a:lstStyle/>
          <a:p>
            <a:pPr eaLnBrk="0" hangingPunct="0"/>
            <a:r>
              <a:rPr kumimoji="0" lang="ja-JP" altLang="en-US" sz="2400">
                <a:latin typeface="Times New Roman" pitchFamily="18" charset="0"/>
              </a:rPr>
              <a:t>入射光</a:t>
            </a:r>
          </a:p>
        </p:txBody>
      </p:sp>
      <p:sp>
        <p:nvSpPr>
          <p:cNvPr id="47" name="Text Box 21">
            <a:extLst>
              <a:ext uri="{FF2B5EF4-FFF2-40B4-BE49-F238E27FC236}">
                <a16:creationId xmlns:a16="http://schemas.microsoft.com/office/drawing/2014/main" id="{90C53553-A1B3-43ED-96B7-1A0099EDAF80}"/>
              </a:ext>
            </a:extLst>
          </p:cNvPr>
          <p:cNvSpPr txBox="1">
            <a:spLocks noChangeArrowheads="1"/>
          </p:cNvSpPr>
          <p:nvPr/>
        </p:nvSpPr>
        <p:spPr bwMode="auto">
          <a:xfrm>
            <a:off x="5148064" y="2276872"/>
            <a:ext cx="1098550" cy="457200"/>
          </a:xfrm>
          <a:prstGeom prst="rect">
            <a:avLst/>
          </a:prstGeom>
          <a:noFill/>
          <a:ln w="9525">
            <a:noFill/>
            <a:miter lim="800000"/>
            <a:headEnd/>
            <a:tailEnd/>
          </a:ln>
          <a:effectLst/>
        </p:spPr>
        <p:txBody>
          <a:bodyPr wrap="none">
            <a:spAutoFit/>
          </a:bodyPr>
          <a:lstStyle/>
          <a:p>
            <a:pPr eaLnBrk="0" hangingPunct="0"/>
            <a:r>
              <a:rPr kumimoji="0" lang="ja-JP" altLang="en-US" sz="2400" dirty="0">
                <a:latin typeface="Times New Roman" pitchFamily="18" charset="0"/>
              </a:rPr>
              <a:t>反射光</a:t>
            </a:r>
          </a:p>
        </p:txBody>
      </p:sp>
      <p:sp>
        <p:nvSpPr>
          <p:cNvPr id="48" name="Text Box 22">
            <a:extLst>
              <a:ext uri="{FF2B5EF4-FFF2-40B4-BE49-F238E27FC236}">
                <a16:creationId xmlns:a16="http://schemas.microsoft.com/office/drawing/2014/main" id="{3CDB513B-A69D-4CAA-89ED-0C8E17F34A21}"/>
              </a:ext>
            </a:extLst>
          </p:cNvPr>
          <p:cNvSpPr txBox="1">
            <a:spLocks noChangeArrowheads="1"/>
          </p:cNvSpPr>
          <p:nvPr/>
        </p:nvSpPr>
        <p:spPr bwMode="auto">
          <a:xfrm>
            <a:off x="5076056" y="3356992"/>
            <a:ext cx="1098550" cy="457200"/>
          </a:xfrm>
          <a:prstGeom prst="rect">
            <a:avLst/>
          </a:prstGeom>
          <a:noFill/>
          <a:ln w="9525">
            <a:noFill/>
            <a:miter lim="800000"/>
            <a:headEnd/>
            <a:tailEnd/>
          </a:ln>
          <a:effectLst/>
        </p:spPr>
        <p:txBody>
          <a:bodyPr wrap="none">
            <a:spAutoFit/>
          </a:bodyPr>
          <a:lstStyle/>
          <a:p>
            <a:pPr eaLnBrk="0" hangingPunct="0"/>
            <a:r>
              <a:rPr kumimoji="0" lang="ja-JP" altLang="en-US" sz="2400" dirty="0">
                <a:latin typeface="Times New Roman" pitchFamily="18" charset="0"/>
              </a:rPr>
              <a:t>透過光</a:t>
            </a:r>
          </a:p>
        </p:txBody>
      </p:sp>
      <p:sp>
        <p:nvSpPr>
          <p:cNvPr id="49" name="Text Box 51">
            <a:extLst>
              <a:ext uri="{FF2B5EF4-FFF2-40B4-BE49-F238E27FC236}">
                <a16:creationId xmlns:a16="http://schemas.microsoft.com/office/drawing/2014/main" id="{339F7B46-3E86-41F3-A4FD-3829C746FFD1}"/>
              </a:ext>
            </a:extLst>
          </p:cNvPr>
          <p:cNvSpPr txBox="1">
            <a:spLocks noChangeArrowheads="1"/>
          </p:cNvSpPr>
          <p:nvPr/>
        </p:nvSpPr>
        <p:spPr bwMode="auto">
          <a:xfrm>
            <a:off x="4067944" y="1556792"/>
            <a:ext cx="549275" cy="1006475"/>
          </a:xfrm>
          <a:prstGeom prst="rect">
            <a:avLst/>
          </a:prstGeom>
          <a:noFill/>
          <a:ln w="9525">
            <a:noFill/>
            <a:miter lim="800000"/>
            <a:headEnd/>
            <a:tailEnd/>
          </a:ln>
          <a:effectLst/>
        </p:spPr>
        <p:txBody>
          <a:bodyPr vert="eaVert" wrap="none">
            <a:spAutoFit/>
          </a:bodyPr>
          <a:lstStyle/>
          <a:p>
            <a:pPr eaLnBrk="0" hangingPunct="0"/>
            <a:r>
              <a:rPr kumimoji="0" lang="ja-JP" altLang="en-US" sz="2400" dirty="0">
                <a:latin typeface="Times New Roman" pitchFamily="18" charset="0"/>
              </a:rPr>
              <a:t>入射角</a:t>
            </a:r>
          </a:p>
        </p:txBody>
      </p:sp>
      <p:sp>
        <p:nvSpPr>
          <p:cNvPr id="50" name="Text Box 52">
            <a:extLst>
              <a:ext uri="{FF2B5EF4-FFF2-40B4-BE49-F238E27FC236}">
                <a16:creationId xmlns:a16="http://schemas.microsoft.com/office/drawing/2014/main" id="{FC282C3D-0F8A-4139-8AAA-609E585F5B90}"/>
              </a:ext>
            </a:extLst>
          </p:cNvPr>
          <p:cNvSpPr txBox="1">
            <a:spLocks noChangeArrowheads="1"/>
          </p:cNvSpPr>
          <p:nvPr/>
        </p:nvSpPr>
        <p:spPr bwMode="auto">
          <a:xfrm>
            <a:off x="4632325" y="1607989"/>
            <a:ext cx="549275" cy="1006475"/>
          </a:xfrm>
          <a:prstGeom prst="rect">
            <a:avLst/>
          </a:prstGeom>
          <a:noFill/>
          <a:ln w="9525">
            <a:noFill/>
            <a:miter lim="800000"/>
            <a:headEnd/>
            <a:tailEnd/>
          </a:ln>
          <a:effectLst/>
        </p:spPr>
        <p:txBody>
          <a:bodyPr vert="eaVert" wrap="none">
            <a:spAutoFit/>
          </a:bodyPr>
          <a:lstStyle/>
          <a:p>
            <a:pPr eaLnBrk="0" hangingPunct="0"/>
            <a:r>
              <a:rPr kumimoji="0" lang="ja-JP" altLang="en-US" sz="2400">
                <a:latin typeface="Times New Roman" pitchFamily="18" charset="0"/>
              </a:rPr>
              <a:t>反射角</a:t>
            </a:r>
          </a:p>
        </p:txBody>
      </p:sp>
      <p:sp>
        <p:nvSpPr>
          <p:cNvPr id="51" name="Text Box 53">
            <a:extLst>
              <a:ext uri="{FF2B5EF4-FFF2-40B4-BE49-F238E27FC236}">
                <a16:creationId xmlns:a16="http://schemas.microsoft.com/office/drawing/2014/main" id="{2A7DEB83-C3B3-49BC-A4BD-DCFAF91D3DBA}"/>
              </a:ext>
            </a:extLst>
          </p:cNvPr>
          <p:cNvSpPr txBox="1">
            <a:spLocks noChangeArrowheads="1"/>
          </p:cNvSpPr>
          <p:nvPr/>
        </p:nvSpPr>
        <p:spPr bwMode="auto">
          <a:xfrm>
            <a:off x="4002088" y="1155552"/>
            <a:ext cx="590550" cy="457200"/>
          </a:xfrm>
          <a:prstGeom prst="rect">
            <a:avLst/>
          </a:prstGeom>
          <a:noFill/>
          <a:ln w="9525">
            <a:noFill/>
            <a:miter lim="800000"/>
            <a:headEnd/>
            <a:tailEnd/>
          </a:ln>
          <a:effectLst/>
        </p:spPr>
        <p:txBody>
          <a:bodyPr wrap="none">
            <a:spAutoFit/>
          </a:bodyPr>
          <a:lstStyle/>
          <a:p>
            <a:pPr eaLnBrk="0" hangingPunct="0"/>
            <a:r>
              <a:rPr kumimoji="0" lang="en-US" altLang="ja-JP" sz="2400">
                <a:latin typeface="Times New Roman" pitchFamily="18" charset="0"/>
              </a:rPr>
              <a:t>θ</a:t>
            </a:r>
            <a:r>
              <a:rPr kumimoji="0" lang="en-US" altLang="ja-JP" sz="2400" baseline="-25000">
                <a:latin typeface="Times New Roman" pitchFamily="18" charset="0"/>
              </a:rPr>
              <a:t>1</a:t>
            </a:r>
          </a:p>
        </p:txBody>
      </p:sp>
      <p:sp>
        <p:nvSpPr>
          <p:cNvPr id="52" name="Text Box 55">
            <a:extLst>
              <a:ext uri="{FF2B5EF4-FFF2-40B4-BE49-F238E27FC236}">
                <a16:creationId xmlns:a16="http://schemas.microsoft.com/office/drawing/2014/main" id="{D588EC98-EF10-471C-AC08-3838FE520990}"/>
              </a:ext>
            </a:extLst>
          </p:cNvPr>
          <p:cNvSpPr txBox="1">
            <a:spLocks noChangeArrowheads="1"/>
          </p:cNvSpPr>
          <p:nvPr/>
        </p:nvSpPr>
        <p:spPr bwMode="auto">
          <a:xfrm>
            <a:off x="4499992" y="3645024"/>
            <a:ext cx="549275" cy="1006475"/>
          </a:xfrm>
          <a:prstGeom prst="rect">
            <a:avLst/>
          </a:prstGeom>
          <a:noFill/>
          <a:ln w="9525">
            <a:noFill/>
            <a:miter lim="800000"/>
            <a:headEnd/>
            <a:tailEnd/>
          </a:ln>
          <a:effectLst/>
        </p:spPr>
        <p:txBody>
          <a:bodyPr vert="eaVert" wrap="none">
            <a:spAutoFit/>
          </a:bodyPr>
          <a:lstStyle/>
          <a:p>
            <a:pPr eaLnBrk="0" hangingPunct="0"/>
            <a:r>
              <a:rPr kumimoji="0" lang="ja-JP" altLang="en-US" sz="2400" dirty="0">
                <a:latin typeface="Times New Roman" pitchFamily="18" charset="0"/>
              </a:rPr>
              <a:t>透過角</a:t>
            </a:r>
          </a:p>
        </p:txBody>
      </p:sp>
      <p:sp>
        <p:nvSpPr>
          <p:cNvPr id="53" name="Text Box 57">
            <a:extLst>
              <a:ext uri="{FF2B5EF4-FFF2-40B4-BE49-F238E27FC236}">
                <a16:creationId xmlns:a16="http://schemas.microsoft.com/office/drawing/2014/main" id="{5C468E13-0ECD-4004-AFF0-D0FA744808D8}"/>
              </a:ext>
            </a:extLst>
          </p:cNvPr>
          <p:cNvSpPr txBox="1">
            <a:spLocks noChangeArrowheads="1"/>
          </p:cNvSpPr>
          <p:nvPr/>
        </p:nvSpPr>
        <p:spPr bwMode="auto">
          <a:xfrm>
            <a:off x="4644008" y="4653136"/>
            <a:ext cx="590550" cy="457200"/>
          </a:xfrm>
          <a:prstGeom prst="rect">
            <a:avLst/>
          </a:prstGeom>
          <a:noFill/>
          <a:ln w="9525">
            <a:noFill/>
            <a:miter lim="800000"/>
            <a:headEnd/>
            <a:tailEnd/>
          </a:ln>
          <a:effectLst/>
        </p:spPr>
        <p:txBody>
          <a:bodyPr wrap="none">
            <a:spAutoFit/>
          </a:bodyPr>
          <a:lstStyle/>
          <a:p>
            <a:pPr eaLnBrk="0" hangingPunct="0"/>
            <a:r>
              <a:rPr kumimoji="0" lang="en-US" altLang="ja-JP" sz="2400" dirty="0">
                <a:latin typeface="Times New Roman" pitchFamily="18" charset="0"/>
              </a:rPr>
              <a:t>θ</a:t>
            </a:r>
            <a:r>
              <a:rPr kumimoji="0" lang="en-US" altLang="ja-JP" sz="2400" baseline="-25000" dirty="0">
                <a:latin typeface="Times New Roman" pitchFamily="18" charset="0"/>
              </a:rPr>
              <a:t>2</a:t>
            </a:r>
          </a:p>
        </p:txBody>
      </p:sp>
      <p:sp>
        <p:nvSpPr>
          <p:cNvPr id="54" name="Text Box 58">
            <a:extLst>
              <a:ext uri="{FF2B5EF4-FFF2-40B4-BE49-F238E27FC236}">
                <a16:creationId xmlns:a16="http://schemas.microsoft.com/office/drawing/2014/main" id="{6193C71D-867D-49D0-8850-0F40BE93C489}"/>
              </a:ext>
            </a:extLst>
          </p:cNvPr>
          <p:cNvSpPr txBox="1">
            <a:spLocks noChangeArrowheads="1"/>
          </p:cNvSpPr>
          <p:nvPr/>
        </p:nvSpPr>
        <p:spPr bwMode="auto">
          <a:xfrm>
            <a:off x="4643438" y="1180952"/>
            <a:ext cx="590550" cy="457200"/>
          </a:xfrm>
          <a:prstGeom prst="rect">
            <a:avLst/>
          </a:prstGeom>
          <a:noFill/>
          <a:ln w="9525">
            <a:noFill/>
            <a:miter lim="800000"/>
            <a:headEnd/>
            <a:tailEnd/>
          </a:ln>
          <a:effectLst/>
        </p:spPr>
        <p:txBody>
          <a:bodyPr wrap="none">
            <a:spAutoFit/>
          </a:bodyPr>
          <a:lstStyle/>
          <a:p>
            <a:pPr eaLnBrk="0" hangingPunct="0"/>
            <a:r>
              <a:rPr kumimoji="0" lang="en-US" altLang="ja-JP" sz="2400" dirty="0">
                <a:latin typeface="Times New Roman" pitchFamily="18" charset="0"/>
              </a:rPr>
              <a:t>θ</a:t>
            </a:r>
            <a:r>
              <a:rPr kumimoji="0" lang="en-US" altLang="ja-JP" sz="2400" baseline="-25000" dirty="0">
                <a:latin typeface="Times New Roman" pitchFamily="18" charset="0"/>
              </a:rPr>
              <a:t>1</a:t>
            </a:r>
          </a:p>
        </p:txBody>
      </p:sp>
      <p:grpSp>
        <p:nvGrpSpPr>
          <p:cNvPr id="56" name="Group 8">
            <a:extLst>
              <a:ext uri="{FF2B5EF4-FFF2-40B4-BE49-F238E27FC236}">
                <a16:creationId xmlns:a16="http://schemas.microsoft.com/office/drawing/2014/main" id="{DB3AA1B7-D0B8-42E6-8794-D784A349B359}"/>
              </a:ext>
            </a:extLst>
          </p:cNvPr>
          <p:cNvGrpSpPr>
            <a:grpSpLocks/>
          </p:cNvGrpSpPr>
          <p:nvPr/>
        </p:nvGrpSpPr>
        <p:grpSpPr bwMode="auto">
          <a:xfrm>
            <a:off x="945704" y="2323356"/>
            <a:ext cx="1066800" cy="1066800"/>
            <a:chOff x="96" y="2208"/>
            <a:chExt cx="480" cy="480"/>
          </a:xfrm>
        </p:grpSpPr>
        <p:sp>
          <p:nvSpPr>
            <p:cNvPr id="61" name="Line 9">
              <a:extLst>
                <a:ext uri="{FF2B5EF4-FFF2-40B4-BE49-F238E27FC236}">
                  <a16:creationId xmlns:a16="http://schemas.microsoft.com/office/drawing/2014/main" id="{1783B2FC-2215-47EB-9452-9A111641EE68}"/>
                </a:ext>
              </a:extLst>
            </p:cNvPr>
            <p:cNvSpPr>
              <a:spLocks noChangeShapeType="1"/>
            </p:cNvSpPr>
            <p:nvPr/>
          </p:nvSpPr>
          <p:spPr bwMode="auto">
            <a:xfrm>
              <a:off x="336" y="2208"/>
              <a:ext cx="0" cy="480"/>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62" name="Line 10">
              <a:extLst>
                <a:ext uri="{FF2B5EF4-FFF2-40B4-BE49-F238E27FC236}">
                  <a16:creationId xmlns:a16="http://schemas.microsoft.com/office/drawing/2014/main" id="{FE3A4A39-F1F3-49D7-BCBE-F87E4E968093}"/>
                </a:ext>
              </a:extLst>
            </p:cNvPr>
            <p:cNvSpPr>
              <a:spLocks noChangeShapeType="1"/>
            </p:cNvSpPr>
            <p:nvPr/>
          </p:nvSpPr>
          <p:spPr bwMode="auto">
            <a:xfrm>
              <a:off x="96" y="2448"/>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57" name="Text Box 17">
            <a:extLst>
              <a:ext uri="{FF2B5EF4-FFF2-40B4-BE49-F238E27FC236}">
                <a16:creationId xmlns:a16="http://schemas.microsoft.com/office/drawing/2014/main" id="{C339A4E3-6F67-4DC1-ABCE-4A6C23460679}"/>
              </a:ext>
            </a:extLst>
          </p:cNvPr>
          <p:cNvSpPr txBox="1">
            <a:spLocks noChangeArrowheads="1"/>
          </p:cNvSpPr>
          <p:nvPr/>
        </p:nvSpPr>
        <p:spPr bwMode="auto">
          <a:xfrm>
            <a:off x="945704" y="3390156"/>
            <a:ext cx="946150" cy="457200"/>
          </a:xfrm>
          <a:prstGeom prst="rect">
            <a:avLst/>
          </a:prstGeom>
          <a:noFill/>
          <a:ln w="9525">
            <a:noFill/>
            <a:miter lim="800000"/>
            <a:headEnd/>
            <a:tailEnd/>
          </a:ln>
          <a:effectLst/>
        </p:spPr>
        <p:txBody>
          <a:bodyPr wrap="none">
            <a:spAutoFit/>
          </a:bodyPr>
          <a:lstStyle/>
          <a:p>
            <a:pPr eaLnBrk="0" hangingPunct="0"/>
            <a:r>
              <a:rPr kumimoji="0" lang="en-US" altLang="ja-JP" sz="2400">
                <a:latin typeface="Times New Roman" pitchFamily="18" charset="0"/>
              </a:rPr>
              <a:t>p</a:t>
            </a:r>
            <a:r>
              <a:rPr kumimoji="0" lang="ja-JP" altLang="en-US" sz="2400">
                <a:latin typeface="Times New Roman" pitchFamily="18" charset="0"/>
              </a:rPr>
              <a:t>成分</a:t>
            </a:r>
          </a:p>
        </p:txBody>
      </p:sp>
      <p:sp>
        <p:nvSpPr>
          <p:cNvPr id="58" name="Text Box 18">
            <a:extLst>
              <a:ext uri="{FF2B5EF4-FFF2-40B4-BE49-F238E27FC236}">
                <a16:creationId xmlns:a16="http://schemas.microsoft.com/office/drawing/2014/main" id="{6541C71F-EDE7-4208-A88A-0A6BC7941E10}"/>
              </a:ext>
            </a:extLst>
          </p:cNvPr>
          <p:cNvSpPr txBox="1">
            <a:spLocks noChangeArrowheads="1"/>
          </p:cNvSpPr>
          <p:nvPr/>
        </p:nvSpPr>
        <p:spPr bwMode="auto">
          <a:xfrm>
            <a:off x="107504" y="2628156"/>
            <a:ext cx="912813" cy="457200"/>
          </a:xfrm>
          <a:prstGeom prst="rect">
            <a:avLst/>
          </a:prstGeom>
          <a:noFill/>
          <a:ln w="9525">
            <a:noFill/>
            <a:miter lim="800000"/>
            <a:headEnd/>
            <a:tailEnd/>
          </a:ln>
          <a:effectLst/>
        </p:spPr>
        <p:txBody>
          <a:bodyPr wrap="none">
            <a:spAutoFit/>
          </a:bodyPr>
          <a:lstStyle/>
          <a:p>
            <a:pPr eaLnBrk="0" hangingPunct="0"/>
            <a:r>
              <a:rPr kumimoji="0" lang="en-US" altLang="ja-JP" sz="2400">
                <a:latin typeface="Times New Roman" pitchFamily="18" charset="0"/>
              </a:rPr>
              <a:t>s</a:t>
            </a:r>
            <a:r>
              <a:rPr kumimoji="0" lang="ja-JP" altLang="en-US" sz="2400">
                <a:latin typeface="Times New Roman" pitchFamily="18" charset="0"/>
              </a:rPr>
              <a:t>成分</a:t>
            </a:r>
          </a:p>
        </p:txBody>
      </p:sp>
      <p:sp>
        <p:nvSpPr>
          <p:cNvPr id="59" name="Freeform 43">
            <a:extLst>
              <a:ext uri="{FF2B5EF4-FFF2-40B4-BE49-F238E27FC236}">
                <a16:creationId xmlns:a16="http://schemas.microsoft.com/office/drawing/2014/main" id="{A799E305-36D5-40EF-8DCD-5C5C4E864309}"/>
              </a:ext>
            </a:extLst>
          </p:cNvPr>
          <p:cNvSpPr>
            <a:spLocks/>
          </p:cNvSpPr>
          <p:nvPr/>
        </p:nvSpPr>
        <p:spPr bwMode="auto">
          <a:xfrm>
            <a:off x="1860104" y="1792638"/>
            <a:ext cx="766724" cy="1826118"/>
          </a:xfrm>
          <a:custGeom>
            <a:avLst/>
            <a:gdLst>
              <a:gd name="connsiteX0" fmla="*/ 0 w 11180"/>
              <a:gd name="connsiteY0" fmla="*/ 59912 h 59912"/>
              <a:gd name="connsiteX1" fmla="*/ 6667 w 11180"/>
              <a:gd name="connsiteY1" fmla="*/ 57412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Lst>
            <a:ahLst/>
            <a:cxnLst>
              <a:cxn ang="0">
                <a:pos x="connsiteX0" y="connsiteY0"/>
              </a:cxn>
              <a:cxn ang="0">
                <a:pos x="connsiteX1" y="connsiteY1"/>
              </a:cxn>
              <a:cxn ang="0">
                <a:pos x="connsiteX2" y="connsiteY2"/>
              </a:cxn>
            </a:cxnLst>
            <a:rect l="l" t="t" r="r" b="b"/>
            <a:pathLst>
              <a:path w="11180" h="59912">
                <a:moveTo>
                  <a:pt x="0" y="59912"/>
                </a:moveTo>
                <a:cubicBezTo>
                  <a:pt x="2618" y="48876"/>
                  <a:pt x="5591" y="36512"/>
                  <a:pt x="6667" y="29270"/>
                </a:cubicBezTo>
                <a:cubicBezTo>
                  <a:pt x="7743" y="22028"/>
                  <a:pt x="9285" y="4244"/>
                  <a:pt x="11180" y="0"/>
                </a:cubicBezTo>
              </a:path>
            </a:pathLst>
          </a:custGeom>
          <a:noFill/>
          <a:ln w="19050" cap="flat">
            <a:solidFill>
              <a:schemeClr val="tx1"/>
            </a:solidFill>
            <a:prstDash val="sysDot"/>
            <a:round/>
            <a:headEnd/>
            <a:tailEnd type="arrow" w="med" len="med"/>
          </a:ln>
          <a:effectLst/>
        </p:spPr>
        <p:txBody>
          <a:bodyPr/>
          <a:lstStyle/>
          <a:p>
            <a:endParaRPr lang="ja-JP" altLang="en-US"/>
          </a:p>
        </p:txBody>
      </p:sp>
      <p:sp>
        <p:nvSpPr>
          <p:cNvPr id="60" name="Freeform 44">
            <a:extLst>
              <a:ext uri="{FF2B5EF4-FFF2-40B4-BE49-F238E27FC236}">
                <a16:creationId xmlns:a16="http://schemas.microsoft.com/office/drawing/2014/main" id="{77436D01-27A8-4EF4-86BE-E2D2B5BAFF8A}"/>
              </a:ext>
            </a:extLst>
          </p:cNvPr>
          <p:cNvSpPr>
            <a:spLocks/>
          </p:cNvSpPr>
          <p:nvPr/>
        </p:nvSpPr>
        <p:spPr bwMode="auto">
          <a:xfrm>
            <a:off x="716920" y="1029632"/>
            <a:ext cx="1831063" cy="1598515"/>
          </a:xfrm>
          <a:custGeom>
            <a:avLst/>
            <a:gdLst>
              <a:gd name="connsiteX0" fmla="*/ 0 w 8899"/>
              <a:gd name="connsiteY0" fmla="*/ 21649 h 21649"/>
              <a:gd name="connsiteX1" fmla="*/ 3704 w 8899"/>
              <a:gd name="connsiteY1" fmla="*/ 15333 h 21649"/>
              <a:gd name="connsiteX2" fmla="*/ 8899 w 8899"/>
              <a:gd name="connsiteY2" fmla="*/ 662 h 21649"/>
              <a:gd name="connsiteX0" fmla="*/ 0 w 10000"/>
              <a:gd name="connsiteY0" fmla="*/ 10297 h 10297"/>
              <a:gd name="connsiteX1" fmla="*/ 3145 w 10000"/>
              <a:gd name="connsiteY1" fmla="*/ 2217 h 10297"/>
              <a:gd name="connsiteX2" fmla="*/ 10000 w 10000"/>
              <a:gd name="connsiteY2" fmla="*/ 603 h 10297"/>
              <a:gd name="connsiteX0" fmla="*/ 1 w 10001"/>
              <a:gd name="connsiteY0" fmla="*/ 10297 h 10297"/>
              <a:gd name="connsiteX1" fmla="*/ 3146 w 10001"/>
              <a:gd name="connsiteY1" fmla="*/ 2217 h 10297"/>
              <a:gd name="connsiteX2" fmla="*/ 10001 w 10001"/>
              <a:gd name="connsiteY2" fmla="*/ 603 h 10297"/>
              <a:gd name="connsiteX0" fmla="*/ 1 w 10001"/>
              <a:gd name="connsiteY0" fmla="*/ 10044 h 10044"/>
              <a:gd name="connsiteX1" fmla="*/ 3146 w 10001"/>
              <a:gd name="connsiteY1" fmla="*/ 1964 h 10044"/>
              <a:gd name="connsiteX2" fmla="*/ 10001 w 10001"/>
              <a:gd name="connsiteY2" fmla="*/ 350 h 10044"/>
              <a:gd name="connsiteX0" fmla="*/ 1 w 10001"/>
              <a:gd name="connsiteY0" fmla="*/ 10178 h 10178"/>
              <a:gd name="connsiteX1" fmla="*/ 3146 w 10001"/>
              <a:gd name="connsiteY1" fmla="*/ 2098 h 10178"/>
              <a:gd name="connsiteX2" fmla="*/ 10001 w 10001"/>
              <a:gd name="connsiteY2" fmla="*/ 484 h 10178"/>
              <a:gd name="connsiteX0" fmla="*/ 1 w 10001"/>
              <a:gd name="connsiteY0" fmla="*/ 10178 h 10178"/>
              <a:gd name="connsiteX1" fmla="*/ 3146 w 10001"/>
              <a:gd name="connsiteY1" fmla="*/ 2098 h 10178"/>
              <a:gd name="connsiteX2" fmla="*/ 10001 w 10001"/>
              <a:gd name="connsiteY2" fmla="*/ 484 h 10178"/>
              <a:gd name="connsiteX0" fmla="*/ 1 w 10001"/>
              <a:gd name="connsiteY0" fmla="*/ 10200 h 10200"/>
              <a:gd name="connsiteX1" fmla="*/ 3146 w 10001"/>
              <a:gd name="connsiteY1" fmla="*/ 2120 h 10200"/>
              <a:gd name="connsiteX2" fmla="*/ 10001 w 10001"/>
              <a:gd name="connsiteY2" fmla="*/ 506 h 10200"/>
            </a:gdLst>
            <a:ahLst/>
            <a:cxnLst>
              <a:cxn ang="0">
                <a:pos x="connsiteX0" y="connsiteY0"/>
              </a:cxn>
              <a:cxn ang="0">
                <a:pos x="connsiteX1" y="connsiteY1"/>
              </a:cxn>
              <a:cxn ang="0">
                <a:pos x="connsiteX2" y="connsiteY2"/>
              </a:cxn>
            </a:cxnLst>
            <a:rect l="l" t="t" r="r" b="b"/>
            <a:pathLst>
              <a:path w="10001" h="10200">
                <a:moveTo>
                  <a:pt x="1" y="10200"/>
                </a:moveTo>
                <a:cubicBezTo>
                  <a:pt x="-47" y="7794"/>
                  <a:pt x="2114" y="3323"/>
                  <a:pt x="3146" y="2120"/>
                </a:cubicBezTo>
                <a:cubicBezTo>
                  <a:pt x="4178" y="917"/>
                  <a:pt x="7356" y="-890"/>
                  <a:pt x="10001" y="506"/>
                </a:cubicBezTo>
              </a:path>
            </a:pathLst>
          </a:custGeom>
          <a:noFill/>
          <a:ln w="19050" cap="flat">
            <a:solidFill>
              <a:schemeClr val="tx1"/>
            </a:solidFill>
            <a:prstDash val="sysDot"/>
            <a:round/>
            <a:headEnd/>
            <a:tailEnd type="arrow" w="med" len="med"/>
          </a:ln>
          <a:effectLst/>
        </p:spPr>
        <p:txBody>
          <a:bodyPr/>
          <a:lstStyle/>
          <a:p>
            <a:endParaRPr lang="ja-JP" altLang="en-US"/>
          </a:p>
        </p:txBody>
      </p:sp>
      <p:grpSp>
        <p:nvGrpSpPr>
          <p:cNvPr id="63" name="Group 11">
            <a:extLst>
              <a:ext uri="{FF2B5EF4-FFF2-40B4-BE49-F238E27FC236}">
                <a16:creationId xmlns:a16="http://schemas.microsoft.com/office/drawing/2014/main" id="{22ACBEBF-2BAD-4909-A703-A0A0B8250E51}"/>
              </a:ext>
            </a:extLst>
          </p:cNvPr>
          <p:cNvGrpSpPr>
            <a:grpSpLocks/>
          </p:cNvGrpSpPr>
          <p:nvPr/>
        </p:nvGrpSpPr>
        <p:grpSpPr bwMode="auto">
          <a:xfrm>
            <a:off x="7812360" y="1268760"/>
            <a:ext cx="762000" cy="457200"/>
            <a:chOff x="3840" y="1872"/>
            <a:chExt cx="480" cy="288"/>
          </a:xfrm>
        </p:grpSpPr>
        <p:sp>
          <p:nvSpPr>
            <p:cNvPr id="64" name="Line 12">
              <a:extLst>
                <a:ext uri="{FF2B5EF4-FFF2-40B4-BE49-F238E27FC236}">
                  <a16:creationId xmlns:a16="http://schemas.microsoft.com/office/drawing/2014/main" id="{84BDF458-1E80-4C02-87C1-EA10FF3D747D}"/>
                </a:ext>
              </a:extLst>
            </p:cNvPr>
            <p:cNvSpPr>
              <a:spLocks noChangeShapeType="1"/>
            </p:cNvSpPr>
            <p:nvPr/>
          </p:nvSpPr>
          <p:spPr bwMode="auto">
            <a:xfrm>
              <a:off x="4080" y="1872"/>
              <a:ext cx="0" cy="288"/>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65" name="Line 13">
              <a:extLst>
                <a:ext uri="{FF2B5EF4-FFF2-40B4-BE49-F238E27FC236}">
                  <a16:creationId xmlns:a16="http://schemas.microsoft.com/office/drawing/2014/main" id="{06859AC4-382D-4E27-B5D5-80CFCD2B6329}"/>
                </a:ext>
              </a:extLst>
            </p:cNvPr>
            <p:cNvSpPr>
              <a:spLocks noChangeShapeType="1"/>
            </p:cNvSpPr>
            <p:nvPr/>
          </p:nvSpPr>
          <p:spPr bwMode="auto">
            <a:xfrm>
              <a:off x="3840" y="2016"/>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grpSp>
        <p:nvGrpSpPr>
          <p:cNvPr id="66" name="Group 14">
            <a:extLst>
              <a:ext uri="{FF2B5EF4-FFF2-40B4-BE49-F238E27FC236}">
                <a16:creationId xmlns:a16="http://schemas.microsoft.com/office/drawing/2014/main" id="{04C7D580-3AF5-49CD-8C9C-2CFFF6870FDA}"/>
              </a:ext>
            </a:extLst>
          </p:cNvPr>
          <p:cNvGrpSpPr>
            <a:grpSpLocks/>
          </p:cNvGrpSpPr>
          <p:nvPr/>
        </p:nvGrpSpPr>
        <p:grpSpPr bwMode="auto">
          <a:xfrm>
            <a:off x="7812360" y="4077072"/>
            <a:ext cx="762000" cy="914400"/>
            <a:chOff x="3552" y="3408"/>
            <a:chExt cx="480" cy="576"/>
          </a:xfrm>
        </p:grpSpPr>
        <p:sp>
          <p:nvSpPr>
            <p:cNvPr id="67" name="Line 15">
              <a:extLst>
                <a:ext uri="{FF2B5EF4-FFF2-40B4-BE49-F238E27FC236}">
                  <a16:creationId xmlns:a16="http://schemas.microsoft.com/office/drawing/2014/main" id="{9CBDC654-29DF-448E-BDA4-557F6D27785A}"/>
                </a:ext>
              </a:extLst>
            </p:cNvPr>
            <p:cNvSpPr>
              <a:spLocks noChangeShapeType="1"/>
            </p:cNvSpPr>
            <p:nvPr/>
          </p:nvSpPr>
          <p:spPr bwMode="auto">
            <a:xfrm>
              <a:off x="3792" y="3408"/>
              <a:ext cx="0" cy="576"/>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68" name="Line 16">
              <a:extLst>
                <a:ext uri="{FF2B5EF4-FFF2-40B4-BE49-F238E27FC236}">
                  <a16:creationId xmlns:a16="http://schemas.microsoft.com/office/drawing/2014/main" id="{E5A03CD0-3C0F-4FCE-84C7-3005225B91E9}"/>
                </a:ext>
              </a:extLst>
            </p:cNvPr>
            <p:cNvSpPr>
              <a:spLocks noChangeShapeType="1"/>
            </p:cNvSpPr>
            <p:nvPr/>
          </p:nvSpPr>
          <p:spPr bwMode="auto">
            <a:xfrm>
              <a:off x="3552" y="3696"/>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69" name="正方形/長方形 68">
            <a:extLst>
              <a:ext uri="{FF2B5EF4-FFF2-40B4-BE49-F238E27FC236}">
                <a16:creationId xmlns:a16="http://schemas.microsoft.com/office/drawing/2014/main" id="{B20043B7-DBDD-49DA-8B64-7CCBC6FBA7E0}"/>
              </a:ext>
            </a:extLst>
          </p:cNvPr>
          <p:cNvSpPr/>
          <p:nvPr/>
        </p:nvSpPr>
        <p:spPr>
          <a:xfrm>
            <a:off x="323528" y="4653136"/>
            <a:ext cx="4572000" cy="646331"/>
          </a:xfrm>
          <a:prstGeom prst="rect">
            <a:avLst/>
          </a:prstGeom>
        </p:spPr>
        <p:txBody>
          <a:bodyPr>
            <a:spAutoFit/>
          </a:bodyPr>
          <a:lstStyle/>
          <a:p>
            <a:pPr eaLnBrk="0" hangingPunct="0"/>
            <a:r>
              <a:rPr kumimoji="0" lang="en-US" altLang="ja-JP" dirty="0">
                <a:latin typeface="Times New Roman" pitchFamily="18" charset="0"/>
              </a:rPr>
              <a:t>p</a:t>
            </a:r>
            <a:r>
              <a:rPr kumimoji="0" lang="ja-JP" altLang="en-US" dirty="0">
                <a:latin typeface="Times New Roman" pitchFamily="18" charset="0"/>
              </a:rPr>
              <a:t>成分</a:t>
            </a:r>
            <a:r>
              <a:rPr kumimoji="0" lang="en-US" altLang="ja-JP" dirty="0">
                <a:latin typeface="Times New Roman" pitchFamily="18" charset="0"/>
              </a:rPr>
              <a:t>:</a:t>
            </a:r>
            <a:r>
              <a:rPr kumimoji="0" lang="ja-JP" altLang="en-US" dirty="0">
                <a:latin typeface="Times New Roman" pitchFamily="18" charset="0"/>
              </a:rPr>
              <a:t>反射面に平行な方向</a:t>
            </a:r>
          </a:p>
          <a:p>
            <a:pPr eaLnBrk="0" hangingPunct="0"/>
            <a:r>
              <a:rPr kumimoji="0" lang="en-US" altLang="ja-JP" dirty="0">
                <a:latin typeface="Times New Roman" pitchFamily="18" charset="0"/>
              </a:rPr>
              <a:t>s</a:t>
            </a:r>
            <a:r>
              <a:rPr kumimoji="0" lang="ja-JP" altLang="en-US" dirty="0">
                <a:latin typeface="Times New Roman" pitchFamily="18" charset="0"/>
              </a:rPr>
              <a:t>成分</a:t>
            </a:r>
            <a:r>
              <a:rPr kumimoji="0" lang="en-US" altLang="ja-JP" dirty="0">
                <a:latin typeface="Times New Roman" pitchFamily="18" charset="0"/>
              </a:rPr>
              <a:t>:</a:t>
            </a:r>
            <a:r>
              <a:rPr kumimoji="0" lang="ja-JP" altLang="en-US" dirty="0">
                <a:latin typeface="Times New Roman" pitchFamily="18" charset="0"/>
              </a:rPr>
              <a:t>反射面に垂直な方向</a:t>
            </a:r>
          </a:p>
        </p:txBody>
      </p:sp>
    </p:spTree>
    <p:extLst>
      <p:ext uri="{BB962C8B-B14F-4D97-AF65-F5344CB8AC3E}">
        <p14:creationId xmlns:p14="http://schemas.microsoft.com/office/powerpoint/2010/main" val="3432448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9" name="Rectangle 3"/>
          <p:cNvSpPr>
            <a:spLocks noChangeArrowheads="1"/>
          </p:cNvSpPr>
          <p:nvPr/>
        </p:nvSpPr>
        <p:spPr bwMode="auto">
          <a:xfrm>
            <a:off x="3506788" y="693143"/>
            <a:ext cx="5122862" cy="3600450"/>
          </a:xfrm>
          <a:prstGeom prst="rect">
            <a:avLst/>
          </a:prstGeom>
          <a:noFill/>
          <a:ln w="38100">
            <a:solidFill>
              <a:schemeClr val="tx1"/>
            </a:solidFill>
            <a:miter lim="800000"/>
            <a:headEnd/>
            <a:tailEnd/>
          </a:ln>
        </p:spPr>
        <p:txBody>
          <a:bodyPr/>
          <a:lstStyle/>
          <a:p>
            <a:endParaRPr lang="ja-JP" altLang="en-US"/>
          </a:p>
        </p:txBody>
      </p:sp>
      <p:sp>
        <p:nvSpPr>
          <p:cNvPr id="649220" name="Freeform 4"/>
          <p:cNvSpPr>
            <a:spLocks/>
          </p:cNvSpPr>
          <p:nvPr/>
        </p:nvSpPr>
        <p:spPr bwMode="auto">
          <a:xfrm>
            <a:off x="3506788" y="705843"/>
            <a:ext cx="5105400" cy="3433762"/>
          </a:xfrm>
          <a:custGeom>
            <a:avLst/>
            <a:gdLst/>
            <a:ahLst/>
            <a:cxnLst>
              <a:cxn ang="0">
                <a:pos x="4" y="291"/>
              </a:cxn>
              <a:cxn ang="0">
                <a:pos x="8" y="291"/>
              </a:cxn>
              <a:cxn ang="0">
                <a:pos x="13" y="291"/>
              </a:cxn>
              <a:cxn ang="0">
                <a:pos x="18" y="291"/>
              </a:cxn>
              <a:cxn ang="0">
                <a:pos x="23" y="291"/>
              </a:cxn>
              <a:cxn ang="0">
                <a:pos x="28" y="291"/>
              </a:cxn>
              <a:cxn ang="0">
                <a:pos x="33" y="291"/>
              </a:cxn>
              <a:cxn ang="0">
                <a:pos x="37" y="291"/>
              </a:cxn>
              <a:cxn ang="0">
                <a:pos x="42" y="290"/>
              </a:cxn>
              <a:cxn ang="0">
                <a:pos x="47" y="290"/>
              </a:cxn>
              <a:cxn ang="0">
                <a:pos x="52" y="290"/>
              </a:cxn>
              <a:cxn ang="0">
                <a:pos x="57" y="290"/>
              </a:cxn>
              <a:cxn ang="0">
                <a:pos x="61" y="290"/>
              </a:cxn>
              <a:cxn ang="0">
                <a:pos x="66" y="289"/>
              </a:cxn>
              <a:cxn ang="0">
                <a:pos x="71" y="289"/>
              </a:cxn>
              <a:cxn ang="0">
                <a:pos x="76" y="289"/>
              </a:cxn>
              <a:cxn ang="0">
                <a:pos x="80" y="288"/>
              </a:cxn>
              <a:cxn ang="0">
                <a:pos x="85" y="288"/>
              </a:cxn>
              <a:cxn ang="0">
                <a:pos x="90" y="287"/>
              </a:cxn>
              <a:cxn ang="0">
                <a:pos x="95" y="287"/>
              </a:cxn>
              <a:cxn ang="0">
                <a:pos x="100" y="286"/>
              </a:cxn>
              <a:cxn ang="0">
                <a:pos x="104" y="285"/>
              </a:cxn>
              <a:cxn ang="0">
                <a:pos x="109" y="285"/>
              </a:cxn>
              <a:cxn ang="0">
                <a:pos x="114" y="284"/>
              </a:cxn>
              <a:cxn ang="0">
                <a:pos x="119" y="283"/>
              </a:cxn>
              <a:cxn ang="0">
                <a:pos x="124" y="282"/>
              </a:cxn>
              <a:cxn ang="0">
                <a:pos x="128" y="281"/>
              </a:cxn>
              <a:cxn ang="0">
                <a:pos x="133" y="280"/>
              </a:cxn>
              <a:cxn ang="0">
                <a:pos x="138" y="279"/>
              </a:cxn>
              <a:cxn ang="0">
                <a:pos x="143" y="278"/>
              </a:cxn>
              <a:cxn ang="0">
                <a:pos x="148" y="277"/>
              </a:cxn>
              <a:cxn ang="0">
                <a:pos x="152" y="275"/>
              </a:cxn>
              <a:cxn ang="0">
                <a:pos x="157" y="274"/>
              </a:cxn>
              <a:cxn ang="0">
                <a:pos x="162" y="272"/>
              </a:cxn>
              <a:cxn ang="0">
                <a:pos x="167" y="270"/>
              </a:cxn>
              <a:cxn ang="0">
                <a:pos x="172" y="268"/>
              </a:cxn>
              <a:cxn ang="0">
                <a:pos x="176" y="266"/>
              </a:cxn>
              <a:cxn ang="0">
                <a:pos x="181" y="264"/>
              </a:cxn>
              <a:cxn ang="0">
                <a:pos x="186" y="261"/>
              </a:cxn>
              <a:cxn ang="0">
                <a:pos x="191" y="258"/>
              </a:cxn>
              <a:cxn ang="0">
                <a:pos x="196" y="255"/>
              </a:cxn>
              <a:cxn ang="0">
                <a:pos x="200" y="251"/>
              </a:cxn>
              <a:cxn ang="0">
                <a:pos x="205" y="248"/>
              </a:cxn>
              <a:cxn ang="0">
                <a:pos x="210" y="244"/>
              </a:cxn>
              <a:cxn ang="0">
                <a:pos x="215" y="239"/>
              </a:cxn>
              <a:cxn ang="0">
                <a:pos x="220" y="234"/>
              </a:cxn>
              <a:cxn ang="0">
                <a:pos x="224" y="229"/>
              </a:cxn>
              <a:cxn ang="0">
                <a:pos x="229" y="223"/>
              </a:cxn>
              <a:cxn ang="0">
                <a:pos x="234" y="216"/>
              </a:cxn>
              <a:cxn ang="0">
                <a:pos x="239" y="209"/>
              </a:cxn>
              <a:cxn ang="0">
                <a:pos x="244" y="201"/>
              </a:cxn>
              <a:cxn ang="0">
                <a:pos x="248" y="192"/>
              </a:cxn>
              <a:cxn ang="0">
                <a:pos x="253" y="182"/>
              </a:cxn>
              <a:cxn ang="0">
                <a:pos x="258" y="172"/>
              </a:cxn>
              <a:cxn ang="0">
                <a:pos x="263" y="160"/>
              </a:cxn>
              <a:cxn ang="0">
                <a:pos x="268" y="148"/>
              </a:cxn>
              <a:cxn ang="0">
                <a:pos x="272" y="134"/>
              </a:cxn>
              <a:cxn ang="0">
                <a:pos x="277" y="118"/>
              </a:cxn>
              <a:cxn ang="0">
                <a:pos x="282" y="101"/>
              </a:cxn>
              <a:cxn ang="0">
                <a:pos x="287" y="83"/>
              </a:cxn>
              <a:cxn ang="0">
                <a:pos x="292" y="63"/>
              </a:cxn>
              <a:cxn ang="0">
                <a:pos x="296" y="40"/>
              </a:cxn>
              <a:cxn ang="0">
                <a:pos x="301" y="16"/>
              </a:cxn>
            </a:cxnLst>
            <a:rect l="0" t="0" r="r" b="b"/>
            <a:pathLst>
              <a:path w="304" h="291">
                <a:moveTo>
                  <a:pt x="0" y="291"/>
                </a:moveTo>
                <a:lnTo>
                  <a:pt x="0" y="291"/>
                </a:lnTo>
                <a:lnTo>
                  <a:pt x="1" y="291"/>
                </a:lnTo>
                <a:lnTo>
                  <a:pt x="1" y="291"/>
                </a:lnTo>
                <a:lnTo>
                  <a:pt x="2" y="291"/>
                </a:lnTo>
                <a:lnTo>
                  <a:pt x="3" y="291"/>
                </a:lnTo>
                <a:lnTo>
                  <a:pt x="3" y="291"/>
                </a:lnTo>
                <a:lnTo>
                  <a:pt x="4" y="291"/>
                </a:lnTo>
                <a:lnTo>
                  <a:pt x="4" y="291"/>
                </a:lnTo>
                <a:lnTo>
                  <a:pt x="5" y="291"/>
                </a:lnTo>
                <a:lnTo>
                  <a:pt x="5" y="291"/>
                </a:lnTo>
                <a:lnTo>
                  <a:pt x="6" y="291"/>
                </a:lnTo>
                <a:lnTo>
                  <a:pt x="7" y="291"/>
                </a:lnTo>
                <a:lnTo>
                  <a:pt x="7" y="291"/>
                </a:lnTo>
                <a:lnTo>
                  <a:pt x="8" y="291"/>
                </a:lnTo>
                <a:lnTo>
                  <a:pt x="8" y="291"/>
                </a:lnTo>
                <a:lnTo>
                  <a:pt x="9" y="291"/>
                </a:lnTo>
                <a:lnTo>
                  <a:pt x="10" y="291"/>
                </a:lnTo>
                <a:lnTo>
                  <a:pt x="10" y="291"/>
                </a:lnTo>
                <a:lnTo>
                  <a:pt x="11" y="291"/>
                </a:lnTo>
                <a:lnTo>
                  <a:pt x="11" y="291"/>
                </a:lnTo>
                <a:lnTo>
                  <a:pt x="12" y="291"/>
                </a:lnTo>
                <a:lnTo>
                  <a:pt x="13" y="291"/>
                </a:lnTo>
                <a:lnTo>
                  <a:pt x="13" y="291"/>
                </a:lnTo>
                <a:lnTo>
                  <a:pt x="14" y="291"/>
                </a:lnTo>
                <a:lnTo>
                  <a:pt x="14" y="291"/>
                </a:lnTo>
                <a:lnTo>
                  <a:pt x="15" y="291"/>
                </a:lnTo>
                <a:lnTo>
                  <a:pt x="16" y="291"/>
                </a:lnTo>
                <a:lnTo>
                  <a:pt x="16" y="291"/>
                </a:lnTo>
                <a:lnTo>
                  <a:pt x="17" y="291"/>
                </a:lnTo>
                <a:lnTo>
                  <a:pt x="18" y="291"/>
                </a:lnTo>
                <a:lnTo>
                  <a:pt x="18" y="291"/>
                </a:lnTo>
                <a:lnTo>
                  <a:pt x="19" y="291"/>
                </a:lnTo>
                <a:lnTo>
                  <a:pt x="19" y="291"/>
                </a:lnTo>
                <a:lnTo>
                  <a:pt x="20" y="291"/>
                </a:lnTo>
                <a:lnTo>
                  <a:pt x="21" y="291"/>
                </a:lnTo>
                <a:lnTo>
                  <a:pt x="21" y="291"/>
                </a:lnTo>
                <a:lnTo>
                  <a:pt x="22" y="291"/>
                </a:lnTo>
                <a:lnTo>
                  <a:pt x="22" y="291"/>
                </a:lnTo>
                <a:lnTo>
                  <a:pt x="23" y="291"/>
                </a:lnTo>
                <a:lnTo>
                  <a:pt x="24" y="291"/>
                </a:lnTo>
                <a:lnTo>
                  <a:pt x="24" y="291"/>
                </a:lnTo>
                <a:lnTo>
                  <a:pt x="25" y="291"/>
                </a:lnTo>
                <a:lnTo>
                  <a:pt x="25" y="291"/>
                </a:lnTo>
                <a:lnTo>
                  <a:pt x="26" y="291"/>
                </a:lnTo>
                <a:lnTo>
                  <a:pt x="27" y="291"/>
                </a:lnTo>
                <a:lnTo>
                  <a:pt x="27" y="291"/>
                </a:lnTo>
                <a:lnTo>
                  <a:pt x="28" y="291"/>
                </a:lnTo>
                <a:lnTo>
                  <a:pt x="28" y="291"/>
                </a:lnTo>
                <a:lnTo>
                  <a:pt x="29" y="291"/>
                </a:lnTo>
                <a:lnTo>
                  <a:pt x="30" y="291"/>
                </a:lnTo>
                <a:lnTo>
                  <a:pt x="30" y="291"/>
                </a:lnTo>
                <a:lnTo>
                  <a:pt x="31" y="291"/>
                </a:lnTo>
                <a:lnTo>
                  <a:pt x="31" y="291"/>
                </a:lnTo>
                <a:lnTo>
                  <a:pt x="32" y="291"/>
                </a:lnTo>
                <a:lnTo>
                  <a:pt x="33" y="291"/>
                </a:lnTo>
                <a:lnTo>
                  <a:pt x="33" y="291"/>
                </a:lnTo>
                <a:lnTo>
                  <a:pt x="34" y="291"/>
                </a:lnTo>
                <a:lnTo>
                  <a:pt x="34" y="291"/>
                </a:lnTo>
                <a:lnTo>
                  <a:pt x="35" y="291"/>
                </a:lnTo>
                <a:lnTo>
                  <a:pt x="36" y="291"/>
                </a:lnTo>
                <a:lnTo>
                  <a:pt x="36" y="291"/>
                </a:lnTo>
                <a:lnTo>
                  <a:pt x="37" y="291"/>
                </a:lnTo>
                <a:lnTo>
                  <a:pt x="37" y="291"/>
                </a:lnTo>
                <a:lnTo>
                  <a:pt x="38" y="291"/>
                </a:lnTo>
                <a:lnTo>
                  <a:pt x="39" y="291"/>
                </a:lnTo>
                <a:lnTo>
                  <a:pt x="39" y="291"/>
                </a:lnTo>
                <a:lnTo>
                  <a:pt x="40" y="291"/>
                </a:lnTo>
                <a:lnTo>
                  <a:pt x="40" y="291"/>
                </a:lnTo>
                <a:lnTo>
                  <a:pt x="41" y="291"/>
                </a:lnTo>
                <a:lnTo>
                  <a:pt x="42" y="291"/>
                </a:lnTo>
                <a:lnTo>
                  <a:pt x="42" y="290"/>
                </a:lnTo>
                <a:lnTo>
                  <a:pt x="43" y="290"/>
                </a:lnTo>
                <a:lnTo>
                  <a:pt x="43" y="290"/>
                </a:lnTo>
                <a:lnTo>
                  <a:pt x="44" y="290"/>
                </a:lnTo>
                <a:lnTo>
                  <a:pt x="45" y="290"/>
                </a:lnTo>
                <a:lnTo>
                  <a:pt x="45" y="290"/>
                </a:lnTo>
                <a:lnTo>
                  <a:pt x="46" y="290"/>
                </a:lnTo>
                <a:lnTo>
                  <a:pt x="46" y="290"/>
                </a:lnTo>
                <a:lnTo>
                  <a:pt x="47" y="290"/>
                </a:lnTo>
                <a:lnTo>
                  <a:pt x="48" y="290"/>
                </a:lnTo>
                <a:lnTo>
                  <a:pt x="48" y="290"/>
                </a:lnTo>
                <a:lnTo>
                  <a:pt x="49" y="290"/>
                </a:lnTo>
                <a:lnTo>
                  <a:pt x="49" y="290"/>
                </a:lnTo>
                <a:lnTo>
                  <a:pt x="50" y="290"/>
                </a:lnTo>
                <a:lnTo>
                  <a:pt x="51" y="290"/>
                </a:lnTo>
                <a:lnTo>
                  <a:pt x="51" y="290"/>
                </a:lnTo>
                <a:lnTo>
                  <a:pt x="52" y="290"/>
                </a:lnTo>
                <a:lnTo>
                  <a:pt x="52" y="290"/>
                </a:lnTo>
                <a:lnTo>
                  <a:pt x="53" y="290"/>
                </a:lnTo>
                <a:lnTo>
                  <a:pt x="54" y="290"/>
                </a:lnTo>
                <a:lnTo>
                  <a:pt x="54" y="290"/>
                </a:lnTo>
                <a:lnTo>
                  <a:pt x="55" y="290"/>
                </a:lnTo>
                <a:lnTo>
                  <a:pt x="55" y="290"/>
                </a:lnTo>
                <a:lnTo>
                  <a:pt x="56" y="290"/>
                </a:lnTo>
                <a:lnTo>
                  <a:pt x="57" y="290"/>
                </a:lnTo>
                <a:lnTo>
                  <a:pt x="57" y="290"/>
                </a:lnTo>
                <a:lnTo>
                  <a:pt x="58" y="290"/>
                </a:lnTo>
                <a:lnTo>
                  <a:pt x="58" y="290"/>
                </a:lnTo>
                <a:lnTo>
                  <a:pt x="59" y="290"/>
                </a:lnTo>
                <a:lnTo>
                  <a:pt x="60" y="290"/>
                </a:lnTo>
                <a:lnTo>
                  <a:pt x="60" y="290"/>
                </a:lnTo>
                <a:lnTo>
                  <a:pt x="61" y="290"/>
                </a:lnTo>
                <a:lnTo>
                  <a:pt x="61" y="290"/>
                </a:lnTo>
                <a:lnTo>
                  <a:pt x="62" y="289"/>
                </a:lnTo>
                <a:lnTo>
                  <a:pt x="63" y="289"/>
                </a:lnTo>
                <a:lnTo>
                  <a:pt x="63" y="289"/>
                </a:lnTo>
                <a:lnTo>
                  <a:pt x="64" y="289"/>
                </a:lnTo>
                <a:lnTo>
                  <a:pt x="64" y="289"/>
                </a:lnTo>
                <a:lnTo>
                  <a:pt x="65" y="289"/>
                </a:lnTo>
                <a:lnTo>
                  <a:pt x="66" y="289"/>
                </a:lnTo>
                <a:lnTo>
                  <a:pt x="66" y="289"/>
                </a:lnTo>
                <a:lnTo>
                  <a:pt x="67" y="289"/>
                </a:lnTo>
                <a:lnTo>
                  <a:pt x="67" y="289"/>
                </a:lnTo>
                <a:lnTo>
                  <a:pt x="68" y="289"/>
                </a:lnTo>
                <a:lnTo>
                  <a:pt x="69" y="289"/>
                </a:lnTo>
                <a:lnTo>
                  <a:pt x="69" y="289"/>
                </a:lnTo>
                <a:lnTo>
                  <a:pt x="70" y="289"/>
                </a:lnTo>
                <a:lnTo>
                  <a:pt x="70" y="289"/>
                </a:lnTo>
                <a:lnTo>
                  <a:pt x="71" y="289"/>
                </a:lnTo>
                <a:lnTo>
                  <a:pt x="72" y="289"/>
                </a:lnTo>
                <a:lnTo>
                  <a:pt x="72" y="289"/>
                </a:lnTo>
                <a:lnTo>
                  <a:pt x="73" y="289"/>
                </a:lnTo>
                <a:lnTo>
                  <a:pt x="73" y="289"/>
                </a:lnTo>
                <a:lnTo>
                  <a:pt x="74" y="289"/>
                </a:lnTo>
                <a:lnTo>
                  <a:pt x="75" y="289"/>
                </a:lnTo>
                <a:lnTo>
                  <a:pt x="75" y="289"/>
                </a:lnTo>
                <a:lnTo>
                  <a:pt x="76" y="289"/>
                </a:lnTo>
                <a:lnTo>
                  <a:pt x="76" y="288"/>
                </a:lnTo>
                <a:lnTo>
                  <a:pt x="77" y="288"/>
                </a:lnTo>
                <a:lnTo>
                  <a:pt x="77" y="288"/>
                </a:lnTo>
                <a:lnTo>
                  <a:pt x="78" y="288"/>
                </a:lnTo>
                <a:lnTo>
                  <a:pt x="79" y="288"/>
                </a:lnTo>
                <a:lnTo>
                  <a:pt x="79" y="288"/>
                </a:lnTo>
                <a:lnTo>
                  <a:pt x="80" y="288"/>
                </a:lnTo>
                <a:lnTo>
                  <a:pt x="80" y="288"/>
                </a:lnTo>
                <a:lnTo>
                  <a:pt x="81" y="288"/>
                </a:lnTo>
                <a:lnTo>
                  <a:pt x="82" y="288"/>
                </a:lnTo>
                <a:lnTo>
                  <a:pt x="82" y="288"/>
                </a:lnTo>
                <a:lnTo>
                  <a:pt x="83" y="288"/>
                </a:lnTo>
                <a:lnTo>
                  <a:pt x="83" y="288"/>
                </a:lnTo>
                <a:lnTo>
                  <a:pt x="84" y="288"/>
                </a:lnTo>
                <a:lnTo>
                  <a:pt x="85" y="288"/>
                </a:lnTo>
                <a:lnTo>
                  <a:pt x="85" y="288"/>
                </a:lnTo>
                <a:lnTo>
                  <a:pt x="86" y="288"/>
                </a:lnTo>
                <a:lnTo>
                  <a:pt x="86" y="288"/>
                </a:lnTo>
                <a:lnTo>
                  <a:pt x="87" y="287"/>
                </a:lnTo>
                <a:lnTo>
                  <a:pt x="88" y="287"/>
                </a:lnTo>
                <a:lnTo>
                  <a:pt x="88" y="287"/>
                </a:lnTo>
                <a:lnTo>
                  <a:pt x="89" y="287"/>
                </a:lnTo>
                <a:lnTo>
                  <a:pt x="89" y="287"/>
                </a:lnTo>
                <a:lnTo>
                  <a:pt x="90" y="287"/>
                </a:lnTo>
                <a:lnTo>
                  <a:pt x="91" y="287"/>
                </a:lnTo>
                <a:lnTo>
                  <a:pt x="91" y="287"/>
                </a:lnTo>
                <a:lnTo>
                  <a:pt x="92" y="287"/>
                </a:lnTo>
                <a:lnTo>
                  <a:pt x="92" y="287"/>
                </a:lnTo>
                <a:lnTo>
                  <a:pt x="93" y="287"/>
                </a:lnTo>
                <a:lnTo>
                  <a:pt x="94" y="287"/>
                </a:lnTo>
                <a:lnTo>
                  <a:pt x="94" y="287"/>
                </a:lnTo>
                <a:lnTo>
                  <a:pt x="95" y="287"/>
                </a:lnTo>
                <a:lnTo>
                  <a:pt x="95" y="287"/>
                </a:lnTo>
                <a:lnTo>
                  <a:pt x="96" y="286"/>
                </a:lnTo>
                <a:lnTo>
                  <a:pt x="97" y="286"/>
                </a:lnTo>
                <a:lnTo>
                  <a:pt x="97" y="286"/>
                </a:lnTo>
                <a:lnTo>
                  <a:pt x="98" y="286"/>
                </a:lnTo>
                <a:lnTo>
                  <a:pt x="98" y="286"/>
                </a:lnTo>
                <a:lnTo>
                  <a:pt x="99" y="286"/>
                </a:lnTo>
                <a:lnTo>
                  <a:pt x="100" y="286"/>
                </a:lnTo>
                <a:lnTo>
                  <a:pt x="100" y="286"/>
                </a:lnTo>
                <a:lnTo>
                  <a:pt x="101" y="286"/>
                </a:lnTo>
                <a:lnTo>
                  <a:pt x="101" y="286"/>
                </a:lnTo>
                <a:lnTo>
                  <a:pt x="102" y="286"/>
                </a:lnTo>
                <a:lnTo>
                  <a:pt x="103" y="286"/>
                </a:lnTo>
                <a:lnTo>
                  <a:pt x="103" y="286"/>
                </a:lnTo>
                <a:lnTo>
                  <a:pt x="104" y="286"/>
                </a:lnTo>
                <a:lnTo>
                  <a:pt x="104" y="285"/>
                </a:lnTo>
                <a:lnTo>
                  <a:pt x="105" y="285"/>
                </a:lnTo>
                <a:lnTo>
                  <a:pt x="106" y="285"/>
                </a:lnTo>
                <a:lnTo>
                  <a:pt x="106" y="285"/>
                </a:lnTo>
                <a:lnTo>
                  <a:pt x="107" y="285"/>
                </a:lnTo>
                <a:lnTo>
                  <a:pt x="107" y="285"/>
                </a:lnTo>
                <a:lnTo>
                  <a:pt x="108" y="285"/>
                </a:lnTo>
                <a:lnTo>
                  <a:pt x="109" y="285"/>
                </a:lnTo>
                <a:lnTo>
                  <a:pt x="109" y="285"/>
                </a:lnTo>
                <a:lnTo>
                  <a:pt x="110" y="285"/>
                </a:lnTo>
                <a:lnTo>
                  <a:pt x="110" y="285"/>
                </a:lnTo>
                <a:lnTo>
                  <a:pt x="111" y="284"/>
                </a:lnTo>
                <a:lnTo>
                  <a:pt x="112" y="284"/>
                </a:lnTo>
                <a:lnTo>
                  <a:pt x="112" y="284"/>
                </a:lnTo>
                <a:lnTo>
                  <a:pt x="113" y="284"/>
                </a:lnTo>
                <a:lnTo>
                  <a:pt x="113" y="284"/>
                </a:lnTo>
                <a:lnTo>
                  <a:pt x="114" y="284"/>
                </a:lnTo>
                <a:lnTo>
                  <a:pt x="115" y="284"/>
                </a:lnTo>
                <a:lnTo>
                  <a:pt x="115" y="284"/>
                </a:lnTo>
                <a:lnTo>
                  <a:pt x="116" y="284"/>
                </a:lnTo>
                <a:lnTo>
                  <a:pt x="116" y="284"/>
                </a:lnTo>
                <a:lnTo>
                  <a:pt x="117" y="284"/>
                </a:lnTo>
                <a:lnTo>
                  <a:pt x="118" y="283"/>
                </a:lnTo>
                <a:lnTo>
                  <a:pt x="118" y="283"/>
                </a:lnTo>
                <a:lnTo>
                  <a:pt x="119" y="283"/>
                </a:lnTo>
                <a:lnTo>
                  <a:pt x="119" y="283"/>
                </a:lnTo>
                <a:lnTo>
                  <a:pt x="120" y="283"/>
                </a:lnTo>
                <a:lnTo>
                  <a:pt x="121" y="283"/>
                </a:lnTo>
                <a:lnTo>
                  <a:pt x="121" y="283"/>
                </a:lnTo>
                <a:lnTo>
                  <a:pt x="122" y="283"/>
                </a:lnTo>
                <a:lnTo>
                  <a:pt x="122" y="283"/>
                </a:lnTo>
                <a:lnTo>
                  <a:pt x="123" y="282"/>
                </a:lnTo>
                <a:lnTo>
                  <a:pt x="124" y="282"/>
                </a:lnTo>
                <a:lnTo>
                  <a:pt x="124" y="282"/>
                </a:lnTo>
                <a:lnTo>
                  <a:pt x="125" y="282"/>
                </a:lnTo>
                <a:lnTo>
                  <a:pt x="125" y="282"/>
                </a:lnTo>
                <a:lnTo>
                  <a:pt x="126" y="282"/>
                </a:lnTo>
                <a:lnTo>
                  <a:pt x="127" y="282"/>
                </a:lnTo>
                <a:lnTo>
                  <a:pt x="127" y="282"/>
                </a:lnTo>
                <a:lnTo>
                  <a:pt x="128" y="282"/>
                </a:lnTo>
                <a:lnTo>
                  <a:pt x="128" y="281"/>
                </a:lnTo>
                <a:lnTo>
                  <a:pt x="129" y="281"/>
                </a:lnTo>
                <a:lnTo>
                  <a:pt x="130" y="281"/>
                </a:lnTo>
                <a:lnTo>
                  <a:pt x="130" y="281"/>
                </a:lnTo>
                <a:lnTo>
                  <a:pt x="131" y="281"/>
                </a:lnTo>
                <a:lnTo>
                  <a:pt x="131" y="281"/>
                </a:lnTo>
                <a:lnTo>
                  <a:pt x="132" y="281"/>
                </a:lnTo>
                <a:lnTo>
                  <a:pt x="133" y="280"/>
                </a:lnTo>
                <a:lnTo>
                  <a:pt x="133" y="280"/>
                </a:lnTo>
                <a:lnTo>
                  <a:pt x="134" y="280"/>
                </a:lnTo>
                <a:lnTo>
                  <a:pt x="134" y="280"/>
                </a:lnTo>
                <a:lnTo>
                  <a:pt x="135" y="280"/>
                </a:lnTo>
                <a:lnTo>
                  <a:pt x="136" y="280"/>
                </a:lnTo>
                <a:lnTo>
                  <a:pt x="136" y="280"/>
                </a:lnTo>
                <a:lnTo>
                  <a:pt x="137" y="280"/>
                </a:lnTo>
                <a:lnTo>
                  <a:pt x="137" y="279"/>
                </a:lnTo>
                <a:lnTo>
                  <a:pt x="138" y="279"/>
                </a:lnTo>
                <a:lnTo>
                  <a:pt x="139" y="279"/>
                </a:lnTo>
                <a:lnTo>
                  <a:pt x="139" y="279"/>
                </a:lnTo>
                <a:lnTo>
                  <a:pt x="140" y="279"/>
                </a:lnTo>
                <a:lnTo>
                  <a:pt x="140" y="279"/>
                </a:lnTo>
                <a:lnTo>
                  <a:pt x="141" y="279"/>
                </a:lnTo>
                <a:lnTo>
                  <a:pt x="142" y="278"/>
                </a:lnTo>
                <a:lnTo>
                  <a:pt x="142" y="278"/>
                </a:lnTo>
                <a:lnTo>
                  <a:pt x="143" y="278"/>
                </a:lnTo>
                <a:lnTo>
                  <a:pt x="143" y="278"/>
                </a:lnTo>
                <a:lnTo>
                  <a:pt x="144" y="278"/>
                </a:lnTo>
                <a:lnTo>
                  <a:pt x="145" y="278"/>
                </a:lnTo>
                <a:lnTo>
                  <a:pt x="145" y="277"/>
                </a:lnTo>
                <a:lnTo>
                  <a:pt x="146" y="277"/>
                </a:lnTo>
                <a:lnTo>
                  <a:pt x="146" y="277"/>
                </a:lnTo>
                <a:lnTo>
                  <a:pt x="147" y="277"/>
                </a:lnTo>
                <a:lnTo>
                  <a:pt x="148" y="277"/>
                </a:lnTo>
                <a:lnTo>
                  <a:pt x="148" y="277"/>
                </a:lnTo>
                <a:lnTo>
                  <a:pt x="149" y="276"/>
                </a:lnTo>
                <a:lnTo>
                  <a:pt x="149" y="276"/>
                </a:lnTo>
                <a:lnTo>
                  <a:pt x="150" y="276"/>
                </a:lnTo>
                <a:lnTo>
                  <a:pt x="151" y="276"/>
                </a:lnTo>
                <a:lnTo>
                  <a:pt x="151" y="276"/>
                </a:lnTo>
                <a:lnTo>
                  <a:pt x="152" y="275"/>
                </a:lnTo>
                <a:lnTo>
                  <a:pt x="152" y="275"/>
                </a:lnTo>
                <a:lnTo>
                  <a:pt x="153" y="275"/>
                </a:lnTo>
                <a:lnTo>
                  <a:pt x="154" y="275"/>
                </a:lnTo>
                <a:lnTo>
                  <a:pt x="154" y="275"/>
                </a:lnTo>
                <a:lnTo>
                  <a:pt x="155" y="275"/>
                </a:lnTo>
                <a:lnTo>
                  <a:pt x="155" y="274"/>
                </a:lnTo>
                <a:lnTo>
                  <a:pt x="156" y="274"/>
                </a:lnTo>
                <a:lnTo>
                  <a:pt x="157" y="274"/>
                </a:lnTo>
                <a:lnTo>
                  <a:pt x="157" y="274"/>
                </a:lnTo>
                <a:lnTo>
                  <a:pt x="158" y="274"/>
                </a:lnTo>
                <a:lnTo>
                  <a:pt x="158" y="273"/>
                </a:lnTo>
                <a:lnTo>
                  <a:pt x="159" y="273"/>
                </a:lnTo>
                <a:lnTo>
                  <a:pt x="160" y="273"/>
                </a:lnTo>
                <a:lnTo>
                  <a:pt x="160" y="273"/>
                </a:lnTo>
                <a:lnTo>
                  <a:pt x="161" y="272"/>
                </a:lnTo>
                <a:lnTo>
                  <a:pt x="161" y="272"/>
                </a:lnTo>
                <a:lnTo>
                  <a:pt x="162" y="272"/>
                </a:lnTo>
                <a:lnTo>
                  <a:pt x="163" y="272"/>
                </a:lnTo>
                <a:lnTo>
                  <a:pt x="163" y="272"/>
                </a:lnTo>
                <a:lnTo>
                  <a:pt x="164" y="271"/>
                </a:lnTo>
                <a:lnTo>
                  <a:pt x="164" y="271"/>
                </a:lnTo>
                <a:lnTo>
                  <a:pt x="165" y="271"/>
                </a:lnTo>
                <a:lnTo>
                  <a:pt x="166" y="271"/>
                </a:lnTo>
                <a:lnTo>
                  <a:pt x="166" y="270"/>
                </a:lnTo>
                <a:lnTo>
                  <a:pt x="167" y="270"/>
                </a:lnTo>
                <a:lnTo>
                  <a:pt x="167" y="270"/>
                </a:lnTo>
                <a:lnTo>
                  <a:pt x="168" y="270"/>
                </a:lnTo>
                <a:lnTo>
                  <a:pt x="169" y="269"/>
                </a:lnTo>
                <a:lnTo>
                  <a:pt x="169" y="269"/>
                </a:lnTo>
                <a:lnTo>
                  <a:pt x="170" y="269"/>
                </a:lnTo>
                <a:lnTo>
                  <a:pt x="170" y="269"/>
                </a:lnTo>
                <a:lnTo>
                  <a:pt x="171" y="268"/>
                </a:lnTo>
                <a:lnTo>
                  <a:pt x="172" y="268"/>
                </a:lnTo>
                <a:lnTo>
                  <a:pt x="172" y="268"/>
                </a:lnTo>
                <a:lnTo>
                  <a:pt x="173" y="268"/>
                </a:lnTo>
                <a:lnTo>
                  <a:pt x="173" y="267"/>
                </a:lnTo>
                <a:lnTo>
                  <a:pt x="174" y="267"/>
                </a:lnTo>
                <a:lnTo>
                  <a:pt x="175" y="267"/>
                </a:lnTo>
                <a:lnTo>
                  <a:pt x="175" y="267"/>
                </a:lnTo>
                <a:lnTo>
                  <a:pt x="176" y="266"/>
                </a:lnTo>
                <a:lnTo>
                  <a:pt x="176" y="266"/>
                </a:lnTo>
                <a:lnTo>
                  <a:pt x="177" y="266"/>
                </a:lnTo>
                <a:lnTo>
                  <a:pt x="178" y="265"/>
                </a:lnTo>
                <a:lnTo>
                  <a:pt x="178" y="265"/>
                </a:lnTo>
                <a:lnTo>
                  <a:pt x="179" y="265"/>
                </a:lnTo>
                <a:lnTo>
                  <a:pt x="179" y="264"/>
                </a:lnTo>
                <a:lnTo>
                  <a:pt x="180" y="264"/>
                </a:lnTo>
                <a:lnTo>
                  <a:pt x="181" y="264"/>
                </a:lnTo>
                <a:lnTo>
                  <a:pt x="181" y="264"/>
                </a:lnTo>
                <a:lnTo>
                  <a:pt x="182" y="263"/>
                </a:lnTo>
                <a:lnTo>
                  <a:pt x="182" y="263"/>
                </a:lnTo>
                <a:lnTo>
                  <a:pt x="183" y="263"/>
                </a:lnTo>
                <a:lnTo>
                  <a:pt x="184" y="262"/>
                </a:lnTo>
                <a:lnTo>
                  <a:pt x="184" y="262"/>
                </a:lnTo>
                <a:lnTo>
                  <a:pt x="185" y="262"/>
                </a:lnTo>
                <a:lnTo>
                  <a:pt x="185" y="261"/>
                </a:lnTo>
                <a:lnTo>
                  <a:pt x="186" y="261"/>
                </a:lnTo>
                <a:lnTo>
                  <a:pt x="187" y="261"/>
                </a:lnTo>
                <a:lnTo>
                  <a:pt x="187" y="260"/>
                </a:lnTo>
                <a:lnTo>
                  <a:pt x="188" y="260"/>
                </a:lnTo>
                <a:lnTo>
                  <a:pt x="188" y="259"/>
                </a:lnTo>
                <a:lnTo>
                  <a:pt x="189" y="259"/>
                </a:lnTo>
                <a:lnTo>
                  <a:pt x="190" y="259"/>
                </a:lnTo>
                <a:lnTo>
                  <a:pt x="190" y="258"/>
                </a:lnTo>
                <a:lnTo>
                  <a:pt x="191" y="258"/>
                </a:lnTo>
                <a:lnTo>
                  <a:pt x="191" y="258"/>
                </a:lnTo>
                <a:lnTo>
                  <a:pt x="192" y="257"/>
                </a:lnTo>
                <a:lnTo>
                  <a:pt x="193" y="257"/>
                </a:lnTo>
                <a:lnTo>
                  <a:pt x="193" y="256"/>
                </a:lnTo>
                <a:lnTo>
                  <a:pt x="194" y="256"/>
                </a:lnTo>
                <a:lnTo>
                  <a:pt x="194" y="256"/>
                </a:lnTo>
                <a:lnTo>
                  <a:pt x="195" y="255"/>
                </a:lnTo>
                <a:lnTo>
                  <a:pt x="196" y="255"/>
                </a:lnTo>
                <a:lnTo>
                  <a:pt x="196" y="254"/>
                </a:lnTo>
                <a:lnTo>
                  <a:pt x="197" y="254"/>
                </a:lnTo>
                <a:lnTo>
                  <a:pt x="197" y="254"/>
                </a:lnTo>
                <a:lnTo>
                  <a:pt x="198" y="253"/>
                </a:lnTo>
                <a:lnTo>
                  <a:pt x="199" y="253"/>
                </a:lnTo>
                <a:lnTo>
                  <a:pt x="199" y="252"/>
                </a:lnTo>
                <a:lnTo>
                  <a:pt x="200" y="252"/>
                </a:lnTo>
                <a:lnTo>
                  <a:pt x="200" y="251"/>
                </a:lnTo>
                <a:lnTo>
                  <a:pt x="201" y="251"/>
                </a:lnTo>
                <a:lnTo>
                  <a:pt x="202" y="251"/>
                </a:lnTo>
                <a:lnTo>
                  <a:pt x="202" y="250"/>
                </a:lnTo>
                <a:lnTo>
                  <a:pt x="203" y="250"/>
                </a:lnTo>
                <a:lnTo>
                  <a:pt x="203" y="249"/>
                </a:lnTo>
                <a:lnTo>
                  <a:pt x="204" y="249"/>
                </a:lnTo>
                <a:lnTo>
                  <a:pt x="205" y="248"/>
                </a:lnTo>
                <a:lnTo>
                  <a:pt x="205" y="248"/>
                </a:lnTo>
                <a:lnTo>
                  <a:pt x="206" y="247"/>
                </a:lnTo>
                <a:lnTo>
                  <a:pt x="206" y="247"/>
                </a:lnTo>
                <a:lnTo>
                  <a:pt x="207" y="246"/>
                </a:lnTo>
                <a:lnTo>
                  <a:pt x="208" y="246"/>
                </a:lnTo>
                <a:lnTo>
                  <a:pt x="208" y="245"/>
                </a:lnTo>
                <a:lnTo>
                  <a:pt x="209" y="245"/>
                </a:lnTo>
                <a:lnTo>
                  <a:pt x="209" y="244"/>
                </a:lnTo>
                <a:lnTo>
                  <a:pt x="210" y="244"/>
                </a:lnTo>
                <a:lnTo>
                  <a:pt x="211" y="243"/>
                </a:lnTo>
                <a:lnTo>
                  <a:pt x="211" y="242"/>
                </a:lnTo>
                <a:lnTo>
                  <a:pt x="212" y="242"/>
                </a:lnTo>
                <a:lnTo>
                  <a:pt x="212" y="241"/>
                </a:lnTo>
                <a:lnTo>
                  <a:pt x="213" y="241"/>
                </a:lnTo>
                <a:lnTo>
                  <a:pt x="214" y="240"/>
                </a:lnTo>
                <a:lnTo>
                  <a:pt x="214" y="240"/>
                </a:lnTo>
                <a:lnTo>
                  <a:pt x="215" y="239"/>
                </a:lnTo>
                <a:lnTo>
                  <a:pt x="215" y="238"/>
                </a:lnTo>
                <a:lnTo>
                  <a:pt x="216" y="238"/>
                </a:lnTo>
                <a:lnTo>
                  <a:pt x="217" y="237"/>
                </a:lnTo>
                <a:lnTo>
                  <a:pt x="217" y="237"/>
                </a:lnTo>
                <a:lnTo>
                  <a:pt x="218" y="236"/>
                </a:lnTo>
                <a:lnTo>
                  <a:pt x="218" y="235"/>
                </a:lnTo>
                <a:lnTo>
                  <a:pt x="219" y="235"/>
                </a:lnTo>
                <a:lnTo>
                  <a:pt x="220" y="234"/>
                </a:lnTo>
                <a:lnTo>
                  <a:pt x="220" y="233"/>
                </a:lnTo>
                <a:lnTo>
                  <a:pt x="221" y="233"/>
                </a:lnTo>
                <a:lnTo>
                  <a:pt x="221" y="232"/>
                </a:lnTo>
                <a:lnTo>
                  <a:pt x="222" y="231"/>
                </a:lnTo>
                <a:lnTo>
                  <a:pt x="223" y="231"/>
                </a:lnTo>
                <a:lnTo>
                  <a:pt x="223" y="230"/>
                </a:lnTo>
                <a:lnTo>
                  <a:pt x="224" y="229"/>
                </a:lnTo>
                <a:lnTo>
                  <a:pt x="224" y="229"/>
                </a:lnTo>
                <a:lnTo>
                  <a:pt x="225" y="228"/>
                </a:lnTo>
                <a:lnTo>
                  <a:pt x="226" y="227"/>
                </a:lnTo>
                <a:lnTo>
                  <a:pt x="226" y="226"/>
                </a:lnTo>
                <a:lnTo>
                  <a:pt x="227" y="226"/>
                </a:lnTo>
                <a:lnTo>
                  <a:pt x="227" y="225"/>
                </a:lnTo>
                <a:lnTo>
                  <a:pt x="228" y="224"/>
                </a:lnTo>
                <a:lnTo>
                  <a:pt x="229" y="223"/>
                </a:lnTo>
                <a:lnTo>
                  <a:pt x="229" y="223"/>
                </a:lnTo>
                <a:lnTo>
                  <a:pt x="230" y="222"/>
                </a:lnTo>
                <a:lnTo>
                  <a:pt x="230" y="221"/>
                </a:lnTo>
                <a:lnTo>
                  <a:pt x="231" y="220"/>
                </a:lnTo>
                <a:lnTo>
                  <a:pt x="232" y="219"/>
                </a:lnTo>
                <a:lnTo>
                  <a:pt x="232" y="219"/>
                </a:lnTo>
                <a:lnTo>
                  <a:pt x="233" y="218"/>
                </a:lnTo>
                <a:lnTo>
                  <a:pt x="233" y="217"/>
                </a:lnTo>
                <a:lnTo>
                  <a:pt x="234" y="216"/>
                </a:lnTo>
                <a:lnTo>
                  <a:pt x="235" y="215"/>
                </a:lnTo>
                <a:lnTo>
                  <a:pt x="235" y="214"/>
                </a:lnTo>
                <a:lnTo>
                  <a:pt x="236" y="213"/>
                </a:lnTo>
                <a:lnTo>
                  <a:pt x="236" y="212"/>
                </a:lnTo>
                <a:lnTo>
                  <a:pt x="237" y="212"/>
                </a:lnTo>
                <a:lnTo>
                  <a:pt x="238" y="211"/>
                </a:lnTo>
                <a:lnTo>
                  <a:pt x="238" y="210"/>
                </a:lnTo>
                <a:lnTo>
                  <a:pt x="239" y="209"/>
                </a:lnTo>
                <a:lnTo>
                  <a:pt x="239" y="208"/>
                </a:lnTo>
                <a:lnTo>
                  <a:pt x="240" y="207"/>
                </a:lnTo>
                <a:lnTo>
                  <a:pt x="241" y="206"/>
                </a:lnTo>
                <a:lnTo>
                  <a:pt x="241" y="205"/>
                </a:lnTo>
                <a:lnTo>
                  <a:pt x="242" y="204"/>
                </a:lnTo>
                <a:lnTo>
                  <a:pt x="242" y="203"/>
                </a:lnTo>
                <a:lnTo>
                  <a:pt x="243" y="202"/>
                </a:lnTo>
                <a:lnTo>
                  <a:pt x="244" y="201"/>
                </a:lnTo>
                <a:lnTo>
                  <a:pt x="244" y="200"/>
                </a:lnTo>
                <a:lnTo>
                  <a:pt x="245" y="199"/>
                </a:lnTo>
                <a:lnTo>
                  <a:pt x="245" y="198"/>
                </a:lnTo>
                <a:lnTo>
                  <a:pt x="246" y="197"/>
                </a:lnTo>
                <a:lnTo>
                  <a:pt x="247" y="195"/>
                </a:lnTo>
                <a:lnTo>
                  <a:pt x="247" y="194"/>
                </a:lnTo>
                <a:lnTo>
                  <a:pt x="248" y="193"/>
                </a:lnTo>
                <a:lnTo>
                  <a:pt x="248" y="192"/>
                </a:lnTo>
                <a:lnTo>
                  <a:pt x="249" y="191"/>
                </a:lnTo>
                <a:lnTo>
                  <a:pt x="250" y="190"/>
                </a:lnTo>
                <a:lnTo>
                  <a:pt x="250" y="189"/>
                </a:lnTo>
                <a:lnTo>
                  <a:pt x="251" y="187"/>
                </a:lnTo>
                <a:lnTo>
                  <a:pt x="251" y="186"/>
                </a:lnTo>
                <a:lnTo>
                  <a:pt x="252" y="185"/>
                </a:lnTo>
                <a:lnTo>
                  <a:pt x="253" y="184"/>
                </a:lnTo>
                <a:lnTo>
                  <a:pt x="253" y="182"/>
                </a:lnTo>
                <a:lnTo>
                  <a:pt x="254" y="181"/>
                </a:lnTo>
                <a:lnTo>
                  <a:pt x="254" y="180"/>
                </a:lnTo>
                <a:lnTo>
                  <a:pt x="255" y="179"/>
                </a:lnTo>
                <a:lnTo>
                  <a:pt x="256" y="177"/>
                </a:lnTo>
                <a:lnTo>
                  <a:pt x="256" y="176"/>
                </a:lnTo>
                <a:lnTo>
                  <a:pt x="257" y="175"/>
                </a:lnTo>
                <a:lnTo>
                  <a:pt x="257" y="173"/>
                </a:lnTo>
                <a:lnTo>
                  <a:pt x="258" y="172"/>
                </a:lnTo>
                <a:lnTo>
                  <a:pt x="259" y="171"/>
                </a:lnTo>
                <a:lnTo>
                  <a:pt x="259" y="169"/>
                </a:lnTo>
                <a:lnTo>
                  <a:pt x="260" y="168"/>
                </a:lnTo>
                <a:lnTo>
                  <a:pt x="260" y="166"/>
                </a:lnTo>
                <a:lnTo>
                  <a:pt x="261" y="165"/>
                </a:lnTo>
                <a:lnTo>
                  <a:pt x="262" y="163"/>
                </a:lnTo>
                <a:lnTo>
                  <a:pt x="262" y="162"/>
                </a:lnTo>
                <a:lnTo>
                  <a:pt x="263" y="160"/>
                </a:lnTo>
                <a:lnTo>
                  <a:pt x="263" y="159"/>
                </a:lnTo>
                <a:lnTo>
                  <a:pt x="264" y="157"/>
                </a:lnTo>
                <a:lnTo>
                  <a:pt x="265" y="156"/>
                </a:lnTo>
                <a:lnTo>
                  <a:pt x="265" y="154"/>
                </a:lnTo>
                <a:lnTo>
                  <a:pt x="266" y="152"/>
                </a:lnTo>
                <a:lnTo>
                  <a:pt x="266" y="151"/>
                </a:lnTo>
                <a:lnTo>
                  <a:pt x="267" y="149"/>
                </a:lnTo>
                <a:lnTo>
                  <a:pt x="268" y="148"/>
                </a:lnTo>
                <a:lnTo>
                  <a:pt x="268" y="146"/>
                </a:lnTo>
                <a:lnTo>
                  <a:pt x="269" y="144"/>
                </a:lnTo>
                <a:lnTo>
                  <a:pt x="269" y="142"/>
                </a:lnTo>
                <a:lnTo>
                  <a:pt x="270" y="141"/>
                </a:lnTo>
                <a:lnTo>
                  <a:pt x="271" y="139"/>
                </a:lnTo>
                <a:lnTo>
                  <a:pt x="271" y="137"/>
                </a:lnTo>
                <a:lnTo>
                  <a:pt x="272" y="135"/>
                </a:lnTo>
                <a:lnTo>
                  <a:pt x="272" y="134"/>
                </a:lnTo>
                <a:lnTo>
                  <a:pt x="273" y="132"/>
                </a:lnTo>
                <a:lnTo>
                  <a:pt x="274" y="130"/>
                </a:lnTo>
                <a:lnTo>
                  <a:pt x="274" y="128"/>
                </a:lnTo>
                <a:lnTo>
                  <a:pt x="275" y="126"/>
                </a:lnTo>
                <a:lnTo>
                  <a:pt x="275" y="124"/>
                </a:lnTo>
                <a:lnTo>
                  <a:pt x="276" y="122"/>
                </a:lnTo>
                <a:lnTo>
                  <a:pt x="277" y="120"/>
                </a:lnTo>
                <a:lnTo>
                  <a:pt x="277" y="118"/>
                </a:lnTo>
                <a:lnTo>
                  <a:pt x="278" y="116"/>
                </a:lnTo>
                <a:lnTo>
                  <a:pt x="278" y="114"/>
                </a:lnTo>
                <a:lnTo>
                  <a:pt x="279" y="112"/>
                </a:lnTo>
                <a:lnTo>
                  <a:pt x="280" y="110"/>
                </a:lnTo>
                <a:lnTo>
                  <a:pt x="280" y="108"/>
                </a:lnTo>
                <a:lnTo>
                  <a:pt x="281" y="106"/>
                </a:lnTo>
                <a:lnTo>
                  <a:pt x="281" y="104"/>
                </a:lnTo>
                <a:lnTo>
                  <a:pt x="282" y="101"/>
                </a:lnTo>
                <a:lnTo>
                  <a:pt x="283" y="99"/>
                </a:lnTo>
                <a:lnTo>
                  <a:pt x="283" y="97"/>
                </a:lnTo>
                <a:lnTo>
                  <a:pt x="284" y="95"/>
                </a:lnTo>
                <a:lnTo>
                  <a:pt x="284" y="92"/>
                </a:lnTo>
                <a:lnTo>
                  <a:pt x="285" y="90"/>
                </a:lnTo>
                <a:lnTo>
                  <a:pt x="286" y="88"/>
                </a:lnTo>
                <a:lnTo>
                  <a:pt x="286" y="85"/>
                </a:lnTo>
                <a:lnTo>
                  <a:pt x="287" y="83"/>
                </a:lnTo>
                <a:lnTo>
                  <a:pt x="287" y="80"/>
                </a:lnTo>
                <a:lnTo>
                  <a:pt x="288" y="78"/>
                </a:lnTo>
                <a:lnTo>
                  <a:pt x="289" y="75"/>
                </a:lnTo>
                <a:lnTo>
                  <a:pt x="289" y="73"/>
                </a:lnTo>
                <a:lnTo>
                  <a:pt x="290" y="70"/>
                </a:lnTo>
                <a:lnTo>
                  <a:pt x="290" y="68"/>
                </a:lnTo>
                <a:lnTo>
                  <a:pt x="291" y="65"/>
                </a:lnTo>
                <a:lnTo>
                  <a:pt x="292" y="63"/>
                </a:lnTo>
                <a:lnTo>
                  <a:pt x="292" y="60"/>
                </a:lnTo>
                <a:lnTo>
                  <a:pt x="293" y="57"/>
                </a:lnTo>
                <a:lnTo>
                  <a:pt x="293" y="54"/>
                </a:lnTo>
                <a:lnTo>
                  <a:pt x="294" y="52"/>
                </a:lnTo>
                <a:lnTo>
                  <a:pt x="295" y="49"/>
                </a:lnTo>
                <a:lnTo>
                  <a:pt x="295" y="46"/>
                </a:lnTo>
                <a:lnTo>
                  <a:pt x="296" y="43"/>
                </a:lnTo>
                <a:lnTo>
                  <a:pt x="296" y="40"/>
                </a:lnTo>
                <a:lnTo>
                  <a:pt x="297" y="37"/>
                </a:lnTo>
                <a:lnTo>
                  <a:pt x="298" y="34"/>
                </a:lnTo>
                <a:lnTo>
                  <a:pt x="298" y="31"/>
                </a:lnTo>
                <a:lnTo>
                  <a:pt x="299" y="28"/>
                </a:lnTo>
                <a:lnTo>
                  <a:pt x="299" y="25"/>
                </a:lnTo>
                <a:lnTo>
                  <a:pt x="300" y="22"/>
                </a:lnTo>
                <a:lnTo>
                  <a:pt x="301" y="19"/>
                </a:lnTo>
                <a:lnTo>
                  <a:pt x="301" y="16"/>
                </a:lnTo>
                <a:lnTo>
                  <a:pt x="302" y="13"/>
                </a:lnTo>
                <a:lnTo>
                  <a:pt x="303" y="10"/>
                </a:lnTo>
                <a:lnTo>
                  <a:pt x="303" y="6"/>
                </a:lnTo>
                <a:lnTo>
                  <a:pt x="304" y="3"/>
                </a:lnTo>
                <a:lnTo>
                  <a:pt x="304" y="0"/>
                </a:lnTo>
              </a:path>
            </a:pathLst>
          </a:custGeom>
          <a:noFill/>
          <a:ln w="38100" cmpd="sng">
            <a:solidFill>
              <a:srgbClr val="CCCC00"/>
            </a:solidFill>
            <a:prstDash val="solid"/>
            <a:round/>
            <a:headEnd/>
            <a:tailEnd/>
          </a:ln>
        </p:spPr>
        <p:txBody>
          <a:bodyPr/>
          <a:lstStyle/>
          <a:p>
            <a:endParaRPr lang="ja-JP" altLang="en-US"/>
          </a:p>
        </p:txBody>
      </p:sp>
      <p:sp>
        <p:nvSpPr>
          <p:cNvPr id="649221" name="Freeform 5"/>
          <p:cNvSpPr>
            <a:spLocks/>
          </p:cNvSpPr>
          <p:nvPr/>
        </p:nvSpPr>
        <p:spPr bwMode="auto">
          <a:xfrm>
            <a:off x="3506788" y="716955"/>
            <a:ext cx="5105400" cy="3565525"/>
          </a:xfrm>
          <a:custGeom>
            <a:avLst/>
            <a:gdLst/>
            <a:ahLst/>
            <a:cxnLst>
              <a:cxn ang="0">
                <a:pos x="4" y="290"/>
              </a:cxn>
              <a:cxn ang="0">
                <a:pos x="8" y="290"/>
              </a:cxn>
              <a:cxn ang="0">
                <a:pos x="13" y="290"/>
              </a:cxn>
              <a:cxn ang="0">
                <a:pos x="18" y="290"/>
              </a:cxn>
              <a:cxn ang="0">
                <a:pos x="23" y="291"/>
              </a:cxn>
              <a:cxn ang="0">
                <a:pos x="28" y="291"/>
              </a:cxn>
              <a:cxn ang="0">
                <a:pos x="33" y="291"/>
              </a:cxn>
              <a:cxn ang="0">
                <a:pos x="37" y="291"/>
              </a:cxn>
              <a:cxn ang="0">
                <a:pos x="42" y="291"/>
              </a:cxn>
              <a:cxn ang="0">
                <a:pos x="47" y="291"/>
              </a:cxn>
              <a:cxn ang="0">
                <a:pos x="52" y="291"/>
              </a:cxn>
              <a:cxn ang="0">
                <a:pos x="57" y="292"/>
              </a:cxn>
              <a:cxn ang="0">
                <a:pos x="61" y="292"/>
              </a:cxn>
              <a:cxn ang="0">
                <a:pos x="66" y="292"/>
              </a:cxn>
              <a:cxn ang="0">
                <a:pos x="71" y="293"/>
              </a:cxn>
              <a:cxn ang="0">
                <a:pos x="76" y="293"/>
              </a:cxn>
              <a:cxn ang="0">
                <a:pos x="80" y="293"/>
              </a:cxn>
              <a:cxn ang="0">
                <a:pos x="85" y="294"/>
              </a:cxn>
              <a:cxn ang="0">
                <a:pos x="90" y="294"/>
              </a:cxn>
              <a:cxn ang="0">
                <a:pos x="95" y="294"/>
              </a:cxn>
              <a:cxn ang="0">
                <a:pos x="100" y="295"/>
              </a:cxn>
              <a:cxn ang="0">
                <a:pos x="104" y="295"/>
              </a:cxn>
              <a:cxn ang="0">
                <a:pos x="109" y="296"/>
              </a:cxn>
              <a:cxn ang="0">
                <a:pos x="114" y="296"/>
              </a:cxn>
              <a:cxn ang="0">
                <a:pos x="119" y="296"/>
              </a:cxn>
              <a:cxn ang="0">
                <a:pos x="124" y="297"/>
              </a:cxn>
              <a:cxn ang="0">
                <a:pos x="128" y="297"/>
              </a:cxn>
              <a:cxn ang="0">
                <a:pos x="133" y="298"/>
              </a:cxn>
              <a:cxn ang="0">
                <a:pos x="138" y="298"/>
              </a:cxn>
              <a:cxn ang="0">
                <a:pos x="143" y="299"/>
              </a:cxn>
              <a:cxn ang="0">
                <a:pos x="148" y="299"/>
              </a:cxn>
              <a:cxn ang="0">
                <a:pos x="152" y="300"/>
              </a:cxn>
              <a:cxn ang="0">
                <a:pos x="157" y="300"/>
              </a:cxn>
              <a:cxn ang="0">
                <a:pos x="162" y="301"/>
              </a:cxn>
              <a:cxn ang="0">
                <a:pos x="167" y="301"/>
              </a:cxn>
              <a:cxn ang="0">
                <a:pos x="172" y="302"/>
              </a:cxn>
              <a:cxn ang="0">
                <a:pos x="176" y="302"/>
              </a:cxn>
              <a:cxn ang="0">
                <a:pos x="181" y="302"/>
              </a:cxn>
              <a:cxn ang="0">
                <a:pos x="186" y="302"/>
              </a:cxn>
              <a:cxn ang="0">
                <a:pos x="191" y="302"/>
              </a:cxn>
              <a:cxn ang="0">
                <a:pos x="196" y="302"/>
              </a:cxn>
              <a:cxn ang="0">
                <a:pos x="200" y="302"/>
              </a:cxn>
              <a:cxn ang="0">
                <a:pos x="205" y="302"/>
              </a:cxn>
              <a:cxn ang="0">
                <a:pos x="210" y="301"/>
              </a:cxn>
              <a:cxn ang="0">
                <a:pos x="215" y="300"/>
              </a:cxn>
              <a:cxn ang="0">
                <a:pos x="220" y="299"/>
              </a:cxn>
              <a:cxn ang="0">
                <a:pos x="224" y="297"/>
              </a:cxn>
              <a:cxn ang="0">
                <a:pos x="229" y="294"/>
              </a:cxn>
              <a:cxn ang="0">
                <a:pos x="234" y="291"/>
              </a:cxn>
              <a:cxn ang="0">
                <a:pos x="239" y="288"/>
              </a:cxn>
              <a:cxn ang="0">
                <a:pos x="244" y="283"/>
              </a:cxn>
              <a:cxn ang="0">
                <a:pos x="248" y="277"/>
              </a:cxn>
              <a:cxn ang="0">
                <a:pos x="253" y="271"/>
              </a:cxn>
              <a:cxn ang="0">
                <a:pos x="258" y="262"/>
              </a:cxn>
              <a:cxn ang="0">
                <a:pos x="263" y="252"/>
              </a:cxn>
              <a:cxn ang="0">
                <a:pos x="268" y="239"/>
              </a:cxn>
              <a:cxn ang="0">
                <a:pos x="272" y="224"/>
              </a:cxn>
              <a:cxn ang="0">
                <a:pos x="277" y="206"/>
              </a:cxn>
              <a:cxn ang="0">
                <a:pos x="282" y="183"/>
              </a:cxn>
              <a:cxn ang="0">
                <a:pos x="287" y="156"/>
              </a:cxn>
              <a:cxn ang="0">
                <a:pos x="292" y="123"/>
              </a:cxn>
              <a:cxn ang="0">
                <a:pos x="296" y="84"/>
              </a:cxn>
              <a:cxn ang="0">
                <a:pos x="301" y="35"/>
              </a:cxn>
            </a:cxnLst>
            <a:rect l="0" t="0" r="r" b="b"/>
            <a:pathLst>
              <a:path w="304" h="302">
                <a:moveTo>
                  <a:pt x="0" y="290"/>
                </a:moveTo>
                <a:lnTo>
                  <a:pt x="0" y="290"/>
                </a:lnTo>
                <a:lnTo>
                  <a:pt x="1" y="290"/>
                </a:lnTo>
                <a:lnTo>
                  <a:pt x="1" y="290"/>
                </a:lnTo>
                <a:lnTo>
                  <a:pt x="2" y="290"/>
                </a:lnTo>
                <a:lnTo>
                  <a:pt x="3" y="290"/>
                </a:lnTo>
                <a:lnTo>
                  <a:pt x="3" y="290"/>
                </a:lnTo>
                <a:lnTo>
                  <a:pt x="4" y="290"/>
                </a:lnTo>
                <a:lnTo>
                  <a:pt x="4" y="290"/>
                </a:lnTo>
                <a:lnTo>
                  <a:pt x="5" y="290"/>
                </a:lnTo>
                <a:lnTo>
                  <a:pt x="5" y="290"/>
                </a:lnTo>
                <a:lnTo>
                  <a:pt x="6" y="290"/>
                </a:lnTo>
                <a:lnTo>
                  <a:pt x="7" y="290"/>
                </a:lnTo>
                <a:lnTo>
                  <a:pt x="7" y="290"/>
                </a:lnTo>
                <a:lnTo>
                  <a:pt x="8" y="290"/>
                </a:lnTo>
                <a:lnTo>
                  <a:pt x="8" y="290"/>
                </a:lnTo>
                <a:lnTo>
                  <a:pt x="9" y="290"/>
                </a:lnTo>
                <a:lnTo>
                  <a:pt x="10" y="290"/>
                </a:lnTo>
                <a:lnTo>
                  <a:pt x="10" y="290"/>
                </a:lnTo>
                <a:lnTo>
                  <a:pt x="11" y="290"/>
                </a:lnTo>
                <a:lnTo>
                  <a:pt x="11" y="290"/>
                </a:lnTo>
                <a:lnTo>
                  <a:pt x="12" y="290"/>
                </a:lnTo>
                <a:lnTo>
                  <a:pt x="13" y="290"/>
                </a:lnTo>
                <a:lnTo>
                  <a:pt x="13" y="290"/>
                </a:lnTo>
                <a:lnTo>
                  <a:pt x="14" y="290"/>
                </a:lnTo>
                <a:lnTo>
                  <a:pt x="14" y="290"/>
                </a:lnTo>
                <a:lnTo>
                  <a:pt x="15" y="290"/>
                </a:lnTo>
                <a:lnTo>
                  <a:pt x="16" y="290"/>
                </a:lnTo>
                <a:lnTo>
                  <a:pt x="16" y="290"/>
                </a:lnTo>
                <a:lnTo>
                  <a:pt x="17" y="290"/>
                </a:lnTo>
                <a:lnTo>
                  <a:pt x="18" y="290"/>
                </a:lnTo>
                <a:lnTo>
                  <a:pt x="18" y="290"/>
                </a:lnTo>
                <a:lnTo>
                  <a:pt x="19" y="290"/>
                </a:lnTo>
                <a:lnTo>
                  <a:pt x="19" y="290"/>
                </a:lnTo>
                <a:lnTo>
                  <a:pt x="20" y="290"/>
                </a:lnTo>
                <a:lnTo>
                  <a:pt x="21" y="290"/>
                </a:lnTo>
                <a:lnTo>
                  <a:pt x="21" y="291"/>
                </a:lnTo>
                <a:lnTo>
                  <a:pt x="22" y="291"/>
                </a:lnTo>
                <a:lnTo>
                  <a:pt x="22" y="291"/>
                </a:lnTo>
                <a:lnTo>
                  <a:pt x="23" y="291"/>
                </a:lnTo>
                <a:lnTo>
                  <a:pt x="24" y="291"/>
                </a:lnTo>
                <a:lnTo>
                  <a:pt x="24" y="291"/>
                </a:lnTo>
                <a:lnTo>
                  <a:pt x="25" y="291"/>
                </a:lnTo>
                <a:lnTo>
                  <a:pt x="25" y="291"/>
                </a:lnTo>
                <a:lnTo>
                  <a:pt x="26" y="291"/>
                </a:lnTo>
                <a:lnTo>
                  <a:pt x="27" y="291"/>
                </a:lnTo>
                <a:lnTo>
                  <a:pt x="27" y="291"/>
                </a:lnTo>
                <a:lnTo>
                  <a:pt x="28" y="291"/>
                </a:lnTo>
                <a:lnTo>
                  <a:pt x="28" y="291"/>
                </a:lnTo>
                <a:lnTo>
                  <a:pt x="29" y="291"/>
                </a:lnTo>
                <a:lnTo>
                  <a:pt x="30" y="291"/>
                </a:lnTo>
                <a:lnTo>
                  <a:pt x="30" y="291"/>
                </a:lnTo>
                <a:lnTo>
                  <a:pt x="31" y="291"/>
                </a:lnTo>
                <a:lnTo>
                  <a:pt x="31" y="291"/>
                </a:lnTo>
                <a:lnTo>
                  <a:pt x="32" y="291"/>
                </a:lnTo>
                <a:lnTo>
                  <a:pt x="33" y="291"/>
                </a:lnTo>
                <a:lnTo>
                  <a:pt x="33" y="291"/>
                </a:lnTo>
                <a:lnTo>
                  <a:pt x="34" y="291"/>
                </a:lnTo>
                <a:lnTo>
                  <a:pt x="34" y="291"/>
                </a:lnTo>
                <a:lnTo>
                  <a:pt x="35" y="291"/>
                </a:lnTo>
                <a:lnTo>
                  <a:pt x="36" y="291"/>
                </a:lnTo>
                <a:lnTo>
                  <a:pt x="36" y="291"/>
                </a:lnTo>
                <a:lnTo>
                  <a:pt x="37" y="291"/>
                </a:lnTo>
                <a:lnTo>
                  <a:pt x="37" y="291"/>
                </a:lnTo>
                <a:lnTo>
                  <a:pt x="38" y="291"/>
                </a:lnTo>
                <a:lnTo>
                  <a:pt x="39" y="291"/>
                </a:lnTo>
                <a:lnTo>
                  <a:pt x="39" y="291"/>
                </a:lnTo>
                <a:lnTo>
                  <a:pt x="40" y="291"/>
                </a:lnTo>
                <a:lnTo>
                  <a:pt x="40" y="291"/>
                </a:lnTo>
                <a:lnTo>
                  <a:pt x="41" y="291"/>
                </a:lnTo>
                <a:lnTo>
                  <a:pt x="42" y="291"/>
                </a:lnTo>
                <a:lnTo>
                  <a:pt x="42" y="291"/>
                </a:lnTo>
                <a:lnTo>
                  <a:pt x="43" y="291"/>
                </a:lnTo>
                <a:lnTo>
                  <a:pt x="43" y="291"/>
                </a:lnTo>
                <a:lnTo>
                  <a:pt x="44" y="291"/>
                </a:lnTo>
                <a:lnTo>
                  <a:pt x="45" y="291"/>
                </a:lnTo>
                <a:lnTo>
                  <a:pt x="45" y="291"/>
                </a:lnTo>
                <a:lnTo>
                  <a:pt x="46" y="291"/>
                </a:lnTo>
                <a:lnTo>
                  <a:pt x="46" y="291"/>
                </a:lnTo>
                <a:lnTo>
                  <a:pt x="47" y="291"/>
                </a:lnTo>
                <a:lnTo>
                  <a:pt x="48" y="291"/>
                </a:lnTo>
                <a:lnTo>
                  <a:pt x="48" y="291"/>
                </a:lnTo>
                <a:lnTo>
                  <a:pt x="49" y="291"/>
                </a:lnTo>
                <a:lnTo>
                  <a:pt x="49" y="291"/>
                </a:lnTo>
                <a:lnTo>
                  <a:pt x="50" y="291"/>
                </a:lnTo>
                <a:lnTo>
                  <a:pt x="51" y="291"/>
                </a:lnTo>
                <a:lnTo>
                  <a:pt x="51" y="291"/>
                </a:lnTo>
                <a:lnTo>
                  <a:pt x="52" y="291"/>
                </a:lnTo>
                <a:lnTo>
                  <a:pt x="52" y="292"/>
                </a:lnTo>
                <a:lnTo>
                  <a:pt x="53" y="292"/>
                </a:lnTo>
                <a:lnTo>
                  <a:pt x="54" y="292"/>
                </a:lnTo>
                <a:lnTo>
                  <a:pt x="54" y="292"/>
                </a:lnTo>
                <a:lnTo>
                  <a:pt x="55" y="292"/>
                </a:lnTo>
                <a:lnTo>
                  <a:pt x="55" y="292"/>
                </a:lnTo>
                <a:lnTo>
                  <a:pt x="56" y="292"/>
                </a:lnTo>
                <a:lnTo>
                  <a:pt x="57" y="292"/>
                </a:lnTo>
                <a:lnTo>
                  <a:pt x="57" y="292"/>
                </a:lnTo>
                <a:lnTo>
                  <a:pt x="58" y="292"/>
                </a:lnTo>
                <a:lnTo>
                  <a:pt x="58" y="292"/>
                </a:lnTo>
                <a:lnTo>
                  <a:pt x="59" y="292"/>
                </a:lnTo>
                <a:lnTo>
                  <a:pt x="60" y="292"/>
                </a:lnTo>
                <a:lnTo>
                  <a:pt x="60" y="292"/>
                </a:lnTo>
                <a:lnTo>
                  <a:pt x="61" y="292"/>
                </a:lnTo>
                <a:lnTo>
                  <a:pt x="61" y="292"/>
                </a:lnTo>
                <a:lnTo>
                  <a:pt x="62" y="292"/>
                </a:lnTo>
                <a:lnTo>
                  <a:pt x="63" y="292"/>
                </a:lnTo>
                <a:lnTo>
                  <a:pt x="63" y="292"/>
                </a:lnTo>
                <a:lnTo>
                  <a:pt x="64" y="292"/>
                </a:lnTo>
                <a:lnTo>
                  <a:pt x="64" y="292"/>
                </a:lnTo>
                <a:lnTo>
                  <a:pt x="65" y="292"/>
                </a:lnTo>
                <a:lnTo>
                  <a:pt x="66" y="292"/>
                </a:lnTo>
                <a:lnTo>
                  <a:pt x="66" y="292"/>
                </a:lnTo>
                <a:lnTo>
                  <a:pt x="67" y="292"/>
                </a:lnTo>
                <a:lnTo>
                  <a:pt x="67" y="292"/>
                </a:lnTo>
                <a:lnTo>
                  <a:pt x="68" y="292"/>
                </a:lnTo>
                <a:lnTo>
                  <a:pt x="69" y="292"/>
                </a:lnTo>
                <a:lnTo>
                  <a:pt x="69" y="292"/>
                </a:lnTo>
                <a:lnTo>
                  <a:pt x="70" y="292"/>
                </a:lnTo>
                <a:lnTo>
                  <a:pt x="70" y="292"/>
                </a:lnTo>
                <a:lnTo>
                  <a:pt x="71" y="293"/>
                </a:lnTo>
                <a:lnTo>
                  <a:pt x="72" y="293"/>
                </a:lnTo>
                <a:lnTo>
                  <a:pt x="72" y="293"/>
                </a:lnTo>
                <a:lnTo>
                  <a:pt x="73" y="293"/>
                </a:lnTo>
                <a:lnTo>
                  <a:pt x="73" y="293"/>
                </a:lnTo>
                <a:lnTo>
                  <a:pt x="74" y="293"/>
                </a:lnTo>
                <a:lnTo>
                  <a:pt x="75" y="293"/>
                </a:lnTo>
                <a:lnTo>
                  <a:pt x="75" y="293"/>
                </a:lnTo>
                <a:lnTo>
                  <a:pt x="76" y="293"/>
                </a:lnTo>
                <a:lnTo>
                  <a:pt x="76" y="293"/>
                </a:lnTo>
                <a:lnTo>
                  <a:pt x="77" y="293"/>
                </a:lnTo>
                <a:lnTo>
                  <a:pt x="77" y="293"/>
                </a:lnTo>
                <a:lnTo>
                  <a:pt x="78" y="293"/>
                </a:lnTo>
                <a:lnTo>
                  <a:pt x="79" y="293"/>
                </a:lnTo>
                <a:lnTo>
                  <a:pt x="79" y="293"/>
                </a:lnTo>
                <a:lnTo>
                  <a:pt x="80" y="293"/>
                </a:lnTo>
                <a:lnTo>
                  <a:pt x="80" y="293"/>
                </a:lnTo>
                <a:lnTo>
                  <a:pt x="81" y="293"/>
                </a:lnTo>
                <a:lnTo>
                  <a:pt x="82" y="293"/>
                </a:lnTo>
                <a:lnTo>
                  <a:pt x="82" y="293"/>
                </a:lnTo>
                <a:lnTo>
                  <a:pt x="83" y="293"/>
                </a:lnTo>
                <a:lnTo>
                  <a:pt x="83" y="293"/>
                </a:lnTo>
                <a:lnTo>
                  <a:pt x="84" y="293"/>
                </a:lnTo>
                <a:lnTo>
                  <a:pt x="85" y="293"/>
                </a:lnTo>
                <a:lnTo>
                  <a:pt x="85" y="294"/>
                </a:lnTo>
                <a:lnTo>
                  <a:pt x="86" y="294"/>
                </a:lnTo>
                <a:lnTo>
                  <a:pt x="86" y="294"/>
                </a:lnTo>
                <a:lnTo>
                  <a:pt x="87" y="294"/>
                </a:lnTo>
                <a:lnTo>
                  <a:pt x="88" y="294"/>
                </a:lnTo>
                <a:lnTo>
                  <a:pt x="88" y="294"/>
                </a:lnTo>
                <a:lnTo>
                  <a:pt x="89" y="294"/>
                </a:lnTo>
                <a:lnTo>
                  <a:pt x="89" y="294"/>
                </a:lnTo>
                <a:lnTo>
                  <a:pt x="90" y="294"/>
                </a:lnTo>
                <a:lnTo>
                  <a:pt x="91" y="294"/>
                </a:lnTo>
                <a:lnTo>
                  <a:pt x="91" y="294"/>
                </a:lnTo>
                <a:lnTo>
                  <a:pt x="92" y="294"/>
                </a:lnTo>
                <a:lnTo>
                  <a:pt x="92" y="294"/>
                </a:lnTo>
                <a:lnTo>
                  <a:pt x="93" y="294"/>
                </a:lnTo>
                <a:lnTo>
                  <a:pt x="94" y="294"/>
                </a:lnTo>
                <a:lnTo>
                  <a:pt x="94" y="294"/>
                </a:lnTo>
                <a:lnTo>
                  <a:pt x="95" y="294"/>
                </a:lnTo>
                <a:lnTo>
                  <a:pt x="95" y="294"/>
                </a:lnTo>
                <a:lnTo>
                  <a:pt x="96" y="294"/>
                </a:lnTo>
                <a:lnTo>
                  <a:pt x="97" y="294"/>
                </a:lnTo>
                <a:lnTo>
                  <a:pt x="97" y="294"/>
                </a:lnTo>
                <a:lnTo>
                  <a:pt x="98" y="295"/>
                </a:lnTo>
                <a:lnTo>
                  <a:pt x="98" y="295"/>
                </a:lnTo>
                <a:lnTo>
                  <a:pt x="99" y="295"/>
                </a:lnTo>
                <a:lnTo>
                  <a:pt x="100" y="295"/>
                </a:lnTo>
                <a:lnTo>
                  <a:pt x="100" y="295"/>
                </a:lnTo>
                <a:lnTo>
                  <a:pt x="101" y="295"/>
                </a:lnTo>
                <a:lnTo>
                  <a:pt x="101" y="295"/>
                </a:lnTo>
                <a:lnTo>
                  <a:pt x="102" y="295"/>
                </a:lnTo>
                <a:lnTo>
                  <a:pt x="103" y="295"/>
                </a:lnTo>
                <a:lnTo>
                  <a:pt x="103" y="295"/>
                </a:lnTo>
                <a:lnTo>
                  <a:pt x="104" y="295"/>
                </a:lnTo>
                <a:lnTo>
                  <a:pt x="104" y="295"/>
                </a:lnTo>
                <a:lnTo>
                  <a:pt x="105" y="295"/>
                </a:lnTo>
                <a:lnTo>
                  <a:pt x="106" y="295"/>
                </a:lnTo>
                <a:lnTo>
                  <a:pt x="106" y="295"/>
                </a:lnTo>
                <a:lnTo>
                  <a:pt x="107" y="295"/>
                </a:lnTo>
                <a:lnTo>
                  <a:pt x="107" y="295"/>
                </a:lnTo>
                <a:lnTo>
                  <a:pt x="108" y="295"/>
                </a:lnTo>
                <a:lnTo>
                  <a:pt x="109" y="295"/>
                </a:lnTo>
                <a:lnTo>
                  <a:pt x="109" y="296"/>
                </a:lnTo>
                <a:lnTo>
                  <a:pt x="110" y="296"/>
                </a:lnTo>
                <a:lnTo>
                  <a:pt x="110" y="296"/>
                </a:lnTo>
                <a:lnTo>
                  <a:pt x="111" y="296"/>
                </a:lnTo>
                <a:lnTo>
                  <a:pt x="112" y="296"/>
                </a:lnTo>
                <a:lnTo>
                  <a:pt x="112" y="296"/>
                </a:lnTo>
                <a:lnTo>
                  <a:pt x="113" y="296"/>
                </a:lnTo>
                <a:lnTo>
                  <a:pt x="113" y="296"/>
                </a:lnTo>
                <a:lnTo>
                  <a:pt x="114" y="296"/>
                </a:lnTo>
                <a:lnTo>
                  <a:pt x="115" y="296"/>
                </a:lnTo>
                <a:lnTo>
                  <a:pt x="115" y="296"/>
                </a:lnTo>
                <a:lnTo>
                  <a:pt x="116" y="296"/>
                </a:lnTo>
                <a:lnTo>
                  <a:pt x="116" y="296"/>
                </a:lnTo>
                <a:lnTo>
                  <a:pt x="117" y="296"/>
                </a:lnTo>
                <a:lnTo>
                  <a:pt x="118" y="296"/>
                </a:lnTo>
                <a:lnTo>
                  <a:pt x="118" y="296"/>
                </a:lnTo>
                <a:lnTo>
                  <a:pt x="119" y="296"/>
                </a:lnTo>
                <a:lnTo>
                  <a:pt x="119" y="297"/>
                </a:lnTo>
                <a:lnTo>
                  <a:pt x="120" y="297"/>
                </a:lnTo>
                <a:lnTo>
                  <a:pt x="121" y="297"/>
                </a:lnTo>
                <a:lnTo>
                  <a:pt x="121" y="297"/>
                </a:lnTo>
                <a:lnTo>
                  <a:pt x="122" y="297"/>
                </a:lnTo>
                <a:lnTo>
                  <a:pt x="122" y="297"/>
                </a:lnTo>
                <a:lnTo>
                  <a:pt x="123" y="297"/>
                </a:lnTo>
                <a:lnTo>
                  <a:pt x="124" y="297"/>
                </a:lnTo>
                <a:lnTo>
                  <a:pt x="124" y="297"/>
                </a:lnTo>
                <a:lnTo>
                  <a:pt x="125" y="297"/>
                </a:lnTo>
                <a:lnTo>
                  <a:pt x="125" y="297"/>
                </a:lnTo>
                <a:lnTo>
                  <a:pt x="126" y="297"/>
                </a:lnTo>
                <a:lnTo>
                  <a:pt x="127" y="297"/>
                </a:lnTo>
                <a:lnTo>
                  <a:pt x="127" y="297"/>
                </a:lnTo>
                <a:lnTo>
                  <a:pt x="128" y="297"/>
                </a:lnTo>
                <a:lnTo>
                  <a:pt x="128" y="297"/>
                </a:lnTo>
                <a:lnTo>
                  <a:pt x="129" y="298"/>
                </a:lnTo>
                <a:lnTo>
                  <a:pt x="130" y="298"/>
                </a:lnTo>
                <a:lnTo>
                  <a:pt x="130" y="298"/>
                </a:lnTo>
                <a:lnTo>
                  <a:pt x="131" y="298"/>
                </a:lnTo>
                <a:lnTo>
                  <a:pt x="131" y="298"/>
                </a:lnTo>
                <a:lnTo>
                  <a:pt x="132" y="298"/>
                </a:lnTo>
                <a:lnTo>
                  <a:pt x="133" y="298"/>
                </a:lnTo>
                <a:lnTo>
                  <a:pt x="133" y="298"/>
                </a:lnTo>
                <a:lnTo>
                  <a:pt x="134" y="298"/>
                </a:lnTo>
                <a:lnTo>
                  <a:pt x="134" y="298"/>
                </a:lnTo>
                <a:lnTo>
                  <a:pt x="135" y="298"/>
                </a:lnTo>
                <a:lnTo>
                  <a:pt x="136" y="298"/>
                </a:lnTo>
                <a:lnTo>
                  <a:pt x="136" y="298"/>
                </a:lnTo>
                <a:lnTo>
                  <a:pt x="137" y="298"/>
                </a:lnTo>
                <a:lnTo>
                  <a:pt x="137" y="298"/>
                </a:lnTo>
                <a:lnTo>
                  <a:pt x="138" y="298"/>
                </a:lnTo>
                <a:lnTo>
                  <a:pt x="139" y="299"/>
                </a:lnTo>
                <a:lnTo>
                  <a:pt x="139" y="299"/>
                </a:lnTo>
                <a:lnTo>
                  <a:pt x="140" y="299"/>
                </a:lnTo>
                <a:lnTo>
                  <a:pt x="140" y="299"/>
                </a:lnTo>
                <a:lnTo>
                  <a:pt x="141" y="299"/>
                </a:lnTo>
                <a:lnTo>
                  <a:pt x="142" y="299"/>
                </a:lnTo>
                <a:lnTo>
                  <a:pt x="142" y="299"/>
                </a:lnTo>
                <a:lnTo>
                  <a:pt x="143" y="299"/>
                </a:lnTo>
                <a:lnTo>
                  <a:pt x="143" y="299"/>
                </a:lnTo>
                <a:lnTo>
                  <a:pt x="144" y="299"/>
                </a:lnTo>
                <a:lnTo>
                  <a:pt x="145" y="299"/>
                </a:lnTo>
                <a:lnTo>
                  <a:pt x="145" y="299"/>
                </a:lnTo>
                <a:lnTo>
                  <a:pt x="146" y="299"/>
                </a:lnTo>
                <a:lnTo>
                  <a:pt x="146" y="299"/>
                </a:lnTo>
                <a:lnTo>
                  <a:pt x="147" y="299"/>
                </a:lnTo>
                <a:lnTo>
                  <a:pt x="148" y="299"/>
                </a:lnTo>
                <a:lnTo>
                  <a:pt x="148" y="300"/>
                </a:lnTo>
                <a:lnTo>
                  <a:pt x="149" y="300"/>
                </a:lnTo>
                <a:lnTo>
                  <a:pt x="149" y="300"/>
                </a:lnTo>
                <a:lnTo>
                  <a:pt x="150" y="300"/>
                </a:lnTo>
                <a:lnTo>
                  <a:pt x="151" y="300"/>
                </a:lnTo>
                <a:lnTo>
                  <a:pt x="151" y="300"/>
                </a:lnTo>
                <a:lnTo>
                  <a:pt x="152" y="300"/>
                </a:lnTo>
                <a:lnTo>
                  <a:pt x="152" y="300"/>
                </a:lnTo>
                <a:lnTo>
                  <a:pt x="153" y="300"/>
                </a:lnTo>
                <a:lnTo>
                  <a:pt x="154" y="300"/>
                </a:lnTo>
                <a:lnTo>
                  <a:pt x="154" y="300"/>
                </a:lnTo>
                <a:lnTo>
                  <a:pt x="155" y="300"/>
                </a:lnTo>
                <a:lnTo>
                  <a:pt x="155" y="300"/>
                </a:lnTo>
                <a:lnTo>
                  <a:pt x="156" y="300"/>
                </a:lnTo>
                <a:lnTo>
                  <a:pt x="157" y="300"/>
                </a:lnTo>
                <a:lnTo>
                  <a:pt x="157" y="300"/>
                </a:lnTo>
                <a:lnTo>
                  <a:pt x="158" y="301"/>
                </a:lnTo>
                <a:lnTo>
                  <a:pt x="158" y="301"/>
                </a:lnTo>
                <a:lnTo>
                  <a:pt x="159" y="301"/>
                </a:lnTo>
                <a:lnTo>
                  <a:pt x="160" y="301"/>
                </a:lnTo>
                <a:lnTo>
                  <a:pt x="160" y="301"/>
                </a:lnTo>
                <a:lnTo>
                  <a:pt x="161" y="301"/>
                </a:lnTo>
                <a:lnTo>
                  <a:pt x="161" y="301"/>
                </a:lnTo>
                <a:lnTo>
                  <a:pt x="162" y="301"/>
                </a:lnTo>
                <a:lnTo>
                  <a:pt x="163" y="301"/>
                </a:lnTo>
                <a:lnTo>
                  <a:pt x="163" y="301"/>
                </a:lnTo>
                <a:lnTo>
                  <a:pt x="164" y="301"/>
                </a:lnTo>
                <a:lnTo>
                  <a:pt x="164" y="301"/>
                </a:lnTo>
                <a:lnTo>
                  <a:pt x="165" y="301"/>
                </a:lnTo>
                <a:lnTo>
                  <a:pt x="166" y="301"/>
                </a:lnTo>
                <a:lnTo>
                  <a:pt x="166" y="301"/>
                </a:lnTo>
                <a:lnTo>
                  <a:pt x="167" y="301"/>
                </a:lnTo>
                <a:lnTo>
                  <a:pt x="167" y="301"/>
                </a:lnTo>
                <a:lnTo>
                  <a:pt x="168" y="301"/>
                </a:lnTo>
                <a:lnTo>
                  <a:pt x="169" y="301"/>
                </a:lnTo>
                <a:lnTo>
                  <a:pt x="169" y="302"/>
                </a:lnTo>
                <a:lnTo>
                  <a:pt x="170" y="302"/>
                </a:lnTo>
                <a:lnTo>
                  <a:pt x="170" y="302"/>
                </a:lnTo>
                <a:lnTo>
                  <a:pt x="171" y="302"/>
                </a:lnTo>
                <a:lnTo>
                  <a:pt x="172" y="302"/>
                </a:lnTo>
                <a:lnTo>
                  <a:pt x="172" y="302"/>
                </a:lnTo>
                <a:lnTo>
                  <a:pt x="173" y="302"/>
                </a:lnTo>
                <a:lnTo>
                  <a:pt x="173" y="302"/>
                </a:lnTo>
                <a:lnTo>
                  <a:pt x="174" y="302"/>
                </a:lnTo>
                <a:lnTo>
                  <a:pt x="175" y="302"/>
                </a:lnTo>
                <a:lnTo>
                  <a:pt x="175" y="302"/>
                </a:lnTo>
                <a:lnTo>
                  <a:pt x="176" y="302"/>
                </a:lnTo>
                <a:lnTo>
                  <a:pt x="176" y="302"/>
                </a:lnTo>
                <a:lnTo>
                  <a:pt x="177" y="302"/>
                </a:lnTo>
                <a:lnTo>
                  <a:pt x="178" y="302"/>
                </a:lnTo>
                <a:lnTo>
                  <a:pt x="178" y="302"/>
                </a:lnTo>
                <a:lnTo>
                  <a:pt x="179" y="302"/>
                </a:lnTo>
                <a:lnTo>
                  <a:pt x="179" y="302"/>
                </a:lnTo>
                <a:lnTo>
                  <a:pt x="180" y="302"/>
                </a:lnTo>
                <a:lnTo>
                  <a:pt x="181" y="302"/>
                </a:lnTo>
                <a:lnTo>
                  <a:pt x="181" y="302"/>
                </a:lnTo>
                <a:lnTo>
                  <a:pt x="182" y="302"/>
                </a:lnTo>
                <a:lnTo>
                  <a:pt x="182" y="302"/>
                </a:lnTo>
                <a:lnTo>
                  <a:pt x="183" y="302"/>
                </a:lnTo>
                <a:lnTo>
                  <a:pt x="184" y="302"/>
                </a:lnTo>
                <a:lnTo>
                  <a:pt x="184" y="302"/>
                </a:lnTo>
                <a:lnTo>
                  <a:pt x="185" y="302"/>
                </a:lnTo>
                <a:lnTo>
                  <a:pt x="185" y="302"/>
                </a:lnTo>
                <a:lnTo>
                  <a:pt x="186" y="302"/>
                </a:lnTo>
                <a:lnTo>
                  <a:pt x="187" y="302"/>
                </a:lnTo>
                <a:lnTo>
                  <a:pt x="187" y="302"/>
                </a:lnTo>
                <a:lnTo>
                  <a:pt x="188" y="302"/>
                </a:lnTo>
                <a:lnTo>
                  <a:pt x="188" y="302"/>
                </a:lnTo>
                <a:lnTo>
                  <a:pt x="189" y="302"/>
                </a:lnTo>
                <a:lnTo>
                  <a:pt x="190" y="302"/>
                </a:lnTo>
                <a:lnTo>
                  <a:pt x="190" y="302"/>
                </a:lnTo>
                <a:lnTo>
                  <a:pt x="191" y="302"/>
                </a:lnTo>
                <a:lnTo>
                  <a:pt x="191" y="302"/>
                </a:lnTo>
                <a:lnTo>
                  <a:pt x="192" y="302"/>
                </a:lnTo>
                <a:lnTo>
                  <a:pt x="193" y="302"/>
                </a:lnTo>
                <a:lnTo>
                  <a:pt x="193" y="302"/>
                </a:lnTo>
                <a:lnTo>
                  <a:pt x="194" y="302"/>
                </a:lnTo>
                <a:lnTo>
                  <a:pt x="194" y="302"/>
                </a:lnTo>
                <a:lnTo>
                  <a:pt x="195" y="302"/>
                </a:lnTo>
                <a:lnTo>
                  <a:pt x="196" y="302"/>
                </a:lnTo>
                <a:lnTo>
                  <a:pt x="196" y="302"/>
                </a:lnTo>
                <a:lnTo>
                  <a:pt x="197" y="302"/>
                </a:lnTo>
                <a:lnTo>
                  <a:pt x="197" y="302"/>
                </a:lnTo>
                <a:lnTo>
                  <a:pt x="198" y="302"/>
                </a:lnTo>
                <a:lnTo>
                  <a:pt x="199" y="302"/>
                </a:lnTo>
                <a:lnTo>
                  <a:pt x="199" y="302"/>
                </a:lnTo>
                <a:lnTo>
                  <a:pt x="200" y="302"/>
                </a:lnTo>
                <a:lnTo>
                  <a:pt x="200" y="302"/>
                </a:lnTo>
                <a:lnTo>
                  <a:pt x="201" y="302"/>
                </a:lnTo>
                <a:lnTo>
                  <a:pt x="202" y="302"/>
                </a:lnTo>
                <a:lnTo>
                  <a:pt x="202" y="302"/>
                </a:lnTo>
                <a:lnTo>
                  <a:pt x="203" y="302"/>
                </a:lnTo>
                <a:lnTo>
                  <a:pt x="203" y="302"/>
                </a:lnTo>
                <a:lnTo>
                  <a:pt x="204" y="302"/>
                </a:lnTo>
                <a:lnTo>
                  <a:pt x="205" y="302"/>
                </a:lnTo>
                <a:lnTo>
                  <a:pt x="205" y="302"/>
                </a:lnTo>
                <a:lnTo>
                  <a:pt x="206" y="302"/>
                </a:lnTo>
                <a:lnTo>
                  <a:pt x="206" y="302"/>
                </a:lnTo>
                <a:lnTo>
                  <a:pt x="207" y="301"/>
                </a:lnTo>
                <a:lnTo>
                  <a:pt x="208" y="301"/>
                </a:lnTo>
                <a:lnTo>
                  <a:pt x="208" y="301"/>
                </a:lnTo>
                <a:lnTo>
                  <a:pt x="209" y="301"/>
                </a:lnTo>
                <a:lnTo>
                  <a:pt x="209" y="301"/>
                </a:lnTo>
                <a:lnTo>
                  <a:pt x="210" y="301"/>
                </a:lnTo>
                <a:lnTo>
                  <a:pt x="211" y="301"/>
                </a:lnTo>
                <a:lnTo>
                  <a:pt x="211" y="301"/>
                </a:lnTo>
                <a:lnTo>
                  <a:pt x="212" y="301"/>
                </a:lnTo>
                <a:lnTo>
                  <a:pt x="212" y="300"/>
                </a:lnTo>
                <a:lnTo>
                  <a:pt x="213" y="300"/>
                </a:lnTo>
                <a:lnTo>
                  <a:pt x="214" y="300"/>
                </a:lnTo>
                <a:lnTo>
                  <a:pt x="214" y="300"/>
                </a:lnTo>
                <a:lnTo>
                  <a:pt x="215" y="300"/>
                </a:lnTo>
                <a:lnTo>
                  <a:pt x="215" y="300"/>
                </a:lnTo>
                <a:lnTo>
                  <a:pt x="216" y="300"/>
                </a:lnTo>
                <a:lnTo>
                  <a:pt x="217" y="299"/>
                </a:lnTo>
                <a:lnTo>
                  <a:pt x="217" y="299"/>
                </a:lnTo>
                <a:lnTo>
                  <a:pt x="218" y="299"/>
                </a:lnTo>
                <a:lnTo>
                  <a:pt x="218" y="299"/>
                </a:lnTo>
                <a:lnTo>
                  <a:pt x="219" y="299"/>
                </a:lnTo>
                <a:lnTo>
                  <a:pt x="220" y="299"/>
                </a:lnTo>
                <a:lnTo>
                  <a:pt x="220" y="298"/>
                </a:lnTo>
                <a:lnTo>
                  <a:pt x="221" y="298"/>
                </a:lnTo>
                <a:lnTo>
                  <a:pt x="221" y="298"/>
                </a:lnTo>
                <a:lnTo>
                  <a:pt x="222" y="298"/>
                </a:lnTo>
                <a:lnTo>
                  <a:pt x="223" y="297"/>
                </a:lnTo>
                <a:lnTo>
                  <a:pt x="223" y="297"/>
                </a:lnTo>
                <a:lnTo>
                  <a:pt x="224" y="297"/>
                </a:lnTo>
                <a:lnTo>
                  <a:pt x="224" y="297"/>
                </a:lnTo>
                <a:lnTo>
                  <a:pt x="225" y="296"/>
                </a:lnTo>
                <a:lnTo>
                  <a:pt x="226" y="296"/>
                </a:lnTo>
                <a:lnTo>
                  <a:pt x="226" y="296"/>
                </a:lnTo>
                <a:lnTo>
                  <a:pt x="227" y="296"/>
                </a:lnTo>
                <a:lnTo>
                  <a:pt x="227" y="295"/>
                </a:lnTo>
                <a:lnTo>
                  <a:pt x="228" y="295"/>
                </a:lnTo>
                <a:lnTo>
                  <a:pt x="229" y="295"/>
                </a:lnTo>
                <a:lnTo>
                  <a:pt x="229" y="294"/>
                </a:lnTo>
                <a:lnTo>
                  <a:pt x="230" y="294"/>
                </a:lnTo>
                <a:lnTo>
                  <a:pt x="230" y="294"/>
                </a:lnTo>
                <a:lnTo>
                  <a:pt x="231" y="293"/>
                </a:lnTo>
                <a:lnTo>
                  <a:pt x="232" y="293"/>
                </a:lnTo>
                <a:lnTo>
                  <a:pt x="232" y="293"/>
                </a:lnTo>
                <a:lnTo>
                  <a:pt x="233" y="292"/>
                </a:lnTo>
                <a:lnTo>
                  <a:pt x="233" y="292"/>
                </a:lnTo>
                <a:lnTo>
                  <a:pt x="234" y="291"/>
                </a:lnTo>
                <a:lnTo>
                  <a:pt x="235" y="291"/>
                </a:lnTo>
                <a:lnTo>
                  <a:pt x="235" y="291"/>
                </a:lnTo>
                <a:lnTo>
                  <a:pt x="236" y="290"/>
                </a:lnTo>
                <a:lnTo>
                  <a:pt x="236" y="290"/>
                </a:lnTo>
                <a:lnTo>
                  <a:pt x="237" y="289"/>
                </a:lnTo>
                <a:lnTo>
                  <a:pt x="238" y="289"/>
                </a:lnTo>
                <a:lnTo>
                  <a:pt x="238" y="288"/>
                </a:lnTo>
                <a:lnTo>
                  <a:pt x="239" y="288"/>
                </a:lnTo>
                <a:lnTo>
                  <a:pt x="239" y="287"/>
                </a:lnTo>
                <a:lnTo>
                  <a:pt x="240" y="287"/>
                </a:lnTo>
                <a:lnTo>
                  <a:pt x="241" y="286"/>
                </a:lnTo>
                <a:lnTo>
                  <a:pt x="241" y="286"/>
                </a:lnTo>
                <a:lnTo>
                  <a:pt x="242" y="285"/>
                </a:lnTo>
                <a:lnTo>
                  <a:pt x="242" y="284"/>
                </a:lnTo>
                <a:lnTo>
                  <a:pt x="243" y="284"/>
                </a:lnTo>
                <a:lnTo>
                  <a:pt x="244" y="283"/>
                </a:lnTo>
                <a:lnTo>
                  <a:pt x="244" y="283"/>
                </a:lnTo>
                <a:lnTo>
                  <a:pt x="245" y="282"/>
                </a:lnTo>
                <a:lnTo>
                  <a:pt x="245" y="281"/>
                </a:lnTo>
                <a:lnTo>
                  <a:pt x="246" y="280"/>
                </a:lnTo>
                <a:lnTo>
                  <a:pt x="247" y="280"/>
                </a:lnTo>
                <a:lnTo>
                  <a:pt x="247" y="279"/>
                </a:lnTo>
                <a:lnTo>
                  <a:pt x="248" y="278"/>
                </a:lnTo>
                <a:lnTo>
                  <a:pt x="248" y="277"/>
                </a:lnTo>
                <a:lnTo>
                  <a:pt x="249" y="277"/>
                </a:lnTo>
                <a:lnTo>
                  <a:pt x="250" y="276"/>
                </a:lnTo>
                <a:lnTo>
                  <a:pt x="250" y="275"/>
                </a:lnTo>
                <a:lnTo>
                  <a:pt x="251" y="274"/>
                </a:lnTo>
                <a:lnTo>
                  <a:pt x="251" y="273"/>
                </a:lnTo>
                <a:lnTo>
                  <a:pt x="252" y="272"/>
                </a:lnTo>
                <a:lnTo>
                  <a:pt x="253" y="271"/>
                </a:lnTo>
                <a:lnTo>
                  <a:pt x="253" y="271"/>
                </a:lnTo>
                <a:lnTo>
                  <a:pt x="254" y="270"/>
                </a:lnTo>
                <a:lnTo>
                  <a:pt x="254" y="269"/>
                </a:lnTo>
                <a:lnTo>
                  <a:pt x="255" y="268"/>
                </a:lnTo>
                <a:lnTo>
                  <a:pt x="256" y="266"/>
                </a:lnTo>
                <a:lnTo>
                  <a:pt x="256" y="265"/>
                </a:lnTo>
                <a:lnTo>
                  <a:pt x="257" y="264"/>
                </a:lnTo>
                <a:lnTo>
                  <a:pt x="257" y="263"/>
                </a:lnTo>
                <a:lnTo>
                  <a:pt x="258" y="262"/>
                </a:lnTo>
                <a:lnTo>
                  <a:pt x="259" y="261"/>
                </a:lnTo>
                <a:lnTo>
                  <a:pt x="259" y="260"/>
                </a:lnTo>
                <a:lnTo>
                  <a:pt x="260" y="258"/>
                </a:lnTo>
                <a:lnTo>
                  <a:pt x="260" y="257"/>
                </a:lnTo>
                <a:lnTo>
                  <a:pt x="261" y="256"/>
                </a:lnTo>
                <a:lnTo>
                  <a:pt x="262" y="254"/>
                </a:lnTo>
                <a:lnTo>
                  <a:pt x="262" y="253"/>
                </a:lnTo>
                <a:lnTo>
                  <a:pt x="263" y="252"/>
                </a:lnTo>
                <a:lnTo>
                  <a:pt x="263" y="250"/>
                </a:lnTo>
                <a:lnTo>
                  <a:pt x="264" y="249"/>
                </a:lnTo>
                <a:lnTo>
                  <a:pt x="265" y="247"/>
                </a:lnTo>
                <a:lnTo>
                  <a:pt x="265" y="246"/>
                </a:lnTo>
                <a:lnTo>
                  <a:pt x="266" y="244"/>
                </a:lnTo>
                <a:lnTo>
                  <a:pt x="266" y="243"/>
                </a:lnTo>
                <a:lnTo>
                  <a:pt x="267" y="241"/>
                </a:lnTo>
                <a:lnTo>
                  <a:pt x="268" y="239"/>
                </a:lnTo>
                <a:lnTo>
                  <a:pt x="268" y="237"/>
                </a:lnTo>
                <a:lnTo>
                  <a:pt x="269" y="236"/>
                </a:lnTo>
                <a:lnTo>
                  <a:pt x="269" y="234"/>
                </a:lnTo>
                <a:lnTo>
                  <a:pt x="270" y="232"/>
                </a:lnTo>
                <a:lnTo>
                  <a:pt x="271" y="230"/>
                </a:lnTo>
                <a:lnTo>
                  <a:pt x="271" y="228"/>
                </a:lnTo>
                <a:lnTo>
                  <a:pt x="272" y="226"/>
                </a:lnTo>
                <a:lnTo>
                  <a:pt x="272" y="224"/>
                </a:lnTo>
                <a:lnTo>
                  <a:pt x="273" y="222"/>
                </a:lnTo>
                <a:lnTo>
                  <a:pt x="274" y="220"/>
                </a:lnTo>
                <a:lnTo>
                  <a:pt x="274" y="217"/>
                </a:lnTo>
                <a:lnTo>
                  <a:pt x="275" y="215"/>
                </a:lnTo>
                <a:lnTo>
                  <a:pt x="275" y="213"/>
                </a:lnTo>
                <a:lnTo>
                  <a:pt x="276" y="210"/>
                </a:lnTo>
                <a:lnTo>
                  <a:pt x="277" y="208"/>
                </a:lnTo>
                <a:lnTo>
                  <a:pt x="277" y="206"/>
                </a:lnTo>
                <a:lnTo>
                  <a:pt x="278" y="203"/>
                </a:lnTo>
                <a:lnTo>
                  <a:pt x="278" y="200"/>
                </a:lnTo>
                <a:lnTo>
                  <a:pt x="279" y="198"/>
                </a:lnTo>
                <a:lnTo>
                  <a:pt x="280" y="195"/>
                </a:lnTo>
                <a:lnTo>
                  <a:pt x="280" y="192"/>
                </a:lnTo>
                <a:lnTo>
                  <a:pt x="281" y="189"/>
                </a:lnTo>
                <a:lnTo>
                  <a:pt x="281" y="186"/>
                </a:lnTo>
                <a:lnTo>
                  <a:pt x="282" y="183"/>
                </a:lnTo>
                <a:lnTo>
                  <a:pt x="283" y="180"/>
                </a:lnTo>
                <a:lnTo>
                  <a:pt x="283" y="177"/>
                </a:lnTo>
                <a:lnTo>
                  <a:pt x="284" y="174"/>
                </a:lnTo>
                <a:lnTo>
                  <a:pt x="284" y="170"/>
                </a:lnTo>
                <a:lnTo>
                  <a:pt x="285" y="167"/>
                </a:lnTo>
                <a:lnTo>
                  <a:pt x="286" y="163"/>
                </a:lnTo>
                <a:lnTo>
                  <a:pt x="286" y="160"/>
                </a:lnTo>
                <a:lnTo>
                  <a:pt x="287" y="156"/>
                </a:lnTo>
                <a:lnTo>
                  <a:pt x="287" y="152"/>
                </a:lnTo>
                <a:lnTo>
                  <a:pt x="288" y="149"/>
                </a:lnTo>
                <a:lnTo>
                  <a:pt x="289" y="145"/>
                </a:lnTo>
                <a:lnTo>
                  <a:pt x="289" y="141"/>
                </a:lnTo>
                <a:lnTo>
                  <a:pt x="290" y="136"/>
                </a:lnTo>
                <a:lnTo>
                  <a:pt x="290" y="132"/>
                </a:lnTo>
                <a:lnTo>
                  <a:pt x="291" y="128"/>
                </a:lnTo>
                <a:lnTo>
                  <a:pt x="292" y="123"/>
                </a:lnTo>
                <a:lnTo>
                  <a:pt x="292" y="119"/>
                </a:lnTo>
                <a:lnTo>
                  <a:pt x="293" y="114"/>
                </a:lnTo>
                <a:lnTo>
                  <a:pt x="293" y="109"/>
                </a:lnTo>
                <a:lnTo>
                  <a:pt x="294" y="105"/>
                </a:lnTo>
                <a:lnTo>
                  <a:pt x="295" y="99"/>
                </a:lnTo>
                <a:lnTo>
                  <a:pt x="295" y="94"/>
                </a:lnTo>
                <a:lnTo>
                  <a:pt x="296" y="89"/>
                </a:lnTo>
                <a:lnTo>
                  <a:pt x="296" y="84"/>
                </a:lnTo>
                <a:lnTo>
                  <a:pt x="297" y="78"/>
                </a:lnTo>
                <a:lnTo>
                  <a:pt x="298" y="72"/>
                </a:lnTo>
                <a:lnTo>
                  <a:pt x="298" y="67"/>
                </a:lnTo>
                <a:lnTo>
                  <a:pt x="299" y="61"/>
                </a:lnTo>
                <a:lnTo>
                  <a:pt x="299" y="55"/>
                </a:lnTo>
                <a:lnTo>
                  <a:pt x="300" y="48"/>
                </a:lnTo>
                <a:lnTo>
                  <a:pt x="301" y="42"/>
                </a:lnTo>
                <a:lnTo>
                  <a:pt x="301" y="35"/>
                </a:lnTo>
                <a:lnTo>
                  <a:pt x="302" y="29"/>
                </a:lnTo>
                <a:lnTo>
                  <a:pt x="303" y="22"/>
                </a:lnTo>
                <a:lnTo>
                  <a:pt x="303" y="15"/>
                </a:lnTo>
                <a:lnTo>
                  <a:pt x="304" y="7"/>
                </a:lnTo>
                <a:lnTo>
                  <a:pt x="304" y="0"/>
                </a:lnTo>
              </a:path>
            </a:pathLst>
          </a:custGeom>
          <a:noFill/>
          <a:ln w="38100" cmpd="sng">
            <a:solidFill>
              <a:srgbClr val="FF0000"/>
            </a:solidFill>
            <a:prstDash val="solid"/>
            <a:round/>
            <a:headEnd/>
            <a:tailEnd/>
          </a:ln>
        </p:spPr>
        <p:txBody>
          <a:bodyPr/>
          <a:lstStyle/>
          <a:p>
            <a:endParaRPr lang="ja-JP" altLang="en-US"/>
          </a:p>
        </p:txBody>
      </p:sp>
      <p:sp>
        <p:nvSpPr>
          <p:cNvPr id="649224" name="Rectangle 8"/>
          <p:cNvSpPr>
            <a:spLocks noChangeArrowheads="1"/>
          </p:cNvSpPr>
          <p:nvPr/>
        </p:nvSpPr>
        <p:spPr bwMode="auto">
          <a:xfrm>
            <a:off x="251520" y="1605782"/>
            <a:ext cx="381000" cy="381000"/>
          </a:xfrm>
          <a:prstGeom prst="rect">
            <a:avLst/>
          </a:prstGeom>
          <a:solidFill>
            <a:srgbClr val="FFFF00"/>
          </a:solidFill>
          <a:ln w="38100">
            <a:solidFill>
              <a:schemeClr val="tx1"/>
            </a:solidFill>
            <a:miter lim="800000"/>
            <a:headEnd/>
            <a:tailEnd/>
          </a:ln>
          <a:effectLst/>
        </p:spPr>
        <p:txBody>
          <a:bodyPr wrap="none" anchor="ctr"/>
          <a:lstStyle/>
          <a:p>
            <a:endParaRPr lang="ja-JP" altLang="en-US"/>
          </a:p>
        </p:txBody>
      </p:sp>
      <p:sp>
        <p:nvSpPr>
          <p:cNvPr id="649225" name="Rectangle 9"/>
          <p:cNvSpPr>
            <a:spLocks noChangeArrowheads="1"/>
          </p:cNvSpPr>
          <p:nvPr/>
        </p:nvSpPr>
        <p:spPr bwMode="auto">
          <a:xfrm>
            <a:off x="251520" y="834257"/>
            <a:ext cx="381000" cy="381000"/>
          </a:xfrm>
          <a:prstGeom prst="rect">
            <a:avLst/>
          </a:prstGeom>
          <a:solidFill>
            <a:srgbClr val="FF0000"/>
          </a:solidFill>
          <a:ln w="38100">
            <a:solidFill>
              <a:schemeClr val="tx1"/>
            </a:solidFill>
            <a:miter lim="800000"/>
            <a:headEnd/>
            <a:tailEnd/>
          </a:ln>
          <a:effectLst/>
        </p:spPr>
        <p:txBody>
          <a:bodyPr wrap="none" anchor="ctr"/>
          <a:lstStyle/>
          <a:p>
            <a:endParaRPr lang="ja-JP" altLang="en-US"/>
          </a:p>
        </p:txBody>
      </p:sp>
      <p:sp>
        <p:nvSpPr>
          <p:cNvPr id="649228" name="Rectangle 12"/>
          <p:cNvSpPr>
            <a:spLocks noGrp="1" noChangeArrowheads="1"/>
          </p:cNvSpPr>
          <p:nvPr>
            <p:ph type="title"/>
          </p:nvPr>
        </p:nvSpPr>
        <p:spPr/>
        <p:txBody>
          <a:bodyPr/>
          <a:lstStyle/>
          <a:p>
            <a:r>
              <a:rPr lang="ja-JP" altLang="en-US" dirty="0"/>
              <a:t>フレネルの式</a:t>
            </a:r>
            <a:endParaRPr lang="en-US" altLang="ja-JP" dirty="0"/>
          </a:p>
        </p:txBody>
      </p:sp>
      <p:sp>
        <p:nvSpPr>
          <p:cNvPr id="649230" name="Text Box 14"/>
          <p:cNvSpPr txBox="1">
            <a:spLocks noChangeArrowheads="1"/>
          </p:cNvSpPr>
          <p:nvPr/>
        </p:nvSpPr>
        <p:spPr bwMode="auto">
          <a:xfrm>
            <a:off x="3124200" y="548680"/>
            <a:ext cx="382588" cy="519113"/>
          </a:xfrm>
          <a:prstGeom prst="rect">
            <a:avLst/>
          </a:prstGeom>
          <a:noFill/>
          <a:ln w="38100" algn="ctr">
            <a:noFill/>
            <a:miter lim="800000"/>
            <a:headEnd/>
            <a:tailEnd/>
          </a:ln>
          <a:effectLst/>
        </p:spPr>
        <p:txBody>
          <a:bodyPr wrap="none">
            <a:spAutoFit/>
          </a:bodyPr>
          <a:lstStyle/>
          <a:p>
            <a:r>
              <a:rPr lang="en-US" altLang="ja-JP" sz="2800"/>
              <a:t>1</a:t>
            </a:r>
          </a:p>
        </p:txBody>
      </p:sp>
      <p:sp>
        <p:nvSpPr>
          <p:cNvPr id="649231" name="Text Box 15"/>
          <p:cNvSpPr txBox="1">
            <a:spLocks noChangeArrowheads="1"/>
          </p:cNvSpPr>
          <p:nvPr/>
        </p:nvSpPr>
        <p:spPr bwMode="auto">
          <a:xfrm>
            <a:off x="3146425" y="3918943"/>
            <a:ext cx="382588" cy="519112"/>
          </a:xfrm>
          <a:prstGeom prst="rect">
            <a:avLst/>
          </a:prstGeom>
          <a:noFill/>
          <a:ln w="38100" algn="ctr">
            <a:noFill/>
            <a:miter lim="800000"/>
            <a:headEnd/>
            <a:tailEnd/>
          </a:ln>
          <a:effectLst/>
        </p:spPr>
        <p:txBody>
          <a:bodyPr wrap="none">
            <a:spAutoFit/>
          </a:bodyPr>
          <a:lstStyle/>
          <a:p>
            <a:r>
              <a:rPr lang="en-US" altLang="ja-JP" sz="2800"/>
              <a:t>0</a:t>
            </a:r>
          </a:p>
        </p:txBody>
      </p:sp>
      <p:sp>
        <p:nvSpPr>
          <p:cNvPr id="649233" name="Text Box 17"/>
          <p:cNvSpPr txBox="1">
            <a:spLocks noChangeArrowheads="1"/>
          </p:cNvSpPr>
          <p:nvPr/>
        </p:nvSpPr>
        <p:spPr bwMode="auto">
          <a:xfrm>
            <a:off x="7524328" y="4293096"/>
            <a:ext cx="505267" cy="523220"/>
          </a:xfrm>
          <a:prstGeom prst="rect">
            <a:avLst/>
          </a:prstGeom>
          <a:noFill/>
          <a:ln w="38100" algn="ctr">
            <a:noFill/>
            <a:miter lim="800000"/>
            <a:headEnd/>
            <a:tailEnd/>
          </a:ln>
          <a:effectLst/>
        </p:spPr>
        <p:txBody>
          <a:bodyPr wrap="none">
            <a:spAutoFit/>
          </a:bodyPr>
          <a:lstStyle/>
          <a:p>
            <a:r>
              <a:rPr lang="en-US" altLang="ja-JP" sz="2800" dirty="0">
                <a:latin typeface="Symbol" pitchFamily="18" charset="2"/>
              </a:rPr>
              <a:t>q</a:t>
            </a:r>
            <a:r>
              <a:rPr lang="en-US" altLang="ja-JP" sz="2800" baseline="-25000" dirty="0"/>
              <a:t>1</a:t>
            </a:r>
          </a:p>
        </p:txBody>
      </p:sp>
      <p:sp>
        <p:nvSpPr>
          <p:cNvPr id="649234" name="Text Box 18"/>
          <p:cNvSpPr txBox="1">
            <a:spLocks noChangeArrowheads="1"/>
          </p:cNvSpPr>
          <p:nvPr/>
        </p:nvSpPr>
        <p:spPr bwMode="auto">
          <a:xfrm>
            <a:off x="8039100" y="4288830"/>
            <a:ext cx="723900" cy="519113"/>
          </a:xfrm>
          <a:prstGeom prst="rect">
            <a:avLst/>
          </a:prstGeom>
          <a:noFill/>
          <a:ln w="38100" algn="ctr">
            <a:noFill/>
            <a:miter lim="800000"/>
            <a:headEnd/>
            <a:tailEnd/>
          </a:ln>
          <a:effectLst/>
        </p:spPr>
        <p:txBody>
          <a:bodyPr wrap="none">
            <a:spAutoFit/>
          </a:bodyPr>
          <a:lstStyle/>
          <a:p>
            <a:r>
              <a:rPr lang="en-US" altLang="ja-JP" sz="2800"/>
              <a:t>90</a:t>
            </a:r>
            <a:r>
              <a:rPr lang="en-US" altLang="ja-JP" sz="2800">
                <a:latin typeface="Symbol" pitchFamily="18" charset="2"/>
              </a:rPr>
              <a:t></a:t>
            </a:r>
            <a:endParaRPr lang="en-US" altLang="ja-JP" sz="2800"/>
          </a:p>
        </p:txBody>
      </p:sp>
      <p:sp>
        <p:nvSpPr>
          <p:cNvPr id="649235" name="Line 19"/>
          <p:cNvSpPr>
            <a:spLocks noChangeShapeType="1"/>
          </p:cNvSpPr>
          <p:nvPr/>
        </p:nvSpPr>
        <p:spPr bwMode="auto">
          <a:xfrm flipV="1">
            <a:off x="6746875" y="693143"/>
            <a:ext cx="0" cy="3600450"/>
          </a:xfrm>
          <a:prstGeom prst="line">
            <a:avLst/>
          </a:prstGeom>
          <a:noFill/>
          <a:ln w="38100">
            <a:solidFill>
              <a:schemeClr val="tx1"/>
            </a:solidFill>
            <a:prstDash val="dash"/>
            <a:round/>
            <a:headEnd/>
            <a:tailEnd/>
          </a:ln>
          <a:effectLst/>
        </p:spPr>
        <p:txBody>
          <a:bodyPr wrap="none" anchor="ctr"/>
          <a:lstStyle/>
          <a:p>
            <a:endParaRPr lang="ja-JP" altLang="en-US"/>
          </a:p>
        </p:txBody>
      </p:sp>
      <p:grpSp>
        <p:nvGrpSpPr>
          <p:cNvPr id="2" name="Group 25"/>
          <p:cNvGrpSpPr>
            <a:grpSpLocks/>
          </p:cNvGrpSpPr>
          <p:nvPr/>
        </p:nvGrpSpPr>
        <p:grpSpPr bwMode="auto">
          <a:xfrm>
            <a:off x="5105400" y="1691680"/>
            <a:ext cx="762000" cy="457200"/>
            <a:chOff x="3840" y="1872"/>
            <a:chExt cx="480" cy="288"/>
          </a:xfrm>
        </p:grpSpPr>
        <p:sp>
          <p:nvSpPr>
            <p:cNvPr id="649242" name="Line 26"/>
            <p:cNvSpPr>
              <a:spLocks noChangeShapeType="1"/>
            </p:cNvSpPr>
            <p:nvPr/>
          </p:nvSpPr>
          <p:spPr bwMode="auto">
            <a:xfrm>
              <a:off x="4080" y="1872"/>
              <a:ext cx="0" cy="288"/>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649243" name="Line 27"/>
            <p:cNvSpPr>
              <a:spLocks noChangeShapeType="1"/>
            </p:cNvSpPr>
            <p:nvPr/>
          </p:nvSpPr>
          <p:spPr bwMode="auto">
            <a:xfrm>
              <a:off x="3840" y="2016"/>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649244" name="Line 28"/>
          <p:cNvSpPr>
            <a:spLocks noChangeShapeType="1"/>
          </p:cNvSpPr>
          <p:nvPr/>
        </p:nvSpPr>
        <p:spPr bwMode="auto">
          <a:xfrm>
            <a:off x="5486400" y="2225080"/>
            <a:ext cx="838200" cy="1981200"/>
          </a:xfrm>
          <a:prstGeom prst="line">
            <a:avLst/>
          </a:prstGeom>
          <a:noFill/>
          <a:ln w="38100">
            <a:solidFill>
              <a:schemeClr val="hlink"/>
            </a:solidFill>
            <a:prstDash val="sysDot"/>
            <a:round/>
            <a:headEnd/>
            <a:tailEnd type="arrow" w="med" len="med"/>
          </a:ln>
          <a:effectLst/>
        </p:spPr>
        <p:txBody>
          <a:bodyPr wrap="none" anchor="ctr">
            <a:spAutoFit/>
          </a:bodyPr>
          <a:lstStyle/>
          <a:p>
            <a:endParaRPr lang="ja-JP" altLang="en-US"/>
          </a:p>
        </p:txBody>
      </p:sp>
      <p:sp>
        <p:nvSpPr>
          <p:cNvPr id="649245" name="Line 29"/>
          <p:cNvSpPr>
            <a:spLocks noChangeShapeType="1"/>
          </p:cNvSpPr>
          <p:nvPr/>
        </p:nvSpPr>
        <p:spPr bwMode="auto">
          <a:xfrm>
            <a:off x="5943600" y="1920280"/>
            <a:ext cx="1447800" cy="1219200"/>
          </a:xfrm>
          <a:prstGeom prst="line">
            <a:avLst/>
          </a:prstGeom>
          <a:noFill/>
          <a:ln w="38100">
            <a:solidFill>
              <a:schemeClr val="hlink"/>
            </a:solidFill>
            <a:prstDash val="sysDot"/>
            <a:round/>
            <a:headEnd/>
            <a:tailEnd type="arrow" w="med" len="med"/>
          </a:ln>
          <a:effectLst/>
        </p:spPr>
        <p:txBody>
          <a:bodyPr anchor="ctr">
            <a:spAutoFit/>
          </a:bodyPr>
          <a:lstStyle/>
          <a:p>
            <a:endParaRPr lang="ja-JP" altLang="en-US"/>
          </a:p>
        </p:txBody>
      </p:sp>
      <p:sp>
        <p:nvSpPr>
          <p:cNvPr id="3" name="テキスト ボックス 2">
            <a:extLst>
              <a:ext uri="{FF2B5EF4-FFF2-40B4-BE49-F238E27FC236}">
                <a16:creationId xmlns:a16="http://schemas.microsoft.com/office/drawing/2014/main" id="{46B288FD-D83F-419A-902E-60E24866D340}"/>
              </a:ext>
            </a:extLst>
          </p:cNvPr>
          <p:cNvSpPr txBox="1"/>
          <p:nvPr/>
        </p:nvSpPr>
        <p:spPr>
          <a:xfrm>
            <a:off x="1907704" y="4869160"/>
            <a:ext cx="4977645" cy="369332"/>
          </a:xfrm>
          <a:prstGeom prst="rect">
            <a:avLst/>
          </a:prstGeom>
          <a:noFill/>
        </p:spPr>
        <p:txBody>
          <a:bodyPr wrap="none" rtlCol="0">
            <a:spAutoFit/>
          </a:bodyPr>
          <a:lstStyle/>
          <a:p>
            <a:r>
              <a:rPr kumimoji="1" lang="en-US" altLang="ja-JP" dirty="0"/>
              <a:t>p</a:t>
            </a:r>
            <a:r>
              <a:rPr kumimoji="1" lang="ja-JP" altLang="en-US" dirty="0"/>
              <a:t>成分</a:t>
            </a:r>
            <a:r>
              <a:rPr kumimoji="1" lang="en-US" altLang="ja-JP" dirty="0" err="1"/>
              <a:t>I</a:t>
            </a:r>
            <a:r>
              <a:rPr kumimoji="1" lang="en-US" altLang="ja-JP" baseline="-25000" dirty="0" err="1"/>
              <a:t>min</a:t>
            </a:r>
            <a:r>
              <a:rPr kumimoji="1" lang="ja-JP" altLang="en-US" dirty="0"/>
              <a:t>が観測される偏光角に法線が含まれる</a:t>
            </a:r>
          </a:p>
        </p:txBody>
      </p:sp>
      <p:sp>
        <p:nvSpPr>
          <p:cNvPr id="4" name="テキスト ボックス 3">
            <a:extLst>
              <a:ext uri="{FF2B5EF4-FFF2-40B4-BE49-F238E27FC236}">
                <a16:creationId xmlns:a16="http://schemas.microsoft.com/office/drawing/2014/main" id="{7ABB11B2-2E42-4B42-88F0-92013282BCA4}"/>
              </a:ext>
            </a:extLst>
          </p:cNvPr>
          <p:cNvSpPr txBox="1"/>
          <p:nvPr/>
        </p:nvSpPr>
        <p:spPr>
          <a:xfrm>
            <a:off x="683568" y="2204864"/>
            <a:ext cx="1531188" cy="369332"/>
          </a:xfrm>
          <a:prstGeom prst="rect">
            <a:avLst/>
          </a:prstGeom>
          <a:noFill/>
        </p:spPr>
        <p:txBody>
          <a:bodyPr wrap="none" rtlCol="0">
            <a:spAutoFit/>
          </a:bodyPr>
          <a:lstStyle/>
          <a:p>
            <a:r>
              <a:rPr kumimoji="1" lang="ja-JP" altLang="en-US" dirty="0"/>
              <a:t>スネルの法則</a:t>
            </a: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9334C1C8-95D1-49BF-B047-F91D82CF6B9D}"/>
                  </a:ext>
                </a:extLst>
              </p:cNvPr>
              <p:cNvSpPr txBox="1"/>
              <p:nvPr/>
            </p:nvSpPr>
            <p:spPr>
              <a:xfrm>
                <a:off x="539552" y="2636912"/>
                <a:ext cx="17200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sin</m:t>
                          </m:r>
                        </m:fName>
                        <m:e>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𝑛</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oMath>
                  </m:oMathPara>
                </a14:m>
                <a:endParaRPr kumimoji="1" lang="ja-JP" altLang="en-US" dirty="0"/>
              </a:p>
            </p:txBody>
          </p:sp>
        </mc:Choice>
        <mc:Fallback xmlns="">
          <p:sp>
            <p:nvSpPr>
              <p:cNvPr id="23" name="テキスト ボックス 22">
                <a:extLst>
                  <a:ext uri="{FF2B5EF4-FFF2-40B4-BE49-F238E27FC236}">
                    <a16:creationId xmlns:a16="http://schemas.microsoft.com/office/drawing/2014/main" id="{9334C1C8-95D1-49BF-B047-F91D82CF6B9D}"/>
                  </a:ext>
                </a:extLst>
              </p:cNvPr>
              <p:cNvSpPr txBox="1">
                <a:spLocks noRot="1" noChangeAspect="1" noMove="1" noResize="1" noEditPoints="1" noAdjustHandles="1" noChangeArrowheads="1" noChangeShapeType="1" noTextEdit="1"/>
              </p:cNvSpPr>
              <p:nvPr/>
            </p:nvSpPr>
            <p:spPr>
              <a:xfrm>
                <a:off x="539552" y="2636912"/>
                <a:ext cx="1720022" cy="276999"/>
              </a:xfrm>
              <a:prstGeom prst="rect">
                <a:avLst/>
              </a:prstGeom>
              <a:blipFill>
                <a:blip r:embed="rId2"/>
                <a:stretch>
                  <a:fillRect l="-709" b="-17778"/>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7112884A-3107-4F32-B6E0-73E2160BBA64}"/>
              </a:ext>
            </a:extLst>
          </p:cNvPr>
          <p:cNvSpPr txBox="1"/>
          <p:nvPr/>
        </p:nvSpPr>
        <p:spPr>
          <a:xfrm>
            <a:off x="5652120" y="4365104"/>
            <a:ext cx="877163" cy="369332"/>
          </a:xfrm>
          <a:prstGeom prst="rect">
            <a:avLst/>
          </a:prstGeom>
          <a:noFill/>
        </p:spPr>
        <p:txBody>
          <a:bodyPr wrap="none" rtlCol="0">
            <a:spAutoFit/>
          </a:bodyPr>
          <a:lstStyle/>
          <a:p>
            <a:r>
              <a:rPr kumimoji="1" lang="ja-JP" altLang="en-US" dirty="0"/>
              <a:t>反射角</a:t>
            </a:r>
          </a:p>
        </p:txBody>
      </p:sp>
      <p:sp>
        <p:nvSpPr>
          <p:cNvPr id="6" name="テキスト ボックス 5">
            <a:extLst>
              <a:ext uri="{FF2B5EF4-FFF2-40B4-BE49-F238E27FC236}">
                <a16:creationId xmlns:a16="http://schemas.microsoft.com/office/drawing/2014/main" id="{5724DC94-FCC1-45A6-9A94-DE88BE02037F}"/>
              </a:ext>
            </a:extLst>
          </p:cNvPr>
          <p:cNvSpPr txBox="1"/>
          <p:nvPr/>
        </p:nvSpPr>
        <p:spPr>
          <a:xfrm>
            <a:off x="3059832" y="2060848"/>
            <a:ext cx="461665" cy="784830"/>
          </a:xfrm>
          <a:prstGeom prst="rect">
            <a:avLst/>
          </a:prstGeom>
          <a:noFill/>
        </p:spPr>
        <p:txBody>
          <a:bodyPr vert="eaVert" wrap="none" rtlCol="0">
            <a:spAutoFit/>
          </a:bodyPr>
          <a:lstStyle/>
          <a:p>
            <a:r>
              <a:rPr kumimoji="1" lang="ja-JP" altLang="en-US" dirty="0"/>
              <a:t>反射率</a:t>
            </a: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8F63C379-DEAD-467B-AA84-78ACB4D403D2}"/>
                  </a:ext>
                </a:extLst>
              </p:cNvPr>
              <p:cNvSpPr txBox="1"/>
              <p:nvPr/>
            </p:nvSpPr>
            <p:spPr>
              <a:xfrm>
                <a:off x="710357" y="692696"/>
                <a:ext cx="1972784"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𝑝</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tan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num>
                        <m:den>
                          <m:func>
                            <m:funcPr>
                              <m:ctrlPr>
                                <a:rPr lang="en-US" altLang="ja-JP" i="1">
                                  <a:latin typeface="Cambria Math" panose="02040503050406030204" pitchFamily="18" charset="0"/>
                                </a:rPr>
                              </m:ctrlPr>
                            </m:funcPr>
                            <m:fName>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tan</m:t>
                                  </m:r>
                                </m:e>
                                <m:sup>
                                  <m:r>
                                    <a:rPr lang="en-US" altLang="ja-JP">
                                      <a:latin typeface="Cambria Math" panose="02040503050406030204" pitchFamily="18" charset="0"/>
                                    </a:rPr>
                                    <m:t>2</m:t>
                                  </m:r>
                                </m:sup>
                              </m:sSup>
                            </m:fName>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7" name="テキスト ボックス 6">
                <a:extLst>
                  <a:ext uri="{FF2B5EF4-FFF2-40B4-BE49-F238E27FC236}">
                    <a16:creationId xmlns:a16="http://schemas.microsoft.com/office/drawing/2014/main" id="{8F63C379-DEAD-467B-AA84-78ACB4D403D2}"/>
                  </a:ext>
                </a:extLst>
              </p:cNvPr>
              <p:cNvSpPr txBox="1">
                <a:spLocks noRot="1" noChangeAspect="1" noMove="1" noResize="1" noEditPoints="1" noAdjustHandles="1" noChangeArrowheads="1" noChangeShapeType="1" noTextEdit="1"/>
              </p:cNvSpPr>
              <p:nvPr/>
            </p:nvSpPr>
            <p:spPr>
              <a:xfrm>
                <a:off x="710357" y="692696"/>
                <a:ext cx="1972784" cy="601127"/>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9F151572-8240-49F4-B69B-B5B2F329F68E}"/>
                  </a:ext>
                </a:extLst>
              </p:cNvPr>
              <p:cNvSpPr txBox="1"/>
              <p:nvPr/>
            </p:nvSpPr>
            <p:spPr>
              <a:xfrm>
                <a:off x="710357" y="1484784"/>
                <a:ext cx="1922898"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𝑠</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sin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num>
                        <m:den>
                          <m:func>
                            <m:funcPr>
                              <m:ctrlPr>
                                <a:rPr lang="en-US" altLang="ja-JP" i="1">
                                  <a:latin typeface="Cambria Math" panose="02040503050406030204" pitchFamily="18" charset="0"/>
                                </a:rPr>
                              </m:ctrlPr>
                            </m:funcPr>
                            <m:fName>
                              <m:sSup>
                                <m:sSupPr>
                                  <m:ctrlPr>
                                    <a:rPr lang="en-US" altLang="ja-JP" i="1">
                                      <a:latin typeface="Cambria Math" panose="02040503050406030204" pitchFamily="18" charset="0"/>
                                    </a:rPr>
                                  </m:ctrlPr>
                                </m:sSupPr>
                                <m:e>
                                  <m:r>
                                    <m:rPr>
                                      <m:sty m:val="p"/>
                                    </m:rPr>
                                    <a:rPr lang="en-US" altLang="ja-JP" b="0" i="0" smtClean="0">
                                      <a:latin typeface="Cambria Math" panose="02040503050406030204" pitchFamily="18" charset="0"/>
                                    </a:rPr>
                                    <m:t>si</m:t>
                                  </m:r>
                                  <m:r>
                                    <m:rPr>
                                      <m:sty m:val="p"/>
                                    </m:rPr>
                                    <a:rPr lang="en-US" altLang="ja-JP">
                                      <a:latin typeface="Cambria Math" panose="02040503050406030204" pitchFamily="18" charset="0"/>
                                    </a:rPr>
                                    <m:t>n</m:t>
                                  </m:r>
                                </m:e>
                                <m:sup>
                                  <m:r>
                                    <a:rPr lang="en-US" altLang="ja-JP">
                                      <a:latin typeface="Cambria Math" panose="02040503050406030204" pitchFamily="18" charset="0"/>
                                    </a:rPr>
                                    <m:t>2</m:t>
                                  </m:r>
                                </m:sup>
                              </m:sSup>
                            </m:fName>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27" name="テキスト ボックス 26">
                <a:extLst>
                  <a:ext uri="{FF2B5EF4-FFF2-40B4-BE49-F238E27FC236}">
                    <a16:creationId xmlns:a16="http://schemas.microsoft.com/office/drawing/2014/main" id="{9F151572-8240-49F4-B69B-B5B2F329F68E}"/>
                  </a:ext>
                </a:extLst>
              </p:cNvPr>
              <p:cNvSpPr txBox="1">
                <a:spLocks noRot="1" noChangeAspect="1" noMove="1" noResize="1" noEditPoints="1" noAdjustHandles="1" noChangeArrowheads="1" noChangeShapeType="1" noTextEdit="1"/>
              </p:cNvSpPr>
              <p:nvPr/>
            </p:nvSpPr>
            <p:spPr>
              <a:xfrm>
                <a:off x="710357" y="1484784"/>
                <a:ext cx="1922898" cy="601127"/>
              </a:xfrm>
              <a:prstGeom prst="rect">
                <a:avLst/>
              </a:prstGeom>
              <a:blipFill>
                <a:blip r:embed="rId4"/>
                <a:stretch>
                  <a:fillRect/>
                </a:stretch>
              </a:blipFill>
            </p:spPr>
            <p:txBody>
              <a:bodyPr/>
              <a:lstStyle/>
              <a:p>
                <a:r>
                  <a:rPr lang="ja-JP" altLang="en-US">
                    <a:noFill/>
                  </a:rPr>
                  <a:t> </a:t>
                </a:r>
              </a:p>
            </p:txBody>
          </p:sp>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bwMode="auto">
          <a:xfrm>
            <a:off x="1331640" y="2915652"/>
            <a:ext cx="2160240" cy="2088232"/>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47" name="角丸四角形 46"/>
          <p:cNvSpPr/>
          <p:nvPr/>
        </p:nvSpPr>
        <p:spPr bwMode="auto">
          <a:xfrm>
            <a:off x="4067944" y="2915652"/>
            <a:ext cx="3456384" cy="2088232"/>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625666" name="Rectangle 2"/>
          <p:cNvSpPr>
            <a:spLocks noGrp="1" noChangeArrowheads="1"/>
          </p:cNvSpPr>
          <p:nvPr>
            <p:ph type="title"/>
          </p:nvPr>
        </p:nvSpPr>
        <p:spPr/>
        <p:txBody>
          <a:bodyPr/>
          <a:lstStyle/>
          <a:p>
            <a:r>
              <a:rPr lang="ja-JP" altLang="en-US" dirty="0"/>
              <a:t>偏光とは？</a:t>
            </a:r>
          </a:p>
        </p:txBody>
      </p:sp>
      <p:sp>
        <p:nvSpPr>
          <p:cNvPr id="625670" name="Line 6"/>
          <p:cNvSpPr>
            <a:spLocks noChangeShapeType="1"/>
          </p:cNvSpPr>
          <p:nvPr/>
        </p:nvSpPr>
        <p:spPr bwMode="auto">
          <a:xfrm>
            <a:off x="2163763" y="3574266"/>
            <a:ext cx="1077912" cy="0"/>
          </a:xfrm>
          <a:prstGeom prst="line">
            <a:avLst/>
          </a:prstGeom>
          <a:noFill/>
          <a:ln w="38100">
            <a:solidFill>
              <a:srgbClr val="FFCC00"/>
            </a:solidFill>
            <a:round/>
            <a:headEnd/>
            <a:tailEnd type="stealth" w="med" len="med"/>
          </a:ln>
          <a:effectLst/>
        </p:spPr>
        <p:txBody>
          <a:bodyPr/>
          <a:lstStyle/>
          <a:p>
            <a:endParaRPr lang="ja-JP" altLang="en-US"/>
          </a:p>
        </p:txBody>
      </p:sp>
      <p:grpSp>
        <p:nvGrpSpPr>
          <p:cNvPr id="2" name="Group 7"/>
          <p:cNvGrpSpPr>
            <a:grpSpLocks/>
          </p:cNvGrpSpPr>
          <p:nvPr/>
        </p:nvGrpSpPr>
        <p:grpSpPr bwMode="auto">
          <a:xfrm>
            <a:off x="1752600" y="3339316"/>
            <a:ext cx="358775" cy="411163"/>
            <a:chOff x="567" y="3612"/>
            <a:chExt cx="317" cy="362"/>
          </a:xfrm>
        </p:grpSpPr>
        <p:sp>
          <p:nvSpPr>
            <p:cNvPr id="625672" name="Oval 8"/>
            <p:cNvSpPr>
              <a:spLocks noChangeArrowheads="1"/>
            </p:cNvSpPr>
            <p:nvPr/>
          </p:nvSpPr>
          <p:spPr bwMode="auto">
            <a:xfrm>
              <a:off x="567" y="3702"/>
              <a:ext cx="181" cy="181"/>
            </a:xfrm>
            <a:prstGeom prst="ellipse">
              <a:avLst/>
            </a:prstGeom>
            <a:solidFill>
              <a:srgbClr val="FFFF00"/>
            </a:solidFill>
            <a:ln w="38100">
              <a:solidFill>
                <a:srgbClr val="FF6600"/>
              </a:solidFill>
              <a:round/>
              <a:headEnd/>
              <a:tailEnd/>
            </a:ln>
            <a:effectLst/>
          </p:spPr>
          <p:txBody>
            <a:bodyPr wrap="none" anchor="ctr"/>
            <a:lstStyle/>
            <a:p>
              <a:endParaRPr lang="ja-JP" altLang="en-US"/>
            </a:p>
          </p:txBody>
        </p:sp>
        <p:sp>
          <p:nvSpPr>
            <p:cNvPr id="625673" name="Line 9"/>
            <p:cNvSpPr>
              <a:spLocks noChangeShapeType="1"/>
            </p:cNvSpPr>
            <p:nvPr/>
          </p:nvSpPr>
          <p:spPr bwMode="auto">
            <a:xfrm flipV="1">
              <a:off x="748" y="3612"/>
              <a:ext cx="91" cy="90"/>
            </a:xfrm>
            <a:prstGeom prst="line">
              <a:avLst/>
            </a:prstGeom>
            <a:noFill/>
            <a:ln w="38100">
              <a:solidFill>
                <a:srgbClr val="FFCC00"/>
              </a:solidFill>
              <a:round/>
              <a:headEnd/>
              <a:tailEnd/>
            </a:ln>
            <a:effectLst/>
          </p:spPr>
          <p:txBody>
            <a:bodyPr/>
            <a:lstStyle/>
            <a:p>
              <a:endParaRPr lang="ja-JP" altLang="en-US"/>
            </a:p>
          </p:txBody>
        </p:sp>
        <p:sp>
          <p:nvSpPr>
            <p:cNvPr id="625674" name="Line 10"/>
            <p:cNvSpPr>
              <a:spLocks noChangeShapeType="1"/>
            </p:cNvSpPr>
            <p:nvPr/>
          </p:nvSpPr>
          <p:spPr bwMode="auto">
            <a:xfrm flipV="1">
              <a:off x="793" y="3702"/>
              <a:ext cx="91" cy="46"/>
            </a:xfrm>
            <a:prstGeom prst="line">
              <a:avLst/>
            </a:prstGeom>
            <a:noFill/>
            <a:ln w="38100">
              <a:solidFill>
                <a:srgbClr val="FFCC00"/>
              </a:solidFill>
              <a:round/>
              <a:headEnd/>
              <a:tailEnd/>
            </a:ln>
            <a:effectLst/>
          </p:spPr>
          <p:txBody>
            <a:bodyPr/>
            <a:lstStyle/>
            <a:p>
              <a:endParaRPr lang="ja-JP" altLang="en-US"/>
            </a:p>
          </p:txBody>
        </p:sp>
        <p:sp>
          <p:nvSpPr>
            <p:cNvPr id="625675" name="Line 11"/>
            <p:cNvSpPr>
              <a:spLocks noChangeShapeType="1"/>
            </p:cNvSpPr>
            <p:nvPr/>
          </p:nvSpPr>
          <p:spPr bwMode="auto">
            <a:xfrm>
              <a:off x="793" y="3793"/>
              <a:ext cx="91" cy="0"/>
            </a:xfrm>
            <a:prstGeom prst="line">
              <a:avLst/>
            </a:prstGeom>
            <a:noFill/>
            <a:ln w="38100">
              <a:solidFill>
                <a:srgbClr val="FFCC00"/>
              </a:solidFill>
              <a:round/>
              <a:headEnd/>
              <a:tailEnd/>
            </a:ln>
            <a:effectLst/>
          </p:spPr>
          <p:txBody>
            <a:bodyPr/>
            <a:lstStyle/>
            <a:p>
              <a:endParaRPr lang="ja-JP" altLang="en-US"/>
            </a:p>
          </p:txBody>
        </p:sp>
        <p:sp>
          <p:nvSpPr>
            <p:cNvPr id="625676" name="Line 12"/>
            <p:cNvSpPr>
              <a:spLocks noChangeShapeType="1"/>
            </p:cNvSpPr>
            <p:nvPr/>
          </p:nvSpPr>
          <p:spPr bwMode="auto">
            <a:xfrm>
              <a:off x="793" y="3838"/>
              <a:ext cx="91" cy="46"/>
            </a:xfrm>
            <a:prstGeom prst="line">
              <a:avLst/>
            </a:prstGeom>
            <a:noFill/>
            <a:ln w="38100">
              <a:solidFill>
                <a:srgbClr val="FFCC00"/>
              </a:solidFill>
              <a:round/>
              <a:headEnd/>
              <a:tailEnd/>
            </a:ln>
            <a:effectLst/>
          </p:spPr>
          <p:txBody>
            <a:bodyPr/>
            <a:lstStyle/>
            <a:p>
              <a:endParaRPr lang="ja-JP" altLang="en-US"/>
            </a:p>
          </p:txBody>
        </p:sp>
        <p:sp>
          <p:nvSpPr>
            <p:cNvPr id="625677" name="Line 13"/>
            <p:cNvSpPr>
              <a:spLocks noChangeShapeType="1"/>
            </p:cNvSpPr>
            <p:nvPr/>
          </p:nvSpPr>
          <p:spPr bwMode="auto">
            <a:xfrm>
              <a:off x="748" y="3884"/>
              <a:ext cx="91" cy="90"/>
            </a:xfrm>
            <a:prstGeom prst="line">
              <a:avLst/>
            </a:prstGeom>
            <a:noFill/>
            <a:ln w="38100">
              <a:solidFill>
                <a:srgbClr val="FFCC00"/>
              </a:solidFill>
              <a:round/>
              <a:headEnd/>
              <a:tailEnd/>
            </a:ln>
            <a:effectLst/>
          </p:spPr>
          <p:txBody>
            <a:bodyPr/>
            <a:lstStyle/>
            <a:p>
              <a:endParaRPr lang="ja-JP" altLang="en-US"/>
            </a:p>
          </p:txBody>
        </p:sp>
      </p:grpSp>
      <p:grpSp>
        <p:nvGrpSpPr>
          <p:cNvPr id="3" name="Group 17"/>
          <p:cNvGrpSpPr>
            <a:grpSpLocks/>
          </p:cNvGrpSpPr>
          <p:nvPr/>
        </p:nvGrpSpPr>
        <p:grpSpPr bwMode="auto">
          <a:xfrm>
            <a:off x="2141538" y="3323441"/>
            <a:ext cx="1008062" cy="503238"/>
            <a:chOff x="96" y="528"/>
            <a:chExt cx="5712" cy="1008"/>
          </a:xfrm>
        </p:grpSpPr>
        <p:sp>
          <p:nvSpPr>
            <p:cNvPr id="625682" name="Freeform 18"/>
            <p:cNvSpPr>
              <a:spLocks/>
            </p:cNvSpPr>
            <p:nvPr/>
          </p:nvSpPr>
          <p:spPr bwMode="auto">
            <a:xfrm>
              <a:off x="96" y="528"/>
              <a:ext cx="5664" cy="1008"/>
            </a:xfrm>
            <a:custGeom>
              <a:avLst/>
              <a:gdLst/>
              <a:ahLst/>
              <a:cxnLst>
                <a:cxn ang="0">
                  <a:pos x="0" y="480"/>
                </a:cxn>
                <a:cxn ang="0">
                  <a:pos x="240" y="144"/>
                </a:cxn>
                <a:cxn ang="0">
                  <a:pos x="528" y="0"/>
                </a:cxn>
                <a:cxn ang="0">
                  <a:pos x="768" y="144"/>
                </a:cxn>
                <a:cxn ang="0">
                  <a:pos x="1008" y="480"/>
                </a:cxn>
                <a:cxn ang="0">
                  <a:pos x="1296" y="864"/>
                </a:cxn>
                <a:cxn ang="0">
                  <a:pos x="1536" y="1008"/>
                </a:cxn>
                <a:cxn ang="0">
                  <a:pos x="1776" y="864"/>
                </a:cxn>
                <a:cxn ang="0">
                  <a:pos x="2064" y="480"/>
                </a:cxn>
                <a:cxn ang="0">
                  <a:pos x="2304" y="144"/>
                </a:cxn>
                <a:cxn ang="0">
                  <a:pos x="2592" y="0"/>
                </a:cxn>
                <a:cxn ang="0">
                  <a:pos x="2832" y="144"/>
                </a:cxn>
                <a:cxn ang="0">
                  <a:pos x="3072" y="480"/>
                </a:cxn>
                <a:cxn ang="0">
                  <a:pos x="3360" y="864"/>
                </a:cxn>
                <a:cxn ang="0">
                  <a:pos x="3600" y="1008"/>
                </a:cxn>
                <a:cxn ang="0">
                  <a:pos x="3840" y="864"/>
                </a:cxn>
                <a:cxn ang="0">
                  <a:pos x="4128" y="480"/>
                </a:cxn>
                <a:cxn ang="0">
                  <a:pos x="4368" y="144"/>
                </a:cxn>
                <a:cxn ang="0">
                  <a:pos x="4656" y="0"/>
                </a:cxn>
                <a:cxn ang="0">
                  <a:pos x="4896" y="144"/>
                </a:cxn>
                <a:cxn ang="0">
                  <a:pos x="5136" y="480"/>
                </a:cxn>
                <a:cxn ang="0">
                  <a:pos x="5424" y="864"/>
                </a:cxn>
                <a:cxn ang="0">
                  <a:pos x="5664" y="1008"/>
                </a:cxn>
              </a:cxnLst>
              <a:rect l="0" t="0" r="r" b="b"/>
              <a:pathLst>
                <a:path w="5664" h="1008">
                  <a:moveTo>
                    <a:pt x="0" y="480"/>
                  </a:moveTo>
                  <a:cubicBezTo>
                    <a:pt x="76" y="352"/>
                    <a:pt x="152" y="224"/>
                    <a:pt x="240" y="144"/>
                  </a:cubicBezTo>
                  <a:cubicBezTo>
                    <a:pt x="328" y="64"/>
                    <a:pt x="440" y="0"/>
                    <a:pt x="528" y="0"/>
                  </a:cubicBezTo>
                  <a:cubicBezTo>
                    <a:pt x="616" y="0"/>
                    <a:pt x="688" y="64"/>
                    <a:pt x="768" y="144"/>
                  </a:cubicBezTo>
                  <a:cubicBezTo>
                    <a:pt x="848" y="224"/>
                    <a:pt x="920" y="360"/>
                    <a:pt x="1008" y="480"/>
                  </a:cubicBezTo>
                  <a:cubicBezTo>
                    <a:pt x="1096" y="600"/>
                    <a:pt x="1208" y="776"/>
                    <a:pt x="1296" y="864"/>
                  </a:cubicBezTo>
                  <a:cubicBezTo>
                    <a:pt x="1384" y="952"/>
                    <a:pt x="1456" y="1008"/>
                    <a:pt x="1536" y="1008"/>
                  </a:cubicBezTo>
                  <a:cubicBezTo>
                    <a:pt x="1616" y="1008"/>
                    <a:pt x="1688" y="952"/>
                    <a:pt x="1776" y="864"/>
                  </a:cubicBezTo>
                  <a:cubicBezTo>
                    <a:pt x="1864" y="776"/>
                    <a:pt x="1976" y="600"/>
                    <a:pt x="2064" y="480"/>
                  </a:cubicBezTo>
                  <a:cubicBezTo>
                    <a:pt x="2152" y="360"/>
                    <a:pt x="2216" y="224"/>
                    <a:pt x="2304" y="144"/>
                  </a:cubicBezTo>
                  <a:cubicBezTo>
                    <a:pt x="2392" y="64"/>
                    <a:pt x="2504" y="0"/>
                    <a:pt x="2592" y="0"/>
                  </a:cubicBezTo>
                  <a:cubicBezTo>
                    <a:pt x="2680" y="0"/>
                    <a:pt x="2752" y="64"/>
                    <a:pt x="2832" y="144"/>
                  </a:cubicBezTo>
                  <a:cubicBezTo>
                    <a:pt x="2912" y="224"/>
                    <a:pt x="2984" y="360"/>
                    <a:pt x="3072" y="480"/>
                  </a:cubicBezTo>
                  <a:cubicBezTo>
                    <a:pt x="3160" y="600"/>
                    <a:pt x="3272" y="776"/>
                    <a:pt x="3360" y="864"/>
                  </a:cubicBezTo>
                  <a:cubicBezTo>
                    <a:pt x="3448" y="952"/>
                    <a:pt x="3520" y="1008"/>
                    <a:pt x="3600" y="1008"/>
                  </a:cubicBezTo>
                  <a:cubicBezTo>
                    <a:pt x="3680" y="1008"/>
                    <a:pt x="3752" y="952"/>
                    <a:pt x="3840" y="864"/>
                  </a:cubicBezTo>
                  <a:cubicBezTo>
                    <a:pt x="3928" y="776"/>
                    <a:pt x="4040" y="600"/>
                    <a:pt x="4128" y="480"/>
                  </a:cubicBezTo>
                  <a:cubicBezTo>
                    <a:pt x="4216" y="360"/>
                    <a:pt x="4280" y="224"/>
                    <a:pt x="4368" y="144"/>
                  </a:cubicBezTo>
                  <a:cubicBezTo>
                    <a:pt x="4456" y="64"/>
                    <a:pt x="4568" y="0"/>
                    <a:pt x="4656" y="0"/>
                  </a:cubicBezTo>
                  <a:cubicBezTo>
                    <a:pt x="4744" y="0"/>
                    <a:pt x="4816" y="64"/>
                    <a:pt x="4896" y="144"/>
                  </a:cubicBezTo>
                  <a:cubicBezTo>
                    <a:pt x="4976" y="224"/>
                    <a:pt x="5048" y="360"/>
                    <a:pt x="5136" y="480"/>
                  </a:cubicBezTo>
                  <a:cubicBezTo>
                    <a:pt x="5224" y="600"/>
                    <a:pt x="5336" y="776"/>
                    <a:pt x="5424" y="864"/>
                  </a:cubicBezTo>
                  <a:cubicBezTo>
                    <a:pt x="5512" y="952"/>
                    <a:pt x="5584" y="1008"/>
                    <a:pt x="5664" y="1008"/>
                  </a:cubicBezTo>
                </a:path>
              </a:pathLst>
            </a:custGeom>
            <a:noFill/>
            <a:ln w="38100" cmpd="sng">
              <a:solidFill>
                <a:srgbClr val="FF0000"/>
              </a:solidFill>
              <a:round/>
              <a:headEnd/>
              <a:tailEnd/>
            </a:ln>
            <a:effectLst/>
          </p:spPr>
          <p:txBody>
            <a:bodyPr wrap="none" anchor="ctr"/>
            <a:lstStyle/>
            <a:p>
              <a:endParaRPr lang="ja-JP" altLang="en-US"/>
            </a:p>
          </p:txBody>
        </p:sp>
        <p:sp>
          <p:nvSpPr>
            <p:cNvPr id="625683" name="Freeform 19"/>
            <p:cNvSpPr>
              <a:spLocks/>
            </p:cNvSpPr>
            <p:nvPr/>
          </p:nvSpPr>
          <p:spPr bwMode="auto">
            <a:xfrm>
              <a:off x="96" y="720"/>
              <a:ext cx="5712" cy="546"/>
            </a:xfrm>
            <a:custGeom>
              <a:avLst/>
              <a:gdLst/>
              <a:ahLst/>
              <a:cxnLst>
                <a:cxn ang="0">
                  <a:pos x="515" y="126"/>
                </a:cxn>
                <a:cxn ang="0">
                  <a:pos x="924" y="31"/>
                </a:cxn>
                <a:cxn ang="0">
                  <a:pos x="1057" y="12"/>
                </a:cxn>
                <a:cxn ang="0">
                  <a:pos x="1085" y="27"/>
                </a:cxn>
                <a:cxn ang="0">
                  <a:pos x="884" y="145"/>
                </a:cxn>
                <a:cxn ang="0">
                  <a:pos x="597" y="291"/>
                </a:cxn>
                <a:cxn ang="0">
                  <a:pos x="259" y="471"/>
                </a:cxn>
                <a:cxn ang="0">
                  <a:pos x="181" y="546"/>
                </a:cxn>
                <a:cxn ang="0">
                  <a:pos x="373" y="522"/>
                </a:cxn>
                <a:cxn ang="0">
                  <a:pos x="849" y="401"/>
                </a:cxn>
                <a:cxn ang="0">
                  <a:pos x="1627" y="192"/>
                </a:cxn>
                <a:cxn ang="0">
                  <a:pos x="2079" y="71"/>
                </a:cxn>
                <a:cxn ang="0">
                  <a:pos x="2370" y="16"/>
                </a:cxn>
                <a:cxn ang="0">
                  <a:pos x="2429" y="16"/>
                </a:cxn>
                <a:cxn ang="0">
                  <a:pos x="2374" y="71"/>
                </a:cxn>
                <a:cxn ang="0">
                  <a:pos x="2154" y="192"/>
                </a:cxn>
                <a:cxn ang="0">
                  <a:pos x="1741" y="401"/>
                </a:cxn>
                <a:cxn ang="0">
                  <a:pos x="1545" y="522"/>
                </a:cxn>
                <a:cxn ang="0">
                  <a:pos x="1619" y="542"/>
                </a:cxn>
                <a:cxn ang="0">
                  <a:pos x="1946" y="471"/>
                </a:cxn>
                <a:cxn ang="0">
                  <a:pos x="2614" y="291"/>
                </a:cxn>
                <a:cxn ang="0">
                  <a:pos x="3144" y="145"/>
                </a:cxn>
                <a:cxn ang="0">
                  <a:pos x="3557" y="43"/>
                </a:cxn>
                <a:cxn ang="0">
                  <a:pos x="3750" y="12"/>
                </a:cxn>
                <a:cxn ang="0">
                  <a:pos x="3781" y="31"/>
                </a:cxn>
                <a:cxn ang="0">
                  <a:pos x="3659" y="114"/>
                </a:cxn>
                <a:cxn ang="0">
                  <a:pos x="3360" y="267"/>
                </a:cxn>
                <a:cxn ang="0">
                  <a:pos x="3007" y="452"/>
                </a:cxn>
                <a:cxn ang="0">
                  <a:pos x="2889" y="538"/>
                </a:cxn>
                <a:cxn ang="0">
                  <a:pos x="2932" y="534"/>
                </a:cxn>
                <a:cxn ang="0">
                  <a:pos x="2964" y="491"/>
                </a:cxn>
                <a:cxn ang="0">
                  <a:pos x="3239" y="338"/>
                </a:cxn>
                <a:cxn ang="0">
                  <a:pos x="3585" y="161"/>
                </a:cxn>
                <a:cxn ang="0">
                  <a:pos x="3805" y="35"/>
                </a:cxn>
                <a:cxn ang="0">
                  <a:pos x="3809" y="0"/>
                </a:cxn>
                <a:cxn ang="0">
                  <a:pos x="3636" y="24"/>
                </a:cxn>
                <a:cxn ang="0">
                  <a:pos x="3160" y="137"/>
                </a:cxn>
                <a:cxn ang="0">
                  <a:pos x="2629" y="283"/>
                </a:cxn>
                <a:cxn ang="0">
                  <a:pos x="1957" y="460"/>
                </a:cxn>
                <a:cxn ang="0">
                  <a:pos x="1643" y="530"/>
                </a:cxn>
                <a:cxn ang="0">
                  <a:pos x="1584" y="534"/>
                </a:cxn>
                <a:cxn ang="0">
                  <a:pos x="1588" y="507"/>
                </a:cxn>
                <a:cxn ang="0">
                  <a:pos x="1828" y="365"/>
                </a:cxn>
                <a:cxn ang="0">
                  <a:pos x="2177" y="185"/>
                </a:cxn>
                <a:cxn ang="0">
                  <a:pos x="2429" y="47"/>
                </a:cxn>
                <a:cxn ang="0">
                  <a:pos x="2460" y="0"/>
                </a:cxn>
                <a:cxn ang="0">
                  <a:pos x="2307" y="20"/>
                </a:cxn>
                <a:cxn ang="0">
                  <a:pos x="1883" y="114"/>
                </a:cxn>
                <a:cxn ang="0">
                  <a:pos x="1321" y="271"/>
                </a:cxn>
                <a:cxn ang="0">
                  <a:pos x="637" y="452"/>
                </a:cxn>
                <a:cxn ang="0">
                  <a:pos x="307" y="526"/>
                </a:cxn>
                <a:cxn ang="0">
                  <a:pos x="208" y="538"/>
                </a:cxn>
                <a:cxn ang="0">
                  <a:pos x="224" y="511"/>
                </a:cxn>
                <a:cxn ang="0">
                  <a:pos x="421" y="393"/>
                </a:cxn>
                <a:cxn ang="0">
                  <a:pos x="774" y="212"/>
                </a:cxn>
                <a:cxn ang="0">
                  <a:pos x="1053" y="63"/>
                </a:cxn>
                <a:cxn ang="0">
                  <a:pos x="1104" y="4"/>
                </a:cxn>
                <a:cxn ang="0">
                  <a:pos x="975" y="16"/>
                </a:cxn>
                <a:cxn ang="0">
                  <a:pos x="527" y="114"/>
                </a:cxn>
              </a:cxnLst>
              <a:rect l="0" t="0" r="r" b="b"/>
              <a:pathLst>
                <a:path w="3828" h="546">
                  <a:moveTo>
                    <a:pt x="4" y="259"/>
                  </a:moveTo>
                  <a:lnTo>
                    <a:pt x="0" y="267"/>
                  </a:lnTo>
                  <a:lnTo>
                    <a:pt x="94" y="240"/>
                  </a:lnTo>
                  <a:lnTo>
                    <a:pt x="185" y="212"/>
                  </a:lnTo>
                  <a:lnTo>
                    <a:pt x="271" y="189"/>
                  </a:lnTo>
                  <a:lnTo>
                    <a:pt x="358" y="165"/>
                  </a:lnTo>
                  <a:lnTo>
                    <a:pt x="358" y="161"/>
                  </a:lnTo>
                  <a:lnTo>
                    <a:pt x="350" y="169"/>
                  </a:lnTo>
                  <a:lnTo>
                    <a:pt x="432" y="145"/>
                  </a:lnTo>
                  <a:lnTo>
                    <a:pt x="515" y="126"/>
                  </a:lnTo>
                  <a:lnTo>
                    <a:pt x="586" y="106"/>
                  </a:lnTo>
                  <a:lnTo>
                    <a:pt x="625" y="94"/>
                  </a:lnTo>
                  <a:lnTo>
                    <a:pt x="656" y="86"/>
                  </a:lnTo>
                  <a:lnTo>
                    <a:pt x="723" y="71"/>
                  </a:lnTo>
                  <a:lnTo>
                    <a:pt x="786" y="59"/>
                  </a:lnTo>
                  <a:lnTo>
                    <a:pt x="794" y="55"/>
                  </a:lnTo>
                  <a:lnTo>
                    <a:pt x="782" y="59"/>
                  </a:lnTo>
                  <a:lnTo>
                    <a:pt x="841" y="43"/>
                  </a:lnTo>
                  <a:lnTo>
                    <a:pt x="896" y="35"/>
                  </a:lnTo>
                  <a:lnTo>
                    <a:pt x="924" y="31"/>
                  </a:lnTo>
                  <a:lnTo>
                    <a:pt x="947" y="27"/>
                  </a:lnTo>
                  <a:lnTo>
                    <a:pt x="971" y="20"/>
                  </a:lnTo>
                  <a:lnTo>
                    <a:pt x="994" y="20"/>
                  </a:lnTo>
                  <a:lnTo>
                    <a:pt x="1014" y="16"/>
                  </a:lnTo>
                  <a:lnTo>
                    <a:pt x="1026" y="8"/>
                  </a:lnTo>
                  <a:lnTo>
                    <a:pt x="1006" y="16"/>
                  </a:lnTo>
                  <a:lnTo>
                    <a:pt x="1026" y="16"/>
                  </a:lnTo>
                  <a:lnTo>
                    <a:pt x="1038" y="12"/>
                  </a:lnTo>
                  <a:lnTo>
                    <a:pt x="1049" y="12"/>
                  </a:lnTo>
                  <a:lnTo>
                    <a:pt x="1057" y="12"/>
                  </a:lnTo>
                  <a:lnTo>
                    <a:pt x="1069" y="16"/>
                  </a:lnTo>
                  <a:lnTo>
                    <a:pt x="1085" y="8"/>
                  </a:lnTo>
                  <a:lnTo>
                    <a:pt x="1065" y="16"/>
                  </a:lnTo>
                  <a:lnTo>
                    <a:pt x="1073" y="16"/>
                  </a:lnTo>
                  <a:lnTo>
                    <a:pt x="1073" y="20"/>
                  </a:lnTo>
                  <a:lnTo>
                    <a:pt x="1077" y="20"/>
                  </a:lnTo>
                  <a:lnTo>
                    <a:pt x="1073" y="27"/>
                  </a:lnTo>
                  <a:lnTo>
                    <a:pt x="1069" y="31"/>
                  </a:lnTo>
                  <a:lnTo>
                    <a:pt x="1065" y="35"/>
                  </a:lnTo>
                  <a:lnTo>
                    <a:pt x="1085" y="27"/>
                  </a:lnTo>
                  <a:lnTo>
                    <a:pt x="1069" y="31"/>
                  </a:lnTo>
                  <a:lnTo>
                    <a:pt x="1057" y="43"/>
                  </a:lnTo>
                  <a:lnTo>
                    <a:pt x="1038" y="59"/>
                  </a:lnTo>
                  <a:lnTo>
                    <a:pt x="1018" y="71"/>
                  </a:lnTo>
                  <a:lnTo>
                    <a:pt x="990" y="86"/>
                  </a:lnTo>
                  <a:lnTo>
                    <a:pt x="979" y="94"/>
                  </a:lnTo>
                  <a:lnTo>
                    <a:pt x="963" y="106"/>
                  </a:lnTo>
                  <a:lnTo>
                    <a:pt x="947" y="114"/>
                  </a:lnTo>
                  <a:lnTo>
                    <a:pt x="928" y="126"/>
                  </a:lnTo>
                  <a:lnTo>
                    <a:pt x="884" y="145"/>
                  </a:lnTo>
                  <a:lnTo>
                    <a:pt x="841" y="169"/>
                  </a:lnTo>
                  <a:lnTo>
                    <a:pt x="857" y="165"/>
                  </a:lnTo>
                  <a:lnTo>
                    <a:pt x="845" y="169"/>
                  </a:lnTo>
                  <a:lnTo>
                    <a:pt x="798" y="192"/>
                  </a:lnTo>
                  <a:lnTo>
                    <a:pt x="747" y="216"/>
                  </a:lnTo>
                  <a:lnTo>
                    <a:pt x="700" y="240"/>
                  </a:lnTo>
                  <a:lnTo>
                    <a:pt x="696" y="244"/>
                  </a:lnTo>
                  <a:lnTo>
                    <a:pt x="649" y="267"/>
                  </a:lnTo>
                  <a:lnTo>
                    <a:pt x="621" y="279"/>
                  </a:lnTo>
                  <a:lnTo>
                    <a:pt x="597" y="291"/>
                  </a:lnTo>
                  <a:lnTo>
                    <a:pt x="546" y="318"/>
                  </a:lnTo>
                  <a:lnTo>
                    <a:pt x="491" y="346"/>
                  </a:lnTo>
                  <a:lnTo>
                    <a:pt x="436" y="373"/>
                  </a:lnTo>
                  <a:lnTo>
                    <a:pt x="381" y="401"/>
                  </a:lnTo>
                  <a:lnTo>
                    <a:pt x="358" y="416"/>
                  </a:lnTo>
                  <a:lnTo>
                    <a:pt x="334" y="428"/>
                  </a:lnTo>
                  <a:lnTo>
                    <a:pt x="314" y="440"/>
                  </a:lnTo>
                  <a:lnTo>
                    <a:pt x="295" y="452"/>
                  </a:lnTo>
                  <a:lnTo>
                    <a:pt x="275" y="460"/>
                  </a:lnTo>
                  <a:lnTo>
                    <a:pt x="259" y="471"/>
                  </a:lnTo>
                  <a:lnTo>
                    <a:pt x="236" y="487"/>
                  </a:lnTo>
                  <a:lnTo>
                    <a:pt x="212" y="503"/>
                  </a:lnTo>
                  <a:lnTo>
                    <a:pt x="197" y="515"/>
                  </a:lnTo>
                  <a:lnTo>
                    <a:pt x="189" y="522"/>
                  </a:lnTo>
                  <a:lnTo>
                    <a:pt x="185" y="526"/>
                  </a:lnTo>
                  <a:lnTo>
                    <a:pt x="185" y="526"/>
                  </a:lnTo>
                  <a:lnTo>
                    <a:pt x="177" y="538"/>
                  </a:lnTo>
                  <a:lnTo>
                    <a:pt x="177" y="538"/>
                  </a:lnTo>
                  <a:lnTo>
                    <a:pt x="177" y="542"/>
                  </a:lnTo>
                  <a:lnTo>
                    <a:pt x="181" y="546"/>
                  </a:lnTo>
                  <a:lnTo>
                    <a:pt x="189" y="546"/>
                  </a:lnTo>
                  <a:lnTo>
                    <a:pt x="232" y="546"/>
                  </a:lnTo>
                  <a:lnTo>
                    <a:pt x="248" y="546"/>
                  </a:lnTo>
                  <a:lnTo>
                    <a:pt x="263" y="542"/>
                  </a:lnTo>
                  <a:lnTo>
                    <a:pt x="279" y="538"/>
                  </a:lnTo>
                  <a:lnTo>
                    <a:pt x="299" y="538"/>
                  </a:lnTo>
                  <a:lnTo>
                    <a:pt x="318" y="530"/>
                  </a:lnTo>
                  <a:lnTo>
                    <a:pt x="342" y="526"/>
                  </a:lnTo>
                  <a:lnTo>
                    <a:pt x="350" y="526"/>
                  </a:lnTo>
                  <a:lnTo>
                    <a:pt x="373" y="522"/>
                  </a:lnTo>
                  <a:lnTo>
                    <a:pt x="401" y="515"/>
                  </a:lnTo>
                  <a:lnTo>
                    <a:pt x="456" y="503"/>
                  </a:lnTo>
                  <a:lnTo>
                    <a:pt x="519" y="487"/>
                  </a:lnTo>
                  <a:lnTo>
                    <a:pt x="586" y="471"/>
                  </a:lnTo>
                  <a:lnTo>
                    <a:pt x="625" y="460"/>
                  </a:lnTo>
                  <a:lnTo>
                    <a:pt x="664" y="452"/>
                  </a:lnTo>
                  <a:lnTo>
                    <a:pt x="707" y="440"/>
                  </a:lnTo>
                  <a:lnTo>
                    <a:pt x="755" y="428"/>
                  </a:lnTo>
                  <a:lnTo>
                    <a:pt x="798" y="416"/>
                  </a:lnTo>
                  <a:lnTo>
                    <a:pt x="849" y="401"/>
                  </a:lnTo>
                  <a:lnTo>
                    <a:pt x="955" y="373"/>
                  </a:lnTo>
                  <a:lnTo>
                    <a:pt x="1057" y="346"/>
                  </a:lnTo>
                  <a:lnTo>
                    <a:pt x="1159" y="318"/>
                  </a:lnTo>
                  <a:lnTo>
                    <a:pt x="1258" y="291"/>
                  </a:lnTo>
                  <a:lnTo>
                    <a:pt x="1305" y="279"/>
                  </a:lnTo>
                  <a:lnTo>
                    <a:pt x="1356" y="267"/>
                  </a:lnTo>
                  <a:lnTo>
                    <a:pt x="1442" y="244"/>
                  </a:lnTo>
                  <a:lnTo>
                    <a:pt x="1450" y="240"/>
                  </a:lnTo>
                  <a:lnTo>
                    <a:pt x="1537" y="216"/>
                  </a:lnTo>
                  <a:lnTo>
                    <a:pt x="1627" y="192"/>
                  </a:lnTo>
                  <a:lnTo>
                    <a:pt x="1714" y="169"/>
                  </a:lnTo>
                  <a:lnTo>
                    <a:pt x="1796" y="145"/>
                  </a:lnTo>
                  <a:lnTo>
                    <a:pt x="1796" y="141"/>
                  </a:lnTo>
                  <a:lnTo>
                    <a:pt x="1788" y="145"/>
                  </a:lnTo>
                  <a:lnTo>
                    <a:pt x="1871" y="126"/>
                  </a:lnTo>
                  <a:lnTo>
                    <a:pt x="1906" y="114"/>
                  </a:lnTo>
                  <a:lnTo>
                    <a:pt x="1942" y="106"/>
                  </a:lnTo>
                  <a:lnTo>
                    <a:pt x="1981" y="94"/>
                  </a:lnTo>
                  <a:lnTo>
                    <a:pt x="2012" y="86"/>
                  </a:lnTo>
                  <a:lnTo>
                    <a:pt x="2079" y="71"/>
                  </a:lnTo>
                  <a:lnTo>
                    <a:pt x="2142" y="59"/>
                  </a:lnTo>
                  <a:lnTo>
                    <a:pt x="2150" y="55"/>
                  </a:lnTo>
                  <a:lnTo>
                    <a:pt x="2138" y="59"/>
                  </a:lnTo>
                  <a:lnTo>
                    <a:pt x="2201" y="43"/>
                  </a:lnTo>
                  <a:lnTo>
                    <a:pt x="2252" y="35"/>
                  </a:lnTo>
                  <a:lnTo>
                    <a:pt x="2280" y="31"/>
                  </a:lnTo>
                  <a:lnTo>
                    <a:pt x="2303" y="27"/>
                  </a:lnTo>
                  <a:lnTo>
                    <a:pt x="2327" y="20"/>
                  </a:lnTo>
                  <a:lnTo>
                    <a:pt x="2350" y="20"/>
                  </a:lnTo>
                  <a:lnTo>
                    <a:pt x="2370" y="16"/>
                  </a:lnTo>
                  <a:lnTo>
                    <a:pt x="2382" y="8"/>
                  </a:lnTo>
                  <a:lnTo>
                    <a:pt x="2366" y="16"/>
                  </a:lnTo>
                  <a:lnTo>
                    <a:pt x="2382" y="16"/>
                  </a:lnTo>
                  <a:lnTo>
                    <a:pt x="2394" y="12"/>
                  </a:lnTo>
                  <a:lnTo>
                    <a:pt x="2409" y="12"/>
                  </a:lnTo>
                  <a:lnTo>
                    <a:pt x="2417" y="12"/>
                  </a:lnTo>
                  <a:lnTo>
                    <a:pt x="2425" y="16"/>
                  </a:lnTo>
                  <a:lnTo>
                    <a:pt x="2441" y="8"/>
                  </a:lnTo>
                  <a:lnTo>
                    <a:pt x="2421" y="16"/>
                  </a:lnTo>
                  <a:lnTo>
                    <a:pt x="2429" y="16"/>
                  </a:lnTo>
                  <a:lnTo>
                    <a:pt x="2433" y="20"/>
                  </a:lnTo>
                  <a:lnTo>
                    <a:pt x="2433" y="20"/>
                  </a:lnTo>
                  <a:lnTo>
                    <a:pt x="2429" y="27"/>
                  </a:lnTo>
                  <a:lnTo>
                    <a:pt x="2429" y="31"/>
                  </a:lnTo>
                  <a:lnTo>
                    <a:pt x="2425" y="35"/>
                  </a:lnTo>
                  <a:lnTo>
                    <a:pt x="2445" y="27"/>
                  </a:lnTo>
                  <a:lnTo>
                    <a:pt x="2425" y="31"/>
                  </a:lnTo>
                  <a:lnTo>
                    <a:pt x="2413" y="43"/>
                  </a:lnTo>
                  <a:lnTo>
                    <a:pt x="2394" y="59"/>
                  </a:lnTo>
                  <a:lnTo>
                    <a:pt x="2374" y="71"/>
                  </a:lnTo>
                  <a:lnTo>
                    <a:pt x="2346" y="86"/>
                  </a:lnTo>
                  <a:lnTo>
                    <a:pt x="2339" y="94"/>
                  </a:lnTo>
                  <a:lnTo>
                    <a:pt x="2319" y="106"/>
                  </a:lnTo>
                  <a:lnTo>
                    <a:pt x="2303" y="114"/>
                  </a:lnTo>
                  <a:lnTo>
                    <a:pt x="2284" y="126"/>
                  </a:lnTo>
                  <a:lnTo>
                    <a:pt x="2240" y="145"/>
                  </a:lnTo>
                  <a:lnTo>
                    <a:pt x="2197" y="169"/>
                  </a:lnTo>
                  <a:lnTo>
                    <a:pt x="2213" y="165"/>
                  </a:lnTo>
                  <a:lnTo>
                    <a:pt x="2201" y="169"/>
                  </a:lnTo>
                  <a:lnTo>
                    <a:pt x="2154" y="192"/>
                  </a:lnTo>
                  <a:lnTo>
                    <a:pt x="2103" y="216"/>
                  </a:lnTo>
                  <a:lnTo>
                    <a:pt x="2056" y="240"/>
                  </a:lnTo>
                  <a:lnTo>
                    <a:pt x="2052" y="244"/>
                  </a:lnTo>
                  <a:lnTo>
                    <a:pt x="2005" y="267"/>
                  </a:lnTo>
                  <a:lnTo>
                    <a:pt x="1977" y="279"/>
                  </a:lnTo>
                  <a:lnTo>
                    <a:pt x="1953" y="291"/>
                  </a:lnTo>
                  <a:lnTo>
                    <a:pt x="1902" y="318"/>
                  </a:lnTo>
                  <a:lnTo>
                    <a:pt x="1847" y="346"/>
                  </a:lnTo>
                  <a:lnTo>
                    <a:pt x="1792" y="373"/>
                  </a:lnTo>
                  <a:lnTo>
                    <a:pt x="1741" y="401"/>
                  </a:lnTo>
                  <a:lnTo>
                    <a:pt x="1714" y="416"/>
                  </a:lnTo>
                  <a:lnTo>
                    <a:pt x="1690" y="428"/>
                  </a:lnTo>
                  <a:lnTo>
                    <a:pt x="1670" y="440"/>
                  </a:lnTo>
                  <a:lnTo>
                    <a:pt x="1651" y="452"/>
                  </a:lnTo>
                  <a:lnTo>
                    <a:pt x="1635" y="460"/>
                  </a:lnTo>
                  <a:lnTo>
                    <a:pt x="1619" y="471"/>
                  </a:lnTo>
                  <a:lnTo>
                    <a:pt x="1592" y="487"/>
                  </a:lnTo>
                  <a:lnTo>
                    <a:pt x="1568" y="503"/>
                  </a:lnTo>
                  <a:lnTo>
                    <a:pt x="1553" y="515"/>
                  </a:lnTo>
                  <a:lnTo>
                    <a:pt x="1545" y="522"/>
                  </a:lnTo>
                  <a:lnTo>
                    <a:pt x="1541" y="526"/>
                  </a:lnTo>
                  <a:lnTo>
                    <a:pt x="1541" y="526"/>
                  </a:lnTo>
                  <a:lnTo>
                    <a:pt x="1533" y="538"/>
                  </a:lnTo>
                  <a:lnTo>
                    <a:pt x="1533" y="538"/>
                  </a:lnTo>
                  <a:lnTo>
                    <a:pt x="1537" y="542"/>
                  </a:lnTo>
                  <a:lnTo>
                    <a:pt x="1537" y="546"/>
                  </a:lnTo>
                  <a:lnTo>
                    <a:pt x="1545" y="546"/>
                  </a:lnTo>
                  <a:lnTo>
                    <a:pt x="1588" y="546"/>
                  </a:lnTo>
                  <a:lnTo>
                    <a:pt x="1604" y="546"/>
                  </a:lnTo>
                  <a:lnTo>
                    <a:pt x="1619" y="542"/>
                  </a:lnTo>
                  <a:lnTo>
                    <a:pt x="1635" y="538"/>
                  </a:lnTo>
                  <a:lnTo>
                    <a:pt x="1655" y="538"/>
                  </a:lnTo>
                  <a:lnTo>
                    <a:pt x="1678" y="530"/>
                  </a:lnTo>
                  <a:lnTo>
                    <a:pt x="1698" y="526"/>
                  </a:lnTo>
                  <a:lnTo>
                    <a:pt x="1706" y="526"/>
                  </a:lnTo>
                  <a:lnTo>
                    <a:pt x="1729" y="522"/>
                  </a:lnTo>
                  <a:lnTo>
                    <a:pt x="1757" y="515"/>
                  </a:lnTo>
                  <a:lnTo>
                    <a:pt x="1812" y="503"/>
                  </a:lnTo>
                  <a:lnTo>
                    <a:pt x="1875" y="487"/>
                  </a:lnTo>
                  <a:lnTo>
                    <a:pt x="1946" y="471"/>
                  </a:lnTo>
                  <a:lnTo>
                    <a:pt x="1981" y="460"/>
                  </a:lnTo>
                  <a:lnTo>
                    <a:pt x="2024" y="452"/>
                  </a:lnTo>
                  <a:lnTo>
                    <a:pt x="2063" y="440"/>
                  </a:lnTo>
                  <a:lnTo>
                    <a:pt x="2111" y="428"/>
                  </a:lnTo>
                  <a:lnTo>
                    <a:pt x="2158" y="416"/>
                  </a:lnTo>
                  <a:lnTo>
                    <a:pt x="2205" y="401"/>
                  </a:lnTo>
                  <a:lnTo>
                    <a:pt x="2311" y="373"/>
                  </a:lnTo>
                  <a:lnTo>
                    <a:pt x="2413" y="346"/>
                  </a:lnTo>
                  <a:lnTo>
                    <a:pt x="2515" y="318"/>
                  </a:lnTo>
                  <a:lnTo>
                    <a:pt x="2614" y="291"/>
                  </a:lnTo>
                  <a:lnTo>
                    <a:pt x="2661" y="279"/>
                  </a:lnTo>
                  <a:lnTo>
                    <a:pt x="2712" y="267"/>
                  </a:lnTo>
                  <a:lnTo>
                    <a:pt x="2798" y="244"/>
                  </a:lnTo>
                  <a:lnTo>
                    <a:pt x="2806" y="240"/>
                  </a:lnTo>
                  <a:lnTo>
                    <a:pt x="2893" y="216"/>
                  </a:lnTo>
                  <a:lnTo>
                    <a:pt x="2983" y="192"/>
                  </a:lnTo>
                  <a:lnTo>
                    <a:pt x="3070" y="169"/>
                  </a:lnTo>
                  <a:lnTo>
                    <a:pt x="3152" y="145"/>
                  </a:lnTo>
                  <a:lnTo>
                    <a:pt x="3152" y="141"/>
                  </a:lnTo>
                  <a:lnTo>
                    <a:pt x="3144" y="145"/>
                  </a:lnTo>
                  <a:lnTo>
                    <a:pt x="3227" y="126"/>
                  </a:lnTo>
                  <a:lnTo>
                    <a:pt x="3262" y="114"/>
                  </a:lnTo>
                  <a:lnTo>
                    <a:pt x="3298" y="106"/>
                  </a:lnTo>
                  <a:lnTo>
                    <a:pt x="3337" y="94"/>
                  </a:lnTo>
                  <a:lnTo>
                    <a:pt x="3368" y="86"/>
                  </a:lnTo>
                  <a:lnTo>
                    <a:pt x="3435" y="71"/>
                  </a:lnTo>
                  <a:lnTo>
                    <a:pt x="3498" y="59"/>
                  </a:lnTo>
                  <a:lnTo>
                    <a:pt x="3506" y="55"/>
                  </a:lnTo>
                  <a:lnTo>
                    <a:pt x="3494" y="59"/>
                  </a:lnTo>
                  <a:lnTo>
                    <a:pt x="3557" y="43"/>
                  </a:lnTo>
                  <a:lnTo>
                    <a:pt x="3608" y="35"/>
                  </a:lnTo>
                  <a:lnTo>
                    <a:pt x="3636" y="31"/>
                  </a:lnTo>
                  <a:lnTo>
                    <a:pt x="3659" y="27"/>
                  </a:lnTo>
                  <a:lnTo>
                    <a:pt x="3683" y="20"/>
                  </a:lnTo>
                  <a:lnTo>
                    <a:pt x="3706" y="20"/>
                  </a:lnTo>
                  <a:lnTo>
                    <a:pt x="3726" y="16"/>
                  </a:lnTo>
                  <a:lnTo>
                    <a:pt x="3738" y="8"/>
                  </a:lnTo>
                  <a:lnTo>
                    <a:pt x="3722" y="16"/>
                  </a:lnTo>
                  <a:lnTo>
                    <a:pt x="3738" y="16"/>
                  </a:lnTo>
                  <a:lnTo>
                    <a:pt x="3750" y="12"/>
                  </a:lnTo>
                  <a:lnTo>
                    <a:pt x="3765" y="12"/>
                  </a:lnTo>
                  <a:lnTo>
                    <a:pt x="3773" y="12"/>
                  </a:lnTo>
                  <a:lnTo>
                    <a:pt x="3781" y="16"/>
                  </a:lnTo>
                  <a:lnTo>
                    <a:pt x="3797" y="8"/>
                  </a:lnTo>
                  <a:lnTo>
                    <a:pt x="3777" y="16"/>
                  </a:lnTo>
                  <a:lnTo>
                    <a:pt x="3785" y="16"/>
                  </a:lnTo>
                  <a:lnTo>
                    <a:pt x="3789" y="20"/>
                  </a:lnTo>
                  <a:lnTo>
                    <a:pt x="3789" y="20"/>
                  </a:lnTo>
                  <a:lnTo>
                    <a:pt x="3785" y="27"/>
                  </a:lnTo>
                  <a:lnTo>
                    <a:pt x="3781" y="31"/>
                  </a:lnTo>
                  <a:lnTo>
                    <a:pt x="3781" y="35"/>
                  </a:lnTo>
                  <a:lnTo>
                    <a:pt x="3801" y="27"/>
                  </a:lnTo>
                  <a:lnTo>
                    <a:pt x="3781" y="31"/>
                  </a:lnTo>
                  <a:lnTo>
                    <a:pt x="3769" y="43"/>
                  </a:lnTo>
                  <a:lnTo>
                    <a:pt x="3750" y="59"/>
                  </a:lnTo>
                  <a:lnTo>
                    <a:pt x="3730" y="71"/>
                  </a:lnTo>
                  <a:lnTo>
                    <a:pt x="3702" y="86"/>
                  </a:lnTo>
                  <a:lnTo>
                    <a:pt x="3695" y="94"/>
                  </a:lnTo>
                  <a:lnTo>
                    <a:pt x="3675" y="106"/>
                  </a:lnTo>
                  <a:lnTo>
                    <a:pt x="3659" y="114"/>
                  </a:lnTo>
                  <a:lnTo>
                    <a:pt x="3640" y="126"/>
                  </a:lnTo>
                  <a:lnTo>
                    <a:pt x="3596" y="145"/>
                  </a:lnTo>
                  <a:lnTo>
                    <a:pt x="3553" y="169"/>
                  </a:lnTo>
                  <a:lnTo>
                    <a:pt x="3569" y="165"/>
                  </a:lnTo>
                  <a:lnTo>
                    <a:pt x="3557" y="169"/>
                  </a:lnTo>
                  <a:lnTo>
                    <a:pt x="3510" y="192"/>
                  </a:lnTo>
                  <a:lnTo>
                    <a:pt x="3459" y="216"/>
                  </a:lnTo>
                  <a:lnTo>
                    <a:pt x="3412" y="240"/>
                  </a:lnTo>
                  <a:lnTo>
                    <a:pt x="3408" y="244"/>
                  </a:lnTo>
                  <a:lnTo>
                    <a:pt x="3360" y="267"/>
                  </a:lnTo>
                  <a:lnTo>
                    <a:pt x="3333" y="279"/>
                  </a:lnTo>
                  <a:lnTo>
                    <a:pt x="3309" y="291"/>
                  </a:lnTo>
                  <a:lnTo>
                    <a:pt x="3258" y="318"/>
                  </a:lnTo>
                  <a:lnTo>
                    <a:pt x="3203" y="346"/>
                  </a:lnTo>
                  <a:lnTo>
                    <a:pt x="3148" y="373"/>
                  </a:lnTo>
                  <a:lnTo>
                    <a:pt x="3097" y="401"/>
                  </a:lnTo>
                  <a:lnTo>
                    <a:pt x="3070" y="416"/>
                  </a:lnTo>
                  <a:lnTo>
                    <a:pt x="3046" y="428"/>
                  </a:lnTo>
                  <a:lnTo>
                    <a:pt x="3026" y="440"/>
                  </a:lnTo>
                  <a:lnTo>
                    <a:pt x="3007" y="452"/>
                  </a:lnTo>
                  <a:lnTo>
                    <a:pt x="2991" y="460"/>
                  </a:lnTo>
                  <a:lnTo>
                    <a:pt x="2975" y="471"/>
                  </a:lnTo>
                  <a:lnTo>
                    <a:pt x="2948" y="487"/>
                  </a:lnTo>
                  <a:lnTo>
                    <a:pt x="2924" y="503"/>
                  </a:lnTo>
                  <a:lnTo>
                    <a:pt x="2908" y="515"/>
                  </a:lnTo>
                  <a:lnTo>
                    <a:pt x="2901" y="522"/>
                  </a:lnTo>
                  <a:lnTo>
                    <a:pt x="2897" y="526"/>
                  </a:lnTo>
                  <a:lnTo>
                    <a:pt x="2897" y="526"/>
                  </a:lnTo>
                  <a:lnTo>
                    <a:pt x="2889" y="538"/>
                  </a:lnTo>
                  <a:lnTo>
                    <a:pt x="2889" y="538"/>
                  </a:lnTo>
                  <a:lnTo>
                    <a:pt x="2893" y="542"/>
                  </a:lnTo>
                  <a:lnTo>
                    <a:pt x="2893" y="546"/>
                  </a:lnTo>
                  <a:lnTo>
                    <a:pt x="2901" y="546"/>
                  </a:lnTo>
                  <a:lnTo>
                    <a:pt x="2916" y="546"/>
                  </a:lnTo>
                  <a:lnTo>
                    <a:pt x="2952" y="534"/>
                  </a:lnTo>
                  <a:lnTo>
                    <a:pt x="2944" y="534"/>
                  </a:lnTo>
                  <a:lnTo>
                    <a:pt x="2936" y="534"/>
                  </a:lnTo>
                  <a:lnTo>
                    <a:pt x="2920" y="538"/>
                  </a:lnTo>
                  <a:lnTo>
                    <a:pt x="2940" y="534"/>
                  </a:lnTo>
                  <a:lnTo>
                    <a:pt x="2932" y="534"/>
                  </a:lnTo>
                  <a:lnTo>
                    <a:pt x="2928" y="530"/>
                  </a:lnTo>
                  <a:lnTo>
                    <a:pt x="2928" y="526"/>
                  </a:lnTo>
                  <a:lnTo>
                    <a:pt x="2928" y="522"/>
                  </a:lnTo>
                  <a:lnTo>
                    <a:pt x="2932" y="519"/>
                  </a:lnTo>
                  <a:lnTo>
                    <a:pt x="2932" y="515"/>
                  </a:lnTo>
                  <a:lnTo>
                    <a:pt x="2912" y="522"/>
                  </a:lnTo>
                  <a:lnTo>
                    <a:pt x="2936" y="519"/>
                  </a:lnTo>
                  <a:lnTo>
                    <a:pt x="2940" y="511"/>
                  </a:lnTo>
                  <a:lnTo>
                    <a:pt x="2944" y="507"/>
                  </a:lnTo>
                  <a:lnTo>
                    <a:pt x="2964" y="491"/>
                  </a:lnTo>
                  <a:lnTo>
                    <a:pt x="2983" y="479"/>
                  </a:lnTo>
                  <a:lnTo>
                    <a:pt x="3011" y="460"/>
                  </a:lnTo>
                  <a:lnTo>
                    <a:pt x="3026" y="452"/>
                  </a:lnTo>
                  <a:lnTo>
                    <a:pt x="3042" y="440"/>
                  </a:lnTo>
                  <a:lnTo>
                    <a:pt x="3062" y="432"/>
                  </a:lnTo>
                  <a:lnTo>
                    <a:pt x="3085" y="420"/>
                  </a:lnTo>
                  <a:lnTo>
                    <a:pt x="3109" y="405"/>
                  </a:lnTo>
                  <a:lnTo>
                    <a:pt x="3133" y="393"/>
                  </a:lnTo>
                  <a:lnTo>
                    <a:pt x="3184" y="365"/>
                  </a:lnTo>
                  <a:lnTo>
                    <a:pt x="3239" y="338"/>
                  </a:lnTo>
                  <a:lnTo>
                    <a:pt x="3294" y="310"/>
                  </a:lnTo>
                  <a:lnTo>
                    <a:pt x="3349" y="283"/>
                  </a:lnTo>
                  <a:lnTo>
                    <a:pt x="3372" y="271"/>
                  </a:lnTo>
                  <a:lnTo>
                    <a:pt x="3396" y="259"/>
                  </a:lnTo>
                  <a:lnTo>
                    <a:pt x="3443" y="232"/>
                  </a:lnTo>
                  <a:lnTo>
                    <a:pt x="3427" y="236"/>
                  </a:lnTo>
                  <a:lnTo>
                    <a:pt x="3439" y="236"/>
                  </a:lnTo>
                  <a:lnTo>
                    <a:pt x="3486" y="212"/>
                  </a:lnTo>
                  <a:lnTo>
                    <a:pt x="3533" y="185"/>
                  </a:lnTo>
                  <a:lnTo>
                    <a:pt x="3585" y="161"/>
                  </a:lnTo>
                  <a:lnTo>
                    <a:pt x="3588" y="161"/>
                  </a:lnTo>
                  <a:lnTo>
                    <a:pt x="3636" y="137"/>
                  </a:lnTo>
                  <a:lnTo>
                    <a:pt x="3675" y="114"/>
                  </a:lnTo>
                  <a:lnTo>
                    <a:pt x="3695" y="106"/>
                  </a:lnTo>
                  <a:lnTo>
                    <a:pt x="3714" y="94"/>
                  </a:lnTo>
                  <a:lnTo>
                    <a:pt x="3730" y="86"/>
                  </a:lnTo>
                  <a:lnTo>
                    <a:pt x="3742" y="79"/>
                  </a:lnTo>
                  <a:lnTo>
                    <a:pt x="3769" y="63"/>
                  </a:lnTo>
                  <a:lnTo>
                    <a:pt x="3785" y="47"/>
                  </a:lnTo>
                  <a:lnTo>
                    <a:pt x="3805" y="35"/>
                  </a:lnTo>
                  <a:lnTo>
                    <a:pt x="3816" y="24"/>
                  </a:lnTo>
                  <a:lnTo>
                    <a:pt x="3820" y="24"/>
                  </a:lnTo>
                  <a:lnTo>
                    <a:pt x="3824" y="20"/>
                  </a:lnTo>
                  <a:lnTo>
                    <a:pt x="3824" y="16"/>
                  </a:lnTo>
                  <a:lnTo>
                    <a:pt x="3828" y="8"/>
                  </a:lnTo>
                  <a:lnTo>
                    <a:pt x="3824" y="8"/>
                  </a:lnTo>
                  <a:lnTo>
                    <a:pt x="3824" y="4"/>
                  </a:lnTo>
                  <a:lnTo>
                    <a:pt x="3816" y="4"/>
                  </a:lnTo>
                  <a:lnTo>
                    <a:pt x="3816" y="0"/>
                  </a:lnTo>
                  <a:lnTo>
                    <a:pt x="3809" y="0"/>
                  </a:lnTo>
                  <a:lnTo>
                    <a:pt x="3801" y="0"/>
                  </a:lnTo>
                  <a:lnTo>
                    <a:pt x="3785" y="0"/>
                  </a:lnTo>
                  <a:lnTo>
                    <a:pt x="3773" y="0"/>
                  </a:lnTo>
                  <a:lnTo>
                    <a:pt x="3757" y="4"/>
                  </a:lnTo>
                  <a:lnTo>
                    <a:pt x="3754" y="4"/>
                  </a:lnTo>
                  <a:lnTo>
                    <a:pt x="3734" y="8"/>
                  </a:lnTo>
                  <a:lnTo>
                    <a:pt x="3714" y="8"/>
                  </a:lnTo>
                  <a:lnTo>
                    <a:pt x="3687" y="16"/>
                  </a:lnTo>
                  <a:lnTo>
                    <a:pt x="3663" y="20"/>
                  </a:lnTo>
                  <a:lnTo>
                    <a:pt x="3636" y="24"/>
                  </a:lnTo>
                  <a:lnTo>
                    <a:pt x="3581" y="35"/>
                  </a:lnTo>
                  <a:lnTo>
                    <a:pt x="3518" y="47"/>
                  </a:lnTo>
                  <a:lnTo>
                    <a:pt x="3514" y="47"/>
                  </a:lnTo>
                  <a:lnTo>
                    <a:pt x="3451" y="63"/>
                  </a:lnTo>
                  <a:lnTo>
                    <a:pt x="3384" y="79"/>
                  </a:lnTo>
                  <a:lnTo>
                    <a:pt x="3353" y="86"/>
                  </a:lnTo>
                  <a:lnTo>
                    <a:pt x="3317" y="94"/>
                  </a:lnTo>
                  <a:lnTo>
                    <a:pt x="3278" y="106"/>
                  </a:lnTo>
                  <a:lnTo>
                    <a:pt x="3239" y="114"/>
                  </a:lnTo>
                  <a:lnTo>
                    <a:pt x="3160" y="137"/>
                  </a:lnTo>
                  <a:lnTo>
                    <a:pt x="3152" y="137"/>
                  </a:lnTo>
                  <a:lnTo>
                    <a:pt x="3070" y="161"/>
                  </a:lnTo>
                  <a:lnTo>
                    <a:pt x="2979" y="185"/>
                  </a:lnTo>
                  <a:lnTo>
                    <a:pt x="2893" y="212"/>
                  </a:lnTo>
                  <a:lnTo>
                    <a:pt x="2806" y="236"/>
                  </a:lnTo>
                  <a:lnTo>
                    <a:pt x="2806" y="236"/>
                  </a:lnTo>
                  <a:lnTo>
                    <a:pt x="2810" y="232"/>
                  </a:lnTo>
                  <a:lnTo>
                    <a:pt x="2720" y="259"/>
                  </a:lnTo>
                  <a:lnTo>
                    <a:pt x="2677" y="271"/>
                  </a:lnTo>
                  <a:lnTo>
                    <a:pt x="2629" y="283"/>
                  </a:lnTo>
                  <a:lnTo>
                    <a:pt x="2531" y="310"/>
                  </a:lnTo>
                  <a:lnTo>
                    <a:pt x="2425" y="338"/>
                  </a:lnTo>
                  <a:lnTo>
                    <a:pt x="2323" y="365"/>
                  </a:lnTo>
                  <a:lnTo>
                    <a:pt x="2221" y="393"/>
                  </a:lnTo>
                  <a:lnTo>
                    <a:pt x="2174" y="405"/>
                  </a:lnTo>
                  <a:lnTo>
                    <a:pt x="2122" y="420"/>
                  </a:lnTo>
                  <a:lnTo>
                    <a:pt x="2079" y="432"/>
                  </a:lnTo>
                  <a:lnTo>
                    <a:pt x="2036" y="440"/>
                  </a:lnTo>
                  <a:lnTo>
                    <a:pt x="1997" y="452"/>
                  </a:lnTo>
                  <a:lnTo>
                    <a:pt x="1957" y="460"/>
                  </a:lnTo>
                  <a:lnTo>
                    <a:pt x="1891" y="479"/>
                  </a:lnTo>
                  <a:lnTo>
                    <a:pt x="1828" y="491"/>
                  </a:lnTo>
                  <a:lnTo>
                    <a:pt x="1769" y="507"/>
                  </a:lnTo>
                  <a:lnTo>
                    <a:pt x="1745" y="511"/>
                  </a:lnTo>
                  <a:lnTo>
                    <a:pt x="1722" y="519"/>
                  </a:lnTo>
                  <a:lnTo>
                    <a:pt x="1714" y="522"/>
                  </a:lnTo>
                  <a:lnTo>
                    <a:pt x="1725" y="515"/>
                  </a:lnTo>
                  <a:lnTo>
                    <a:pt x="1682" y="522"/>
                  </a:lnTo>
                  <a:lnTo>
                    <a:pt x="1663" y="526"/>
                  </a:lnTo>
                  <a:lnTo>
                    <a:pt x="1643" y="530"/>
                  </a:lnTo>
                  <a:lnTo>
                    <a:pt x="1627" y="534"/>
                  </a:lnTo>
                  <a:lnTo>
                    <a:pt x="1615" y="534"/>
                  </a:lnTo>
                  <a:lnTo>
                    <a:pt x="1604" y="538"/>
                  </a:lnTo>
                  <a:lnTo>
                    <a:pt x="1619" y="534"/>
                  </a:lnTo>
                  <a:lnTo>
                    <a:pt x="1608" y="534"/>
                  </a:lnTo>
                  <a:lnTo>
                    <a:pt x="1596" y="534"/>
                  </a:lnTo>
                  <a:lnTo>
                    <a:pt x="1588" y="534"/>
                  </a:lnTo>
                  <a:lnTo>
                    <a:pt x="1580" y="534"/>
                  </a:lnTo>
                  <a:lnTo>
                    <a:pt x="1564" y="538"/>
                  </a:lnTo>
                  <a:lnTo>
                    <a:pt x="1584" y="534"/>
                  </a:lnTo>
                  <a:lnTo>
                    <a:pt x="1576" y="534"/>
                  </a:lnTo>
                  <a:lnTo>
                    <a:pt x="1572" y="530"/>
                  </a:lnTo>
                  <a:lnTo>
                    <a:pt x="1572" y="526"/>
                  </a:lnTo>
                  <a:lnTo>
                    <a:pt x="1572" y="522"/>
                  </a:lnTo>
                  <a:lnTo>
                    <a:pt x="1576" y="519"/>
                  </a:lnTo>
                  <a:lnTo>
                    <a:pt x="1576" y="515"/>
                  </a:lnTo>
                  <a:lnTo>
                    <a:pt x="1556" y="522"/>
                  </a:lnTo>
                  <a:lnTo>
                    <a:pt x="1580" y="519"/>
                  </a:lnTo>
                  <a:lnTo>
                    <a:pt x="1584" y="511"/>
                  </a:lnTo>
                  <a:lnTo>
                    <a:pt x="1588" y="507"/>
                  </a:lnTo>
                  <a:lnTo>
                    <a:pt x="1608" y="491"/>
                  </a:lnTo>
                  <a:lnTo>
                    <a:pt x="1627" y="479"/>
                  </a:lnTo>
                  <a:lnTo>
                    <a:pt x="1655" y="460"/>
                  </a:lnTo>
                  <a:lnTo>
                    <a:pt x="1670" y="452"/>
                  </a:lnTo>
                  <a:lnTo>
                    <a:pt x="1686" y="440"/>
                  </a:lnTo>
                  <a:lnTo>
                    <a:pt x="1706" y="432"/>
                  </a:lnTo>
                  <a:lnTo>
                    <a:pt x="1729" y="420"/>
                  </a:lnTo>
                  <a:lnTo>
                    <a:pt x="1753" y="405"/>
                  </a:lnTo>
                  <a:lnTo>
                    <a:pt x="1777" y="393"/>
                  </a:lnTo>
                  <a:lnTo>
                    <a:pt x="1828" y="365"/>
                  </a:lnTo>
                  <a:lnTo>
                    <a:pt x="1883" y="338"/>
                  </a:lnTo>
                  <a:lnTo>
                    <a:pt x="1938" y="310"/>
                  </a:lnTo>
                  <a:lnTo>
                    <a:pt x="1993" y="283"/>
                  </a:lnTo>
                  <a:lnTo>
                    <a:pt x="2016" y="271"/>
                  </a:lnTo>
                  <a:lnTo>
                    <a:pt x="2040" y="259"/>
                  </a:lnTo>
                  <a:lnTo>
                    <a:pt x="2087" y="232"/>
                  </a:lnTo>
                  <a:lnTo>
                    <a:pt x="2071" y="236"/>
                  </a:lnTo>
                  <a:lnTo>
                    <a:pt x="2083" y="236"/>
                  </a:lnTo>
                  <a:lnTo>
                    <a:pt x="2130" y="212"/>
                  </a:lnTo>
                  <a:lnTo>
                    <a:pt x="2177" y="185"/>
                  </a:lnTo>
                  <a:lnTo>
                    <a:pt x="2229" y="161"/>
                  </a:lnTo>
                  <a:lnTo>
                    <a:pt x="2232" y="161"/>
                  </a:lnTo>
                  <a:lnTo>
                    <a:pt x="2280" y="137"/>
                  </a:lnTo>
                  <a:lnTo>
                    <a:pt x="2319" y="114"/>
                  </a:lnTo>
                  <a:lnTo>
                    <a:pt x="2339" y="106"/>
                  </a:lnTo>
                  <a:lnTo>
                    <a:pt x="2358" y="94"/>
                  </a:lnTo>
                  <a:lnTo>
                    <a:pt x="2374" y="86"/>
                  </a:lnTo>
                  <a:lnTo>
                    <a:pt x="2386" y="79"/>
                  </a:lnTo>
                  <a:lnTo>
                    <a:pt x="2413" y="63"/>
                  </a:lnTo>
                  <a:lnTo>
                    <a:pt x="2429" y="47"/>
                  </a:lnTo>
                  <a:lnTo>
                    <a:pt x="2449" y="35"/>
                  </a:lnTo>
                  <a:lnTo>
                    <a:pt x="2460" y="24"/>
                  </a:lnTo>
                  <a:lnTo>
                    <a:pt x="2464" y="24"/>
                  </a:lnTo>
                  <a:lnTo>
                    <a:pt x="2468" y="20"/>
                  </a:lnTo>
                  <a:lnTo>
                    <a:pt x="2468" y="16"/>
                  </a:lnTo>
                  <a:lnTo>
                    <a:pt x="2472" y="8"/>
                  </a:lnTo>
                  <a:lnTo>
                    <a:pt x="2468" y="8"/>
                  </a:lnTo>
                  <a:lnTo>
                    <a:pt x="2468" y="4"/>
                  </a:lnTo>
                  <a:lnTo>
                    <a:pt x="2460" y="4"/>
                  </a:lnTo>
                  <a:lnTo>
                    <a:pt x="2460" y="0"/>
                  </a:lnTo>
                  <a:lnTo>
                    <a:pt x="2453" y="0"/>
                  </a:lnTo>
                  <a:lnTo>
                    <a:pt x="2445" y="0"/>
                  </a:lnTo>
                  <a:lnTo>
                    <a:pt x="2429" y="0"/>
                  </a:lnTo>
                  <a:lnTo>
                    <a:pt x="2417" y="0"/>
                  </a:lnTo>
                  <a:lnTo>
                    <a:pt x="2401" y="4"/>
                  </a:lnTo>
                  <a:lnTo>
                    <a:pt x="2398" y="4"/>
                  </a:lnTo>
                  <a:lnTo>
                    <a:pt x="2378" y="8"/>
                  </a:lnTo>
                  <a:lnTo>
                    <a:pt x="2358" y="8"/>
                  </a:lnTo>
                  <a:lnTo>
                    <a:pt x="2331" y="16"/>
                  </a:lnTo>
                  <a:lnTo>
                    <a:pt x="2307" y="20"/>
                  </a:lnTo>
                  <a:lnTo>
                    <a:pt x="2280" y="24"/>
                  </a:lnTo>
                  <a:lnTo>
                    <a:pt x="2225" y="35"/>
                  </a:lnTo>
                  <a:lnTo>
                    <a:pt x="2162" y="47"/>
                  </a:lnTo>
                  <a:lnTo>
                    <a:pt x="2158" y="47"/>
                  </a:lnTo>
                  <a:lnTo>
                    <a:pt x="2095" y="63"/>
                  </a:lnTo>
                  <a:lnTo>
                    <a:pt x="2028" y="79"/>
                  </a:lnTo>
                  <a:lnTo>
                    <a:pt x="1997" y="86"/>
                  </a:lnTo>
                  <a:lnTo>
                    <a:pt x="1961" y="94"/>
                  </a:lnTo>
                  <a:lnTo>
                    <a:pt x="1922" y="106"/>
                  </a:lnTo>
                  <a:lnTo>
                    <a:pt x="1883" y="114"/>
                  </a:lnTo>
                  <a:lnTo>
                    <a:pt x="1804" y="137"/>
                  </a:lnTo>
                  <a:lnTo>
                    <a:pt x="1796" y="137"/>
                  </a:lnTo>
                  <a:lnTo>
                    <a:pt x="1714" y="161"/>
                  </a:lnTo>
                  <a:lnTo>
                    <a:pt x="1623" y="185"/>
                  </a:lnTo>
                  <a:lnTo>
                    <a:pt x="1537" y="212"/>
                  </a:lnTo>
                  <a:lnTo>
                    <a:pt x="1450" y="236"/>
                  </a:lnTo>
                  <a:lnTo>
                    <a:pt x="1450" y="236"/>
                  </a:lnTo>
                  <a:lnTo>
                    <a:pt x="1454" y="232"/>
                  </a:lnTo>
                  <a:lnTo>
                    <a:pt x="1364" y="259"/>
                  </a:lnTo>
                  <a:lnTo>
                    <a:pt x="1321" y="271"/>
                  </a:lnTo>
                  <a:lnTo>
                    <a:pt x="1273" y="283"/>
                  </a:lnTo>
                  <a:lnTo>
                    <a:pt x="1175" y="310"/>
                  </a:lnTo>
                  <a:lnTo>
                    <a:pt x="1069" y="338"/>
                  </a:lnTo>
                  <a:lnTo>
                    <a:pt x="967" y="365"/>
                  </a:lnTo>
                  <a:lnTo>
                    <a:pt x="865" y="393"/>
                  </a:lnTo>
                  <a:lnTo>
                    <a:pt x="818" y="405"/>
                  </a:lnTo>
                  <a:lnTo>
                    <a:pt x="766" y="420"/>
                  </a:lnTo>
                  <a:lnTo>
                    <a:pt x="723" y="432"/>
                  </a:lnTo>
                  <a:lnTo>
                    <a:pt x="680" y="440"/>
                  </a:lnTo>
                  <a:lnTo>
                    <a:pt x="637" y="452"/>
                  </a:lnTo>
                  <a:lnTo>
                    <a:pt x="601" y="460"/>
                  </a:lnTo>
                  <a:lnTo>
                    <a:pt x="531" y="479"/>
                  </a:lnTo>
                  <a:lnTo>
                    <a:pt x="472" y="491"/>
                  </a:lnTo>
                  <a:lnTo>
                    <a:pt x="413" y="507"/>
                  </a:lnTo>
                  <a:lnTo>
                    <a:pt x="389" y="511"/>
                  </a:lnTo>
                  <a:lnTo>
                    <a:pt x="366" y="519"/>
                  </a:lnTo>
                  <a:lnTo>
                    <a:pt x="354" y="522"/>
                  </a:lnTo>
                  <a:lnTo>
                    <a:pt x="369" y="515"/>
                  </a:lnTo>
                  <a:lnTo>
                    <a:pt x="326" y="522"/>
                  </a:lnTo>
                  <a:lnTo>
                    <a:pt x="307" y="526"/>
                  </a:lnTo>
                  <a:lnTo>
                    <a:pt x="287" y="530"/>
                  </a:lnTo>
                  <a:lnTo>
                    <a:pt x="271" y="534"/>
                  </a:lnTo>
                  <a:lnTo>
                    <a:pt x="259" y="534"/>
                  </a:lnTo>
                  <a:lnTo>
                    <a:pt x="248" y="538"/>
                  </a:lnTo>
                  <a:lnTo>
                    <a:pt x="263" y="534"/>
                  </a:lnTo>
                  <a:lnTo>
                    <a:pt x="252" y="534"/>
                  </a:lnTo>
                  <a:lnTo>
                    <a:pt x="240" y="534"/>
                  </a:lnTo>
                  <a:lnTo>
                    <a:pt x="232" y="534"/>
                  </a:lnTo>
                  <a:lnTo>
                    <a:pt x="224" y="534"/>
                  </a:lnTo>
                  <a:lnTo>
                    <a:pt x="208" y="538"/>
                  </a:lnTo>
                  <a:lnTo>
                    <a:pt x="228" y="534"/>
                  </a:lnTo>
                  <a:lnTo>
                    <a:pt x="220" y="534"/>
                  </a:lnTo>
                  <a:lnTo>
                    <a:pt x="216" y="530"/>
                  </a:lnTo>
                  <a:lnTo>
                    <a:pt x="216" y="526"/>
                  </a:lnTo>
                  <a:lnTo>
                    <a:pt x="216" y="522"/>
                  </a:lnTo>
                  <a:lnTo>
                    <a:pt x="216" y="519"/>
                  </a:lnTo>
                  <a:lnTo>
                    <a:pt x="220" y="515"/>
                  </a:lnTo>
                  <a:lnTo>
                    <a:pt x="200" y="522"/>
                  </a:lnTo>
                  <a:lnTo>
                    <a:pt x="220" y="519"/>
                  </a:lnTo>
                  <a:lnTo>
                    <a:pt x="224" y="511"/>
                  </a:lnTo>
                  <a:lnTo>
                    <a:pt x="232" y="507"/>
                  </a:lnTo>
                  <a:lnTo>
                    <a:pt x="252" y="491"/>
                  </a:lnTo>
                  <a:lnTo>
                    <a:pt x="271" y="479"/>
                  </a:lnTo>
                  <a:lnTo>
                    <a:pt x="299" y="460"/>
                  </a:lnTo>
                  <a:lnTo>
                    <a:pt x="314" y="452"/>
                  </a:lnTo>
                  <a:lnTo>
                    <a:pt x="330" y="440"/>
                  </a:lnTo>
                  <a:lnTo>
                    <a:pt x="350" y="432"/>
                  </a:lnTo>
                  <a:lnTo>
                    <a:pt x="369" y="420"/>
                  </a:lnTo>
                  <a:lnTo>
                    <a:pt x="397" y="405"/>
                  </a:lnTo>
                  <a:lnTo>
                    <a:pt x="421" y="393"/>
                  </a:lnTo>
                  <a:lnTo>
                    <a:pt x="472" y="365"/>
                  </a:lnTo>
                  <a:lnTo>
                    <a:pt x="527" y="338"/>
                  </a:lnTo>
                  <a:lnTo>
                    <a:pt x="582" y="310"/>
                  </a:lnTo>
                  <a:lnTo>
                    <a:pt x="637" y="283"/>
                  </a:lnTo>
                  <a:lnTo>
                    <a:pt x="660" y="271"/>
                  </a:lnTo>
                  <a:lnTo>
                    <a:pt x="680" y="259"/>
                  </a:lnTo>
                  <a:lnTo>
                    <a:pt x="731" y="232"/>
                  </a:lnTo>
                  <a:lnTo>
                    <a:pt x="715" y="236"/>
                  </a:lnTo>
                  <a:lnTo>
                    <a:pt x="727" y="236"/>
                  </a:lnTo>
                  <a:lnTo>
                    <a:pt x="774" y="212"/>
                  </a:lnTo>
                  <a:lnTo>
                    <a:pt x="821" y="185"/>
                  </a:lnTo>
                  <a:lnTo>
                    <a:pt x="873" y="161"/>
                  </a:lnTo>
                  <a:lnTo>
                    <a:pt x="876" y="161"/>
                  </a:lnTo>
                  <a:lnTo>
                    <a:pt x="924" y="137"/>
                  </a:lnTo>
                  <a:lnTo>
                    <a:pt x="963" y="114"/>
                  </a:lnTo>
                  <a:lnTo>
                    <a:pt x="983" y="106"/>
                  </a:lnTo>
                  <a:lnTo>
                    <a:pt x="1002" y="94"/>
                  </a:lnTo>
                  <a:lnTo>
                    <a:pt x="1018" y="86"/>
                  </a:lnTo>
                  <a:lnTo>
                    <a:pt x="1030" y="79"/>
                  </a:lnTo>
                  <a:lnTo>
                    <a:pt x="1053" y="63"/>
                  </a:lnTo>
                  <a:lnTo>
                    <a:pt x="1073" y="47"/>
                  </a:lnTo>
                  <a:lnTo>
                    <a:pt x="1093" y="35"/>
                  </a:lnTo>
                  <a:lnTo>
                    <a:pt x="1104" y="24"/>
                  </a:lnTo>
                  <a:lnTo>
                    <a:pt x="1104" y="24"/>
                  </a:lnTo>
                  <a:lnTo>
                    <a:pt x="1108" y="20"/>
                  </a:lnTo>
                  <a:lnTo>
                    <a:pt x="1112" y="16"/>
                  </a:lnTo>
                  <a:lnTo>
                    <a:pt x="1116" y="8"/>
                  </a:lnTo>
                  <a:lnTo>
                    <a:pt x="1112" y="8"/>
                  </a:lnTo>
                  <a:lnTo>
                    <a:pt x="1112" y="4"/>
                  </a:lnTo>
                  <a:lnTo>
                    <a:pt x="1104" y="4"/>
                  </a:lnTo>
                  <a:lnTo>
                    <a:pt x="1104" y="0"/>
                  </a:lnTo>
                  <a:lnTo>
                    <a:pt x="1097" y="0"/>
                  </a:lnTo>
                  <a:lnTo>
                    <a:pt x="1089" y="0"/>
                  </a:lnTo>
                  <a:lnTo>
                    <a:pt x="1073" y="0"/>
                  </a:lnTo>
                  <a:lnTo>
                    <a:pt x="1061" y="0"/>
                  </a:lnTo>
                  <a:lnTo>
                    <a:pt x="1045" y="4"/>
                  </a:lnTo>
                  <a:lnTo>
                    <a:pt x="1042" y="4"/>
                  </a:lnTo>
                  <a:lnTo>
                    <a:pt x="1018" y="8"/>
                  </a:lnTo>
                  <a:lnTo>
                    <a:pt x="998" y="8"/>
                  </a:lnTo>
                  <a:lnTo>
                    <a:pt x="975" y="16"/>
                  </a:lnTo>
                  <a:lnTo>
                    <a:pt x="951" y="20"/>
                  </a:lnTo>
                  <a:lnTo>
                    <a:pt x="924" y="24"/>
                  </a:lnTo>
                  <a:lnTo>
                    <a:pt x="869" y="35"/>
                  </a:lnTo>
                  <a:lnTo>
                    <a:pt x="806" y="47"/>
                  </a:lnTo>
                  <a:lnTo>
                    <a:pt x="802" y="47"/>
                  </a:lnTo>
                  <a:lnTo>
                    <a:pt x="739" y="63"/>
                  </a:lnTo>
                  <a:lnTo>
                    <a:pt x="672" y="79"/>
                  </a:lnTo>
                  <a:lnTo>
                    <a:pt x="637" y="86"/>
                  </a:lnTo>
                  <a:lnTo>
                    <a:pt x="601" y="94"/>
                  </a:lnTo>
                  <a:lnTo>
                    <a:pt x="527" y="114"/>
                  </a:lnTo>
                  <a:lnTo>
                    <a:pt x="448" y="134"/>
                  </a:lnTo>
                  <a:lnTo>
                    <a:pt x="366" y="157"/>
                  </a:lnTo>
                  <a:lnTo>
                    <a:pt x="358" y="161"/>
                  </a:lnTo>
                  <a:lnTo>
                    <a:pt x="271" y="185"/>
                  </a:lnTo>
                  <a:lnTo>
                    <a:pt x="94" y="236"/>
                  </a:lnTo>
                  <a:lnTo>
                    <a:pt x="4" y="259"/>
                  </a:lnTo>
                  <a:close/>
                </a:path>
              </a:pathLst>
            </a:custGeom>
            <a:solidFill>
              <a:srgbClr val="FF0000"/>
            </a:solidFill>
            <a:ln w="19050" cmpd="sng">
              <a:solidFill>
                <a:srgbClr val="FF0000"/>
              </a:solidFill>
              <a:round/>
              <a:headEnd/>
              <a:tailEnd/>
            </a:ln>
          </p:spPr>
          <p:txBody>
            <a:bodyPr/>
            <a:lstStyle/>
            <a:p>
              <a:endParaRPr lang="ja-JP" altLang="en-US"/>
            </a:p>
          </p:txBody>
        </p:sp>
      </p:grpSp>
      <p:grpSp>
        <p:nvGrpSpPr>
          <p:cNvPr id="4" name="Group 21"/>
          <p:cNvGrpSpPr>
            <a:grpSpLocks/>
          </p:cNvGrpSpPr>
          <p:nvPr/>
        </p:nvGrpSpPr>
        <p:grpSpPr bwMode="auto">
          <a:xfrm>
            <a:off x="5675313" y="3244066"/>
            <a:ext cx="338137" cy="677863"/>
            <a:chOff x="2222" y="2424"/>
            <a:chExt cx="213" cy="427"/>
          </a:xfrm>
        </p:grpSpPr>
        <p:sp>
          <p:nvSpPr>
            <p:cNvPr id="625686" name="Oval 22"/>
            <p:cNvSpPr>
              <a:spLocks noChangeArrowheads="1"/>
            </p:cNvSpPr>
            <p:nvPr/>
          </p:nvSpPr>
          <p:spPr bwMode="auto">
            <a:xfrm>
              <a:off x="2222" y="2424"/>
              <a:ext cx="213" cy="427"/>
            </a:xfrm>
            <a:prstGeom prst="ellipse">
              <a:avLst/>
            </a:prstGeom>
            <a:solidFill>
              <a:srgbClr val="CC99FF"/>
            </a:solidFill>
            <a:ln w="38100">
              <a:solidFill>
                <a:srgbClr val="800080"/>
              </a:solidFill>
              <a:round/>
              <a:headEnd/>
              <a:tailEnd/>
            </a:ln>
            <a:effectLst/>
          </p:spPr>
          <p:txBody>
            <a:bodyPr wrap="none" anchor="ctr"/>
            <a:lstStyle/>
            <a:p>
              <a:endParaRPr lang="ja-JP" altLang="en-US"/>
            </a:p>
          </p:txBody>
        </p:sp>
        <p:sp>
          <p:nvSpPr>
            <p:cNvPr id="625687" name="Line 23"/>
            <p:cNvSpPr>
              <a:spLocks noChangeShapeType="1"/>
            </p:cNvSpPr>
            <p:nvPr/>
          </p:nvSpPr>
          <p:spPr bwMode="auto">
            <a:xfrm>
              <a:off x="2315" y="2424"/>
              <a:ext cx="0" cy="427"/>
            </a:xfrm>
            <a:prstGeom prst="line">
              <a:avLst/>
            </a:prstGeom>
            <a:noFill/>
            <a:ln w="19050">
              <a:solidFill>
                <a:srgbClr val="800080"/>
              </a:solidFill>
              <a:round/>
              <a:headEnd/>
              <a:tailEnd/>
            </a:ln>
            <a:effectLst/>
          </p:spPr>
          <p:txBody>
            <a:bodyPr/>
            <a:lstStyle/>
            <a:p>
              <a:endParaRPr lang="ja-JP" altLang="en-US"/>
            </a:p>
          </p:txBody>
        </p:sp>
        <p:sp>
          <p:nvSpPr>
            <p:cNvPr id="625688" name="Line 24"/>
            <p:cNvSpPr>
              <a:spLocks noChangeShapeType="1"/>
            </p:cNvSpPr>
            <p:nvPr/>
          </p:nvSpPr>
          <p:spPr bwMode="auto">
            <a:xfrm>
              <a:off x="2289" y="2451"/>
              <a:ext cx="0" cy="373"/>
            </a:xfrm>
            <a:prstGeom prst="line">
              <a:avLst/>
            </a:prstGeom>
            <a:noFill/>
            <a:ln w="19050">
              <a:solidFill>
                <a:srgbClr val="800080"/>
              </a:solidFill>
              <a:round/>
              <a:headEnd/>
              <a:tailEnd/>
            </a:ln>
            <a:effectLst/>
          </p:spPr>
          <p:txBody>
            <a:bodyPr/>
            <a:lstStyle/>
            <a:p>
              <a:endParaRPr lang="ja-JP" altLang="en-US"/>
            </a:p>
          </p:txBody>
        </p:sp>
        <p:sp>
          <p:nvSpPr>
            <p:cNvPr id="625689" name="Line 25"/>
            <p:cNvSpPr>
              <a:spLocks noChangeShapeType="1"/>
            </p:cNvSpPr>
            <p:nvPr/>
          </p:nvSpPr>
          <p:spPr bwMode="auto">
            <a:xfrm>
              <a:off x="2262" y="2477"/>
              <a:ext cx="0" cy="321"/>
            </a:xfrm>
            <a:prstGeom prst="line">
              <a:avLst/>
            </a:prstGeom>
            <a:noFill/>
            <a:ln w="19050">
              <a:solidFill>
                <a:srgbClr val="800080"/>
              </a:solidFill>
              <a:round/>
              <a:headEnd/>
              <a:tailEnd/>
            </a:ln>
            <a:effectLst/>
          </p:spPr>
          <p:txBody>
            <a:bodyPr/>
            <a:lstStyle/>
            <a:p>
              <a:endParaRPr lang="ja-JP" altLang="en-US"/>
            </a:p>
          </p:txBody>
        </p:sp>
        <p:sp>
          <p:nvSpPr>
            <p:cNvPr id="625690" name="Line 26"/>
            <p:cNvSpPr>
              <a:spLocks noChangeShapeType="1"/>
            </p:cNvSpPr>
            <p:nvPr/>
          </p:nvSpPr>
          <p:spPr bwMode="auto">
            <a:xfrm>
              <a:off x="2342" y="2424"/>
              <a:ext cx="0" cy="427"/>
            </a:xfrm>
            <a:prstGeom prst="line">
              <a:avLst/>
            </a:prstGeom>
            <a:noFill/>
            <a:ln w="19050">
              <a:solidFill>
                <a:srgbClr val="800080"/>
              </a:solidFill>
              <a:round/>
              <a:headEnd/>
              <a:tailEnd/>
            </a:ln>
            <a:effectLst/>
          </p:spPr>
          <p:txBody>
            <a:bodyPr/>
            <a:lstStyle/>
            <a:p>
              <a:endParaRPr lang="ja-JP" altLang="en-US"/>
            </a:p>
          </p:txBody>
        </p:sp>
        <p:sp>
          <p:nvSpPr>
            <p:cNvPr id="625691" name="Line 27"/>
            <p:cNvSpPr>
              <a:spLocks noChangeShapeType="1"/>
            </p:cNvSpPr>
            <p:nvPr/>
          </p:nvSpPr>
          <p:spPr bwMode="auto">
            <a:xfrm>
              <a:off x="2368" y="2451"/>
              <a:ext cx="0" cy="373"/>
            </a:xfrm>
            <a:prstGeom prst="line">
              <a:avLst/>
            </a:prstGeom>
            <a:noFill/>
            <a:ln w="19050">
              <a:solidFill>
                <a:srgbClr val="800080"/>
              </a:solidFill>
              <a:round/>
              <a:headEnd/>
              <a:tailEnd/>
            </a:ln>
            <a:effectLst/>
          </p:spPr>
          <p:txBody>
            <a:bodyPr/>
            <a:lstStyle/>
            <a:p>
              <a:endParaRPr lang="ja-JP" altLang="en-US"/>
            </a:p>
          </p:txBody>
        </p:sp>
        <p:sp>
          <p:nvSpPr>
            <p:cNvPr id="625692" name="Line 28"/>
            <p:cNvSpPr>
              <a:spLocks noChangeShapeType="1"/>
            </p:cNvSpPr>
            <p:nvPr/>
          </p:nvSpPr>
          <p:spPr bwMode="auto">
            <a:xfrm>
              <a:off x="2395" y="2477"/>
              <a:ext cx="0" cy="321"/>
            </a:xfrm>
            <a:prstGeom prst="line">
              <a:avLst/>
            </a:prstGeom>
            <a:noFill/>
            <a:ln w="19050">
              <a:solidFill>
                <a:srgbClr val="800080"/>
              </a:solidFill>
              <a:round/>
              <a:headEnd/>
              <a:tailEnd/>
            </a:ln>
            <a:effectLst/>
          </p:spPr>
          <p:txBody>
            <a:bodyPr/>
            <a:lstStyle/>
            <a:p>
              <a:endParaRPr lang="ja-JP" altLang="en-US"/>
            </a:p>
          </p:txBody>
        </p:sp>
      </p:grpSp>
      <p:sp>
        <p:nvSpPr>
          <p:cNvPr id="625693" name="Line 29"/>
          <p:cNvSpPr>
            <a:spLocks noChangeShapeType="1"/>
          </p:cNvSpPr>
          <p:nvPr/>
        </p:nvSpPr>
        <p:spPr bwMode="auto">
          <a:xfrm>
            <a:off x="4351338" y="3582204"/>
            <a:ext cx="1085850" cy="0"/>
          </a:xfrm>
          <a:prstGeom prst="line">
            <a:avLst/>
          </a:prstGeom>
          <a:noFill/>
          <a:ln w="38100">
            <a:solidFill>
              <a:srgbClr val="FFCC00"/>
            </a:solidFill>
            <a:round/>
            <a:headEnd/>
            <a:tailEnd type="stealth" w="med" len="med"/>
          </a:ln>
          <a:effectLst/>
        </p:spPr>
        <p:txBody>
          <a:bodyPr/>
          <a:lstStyle/>
          <a:p>
            <a:endParaRPr lang="ja-JP" altLang="en-US"/>
          </a:p>
        </p:txBody>
      </p:sp>
      <p:sp>
        <p:nvSpPr>
          <p:cNvPr id="625694" name="Line 30"/>
          <p:cNvSpPr>
            <a:spLocks noChangeShapeType="1"/>
          </p:cNvSpPr>
          <p:nvPr/>
        </p:nvSpPr>
        <p:spPr bwMode="auto">
          <a:xfrm>
            <a:off x="6218238" y="3582204"/>
            <a:ext cx="1085850" cy="0"/>
          </a:xfrm>
          <a:prstGeom prst="line">
            <a:avLst/>
          </a:prstGeom>
          <a:noFill/>
          <a:ln w="38100">
            <a:solidFill>
              <a:srgbClr val="FFCC00"/>
            </a:solidFill>
            <a:round/>
            <a:headEnd/>
            <a:tailEnd type="stealth" w="med" len="med"/>
          </a:ln>
          <a:effectLst/>
        </p:spPr>
        <p:txBody>
          <a:bodyPr/>
          <a:lstStyle/>
          <a:p>
            <a:endParaRPr lang="ja-JP" altLang="en-US"/>
          </a:p>
        </p:txBody>
      </p:sp>
      <p:grpSp>
        <p:nvGrpSpPr>
          <p:cNvPr id="5" name="Group 34"/>
          <p:cNvGrpSpPr>
            <a:grpSpLocks/>
          </p:cNvGrpSpPr>
          <p:nvPr/>
        </p:nvGrpSpPr>
        <p:grpSpPr bwMode="auto">
          <a:xfrm>
            <a:off x="4343400" y="3329791"/>
            <a:ext cx="1008063" cy="503238"/>
            <a:chOff x="96" y="528"/>
            <a:chExt cx="5712" cy="1008"/>
          </a:xfrm>
        </p:grpSpPr>
        <p:sp>
          <p:nvSpPr>
            <p:cNvPr id="625699" name="Freeform 35"/>
            <p:cNvSpPr>
              <a:spLocks/>
            </p:cNvSpPr>
            <p:nvPr/>
          </p:nvSpPr>
          <p:spPr bwMode="auto">
            <a:xfrm>
              <a:off x="96" y="528"/>
              <a:ext cx="5664" cy="1008"/>
            </a:xfrm>
            <a:custGeom>
              <a:avLst/>
              <a:gdLst/>
              <a:ahLst/>
              <a:cxnLst>
                <a:cxn ang="0">
                  <a:pos x="0" y="480"/>
                </a:cxn>
                <a:cxn ang="0">
                  <a:pos x="240" y="144"/>
                </a:cxn>
                <a:cxn ang="0">
                  <a:pos x="528" y="0"/>
                </a:cxn>
                <a:cxn ang="0">
                  <a:pos x="768" y="144"/>
                </a:cxn>
                <a:cxn ang="0">
                  <a:pos x="1008" y="480"/>
                </a:cxn>
                <a:cxn ang="0">
                  <a:pos x="1296" y="864"/>
                </a:cxn>
                <a:cxn ang="0">
                  <a:pos x="1536" y="1008"/>
                </a:cxn>
                <a:cxn ang="0">
                  <a:pos x="1776" y="864"/>
                </a:cxn>
                <a:cxn ang="0">
                  <a:pos x="2064" y="480"/>
                </a:cxn>
                <a:cxn ang="0">
                  <a:pos x="2304" y="144"/>
                </a:cxn>
                <a:cxn ang="0">
                  <a:pos x="2592" y="0"/>
                </a:cxn>
                <a:cxn ang="0">
                  <a:pos x="2832" y="144"/>
                </a:cxn>
                <a:cxn ang="0">
                  <a:pos x="3072" y="480"/>
                </a:cxn>
                <a:cxn ang="0">
                  <a:pos x="3360" y="864"/>
                </a:cxn>
                <a:cxn ang="0">
                  <a:pos x="3600" y="1008"/>
                </a:cxn>
                <a:cxn ang="0">
                  <a:pos x="3840" y="864"/>
                </a:cxn>
                <a:cxn ang="0">
                  <a:pos x="4128" y="480"/>
                </a:cxn>
                <a:cxn ang="0">
                  <a:pos x="4368" y="144"/>
                </a:cxn>
                <a:cxn ang="0">
                  <a:pos x="4656" y="0"/>
                </a:cxn>
                <a:cxn ang="0">
                  <a:pos x="4896" y="144"/>
                </a:cxn>
                <a:cxn ang="0">
                  <a:pos x="5136" y="480"/>
                </a:cxn>
                <a:cxn ang="0">
                  <a:pos x="5424" y="864"/>
                </a:cxn>
                <a:cxn ang="0">
                  <a:pos x="5664" y="1008"/>
                </a:cxn>
              </a:cxnLst>
              <a:rect l="0" t="0" r="r" b="b"/>
              <a:pathLst>
                <a:path w="5664" h="1008">
                  <a:moveTo>
                    <a:pt x="0" y="480"/>
                  </a:moveTo>
                  <a:cubicBezTo>
                    <a:pt x="76" y="352"/>
                    <a:pt x="152" y="224"/>
                    <a:pt x="240" y="144"/>
                  </a:cubicBezTo>
                  <a:cubicBezTo>
                    <a:pt x="328" y="64"/>
                    <a:pt x="440" y="0"/>
                    <a:pt x="528" y="0"/>
                  </a:cubicBezTo>
                  <a:cubicBezTo>
                    <a:pt x="616" y="0"/>
                    <a:pt x="688" y="64"/>
                    <a:pt x="768" y="144"/>
                  </a:cubicBezTo>
                  <a:cubicBezTo>
                    <a:pt x="848" y="224"/>
                    <a:pt x="920" y="360"/>
                    <a:pt x="1008" y="480"/>
                  </a:cubicBezTo>
                  <a:cubicBezTo>
                    <a:pt x="1096" y="600"/>
                    <a:pt x="1208" y="776"/>
                    <a:pt x="1296" y="864"/>
                  </a:cubicBezTo>
                  <a:cubicBezTo>
                    <a:pt x="1384" y="952"/>
                    <a:pt x="1456" y="1008"/>
                    <a:pt x="1536" y="1008"/>
                  </a:cubicBezTo>
                  <a:cubicBezTo>
                    <a:pt x="1616" y="1008"/>
                    <a:pt x="1688" y="952"/>
                    <a:pt x="1776" y="864"/>
                  </a:cubicBezTo>
                  <a:cubicBezTo>
                    <a:pt x="1864" y="776"/>
                    <a:pt x="1976" y="600"/>
                    <a:pt x="2064" y="480"/>
                  </a:cubicBezTo>
                  <a:cubicBezTo>
                    <a:pt x="2152" y="360"/>
                    <a:pt x="2216" y="224"/>
                    <a:pt x="2304" y="144"/>
                  </a:cubicBezTo>
                  <a:cubicBezTo>
                    <a:pt x="2392" y="64"/>
                    <a:pt x="2504" y="0"/>
                    <a:pt x="2592" y="0"/>
                  </a:cubicBezTo>
                  <a:cubicBezTo>
                    <a:pt x="2680" y="0"/>
                    <a:pt x="2752" y="64"/>
                    <a:pt x="2832" y="144"/>
                  </a:cubicBezTo>
                  <a:cubicBezTo>
                    <a:pt x="2912" y="224"/>
                    <a:pt x="2984" y="360"/>
                    <a:pt x="3072" y="480"/>
                  </a:cubicBezTo>
                  <a:cubicBezTo>
                    <a:pt x="3160" y="600"/>
                    <a:pt x="3272" y="776"/>
                    <a:pt x="3360" y="864"/>
                  </a:cubicBezTo>
                  <a:cubicBezTo>
                    <a:pt x="3448" y="952"/>
                    <a:pt x="3520" y="1008"/>
                    <a:pt x="3600" y="1008"/>
                  </a:cubicBezTo>
                  <a:cubicBezTo>
                    <a:pt x="3680" y="1008"/>
                    <a:pt x="3752" y="952"/>
                    <a:pt x="3840" y="864"/>
                  </a:cubicBezTo>
                  <a:cubicBezTo>
                    <a:pt x="3928" y="776"/>
                    <a:pt x="4040" y="600"/>
                    <a:pt x="4128" y="480"/>
                  </a:cubicBezTo>
                  <a:cubicBezTo>
                    <a:pt x="4216" y="360"/>
                    <a:pt x="4280" y="224"/>
                    <a:pt x="4368" y="144"/>
                  </a:cubicBezTo>
                  <a:cubicBezTo>
                    <a:pt x="4456" y="64"/>
                    <a:pt x="4568" y="0"/>
                    <a:pt x="4656" y="0"/>
                  </a:cubicBezTo>
                  <a:cubicBezTo>
                    <a:pt x="4744" y="0"/>
                    <a:pt x="4816" y="64"/>
                    <a:pt x="4896" y="144"/>
                  </a:cubicBezTo>
                  <a:cubicBezTo>
                    <a:pt x="4976" y="224"/>
                    <a:pt x="5048" y="360"/>
                    <a:pt x="5136" y="480"/>
                  </a:cubicBezTo>
                  <a:cubicBezTo>
                    <a:pt x="5224" y="600"/>
                    <a:pt x="5336" y="776"/>
                    <a:pt x="5424" y="864"/>
                  </a:cubicBezTo>
                  <a:cubicBezTo>
                    <a:pt x="5512" y="952"/>
                    <a:pt x="5584" y="1008"/>
                    <a:pt x="5664" y="1008"/>
                  </a:cubicBezTo>
                </a:path>
              </a:pathLst>
            </a:custGeom>
            <a:noFill/>
            <a:ln w="38100" cmpd="sng">
              <a:solidFill>
                <a:srgbClr val="FF0000"/>
              </a:solidFill>
              <a:round/>
              <a:headEnd/>
              <a:tailEnd/>
            </a:ln>
            <a:effectLst/>
          </p:spPr>
          <p:txBody>
            <a:bodyPr wrap="none" anchor="ctr"/>
            <a:lstStyle/>
            <a:p>
              <a:endParaRPr lang="ja-JP" altLang="en-US"/>
            </a:p>
          </p:txBody>
        </p:sp>
        <p:sp>
          <p:nvSpPr>
            <p:cNvPr id="625700" name="Freeform 36"/>
            <p:cNvSpPr>
              <a:spLocks/>
            </p:cNvSpPr>
            <p:nvPr/>
          </p:nvSpPr>
          <p:spPr bwMode="auto">
            <a:xfrm>
              <a:off x="96" y="720"/>
              <a:ext cx="5712" cy="546"/>
            </a:xfrm>
            <a:custGeom>
              <a:avLst/>
              <a:gdLst/>
              <a:ahLst/>
              <a:cxnLst>
                <a:cxn ang="0">
                  <a:pos x="515" y="126"/>
                </a:cxn>
                <a:cxn ang="0">
                  <a:pos x="924" y="31"/>
                </a:cxn>
                <a:cxn ang="0">
                  <a:pos x="1057" y="12"/>
                </a:cxn>
                <a:cxn ang="0">
                  <a:pos x="1085" y="27"/>
                </a:cxn>
                <a:cxn ang="0">
                  <a:pos x="884" y="145"/>
                </a:cxn>
                <a:cxn ang="0">
                  <a:pos x="597" y="291"/>
                </a:cxn>
                <a:cxn ang="0">
                  <a:pos x="259" y="471"/>
                </a:cxn>
                <a:cxn ang="0">
                  <a:pos x="181" y="546"/>
                </a:cxn>
                <a:cxn ang="0">
                  <a:pos x="373" y="522"/>
                </a:cxn>
                <a:cxn ang="0">
                  <a:pos x="849" y="401"/>
                </a:cxn>
                <a:cxn ang="0">
                  <a:pos x="1627" y="192"/>
                </a:cxn>
                <a:cxn ang="0">
                  <a:pos x="2079" y="71"/>
                </a:cxn>
                <a:cxn ang="0">
                  <a:pos x="2370" y="16"/>
                </a:cxn>
                <a:cxn ang="0">
                  <a:pos x="2429" y="16"/>
                </a:cxn>
                <a:cxn ang="0">
                  <a:pos x="2374" y="71"/>
                </a:cxn>
                <a:cxn ang="0">
                  <a:pos x="2154" y="192"/>
                </a:cxn>
                <a:cxn ang="0">
                  <a:pos x="1741" y="401"/>
                </a:cxn>
                <a:cxn ang="0">
                  <a:pos x="1545" y="522"/>
                </a:cxn>
                <a:cxn ang="0">
                  <a:pos x="1619" y="542"/>
                </a:cxn>
                <a:cxn ang="0">
                  <a:pos x="1946" y="471"/>
                </a:cxn>
                <a:cxn ang="0">
                  <a:pos x="2614" y="291"/>
                </a:cxn>
                <a:cxn ang="0">
                  <a:pos x="3144" y="145"/>
                </a:cxn>
                <a:cxn ang="0">
                  <a:pos x="3557" y="43"/>
                </a:cxn>
                <a:cxn ang="0">
                  <a:pos x="3750" y="12"/>
                </a:cxn>
                <a:cxn ang="0">
                  <a:pos x="3781" y="31"/>
                </a:cxn>
                <a:cxn ang="0">
                  <a:pos x="3659" y="114"/>
                </a:cxn>
                <a:cxn ang="0">
                  <a:pos x="3360" y="267"/>
                </a:cxn>
                <a:cxn ang="0">
                  <a:pos x="3007" y="452"/>
                </a:cxn>
                <a:cxn ang="0">
                  <a:pos x="2889" y="538"/>
                </a:cxn>
                <a:cxn ang="0">
                  <a:pos x="2932" y="534"/>
                </a:cxn>
                <a:cxn ang="0">
                  <a:pos x="2964" y="491"/>
                </a:cxn>
                <a:cxn ang="0">
                  <a:pos x="3239" y="338"/>
                </a:cxn>
                <a:cxn ang="0">
                  <a:pos x="3585" y="161"/>
                </a:cxn>
                <a:cxn ang="0">
                  <a:pos x="3805" y="35"/>
                </a:cxn>
                <a:cxn ang="0">
                  <a:pos x="3809" y="0"/>
                </a:cxn>
                <a:cxn ang="0">
                  <a:pos x="3636" y="24"/>
                </a:cxn>
                <a:cxn ang="0">
                  <a:pos x="3160" y="137"/>
                </a:cxn>
                <a:cxn ang="0">
                  <a:pos x="2629" y="283"/>
                </a:cxn>
                <a:cxn ang="0">
                  <a:pos x="1957" y="460"/>
                </a:cxn>
                <a:cxn ang="0">
                  <a:pos x="1643" y="530"/>
                </a:cxn>
                <a:cxn ang="0">
                  <a:pos x="1584" y="534"/>
                </a:cxn>
                <a:cxn ang="0">
                  <a:pos x="1588" y="507"/>
                </a:cxn>
                <a:cxn ang="0">
                  <a:pos x="1828" y="365"/>
                </a:cxn>
                <a:cxn ang="0">
                  <a:pos x="2177" y="185"/>
                </a:cxn>
                <a:cxn ang="0">
                  <a:pos x="2429" y="47"/>
                </a:cxn>
                <a:cxn ang="0">
                  <a:pos x="2460" y="0"/>
                </a:cxn>
                <a:cxn ang="0">
                  <a:pos x="2307" y="20"/>
                </a:cxn>
                <a:cxn ang="0">
                  <a:pos x="1883" y="114"/>
                </a:cxn>
                <a:cxn ang="0">
                  <a:pos x="1321" y="271"/>
                </a:cxn>
                <a:cxn ang="0">
                  <a:pos x="637" y="452"/>
                </a:cxn>
                <a:cxn ang="0">
                  <a:pos x="307" y="526"/>
                </a:cxn>
                <a:cxn ang="0">
                  <a:pos x="208" y="538"/>
                </a:cxn>
                <a:cxn ang="0">
                  <a:pos x="224" y="511"/>
                </a:cxn>
                <a:cxn ang="0">
                  <a:pos x="421" y="393"/>
                </a:cxn>
                <a:cxn ang="0">
                  <a:pos x="774" y="212"/>
                </a:cxn>
                <a:cxn ang="0">
                  <a:pos x="1053" y="63"/>
                </a:cxn>
                <a:cxn ang="0">
                  <a:pos x="1104" y="4"/>
                </a:cxn>
                <a:cxn ang="0">
                  <a:pos x="975" y="16"/>
                </a:cxn>
                <a:cxn ang="0">
                  <a:pos x="527" y="114"/>
                </a:cxn>
              </a:cxnLst>
              <a:rect l="0" t="0" r="r" b="b"/>
              <a:pathLst>
                <a:path w="3828" h="546">
                  <a:moveTo>
                    <a:pt x="4" y="259"/>
                  </a:moveTo>
                  <a:lnTo>
                    <a:pt x="0" y="267"/>
                  </a:lnTo>
                  <a:lnTo>
                    <a:pt x="94" y="240"/>
                  </a:lnTo>
                  <a:lnTo>
                    <a:pt x="185" y="212"/>
                  </a:lnTo>
                  <a:lnTo>
                    <a:pt x="271" y="189"/>
                  </a:lnTo>
                  <a:lnTo>
                    <a:pt x="358" y="165"/>
                  </a:lnTo>
                  <a:lnTo>
                    <a:pt x="358" y="161"/>
                  </a:lnTo>
                  <a:lnTo>
                    <a:pt x="350" y="169"/>
                  </a:lnTo>
                  <a:lnTo>
                    <a:pt x="432" y="145"/>
                  </a:lnTo>
                  <a:lnTo>
                    <a:pt x="515" y="126"/>
                  </a:lnTo>
                  <a:lnTo>
                    <a:pt x="586" y="106"/>
                  </a:lnTo>
                  <a:lnTo>
                    <a:pt x="625" y="94"/>
                  </a:lnTo>
                  <a:lnTo>
                    <a:pt x="656" y="86"/>
                  </a:lnTo>
                  <a:lnTo>
                    <a:pt x="723" y="71"/>
                  </a:lnTo>
                  <a:lnTo>
                    <a:pt x="786" y="59"/>
                  </a:lnTo>
                  <a:lnTo>
                    <a:pt x="794" y="55"/>
                  </a:lnTo>
                  <a:lnTo>
                    <a:pt x="782" y="59"/>
                  </a:lnTo>
                  <a:lnTo>
                    <a:pt x="841" y="43"/>
                  </a:lnTo>
                  <a:lnTo>
                    <a:pt x="896" y="35"/>
                  </a:lnTo>
                  <a:lnTo>
                    <a:pt x="924" y="31"/>
                  </a:lnTo>
                  <a:lnTo>
                    <a:pt x="947" y="27"/>
                  </a:lnTo>
                  <a:lnTo>
                    <a:pt x="971" y="20"/>
                  </a:lnTo>
                  <a:lnTo>
                    <a:pt x="994" y="20"/>
                  </a:lnTo>
                  <a:lnTo>
                    <a:pt x="1014" y="16"/>
                  </a:lnTo>
                  <a:lnTo>
                    <a:pt x="1026" y="8"/>
                  </a:lnTo>
                  <a:lnTo>
                    <a:pt x="1006" y="16"/>
                  </a:lnTo>
                  <a:lnTo>
                    <a:pt x="1026" y="16"/>
                  </a:lnTo>
                  <a:lnTo>
                    <a:pt x="1038" y="12"/>
                  </a:lnTo>
                  <a:lnTo>
                    <a:pt x="1049" y="12"/>
                  </a:lnTo>
                  <a:lnTo>
                    <a:pt x="1057" y="12"/>
                  </a:lnTo>
                  <a:lnTo>
                    <a:pt x="1069" y="16"/>
                  </a:lnTo>
                  <a:lnTo>
                    <a:pt x="1085" y="8"/>
                  </a:lnTo>
                  <a:lnTo>
                    <a:pt x="1065" y="16"/>
                  </a:lnTo>
                  <a:lnTo>
                    <a:pt x="1073" y="16"/>
                  </a:lnTo>
                  <a:lnTo>
                    <a:pt x="1073" y="20"/>
                  </a:lnTo>
                  <a:lnTo>
                    <a:pt x="1077" y="20"/>
                  </a:lnTo>
                  <a:lnTo>
                    <a:pt x="1073" y="27"/>
                  </a:lnTo>
                  <a:lnTo>
                    <a:pt x="1069" y="31"/>
                  </a:lnTo>
                  <a:lnTo>
                    <a:pt x="1065" y="35"/>
                  </a:lnTo>
                  <a:lnTo>
                    <a:pt x="1085" y="27"/>
                  </a:lnTo>
                  <a:lnTo>
                    <a:pt x="1069" y="31"/>
                  </a:lnTo>
                  <a:lnTo>
                    <a:pt x="1057" y="43"/>
                  </a:lnTo>
                  <a:lnTo>
                    <a:pt x="1038" y="59"/>
                  </a:lnTo>
                  <a:lnTo>
                    <a:pt x="1018" y="71"/>
                  </a:lnTo>
                  <a:lnTo>
                    <a:pt x="990" y="86"/>
                  </a:lnTo>
                  <a:lnTo>
                    <a:pt x="979" y="94"/>
                  </a:lnTo>
                  <a:lnTo>
                    <a:pt x="963" y="106"/>
                  </a:lnTo>
                  <a:lnTo>
                    <a:pt x="947" y="114"/>
                  </a:lnTo>
                  <a:lnTo>
                    <a:pt x="928" y="126"/>
                  </a:lnTo>
                  <a:lnTo>
                    <a:pt x="884" y="145"/>
                  </a:lnTo>
                  <a:lnTo>
                    <a:pt x="841" y="169"/>
                  </a:lnTo>
                  <a:lnTo>
                    <a:pt x="857" y="165"/>
                  </a:lnTo>
                  <a:lnTo>
                    <a:pt x="845" y="169"/>
                  </a:lnTo>
                  <a:lnTo>
                    <a:pt x="798" y="192"/>
                  </a:lnTo>
                  <a:lnTo>
                    <a:pt x="747" y="216"/>
                  </a:lnTo>
                  <a:lnTo>
                    <a:pt x="700" y="240"/>
                  </a:lnTo>
                  <a:lnTo>
                    <a:pt x="696" y="244"/>
                  </a:lnTo>
                  <a:lnTo>
                    <a:pt x="649" y="267"/>
                  </a:lnTo>
                  <a:lnTo>
                    <a:pt x="621" y="279"/>
                  </a:lnTo>
                  <a:lnTo>
                    <a:pt x="597" y="291"/>
                  </a:lnTo>
                  <a:lnTo>
                    <a:pt x="546" y="318"/>
                  </a:lnTo>
                  <a:lnTo>
                    <a:pt x="491" y="346"/>
                  </a:lnTo>
                  <a:lnTo>
                    <a:pt x="436" y="373"/>
                  </a:lnTo>
                  <a:lnTo>
                    <a:pt x="381" y="401"/>
                  </a:lnTo>
                  <a:lnTo>
                    <a:pt x="358" y="416"/>
                  </a:lnTo>
                  <a:lnTo>
                    <a:pt x="334" y="428"/>
                  </a:lnTo>
                  <a:lnTo>
                    <a:pt x="314" y="440"/>
                  </a:lnTo>
                  <a:lnTo>
                    <a:pt x="295" y="452"/>
                  </a:lnTo>
                  <a:lnTo>
                    <a:pt x="275" y="460"/>
                  </a:lnTo>
                  <a:lnTo>
                    <a:pt x="259" y="471"/>
                  </a:lnTo>
                  <a:lnTo>
                    <a:pt x="236" y="487"/>
                  </a:lnTo>
                  <a:lnTo>
                    <a:pt x="212" y="503"/>
                  </a:lnTo>
                  <a:lnTo>
                    <a:pt x="197" y="515"/>
                  </a:lnTo>
                  <a:lnTo>
                    <a:pt x="189" y="522"/>
                  </a:lnTo>
                  <a:lnTo>
                    <a:pt x="185" y="526"/>
                  </a:lnTo>
                  <a:lnTo>
                    <a:pt x="185" y="526"/>
                  </a:lnTo>
                  <a:lnTo>
                    <a:pt x="177" y="538"/>
                  </a:lnTo>
                  <a:lnTo>
                    <a:pt x="177" y="538"/>
                  </a:lnTo>
                  <a:lnTo>
                    <a:pt x="177" y="542"/>
                  </a:lnTo>
                  <a:lnTo>
                    <a:pt x="181" y="546"/>
                  </a:lnTo>
                  <a:lnTo>
                    <a:pt x="189" y="546"/>
                  </a:lnTo>
                  <a:lnTo>
                    <a:pt x="232" y="546"/>
                  </a:lnTo>
                  <a:lnTo>
                    <a:pt x="248" y="546"/>
                  </a:lnTo>
                  <a:lnTo>
                    <a:pt x="263" y="542"/>
                  </a:lnTo>
                  <a:lnTo>
                    <a:pt x="279" y="538"/>
                  </a:lnTo>
                  <a:lnTo>
                    <a:pt x="299" y="538"/>
                  </a:lnTo>
                  <a:lnTo>
                    <a:pt x="318" y="530"/>
                  </a:lnTo>
                  <a:lnTo>
                    <a:pt x="342" y="526"/>
                  </a:lnTo>
                  <a:lnTo>
                    <a:pt x="350" y="526"/>
                  </a:lnTo>
                  <a:lnTo>
                    <a:pt x="373" y="522"/>
                  </a:lnTo>
                  <a:lnTo>
                    <a:pt x="401" y="515"/>
                  </a:lnTo>
                  <a:lnTo>
                    <a:pt x="456" y="503"/>
                  </a:lnTo>
                  <a:lnTo>
                    <a:pt x="519" y="487"/>
                  </a:lnTo>
                  <a:lnTo>
                    <a:pt x="586" y="471"/>
                  </a:lnTo>
                  <a:lnTo>
                    <a:pt x="625" y="460"/>
                  </a:lnTo>
                  <a:lnTo>
                    <a:pt x="664" y="452"/>
                  </a:lnTo>
                  <a:lnTo>
                    <a:pt x="707" y="440"/>
                  </a:lnTo>
                  <a:lnTo>
                    <a:pt x="755" y="428"/>
                  </a:lnTo>
                  <a:lnTo>
                    <a:pt x="798" y="416"/>
                  </a:lnTo>
                  <a:lnTo>
                    <a:pt x="849" y="401"/>
                  </a:lnTo>
                  <a:lnTo>
                    <a:pt x="955" y="373"/>
                  </a:lnTo>
                  <a:lnTo>
                    <a:pt x="1057" y="346"/>
                  </a:lnTo>
                  <a:lnTo>
                    <a:pt x="1159" y="318"/>
                  </a:lnTo>
                  <a:lnTo>
                    <a:pt x="1258" y="291"/>
                  </a:lnTo>
                  <a:lnTo>
                    <a:pt x="1305" y="279"/>
                  </a:lnTo>
                  <a:lnTo>
                    <a:pt x="1356" y="267"/>
                  </a:lnTo>
                  <a:lnTo>
                    <a:pt x="1442" y="244"/>
                  </a:lnTo>
                  <a:lnTo>
                    <a:pt x="1450" y="240"/>
                  </a:lnTo>
                  <a:lnTo>
                    <a:pt x="1537" y="216"/>
                  </a:lnTo>
                  <a:lnTo>
                    <a:pt x="1627" y="192"/>
                  </a:lnTo>
                  <a:lnTo>
                    <a:pt x="1714" y="169"/>
                  </a:lnTo>
                  <a:lnTo>
                    <a:pt x="1796" y="145"/>
                  </a:lnTo>
                  <a:lnTo>
                    <a:pt x="1796" y="141"/>
                  </a:lnTo>
                  <a:lnTo>
                    <a:pt x="1788" y="145"/>
                  </a:lnTo>
                  <a:lnTo>
                    <a:pt x="1871" y="126"/>
                  </a:lnTo>
                  <a:lnTo>
                    <a:pt x="1906" y="114"/>
                  </a:lnTo>
                  <a:lnTo>
                    <a:pt x="1942" y="106"/>
                  </a:lnTo>
                  <a:lnTo>
                    <a:pt x="1981" y="94"/>
                  </a:lnTo>
                  <a:lnTo>
                    <a:pt x="2012" y="86"/>
                  </a:lnTo>
                  <a:lnTo>
                    <a:pt x="2079" y="71"/>
                  </a:lnTo>
                  <a:lnTo>
                    <a:pt x="2142" y="59"/>
                  </a:lnTo>
                  <a:lnTo>
                    <a:pt x="2150" y="55"/>
                  </a:lnTo>
                  <a:lnTo>
                    <a:pt x="2138" y="59"/>
                  </a:lnTo>
                  <a:lnTo>
                    <a:pt x="2201" y="43"/>
                  </a:lnTo>
                  <a:lnTo>
                    <a:pt x="2252" y="35"/>
                  </a:lnTo>
                  <a:lnTo>
                    <a:pt x="2280" y="31"/>
                  </a:lnTo>
                  <a:lnTo>
                    <a:pt x="2303" y="27"/>
                  </a:lnTo>
                  <a:lnTo>
                    <a:pt x="2327" y="20"/>
                  </a:lnTo>
                  <a:lnTo>
                    <a:pt x="2350" y="20"/>
                  </a:lnTo>
                  <a:lnTo>
                    <a:pt x="2370" y="16"/>
                  </a:lnTo>
                  <a:lnTo>
                    <a:pt x="2382" y="8"/>
                  </a:lnTo>
                  <a:lnTo>
                    <a:pt x="2366" y="16"/>
                  </a:lnTo>
                  <a:lnTo>
                    <a:pt x="2382" y="16"/>
                  </a:lnTo>
                  <a:lnTo>
                    <a:pt x="2394" y="12"/>
                  </a:lnTo>
                  <a:lnTo>
                    <a:pt x="2409" y="12"/>
                  </a:lnTo>
                  <a:lnTo>
                    <a:pt x="2417" y="12"/>
                  </a:lnTo>
                  <a:lnTo>
                    <a:pt x="2425" y="16"/>
                  </a:lnTo>
                  <a:lnTo>
                    <a:pt x="2441" y="8"/>
                  </a:lnTo>
                  <a:lnTo>
                    <a:pt x="2421" y="16"/>
                  </a:lnTo>
                  <a:lnTo>
                    <a:pt x="2429" y="16"/>
                  </a:lnTo>
                  <a:lnTo>
                    <a:pt x="2433" y="20"/>
                  </a:lnTo>
                  <a:lnTo>
                    <a:pt x="2433" y="20"/>
                  </a:lnTo>
                  <a:lnTo>
                    <a:pt x="2429" y="27"/>
                  </a:lnTo>
                  <a:lnTo>
                    <a:pt x="2429" y="31"/>
                  </a:lnTo>
                  <a:lnTo>
                    <a:pt x="2425" y="35"/>
                  </a:lnTo>
                  <a:lnTo>
                    <a:pt x="2445" y="27"/>
                  </a:lnTo>
                  <a:lnTo>
                    <a:pt x="2425" y="31"/>
                  </a:lnTo>
                  <a:lnTo>
                    <a:pt x="2413" y="43"/>
                  </a:lnTo>
                  <a:lnTo>
                    <a:pt x="2394" y="59"/>
                  </a:lnTo>
                  <a:lnTo>
                    <a:pt x="2374" y="71"/>
                  </a:lnTo>
                  <a:lnTo>
                    <a:pt x="2346" y="86"/>
                  </a:lnTo>
                  <a:lnTo>
                    <a:pt x="2339" y="94"/>
                  </a:lnTo>
                  <a:lnTo>
                    <a:pt x="2319" y="106"/>
                  </a:lnTo>
                  <a:lnTo>
                    <a:pt x="2303" y="114"/>
                  </a:lnTo>
                  <a:lnTo>
                    <a:pt x="2284" y="126"/>
                  </a:lnTo>
                  <a:lnTo>
                    <a:pt x="2240" y="145"/>
                  </a:lnTo>
                  <a:lnTo>
                    <a:pt x="2197" y="169"/>
                  </a:lnTo>
                  <a:lnTo>
                    <a:pt x="2213" y="165"/>
                  </a:lnTo>
                  <a:lnTo>
                    <a:pt x="2201" y="169"/>
                  </a:lnTo>
                  <a:lnTo>
                    <a:pt x="2154" y="192"/>
                  </a:lnTo>
                  <a:lnTo>
                    <a:pt x="2103" y="216"/>
                  </a:lnTo>
                  <a:lnTo>
                    <a:pt x="2056" y="240"/>
                  </a:lnTo>
                  <a:lnTo>
                    <a:pt x="2052" y="244"/>
                  </a:lnTo>
                  <a:lnTo>
                    <a:pt x="2005" y="267"/>
                  </a:lnTo>
                  <a:lnTo>
                    <a:pt x="1977" y="279"/>
                  </a:lnTo>
                  <a:lnTo>
                    <a:pt x="1953" y="291"/>
                  </a:lnTo>
                  <a:lnTo>
                    <a:pt x="1902" y="318"/>
                  </a:lnTo>
                  <a:lnTo>
                    <a:pt x="1847" y="346"/>
                  </a:lnTo>
                  <a:lnTo>
                    <a:pt x="1792" y="373"/>
                  </a:lnTo>
                  <a:lnTo>
                    <a:pt x="1741" y="401"/>
                  </a:lnTo>
                  <a:lnTo>
                    <a:pt x="1714" y="416"/>
                  </a:lnTo>
                  <a:lnTo>
                    <a:pt x="1690" y="428"/>
                  </a:lnTo>
                  <a:lnTo>
                    <a:pt x="1670" y="440"/>
                  </a:lnTo>
                  <a:lnTo>
                    <a:pt x="1651" y="452"/>
                  </a:lnTo>
                  <a:lnTo>
                    <a:pt x="1635" y="460"/>
                  </a:lnTo>
                  <a:lnTo>
                    <a:pt x="1619" y="471"/>
                  </a:lnTo>
                  <a:lnTo>
                    <a:pt x="1592" y="487"/>
                  </a:lnTo>
                  <a:lnTo>
                    <a:pt x="1568" y="503"/>
                  </a:lnTo>
                  <a:lnTo>
                    <a:pt x="1553" y="515"/>
                  </a:lnTo>
                  <a:lnTo>
                    <a:pt x="1545" y="522"/>
                  </a:lnTo>
                  <a:lnTo>
                    <a:pt x="1541" y="526"/>
                  </a:lnTo>
                  <a:lnTo>
                    <a:pt x="1541" y="526"/>
                  </a:lnTo>
                  <a:lnTo>
                    <a:pt x="1533" y="538"/>
                  </a:lnTo>
                  <a:lnTo>
                    <a:pt x="1533" y="538"/>
                  </a:lnTo>
                  <a:lnTo>
                    <a:pt x="1537" y="542"/>
                  </a:lnTo>
                  <a:lnTo>
                    <a:pt x="1537" y="546"/>
                  </a:lnTo>
                  <a:lnTo>
                    <a:pt x="1545" y="546"/>
                  </a:lnTo>
                  <a:lnTo>
                    <a:pt x="1588" y="546"/>
                  </a:lnTo>
                  <a:lnTo>
                    <a:pt x="1604" y="546"/>
                  </a:lnTo>
                  <a:lnTo>
                    <a:pt x="1619" y="542"/>
                  </a:lnTo>
                  <a:lnTo>
                    <a:pt x="1635" y="538"/>
                  </a:lnTo>
                  <a:lnTo>
                    <a:pt x="1655" y="538"/>
                  </a:lnTo>
                  <a:lnTo>
                    <a:pt x="1678" y="530"/>
                  </a:lnTo>
                  <a:lnTo>
                    <a:pt x="1698" y="526"/>
                  </a:lnTo>
                  <a:lnTo>
                    <a:pt x="1706" y="526"/>
                  </a:lnTo>
                  <a:lnTo>
                    <a:pt x="1729" y="522"/>
                  </a:lnTo>
                  <a:lnTo>
                    <a:pt x="1757" y="515"/>
                  </a:lnTo>
                  <a:lnTo>
                    <a:pt x="1812" y="503"/>
                  </a:lnTo>
                  <a:lnTo>
                    <a:pt x="1875" y="487"/>
                  </a:lnTo>
                  <a:lnTo>
                    <a:pt x="1946" y="471"/>
                  </a:lnTo>
                  <a:lnTo>
                    <a:pt x="1981" y="460"/>
                  </a:lnTo>
                  <a:lnTo>
                    <a:pt x="2024" y="452"/>
                  </a:lnTo>
                  <a:lnTo>
                    <a:pt x="2063" y="440"/>
                  </a:lnTo>
                  <a:lnTo>
                    <a:pt x="2111" y="428"/>
                  </a:lnTo>
                  <a:lnTo>
                    <a:pt x="2158" y="416"/>
                  </a:lnTo>
                  <a:lnTo>
                    <a:pt x="2205" y="401"/>
                  </a:lnTo>
                  <a:lnTo>
                    <a:pt x="2311" y="373"/>
                  </a:lnTo>
                  <a:lnTo>
                    <a:pt x="2413" y="346"/>
                  </a:lnTo>
                  <a:lnTo>
                    <a:pt x="2515" y="318"/>
                  </a:lnTo>
                  <a:lnTo>
                    <a:pt x="2614" y="291"/>
                  </a:lnTo>
                  <a:lnTo>
                    <a:pt x="2661" y="279"/>
                  </a:lnTo>
                  <a:lnTo>
                    <a:pt x="2712" y="267"/>
                  </a:lnTo>
                  <a:lnTo>
                    <a:pt x="2798" y="244"/>
                  </a:lnTo>
                  <a:lnTo>
                    <a:pt x="2806" y="240"/>
                  </a:lnTo>
                  <a:lnTo>
                    <a:pt x="2893" y="216"/>
                  </a:lnTo>
                  <a:lnTo>
                    <a:pt x="2983" y="192"/>
                  </a:lnTo>
                  <a:lnTo>
                    <a:pt x="3070" y="169"/>
                  </a:lnTo>
                  <a:lnTo>
                    <a:pt x="3152" y="145"/>
                  </a:lnTo>
                  <a:lnTo>
                    <a:pt x="3152" y="141"/>
                  </a:lnTo>
                  <a:lnTo>
                    <a:pt x="3144" y="145"/>
                  </a:lnTo>
                  <a:lnTo>
                    <a:pt x="3227" y="126"/>
                  </a:lnTo>
                  <a:lnTo>
                    <a:pt x="3262" y="114"/>
                  </a:lnTo>
                  <a:lnTo>
                    <a:pt x="3298" y="106"/>
                  </a:lnTo>
                  <a:lnTo>
                    <a:pt x="3337" y="94"/>
                  </a:lnTo>
                  <a:lnTo>
                    <a:pt x="3368" y="86"/>
                  </a:lnTo>
                  <a:lnTo>
                    <a:pt x="3435" y="71"/>
                  </a:lnTo>
                  <a:lnTo>
                    <a:pt x="3498" y="59"/>
                  </a:lnTo>
                  <a:lnTo>
                    <a:pt x="3506" y="55"/>
                  </a:lnTo>
                  <a:lnTo>
                    <a:pt x="3494" y="59"/>
                  </a:lnTo>
                  <a:lnTo>
                    <a:pt x="3557" y="43"/>
                  </a:lnTo>
                  <a:lnTo>
                    <a:pt x="3608" y="35"/>
                  </a:lnTo>
                  <a:lnTo>
                    <a:pt x="3636" y="31"/>
                  </a:lnTo>
                  <a:lnTo>
                    <a:pt x="3659" y="27"/>
                  </a:lnTo>
                  <a:lnTo>
                    <a:pt x="3683" y="20"/>
                  </a:lnTo>
                  <a:lnTo>
                    <a:pt x="3706" y="20"/>
                  </a:lnTo>
                  <a:lnTo>
                    <a:pt x="3726" y="16"/>
                  </a:lnTo>
                  <a:lnTo>
                    <a:pt x="3738" y="8"/>
                  </a:lnTo>
                  <a:lnTo>
                    <a:pt x="3722" y="16"/>
                  </a:lnTo>
                  <a:lnTo>
                    <a:pt x="3738" y="16"/>
                  </a:lnTo>
                  <a:lnTo>
                    <a:pt x="3750" y="12"/>
                  </a:lnTo>
                  <a:lnTo>
                    <a:pt x="3765" y="12"/>
                  </a:lnTo>
                  <a:lnTo>
                    <a:pt x="3773" y="12"/>
                  </a:lnTo>
                  <a:lnTo>
                    <a:pt x="3781" y="16"/>
                  </a:lnTo>
                  <a:lnTo>
                    <a:pt x="3797" y="8"/>
                  </a:lnTo>
                  <a:lnTo>
                    <a:pt x="3777" y="16"/>
                  </a:lnTo>
                  <a:lnTo>
                    <a:pt x="3785" y="16"/>
                  </a:lnTo>
                  <a:lnTo>
                    <a:pt x="3789" y="20"/>
                  </a:lnTo>
                  <a:lnTo>
                    <a:pt x="3789" y="20"/>
                  </a:lnTo>
                  <a:lnTo>
                    <a:pt x="3785" y="27"/>
                  </a:lnTo>
                  <a:lnTo>
                    <a:pt x="3781" y="31"/>
                  </a:lnTo>
                  <a:lnTo>
                    <a:pt x="3781" y="35"/>
                  </a:lnTo>
                  <a:lnTo>
                    <a:pt x="3801" y="27"/>
                  </a:lnTo>
                  <a:lnTo>
                    <a:pt x="3781" y="31"/>
                  </a:lnTo>
                  <a:lnTo>
                    <a:pt x="3769" y="43"/>
                  </a:lnTo>
                  <a:lnTo>
                    <a:pt x="3750" y="59"/>
                  </a:lnTo>
                  <a:lnTo>
                    <a:pt x="3730" y="71"/>
                  </a:lnTo>
                  <a:lnTo>
                    <a:pt x="3702" y="86"/>
                  </a:lnTo>
                  <a:lnTo>
                    <a:pt x="3695" y="94"/>
                  </a:lnTo>
                  <a:lnTo>
                    <a:pt x="3675" y="106"/>
                  </a:lnTo>
                  <a:lnTo>
                    <a:pt x="3659" y="114"/>
                  </a:lnTo>
                  <a:lnTo>
                    <a:pt x="3640" y="126"/>
                  </a:lnTo>
                  <a:lnTo>
                    <a:pt x="3596" y="145"/>
                  </a:lnTo>
                  <a:lnTo>
                    <a:pt x="3553" y="169"/>
                  </a:lnTo>
                  <a:lnTo>
                    <a:pt x="3569" y="165"/>
                  </a:lnTo>
                  <a:lnTo>
                    <a:pt x="3557" y="169"/>
                  </a:lnTo>
                  <a:lnTo>
                    <a:pt x="3510" y="192"/>
                  </a:lnTo>
                  <a:lnTo>
                    <a:pt x="3459" y="216"/>
                  </a:lnTo>
                  <a:lnTo>
                    <a:pt x="3412" y="240"/>
                  </a:lnTo>
                  <a:lnTo>
                    <a:pt x="3408" y="244"/>
                  </a:lnTo>
                  <a:lnTo>
                    <a:pt x="3360" y="267"/>
                  </a:lnTo>
                  <a:lnTo>
                    <a:pt x="3333" y="279"/>
                  </a:lnTo>
                  <a:lnTo>
                    <a:pt x="3309" y="291"/>
                  </a:lnTo>
                  <a:lnTo>
                    <a:pt x="3258" y="318"/>
                  </a:lnTo>
                  <a:lnTo>
                    <a:pt x="3203" y="346"/>
                  </a:lnTo>
                  <a:lnTo>
                    <a:pt x="3148" y="373"/>
                  </a:lnTo>
                  <a:lnTo>
                    <a:pt x="3097" y="401"/>
                  </a:lnTo>
                  <a:lnTo>
                    <a:pt x="3070" y="416"/>
                  </a:lnTo>
                  <a:lnTo>
                    <a:pt x="3046" y="428"/>
                  </a:lnTo>
                  <a:lnTo>
                    <a:pt x="3026" y="440"/>
                  </a:lnTo>
                  <a:lnTo>
                    <a:pt x="3007" y="452"/>
                  </a:lnTo>
                  <a:lnTo>
                    <a:pt x="2991" y="460"/>
                  </a:lnTo>
                  <a:lnTo>
                    <a:pt x="2975" y="471"/>
                  </a:lnTo>
                  <a:lnTo>
                    <a:pt x="2948" y="487"/>
                  </a:lnTo>
                  <a:lnTo>
                    <a:pt x="2924" y="503"/>
                  </a:lnTo>
                  <a:lnTo>
                    <a:pt x="2908" y="515"/>
                  </a:lnTo>
                  <a:lnTo>
                    <a:pt x="2901" y="522"/>
                  </a:lnTo>
                  <a:lnTo>
                    <a:pt x="2897" y="526"/>
                  </a:lnTo>
                  <a:lnTo>
                    <a:pt x="2897" y="526"/>
                  </a:lnTo>
                  <a:lnTo>
                    <a:pt x="2889" y="538"/>
                  </a:lnTo>
                  <a:lnTo>
                    <a:pt x="2889" y="538"/>
                  </a:lnTo>
                  <a:lnTo>
                    <a:pt x="2893" y="542"/>
                  </a:lnTo>
                  <a:lnTo>
                    <a:pt x="2893" y="546"/>
                  </a:lnTo>
                  <a:lnTo>
                    <a:pt x="2901" y="546"/>
                  </a:lnTo>
                  <a:lnTo>
                    <a:pt x="2916" y="546"/>
                  </a:lnTo>
                  <a:lnTo>
                    <a:pt x="2952" y="534"/>
                  </a:lnTo>
                  <a:lnTo>
                    <a:pt x="2944" y="534"/>
                  </a:lnTo>
                  <a:lnTo>
                    <a:pt x="2936" y="534"/>
                  </a:lnTo>
                  <a:lnTo>
                    <a:pt x="2920" y="538"/>
                  </a:lnTo>
                  <a:lnTo>
                    <a:pt x="2940" y="534"/>
                  </a:lnTo>
                  <a:lnTo>
                    <a:pt x="2932" y="534"/>
                  </a:lnTo>
                  <a:lnTo>
                    <a:pt x="2928" y="530"/>
                  </a:lnTo>
                  <a:lnTo>
                    <a:pt x="2928" y="526"/>
                  </a:lnTo>
                  <a:lnTo>
                    <a:pt x="2928" y="522"/>
                  </a:lnTo>
                  <a:lnTo>
                    <a:pt x="2932" y="519"/>
                  </a:lnTo>
                  <a:lnTo>
                    <a:pt x="2932" y="515"/>
                  </a:lnTo>
                  <a:lnTo>
                    <a:pt x="2912" y="522"/>
                  </a:lnTo>
                  <a:lnTo>
                    <a:pt x="2936" y="519"/>
                  </a:lnTo>
                  <a:lnTo>
                    <a:pt x="2940" y="511"/>
                  </a:lnTo>
                  <a:lnTo>
                    <a:pt x="2944" y="507"/>
                  </a:lnTo>
                  <a:lnTo>
                    <a:pt x="2964" y="491"/>
                  </a:lnTo>
                  <a:lnTo>
                    <a:pt x="2983" y="479"/>
                  </a:lnTo>
                  <a:lnTo>
                    <a:pt x="3011" y="460"/>
                  </a:lnTo>
                  <a:lnTo>
                    <a:pt x="3026" y="452"/>
                  </a:lnTo>
                  <a:lnTo>
                    <a:pt x="3042" y="440"/>
                  </a:lnTo>
                  <a:lnTo>
                    <a:pt x="3062" y="432"/>
                  </a:lnTo>
                  <a:lnTo>
                    <a:pt x="3085" y="420"/>
                  </a:lnTo>
                  <a:lnTo>
                    <a:pt x="3109" y="405"/>
                  </a:lnTo>
                  <a:lnTo>
                    <a:pt x="3133" y="393"/>
                  </a:lnTo>
                  <a:lnTo>
                    <a:pt x="3184" y="365"/>
                  </a:lnTo>
                  <a:lnTo>
                    <a:pt x="3239" y="338"/>
                  </a:lnTo>
                  <a:lnTo>
                    <a:pt x="3294" y="310"/>
                  </a:lnTo>
                  <a:lnTo>
                    <a:pt x="3349" y="283"/>
                  </a:lnTo>
                  <a:lnTo>
                    <a:pt x="3372" y="271"/>
                  </a:lnTo>
                  <a:lnTo>
                    <a:pt x="3396" y="259"/>
                  </a:lnTo>
                  <a:lnTo>
                    <a:pt x="3443" y="232"/>
                  </a:lnTo>
                  <a:lnTo>
                    <a:pt x="3427" y="236"/>
                  </a:lnTo>
                  <a:lnTo>
                    <a:pt x="3439" y="236"/>
                  </a:lnTo>
                  <a:lnTo>
                    <a:pt x="3486" y="212"/>
                  </a:lnTo>
                  <a:lnTo>
                    <a:pt x="3533" y="185"/>
                  </a:lnTo>
                  <a:lnTo>
                    <a:pt x="3585" y="161"/>
                  </a:lnTo>
                  <a:lnTo>
                    <a:pt x="3588" y="161"/>
                  </a:lnTo>
                  <a:lnTo>
                    <a:pt x="3636" y="137"/>
                  </a:lnTo>
                  <a:lnTo>
                    <a:pt x="3675" y="114"/>
                  </a:lnTo>
                  <a:lnTo>
                    <a:pt x="3695" y="106"/>
                  </a:lnTo>
                  <a:lnTo>
                    <a:pt x="3714" y="94"/>
                  </a:lnTo>
                  <a:lnTo>
                    <a:pt x="3730" y="86"/>
                  </a:lnTo>
                  <a:lnTo>
                    <a:pt x="3742" y="79"/>
                  </a:lnTo>
                  <a:lnTo>
                    <a:pt x="3769" y="63"/>
                  </a:lnTo>
                  <a:lnTo>
                    <a:pt x="3785" y="47"/>
                  </a:lnTo>
                  <a:lnTo>
                    <a:pt x="3805" y="35"/>
                  </a:lnTo>
                  <a:lnTo>
                    <a:pt x="3816" y="24"/>
                  </a:lnTo>
                  <a:lnTo>
                    <a:pt x="3820" y="24"/>
                  </a:lnTo>
                  <a:lnTo>
                    <a:pt x="3824" y="20"/>
                  </a:lnTo>
                  <a:lnTo>
                    <a:pt x="3824" y="16"/>
                  </a:lnTo>
                  <a:lnTo>
                    <a:pt x="3828" y="8"/>
                  </a:lnTo>
                  <a:lnTo>
                    <a:pt x="3824" y="8"/>
                  </a:lnTo>
                  <a:lnTo>
                    <a:pt x="3824" y="4"/>
                  </a:lnTo>
                  <a:lnTo>
                    <a:pt x="3816" y="4"/>
                  </a:lnTo>
                  <a:lnTo>
                    <a:pt x="3816" y="0"/>
                  </a:lnTo>
                  <a:lnTo>
                    <a:pt x="3809" y="0"/>
                  </a:lnTo>
                  <a:lnTo>
                    <a:pt x="3801" y="0"/>
                  </a:lnTo>
                  <a:lnTo>
                    <a:pt x="3785" y="0"/>
                  </a:lnTo>
                  <a:lnTo>
                    <a:pt x="3773" y="0"/>
                  </a:lnTo>
                  <a:lnTo>
                    <a:pt x="3757" y="4"/>
                  </a:lnTo>
                  <a:lnTo>
                    <a:pt x="3754" y="4"/>
                  </a:lnTo>
                  <a:lnTo>
                    <a:pt x="3734" y="8"/>
                  </a:lnTo>
                  <a:lnTo>
                    <a:pt x="3714" y="8"/>
                  </a:lnTo>
                  <a:lnTo>
                    <a:pt x="3687" y="16"/>
                  </a:lnTo>
                  <a:lnTo>
                    <a:pt x="3663" y="20"/>
                  </a:lnTo>
                  <a:lnTo>
                    <a:pt x="3636" y="24"/>
                  </a:lnTo>
                  <a:lnTo>
                    <a:pt x="3581" y="35"/>
                  </a:lnTo>
                  <a:lnTo>
                    <a:pt x="3518" y="47"/>
                  </a:lnTo>
                  <a:lnTo>
                    <a:pt x="3514" y="47"/>
                  </a:lnTo>
                  <a:lnTo>
                    <a:pt x="3451" y="63"/>
                  </a:lnTo>
                  <a:lnTo>
                    <a:pt x="3384" y="79"/>
                  </a:lnTo>
                  <a:lnTo>
                    <a:pt x="3353" y="86"/>
                  </a:lnTo>
                  <a:lnTo>
                    <a:pt x="3317" y="94"/>
                  </a:lnTo>
                  <a:lnTo>
                    <a:pt x="3278" y="106"/>
                  </a:lnTo>
                  <a:lnTo>
                    <a:pt x="3239" y="114"/>
                  </a:lnTo>
                  <a:lnTo>
                    <a:pt x="3160" y="137"/>
                  </a:lnTo>
                  <a:lnTo>
                    <a:pt x="3152" y="137"/>
                  </a:lnTo>
                  <a:lnTo>
                    <a:pt x="3070" y="161"/>
                  </a:lnTo>
                  <a:lnTo>
                    <a:pt x="2979" y="185"/>
                  </a:lnTo>
                  <a:lnTo>
                    <a:pt x="2893" y="212"/>
                  </a:lnTo>
                  <a:lnTo>
                    <a:pt x="2806" y="236"/>
                  </a:lnTo>
                  <a:lnTo>
                    <a:pt x="2806" y="236"/>
                  </a:lnTo>
                  <a:lnTo>
                    <a:pt x="2810" y="232"/>
                  </a:lnTo>
                  <a:lnTo>
                    <a:pt x="2720" y="259"/>
                  </a:lnTo>
                  <a:lnTo>
                    <a:pt x="2677" y="271"/>
                  </a:lnTo>
                  <a:lnTo>
                    <a:pt x="2629" y="283"/>
                  </a:lnTo>
                  <a:lnTo>
                    <a:pt x="2531" y="310"/>
                  </a:lnTo>
                  <a:lnTo>
                    <a:pt x="2425" y="338"/>
                  </a:lnTo>
                  <a:lnTo>
                    <a:pt x="2323" y="365"/>
                  </a:lnTo>
                  <a:lnTo>
                    <a:pt x="2221" y="393"/>
                  </a:lnTo>
                  <a:lnTo>
                    <a:pt x="2174" y="405"/>
                  </a:lnTo>
                  <a:lnTo>
                    <a:pt x="2122" y="420"/>
                  </a:lnTo>
                  <a:lnTo>
                    <a:pt x="2079" y="432"/>
                  </a:lnTo>
                  <a:lnTo>
                    <a:pt x="2036" y="440"/>
                  </a:lnTo>
                  <a:lnTo>
                    <a:pt x="1997" y="452"/>
                  </a:lnTo>
                  <a:lnTo>
                    <a:pt x="1957" y="460"/>
                  </a:lnTo>
                  <a:lnTo>
                    <a:pt x="1891" y="479"/>
                  </a:lnTo>
                  <a:lnTo>
                    <a:pt x="1828" y="491"/>
                  </a:lnTo>
                  <a:lnTo>
                    <a:pt x="1769" y="507"/>
                  </a:lnTo>
                  <a:lnTo>
                    <a:pt x="1745" y="511"/>
                  </a:lnTo>
                  <a:lnTo>
                    <a:pt x="1722" y="519"/>
                  </a:lnTo>
                  <a:lnTo>
                    <a:pt x="1714" y="522"/>
                  </a:lnTo>
                  <a:lnTo>
                    <a:pt x="1725" y="515"/>
                  </a:lnTo>
                  <a:lnTo>
                    <a:pt x="1682" y="522"/>
                  </a:lnTo>
                  <a:lnTo>
                    <a:pt x="1663" y="526"/>
                  </a:lnTo>
                  <a:lnTo>
                    <a:pt x="1643" y="530"/>
                  </a:lnTo>
                  <a:lnTo>
                    <a:pt x="1627" y="534"/>
                  </a:lnTo>
                  <a:lnTo>
                    <a:pt x="1615" y="534"/>
                  </a:lnTo>
                  <a:lnTo>
                    <a:pt x="1604" y="538"/>
                  </a:lnTo>
                  <a:lnTo>
                    <a:pt x="1619" y="534"/>
                  </a:lnTo>
                  <a:lnTo>
                    <a:pt x="1608" y="534"/>
                  </a:lnTo>
                  <a:lnTo>
                    <a:pt x="1596" y="534"/>
                  </a:lnTo>
                  <a:lnTo>
                    <a:pt x="1588" y="534"/>
                  </a:lnTo>
                  <a:lnTo>
                    <a:pt x="1580" y="534"/>
                  </a:lnTo>
                  <a:lnTo>
                    <a:pt x="1564" y="538"/>
                  </a:lnTo>
                  <a:lnTo>
                    <a:pt x="1584" y="534"/>
                  </a:lnTo>
                  <a:lnTo>
                    <a:pt x="1576" y="534"/>
                  </a:lnTo>
                  <a:lnTo>
                    <a:pt x="1572" y="530"/>
                  </a:lnTo>
                  <a:lnTo>
                    <a:pt x="1572" y="526"/>
                  </a:lnTo>
                  <a:lnTo>
                    <a:pt x="1572" y="522"/>
                  </a:lnTo>
                  <a:lnTo>
                    <a:pt x="1576" y="519"/>
                  </a:lnTo>
                  <a:lnTo>
                    <a:pt x="1576" y="515"/>
                  </a:lnTo>
                  <a:lnTo>
                    <a:pt x="1556" y="522"/>
                  </a:lnTo>
                  <a:lnTo>
                    <a:pt x="1580" y="519"/>
                  </a:lnTo>
                  <a:lnTo>
                    <a:pt x="1584" y="511"/>
                  </a:lnTo>
                  <a:lnTo>
                    <a:pt x="1588" y="507"/>
                  </a:lnTo>
                  <a:lnTo>
                    <a:pt x="1608" y="491"/>
                  </a:lnTo>
                  <a:lnTo>
                    <a:pt x="1627" y="479"/>
                  </a:lnTo>
                  <a:lnTo>
                    <a:pt x="1655" y="460"/>
                  </a:lnTo>
                  <a:lnTo>
                    <a:pt x="1670" y="452"/>
                  </a:lnTo>
                  <a:lnTo>
                    <a:pt x="1686" y="440"/>
                  </a:lnTo>
                  <a:lnTo>
                    <a:pt x="1706" y="432"/>
                  </a:lnTo>
                  <a:lnTo>
                    <a:pt x="1729" y="420"/>
                  </a:lnTo>
                  <a:lnTo>
                    <a:pt x="1753" y="405"/>
                  </a:lnTo>
                  <a:lnTo>
                    <a:pt x="1777" y="393"/>
                  </a:lnTo>
                  <a:lnTo>
                    <a:pt x="1828" y="365"/>
                  </a:lnTo>
                  <a:lnTo>
                    <a:pt x="1883" y="338"/>
                  </a:lnTo>
                  <a:lnTo>
                    <a:pt x="1938" y="310"/>
                  </a:lnTo>
                  <a:lnTo>
                    <a:pt x="1993" y="283"/>
                  </a:lnTo>
                  <a:lnTo>
                    <a:pt x="2016" y="271"/>
                  </a:lnTo>
                  <a:lnTo>
                    <a:pt x="2040" y="259"/>
                  </a:lnTo>
                  <a:lnTo>
                    <a:pt x="2087" y="232"/>
                  </a:lnTo>
                  <a:lnTo>
                    <a:pt x="2071" y="236"/>
                  </a:lnTo>
                  <a:lnTo>
                    <a:pt x="2083" y="236"/>
                  </a:lnTo>
                  <a:lnTo>
                    <a:pt x="2130" y="212"/>
                  </a:lnTo>
                  <a:lnTo>
                    <a:pt x="2177" y="185"/>
                  </a:lnTo>
                  <a:lnTo>
                    <a:pt x="2229" y="161"/>
                  </a:lnTo>
                  <a:lnTo>
                    <a:pt x="2232" y="161"/>
                  </a:lnTo>
                  <a:lnTo>
                    <a:pt x="2280" y="137"/>
                  </a:lnTo>
                  <a:lnTo>
                    <a:pt x="2319" y="114"/>
                  </a:lnTo>
                  <a:lnTo>
                    <a:pt x="2339" y="106"/>
                  </a:lnTo>
                  <a:lnTo>
                    <a:pt x="2358" y="94"/>
                  </a:lnTo>
                  <a:lnTo>
                    <a:pt x="2374" y="86"/>
                  </a:lnTo>
                  <a:lnTo>
                    <a:pt x="2386" y="79"/>
                  </a:lnTo>
                  <a:lnTo>
                    <a:pt x="2413" y="63"/>
                  </a:lnTo>
                  <a:lnTo>
                    <a:pt x="2429" y="47"/>
                  </a:lnTo>
                  <a:lnTo>
                    <a:pt x="2449" y="35"/>
                  </a:lnTo>
                  <a:lnTo>
                    <a:pt x="2460" y="24"/>
                  </a:lnTo>
                  <a:lnTo>
                    <a:pt x="2464" y="24"/>
                  </a:lnTo>
                  <a:lnTo>
                    <a:pt x="2468" y="20"/>
                  </a:lnTo>
                  <a:lnTo>
                    <a:pt x="2468" y="16"/>
                  </a:lnTo>
                  <a:lnTo>
                    <a:pt x="2472" y="8"/>
                  </a:lnTo>
                  <a:lnTo>
                    <a:pt x="2468" y="8"/>
                  </a:lnTo>
                  <a:lnTo>
                    <a:pt x="2468" y="4"/>
                  </a:lnTo>
                  <a:lnTo>
                    <a:pt x="2460" y="4"/>
                  </a:lnTo>
                  <a:lnTo>
                    <a:pt x="2460" y="0"/>
                  </a:lnTo>
                  <a:lnTo>
                    <a:pt x="2453" y="0"/>
                  </a:lnTo>
                  <a:lnTo>
                    <a:pt x="2445" y="0"/>
                  </a:lnTo>
                  <a:lnTo>
                    <a:pt x="2429" y="0"/>
                  </a:lnTo>
                  <a:lnTo>
                    <a:pt x="2417" y="0"/>
                  </a:lnTo>
                  <a:lnTo>
                    <a:pt x="2401" y="4"/>
                  </a:lnTo>
                  <a:lnTo>
                    <a:pt x="2398" y="4"/>
                  </a:lnTo>
                  <a:lnTo>
                    <a:pt x="2378" y="8"/>
                  </a:lnTo>
                  <a:lnTo>
                    <a:pt x="2358" y="8"/>
                  </a:lnTo>
                  <a:lnTo>
                    <a:pt x="2331" y="16"/>
                  </a:lnTo>
                  <a:lnTo>
                    <a:pt x="2307" y="20"/>
                  </a:lnTo>
                  <a:lnTo>
                    <a:pt x="2280" y="24"/>
                  </a:lnTo>
                  <a:lnTo>
                    <a:pt x="2225" y="35"/>
                  </a:lnTo>
                  <a:lnTo>
                    <a:pt x="2162" y="47"/>
                  </a:lnTo>
                  <a:lnTo>
                    <a:pt x="2158" y="47"/>
                  </a:lnTo>
                  <a:lnTo>
                    <a:pt x="2095" y="63"/>
                  </a:lnTo>
                  <a:lnTo>
                    <a:pt x="2028" y="79"/>
                  </a:lnTo>
                  <a:lnTo>
                    <a:pt x="1997" y="86"/>
                  </a:lnTo>
                  <a:lnTo>
                    <a:pt x="1961" y="94"/>
                  </a:lnTo>
                  <a:lnTo>
                    <a:pt x="1922" y="106"/>
                  </a:lnTo>
                  <a:lnTo>
                    <a:pt x="1883" y="114"/>
                  </a:lnTo>
                  <a:lnTo>
                    <a:pt x="1804" y="137"/>
                  </a:lnTo>
                  <a:lnTo>
                    <a:pt x="1796" y="137"/>
                  </a:lnTo>
                  <a:lnTo>
                    <a:pt x="1714" y="161"/>
                  </a:lnTo>
                  <a:lnTo>
                    <a:pt x="1623" y="185"/>
                  </a:lnTo>
                  <a:lnTo>
                    <a:pt x="1537" y="212"/>
                  </a:lnTo>
                  <a:lnTo>
                    <a:pt x="1450" y="236"/>
                  </a:lnTo>
                  <a:lnTo>
                    <a:pt x="1450" y="236"/>
                  </a:lnTo>
                  <a:lnTo>
                    <a:pt x="1454" y="232"/>
                  </a:lnTo>
                  <a:lnTo>
                    <a:pt x="1364" y="259"/>
                  </a:lnTo>
                  <a:lnTo>
                    <a:pt x="1321" y="271"/>
                  </a:lnTo>
                  <a:lnTo>
                    <a:pt x="1273" y="283"/>
                  </a:lnTo>
                  <a:lnTo>
                    <a:pt x="1175" y="310"/>
                  </a:lnTo>
                  <a:lnTo>
                    <a:pt x="1069" y="338"/>
                  </a:lnTo>
                  <a:lnTo>
                    <a:pt x="967" y="365"/>
                  </a:lnTo>
                  <a:lnTo>
                    <a:pt x="865" y="393"/>
                  </a:lnTo>
                  <a:lnTo>
                    <a:pt x="818" y="405"/>
                  </a:lnTo>
                  <a:lnTo>
                    <a:pt x="766" y="420"/>
                  </a:lnTo>
                  <a:lnTo>
                    <a:pt x="723" y="432"/>
                  </a:lnTo>
                  <a:lnTo>
                    <a:pt x="680" y="440"/>
                  </a:lnTo>
                  <a:lnTo>
                    <a:pt x="637" y="452"/>
                  </a:lnTo>
                  <a:lnTo>
                    <a:pt x="601" y="460"/>
                  </a:lnTo>
                  <a:lnTo>
                    <a:pt x="531" y="479"/>
                  </a:lnTo>
                  <a:lnTo>
                    <a:pt x="472" y="491"/>
                  </a:lnTo>
                  <a:lnTo>
                    <a:pt x="413" y="507"/>
                  </a:lnTo>
                  <a:lnTo>
                    <a:pt x="389" y="511"/>
                  </a:lnTo>
                  <a:lnTo>
                    <a:pt x="366" y="519"/>
                  </a:lnTo>
                  <a:lnTo>
                    <a:pt x="354" y="522"/>
                  </a:lnTo>
                  <a:lnTo>
                    <a:pt x="369" y="515"/>
                  </a:lnTo>
                  <a:lnTo>
                    <a:pt x="326" y="522"/>
                  </a:lnTo>
                  <a:lnTo>
                    <a:pt x="307" y="526"/>
                  </a:lnTo>
                  <a:lnTo>
                    <a:pt x="287" y="530"/>
                  </a:lnTo>
                  <a:lnTo>
                    <a:pt x="271" y="534"/>
                  </a:lnTo>
                  <a:lnTo>
                    <a:pt x="259" y="534"/>
                  </a:lnTo>
                  <a:lnTo>
                    <a:pt x="248" y="538"/>
                  </a:lnTo>
                  <a:lnTo>
                    <a:pt x="263" y="534"/>
                  </a:lnTo>
                  <a:lnTo>
                    <a:pt x="252" y="534"/>
                  </a:lnTo>
                  <a:lnTo>
                    <a:pt x="240" y="534"/>
                  </a:lnTo>
                  <a:lnTo>
                    <a:pt x="232" y="534"/>
                  </a:lnTo>
                  <a:lnTo>
                    <a:pt x="224" y="534"/>
                  </a:lnTo>
                  <a:lnTo>
                    <a:pt x="208" y="538"/>
                  </a:lnTo>
                  <a:lnTo>
                    <a:pt x="228" y="534"/>
                  </a:lnTo>
                  <a:lnTo>
                    <a:pt x="220" y="534"/>
                  </a:lnTo>
                  <a:lnTo>
                    <a:pt x="216" y="530"/>
                  </a:lnTo>
                  <a:lnTo>
                    <a:pt x="216" y="526"/>
                  </a:lnTo>
                  <a:lnTo>
                    <a:pt x="216" y="522"/>
                  </a:lnTo>
                  <a:lnTo>
                    <a:pt x="216" y="519"/>
                  </a:lnTo>
                  <a:lnTo>
                    <a:pt x="220" y="515"/>
                  </a:lnTo>
                  <a:lnTo>
                    <a:pt x="200" y="522"/>
                  </a:lnTo>
                  <a:lnTo>
                    <a:pt x="220" y="519"/>
                  </a:lnTo>
                  <a:lnTo>
                    <a:pt x="224" y="511"/>
                  </a:lnTo>
                  <a:lnTo>
                    <a:pt x="232" y="507"/>
                  </a:lnTo>
                  <a:lnTo>
                    <a:pt x="252" y="491"/>
                  </a:lnTo>
                  <a:lnTo>
                    <a:pt x="271" y="479"/>
                  </a:lnTo>
                  <a:lnTo>
                    <a:pt x="299" y="460"/>
                  </a:lnTo>
                  <a:lnTo>
                    <a:pt x="314" y="452"/>
                  </a:lnTo>
                  <a:lnTo>
                    <a:pt x="330" y="440"/>
                  </a:lnTo>
                  <a:lnTo>
                    <a:pt x="350" y="432"/>
                  </a:lnTo>
                  <a:lnTo>
                    <a:pt x="369" y="420"/>
                  </a:lnTo>
                  <a:lnTo>
                    <a:pt x="397" y="405"/>
                  </a:lnTo>
                  <a:lnTo>
                    <a:pt x="421" y="393"/>
                  </a:lnTo>
                  <a:lnTo>
                    <a:pt x="472" y="365"/>
                  </a:lnTo>
                  <a:lnTo>
                    <a:pt x="527" y="338"/>
                  </a:lnTo>
                  <a:lnTo>
                    <a:pt x="582" y="310"/>
                  </a:lnTo>
                  <a:lnTo>
                    <a:pt x="637" y="283"/>
                  </a:lnTo>
                  <a:lnTo>
                    <a:pt x="660" y="271"/>
                  </a:lnTo>
                  <a:lnTo>
                    <a:pt x="680" y="259"/>
                  </a:lnTo>
                  <a:lnTo>
                    <a:pt x="731" y="232"/>
                  </a:lnTo>
                  <a:lnTo>
                    <a:pt x="715" y="236"/>
                  </a:lnTo>
                  <a:lnTo>
                    <a:pt x="727" y="236"/>
                  </a:lnTo>
                  <a:lnTo>
                    <a:pt x="774" y="212"/>
                  </a:lnTo>
                  <a:lnTo>
                    <a:pt x="821" y="185"/>
                  </a:lnTo>
                  <a:lnTo>
                    <a:pt x="873" y="161"/>
                  </a:lnTo>
                  <a:lnTo>
                    <a:pt x="876" y="161"/>
                  </a:lnTo>
                  <a:lnTo>
                    <a:pt x="924" y="137"/>
                  </a:lnTo>
                  <a:lnTo>
                    <a:pt x="963" y="114"/>
                  </a:lnTo>
                  <a:lnTo>
                    <a:pt x="983" y="106"/>
                  </a:lnTo>
                  <a:lnTo>
                    <a:pt x="1002" y="94"/>
                  </a:lnTo>
                  <a:lnTo>
                    <a:pt x="1018" y="86"/>
                  </a:lnTo>
                  <a:lnTo>
                    <a:pt x="1030" y="79"/>
                  </a:lnTo>
                  <a:lnTo>
                    <a:pt x="1053" y="63"/>
                  </a:lnTo>
                  <a:lnTo>
                    <a:pt x="1073" y="47"/>
                  </a:lnTo>
                  <a:lnTo>
                    <a:pt x="1093" y="35"/>
                  </a:lnTo>
                  <a:lnTo>
                    <a:pt x="1104" y="24"/>
                  </a:lnTo>
                  <a:lnTo>
                    <a:pt x="1104" y="24"/>
                  </a:lnTo>
                  <a:lnTo>
                    <a:pt x="1108" y="20"/>
                  </a:lnTo>
                  <a:lnTo>
                    <a:pt x="1112" y="16"/>
                  </a:lnTo>
                  <a:lnTo>
                    <a:pt x="1116" y="8"/>
                  </a:lnTo>
                  <a:lnTo>
                    <a:pt x="1112" y="8"/>
                  </a:lnTo>
                  <a:lnTo>
                    <a:pt x="1112" y="4"/>
                  </a:lnTo>
                  <a:lnTo>
                    <a:pt x="1104" y="4"/>
                  </a:lnTo>
                  <a:lnTo>
                    <a:pt x="1104" y="0"/>
                  </a:lnTo>
                  <a:lnTo>
                    <a:pt x="1097" y="0"/>
                  </a:lnTo>
                  <a:lnTo>
                    <a:pt x="1089" y="0"/>
                  </a:lnTo>
                  <a:lnTo>
                    <a:pt x="1073" y="0"/>
                  </a:lnTo>
                  <a:lnTo>
                    <a:pt x="1061" y="0"/>
                  </a:lnTo>
                  <a:lnTo>
                    <a:pt x="1045" y="4"/>
                  </a:lnTo>
                  <a:lnTo>
                    <a:pt x="1042" y="4"/>
                  </a:lnTo>
                  <a:lnTo>
                    <a:pt x="1018" y="8"/>
                  </a:lnTo>
                  <a:lnTo>
                    <a:pt x="998" y="8"/>
                  </a:lnTo>
                  <a:lnTo>
                    <a:pt x="975" y="16"/>
                  </a:lnTo>
                  <a:lnTo>
                    <a:pt x="951" y="20"/>
                  </a:lnTo>
                  <a:lnTo>
                    <a:pt x="924" y="24"/>
                  </a:lnTo>
                  <a:lnTo>
                    <a:pt x="869" y="35"/>
                  </a:lnTo>
                  <a:lnTo>
                    <a:pt x="806" y="47"/>
                  </a:lnTo>
                  <a:lnTo>
                    <a:pt x="802" y="47"/>
                  </a:lnTo>
                  <a:lnTo>
                    <a:pt x="739" y="63"/>
                  </a:lnTo>
                  <a:lnTo>
                    <a:pt x="672" y="79"/>
                  </a:lnTo>
                  <a:lnTo>
                    <a:pt x="637" y="86"/>
                  </a:lnTo>
                  <a:lnTo>
                    <a:pt x="601" y="94"/>
                  </a:lnTo>
                  <a:lnTo>
                    <a:pt x="527" y="114"/>
                  </a:lnTo>
                  <a:lnTo>
                    <a:pt x="448" y="134"/>
                  </a:lnTo>
                  <a:lnTo>
                    <a:pt x="366" y="157"/>
                  </a:lnTo>
                  <a:lnTo>
                    <a:pt x="358" y="161"/>
                  </a:lnTo>
                  <a:lnTo>
                    <a:pt x="271" y="185"/>
                  </a:lnTo>
                  <a:lnTo>
                    <a:pt x="94" y="236"/>
                  </a:lnTo>
                  <a:lnTo>
                    <a:pt x="4" y="259"/>
                  </a:lnTo>
                  <a:close/>
                </a:path>
              </a:pathLst>
            </a:custGeom>
            <a:solidFill>
              <a:srgbClr val="FF0000"/>
            </a:solidFill>
            <a:ln w="19050" cmpd="sng">
              <a:solidFill>
                <a:srgbClr val="FF0000"/>
              </a:solidFill>
              <a:round/>
              <a:headEnd/>
              <a:tailEnd/>
            </a:ln>
          </p:spPr>
          <p:txBody>
            <a:bodyPr/>
            <a:lstStyle/>
            <a:p>
              <a:endParaRPr lang="ja-JP" altLang="en-US"/>
            </a:p>
          </p:txBody>
        </p:sp>
      </p:grpSp>
      <p:sp>
        <p:nvSpPr>
          <p:cNvPr id="625701" name="Freeform 37"/>
          <p:cNvSpPr>
            <a:spLocks/>
          </p:cNvSpPr>
          <p:nvPr/>
        </p:nvSpPr>
        <p:spPr bwMode="auto">
          <a:xfrm>
            <a:off x="6215063" y="3329791"/>
            <a:ext cx="1000125" cy="503238"/>
          </a:xfrm>
          <a:custGeom>
            <a:avLst/>
            <a:gdLst/>
            <a:ahLst/>
            <a:cxnLst>
              <a:cxn ang="0">
                <a:pos x="0" y="480"/>
              </a:cxn>
              <a:cxn ang="0">
                <a:pos x="240" y="144"/>
              </a:cxn>
              <a:cxn ang="0">
                <a:pos x="528" y="0"/>
              </a:cxn>
              <a:cxn ang="0">
                <a:pos x="768" y="144"/>
              </a:cxn>
              <a:cxn ang="0">
                <a:pos x="1008" y="480"/>
              </a:cxn>
              <a:cxn ang="0">
                <a:pos x="1296" y="864"/>
              </a:cxn>
              <a:cxn ang="0">
                <a:pos x="1536" y="1008"/>
              </a:cxn>
              <a:cxn ang="0">
                <a:pos x="1776" y="864"/>
              </a:cxn>
              <a:cxn ang="0">
                <a:pos x="2064" y="480"/>
              </a:cxn>
              <a:cxn ang="0">
                <a:pos x="2304" y="144"/>
              </a:cxn>
              <a:cxn ang="0">
                <a:pos x="2592" y="0"/>
              </a:cxn>
              <a:cxn ang="0">
                <a:pos x="2832" y="144"/>
              </a:cxn>
              <a:cxn ang="0">
                <a:pos x="3072" y="480"/>
              </a:cxn>
              <a:cxn ang="0">
                <a:pos x="3360" y="864"/>
              </a:cxn>
              <a:cxn ang="0">
                <a:pos x="3600" y="1008"/>
              </a:cxn>
              <a:cxn ang="0">
                <a:pos x="3840" y="864"/>
              </a:cxn>
              <a:cxn ang="0">
                <a:pos x="4128" y="480"/>
              </a:cxn>
              <a:cxn ang="0">
                <a:pos x="4368" y="144"/>
              </a:cxn>
              <a:cxn ang="0">
                <a:pos x="4656" y="0"/>
              </a:cxn>
              <a:cxn ang="0">
                <a:pos x="4896" y="144"/>
              </a:cxn>
              <a:cxn ang="0">
                <a:pos x="5136" y="480"/>
              </a:cxn>
              <a:cxn ang="0">
                <a:pos x="5424" y="864"/>
              </a:cxn>
              <a:cxn ang="0">
                <a:pos x="5664" y="1008"/>
              </a:cxn>
            </a:cxnLst>
            <a:rect l="0" t="0" r="r" b="b"/>
            <a:pathLst>
              <a:path w="5664" h="1008">
                <a:moveTo>
                  <a:pt x="0" y="480"/>
                </a:moveTo>
                <a:cubicBezTo>
                  <a:pt x="76" y="352"/>
                  <a:pt x="152" y="224"/>
                  <a:pt x="240" y="144"/>
                </a:cubicBezTo>
                <a:cubicBezTo>
                  <a:pt x="328" y="64"/>
                  <a:pt x="440" y="0"/>
                  <a:pt x="528" y="0"/>
                </a:cubicBezTo>
                <a:cubicBezTo>
                  <a:pt x="616" y="0"/>
                  <a:pt x="688" y="64"/>
                  <a:pt x="768" y="144"/>
                </a:cubicBezTo>
                <a:cubicBezTo>
                  <a:pt x="848" y="224"/>
                  <a:pt x="920" y="360"/>
                  <a:pt x="1008" y="480"/>
                </a:cubicBezTo>
                <a:cubicBezTo>
                  <a:pt x="1096" y="600"/>
                  <a:pt x="1208" y="776"/>
                  <a:pt x="1296" y="864"/>
                </a:cubicBezTo>
                <a:cubicBezTo>
                  <a:pt x="1384" y="952"/>
                  <a:pt x="1456" y="1008"/>
                  <a:pt x="1536" y="1008"/>
                </a:cubicBezTo>
                <a:cubicBezTo>
                  <a:pt x="1616" y="1008"/>
                  <a:pt x="1688" y="952"/>
                  <a:pt x="1776" y="864"/>
                </a:cubicBezTo>
                <a:cubicBezTo>
                  <a:pt x="1864" y="776"/>
                  <a:pt x="1976" y="600"/>
                  <a:pt x="2064" y="480"/>
                </a:cubicBezTo>
                <a:cubicBezTo>
                  <a:pt x="2152" y="360"/>
                  <a:pt x="2216" y="224"/>
                  <a:pt x="2304" y="144"/>
                </a:cubicBezTo>
                <a:cubicBezTo>
                  <a:pt x="2392" y="64"/>
                  <a:pt x="2504" y="0"/>
                  <a:pt x="2592" y="0"/>
                </a:cubicBezTo>
                <a:cubicBezTo>
                  <a:pt x="2680" y="0"/>
                  <a:pt x="2752" y="64"/>
                  <a:pt x="2832" y="144"/>
                </a:cubicBezTo>
                <a:cubicBezTo>
                  <a:pt x="2912" y="224"/>
                  <a:pt x="2984" y="360"/>
                  <a:pt x="3072" y="480"/>
                </a:cubicBezTo>
                <a:cubicBezTo>
                  <a:pt x="3160" y="600"/>
                  <a:pt x="3272" y="776"/>
                  <a:pt x="3360" y="864"/>
                </a:cubicBezTo>
                <a:cubicBezTo>
                  <a:pt x="3448" y="952"/>
                  <a:pt x="3520" y="1008"/>
                  <a:pt x="3600" y="1008"/>
                </a:cubicBezTo>
                <a:cubicBezTo>
                  <a:pt x="3680" y="1008"/>
                  <a:pt x="3752" y="952"/>
                  <a:pt x="3840" y="864"/>
                </a:cubicBezTo>
                <a:cubicBezTo>
                  <a:pt x="3928" y="776"/>
                  <a:pt x="4040" y="600"/>
                  <a:pt x="4128" y="480"/>
                </a:cubicBezTo>
                <a:cubicBezTo>
                  <a:pt x="4216" y="360"/>
                  <a:pt x="4280" y="224"/>
                  <a:pt x="4368" y="144"/>
                </a:cubicBezTo>
                <a:cubicBezTo>
                  <a:pt x="4456" y="64"/>
                  <a:pt x="4568" y="0"/>
                  <a:pt x="4656" y="0"/>
                </a:cubicBezTo>
                <a:cubicBezTo>
                  <a:pt x="4744" y="0"/>
                  <a:pt x="4816" y="64"/>
                  <a:pt x="4896" y="144"/>
                </a:cubicBezTo>
                <a:cubicBezTo>
                  <a:pt x="4976" y="224"/>
                  <a:pt x="5048" y="360"/>
                  <a:pt x="5136" y="480"/>
                </a:cubicBezTo>
                <a:cubicBezTo>
                  <a:pt x="5224" y="600"/>
                  <a:pt x="5336" y="776"/>
                  <a:pt x="5424" y="864"/>
                </a:cubicBezTo>
                <a:cubicBezTo>
                  <a:pt x="5512" y="952"/>
                  <a:pt x="5584" y="1008"/>
                  <a:pt x="5664" y="1008"/>
                </a:cubicBezTo>
              </a:path>
            </a:pathLst>
          </a:custGeom>
          <a:noFill/>
          <a:ln w="38100" cmpd="sng">
            <a:solidFill>
              <a:srgbClr val="FF0000"/>
            </a:solidFill>
            <a:round/>
            <a:headEnd/>
            <a:tailEnd/>
          </a:ln>
          <a:effectLst/>
        </p:spPr>
        <p:txBody>
          <a:bodyPr wrap="none" anchor="ctr"/>
          <a:lstStyle/>
          <a:p>
            <a:endParaRPr lang="ja-JP" altLang="en-US"/>
          </a:p>
        </p:txBody>
      </p:sp>
      <p:sp>
        <p:nvSpPr>
          <p:cNvPr id="6" name="テキスト ボックス 5"/>
          <p:cNvSpPr txBox="1"/>
          <p:nvPr/>
        </p:nvSpPr>
        <p:spPr>
          <a:xfrm>
            <a:off x="1763688" y="869811"/>
            <a:ext cx="1723549" cy="461665"/>
          </a:xfrm>
          <a:prstGeom prst="rect">
            <a:avLst/>
          </a:prstGeom>
          <a:noFill/>
        </p:spPr>
        <p:txBody>
          <a:bodyPr wrap="none" rtlCol="0">
            <a:spAutoFit/>
          </a:bodyPr>
          <a:lstStyle/>
          <a:p>
            <a:r>
              <a:rPr kumimoji="1" lang="ja-JP" altLang="en-US" sz="2400" dirty="0"/>
              <a:t>光は電磁波</a:t>
            </a:r>
          </a:p>
        </p:txBody>
      </p:sp>
      <p:sp>
        <p:nvSpPr>
          <p:cNvPr id="7" name="右矢印 6"/>
          <p:cNvSpPr/>
          <p:nvPr/>
        </p:nvSpPr>
        <p:spPr bwMode="auto">
          <a:xfrm>
            <a:off x="3779912" y="827420"/>
            <a:ext cx="1728192" cy="576064"/>
          </a:xfrm>
          <a:prstGeom prst="rightArrow">
            <a:avLst/>
          </a:prstGeom>
          <a:solidFill>
            <a:schemeClr val="accent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8" name="テキスト ボックス 7"/>
          <p:cNvSpPr txBox="1"/>
          <p:nvPr/>
        </p:nvSpPr>
        <p:spPr>
          <a:xfrm>
            <a:off x="5729406" y="899428"/>
            <a:ext cx="1362874" cy="461665"/>
          </a:xfrm>
          <a:prstGeom prst="rect">
            <a:avLst/>
          </a:prstGeom>
          <a:noFill/>
        </p:spPr>
        <p:txBody>
          <a:bodyPr wrap="none" rtlCol="0">
            <a:spAutoFit/>
          </a:bodyPr>
          <a:lstStyle/>
          <a:p>
            <a:r>
              <a:rPr kumimoji="1" lang="ja-JP" altLang="en-US" sz="2400" dirty="0"/>
              <a:t>振動する</a:t>
            </a:r>
          </a:p>
        </p:txBody>
      </p:sp>
      <p:sp>
        <p:nvSpPr>
          <p:cNvPr id="9" name="テキスト ボックス 8"/>
          <p:cNvSpPr txBox="1"/>
          <p:nvPr/>
        </p:nvSpPr>
        <p:spPr>
          <a:xfrm>
            <a:off x="1727062" y="1979548"/>
            <a:ext cx="3348994" cy="461665"/>
          </a:xfrm>
          <a:prstGeom prst="rect">
            <a:avLst/>
          </a:prstGeom>
          <a:noFill/>
        </p:spPr>
        <p:txBody>
          <a:bodyPr wrap="none" rtlCol="0">
            <a:spAutoFit/>
          </a:bodyPr>
          <a:lstStyle/>
          <a:p>
            <a:r>
              <a:rPr kumimoji="1" lang="ja-JP" altLang="en-US" sz="2400" dirty="0"/>
              <a:t>振動にかたよりのある光</a:t>
            </a:r>
          </a:p>
        </p:txBody>
      </p:sp>
      <p:sp>
        <p:nvSpPr>
          <p:cNvPr id="11" name="テキスト ボックス 10"/>
          <p:cNvSpPr txBox="1"/>
          <p:nvPr/>
        </p:nvSpPr>
        <p:spPr>
          <a:xfrm>
            <a:off x="6364069" y="1979548"/>
            <a:ext cx="800219" cy="461665"/>
          </a:xfrm>
          <a:prstGeom prst="rect">
            <a:avLst/>
          </a:prstGeom>
          <a:noFill/>
        </p:spPr>
        <p:txBody>
          <a:bodyPr wrap="none" rtlCol="0">
            <a:spAutoFit/>
          </a:bodyPr>
          <a:lstStyle/>
          <a:p>
            <a:r>
              <a:rPr kumimoji="1" lang="ja-JP" altLang="en-US" sz="2400" dirty="0"/>
              <a:t>偏光</a:t>
            </a:r>
          </a:p>
        </p:txBody>
      </p:sp>
      <p:sp>
        <p:nvSpPr>
          <p:cNvPr id="12" name="テキスト ボックス 11"/>
          <p:cNvSpPr txBox="1"/>
          <p:nvPr/>
        </p:nvSpPr>
        <p:spPr>
          <a:xfrm>
            <a:off x="5364088" y="4067780"/>
            <a:ext cx="877163" cy="369332"/>
          </a:xfrm>
          <a:prstGeom prst="rect">
            <a:avLst/>
          </a:prstGeom>
          <a:noFill/>
        </p:spPr>
        <p:txBody>
          <a:bodyPr wrap="none" rtlCol="0">
            <a:spAutoFit/>
          </a:bodyPr>
          <a:lstStyle/>
          <a:p>
            <a:r>
              <a:rPr kumimoji="1" lang="ja-JP" altLang="en-US" dirty="0"/>
              <a:t>偏光板</a:t>
            </a:r>
          </a:p>
        </p:txBody>
      </p:sp>
      <p:sp>
        <p:nvSpPr>
          <p:cNvPr id="13" name="テキスト ボックス 12"/>
          <p:cNvSpPr txBox="1"/>
          <p:nvPr/>
        </p:nvSpPr>
        <p:spPr>
          <a:xfrm>
            <a:off x="1547664" y="3779748"/>
            <a:ext cx="646331" cy="369332"/>
          </a:xfrm>
          <a:prstGeom prst="rect">
            <a:avLst/>
          </a:prstGeom>
          <a:noFill/>
        </p:spPr>
        <p:txBody>
          <a:bodyPr wrap="none" rtlCol="0">
            <a:spAutoFit/>
          </a:bodyPr>
          <a:lstStyle/>
          <a:p>
            <a:r>
              <a:rPr kumimoji="1" lang="ja-JP" altLang="en-US" dirty="0"/>
              <a:t>光源</a:t>
            </a:r>
          </a:p>
        </p:txBody>
      </p:sp>
      <p:sp>
        <p:nvSpPr>
          <p:cNvPr id="42" name="正方形/長方形 41"/>
          <p:cNvSpPr/>
          <p:nvPr/>
        </p:nvSpPr>
        <p:spPr bwMode="auto">
          <a:xfrm>
            <a:off x="5436096" y="2267580"/>
            <a:ext cx="576064" cy="144016"/>
          </a:xfrm>
          <a:prstGeom prst="rect">
            <a:avLst/>
          </a:prstGeom>
          <a:solidFill>
            <a:schemeClr val="accent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43" name="正方形/長方形 42"/>
          <p:cNvSpPr/>
          <p:nvPr/>
        </p:nvSpPr>
        <p:spPr bwMode="auto">
          <a:xfrm>
            <a:off x="5436096" y="1979548"/>
            <a:ext cx="576064" cy="144016"/>
          </a:xfrm>
          <a:prstGeom prst="rect">
            <a:avLst/>
          </a:prstGeom>
          <a:solidFill>
            <a:schemeClr val="accent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 name="テキスト ボックス 13"/>
          <p:cNvSpPr txBox="1"/>
          <p:nvPr/>
        </p:nvSpPr>
        <p:spPr>
          <a:xfrm>
            <a:off x="1979712" y="4787860"/>
            <a:ext cx="877163" cy="369332"/>
          </a:xfrm>
          <a:prstGeom prst="rect">
            <a:avLst/>
          </a:prstGeom>
          <a:solidFill>
            <a:schemeClr val="bg1"/>
          </a:solidFill>
        </p:spPr>
        <p:txBody>
          <a:bodyPr wrap="none" rtlCol="0">
            <a:spAutoFit/>
          </a:bodyPr>
          <a:lstStyle/>
          <a:p>
            <a:r>
              <a:rPr kumimoji="1" lang="ja-JP" altLang="en-US" dirty="0"/>
              <a:t>非偏光</a:t>
            </a:r>
          </a:p>
        </p:txBody>
      </p:sp>
      <p:sp>
        <p:nvSpPr>
          <p:cNvPr id="15" name="テキスト ボックス 14"/>
          <p:cNvSpPr txBox="1"/>
          <p:nvPr/>
        </p:nvSpPr>
        <p:spPr>
          <a:xfrm>
            <a:off x="5508104" y="4787860"/>
            <a:ext cx="646331" cy="369332"/>
          </a:xfrm>
          <a:prstGeom prst="rect">
            <a:avLst/>
          </a:prstGeom>
          <a:solidFill>
            <a:schemeClr val="bg1"/>
          </a:solidFill>
        </p:spPr>
        <p:txBody>
          <a:bodyPr wrap="none" rtlCol="0">
            <a:spAutoFit/>
          </a:bodyPr>
          <a:lstStyle/>
          <a:p>
            <a:r>
              <a:rPr kumimoji="1" lang="ja-JP" altLang="en-US" dirty="0"/>
              <a:t>偏光</a:t>
            </a:r>
          </a:p>
        </p:txBody>
      </p:sp>
      <p:sp>
        <p:nvSpPr>
          <p:cNvPr id="17" name="正方形/長方形 16"/>
          <p:cNvSpPr/>
          <p:nvPr/>
        </p:nvSpPr>
        <p:spPr bwMode="auto">
          <a:xfrm>
            <a:off x="1331640" y="1691516"/>
            <a:ext cx="6192688" cy="1008112"/>
          </a:xfrm>
          <a:prstGeom prst="rect">
            <a:avLst/>
          </a:prstGeom>
          <a:noFill/>
          <a:ln w="3810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49" name="正方形/長方形 48"/>
          <p:cNvSpPr/>
          <p:nvPr/>
        </p:nvSpPr>
        <p:spPr bwMode="auto">
          <a:xfrm>
            <a:off x="1331640" y="611396"/>
            <a:ext cx="6192688" cy="1008112"/>
          </a:xfrm>
          <a:prstGeom prst="rect">
            <a:avLst/>
          </a:prstGeom>
          <a:noFill/>
          <a:ln w="3810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3221052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角丸四角形 134"/>
          <p:cNvSpPr/>
          <p:nvPr/>
        </p:nvSpPr>
        <p:spPr bwMode="auto">
          <a:xfrm>
            <a:off x="3419872" y="692696"/>
            <a:ext cx="5400600" cy="936104"/>
          </a:xfrm>
          <a:prstGeom prst="roundRect">
            <a:avLst/>
          </a:prstGeom>
          <a:solidFill>
            <a:schemeClr val="accent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4" name="角丸四角形 133"/>
          <p:cNvSpPr/>
          <p:nvPr/>
        </p:nvSpPr>
        <p:spPr bwMode="auto">
          <a:xfrm>
            <a:off x="3563888" y="836712"/>
            <a:ext cx="5112568" cy="648072"/>
          </a:xfrm>
          <a:prstGeom prst="roundRect">
            <a:avLst/>
          </a:prstGeom>
          <a:solidFill>
            <a:schemeClr val="bg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p:txBody>
          <a:bodyPr/>
          <a:lstStyle/>
          <a:p>
            <a:r>
              <a:rPr kumimoji="1" lang="ja-JP" altLang="en-US" dirty="0"/>
              <a:t>偏光と法線の関係</a:t>
            </a:r>
          </a:p>
        </p:txBody>
      </p:sp>
      <p:cxnSp>
        <p:nvCxnSpPr>
          <p:cNvPr id="3" name="直線コネクタ 2"/>
          <p:cNvCxnSpPr/>
          <p:nvPr/>
        </p:nvCxnSpPr>
        <p:spPr>
          <a:xfrm>
            <a:off x="5340517" y="4095990"/>
            <a:ext cx="1781457" cy="890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矢印コネクタ 3"/>
          <p:cNvCxnSpPr/>
          <p:nvPr/>
        </p:nvCxnSpPr>
        <p:spPr>
          <a:xfrm flipH="1" flipV="1">
            <a:off x="1777600" y="2314533"/>
            <a:ext cx="275657" cy="136661"/>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7125534" y="2893033"/>
            <a:ext cx="415326" cy="156116"/>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2933984" y="2784044"/>
            <a:ext cx="332850" cy="111934"/>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V="1">
            <a:off x="2939874" y="2672114"/>
            <a:ext cx="197354" cy="223865"/>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フリーフォーム 7"/>
          <p:cNvSpPr/>
          <p:nvPr/>
        </p:nvSpPr>
        <p:spPr>
          <a:xfrm>
            <a:off x="5693988" y="3379052"/>
            <a:ext cx="406734" cy="206714"/>
          </a:xfrm>
          <a:custGeom>
            <a:avLst/>
            <a:gdLst>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3831"/>
              <a:gd name="connsiteX1" fmla="*/ 235744 w 321469"/>
              <a:gd name="connsiteY1" fmla="*/ 173831 h 173831"/>
              <a:gd name="connsiteX2" fmla="*/ 0 w 321469"/>
              <a:gd name="connsiteY2" fmla="*/ 0 h 173831"/>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86433"/>
              <a:gd name="connsiteX1" fmla="*/ 235744 w 321469"/>
              <a:gd name="connsiteY1" fmla="*/ 173831 h 186433"/>
              <a:gd name="connsiteX2" fmla="*/ 0 w 321469"/>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69392"/>
              <a:gd name="connsiteX1" fmla="*/ 243657 w 328811"/>
              <a:gd name="connsiteY1" fmla="*/ 162024 h 169392"/>
              <a:gd name="connsiteX2" fmla="*/ 0 w 328811"/>
              <a:gd name="connsiteY2" fmla="*/ 0 h 169392"/>
              <a:gd name="connsiteX0" fmla="*/ 328811 w 328811"/>
              <a:gd name="connsiteY0" fmla="*/ 22672 h 167110"/>
              <a:gd name="connsiteX1" fmla="*/ 243657 w 328811"/>
              <a:gd name="connsiteY1" fmla="*/ 162024 h 167110"/>
              <a:gd name="connsiteX2" fmla="*/ 0 w 328811"/>
              <a:gd name="connsiteY2" fmla="*/ 0 h 167110"/>
            </a:gdLst>
            <a:ahLst/>
            <a:cxnLst>
              <a:cxn ang="0">
                <a:pos x="connsiteX0" y="connsiteY0"/>
              </a:cxn>
              <a:cxn ang="0">
                <a:pos x="connsiteX1" y="connsiteY1"/>
              </a:cxn>
              <a:cxn ang="0">
                <a:pos x="connsiteX2" y="connsiteY2"/>
              </a:cxn>
            </a:cxnLst>
            <a:rect l="l" t="t" r="r" b="b"/>
            <a:pathLst>
              <a:path w="328811" h="167110">
                <a:moveTo>
                  <a:pt x="328811" y="22672"/>
                </a:moveTo>
                <a:cubicBezTo>
                  <a:pt x="315516" y="94680"/>
                  <a:pt x="292870" y="159445"/>
                  <a:pt x="243657" y="162024"/>
                </a:cubicBezTo>
                <a:cubicBezTo>
                  <a:pt x="170013" y="167110"/>
                  <a:pt x="90140" y="118839"/>
                  <a:pt x="0" y="0"/>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フリーフォーム 8"/>
          <p:cNvSpPr/>
          <p:nvPr/>
        </p:nvSpPr>
        <p:spPr>
          <a:xfrm>
            <a:off x="6097528" y="3278901"/>
            <a:ext cx="26510" cy="132551"/>
          </a:xfrm>
          <a:custGeom>
            <a:avLst/>
            <a:gdLst>
              <a:gd name="connsiteX0" fmla="*/ 21432 w 21432"/>
              <a:gd name="connsiteY0" fmla="*/ 0 h 107157"/>
              <a:gd name="connsiteX1" fmla="*/ 0 w 21432"/>
              <a:gd name="connsiteY1" fmla="*/ 107157 h 107157"/>
            </a:gdLst>
            <a:ahLst/>
            <a:cxnLst>
              <a:cxn ang="0">
                <a:pos x="connsiteX0" y="connsiteY0"/>
              </a:cxn>
              <a:cxn ang="0">
                <a:pos x="connsiteX1" y="connsiteY1"/>
              </a:cxn>
            </a:cxnLst>
            <a:rect l="l" t="t" r="r" b="b"/>
            <a:pathLst>
              <a:path w="21432" h="107157">
                <a:moveTo>
                  <a:pt x="21432" y="0"/>
                </a:moveTo>
                <a:lnTo>
                  <a:pt x="0" y="107157"/>
                </a:lnTo>
              </a:path>
            </a:pathLst>
          </a:custGeom>
          <a:ln w="6350">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0" name="直線コネクタ 9"/>
          <p:cNvCxnSpPr/>
          <p:nvPr/>
        </p:nvCxnSpPr>
        <p:spPr>
          <a:xfrm>
            <a:off x="3559060" y="3205263"/>
            <a:ext cx="1781457"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668330" y="4095990"/>
            <a:ext cx="35629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2668330" y="3205263"/>
            <a:ext cx="890730" cy="890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flipV="1">
            <a:off x="5340517" y="3205263"/>
            <a:ext cx="890730" cy="890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4449787" y="2595528"/>
            <a:ext cx="1168" cy="1055099"/>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15" name="グループ化 14"/>
          <p:cNvGrpSpPr/>
          <p:nvPr/>
        </p:nvGrpSpPr>
        <p:grpSpPr>
          <a:xfrm rot="1094683">
            <a:off x="672110" y="1908727"/>
            <a:ext cx="982022" cy="417352"/>
            <a:chOff x="395536" y="2420888"/>
            <a:chExt cx="1186035" cy="504056"/>
          </a:xfrm>
          <a:solidFill>
            <a:schemeClr val="tx1">
              <a:lumMod val="50000"/>
              <a:lumOff val="50000"/>
            </a:schemeClr>
          </a:solidFill>
        </p:grpSpPr>
        <p:sp>
          <p:nvSpPr>
            <p:cNvPr id="16" name="直方体 15"/>
            <p:cNvSpPr/>
            <p:nvPr/>
          </p:nvSpPr>
          <p:spPr>
            <a:xfrm>
              <a:off x="395536" y="2420888"/>
              <a:ext cx="1008112" cy="504056"/>
            </a:xfrm>
            <a:prstGeom prst="cube">
              <a:avLst>
                <a:gd name="adj" fmla="val 29409"/>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柱 16"/>
            <p:cNvSpPr/>
            <p:nvPr/>
          </p:nvSpPr>
          <p:spPr>
            <a:xfrm rot="5400000">
              <a:off x="1312589" y="2536329"/>
              <a:ext cx="249932" cy="288032"/>
            </a:xfrm>
            <a:prstGeom prst="can">
              <a:avLst>
                <a:gd name="adj" fmla="val 34921"/>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8" name="直線コネクタ 17"/>
          <p:cNvCxnSpPr/>
          <p:nvPr/>
        </p:nvCxnSpPr>
        <p:spPr>
          <a:xfrm flipV="1">
            <a:off x="2312039" y="1780098"/>
            <a:ext cx="0" cy="80165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円弧 19"/>
          <p:cNvSpPr/>
          <p:nvPr/>
        </p:nvSpPr>
        <p:spPr>
          <a:xfrm>
            <a:off x="2044820" y="1869170"/>
            <a:ext cx="534439" cy="534439"/>
          </a:xfrm>
          <a:prstGeom prst="arc">
            <a:avLst>
              <a:gd name="adj1" fmla="val 16200000"/>
              <a:gd name="adj2" fmla="val 21283755"/>
            </a:avLst>
          </a:prstGeom>
          <a:ln w="19050">
            <a:solidFill>
              <a:schemeClr val="tx1"/>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1" name="直線コネクタ 20"/>
          <p:cNvCxnSpPr/>
          <p:nvPr/>
        </p:nvCxnSpPr>
        <p:spPr>
          <a:xfrm flipV="1">
            <a:off x="2490186" y="1212589"/>
            <a:ext cx="0" cy="71258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 name="グループ化 21"/>
          <p:cNvGrpSpPr/>
          <p:nvPr/>
        </p:nvGrpSpPr>
        <p:grpSpPr>
          <a:xfrm rot="20898175">
            <a:off x="7790207" y="2642498"/>
            <a:ext cx="743952" cy="427803"/>
            <a:chOff x="6562725" y="2996952"/>
            <a:chExt cx="817587" cy="470148"/>
          </a:xfrm>
        </p:grpSpPr>
        <p:sp>
          <p:nvSpPr>
            <p:cNvPr id="23" name="円/楕円 22"/>
            <p:cNvSpPr/>
            <p:nvPr/>
          </p:nvSpPr>
          <p:spPr>
            <a:xfrm>
              <a:off x="6948264" y="2996952"/>
              <a:ext cx="432048" cy="432048"/>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p:cNvCxnSpPr/>
            <p:nvPr/>
          </p:nvCxnSpPr>
          <p:spPr>
            <a:xfrm flipH="1" flipV="1">
              <a:off x="6600825" y="3019425"/>
              <a:ext cx="228601" cy="85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flipV="1">
              <a:off x="6562725" y="3228975"/>
              <a:ext cx="2381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6610350" y="3371850"/>
              <a:ext cx="209550" cy="95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直線コネクタ 26"/>
          <p:cNvCxnSpPr/>
          <p:nvPr/>
        </p:nvCxnSpPr>
        <p:spPr>
          <a:xfrm>
            <a:off x="7121976" y="2608260"/>
            <a:ext cx="0" cy="890730"/>
          </a:xfrm>
          <a:prstGeom prst="line">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円弧 27"/>
          <p:cNvSpPr/>
          <p:nvPr/>
        </p:nvSpPr>
        <p:spPr>
          <a:xfrm>
            <a:off x="2044820" y="2047314"/>
            <a:ext cx="534439" cy="1068874"/>
          </a:xfrm>
          <a:prstGeom prst="arc">
            <a:avLst>
              <a:gd name="adj1" fmla="val 1643093"/>
              <a:gd name="adj2" fmla="val 192887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9" name="直線矢印コネクタ 28"/>
          <p:cNvCxnSpPr/>
          <p:nvPr/>
        </p:nvCxnSpPr>
        <p:spPr>
          <a:xfrm flipV="1">
            <a:off x="2424400" y="1968123"/>
            <a:ext cx="241537" cy="415323"/>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2312469" y="2386394"/>
            <a:ext cx="114876" cy="1944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フリーフォーム 30"/>
          <p:cNvSpPr/>
          <p:nvPr/>
        </p:nvSpPr>
        <p:spPr>
          <a:xfrm>
            <a:off x="3813790" y="2535959"/>
            <a:ext cx="1411023" cy="1309004"/>
          </a:xfrm>
          <a:custGeom>
            <a:avLst/>
            <a:gdLst>
              <a:gd name="connsiteX0" fmla="*/ 0 w 1028700"/>
              <a:gd name="connsiteY0" fmla="*/ 636985 h 1172766"/>
              <a:gd name="connsiteX1" fmla="*/ 504825 w 1028700"/>
              <a:gd name="connsiteY1" fmla="*/ 89297 h 1172766"/>
              <a:gd name="connsiteX2" fmla="*/ 1028700 w 1028700"/>
              <a:gd name="connsiteY2" fmla="*/ 1172766 h 1172766"/>
              <a:gd name="connsiteX0" fmla="*/ 0 w 1091357"/>
              <a:gd name="connsiteY0" fmla="*/ 833355 h 1133492"/>
              <a:gd name="connsiteX1" fmla="*/ 567482 w 1091357"/>
              <a:gd name="connsiteY1" fmla="*/ 50023 h 1133492"/>
              <a:gd name="connsiteX2" fmla="*/ 1091357 w 1091357"/>
              <a:gd name="connsiteY2" fmla="*/ 1133492 h 1133492"/>
              <a:gd name="connsiteX0" fmla="*/ 0 w 1202606"/>
              <a:gd name="connsiteY0" fmla="*/ 886648 h 1506542"/>
              <a:gd name="connsiteX1" fmla="*/ 567482 w 1202606"/>
              <a:gd name="connsiteY1" fmla="*/ 103316 h 1506542"/>
              <a:gd name="connsiteX2" fmla="*/ 1202606 w 1202606"/>
              <a:gd name="connsiteY2" fmla="*/ 1506542 h 1506542"/>
              <a:gd name="connsiteX0" fmla="*/ 0 w 1140694"/>
              <a:gd name="connsiteY0" fmla="*/ 1162476 h 1451376"/>
              <a:gd name="connsiteX1" fmla="*/ 505570 w 1140694"/>
              <a:gd name="connsiteY1" fmla="*/ 48150 h 1451376"/>
              <a:gd name="connsiteX2" fmla="*/ 1140694 w 1140694"/>
              <a:gd name="connsiteY2" fmla="*/ 1451376 h 1451376"/>
              <a:gd name="connsiteX0" fmla="*/ 0 w 1140694"/>
              <a:gd name="connsiteY0" fmla="*/ 764807 h 1053707"/>
              <a:gd name="connsiteX1" fmla="*/ 515095 w 1140694"/>
              <a:gd name="connsiteY1" fmla="*/ 48150 h 1053707"/>
              <a:gd name="connsiteX2" fmla="*/ 1140694 w 1140694"/>
              <a:gd name="connsiteY2" fmla="*/ 1053707 h 1053707"/>
              <a:gd name="connsiteX0" fmla="*/ 0 w 1140694"/>
              <a:gd name="connsiteY0" fmla="*/ 764807 h 1053707"/>
              <a:gd name="connsiteX1" fmla="*/ 515095 w 1140694"/>
              <a:gd name="connsiteY1" fmla="*/ 48150 h 1053707"/>
              <a:gd name="connsiteX2" fmla="*/ 1140694 w 1140694"/>
              <a:gd name="connsiteY2" fmla="*/ 1053707 h 1053707"/>
              <a:gd name="connsiteX0" fmla="*/ 0 w 1140694"/>
              <a:gd name="connsiteY0" fmla="*/ 736430 h 1025330"/>
              <a:gd name="connsiteX1" fmla="*/ 515095 w 1140694"/>
              <a:gd name="connsiteY1" fmla="*/ 19773 h 1025330"/>
              <a:gd name="connsiteX2" fmla="*/ 1140694 w 1140694"/>
              <a:gd name="connsiteY2" fmla="*/ 1025330 h 1025330"/>
              <a:gd name="connsiteX0" fmla="*/ 0 w 1140694"/>
              <a:gd name="connsiteY0" fmla="*/ 736430 h 1025330"/>
              <a:gd name="connsiteX1" fmla="*/ 515095 w 1140694"/>
              <a:gd name="connsiteY1" fmla="*/ 19773 h 1025330"/>
              <a:gd name="connsiteX2" fmla="*/ 1140694 w 1140694"/>
              <a:gd name="connsiteY2" fmla="*/ 1025330 h 1025330"/>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792935 h 1081835"/>
              <a:gd name="connsiteX1" fmla="*/ 515095 w 1140694"/>
              <a:gd name="connsiteY1" fmla="*/ 76278 h 1081835"/>
              <a:gd name="connsiteX2" fmla="*/ 1140694 w 1140694"/>
              <a:gd name="connsiteY2" fmla="*/ 1081835 h 1081835"/>
              <a:gd name="connsiteX0" fmla="*/ 0 w 1140694"/>
              <a:gd name="connsiteY0" fmla="*/ 769321 h 1058221"/>
              <a:gd name="connsiteX1" fmla="*/ 515095 w 1140694"/>
              <a:gd name="connsiteY1" fmla="*/ 52664 h 1058221"/>
              <a:gd name="connsiteX2" fmla="*/ 1140694 w 1140694"/>
              <a:gd name="connsiteY2" fmla="*/ 1058221 h 1058221"/>
              <a:gd name="connsiteX0" fmla="*/ 0 w 1140694"/>
              <a:gd name="connsiteY0" fmla="*/ 769321 h 1058221"/>
              <a:gd name="connsiteX1" fmla="*/ 515095 w 1140694"/>
              <a:gd name="connsiteY1" fmla="*/ 52664 h 1058221"/>
              <a:gd name="connsiteX2" fmla="*/ 1140694 w 1140694"/>
              <a:gd name="connsiteY2" fmla="*/ 1058221 h 1058221"/>
            </a:gdLst>
            <a:ahLst/>
            <a:cxnLst>
              <a:cxn ang="0">
                <a:pos x="connsiteX0" y="connsiteY0"/>
              </a:cxn>
              <a:cxn ang="0">
                <a:pos x="connsiteX1" y="connsiteY1"/>
              </a:cxn>
              <a:cxn ang="0">
                <a:pos x="connsiteX2" y="connsiteY2"/>
              </a:cxn>
            </a:cxnLst>
            <a:rect l="l" t="t" r="r" b="b"/>
            <a:pathLst>
              <a:path w="1140694" h="1058221">
                <a:moveTo>
                  <a:pt x="0" y="769321"/>
                </a:moveTo>
                <a:cubicBezTo>
                  <a:pt x="81409" y="445396"/>
                  <a:pt x="252524" y="0"/>
                  <a:pt x="515095" y="52664"/>
                </a:cubicBezTo>
                <a:cubicBezTo>
                  <a:pt x="842728" y="156799"/>
                  <a:pt x="1028676" y="549229"/>
                  <a:pt x="1140694" y="1058221"/>
                </a:cubicBezTo>
              </a:path>
            </a:pathLst>
          </a:cu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2" name="直線コネクタ 31"/>
          <p:cNvCxnSpPr/>
          <p:nvPr/>
        </p:nvCxnSpPr>
        <p:spPr>
          <a:xfrm>
            <a:off x="2934321" y="2670894"/>
            <a:ext cx="0" cy="445433"/>
          </a:xfrm>
          <a:prstGeom prst="line">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flipV="1">
            <a:off x="3808819" y="3488038"/>
            <a:ext cx="640968" cy="162589"/>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4449787" y="3650627"/>
            <a:ext cx="769961" cy="193824"/>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V="1">
            <a:off x="4449787" y="3116895"/>
            <a:ext cx="528424" cy="533732"/>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flipV="1">
            <a:off x="3976715" y="3016747"/>
            <a:ext cx="473072" cy="633880"/>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4449787" y="3488038"/>
            <a:ext cx="681593" cy="162589"/>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4449787" y="2786992"/>
            <a:ext cx="298670" cy="863634"/>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flipV="1">
            <a:off x="4159342" y="2716299"/>
            <a:ext cx="290445" cy="934327"/>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sp>
        <p:nvSpPr>
          <p:cNvPr id="40" name="フリーフォーム 39"/>
          <p:cNvSpPr/>
          <p:nvPr/>
        </p:nvSpPr>
        <p:spPr>
          <a:xfrm>
            <a:off x="5691040" y="3140951"/>
            <a:ext cx="484609" cy="232208"/>
          </a:xfrm>
          <a:custGeom>
            <a:avLst/>
            <a:gdLst>
              <a:gd name="connsiteX0" fmla="*/ 354806 w 394890"/>
              <a:gd name="connsiteY0" fmla="*/ 107553 h 181371"/>
              <a:gd name="connsiteX1" fmla="*/ 335756 w 394890"/>
              <a:gd name="connsiteY1" fmla="*/ 12303 h 181371"/>
              <a:gd name="connsiteX2" fmla="*/ 0 w 394890"/>
              <a:gd name="connsiteY2" fmla="*/ 181371 h 181371"/>
              <a:gd name="connsiteX0" fmla="*/ 354806 w 375468"/>
              <a:gd name="connsiteY0" fmla="*/ 95250 h 169068"/>
              <a:gd name="connsiteX1" fmla="*/ 335756 w 375468"/>
              <a:gd name="connsiteY1" fmla="*/ 0 h 169068"/>
              <a:gd name="connsiteX2" fmla="*/ 0 w 375468"/>
              <a:gd name="connsiteY2" fmla="*/ 169068 h 169068"/>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82612"/>
              <a:gd name="connsiteY0" fmla="*/ 113904 h 187722"/>
              <a:gd name="connsiteX1" fmla="*/ 342900 w 382612"/>
              <a:gd name="connsiteY1" fmla="*/ 6747 h 187722"/>
              <a:gd name="connsiteX2" fmla="*/ 0 w 382612"/>
              <a:gd name="connsiteY2" fmla="*/ 187722 h 187722"/>
              <a:gd name="connsiteX0" fmla="*/ 354806 w 391765"/>
              <a:gd name="connsiteY0" fmla="*/ 113904 h 187722"/>
              <a:gd name="connsiteX1" fmla="*/ 342900 w 391765"/>
              <a:gd name="connsiteY1" fmla="*/ 6747 h 187722"/>
              <a:gd name="connsiteX2" fmla="*/ 0 w 391765"/>
              <a:gd name="connsiteY2" fmla="*/ 187722 h 187722"/>
              <a:gd name="connsiteX0" fmla="*/ 354806 w 391765"/>
              <a:gd name="connsiteY0" fmla="*/ 113904 h 187722"/>
              <a:gd name="connsiteX1" fmla="*/ 342900 w 391765"/>
              <a:gd name="connsiteY1" fmla="*/ 6747 h 187722"/>
              <a:gd name="connsiteX2" fmla="*/ 0 w 391765"/>
              <a:gd name="connsiteY2" fmla="*/ 187722 h 187722"/>
            </a:gdLst>
            <a:ahLst/>
            <a:cxnLst>
              <a:cxn ang="0">
                <a:pos x="connsiteX0" y="connsiteY0"/>
              </a:cxn>
              <a:cxn ang="0">
                <a:pos x="connsiteX1" y="connsiteY1"/>
              </a:cxn>
              <a:cxn ang="0">
                <a:pos x="connsiteX2" y="connsiteY2"/>
              </a:cxn>
            </a:cxnLst>
            <a:rect l="l" t="t" r="r" b="b"/>
            <a:pathLst>
              <a:path w="391765" h="187722">
                <a:moveTo>
                  <a:pt x="354806" y="113904"/>
                </a:moveTo>
                <a:cubicBezTo>
                  <a:pt x="381248" y="74415"/>
                  <a:pt x="391765" y="17017"/>
                  <a:pt x="342900" y="6747"/>
                </a:cubicBezTo>
                <a:cubicBezTo>
                  <a:pt x="264915" y="0"/>
                  <a:pt x="122982" y="104006"/>
                  <a:pt x="0" y="187722"/>
                </a:cubicBezTo>
              </a:path>
            </a:pathLst>
          </a:custGeom>
          <a:ln w="190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フリーフォーム 40"/>
          <p:cNvSpPr/>
          <p:nvPr/>
        </p:nvSpPr>
        <p:spPr>
          <a:xfrm>
            <a:off x="6047522" y="3195042"/>
            <a:ext cx="454756" cy="251873"/>
          </a:xfrm>
          <a:custGeom>
            <a:avLst/>
            <a:gdLst>
              <a:gd name="connsiteX0" fmla="*/ 351163 w 351163"/>
              <a:gd name="connsiteY0" fmla="*/ 0 h 201517"/>
              <a:gd name="connsiteX1" fmla="*/ 50953 w 351163"/>
              <a:gd name="connsiteY1" fmla="*/ 190041 h 201517"/>
              <a:gd name="connsiteX2" fmla="*/ 45445 w 351163"/>
              <a:gd name="connsiteY2" fmla="*/ 68856 h 201517"/>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203618"/>
              <a:gd name="connsiteX1" fmla="*/ 67423 w 367633"/>
              <a:gd name="connsiteY1" fmla="*/ 190041 h 203618"/>
              <a:gd name="connsiteX2" fmla="*/ 61915 w 367633"/>
              <a:gd name="connsiteY2" fmla="*/ 68856 h 203618"/>
              <a:gd name="connsiteX0" fmla="*/ 367633 w 367633"/>
              <a:gd name="connsiteY0" fmla="*/ 0 h 203618"/>
              <a:gd name="connsiteX1" fmla="*/ 67423 w 367633"/>
              <a:gd name="connsiteY1" fmla="*/ 190041 h 203618"/>
              <a:gd name="connsiteX2" fmla="*/ 61915 w 367633"/>
              <a:gd name="connsiteY2" fmla="*/ 68856 h 203618"/>
            </a:gdLst>
            <a:ahLst/>
            <a:cxnLst>
              <a:cxn ang="0">
                <a:pos x="connsiteX0" y="connsiteY0"/>
              </a:cxn>
              <a:cxn ang="0">
                <a:pos x="connsiteX1" y="connsiteY1"/>
              </a:cxn>
              <a:cxn ang="0">
                <a:pos x="connsiteX2" y="connsiteY2"/>
              </a:cxn>
            </a:cxnLst>
            <a:rect l="l" t="t" r="r" b="b"/>
            <a:pathLst>
              <a:path w="367633" h="203618">
                <a:moveTo>
                  <a:pt x="367633" y="0"/>
                </a:moveTo>
                <a:cubicBezTo>
                  <a:pt x="284354" y="93474"/>
                  <a:pt x="131721" y="203618"/>
                  <a:pt x="67423" y="190041"/>
                </a:cubicBezTo>
                <a:cubicBezTo>
                  <a:pt x="0" y="168849"/>
                  <a:pt x="34628" y="110233"/>
                  <a:pt x="61915" y="68856"/>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フリーフォーム 41"/>
          <p:cNvSpPr/>
          <p:nvPr/>
        </p:nvSpPr>
        <p:spPr>
          <a:xfrm>
            <a:off x="6124041" y="2952034"/>
            <a:ext cx="368195" cy="326867"/>
          </a:xfrm>
          <a:custGeom>
            <a:avLst/>
            <a:gdLst>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90426 h 264244"/>
              <a:gd name="connsiteX1" fmla="*/ 132407 w 297656"/>
              <a:gd name="connsiteY1" fmla="*/ 12973 h 264244"/>
              <a:gd name="connsiteX2" fmla="*/ 0 w 297656"/>
              <a:gd name="connsiteY2" fmla="*/ 264244 h 264244"/>
            </a:gdLst>
            <a:ahLst/>
            <a:cxnLst>
              <a:cxn ang="0">
                <a:pos x="connsiteX0" y="connsiteY0"/>
              </a:cxn>
              <a:cxn ang="0">
                <a:pos x="connsiteX1" y="connsiteY1"/>
              </a:cxn>
              <a:cxn ang="0">
                <a:pos x="connsiteX2" y="connsiteY2"/>
              </a:cxn>
            </a:cxnLst>
            <a:rect l="l" t="t" r="r" b="b"/>
            <a:pathLst>
              <a:path w="297656" h="264244">
                <a:moveTo>
                  <a:pt x="297656" y="190426"/>
                </a:moveTo>
                <a:cubicBezTo>
                  <a:pt x="251321" y="89595"/>
                  <a:pt x="211459" y="0"/>
                  <a:pt x="132407" y="12973"/>
                </a:cubicBezTo>
                <a:cubicBezTo>
                  <a:pt x="69949" y="24036"/>
                  <a:pt x="26020" y="160238"/>
                  <a:pt x="0" y="264244"/>
                </a:cubicBezTo>
              </a:path>
            </a:pathLst>
          </a:cu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フリーフォーム 42"/>
          <p:cNvSpPr/>
          <p:nvPr/>
        </p:nvSpPr>
        <p:spPr>
          <a:xfrm rot="2381027">
            <a:off x="3210169" y="3088895"/>
            <a:ext cx="426071" cy="136764"/>
          </a:xfrm>
          <a:custGeom>
            <a:avLst/>
            <a:gdLst>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3831"/>
              <a:gd name="connsiteX1" fmla="*/ 235744 w 321469"/>
              <a:gd name="connsiteY1" fmla="*/ 173831 h 173831"/>
              <a:gd name="connsiteX2" fmla="*/ 0 w 321469"/>
              <a:gd name="connsiteY2" fmla="*/ 0 h 173831"/>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86433"/>
              <a:gd name="connsiteX1" fmla="*/ 235744 w 321469"/>
              <a:gd name="connsiteY1" fmla="*/ 173831 h 186433"/>
              <a:gd name="connsiteX2" fmla="*/ 0 w 321469"/>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69392"/>
              <a:gd name="connsiteX1" fmla="*/ 243657 w 328811"/>
              <a:gd name="connsiteY1" fmla="*/ 162024 h 169392"/>
              <a:gd name="connsiteX2" fmla="*/ 0 w 328811"/>
              <a:gd name="connsiteY2" fmla="*/ 0 h 169392"/>
              <a:gd name="connsiteX0" fmla="*/ 328811 w 328811"/>
              <a:gd name="connsiteY0" fmla="*/ 22672 h 167110"/>
              <a:gd name="connsiteX1" fmla="*/ 243657 w 328811"/>
              <a:gd name="connsiteY1" fmla="*/ 162024 h 167110"/>
              <a:gd name="connsiteX2" fmla="*/ 0 w 328811"/>
              <a:gd name="connsiteY2" fmla="*/ 0 h 167110"/>
              <a:gd name="connsiteX0" fmla="*/ 328811 w 328811"/>
              <a:gd name="connsiteY0" fmla="*/ 22672 h 118839"/>
              <a:gd name="connsiteX1" fmla="*/ 194029 w 328811"/>
              <a:gd name="connsiteY1" fmla="*/ 19161 h 118839"/>
              <a:gd name="connsiteX2" fmla="*/ 0 w 328811"/>
              <a:gd name="connsiteY2" fmla="*/ 0 h 118839"/>
              <a:gd name="connsiteX0" fmla="*/ 328811 w 328811"/>
              <a:gd name="connsiteY0" fmla="*/ 22672 h 94680"/>
              <a:gd name="connsiteX1" fmla="*/ 194029 w 328811"/>
              <a:gd name="connsiteY1" fmla="*/ 19161 h 94680"/>
              <a:gd name="connsiteX2" fmla="*/ 0 w 328811"/>
              <a:gd name="connsiteY2" fmla="*/ 0 h 94680"/>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0561"/>
              <a:gd name="connsiteX1" fmla="*/ 194029 w 344444"/>
              <a:gd name="connsiteY1" fmla="*/ 99933 h 110561"/>
              <a:gd name="connsiteX2" fmla="*/ 0 w 344444"/>
              <a:gd name="connsiteY2" fmla="*/ 80772 h 110561"/>
              <a:gd name="connsiteX0" fmla="*/ 344444 w 344444"/>
              <a:gd name="connsiteY0" fmla="*/ 0 h 110561"/>
              <a:gd name="connsiteX1" fmla="*/ 194029 w 344444"/>
              <a:gd name="connsiteY1" fmla="*/ 99933 h 110561"/>
              <a:gd name="connsiteX2" fmla="*/ 0 w 344444"/>
              <a:gd name="connsiteY2" fmla="*/ 80772 h 110561"/>
            </a:gdLst>
            <a:ahLst/>
            <a:cxnLst>
              <a:cxn ang="0">
                <a:pos x="connsiteX0" y="connsiteY0"/>
              </a:cxn>
              <a:cxn ang="0">
                <a:pos x="connsiteX1" y="connsiteY1"/>
              </a:cxn>
              <a:cxn ang="0">
                <a:pos x="connsiteX2" y="connsiteY2"/>
              </a:cxn>
            </a:cxnLst>
            <a:rect l="l" t="t" r="r" b="b"/>
            <a:pathLst>
              <a:path w="344444" h="110561">
                <a:moveTo>
                  <a:pt x="344444" y="0"/>
                </a:moveTo>
                <a:cubicBezTo>
                  <a:pt x="304664" y="67747"/>
                  <a:pt x="246912" y="90473"/>
                  <a:pt x="194029" y="99933"/>
                </a:cubicBezTo>
                <a:cubicBezTo>
                  <a:pt x="142063" y="99409"/>
                  <a:pt x="60377" y="110561"/>
                  <a:pt x="0" y="80772"/>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フリーフォーム 43"/>
          <p:cNvSpPr/>
          <p:nvPr/>
        </p:nvSpPr>
        <p:spPr>
          <a:xfrm rot="2381027">
            <a:off x="3258925" y="2988362"/>
            <a:ext cx="484609" cy="232208"/>
          </a:xfrm>
          <a:custGeom>
            <a:avLst/>
            <a:gdLst>
              <a:gd name="connsiteX0" fmla="*/ 354806 w 394890"/>
              <a:gd name="connsiteY0" fmla="*/ 107553 h 181371"/>
              <a:gd name="connsiteX1" fmla="*/ 335756 w 394890"/>
              <a:gd name="connsiteY1" fmla="*/ 12303 h 181371"/>
              <a:gd name="connsiteX2" fmla="*/ 0 w 394890"/>
              <a:gd name="connsiteY2" fmla="*/ 181371 h 181371"/>
              <a:gd name="connsiteX0" fmla="*/ 354806 w 375468"/>
              <a:gd name="connsiteY0" fmla="*/ 95250 h 169068"/>
              <a:gd name="connsiteX1" fmla="*/ 335756 w 375468"/>
              <a:gd name="connsiteY1" fmla="*/ 0 h 169068"/>
              <a:gd name="connsiteX2" fmla="*/ 0 w 375468"/>
              <a:gd name="connsiteY2" fmla="*/ 169068 h 169068"/>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82612"/>
              <a:gd name="connsiteY0" fmla="*/ 113904 h 187722"/>
              <a:gd name="connsiteX1" fmla="*/ 342900 w 382612"/>
              <a:gd name="connsiteY1" fmla="*/ 6747 h 187722"/>
              <a:gd name="connsiteX2" fmla="*/ 0 w 382612"/>
              <a:gd name="connsiteY2" fmla="*/ 187722 h 187722"/>
              <a:gd name="connsiteX0" fmla="*/ 354806 w 391765"/>
              <a:gd name="connsiteY0" fmla="*/ 113904 h 187722"/>
              <a:gd name="connsiteX1" fmla="*/ 342900 w 391765"/>
              <a:gd name="connsiteY1" fmla="*/ 6747 h 187722"/>
              <a:gd name="connsiteX2" fmla="*/ 0 w 391765"/>
              <a:gd name="connsiteY2" fmla="*/ 187722 h 187722"/>
              <a:gd name="connsiteX0" fmla="*/ 354806 w 391765"/>
              <a:gd name="connsiteY0" fmla="*/ 113904 h 187722"/>
              <a:gd name="connsiteX1" fmla="*/ 342900 w 391765"/>
              <a:gd name="connsiteY1" fmla="*/ 6747 h 187722"/>
              <a:gd name="connsiteX2" fmla="*/ 0 w 391765"/>
              <a:gd name="connsiteY2" fmla="*/ 187722 h 187722"/>
            </a:gdLst>
            <a:ahLst/>
            <a:cxnLst>
              <a:cxn ang="0">
                <a:pos x="connsiteX0" y="connsiteY0"/>
              </a:cxn>
              <a:cxn ang="0">
                <a:pos x="connsiteX1" y="connsiteY1"/>
              </a:cxn>
              <a:cxn ang="0">
                <a:pos x="connsiteX2" y="connsiteY2"/>
              </a:cxn>
            </a:cxnLst>
            <a:rect l="l" t="t" r="r" b="b"/>
            <a:pathLst>
              <a:path w="391765" h="187722">
                <a:moveTo>
                  <a:pt x="354806" y="113904"/>
                </a:moveTo>
                <a:cubicBezTo>
                  <a:pt x="381248" y="74415"/>
                  <a:pt x="391765" y="17017"/>
                  <a:pt x="342900" y="6747"/>
                </a:cubicBezTo>
                <a:cubicBezTo>
                  <a:pt x="264915" y="0"/>
                  <a:pt x="122982" y="104006"/>
                  <a:pt x="0" y="187722"/>
                </a:cubicBezTo>
              </a:path>
            </a:pathLst>
          </a:custGeom>
          <a:ln w="190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フリーフォーム 44"/>
          <p:cNvSpPr/>
          <p:nvPr/>
        </p:nvSpPr>
        <p:spPr>
          <a:xfrm rot="2381027">
            <a:off x="3495889" y="3245825"/>
            <a:ext cx="454756" cy="251873"/>
          </a:xfrm>
          <a:custGeom>
            <a:avLst/>
            <a:gdLst>
              <a:gd name="connsiteX0" fmla="*/ 351163 w 351163"/>
              <a:gd name="connsiteY0" fmla="*/ 0 h 201517"/>
              <a:gd name="connsiteX1" fmla="*/ 50953 w 351163"/>
              <a:gd name="connsiteY1" fmla="*/ 190041 h 201517"/>
              <a:gd name="connsiteX2" fmla="*/ 45445 w 351163"/>
              <a:gd name="connsiteY2" fmla="*/ 68856 h 201517"/>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203618"/>
              <a:gd name="connsiteX1" fmla="*/ 67423 w 367633"/>
              <a:gd name="connsiteY1" fmla="*/ 190041 h 203618"/>
              <a:gd name="connsiteX2" fmla="*/ 61915 w 367633"/>
              <a:gd name="connsiteY2" fmla="*/ 68856 h 203618"/>
              <a:gd name="connsiteX0" fmla="*/ 367633 w 367633"/>
              <a:gd name="connsiteY0" fmla="*/ 0 h 203618"/>
              <a:gd name="connsiteX1" fmla="*/ 67423 w 367633"/>
              <a:gd name="connsiteY1" fmla="*/ 190041 h 203618"/>
              <a:gd name="connsiteX2" fmla="*/ 61915 w 367633"/>
              <a:gd name="connsiteY2" fmla="*/ 68856 h 203618"/>
            </a:gdLst>
            <a:ahLst/>
            <a:cxnLst>
              <a:cxn ang="0">
                <a:pos x="connsiteX0" y="connsiteY0"/>
              </a:cxn>
              <a:cxn ang="0">
                <a:pos x="connsiteX1" y="connsiteY1"/>
              </a:cxn>
              <a:cxn ang="0">
                <a:pos x="connsiteX2" y="connsiteY2"/>
              </a:cxn>
            </a:cxnLst>
            <a:rect l="l" t="t" r="r" b="b"/>
            <a:pathLst>
              <a:path w="367633" h="203618">
                <a:moveTo>
                  <a:pt x="367633" y="0"/>
                </a:moveTo>
                <a:cubicBezTo>
                  <a:pt x="284354" y="93474"/>
                  <a:pt x="131721" y="203618"/>
                  <a:pt x="67423" y="190041"/>
                </a:cubicBezTo>
                <a:cubicBezTo>
                  <a:pt x="0" y="168849"/>
                  <a:pt x="34628" y="110233"/>
                  <a:pt x="61915" y="68856"/>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 name="フリーフォーム 45"/>
          <p:cNvSpPr/>
          <p:nvPr/>
        </p:nvSpPr>
        <p:spPr>
          <a:xfrm rot="2381027">
            <a:off x="3643231" y="3217564"/>
            <a:ext cx="368195" cy="161664"/>
          </a:xfrm>
          <a:custGeom>
            <a:avLst/>
            <a:gdLst>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90426 h 264244"/>
              <a:gd name="connsiteX1" fmla="*/ 132407 w 297656"/>
              <a:gd name="connsiteY1" fmla="*/ 12973 h 264244"/>
              <a:gd name="connsiteX2" fmla="*/ 0 w 297656"/>
              <a:gd name="connsiteY2" fmla="*/ 264244 h 264244"/>
              <a:gd name="connsiteX0" fmla="*/ 297656 w 297656"/>
              <a:gd name="connsiteY0" fmla="*/ 100831 h 174649"/>
              <a:gd name="connsiteX1" fmla="*/ 170282 w 297656"/>
              <a:gd name="connsiteY1" fmla="*/ 62874 h 174649"/>
              <a:gd name="connsiteX2" fmla="*/ 0 w 297656"/>
              <a:gd name="connsiteY2" fmla="*/ 174649 h 174649"/>
              <a:gd name="connsiteX0" fmla="*/ 297656 w 297656"/>
              <a:gd name="connsiteY0" fmla="*/ 100831 h 174649"/>
              <a:gd name="connsiteX1" fmla="*/ 170282 w 297656"/>
              <a:gd name="connsiteY1" fmla="*/ 62874 h 174649"/>
              <a:gd name="connsiteX2" fmla="*/ 0 w 297656"/>
              <a:gd name="connsiteY2" fmla="*/ 174649 h 174649"/>
              <a:gd name="connsiteX0" fmla="*/ 297656 w 297656"/>
              <a:gd name="connsiteY0" fmla="*/ 50930 h 124748"/>
              <a:gd name="connsiteX1" fmla="*/ 170282 w 297656"/>
              <a:gd name="connsiteY1" fmla="*/ 12973 h 124748"/>
              <a:gd name="connsiteX2" fmla="*/ 0 w 297656"/>
              <a:gd name="connsiteY2" fmla="*/ 124748 h 124748"/>
              <a:gd name="connsiteX0" fmla="*/ 297656 w 297656"/>
              <a:gd name="connsiteY0" fmla="*/ 50930 h 124748"/>
              <a:gd name="connsiteX1" fmla="*/ 170282 w 297656"/>
              <a:gd name="connsiteY1" fmla="*/ 12973 h 124748"/>
              <a:gd name="connsiteX2" fmla="*/ 0 w 297656"/>
              <a:gd name="connsiteY2" fmla="*/ 124748 h 124748"/>
              <a:gd name="connsiteX0" fmla="*/ 297656 w 297656"/>
              <a:gd name="connsiteY0" fmla="*/ 56874 h 130692"/>
              <a:gd name="connsiteX1" fmla="*/ 170282 w 297656"/>
              <a:gd name="connsiteY1" fmla="*/ 18917 h 130692"/>
              <a:gd name="connsiteX2" fmla="*/ 0 w 297656"/>
              <a:gd name="connsiteY2" fmla="*/ 130692 h 130692"/>
              <a:gd name="connsiteX0" fmla="*/ 297656 w 297656"/>
              <a:gd name="connsiteY0" fmla="*/ 56874 h 130692"/>
              <a:gd name="connsiteX1" fmla="*/ 170282 w 297656"/>
              <a:gd name="connsiteY1" fmla="*/ 18917 h 130692"/>
              <a:gd name="connsiteX2" fmla="*/ 0 w 297656"/>
              <a:gd name="connsiteY2" fmla="*/ 130692 h 130692"/>
              <a:gd name="connsiteX0" fmla="*/ 297656 w 297656"/>
              <a:gd name="connsiteY0" fmla="*/ 56874 h 130692"/>
              <a:gd name="connsiteX1" fmla="*/ 170282 w 297656"/>
              <a:gd name="connsiteY1" fmla="*/ 18917 h 130692"/>
              <a:gd name="connsiteX2" fmla="*/ 0 w 297656"/>
              <a:gd name="connsiteY2" fmla="*/ 130692 h 130692"/>
            </a:gdLst>
            <a:ahLst/>
            <a:cxnLst>
              <a:cxn ang="0">
                <a:pos x="connsiteX0" y="connsiteY0"/>
              </a:cxn>
              <a:cxn ang="0">
                <a:pos x="connsiteX1" y="connsiteY1"/>
              </a:cxn>
              <a:cxn ang="0">
                <a:pos x="connsiteX2" y="connsiteY2"/>
              </a:cxn>
            </a:cxnLst>
            <a:rect l="l" t="t" r="r" b="b"/>
            <a:pathLst>
              <a:path w="297656" h="130692">
                <a:moveTo>
                  <a:pt x="297656" y="56874"/>
                </a:moveTo>
                <a:cubicBezTo>
                  <a:pt x="269690" y="25957"/>
                  <a:pt x="236957" y="0"/>
                  <a:pt x="170282" y="18917"/>
                </a:cubicBezTo>
                <a:cubicBezTo>
                  <a:pt x="98795" y="37472"/>
                  <a:pt x="45061" y="69678"/>
                  <a:pt x="0" y="130692"/>
                </a:cubicBezTo>
              </a:path>
            </a:pathLst>
          </a:cu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7" name="直線コネクタ 46"/>
          <p:cNvCxnSpPr/>
          <p:nvPr/>
        </p:nvCxnSpPr>
        <p:spPr>
          <a:xfrm flipH="1">
            <a:off x="2221156" y="2082999"/>
            <a:ext cx="2948" cy="9926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2132791" y="2189040"/>
            <a:ext cx="2945" cy="7864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2312039" y="2581753"/>
            <a:ext cx="2945" cy="534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2400838" y="2627931"/>
            <a:ext cx="2945" cy="4624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2400835" y="2077109"/>
            <a:ext cx="0" cy="3092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H="1">
            <a:off x="2489203" y="2670825"/>
            <a:ext cx="983" cy="313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489203" y="2177257"/>
            <a:ext cx="0" cy="217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H="1">
            <a:off x="2736630" y="2898923"/>
            <a:ext cx="197357" cy="217972"/>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2601134" y="2893033"/>
            <a:ext cx="332850" cy="108986"/>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円弧 55"/>
          <p:cNvSpPr/>
          <p:nvPr/>
        </p:nvSpPr>
        <p:spPr>
          <a:xfrm rot="20517289">
            <a:off x="2579258" y="2670825"/>
            <a:ext cx="712583" cy="445363"/>
          </a:xfrm>
          <a:prstGeom prst="arc">
            <a:avLst>
              <a:gd name="adj1" fmla="val 2734625"/>
              <a:gd name="adj2" fmla="val 17306863"/>
            </a:avLst>
          </a:prstGeom>
          <a:ln w="19050">
            <a:solidFill>
              <a:srgbClr val="66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 name="円弧 56"/>
          <p:cNvSpPr/>
          <p:nvPr/>
        </p:nvSpPr>
        <p:spPr>
          <a:xfrm rot="20517289">
            <a:off x="2579258" y="2670825"/>
            <a:ext cx="712583" cy="445363"/>
          </a:xfrm>
          <a:prstGeom prst="arc">
            <a:avLst>
              <a:gd name="adj1" fmla="val 17396625"/>
              <a:gd name="adj2" fmla="val 2645880"/>
            </a:avLst>
          </a:prstGeom>
          <a:ln w="19050">
            <a:solidFill>
              <a:srgbClr val="660066"/>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8" name="直線矢印コネクタ 57"/>
          <p:cNvCxnSpPr/>
          <p:nvPr/>
        </p:nvCxnSpPr>
        <p:spPr>
          <a:xfrm>
            <a:off x="2931040" y="2893033"/>
            <a:ext cx="262154" cy="100148"/>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V="1">
            <a:off x="7231575" y="2686841"/>
            <a:ext cx="129606" cy="209137"/>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7125534" y="2898923"/>
            <a:ext cx="97203" cy="147279"/>
          </a:xfrm>
          <a:prstGeom prst="line">
            <a:avLst/>
          </a:prstGeom>
          <a:ln w="19050">
            <a:solidFill>
              <a:srgbClr val="660066"/>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H="1">
            <a:off x="6886942" y="3052092"/>
            <a:ext cx="238592" cy="368195"/>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円弧 61"/>
          <p:cNvSpPr/>
          <p:nvPr/>
        </p:nvSpPr>
        <p:spPr>
          <a:xfrm>
            <a:off x="6676610" y="2611205"/>
            <a:ext cx="890730" cy="890730"/>
          </a:xfrm>
          <a:prstGeom prst="arc">
            <a:avLst>
              <a:gd name="adj1" fmla="val 20833801"/>
              <a:gd name="adj2" fmla="val 20538424"/>
            </a:avLst>
          </a:prstGeom>
          <a:ln w="19050">
            <a:solidFill>
              <a:srgbClr val="66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3" name="直線コネクタ 62"/>
          <p:cNvCxnSpPr/>
          <p:nvPr/>
        </p:nvCxnSpPr>
        <p:spPr>
          <a:xfrm flipH="1" flipV="1">
            <a:off x="2933002" y="2894995"/>
            <a:ext cx="1516785" cy="755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flipV="1">
            <a:off x="2693430" y="2773244"/>
            <a:ext cx="239575" cy="12175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flipV="1">
            <a:off x="2312039" y="2581753"/>
            <a:ext cx="373536" cy="187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2053257" y="2455125"/>
            <a:ext cx="258782" cy="12662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1777600" y="2314533"/>
            <a:ext cx="291367" cy="34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2068967" y="2345156"/>
            <a:ext cx="243499" cy="2749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2315414" y="2368721"/>
            <a:ext cx="4412469" cy="4712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6730828" y="2842958"/>
            <a:ext cx="391761" cy="412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H="1">
            <a:off x="4449787" y="3149298"/>
            <a:ext cx="2233911" cy="501332"/>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6689591" y="3052095"/>
            <a:ext cx="430054" cy="10014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4449787" y="3650627"/>
            <a:ext cx="890730" cy="44536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a:stCxn id="31" idx="2"/>
          </p:cNvCxnSpPr>
          <p:nvPr/>
        </p:nvCxnSpPr>
        <p:spPr>
          <a:xfrm>
            <a:off x="5224813" y="3844966"/>
            <a:ext cx="1006434" cy="25102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3380913" y="3383407"/>
            <a:ext cx="433796" cy="10168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8" name="左中かっこ 87"/>
          <p:cNvSpPr/>
          <p:nvPr/>
        </p:nvSpPr>
        <p:spPr bwMode="auto">
          <a:xfrm rot="16200000" flipH="1">
            <a:off x="4415654" y="1640502"/>
            <a:ext cx="168047" cy="1440788"/>
          </a:xfrm>
          <a:prstGeom prst="leftBrace">
            <a:avLst>
              <a:gd name="adj1" fmla="val 59954"/>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89" name="直線コネクタ 88"/>
          <p:cNvCxnSpPr/>
          <p:nvPr/>
        </p:nvCxnSpPr>
        <p:spPr>
          <a:xfrm>
            <a:off x="6760284" y="2804665"/>
            <a:ext cx="736394" cy="494857"/>
          </a:xfrm>
          <a:prstGeom prst="line">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flipH="1">
            <a:off x="6710208" y="3052092"/>
            <a:ext cx="412381" cy="150224"/>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flipV="1">
            <a:off x="2683610" y="2792882"/>
            <a:ext cx="247430" cy="103096"/>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7122589" y="2887140"/>
            <a:ext cx="533823" cy="509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V="1">
            <a:off x="7122589" y="2938044"/>
            <a:ext cx="533823" cy="114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bwMode="auto">
          <a:xfrm flipH="1">
            <a:off x="7047708" y="2621328"/>
            <a:ext cx="72222" cy="79443"/>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5" name="直線コネクタ 94"/>
          <p:cNvCxnSpPr/>
          <p:nvPr/>
        </p:nvCxnSpPr>
        <p:spPr bwMode="auto">
          <a:xfrm>
            <a:off x="7119926" y="2621328"/>
            <a:ext cx="57776"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6" name="直線コネクタ 95"/>
          <p:cNvCxnSpPr/>
          <p:nvPr/>
        </p:nvCxnSpPr>
        <p:spPr bwMode="auto">
          <a:xfrm flipV="1">
            <a:off x="6766049" y="2780214"/>
            <a:ext cx="79443" cy="28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7" name="直線コネクタ 96"/>
          <p:cNvCxnSpPr/>
          <p:nvPr/>
        </p:nvCxnSpPr>
        <p:spPr bwMode="auto">
          <a:xfrm>
            <a:off x="6773270" y="2816323"/>
            <a:ext cx="21667" cy="86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8" name="直線コネクタ 97"/>
          <p:cNvCxnSpPr/>
          <p:nvPr/>
        </p:nvCxnSpPr>
        <p:spPr bwMode="auto">
          <a:xfrm>
            <a:off x="6708273" y="3206312"/>
            <a:ext cx="79443" cy="21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9" name="直線コネクタ 98"/>
          <p:cNvCxnSpPr/>
          <p:nvPr/>
        </p:nvCxnSpPr>
        <p:spPr bwMode="auto">
          <a:xfrm flipV="1">
            <a:off x="6715494" y="3119648"/>
            <a:ext cx="28888" cy="93885"/>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0" name="直線コネクタ 99"/>
          <p:cNvCxnSpPr/>
          <p:nvPr/>
        </p:nvCxnSpPr>
        <p:spPr bwMode="auto">
          <a:xfrm flipV="1">
            <a:off x="6903268" y="3408528"/>
            <a:ext cx="72218" cy="28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1" name="直線コネクタ 100"/>
          <p:cNvCxnSpPr/>
          <p:nvPr/>
        </p:nvCxnSpPr>
        <p:spPr bwMode="auto">
          <a:xfrm flipH="1" flipV="1">
            <a:off x="6874380" y="3343528"/>
            <a:ext cx="14442" cy="86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2" name="直線コネクタ 101"/>
          <p:cNvCxnSpPr/>
          <p:nvPr/>
        </p:nvCxnSpPr>
        <p:spPr bwMode="auto">
          <a:xfrm flipV="1">
            <a:off x="7119926" y="3430192"/>
            <a:ext cx="64997"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3" name="直線コネクタ 102"/>
          <p:cNvCxnSpPr/>
          <p:nvPr/>
        </p:nvCxnSpPr>
        <p:spPr bwMode="auto">
          <a:xfrm flipH="1" flipV="1">
            <a:off x="7054929" y="3437416"/>
            <a:ext cx="64997" cy="64997"/>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4" name="直線コネクタ 103"/>
          <p:cNvCxnSpPr/>
          <p:nvPr/>
        </p:nvCxnSpPr>
        <p:spPr bwMode="auto">
          <a:xfrm flipH="1">
            <a:off x="7401585" y="3307419"/>
            <a:ext cx="86664" cy="1444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5" name="直線コネクタ 104"/>
          <p:cNvCxnSpPr/>
          <p:nvPr/>
        </p:nvCxnSpPr>
        <p:spPr bwMode="auto">
          <a:xfrm flipH="1" flipV="1">
            <a:off x="7481028" y="3213534"/>
            <a:ext cx="14442" cy="86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6" name="直線コネクタ 105"/>
          <p:cNvCxnSpPr/>
          <p:nvPr/>
        </p:nvCxnSpPr>
        <p:spPr bwMode="auto">
          <a:xfrm flipH="1">
            <a:off x="7502691" y="2902987"/>
            <a:ext cx="36112" cy="101109"/>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7" name="直線コネクタ 106"/>
          <p:cNvCxnSpPr/>
          <p:nvPr/>
        </p:nvCxnSpPr>
        <p:spPr bwMode="auto">
          <a:xfrm flipH="1" flipV="1">
            <a:off x="7466582" y="2874099"/>
            <a:ext cx="72222" cy="28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8" name="直線コネクタ 107"/>
          <p:cNvCxnSpPr/>
          <p:nvPr/>
        </p:nvCxnSpPr>
        <p:spPr bwMode="auto">
          <a:xfrm>
            <a:off x="7365476" y="2679104"/>
            <a:ext cx="7221" cy="93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9" name="直線コネクタ 108"/>
          <p:cNvCxnSpPr/>
          <p:nvPr/>
        </p:nvCxnSpPr>
        <p:spPr bwMode="auto">
          <a:xfrm flipV="1">
            <a:off x="7293254" y="2679104"/>
            <a:ext cx="72222" cy="1444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0" name="直線コネクタ 109"/>
          <p:cNvCxnSpPr/>
          <p:nvPr/>
        </p:nvCxnSpPr>
        <p:spPr bwMode="auto">
          <a:xfrm>
            <a:off x="2938388" y="2664662"/>
            <a:ext cx="50555" cy="50555"/>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1" name="直線コネクタ 110"/>
          <p:cNvCxnSpPr/>
          <p:nvPr/>
        </p:nvCxnSpPr>
        <p:spPr bwMode="auto">
          <a:xfrm flipH="1">
            <a:off x="2873391" y="2664662"/>
            <a:ext cx="57776" cy="5777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2" name="直線コネクタ 111"/>
          <p:cNvCxnSpPr/>
          <p:nvPr/>
        </p:nvCxnSpPr>
        <p:spPr bwMode="auto">
          <a:xfrm>
            <a:off x="2671175" y="2794656"/>
            <a:ext cx="14446" cy="79443"/>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3" name="直線コネクタ 112"/>
          <p:cNvCxnSpPr/>
          <p:nvPr/>
        </p:nvCxnSpPr>
        <p:spPr bwMode="auto">
          <a:xfrm flipV="1">
            <a:off x="2685620" y="2758547"/>
            <a:ext cx="86664" cy="36109"/>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4" name="直線コネクタ 113"/>
          <p:cNvCxnSpPr/>
          <p:nvPr/>
        </p:nvCxnSpPr>
        <p:spPr bwMode="auto">
          <a:xfrm flipV="1">
            <a:off x="2606178" y="2917433"/>
            <a:ext cx="28888" cy="79440"/>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5" name="直線コネクタ 114"/>
          <p:cNvCxnSpPr/>
          <p:nvPr/>
        </p:nvCxnSpPr>
        <p:spPr bwMode="auto">
          <a:xfrm>
            <a:off x="2606178" y="3004097"/>
            <a:ext cx="86664" cy="7221"/>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6" name="直線コネクタ 115"/>
          <p:cNvCxnSpPr/>
          <p:nvPr/>
        </p:nvCxnSpPr>
        <p:spPr bwMode="auto">
          <a:xfrm flipH="1" flipV="1">
            <a:off x="2721730" y="3047427"/>
            <a:ext cx="21667"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7" name="直線コネクタ 116"/>
          <p:cNvCxnSpPr/>
          <p:nvPr/>
        </p:nvCxnSpPr>
        <p:spPr bwMode="auto">
          <a:xfrm flipV="1">
            <a:off x="2750618" y="3076315"/>
            <a:ext cx="79443" cy="4333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8" name="直線コネクタ 117"/>
          <p:cNvCxnSpPr/>
          <p:nvPr/>
        </p:nvCxnSpPr>
        <p:spPr bwMode="auto">
          <a:xfrm flipH="1" flipV="1">
            <a:off x="2873391" y="3047427"/>
            <a:ext cx="57776"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9" name="直線コネクタ 118"/>
          <p:cNvCxnSpPr/>
          <p:nvPr/>
        </p:nvCxnSpPr>
        <p:spPr bwMode="auto">
          <a:xfrm flipV="1">
            <a:off x="2931167" y="3054648"/>
            <a:ext cx="64997" cy="65000"/>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0" name="直線コネクタ 119"/>
          <p:cNvCxnSpPr/>
          <p:nvPr/>
        </p:nvCxnSpPr>
        <p:spPr bwMode="auto">
          <a:xfrm flipH="1">
            <a:off x="3097274" y="2989651"/>
            <a:ext cx="86664" cy="21667"/>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1" name="直線コネクタ 120"/>
          <p:cNvCxnSpPr/>
          <p:nvPr/>
        </p:nvCxnSpPr>
        <p:spPr bwMode="auto">
          <a:xfrm>
            <a:off x="3169492" y="2917433"/>
            <a:ext cx="21667" cy="79443"/>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2" name="直線コネクタ 121"/>
          <p:cNvCxnSpPr/>
          <p:nvPr/>
        </p:nvCxnSpPr>
        <p:spPr bwMode="auto">
          <a:xfrm flipV="1">
            <a:off x="3227268" y="2794656"/>
            <a:ext cx="57776" cy="5777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3" name="直線コネクタ 122"/>
          <p:cNvCxnSpPr/>
          <p:nvPr/>
        </p:nvCxnSpPr>
        <p:spPr bwMode="auto">
          <a:xfrm flipH="1" flipV="1">
            <a:off x="3191159" y="2758547"/>
            <a:ext cx="86664" cy="36109"/>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4" name="直線コネクタ 123"/>
          <p:cNvCxnSpPr/>
          <p:nvPr/>
        </p:nvCxnSpPr>
        <p:spPr bwMode="auto">
          <a:xfrm flipH="1" flipV="1">
            <a:off x="3140607" y="2664662"/>
            <a:ext cx="14442" cy="93885"/>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5" name="直線コネクタ 124"/>
          <p:cNvCxnSpPr/>
          <p:nvPr/>
        </p:nvCxnSpPr>
        <p:spPr bwMode="auto">
          <a:xfrm flipV="1">
            <a:off x="3061164" y="2671886"/>
            <a:ext cx="79443" cy="1444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6" name="直線矢印コネクタ 125"/>
          <p:cNvCxnSpPr/>
          <p:nvPr/>
        </p:nvCxnSpPr>
        <p:spPr>
          <a:xfrm flipH="1" flipV="1">
            <a:off x="3879512" y="3258284"/>
            <a:ext cx="570275" cy="392343"/>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sp>
        <p:nvSpPr>
          <p:cNvPr id="128" name="テキスト ボックス 127"/>
          <p:cNvSpPr txBox="1"/>
          <p:nvPr/>
        </p:nvSpPr>
        <p:spPr>
          <a:xfrm>
            <a:off x="3851920" y="1844824"/>
            <a:ext cx="1338828" cy="369332"/>
          </a:xfrm>
          <a:prstGeom prst="rect">
            <a:avLst/>
          </a:prstGeom>
          <a:noFill/>
        </p:spPr>
        <p:txBody>
          <a:bodyPr wrap="none" rtlCol="0">
            <a:spAutoFit/>
          </a:bodyPr>
          <a:lstStyle/>
          <a:p>
            <a:r>
              <a:rPr kumimoji="1" lang="ja-JP" altLang="en-US" dirty="0"/>
              <a:t>法線の候補</a:t>
            </a:r>
          </a:p>
        </p:txBody>
      </p:sp>
      <p:sp>
        <p:nvSpPr>
          <p:cNvPr id="129" name="テキスト ボックス 128"/>
          <p:cNvSpPr txBox="1"/>
          <p:nvPr/>
        </p:nvSpPr>
        <p:spPr>
          <a:xfrm>
            <a:off x="5004048" y="2708920"/>
            <a:ext cx="877163" cy="369332"/>
          </a:xfrm>
          <a:prstGeom prst="rect">
            <a:avLst/>
          </a:prstGeom>
          <a:noFill/>
        </p:spPr>
        <p:txBody>
          <a:bodyPr wrap="none" rtlCol="0">
            <a:spAutoFit/>
          </a:bodyPr>
          <a:lstStyle/>
          <a:p>
            <a:r>
              <a:rPr kumimoji="1" lang="ja-JP" altLang="en-US" dirty="0"/>
              <a:t>反射面</a:t>
            </a:r>
          </a:p>
        </p:txBody>
      </p:sp>
      <p:sp>
        <p:nvSpPr>
          <p:cNvPr id="130" name="テキスト ボックス 129"/>
          <p:cNvSpPr txBox="1"/>
          <p:nvPr/>
        </p:nvSpPr>
        <p:spPr>
          <a:xfrm>
            <a:off x="7524328" y="3212976"/>
            <a:ext cx="877163" cy="369332"/>
          </a:xfrm>
          <a:prstGeom prst="rect">
            <a:avLst/>
          </a:prstGeom>
          <a:noFill/>
        </p:spPr>
        <p:txBody>
          <a:bodyPr wrap="none" rtlCol="0">
            <a:spAutoFit/>
          </a:bodyPr>
          <a:lstStyle/>
          <a:p>
            <a:r>
              <a:rPr kumimoji="1" lang="ja-JP" altLang="en-US" dirty="0"/>
              <a:t>非偏光</a:t>
            </a:r>
          </a:p>
        </p:txBody>
      </p:sp>
      <p:sp>
        <p:nvSpPr>
          <p:cNvPr id="131" name="テキスト ボックス 130"/>
          <p:cNvSpPr txBox="1"/>
          <p:nvPr/>
        </p:nvSpPr>
        <p:spPr>
          <a:xfrm>
            <a:off x="755576" y="2492896"/>
            <a:ext cx="1189749" cy="369332"/>
          </a:xfrm>
          <a:prstGeom prst="rect">
            <a:avLst/>
          </a:prstGeom>
          <a:noFill/>
        </p:spPr>
        <p:txBody>
          <a:bodyPr wrap="none" rtlCol="0">
            <a:spAutoFit/>
          </a:bodyPr>
          <a:lstStyle/>
          <a:p>
            <a:r>
              <a:rPr kumimoji="1" lang="ja-JP" altLang="en-US" dirty="0"/>
              <a:t>偏光カメラ</a:t>
            </a:r>
          </a:p>
        </p:txBody>
      </p:sp>
      <p:sp>
        <p:nvSpPr>
          <p:cNvPr id="132" name="テキスト ボックス 131"/>
          <p:cNvSpPr txBox="1"/>
          <p:nvPr/>
        </p:nvSpPr>
        <p:spPr>
          <a:xfrm>
            <a:off x="2123728" y="3140968"/>
            <a:ext cx="1107996" cy="369332"/>
          </a:xfrm>
          <a:prstGeom prst="rect">
            <a:avLst/>
          </a:prstGeom>
          <a:noFill/>
        </p:spPr>
        <p:txBody>
          <a:bodyPr wrap="none" rtlCol="0">
            <a:spAutoFit/>
          </a:bodyPr>
          <a:lstStyle/>
          <a:p>
            <a:r>
              <a:rPr kumimoji="1" lang="ja-JP" altLang="en-US" dirty="0"/>
              <a:t>部分偏光</a:t>
            </a:r>
          </a:p>
        </p:txBody>
      </p:sp>
      <p:sp>
        <p:nvSpPr>
          <p:cNvPr id="133" name="テキスト ボックス 132"/>
          <p:cNvSpPr txBox="1"/>
          <p:nvPr/>
        </p:nvSpPr>
        <p:spPr>
          <a:xfrm>
            <a:off x="2051720" y="764704"/>
            <a:ext cx="877163" cy="369332"/>
          </a:xfrm>
          <a:prstGeom prst="rect">
            <a:avLst/>
          </a:prstGeom>
          <a:noFill/>
        </p:spPr>
        <p:txBody>
          <a:bodyPr wrap="none" rtlCol="0">
            <a:spAutoFit/>
          </a:bodyPr>
          <a:lstStyle/>
          <a:p>
            <a:r>
              <a:rPr lang="ja-JP" altLang="en-US" dirty="0"/>
              <a:t>方位角</a:t>
            </a:r>
            <a:endParaRPr kumimoji="1" lang="ja-JP" altLang="en-US" dirty="0"/>
          </a:p>
        </p:txBody>
      </p:sp>
      <p:sp>
        <p:nvSpPr>
          <p:cNvPr id="127" name="テキスト ボックス 126"/>
          <p:cNvSpPr txBox="1"/>
          <p:nvPr/>
        </p:nvSpPr>
        <p:spPr>
          <a:xfrm>
            <a:off x="3707904" y="980728"/>
            <a:ext cx="4801314" cy="369332"/>
          </a:xfrm>
          <a:prstGeom prst="rect">
            <a:avLst/>
          </a:prstGeom>
          <a:noFill/>
        </p:spPr>
        <p:txBody>
          <a:bodyPr wrap="none" rtlCol="0">
            <a:spAutoFit/>
          </a:bodyPr>
          <a:lstStyle/>
          <a:p>
            <a:r>
              <a:rPr kumimoji="1" lang="ja-JP" altLang="en-US" dirty="0"/>
              <a:t>最小輝度の時の偏光角＝反射面＝法線の候補</a:t>
            </a:r>
          </a:p>
        </p:txBody>
      </p:sp>
      <p:sp>
        <p:nvSpPr>
          <p:cNvPr id="136" name="角丸四角形 135"/>
          <p:cNvSpPr/>
          <p:nvPr/>
        </p:nvSpPr>
        <p:spPr bwMode="auto">
          <a:xfrm>
            <a:off x="3491880" y="764704"/>
            <a:ext cx="5256584" cy="792088"/>
          </a:xfrm>
          <a:prstGeom prst="roundRect">
            <a:avLst/>
          </a:prstGeom>
          <a:no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007977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a:t>
            </a:r>
            <a:r>
              <a:rPr kumimoji="1" lang="ja-JP" altLang="en-US" dirty="0"/>
              <a:t>視点以上から法線を一意に決定 </a:t>
            </a:r>
            <a:r>
              <a:rPr kumimoji="1" lang="en-US" altLang="ja-JP" dirty="0"/>
              <a:t>[1-2]</a:t>
            </a:r>
            <a:endParaRPr kumimoji="1" lang="ja-JP" altLang="en-US" dirty="0"/>
          </a:p>
        </p:txBody>
      </p:sp>
      <p:grpSp>
        <p:nvGrpSpPr>
          <p:cNvPr id="3" name="グループ化 3"/>
          <p:cNvGrpSpPr/>
          <p:nvPr/>
        </p:nvGrpSpPr>
        <p:grpSpPr>
          <a:xfrm rot="20661272" flipH="1">
            <a:off x="7717703" y="1978879"/>
            <a:ext cx="1002709" cy="539921"/>
            <a:chOff x="3779912" y="2636912"/>
            <a:chExt cx="936104" cy="504056"/>
          </a:xfrm>
          <a:solidFill>
            <a:schemeClr val="bg1">
              <a:lumMod val="85000"/>
            </a:schemeClr>
          </a:solidFill>
        </p:grpSpPr>
        <p:sp>
          <p:nvSpPr>
            <p:cNvPr id="5" name="直方体 4"/>
            <p:cNvSpPr/>
            <p:nvPr/>
          </p:nvSpPr>
          <p:spPr>
            <a:xfrm>
              <a:off x="3779912" y="2636912"/>
              <a:ext cx="792088" cy="504056"/>
            </a:xfrm>
            <a:prstGeom prst="cub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柱 5"/>
            <p:cNvSpPr/>
            <p:nvPr/>
          </p:nvSpPr>
          <p:spPr>
            <a:xfrm rot="5400000">
              <a:off x="4499992" y="2780928"/>
              <a:ext cx="216024" cy="216024"/>
            </a:xfrm>
            <a:prstGeom prst="can">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6"/>
          <p:cNvGrpSpPr/>
          <p:nvPr/>
        </p:nvGrpSpPr>
        <p:grpSpPr>
          <a:xfrm rot="1198862">
            <a:off x="403347" y="2099413"/>
            <a:ext cx="1002709" cy="539921"/>
            <a:chOff x="3779912" y="2636912"/>
            <a:chExt cx="936104" cy="504056"/>
          </a:xfrm>
          <a:solidFill>
            <a:schemeClr val="bg1">
              <a:lumMod val="85000"/>
            </a:schemeClr>
          </a:solidFill>
        </p:grpSpPr>
        <p:sp>
          <p:nvSpPr>
            <p:cNvPr id="8" name="直方体 7"/>
            <p:cNvSpPr/>
            <p:nvPr/>
          </p:nvSpPr>
          <p:spPr>
            <a:xfrm>
              <a:off x="3779912" y="2636912"/>
              <a:ext cx="792088" cy="504056"/>
            </a:xfrm>
            <a:prstGeom prst="cub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柱 8"/>
            <p:cNvSpPr/>
            <p:nvPr/>
          </p:nvSpPr>
          <p:spPr>
            <a:xfrm rot="5400000">
              <a:off x="4499992" y="2780928"/>
              <a:ext cx="216024" cy="216024"/>
            </a:xfrm>
            <a:prstGeom prst="can">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台形 9"/>
          <p:cNvSpPr/>
          <p:nvPr/>
        </p:nvSpPr>
        <p:spPr>
          <a:xfrm>
            <a:off x="2584160" y="3217545"/>
            <a:ext cx="3548052" cy="1002712"/>
          </a:xfrm>
          <a:prstGeom prst="trapezoid">
            <a:avLst>
              <a:gd name="adj" fmla="val 87068"/>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rot="5400000" flipH="1" flipV="1">
            <a:off x="3740283" y="3140413"/>
            <a:ext cx="1234955" cy="850"/>
          </a:xfrm>
          <a:prstGeom prst="straightConnector1">
            <a:avLst/>
          </a:prstGeom>
          <a:ln w="6350">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rot="5400000">
            <a:off x="1350055" y="3988862"/>
            <a:ext cx="13883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rot="5400000">
            <a:off x="5939384" y="3950296"/>
            <a:ext cx="14655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5400000">
            <a:off x="1581450" y="2446229"/>
            <a:ext cx="617053"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rot="5400000">
            <a:off x="1825903" y="2952685"/>
            <a:ext cx="28240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rot="5400000">
            <a:off x="1465752" y="2752511"/>
            <a:ext cx="6941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rot="5400000">
            <a:off x="1918340" y="2957787"/>
            <a:ext cx="251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rot="5400000">
            <a:off x="1427186" y="2754754"/>
            <a:ext cx="61705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rot="5400000">
            <a:off x="1697148" y="2947584"/>
            <a:ext cx="3856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rot="5400000">
            <a:off x="6903528" y="2291965"/>
            <a:ext cx="617053"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rot="5400000">
            <a:off x="6942094" y="2612940"/>
            <a:ext cx="6941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rot="5400000">
            <a:off x="6962501" y="2803523"/>
            <a:ext cx="3448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rot="5400000">
            <a:off x="7057792" y="2620897"/>
            <a:ext cx="61705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rot="5400000">
            <a:off x="6942094" y="2772915"/>
            <a:ext cx="2313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5400000">
            <a:off x="7019226" y="2793320"/>
            <a:ext cx="3856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5400000">
            <a:off x="1889975" y="2502953"/>
            <a:ext cx="15426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1967107" y="2543765"/>
            <a:ext cx="15426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5400000">
            <a:off x="7019226" y="2361139"/>
            <a:ext cx="2313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5400000">
            <a:off x="6980660" y="2409909"/>
            <a:ext cx="15426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899197" y="3157578"/>
            <a:ext cx="1458991" cy="599888"/>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4358186" y="3757466"/>
            <a:ext cx="2313946" cy="9255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10800000">
            <a:off x="1889975" y="2754754"/>
            <a:ext cx="1002709" cy="38565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rot="10800000">
            <a:off x="1350054" y="2523361"/>
            <a:ext cx="304409" cy="1342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350054" y="2523361"/>
            <a:ext cx="330511" cy="427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889975" y="2600493"/>
            <a:ext cx="4782160" cy="61705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円弧 35"/>
          <p:cNvSpPr/>
          <p:nvPr/>
        </p:nvSpPr>
        <p:spPr>
          <a:xfrm>
            <a:off x="1658582" y="2369097"/>
            <a:ext cx="462789" cy="771316"/>
          </a:xfrm>
          <a:prstGeom prst="arc">
            <a:avLst>
              <a:gd name="adj1" fmla="val 1503428"/>
              <a:gd name="adj2" fmla="val 19708256"/>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7" name="直線コネクタ 36"/>
          <p:cNvCxnSpPr/>
          <p:nvPr/>
        </p:nvCxnSpPr>
        <p:spPr>
          <a:xfrm rot="10800000" flipV="1">
            <a:off x="2044239" y="3757466"/>
            <a:ext cx="2313946" cy="9255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4358186" y="3119416"/>
            <a:ext cx="1545515" cy="63805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5897341" y="2600493"/>
            <a:ext cx="1314714" cy="52528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rot="10800000" flipV="1">
            <a:off x="7430137" y="2369097"/>
            <a:ext cx="321839" cy="12702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2044239" y="2446229"/>
            <a:ext cx="5167817" cy="8484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rot="10800000" flipV="1">
            <a:off x="7417416" y="2369097"/>
            <a:ext cx="334560" cy="5070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円弧 42"/>
          <p:cNvSpPr/>
          <p:nvPr/>
        </p:nvSpPr>
        <p:spPr>
          <a:xfrm>
            <a:off x="6980660" y="2214833"/>
            <a:ext cx="462789" cy="771316"/>
          </a:xfrm>
          <a:prstGeom prst="arc">
            <a:avLst>
              <a:gd name="adj1" fmla="val 12578207"/>
              <a:gd name="adj2" fmla="val 9394372"/>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4" name="直線矢印コネクタ 43"/>
          <p:cNvCxnSpPr/>
          <p:nvPr/>
        </p:nvCxnSpPr>
        <p:spPr>
          <a:xfrm rot="5400000" flipH="1" flipV="1">
            <a:off x="1934348" y="2271942"/>
            <a:ext cx="398396" cy="284178"/>
          </a:xfrm>
          <a:prstGeom prst="straightConnector1">
            <a:avLst/>
          </a:prstGeom>
          <a:ln w="6350">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V="1">
            <a:off x="7212056" y="2026345"/>
            <a:ext cx="322307" cy="574148"/>
          </a:xfrm>
          <a:prstGeom prst="straightConnector1">
            <a:avLst/>
          </a:prstGeom>
          <a:ln w="6350">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rot="5400000" flipH="1" flipV="1">
            <a:off x="1871773" y="2635073"/>
            <a:ext cx="137886" cy="101479"/>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6" name="円弧 55"/>
          <p:cNvSpPr/>
          <p:nvPr/>
        </p:nvSpPr>
        <p:spPr>
          <a:xfrm>
            <a:off x="1658582" y="2214833"/>
            <a:ext cx="462789" cy="462789"/>
          </a:xfrm>
          <a:prstGeom prst="arc">
            <a:avLst/>
          </a:prstGeom>
          <a:ln w="6350">
            <a:solidFill>
              <a:schemeClr val="tx1"/>
            </a:solidFill>
            <a:headEnd type="stealth" w="sm" len="sm"/>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 name="円弧 56"/>
          <p:cNvSpPr/>
          <p:nvPr/>
        </p:nvSpPr>
        <p:spPr>
          <a:xfrm>
            <a:off x="6980660" y="2060569"/>
            <a:ext cx="462789" cy="510405"/>
          </a:xfrm>
          <a:prstGeom prst="arc">
            <a:avLst>
              <a:gd name="adj1" fmla="val 16200000"/>
              <a:gd name="adj2" fmla="val 19944560"/>
            </a:avLst>
          </a:prstGeom>
          <a:ln w="6350">
            <a:solidFill>
              <a:schemeClr val="tx1"/>
            </a:solidFill>
            <a:headEnd type="stealth" w="sm" len="sm"/>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8" name="直線コネクタ 57"/>
          <p:cNvCxnSpPr/>
          <p:nvPr/>
        </p:nvCxnSpPr>
        <p:spPr>
          <a:xfrm rot="5400000" flipH="1" flipV="1">
            <a:off x="7057792" y="1782653"/>
            <a:ext cx="617053"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rot="5400000" flipH="1" flipV="1">
            <a:off x="1735711" y="1945895"/>
            <a:ext cx="617053"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683568" y="2780928"/>
            <a:ext cx="856325" cy="369332"/>
          </a:xfrm>
          <a:prstGeom prst="rect">
            <a:avLst/>
          </a:prstGeom>
          <a:noFill/>
        </p:spPr>
        <p:txBody>
          <a:bodyPr wrap="none" rtlCol="0">
            <a:spAutoFit/>
          </a:bodyPr>
          <a:lstStyle/>
          <a:p>
            <a:r>
              <a:rPr kumimoji="1" lang="ja-JP" altLang="en-US" dirty="0"/>
              <a:t>カメラ</a:t>
            </a:r>
            <a:r>
              <a:rPr kumimoji="1" lang="en-US" altLang="ja-JP" dirty="0"/>
              <a:t>1</a:t>
            </a:r>
            <a:endParaRPr kumimoji="1" lang="ja-JP" altLang="en-US" dirty="0"/>
          </a:p>
        </p:txBody>
      </p:sp>
      <p:sp>
        <p:nvSpPr>
          <p:cNvPr id="77" name="テキスト ボックス 76"/>
          <p:cNvSpPr txBox="1"/>
          <p:nvPr/>
        </p:nvSpPr>
        <p:spPr>
          <a:xfrm>
            <a:off x="1547664" y="1268760"/>
            <a:ext cx="1005403" cy="369332"/>
          </a:xfrm>
          <a:prstGeom prst="rect">
            <a:avLst/>
          </a:prstGeom>
          <a:noFill/>
        </p:spPr>
        <p:txBody>
          <a:bodyPr wrap="none" rtlCol="0">
            <a:spAutoFit/>
          </a:bodyPr>
          <a:lstStyle/>
          <a:p>
            <a:r>
              <a:rPr kumimoji="1" lang="ja-JP" altLang="en-US" dirty="0"/>
              <a:t>方位角</a:t>
            </a:r>
            <a:r>
              <a:rPr kumimoji="1" lang="en-US" altLang="ja-JP" dirty="0"/>
              <a:t>1</a:t>
            </a:r>
            <a:endParaRPr kumimoji="1" lang="ja-JP" altLang="en-US" dirty="0"/>
          </a:p>
        </p:txBody>
      </p:sp>
      <p:sp>
        <p:nvSpPr>
          <p:cNvPr id="78" name="テキスト ボックス 77"/>
          <p:cNvSpPr txBox="1"/>
          <p:nvPr/>
        </p:nvSpPr>
        <p:spPr>
          <a:xfrm>
            <a:off x="3995936" y="2132856"/>
            <a:ext cx="646331" cy="369332"/>
          </a:xfrm>
          <a:prstGeom prst="rect">
            <a:avLst/>
          </a:prstGeom>
          <a:noFill/>
        </p:spPr>
        <p:txBody>
          <a:bodyPr wrap="none" rtlCol="0">
            <a:spAutoFit/>
          </a:bodyPr>
          <a:lstStyle/>
          <a:p>
            <a:r>
              <a:rPr lang="ja-JP" altLang="en-US" dirty="0"/>
              <a:t>法線</a:t>
            </a:r>
            <a:endParaRPr kumimoji="1" lang="ja-JP" altLang="en-US" dirty="0"/>
          </a:p>
        </p:txBody>
      </p:sp>
      <p:sp>
        <p:nvSpPr>
          <p:cNvPr id="79" name="テキスト ボックス 78"/>
          <p:cNvSpPr txBox="1"/>
          <p:nvPr/>
        </p:nvSpPr>
        <p:spPr>
          <a:xfrm>
            <a:off x="6876256" y="1124744"/>
            <a:ext cx="1005403" cy="369332"/>
          </a:xfrm>
          <a:prstGeom prst="rect">
            <a:avLst/>
          </a:prstGeom>
          <a:noFill/>
        </p:spPr>
        <p:txBody>
          <a:bodyPr wrap="none" rtlCol="0">
            <a:spAutoFit/>
          </a:bodyPr>
          <a:lstStyle/>
          <a:p>
            <a:r>
              <a:rPr kumimoji="1" lang="ja-JP" altLang="en-US" dirty="0"/>
              <a:t>方位角</a:t>
            </a:r>
            <a:r>
              <a:rPr kumimoji="1" lang="en-US" altLang="ja-JP" dirty="0"/>
              <a:t>2</a:t>
            </a:r>
            <a:endParaRPr kumimoji="1" lang="ja-JP" altLang="en-US" dirty="0"/>
          </a:p>
        </p:txBody>
      </p:sp>
      <p:sp>
        <p:nvSpPr>
          <p:cNvPr id="80" name="テキスト ボックス 79"/>
          <p:cNvSpPr txBox="1"/>
          <p:nvPr/>
        </p:nvSpPr>
        <p:spPr>
          <a:xfrm>
            <a:off x="7524328" y="2564904"/>
            <a:ext cx="856325" cy="369332"/>
          </a:xfrm>
          <a:prstGeom prst="rect">
            <a:avLst/>
          </a:prstGeom>
          <a:noFill/>
        </p:spPr>
        <p:txBody>
          <a:bodyPr wrap="none" rtlCol="0">
            <a:spAutoFit/>
          </a:bodyPr>
          <a:lstStyle/>
          <a:p>
            <a:r>
              <a:rPr kumimoji="1" lang="ja-JP" altLang="en-US" dirty="0"/>
              <a:t>カメラ</a:t>
            </a:r>
            <a:r>
              <a:rPr kumimoji="1" lang="en-US" altLang="ja-JP" dirty="0"/>
              <a:t>2</a:t>
            </a:r>
            <a:endParaRPr kumimoji="1" lang="ja-JP" altLang="en-US" dirty="0"/>
          </a:p>
        </p:txBody>
      </p:sp>
      <p:sp>
        <p:nvSpPr>
          <p:cNvPr id="81" name="テキスト ボックス 80"/>
          <p:cNvSpPr txBox="1"/>
          <p:nvPr/>
        </p:nvSpPr>
        <p:spPr>
          <a:xfrm>
            <a:off x="2051720" y="3284984"/>
            <a:ext cx="1005403" cy="369332"/>
          </a:xfrm>
          <a:prstGeom prst="rect">
            <a:avLst/>
          </a:prstGeom>
          <a:noFill/>
        </p:spPr>
        <p:txBody>
          <a:bodyPr wrap="none" rtlCol="0">
            <a:spAutoFit/>
          </a:bodyPr>
          <a:lstStyle/>
          <a:p>
            <a:r>
              <a:rPr lang="ja-JP" altLang="en-US" dirty="0"/>
              <a:t>反射面</a:t>
            </a:r>
            <a:r>
              <a:rPr lang="en-US" altLang="ja-JP" dirty="0"/>
              <a:t>2</a:t>
            </a:r>
            <a:endParaRPr kumimoji="1" lang="ja-JP" altLang="en-US" dirty="0"/>
          </a:p>
        </p:txBody>
      </p:sp>
      <p:sp>
        <p:nvSpPr>
          <p:cNvPr id="82" name="テキスト ボックス 81"/>
          <p:cNvSpPr txBox="1"/>
          <p:nvPr/>
        </p:nvSpPr>
        <p:spPr>
          <a:xfrm>
            <a:off x="5652120" y="3212976"/>
            <a:ext cx="1005403" cy="369332"/>
          </a:xfrm>
          <a:prstGeom prst="rect">
            <a:avLst/>
          </a:prstGeom>
          <a:noFill/>
        </p:spPr>
        <p:txBody>
          <a:bodyPr wrap="none" rtlCol="0">
            <a:spAutoFit/>
          </a:bodyPr>
          <a:lstStyle/>
          <a:p>
            <a:r>
              <a:rPr kumimoji="1" lang="ja-JP" altLang="en-US" dirty="0"/>
              <a:t>反射面</a:t>
            </a:r>
            <a:r>
              <a:rPr kumimoji="1" lang="en-US" altLang="ja-JP" dirty="0"/>
              <a:t>1</a:t>
            </a:r>
            <a:endParaRPr kumimoji="1" lang="ja-JP" altLang="en-US" dirty="0"/>
          </a:p>
        </p:txBody>
      </p:sp>
      <p:sp>
        <p:nvSpPr>
          <p:cNvPr id="83" name="テキスト ボックス 82"/>
          <p:cNvSpPr txBox="1"/>
          <p:nvPr/>
        </p:nvSpPr>
        <p:spPr>
          <a:xfrm>
            <a:off x="3779912" y="4221088"/>
            <a:ext cx="1107996" cy="369332"/>
          </a:xfrm>
          <a:prstGeom prst="rect">
            <a:avLst/>
          </a:prstGeom>
          <a:noFill/>
        </p:spPr>
        <p:txBody>
          <a:bodyPr wrap="none" rtlCol="0">
            <a:spAutoFit/>
          </a:bodyPr>
          <a:lstStyle/>
          <a:p>
            <a:r>
              <a:rPr lang="ja-JP" altLang="en-US" dirty="0"/>
              <a:t>物体表面</a:t>
            </a:r>
            <a:endParaRPr kumimoji="1" lang="ja-JP" altLang="en-US" dirty="0"/>
          </a:p>
        </p:txBody>
      </p:sp>
    </p:spTree>
    <p:extLst>
      <p:ext uri="{BB962C8B-B14F-4D97-AF65-F5344CB8AC3E}">
        <p14:creationId xmlns:p14="http://schemas.microsoft.com/office/powerpoint/2010/main" val="2910131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CE6605B-716F-4F76-A35D-C425E69B6F96}"/>
              </a:ext>
            </a:extLst>
          </p:cNvPr>
          <p:cNvSpPr/>
          <p:nvPr/>
        </p:nvSpPr>
        <p:spPr bwMode="auto">
          <a:xfrm>
            <a:off x="0" y="0"/>
            <a:ext cx="9144000" cy="6858000"/>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nvGrpSpPr>
          <p:cNvPr id="257" name="グループ化 256"/>
          <p:cNvGrpSpPr/>
          <p:nvPr/>
        </p:nvGrpSpPr>
        <p:grpSpPr>
          <a:xfrm>
            <a:off x="6706839" y="1980373"/>
            <a:ext cx="554119" cy="546804"/>
            <a:chOff x="3945873" y="1196752"/>
            <a:chExt cx="554119" cy="546804"/>
          </a:xfrm>
        </p:grpSpPr>
        <p:sp>
          <p:nvSpPr>
            <p:cNvPr id="243" name="直方体 242"/>
            <p:cNvSpPr/>
            <p:nvPr/>
          </p:nvSpPr>
          <p:spPr>
            <a:xfrm>
              <a:off x="3995936" y="1196752"/>
              <a:ext cx="504056" cy="504056"/>
            </a:xfrm>
            <a:prstGeom prst="cube">
              <a:avLst>
                <a:gd name="adj" fmla="val 40239"/>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6" name="グループ化 255"/>
            <p:cNvGrpSpPr/>
            <p:nvPr/>
          </p:nvGrpSpPr>
          <p:grpSpPr>
            <a:xfrm>
              <a:off x="3945873" y="1455524"/>
              <a:ext cx="288032" cy="288032"/>
              <a:chOff x="3923928" y="1988840"/>
              <a:chExt cx="288032" cy="288032"/>
            </a:xfrm>
          </p:grpSpPr>
          <p:sp>
            <p:nvSpPr>
              <p:cNvPr id="245" name="円/楕円 244"/>
              <p:cNvSpPr/>
              <p:nvPr/>
            </p:nvSpPr>
            <p:spPr>
              <a:xfrm>
                <a:off x="3995936" y="1988840"/>
                <a:ext cx="216024" cy="216024"/>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正方形/長方形 247"/>
              <p:cNvSpPr/>
              <p:nvPr/>
            </p:nvSpPr>
            <p:spPr>
              <a:xfrm rot="18951484">
                <a:off x="3995840" y="2034716"/>
                <a:ext cx="142822" cy="2099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円/楕円 245"/>
              <p:cNvSpPr/>
              <p:nvPr/>
            </p:nvSpPr>
            <p:spPr>
              <a:xfrm>
                <a:off x="3923928" y="2060848"/>
                <a:ext cx="216024" cy="216024"/>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2" name="直線コネクタ 251"/>
              <p:cNvCxnSpPr>
                <a:stCxn id="246" idx="1"/>
                <a:endCxn id="245" idx="1"/>
              </p:cNvCxnSpPr>
              <p:nvPr/>
            </p:nvCxnSpPr>
            <p:spPr>
              <a:xfrm rot="5400000" flipH="1" flipV="1">
                <a:off x="3955564" y="2020476"/>
                <a:ext cx="72008"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a:stCxn id="246" idx="5"/>
                <a:endCxn id="245" idx="5"/>
              </p:cNvCxnSpPr>
              <p:nvPr/>
            </p:nvCxnSpPr>
            <p:spPr>
              <a:xfrm rot="5400000" flipH="1" flipV="1">
                <a:off x="4108316" y="2173228"/>
                <a:ext cx="72008"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8" name="グループ化 257"/>
          <p:cNvGrpSpPr/>
          <p:nvPr/>
        </p:nvGrpSpPr>
        <p:grpSpPr>
          <a:xfrm flipH="1">
            <a:off x="2321822" y="1754886"/>
            <a:ext cx="554119" cy="546804"/>
            <a:chOff x="3945873" y="1196752"/>
            <a:chExt cx="554119" cy="546804"/>
          </a:xfrm>
        </p:grpSpPr>
        <p:sp>
          <p:nvSpPr>
            <p:cNvPr id="259" name="直方体 258"/>
            <p:cNvSpPr/>
            <p:nvPr/>
          </p:nvSpPr>
          <p:spPr>
            <a:xfrm>
              <a:off x="3995936" y="1196752"/>
              <a:ext cx="504056" cy="504056"/>
            </a:xfrm>
            <a:prstGeom prst="cube">
              <a:avLst>
                <a:gd name="adj" fmla="val 40239"/>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0" name="グループ化 255"/>
            <p:cNvGrpSpPr/>
            <p:nvPr/>
          </p:nvGrpSpPr>
          <p:grpSpPr>
            <a:xfrm>
              <a:off x="3945873" y="1455524"/>
              <a:ext cx="288032" cy="288032"/>
              <a:chOff x="3923928" y="1988840"/>
              <a:chExt cx="288032" cy="288032"/>
            </a:xfrm>
          </p:grpSpPr>
          <p:sp>
            <p:nvSpPr>
              <p:cNvPr id="261" name="円/楕円 260"/>
              <p:cNvSpPr/>
              <p:nvPr/>
            </p:nvSpPr>
            <p:spPr>
              <a:xfrm>
                <a:off x="3995936" y="1988840"/>
                <a:ext cx="216024" cy="216024"/>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正方形/長方形 261"/>
              <p:cNvSpPr/>
              <p:nvPr/>
            </p:nvSpPr>
            <p:spPr>
              <a:xfrm rot="18951484">
                <a:off x="3995840" y="2034716"/>
                <a:ext cx="142822" cy="2099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円/楕円 262"/>
              <p:cNvSpPr/>
              <p:nvPr/>
            </p:nvSpPr>
            <p:spPr>
              <a:xfrm>
                <a:off x="3923928" y="2060848"/>
                <a:ext cx="216024" cy="216024"/>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4" name="直線コネクタ 263"/>
              <p:cNvCxnSpPr>
                <a:stCxn id="263" idx="1"/>
                <a:endCxn id="261" idx="1"/>
              </p:cNvCxnSpPr>
              <p:nvPr/>
            </p:nvCxnSpPr>
            <p:spPr>
              <a:xfrm rot="5400000" flipH="1" flipV="1">
                <a:off x="3955564" y="2020476"/>
                <a:ext cx="72008"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直線コネクタ 264"/>
              <p:cNvCxnSpPr>
                <a:stCxn id="263" idx="5"/>
                <a:endCxn id="261" idx="5"/>
              </p:cNvCxnSpPr>
              <p:nvPr/>
            </p:nvCxnSpPr>
            <p:spPr>
              <a:xfrm rot="5400000" flipH="1" flipV="1">
                <a:off x="4108316" y="2173228"/>
                <a:ext cx="72008"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6" name="グループ化 105"/>
          <p:cNvGrpSpPr/>
          <p:nvPr/>
        </p:nvGrpSpPr>
        <p:grpSpPr>
          <a:xfrm rot="20661272" flipH="1">
            <a:off x="7708355" y="3568759"/>
            <a:ext cx="936104" cy="504056"/>
            <a:chOff x="3779912" y="2636912"/>
            <a:chExt cx="936104" cy="504056"/>
          </a:xfrm>
          <a:solidFill>
            <a:schemeClr val="bg1">
              <a:lumMod val="85000"/>
            </a:schemeClr>
          </a:solidFill>
        </p:grpSpPr>
        <p:sp>
          <p:nvSpPr>
            <p:cNvPr id="107" name="直方体 106"/>
            <p:cNvSpPr/>
            <p:nvPr/>
          </p:nvSpPr>
          <p:spPr>
            <a:xfrm>
              <a:off x="3779912" y="2636912"/>
              <a:ext cx="792088" cy="504056"/>
            </a:xfrm>
            <a:prstGeom prst="cub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柱 107"/>
            <p:cNvSpPr/>
            <p:nvPr/>
          </p:nvSpPr>
          <p:spPr>
            <a:xfrm rot="5400000">
              <a:off x="4499992" y="2780928"/>
              <a:ext cx="216024" cy="216024"/>
            </a:xfrm>
            <a:prstGeom prst="ca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p:cNvGrpSpPr/>
          <p:nvPr/>
        </p:nvGrpSpPr>
        <p:grpSpPr>
          <a:xfrm rot="1198862">
            <a:off x="879868" y="3681286"/>
            <a:ext cx="936104" cy="504056"/>
            <a:chOff x="3779912" y="2636912"/>
            <a:chExt cx="936104" cy="504056"/>
          </a:xfrm>
          <a:solidFill>
            <a:schemeClr val="bg1">
              <a:lumMod val="85000"/>
            </a:schemeClr>
          </a:solidFill>
        </p:grpSpPr>
        <p:sp>
          <p:nvSpPr>
            <p:cNvPr id="104" name="直方体 103"/>
            <p:cNvSpPr/>
            <p:nvPr/>
          </p:nvSpPr>
          <p:spPr>
            <a:xfrm>
              <a:off x="3779912" y="2636912"/>
              <a:ext cx="792088" cy="504056"/>
            </a:xfrm>
            <a:prstGeom prst="cub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柱 104"/>
            <p:cNvSpPr/>
            <p:nvPr/>
          </p:nvSpPr>
          <p:spPr>
            <a:xfrm rot="5400000">
              <a:off x="4499992" y="2780928"/>
              <a:ext cx="216024" cy="216024"/>
            </a:xfrm>
            <a:prstGeom prst="ca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1" name="直線矢印コネクタ 60"/>
          <p:cNvCxnSpPr/>
          <p:nvPr/>
        </p:nvCxnSpPr>
        <p:spPr>
          <a:xfrm rot="5400000" flipH="1" flipV="1">
            <a:off x="3995142" y="4653137"/>
            <a:ext cx="1152922" cy="79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rot="5400000">
            <a:off x="1763688" y="5445225"/>
            <a:ext cx="12961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rot="5400000">
            <a:off x="6048164" y="5409221"/>
            <a:ext cx="136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rot="5400000">
            <a:off x="1907704" y="4293097"/>
            <a:ext cx="72008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rot="5400000">
            <a:off x="2207928" y="4477879"/>
            <a:ext cx="2636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rot="5400000">
            <a:off x="1871700" y="4291001"/>
            <a:ext cx="6480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rot="5400000">
            <a:off x="2294223" y="4482642"/>
            <a:ext cx="23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rot="5400000">
            <a:off x="1835696" y="4293097"/>
            <a:ext cx="5760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rot="5400000">
            <a:off x="6984268" y="4160702"/>
            <a:ext cx="6480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rot="5400000">
            <a:off x="7003318" y="4338626"/>
            <a:ext cx="3219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rot="5400000">
            <a:off x="7092280" y="4168131"/>
            <a:ext cx="5760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rot="5400000">
            <a:off x="6984268" y="4310051"/>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rot="5400000">
            <a:off x="6876256" y="4149081"/>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rot="5400000">
            <a:off x="2267744" y="4058023"/>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rot="5400000">
            <a:off x="2339752" y="4096123"/>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rot="5400000">
            <a:off x="7056276" y="3925628"/>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rot="5400000">
            <a:off x="7020272" y="3971157"/>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a:off x="3209925" y="4669161"/>
            <a:ext cx="2232584" cy="90776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5427878" y="5576922"/>
            <a:ext cx="1304362" cy="5163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rot="10800000">
            <a:off x="2267744" y="4293097"/>
            <a:ext cx="936104" cy="3600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rot="10800000">
            <a:off x="1763689" y="4077074"/>
            <a:ext cx="284187" cy="125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p:cNvCxnSpPr/>
          <p:nvPr/>
        </p:nvCxnSpPr>
        <p:spPr>
          <a:xfrm>
            <a:off x="1763688" y="4077073"/>
            <a:ext cx="308556" cy="398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a:off x="2267744" y="4149081"/>
            <a:ext cx="4464496" cy="5760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円弧 164"/>
          <p:cNvSpPr/>
          <p:nvPr/>
        </p:nvSpPr>
        <p:spPr>
          <a:xfrm>
            <a:off x="2051720" y="3933057"/>
            <a:ext cx="432048" cy="720080"/>
          </a:xfrm>
          <a:prstGeom prst="arc">
            <a:avLst>
              <a:gd name="adj1" fmla="val 1503428"/>
              <a:gd name="adj2" fmla="val 1970825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67" name="直線コネクタ 166"/>
          <p:cNvCxnSpPr/>
          <p:nvPr/>
        </p:nvCxnSpPr>
        <p:spPr>
          <a:xfrm rot="10800000" flipV="1">
            <a:off x="2411760" y="5686649"/>
            <a:ext cx="1004438" cy="406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flipV="1">
            <a:off x="3423514" y="4633535"/>
            <a:ext cx="2591338" cy="106043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flipV="1">
            <a:off x="6008914" y="4149081"/>
            <a:ext cx="1227382" cy="4903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p:cNvCxnSpPr/>
          <p:nvPr/>
        </p:nvCxnSpPr>
        <p:spPr>
          <a:xfrm rot="10800000" flipV="1">
            <a:off x="7439892" y="3933056"/>
            <a:ext cx="300461" cy="118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a:xfrm flipV="1">
            <a:off x="2411760" y="4005065"/>
            <a:ext cx="4824536" cy="792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a:xfrm rot="10800000" flipV="1">
            <a:off x="7428016" y="3933056"/>
            <a:ext cx="312336" cy="473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円弧 179"/>
          <p:cNvSpPr/>
          <p:nvPr/>
        </p:nvSpPr>
        <p:spPr>
          <a:xfrm>
            <a:off x="7020272" y="3789041"/>
            <a:ext cx="432048" cy="720080"/>
          </a:xfrm>
          <a:prstGeom prst="arc">
            <a:avLst>
              <a:gd name="adj1" fmla="val 12578207"/>
              <a:gd name="adj2" fmla="val 939437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83" name="直線矢印コネクタ 182"/>
          <p:cNvCxnSpPr/>
          <p:nvPr/>
        </p:nvCxnSpPr>
        <p:spPr>
          <a:xfrm rot="5400000" flipH="1" flipV="1">
            <a:off x="2309168" y="3842357"/>
            <a:ext cx="371931" cy="265301"/>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直線矢印コネクタ 183"/>
          <p:cNvCxnSpPr/>
          <p:nvPr/>
        </p:nvCxnSpPr>
        <p:spPr>
          <a:xfrm rot="16200000" flipV="1">
            <a:off x="1871700" y="3897053"/>
            <a:ext cx="504056" cy="288032"/>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7" name="直線矢印コネクタ 186"/>
          <p:cNvCxnSpPr/>
          <p:nvPr/>
        </p:nvCxnSpPr>
        <p:spPr>
          <a:xfrm rot="10800000" flipV="1">
            <a:off x="1763688" y="4293097"/>
            <a:ext cx="504056" cy="144016"/>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1" name="直線矢印コネクタ 190"/>
          <p:cNvCxnSpPr/>
          <p:nvPr/>
        </p:nvCxnSpPr>
        <p:spPr>
          <a:xfrm rot="5400000" flipH="1" flipV="1">
            <a:off x="7128284" y="3753037"/>
            <a:ext cx="504056" cy="288032"/>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4" name="直線矢印コネクタ 193"/>
          <p:cNvCxnSpPr/>
          <p:nvPr/>
        </p:nvCxnSpPr>
        <p:spPr>
          <a:xfrm rot="16200000" flipV="1">
            <a:off x="6913162" y="3752135"/>
            <a:ext cx="373178" cy="158958"/>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7" name="直線矢印コネクタ 196"/>
          <p:cNvCxnSpPr/>
          <p:nvPr/>
        </p:nvCxnSpPr>
        <p:spPr>
          <a:xfrm rot="10800000">
            <a:off x="6732240" y="4005066"/>
            <a:ext cx="169518" cy="46951"/>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rot="5400000" flipH="1" flipV="1">
            <a:off x="2250750" y="4181365"/>
            <a:ext cx="128726" cy="9473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rot="16200000" flipV="1">
            <a:off x="7137225" y="4050010"/>
            <a:ext cx="137676" cy="6046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9" name="直線コネクタ 208"/>
          <p:cNvCxnSpPr/>
          <p:nvPr/>
        </p:nvCxnSpPr>
        <p:spPr>
          <a:xfrm>
            <a:off x="6904776" y="4154622"/>
            <a:ext cx="156927" cy="5432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flipV="1">
            <a:off x="6907794" y="4106337"/>
            <a:ext cx="162962" cy="4828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a:off x="2110938" y="4344532"/>
            <a:ext cx="122374" cy="577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p:cNvCxnSpPr/>
          <p:nvPr/>
        </p:nvCxnSpPr>
        <p:spPr>
          <a:xfrm flipV="1">
            <a:off x="2236711" y="4347933"/>
            <a:ext cx="146168" cy="509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円弧 221"/>
          <p:cNvSpPr/>
          <p:nvPr/>
        </p:nvSpPr>
        <p:spPr>
          <a:xfrm>
            <a:off x="1933574" y="3821435"/>
            <a:ext cx="622201" cy="903709"/>
          </a:xfrm>
          <a:prstGeom prst="arc">
            <a:avLst>
              <a:gd name="adj1" fmla="val 16265626"/>
              <a:gd name="adj2" fmla="val 18581530"/>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3" name="円弧 222"/>
          <p:cNvSpPr/>
          <p:nvPr/>
        </p:nvSpPr>
        <p:spPr>
          <a:xfrm>
            <a:off x="6948264" y="3717033"/>
            <a:ext cx="576064" cy="864096"/>
          </a:xfrm>
          <a:prstGeom prst="arc">
            <a:avLst>
              <a:gd name="adj1" fmla="val 16141322"/>
              <a:gd name="adj2" fmla="val 1786553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4" name="円/楕円 73"/>
          <p:cNvSpPr/>
          <p:nvPr/>
        </p:nvSpPr>
        <p:spPr>
          <a:xfrm>
            <a:off x="4533860" y="5186865"/>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 name="直線コネクタ 79"/>
          <p:cNvCxnSpPr/>
          <p:nvPr/>
        </p:nvCxnSpPr>
        <p:spPr>
          <a:xfrm rot="5400000" flipH="1" flipV="1">
            <a:off x="1979712" y="3645024"/>
            <a:ext cx="57606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rot="10800000">
            <a:off x="6916848" y="4058053"/>
            <a:ext cx="319448" cy="9102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rot="16200000" flipV="1">
            <a:off x="2770171" y="2851305"/>
            <a:ext cx="2958163" cy="23736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flipV="1">
            <a:off x="3419872" y="2675447"/>
            <a:ext cx="3097306" cy="2769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rot="5400000">
            <a:off x="4860032" y="6093296"/>
            <a:ext cx="11521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rot="5400000">
            <a:off x="2807804" y="6057292"/>
            <a:ext cx="1224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rot="16200000" flipH="1">
            <a:off x="4283968" y="5517232"/>
            <a:ext cx="1440160" cy="8640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rot="5400000">
            <a:off x="3275856" y="5373216"/>
            <a:ext cx="1440160" cy="11521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p:nvPr/>
        </p:nvCxnSpPr>
        <p:spPr>
          <a:xfrm rot="5400000">
            <a:off x="5138264" y="2950432"/>
            <a:ext cx="1540847" cy="12103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p:cNvCxnSpPr/>
          <p:nvPr/>
        </p:nvCxnSpPr>
        <p:spPr>
          <a:xfrm rot="16200000" flipH="1">
            <a:off x="2725580" y="3035558"/>
            <a:ext cx="1678503" cy="1004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rot="16200000" flipH="1">
            <a:off x="3893640" y="4550840"/>
            <a:ext cx="844656" cy="51206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rot="5400000">
            <a:off x="4493487" y="4411852"/>
            <a:ext cx="895862" cy="73883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rot="5400000" flipH="1" flipV="1">
            <a:off x="2843810" y="4797154"/>
            <a:ext cx="936103" cy="79208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rot="16200000" flipV="1">
            <a:off x="5364088" y="4797152"/>
            <a:ext cx="936104" cy="79208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a:off x="3707904" y="4725144"/>
            <a:ext cx="1728192"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V="1">
            <a:off x="2915816" y="5661248"/>
            <a:ext cx="1296144" cy="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1" name="直線コネクタ 210"/>
          <p:cNvCxnSpPr/>
          <p:nvPr/>
        </p:nvCxnSpPr>
        <p:spPr>
          <a:xfrm>
            <a:off x="5652120" y="5661248"/>
            <a:ext cx="576064" cy="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a:off x="4860032" y="5661248"/>
            <a:ext cx="576064" cy="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rot="10800000" flipV="1">
            <a:off x="5436096" y="5661246"/>
            <a:ext cx="21602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rot="10800000">
            <a:off x="4241221" y="5661248"/>
            <a:ext cx="5760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直線コネクタ 265"/>
          <p:cNvCxnSpPr/>
          <p:nvPr/>
        </p:nvCxnSpPr>
        <p:spPr>
          <a:xfrm rot="5400000">
            <a:off x="2699792" y="2708920"/>
            <a:ext cx="72008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7" name="直線コネクタ 266"/>
          <p:cNvCxnSpPr/>
          <p:nvPr/>
        </p:nvCxnSpPr>
        <p:spPr>
          <a:xfrm rot="5400000">
            <a:off x="3000015" y="2912753"/>
            <a:ext cx="2636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p:cNvCxnSpPr/>
          <p:nvPr/>
        </p:nvCxnSpPr>
        <p:spPr>
          <a:xfrm rot="5400000">
            <a:off x="2663788" y="2706677"/>
            <a:ext cx="6480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p:nvPr/>
        </p:nvCxnSpPr>
        <p:spPr>
          <a:xfrm rot="5400000">
            <a:off x="3059832" y="2589243"/>
            <a:ext cx="2880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a:xfrm rot="5400000">
            <a:off x="2627784" y="2708920"/>
            <a:ext cx="5760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直線コネクタ 270"/>
          <p:cNvCxnSpPr/>
          <p:nvPr/>
        </p:nvCxnSpPr>
        <p:spPr>
          <a:xfrm rot="5400000">
            <a:off x="2987824" y="2513758"/>
            <a:ext cx="2880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p:cNvCxnSpPr/>
          <p:nvPr/>
        </p:nvCxnSpPr>
        <p:spPr>
          <a:xfrm rot="5400000">
            <a:off x="3167844" y="2950517"/>
            <a:ext cx="72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5" name="円弧 274"/>
          <p:cNvSpPr/>
          <p:nvPr/>
        </p:nvSpPr>
        <p:spPr>
          <a:xfrm>
            <a:off x="2843808" y="2348880"/>
            <a:ext cx="432048" cy="720080"/>
          </a:xfrm>
          <a:prstGeom prst="arc">
            <a:avLst>
              <a:gd name="adj1" fmla="val 3360765"/>
              <a:gd name="adj2" fmla="val 154995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76" name="直線矢印コネクタ 275"/>
          <p:cNvCxnSpPr/>
          <p:nvPr/>
        </p:nvCxnSpPr>
        <p:spPr>
          <a:xfrm rot="5400000" flipH="1" flipV="1">
            <a:off x="3058830" y="2305280"/>
            <a:ext cx="371931" cy="265301"/>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7" name="直線矢印コネクタ 276"/>
          <p:cNvCxnSpPr/>
          <p:nvPr/>
        </p:nvCxnSpPr>
        <p:spPr>
          <a:xfrm rot="16200000" flipV="1">
            <a:off x="2699792" y="2348880"/>
            <a:ext cx="360040" cy="36004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8" name="直線矢印コネクタ 277"/>
          <p:cNvCxnSpPr/>
          <p:nvPr/>
        </p:nvCxnSpPr>
        <p:spPr>
          <a:xfrm rot="10800000" flipV="1">
            <a:off x="2555776" y="2708920"/>
            <a:ext cx="504056" cy="144016"/>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9" name="直線コネクタ 278"/>
          <p:cNvCxnSpPr/>
          <p:nvPr/>
        </p:nvCxnSpPr>
        <p:spPr>
          <a:xfrm rot="5400000" flipH="1" flipV="1">
            <a:off x="3051196" y="2633082"/>
            <a:ext cx="69184" cy="51912"/>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0" name="直線コネクタ 279"/>
          <p:cNvCxnSpPr/>
          <p:nvPr/>
        </p:nvCxnSpPr>
        <p:spPr>
          <a:xfrm rot="16200000" flipH="1">
            <a:off x="2923994" y="2763518"/>
            <a:ext cx="93874" cy="52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直線コネクタ 280"/>
          <p:cNvCxnSpPr/>
          <p:nvPr/>
        </p:nvCxnSpPr>
        <p:spPr>
          <a:xfrm flipV="1">
            <a:off x="2997007" y="2798286"/>
            <a:ext cx="132118" cy="382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2" name="円弧 281"/>
          <p:cNvSpPr/>
          <p:nvPr/>
        </p:nvSpPr>
        <p:spPr>
          <a:xfrm>
            <a:off x="2740507" y="2225726"/>
            <a:ext cx="622201" cy="903709"/>
          </a:xfrm>
          <a:prstGeom prst="arc">
            <a:avLst>
              <a:gd name="adj1" fmla="val 16097643"/>
              <a:gd name="adj2" fmla="val 18581530"/>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86" name="直線コネクタ 285"/>
          <p:cNvCxnSpPr/>
          <p:nvPr/>
        </p:nvCxnSpPr>
        <p:spPr>
          <a:xfrm flipV="1">
            <a:off x="3059832" y="1412776"/>
            <a:ext cx="0" cy="93610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直線コネクタ 296"/>
          <p:cNvCxnSpPr/>
          <p:nvPr/>
        </p:nvCxnSpPr>
        <p:spPr>
          <a:xfrm rot="16200000" flipH="1">
            <a:off x="2725039" y="2251625"/>
            <a:ext cx="234502" cy="1409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直線コネクタ 298"/>
          <p:cNvCxnSpPr/>
          <p:nvPr/>
        </p:nvCxnSpPr>
        <p:spPr>
          <a:xfrm rot="16200000" flipH="1">
            <a:off x="2753302" y="2223362"/>
            <a:ext cx="204576" cy="1675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rot="5400000">
            <a:off x="6264188" y="2783171"/>
            <a:ext cx="6480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rot="5400000">
            <a:off x="6283238" y="2595766"/>
            <a:ext cx="3219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p:cNvCxnSpPr/>
          <p:nvPr/>
        </p:nvCxnSpPr>
        <p:spPr>
          <a:xfrm rot="5400000">
            <a:off x="6372200" y="2780928"/>
            <a:ext cx="5760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p:cNvCxnSpPr/>
          <p:nvPr/>
        </p:nvCxnSpPr>
        <p:spPr>
          <a:xfrm rot="5400000">
            <a:off x="6228184" y="2661251"/>
            <a:ext cx="2880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p:cNvCxnSpPr/>
          <p:nvPr/>
        </p:nvCxnSpPr>
        <p:spPr>
          <a:xfrm rot="5400000">
            <a:off x="6156176" y="2780928"/>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直線コネクタ 306"/>
          <p:cNvCxnSpPr/>
          <p:nvPr/>
        </p:nvCxnSpPr>
        <p:spPr>
          <a:xfrm rot="5400000">
            <a:off x="6300192" y="2996952"/>
            <a:ext cx="2880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直線コネクタ 307"/>
          <p:cNvCxnSpPr/>
          <p:nvPr/>
        </p:nvCxnSpPr>
        <p:spPr>
          <a:xfrm rot="5400000">
            <a:off x="6336196" y="3012094"/>
            <a:ext cx="72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9" name="円弧 308"/>
          <p:cNvSpPr/>
          <p:nvPr/>
        </p:nvSpPr>
        <p:spPr>
          <a:xfrm>
            <a:off x="6300192" y="2420888"/>
            <a:ext cx="432048" cy="720080"/>
          </a:xfrm>
          <a:prstGeom prst="arc">
            <a:avLst>
              <a:gd name="adj1" fmla="val 9521465"/>
              <a:gd name="adj2" fmla="val 776339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10" name="直線矢印コネクタ 309"/>
          <p:cNvCxnSpPr/>
          <p:nvPr/>
        </p:nvCxnSpPr>
        <p:spPr>
          <a:xfrm flipV="1">
            <a:off x="6516216" y="2564904"/>
            <a:ext cx="432048" cy="216024"/>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1" name="直線矢印コネクタ 310"/>
          <p:cNvCxnSpPr/>
          <p:nvPr/>
        </p:nvCxnSpPr>
        <p:spPr>
          <a:xfrm rot="16200000" flipV="1">
            <a:off x="6170998" y="2412694"/>
            <a:ext cx="425873" cy="181829"/>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2" name="直線矢印コネクタ 311"/>
          <p:cNvCxnSpPr/>
          <p:nvPr/>
        </p:nvCxnSpPr>
        <p:spPr>
          <a:xfrm rot="10800000">
            <a:off x="6107281" y="2670650"/>
            <a:ext cx="319104" cy="8836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3" name="直線コネクタ 312"/>
          <p:cNvCxnSpPr/>
          <p:nvPr/>
        </p:nvCxnSpPr>
        <p:spPr>
          <a:xfrm rot="16200000" flipV="1">
            <a:off x="6457633" y="2727546"/>
            <a:ext cx="63222" cy="3086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4" name="直線コネクタ 313"/>
          <p:cNvCxnSpPr/>
          <p:nvPr/>
        </p:nvCxnSpPr>
        <p:spPr>
          <a:xfrm>
            <a:off x="6317360" y="2819150"/>
            <a:ext cx="126849" cy="3378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5" name="直線コネクタ 314"/>
          <p:cNvCxnSpPr/>
          <p:nvPr/>
        </p:nvCxnSpPr>
        <p:spPr>
          <a:xfrm rot="5400000">
            <a:off x="6310407" y="2753087"/>
            <a:ext cx="69533" cy="5563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16" name="円弧 315"/>
          <p:cNvSpPr/>
          <p:nvPr/>
        </p:nvSpPr>
        <p:spPr>
          <a:xfrm>
            <a:off x="6228184" y="2324541"/>
            <a:ext cx="576064" cy="792088"/>
          </a:xfrm>
          <a:prstGeom prst="arc">
            <a:avLst>
              <a:gd name="adj1" fmla="val 16068940"/>
              <a:gd name="adj2" fmla="val 20736123"/>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17" name="直線コネクタ 316"/>
          <p:cNvCxnSpPr/>
          <p:nvPr/>
        </p:nvCxnSpPr>
        <p:spPr>
          <a:xfrm rot="5400000" flipH="1" flipV="1">
            <a:off x="6300192" y="2204864"/>
            <a:ext cx="43204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0" name="直線コネクタ 319"/>
          <p:cNvCxnSpPr/>
          <p:nvPr/>
        </p:nvCxnSpPr>
        <p:spPr>
          <a:xfrm rot="10800000">
            <a:off x="6432092" y="2760041"/>
            <a:ext cx="84125" cy="2088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4" name="直線コネクタ 333"/>
          <p:cNvCxnSpPr/>
          <p:nvPr/>
        </p:nvCxnSpPr>
        <p:spPr>
          <a:xfrm rot="10800000" flipV="1">
            <a:off x="6676784" y="2420888"/>
            <a:ext cx="127465" cy="1115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p:cNvCxnSpPr/>
          <p:nvPr/>
        </p:nvCxnSpPr>
        <p:spPr>
          <a:xfrm rot="5400000">
            <a:off x="6681400" y="2432896"/>
            <a:ext cx="134856" cy="1108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flipH="1" flipV="1">
            <a:off x="7236296" y="3284984"/>
            <a:ext cx="1" cy="57606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0" name="テキスト ボックス 159">
                <a:extLst>
                  <a:ext uri="{FF2B5EF4-FFF2-40B4-BE49-F238E27FC236}">
                    <a16:creationId xmlns:a16="http://schemas.microsoft.com/office/drawing/2014/main" id="{0A216BE4-E99E-47F9-B53B-FD2982700299}"/>
                  </a:ext>
                </a:extLst>
              </p:cNvPr>
              <p:cNvSpPr txBox="1"/>
              <p:nvPr/>
            </p:nvSpPr>
            <p:spPr>
              <a:xfrm>
                <a:off x="3707904" y="764704"/>
                <a:ext cx="2414444" cy="1315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i="1" smtClean="0">
                              <a:latin typeface="Cambria Math" panose="02040503050406030204" pitchFamily="18" charset="0"/>
                            </a:rPr>
                          </m:ctrlPr>
                        </m:dPr>
                        <m:e>
                          <m:m>
                            <m:mPr>
                              <m:mcs>
                                <m:mc>
                                  <m:mcPr>
                                    <m:count m:val="1"/>
                                    <m:mcJc m:val="center"/>
                                  </m:mcPr>
                                </m:mc>
                              </m:mcs>
                              <m:ctrlPr>
                                <a:rPr kumimoji="1" lang="en-US" altLang="ja-JP" i="1" smtClean="0">
                                  <a:latin typeface="Cambria Math" panose="02040503050406030204" pitchFamily="18" charset="0"/>
                                </a:rPr>
                              </m:ctrlPr>
                            </m:mPr>
                            <m:mr>
                              <m:e>
                                <m:sSubSup>
                                  <m:sSubSupPr>
                                    <m:ctrlPr>
                                      <a:rPr kumimoji="1" lang="en-US" altLang="ja-JP" i="1" smtClean="0">
                                        <a:latin typeface="Cambria Math" panose="02040503050406030204" pitchFamily="18" charset="0"/>
                                      </a:rPr>
                                    </m:ctrlPr>
                                  </m:sSubSupPr>
                                  <m:e>
                                    <m:r>
                                      <a:rPr kumimoji="1" lang="en-US" altLang="ja-JP" b="1" i="0" smtClean="0">
                                        <a:latin typeface="Cambria Math" panose="02040503050406030204" pitchFamily="18" charset="0"/>
                                      </a:rPr>
                                      <m:t>𝐚</m:t>
                                    </m:r>
                                  </m:e>
                                  <m:sub>
                                    <m:r>
                                      <a:rPr kumimoji="1" lang="en-US" altLang="ja-JP" b="0" i="1" smtClean="0">
                                        <a:latin typeface="Cambria Math" panose="02040503050406030204" pitchFamily="18" charset="0"/>
                                      </a:rPr>
                                      <m:t>1</m:t>
                                    </m:r>
                                  </m:sub>
                                  <m:sup>
                                    <m:r>
                                      <a:rPr lang="en-US" altLang="ja-JP" i="1">
                                        <a:latin typeface="Cambria Math" panose="02040503050406030204" pitchFamily="18" charset="0"/>
                                        <a:ea typeface="Cambria Math" panose="02040503050406030204" pitchFamily="18" charset="0"/>
                                      </a:rPr>
                                      <m:t>⊤</m:t>
                                    </m:r>
                                  </m:sup>
                                </m:sSubSup>
                                <m:sSub>
                                  <m:sSubPr>
                                    <m:ctrlPr>
                                      <a:rPr kumimoji="1" lang="en-US" altLang="ja-JP" i="1" smtClean="0">
                                        <a:latin typeface="Cambria Math" panose="02040503050406030204" pitchFamily="18" charset="0"/>
                                      </a:rPr>
                                    </m:ctrlPr>
                                  </m:sSubPr>
                                  <m:e>
                                    <m:r>
                                      <a:rPr kumimoji="1" lang="en-US" altLang="ja-JP" b="1" i="0" smtClean="0">
                                        <a:latin typeface="Cambria Math" panose="02040503050406030204" pitchFamily="18" charset="0"/>
                                      </a:rPr>
                                      <m:t>𝐑</m:t>
                                    </m:r>
                                  </m:e>
                                  <m:sub>
                                    <m:r>
                                      <a:rPr kumimoji="1" lang="en-US" altLang="ja-JP" b="0" i="1" smtClean="0">
                                        <a:latin typeface="Cambria Math" panose="02040503050406030204" pitchFamily="18" charset="0"/>
                                      </a:rPr>
                                      <m:t>1</m:t>
                                    </m:r>
                                  </m:sub>
                                </m:sSub>
                              </m:e>
                            </m:mr>
                            <m:mr>
                              <m:e>
                                <m:sSubSup>
                                  <m:sSubSupPr>
                                    <m:ctrlPr>
                                      <a:rPr lang="en-US" altLang="ja-JP" i="1">
                                        <a:latin typeface="Cambria Math" panose="02040503050406030204" pitchFamily="18" charset="0"/>
                                      </a:rPr>
                                    </m:ctrlPr>
                                  </m:sSubSupPr>
                                  <m:e>
                                    <m:r>
                                      <a:rPr lang="en-US" altLang="ja-JP" b="1">
                                        <a:latin typeface="Cambria Math" panose="02040503050406030204" pitchFamily="18" charset="0"/>
                                      </a:rPr>
                                      <m:t>𝐚</m:t>
                                    </m:r>
                                  </m:e>
                                  <m:sub>
                                    <m:r>
                                      <a:rPr lang="en-US" altLang="ja-JP" b="0" i="1" smtClean="0">
                                        <a:latin typeface="Cambria Math" panose="02040503050406030204" pitchFamily="18" charset="0"/>
                                      </a:rPr>
                                      <m:t>2</m:t>
                                    </m:r>
                                  </m:sub>
                                  <m:sup>
                                    <m:r>
                                      <a:rPr lang="en-US" altLang="ja-JP" i="1">
                                        <a:latin typeface="Cambria Math" panose="02040503050406030204" pitchFamily="18" charset="0"/>
                                        <a:ea typeface="Cambria Math" panose="02040503050406030204" pitchFamily="18" charset="0"/>
                                      </a:rPr>
                                      <m:t>⊤</m:t>
                                    </m:r>
                                  </m:sup>
                                </m:sSubSup>
                                <m:sSub>
                                  <m:sSubPr>
                                    <m:ctrlPr>
                                      <a:rPr lang="en-US" altLang="ja-JP" i="1">
                                        <a:latin typeface="Cambria Math" panose="02040503050406030204" pitchFamily="18" charset="0"/>
                                      </a:rPr>
                                    </m:ctrlPr>
                                  </m:sSubPr>
                                  <m:e>
                                    <m:r>
                                      <a:rPr lang="en-US" altLang="ja-JP" b="1">
                                        <a:latin typeface="Cambria Math" panose="02040503050406030204" pitchFamily="18" charset="0"/>
                                      </a:rPr>
                                      <m:t>𝐑</m:t>
                                    </m:r>
                                  </m:e>
                                  <m:sub>
                                    <m:r>
                                      <a:rPr lang="en-US" altLang="ja-JP" b="0" i="1" smtClean="0">
                                        <a:latin typeface="Cambria Math" panose="02040503050406030204" pitchFamily="18" charset="0"/>
                                      </a:rPr>
                                      <m:t>2</m:t>
                                    </m:r>
                                  </m:sub>
                                </m:sSub>
                              </m:e>
                            </m:mr>
                            <m:mr>
                              <m:e>
                                <m:r>
                                  <a:rPr kumimoji="1" lang="en-US" altLang="ja-JP" i="1" smtClean="0">
                                    <a:latin typeface="Cambria Math" panose="02040503050406030204" pitchFamily="18" charset="0"/>
                                    <a:ea typeface="Cambria Math" panose="02040503050406030204" pitchFamily="18" charset="0"/>
                                  </a:rPr>
                                  <m:t>⋮</m:t>
                                </m:r>
                              </m:e>
                            </m:mr>
                            <m:mr>
                              <m:e>
                                <m:sSubSup>
                                  <m:sSubSupPr>
                                    <m:ctrlPr>
                                      <a:rPr lang="en-US" altLang="ja-JP" i="1">
                                        <a:latin typeface="Cambria Math" panose="02040503050406030204" pitchFamily="18" charset="0"/>
                                      </a:rPr>
                                    </m:ctrlPr>
                                  </m:sSubSupPr>
                                  <m:e>
                                    <m:r>
                                      <a:rPr lang="en-US" altLang="ja-JP" b="1">
                                        <a:latin typeface="Cambria Math" panose="02040503050406030204" pitchFamily="18" charset="0"/>
                                      </a:rPr>
                                      <m:t>𝐚</m:t>
                                    </m:r>
                                  </m:e>
                                  <m:sub>
                                    <m:r>
                                      <a:rPr lang="en-US" altLang="ja-JP" b="0" i="1" smtClean="0">
                                        <a:latin typeface="Cambria Math" panose="02040503050406030204" pitchFamily="18" charset="0"/>
                                      </a:rPr>
                                      <m:t>𝐾</m:t>
                                    </m:r>
                                  </m:sub>
                                  <m:sup>
                                    <m:r>
                                      <a:rPr lang="en-US" altLang="ja-JP" i="1">
                                        <a:latin typeface="Cambria Math" panose="02040503050406030204" pitchFamily="18" charset="0"/>
                                        <a:ea typeface="Cambria Math" panose="02040503050406030204" pitchFamily="18" charset="0"/>
                                      </a:rPr>
                                      <m:t>⊤</m:t>
                                    </m:r>
                                  </m:sup>
                                </m:sSubSup>
                                <m:sSub>
                                  <m:sSubPr>
                                    <m:ctrlPr>
                                      <a:rPr lang="en-US" altLang="ja-JP" i="1">
                                        <a:latin typeface="Cambria Math" panose="02040503050406030204" pitchFamily="18" charset="0"/>
                                      </a:rPr>
                                    </m:ctrlPr>
                                  </m:sSubPr>
                                  <m:e>
                                    <m:r>
                                      <a:rPr lang="en-US" altLang="ja-JP" b="1">
                                        <a:latin typeface="Cambria Math" panose="02040503050406030204" pitchFamily="18" charset="0"/>
                                      </a:rPr>
                                      <m:t>𝐑</m:t>
                                    </m:r>
                                  </m:e>
                                  <m:sub>
                                    <m:r>
                                      <a:rPr lang="en-US" altLang="ja-JP" b="0" i="1" smtClean="0">
                                        <a:latin typeface="Cambria Math" panose="02040503050406030204" pitchFamily="18" charset="0"/>
                                      </a:rPr>
                                      <m:t>𝐾</m:t>
                                    </m:r>
                                  </m:sub>
                                </m:sSub>
                              </m:e>
                            </m:mr>
                          </m:m>
                        </m:e>
                      </m:d>
                      <m:d>
                        <m:dPr>
                          <m:ctrlPr>
                            <a:rPr kumimoji="1" lang="en-US" altLang="ja-JP" i="1" smtClean="0">
                              <a:latin typeface="Cambria Math" panose="02040503050406030204" pitchFamily="18" charset="0"/>
                            </a:rPr>
                          </m:ctrlPr>
                        </m:dPr>
                        <m:e>
                          <m:m>
                            <m:mPr>
                              <m:mcs>
                                <m:mc>
                                  <m:mcPr>
                                    <m:count m:val="1"/>
                                    <m:mcJc m:val="center"/>
                                  </m:mcPr>
                                </m:mc>
                              </m:mcs>
                              <m:ctrlPr>
                                <a:rPr kumimoji="1" lang="en-US" altLang="ja-JP" i="1" smtClean="0">
                                  <a:latin typeface="Cambria Math" panose="02040503050406030204" pitchFamily="18" charset="0"/>
                                </a:rPr>
                              </m:ctrlPr>
                            </m:mPr>
                            <m:mr>
                              <m:e>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𝑛</m:t>
                                    </m:r>
                                  </m:e>
                                  <m:sub>
                                    <m:r>
                                      <a:rPr kumimoji="1" lang="en-US" altLang="ja-JP" b="0" i="1" smtClean="0">
                                        <a:latin typeface="Cambria Math" panose="02040503050406030204" pitchFamily="18" charset="0"/>
                                      </a:rPr>
                                      <m:t>𝑥</m:t>
                                    </m:r>
                                  </m:sub>
                                </m:sSub>
                              </m:e>
                            </m:mr>
                            <m:mr>
                              <m:e>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𝑛</m:t>
                                    </m:r>
                                  </m:e>
                                  <m:sub>
                                    <m:r>
                                      <a:rPr kumimoji="1" lang="en-US" altLang="ja-JP" b="0" i="1" smtClean="0">
                                        <a:latin typeface="Cambria Math" panose="02040503050406030204" pitchFamily="18" charset="0"/>
                                      </a:rPr>
                                      <m:t>𝑦</m:t>
                                    </m:r>
                                  </m:sub>
                                </m:sSub>
                              </m:e>
                            </m:mr>
                            <m:mr>
                              <m:e>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𝑛</m:t>
                                    </m:r>
                                  </m:e>
                                  <m:sub>
                                    <m:r>
                                      <a:rPr kumimoji="1" lang="en-US" altLang="ja-JP" b="0" i="1" smtClean="0">
                                        <a:latin typeface="Cambria Math" panose="02040503050406030204" pitchFamily="18" charset="0"/>
                                      </a:rPr>
                                      <m:t>𝑧</m:t>
                                    </m:r>
                                  </m:sub>
                                </m:sSub>
                              </m:e>
                            </m:mr>
                          </m:m>
                        </m:e>
                      </m:d>
                      <m:r>
                        <a:rPr kumimoji="1" lang="en-US" altLang="ja-JP" b="0" i="1" smtClean="0">
                          <a:latin typeface="Cambria Math" panose="02040503050406030204" pitchFamily="18" charset="0"/>
                        </a:rPr>
                        <m:t>=</m:t>
                      </m:r>
                      <m:d>
                        <m:dPr>
                          <m:ctrlPr>
                            <a:rPr kumimoji="1" lang="en-US" altLang="ja-JP" i="1" smtClean="0">
                              <a:latin typeface="Cambria Math" panose="02040503050406030204" pitchFamily="18" charset="0"/>
                            </a:rPr>
                          </m:ctrlPr>
                        </m:dPr>
                        <m:e>
                          <m:m>
                            <m:mPr>
                              <m:mcs>
                                <m:mc>
                                  <m:mcPr>
                                    <m:count m:val="1"/>
                                    <m:mcJc m:val="center"/>
                                  </m:mcPr>
                                </m:mc>
                              </m:mcs>
                              <m:ctrlPr>
                                <a:rPr kumimoji="1" lang="en-US" altLang="ja-JP" i="1" smtClean="0">
                                  <a:latin typeface="Cambria Math" panose="02040503050406030204" pitchFamily="18" charset="0"/>
                                </a:rPr>
                              </m:ctrlPr>
                            </m:mPr>
                            <m:mr>
                              <m:e>
                                <m:r>
                                  <m:rPr>
                                    <m:brk m:alnAt="7"/>
                                  </m:rPr>
                                  <a:rPr kumimoji="1" lang="en-US" altLang="ja-JP" b="0" i="1" smtClean="0">
                                    <a:latin typeface="Cambria Math" panose="02040503050406030204" pitchFamily="18" charset="0"/>
                                  </a:rPr>
                                  <m:t>0</m:t>
                                </m:r>
                              </m:e>
                            </m:mr>
                            <m:mr>
                              <m:e>
                                <m:r>
                                  <a:rPr kumimoji="1" lang="en-US" altLang="ja-JP" b="0" i="1" smtClean="0">
                                    <a:latin typeface="Cambria Math" panose="02040503050406030204" pitchFamily="18" charset="0"/>
                                  </a:rPr>
                                  <m:t>0</m:t>
                                </m:r>
                              </m:e>
                            </m:mr>
                            <m:mr>
                              <m:e>
                                <m:r>
                                  <a:rPr kumimoji="1" lang="en-US" altLang="ja-JP" i="1" smtClean="0">
                                    <a:latin typeface="Cambria Math" panose="02040503050406030204" pitchFamily="18" charset="0"/>
                                    <a:ea typeface="Cambria Math" panose="02040503050406030204" pitchFamily="18" charset="0"/>
                                  </a:rPr>
                                  <m:t>⋮</m:t>
                                </m:r>
                              </m:e>
                            </m:mr>
                            <m:mr>
                              <m:e>
                                <m:r>
                                  <a:rPr kumimoji="1" lang="en-US" altLang="ja-JP" b="0" i="1" smtClean="0">
                                    <a:latin typeface="Cambria Math" panose="02040503050406030204" pitchFamily="18" charset="0"/>
                                  </a:rPr>
                                  <m:t>0</m:t>
                                </m:r>
                              </m:e>
                            </m:mr>
                          </m:m>
                        </m:e>
                      </m:d>
                    </m:oMath>
                  </m:oMathPara>
                </a14:m>
                <a:endParaRPr kumimoji="1" lang="ja-JP" altLang="en-US" dirty="0"/>
              </a:p>
            </p:txBody>
          </p:sp>
        </mc:Choice>
        <mc:Fallback xmlns="">
          <p:sp>
            <p:nvSpPr>
              <p:cNvPr id="160" name="テキスト ボックス 159">
                <a:extLst>
                  <a:ext uri="{FF2B5EF4-FFF2-40B4-BE49-F238E27FC236}">
                    <a16:creationId xmlns:a16="http://schemas.microsoft.com/office/drawing/2014/main" id="{0A216BE4-E99E-47F9-B53B-FD2982700299}"/>
                  </a:ext>
                </a:extLst>
              </p:cNvPr>
              <p:cNvSpPr txBox="1">
                <a:spLocks noRot="1" noChangeAspect="1" noMove="1" noResize="1" noEditPoints="1" noAdjustHandles="1" noChangeArrowheads="1" noChangeShapeType="1" noTextEdit="1"/>
              </p:cNvSpPr>
              <p:nvPr/>
            </p:nvSpPr>
            <p:spPr>
              <a:xfrm>
                <a:off x="3707904" y="764704"/>
                <a:ext cx="2414444" cy="1315040"/>
              </a:xfrm>
              <a:prstGeom prst="rect">
                <a:avLst/>
              </a:prstGeom>
              <a:blipFill>
                <a:blip r:embed="rId3"/>
                <a:stretch>
                  <a:fillRect/>
                </a:stretch>
              </a:blipFill>
            </p:spPr>
            <p:txBody>
              <a:bodyPr/>
              <a:lstStyle/>
              <a:p>
                <a:r>
                  <a:rPr lang="ja-JP" altLang="en-US">
                    <a:noFill/>
                  </a:rPr>
                  <a:t> </a:t>
                </a:r>
              </a:p>
            </p:txBody>
          </p:sp>
        </mc:Fallback>
      </mc:AlternateContent>
      <p:sp>
        <p:nvSpPr>
          <p:cNvPr id="163" name="テキスト ボックス 162">
            <a:extLst>
              <a:ext uri="{FF2B5EF4-FFF2-40B4-BE49-F238E27FC236}">
                <a16:creationId xmlns:a16="http://schemas.microsoft.com/office/drawing/2014/main" id="{F44D1F41-F0DD-4405-9DF0-1E8EB43915DB}"/>
              </a:ext>
            </a:extLst>
          </p:cNvPr>
          <p:cNvSpPr txBox="1"/>
          <p:nvPr/>
        </p:nvSpPr>
        <p:spPr>
          <a:xfrm>
            <a:off x="2987824" y="116632"/>
            <a:ext cx="4339650" cy="646331"/>
          </a:xfrm>
          <a:prstGeom prst="rect">
            <a:avLst/>
          </a:prstGeom>
          <a:noFill/>
        </p:spPr>
        <p:txBody>
          <a:bodyPr wrap="none" rtlCol="0">
            <a:spAutoFit/>
          </a:bodyPr>
          <a:lstStyle/>
          <a:p>
            <a:r>
              <a:rPr kumimoji="1" lang="en-US" altLang="ja-JP" dirty="0"/>
              <a:t>(SVD) Singular Value Decomposition</a:t>
            </a:r>
          </a:p>
          <a:p>
            <a:r>
              <a:rPr kumimoji="1" lang="en-US" altLang="ja-JP" dirty="0"/>
              <a:t>singular vector of </a:t>
            </a:r>
            <a:r>
              <a:rPr lang="en-US" altLang="ja-JP" dirty="0"/>
              <a:t>smallest singular value</a:t>
            </a:r>
            <a:endParaRPr kumimoji="1" lang="ja-JP" altLang="en-US" dirty="0"/>
          </a:p>
        </p:txBody>
      </p:sp>
      <p:sp>
        <p:nvSpPr>
          <p:cNvPr id="132" name="正方形/長方形 131">
            <a:extLst>
              <a:ext uri="{FF2B5EF4-FFF2-40B4-BE49-F238E27FC236}">
                <a16:creationId xmlns:a16="http://schemas.microsoft.com/office/drawing/2014/main" id="{49D41C73-575E-42EF-9806-6584D8411907}"/>
              </a:ext>
            </a:extLst>
          </p:cNvPr>
          <p:cNvSpPr/>
          <p:nvPr/>
        </p:nvSpPr>
        <p:spPr bwMode="auto">
          <a:xfrm>
            <a:off x="251520" y="116632"/>
            <a:ext cx="216024" cy="216024"/>
          </a:xfrm>
          <a:prstGeom prst="rect">
            <a:avLst/>
          </a:prstGeom>
          <a:solidFill>
            <a:srgbClr val="06B025"/>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3" name="正方形/長方形 132">
            <a:extLst>
              <a:ext uri="{FF2B5EF4-FFF2-40B4-BE49-F238E27FC236}">
                <a16:creationId xmlns:a16="http://schemas.microsoft.com/office/drawing/2014/main" id="{4010C8A7-538B-4053-BC39-171DCD20B524}"/>
              </a:ext>
            </a:extLst>
          </p:cNvPr>
          <p:cNvSpPr/>
          <p:nvPr/>
        </p:nvSpPr>
        <p:spPr bwMode="auto">
          <a:xfrm>
            <a:off x="467544" y="116632"/>
            <a:ext cx="216024" cy="216024"/>
          </a:xfrm>
          <a:prstGeom prst="rect">
            <a:avLst/>
          </a:prstGeom>
          <a:solidFill>
            <a:srgbClr val="06B025"/>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5" name="正方形/長方形 134">
            <a:extLst>
              <a:ext uri="{FF2B5EF4-FFF2-40B4-BE49-F238E27FC236}">
                <a16:creationId xmlns:a16="http://schemas.microsoft.com/office/drawing/2014/main" id="{9F47EC6A-367E-4F88-BB08-42ED32C815F2}"/>
              </a:ext>
            </a:extLst>
          </p:cNvPr>
          <p:cNvSpPr/>
          <p:nvPr/>
        </p:nvSpPr>
        <p:spPr bwMode="auto">
          <a:xfrm>
            <a:off x="683568" y="116632"/>
            <a:ext cx="216024" cy="216024"/>
          </a:xfrm>
          <a:prstGeom prst="rect">
            <a:avLst/>
          </a:prstGeom>
          <a:solidFill>
            <a:srgbClr val="06B025"/>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6" name="正方形/長方形 135">
            <a:extLst>
              <a:ext uri="{FF2B5EF4-FFF2-40B4-BE49-F238E27FC236}">
                <a16:creationId xmlns:a16="http://schemas.microsoft.com/office/drawing/2014/main" id="{8FB41819-1833-4A08-BDDD-B5EBE8805CCD}"/>
              </a:ext>
            </a:extLst>
          </p:cNvPr>
          <p:cNvSpPr/>
          <p:nvPr/>
        </p:nvSpPr>
        <p:spPr bwMode="auto">
          <a:xfrm>
            <a:off x="899592" y="116632"/>
            <a:ext cx="216024" cy="216024"/>
          </a:xfrm>
          <a:prstGeom prst="rect">
            <a:avLst/>
          </a:prstGeom>
          <a:solidFill>
            <a:srgbClr val="06B025"/>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7" name="正方形/長方形 136">
            <a:extLst>
              <a:ext uri="{FF2B5EF4-FFF2-40B4-BE49-F238E27FC236}">
                <a16:creationId xmlns:a16="http://schemas.microsoft.com/office/drawing/2014/main" id="{FA43D30F-FC14-4A2E-85F0-E45EDB3DE723}"/>
              </a:ext>
            </a:extLst>
          </p:cNvPr>
          <p:cNvSpPr/>
          <p:nvPr/>
        </p:nvSpPr>
        <p:spPr bwMode="auto">
          <a:xfrm>
            <a:off x="1115616" y="116632"/>
            <a:ext cx="216024" cy="216024"/>
          </a:xfrm>
          <a:prstGeom prst="rect">
            <a:avLst/>
          </a:prstGeom>
          <a:solidFill>
            <a:srgbClr val="06B025"/>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8" name="正方形/長方形 137">
            <a:extLst>
              <a:ext uri="{FF2B5EF4-FFF2-40B4-BE49-F238E27FC236}">
                <a16:creationId xmlns:a16="http://schemas.microsoft.com/office/drawing/2014/main" id="{E2E54A74-EA2E-4CA8-9E9A-7205B062168A}"/>
              </a:ext>
            </a:extLst>
          </p:cNvPr>
          <p:cNvSpPr/>
          <p:nvPr/>
        </p:nvSpPr>
        <p:spPr bwMode="auto">
          <a:xfrm>
            <a:off x="1331640" y="116632"/>
            <a:ext cx="216024" cy="216024"/>
          </a:xfrm>
          <a:prstGeom prst="rect">
            <a:avLst/>
          </a:prstGeom>
          <a:solidFill>
            <a:srgbClr val="06B025"/>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0" name="正方形/長方形 139">
            <a:extLst>
              <a:ext uri="{FF2B5EF4-FFF2-40B4-BE49-F238E27FC236}">
                <a16:creationId xmlns:a16="http://schemas.microsoft.com/office/drawing/2014/main" id="{1BA9921D-5859-494A-B8B5-35526F528268}"/>
              </a:ext>
            </a:extLst>
          </p:cNvPr>
          <p:cNvSpPr/>
          <p:nvPr/>
        </p:nvSpPr>
        <p:spPr bwMode="auto">
          <a:xfrm>
            <a:off x="1547664" y="116632"/>
            <a:ext cx="216024" cy="216024"/>
          </a:xfrm>
          <a:prstGeom prst="rect">
            <a:avLst/>
          </a:prstGeom>
          <a:solidFill>
            <a:srgbClr val="06B025"/>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1" name="正方形/長方形 140">
            <a:extLst>
              <a:ext uri="{FF2B5EF4-FFF2-40B4-BE49-F238E27FC236}">
                <a16:creationId xmlns:a16="http://schemas.microsoft.com/office/drawing/2014/main" id="{243A6C85-10AE-4E90-B2A7-D759D1E16465}"/>
              </a:ext>
            </a:extLst>
          </p:cNvPr>
          <p:cNvSpPr/>
          <p:nvPr/>
        </p:nvSpPr>
        <p:spPr bwMode="auto">
          <a:xfrm>
            <a:off x="1763688" y="116632"/>
            <a:ext cx="216024" cy="216024"/>
          </a:xfrm>
          <a:prstGeom prst="rect">
            <a:avLst/>
          </a:prstGeom>
          <a:solidFill>
            <a:srgbClr val="06B025"/>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 3" descr="exp.gif"/>
          <p:cNvPicPr>
            <a:picLocks noChangeAspect="1"/>
          </p:cNvPicPr>
          <p:nvPr/>
        </p:nvPicPr>
        <p:blipFill>
          <a:blip r:embed="rId2" cstate="print"/>
          <a:stretch>
            <a:fillRect/>
          </a:stretch>
        </p:blipFill>
        <p:spPr bwMode="auto">
          <a:xfrm rot="5400000">
            <a:off x="1991308" y="1113148"/>
            <a:ext cx="5028940" cy="3755988"/>
          </a:xfrm>
          <a:prstGeom prst="rect">
            <a:avLst/>
          </a:prstGeom>
          <a:noFill/>
          <a:ln w="9525">
            <a:noFill/>
            <a:miter lim="800000"/>
            <a:headEnd/>
            <a:tailEnd/>
          </a:ln>
        </p:spPr>
      </p:pic>
      <p:sp>
        <p:nvSpPr>
          <p:cNvPr id="11" name="角丸四角形吹き出し 10"/>
          <p:cNvSpPr/>
          <p:nvPr/>
        </p:nvSpPr>
        <p:spPr bwMode="auto">
          <a:xfrm>
            <a:off x="323528" y="3573016"/>
            <a:ext cx="1872208" cy="792088"/>
          </a:xfrm>
          <a:prstGeom prst="wedgeRoundRectCallout">
            <a:avLst>
              <a:gd name="adj1" fmla="val 182983"/>
              <a:gd name="adj2" fmla="val -37856"/>
              <a:gd name="adj3" fmla="val 16667"/>
            </a:avLst>
          </a:prstGeom>
          <a:solidFill>
            <a:schemeClr val="bg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0" name="角丸四角形吹き出し 9"/>
          <p:cNvSpPr/>
          <p:nvPr/>
        </p:nvSpPr>
        <p:spPr bwMode="auto">
          <a:xfrm>
            <a:off x="7236296" y="836712"/>
            <a:ext cx="1440160" cy="792088"/>
          </a:xfrm>
          <a:prstGeom prst="wedgeRoundRectCallout">
            <a:avLst>
              <a:gd name="adj1" fmla="val -112069"/>
              <a:gd name="adj2" fmla="val 86565"/>
              <a:gd name="adj3" fmla="val 16667"/>
            </a:avLst>
          </a:prstGeom>
          <a:solidFill>
            <a:schemeClr val="bg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p:txBody>
          <a:bodyPr/>
          <a:lstStyle/>
          <a:p>
            <a:r>
              <a:rPr kumimoji="1" lang="ja-JP" altLang="en-US" dirty="0"/>
              <a:t>実験装置 </a:t>
            </a:r>
            <a:r>
              <a:rPr kumimoji="1" lang="en-US" altLang="ja-JP" dirty="0"/>
              <a:t>[1]</a:t>
            </a:r>
            <a:endParaRPr kumimoji="1" lang="ja-JP" altLang="en-US" dirty="0"/>
          </a:p>
        </p:txBody>
      </p:sp>
      <p:sp>
        <p:nvSpPr>
          <p:cNvPr id="4" name="テキスト ボックス 3"/>
          <p:cNvSpPr txBox="1"/>
          <p:nvPr/>
        </p:nvSpPr>
        <p:spPr>
          <a:xfrm>
            <a:off x="4251516" y="1727288"/>
            <a:ext cx="2138727" cy="400110"/>
          </a:xfrm>
          <a:prstGeom prst="rect">
            <a:avLst/>
          </a:prstGeom>
          <a:solidFill>
            <a:schemeClr val="bg1"/>
          </a:solidFill>
        </p:spPr>
        <p:txBody>
          <a:bodyPr wrap="none" rtlCol="0">
            <a:spAutoFit/>
          </a:bodyPr>
          <a:lstStyle/>
          <a:p>
            <a:pPr algn="ctr"/>
            <a:r>
              <a:rPr kumimoji="1" lang="ja-JP" altLang="en-US" sz="2000" dirty="0"/>
              <a:t>ライティングドーム</a:t>
            </a:r>
          </a:p>
        </p:txBody>
      </p:sp>
      <p:sp>
        <p:nvSpPr>
          <p:cNvPr id="5" name="テキスト ボックス 4"/>
          <p:cNvSpPr txBox="1"/>
          <p:nvPr/>
        </p:nvSpPr>
        <p:spPr>
          <a:xfrm>
            <a:off x="2980346" y="2735400"/>
            <a:ext cx="1224136" cy="400110"/>
          </a:xfrm>
          <a:prstGeom prst="rect">
            <a:avLst/>
          </a:prstGeom>
          <a:solidFill>
            <a:schemeClr val="bg1"/>
          </a:solidFill>
        </p:spPr>
        <p:txBody>
          <a:bodyPr wrap="square" rtlCol="0">
            <a:spAutoFit/>
          </a:bodyPr>
          <a:lstStyle/>
          <a:p>
            <a:pPr algn="ctr"/>
            <a:r>
              <a:rPr kumimoji="1" lang="ja-JP" altLang="en-US" sz="2000" dirty="0"/>
              <a:t>対象物体</a:t>
            </a:r>
          </a:p>
        </p:txBody>
      </p:sp>
      <p:sp>
        <p:nvSpPr>
          <p:cNvPr id="6" name="テキスト ボックス 5"/>
          <p:cNvSpPr txBox="1"/>
          <p:nvPr/>
        </p:nvSpPr>
        <p:spPr>
          <a:xfrm>
            <a:off x="4670066" y="3455480"/>
            <a:ext cx="954108" cy="400110"/>
          </a:xfrm>
          <a:prstGeom prst="rect">
            <a:avLst/>
          </a:prstGeom>
          <a:solidFill>
            <a:schemeClr val="bg1"/>
          </a:solidFill>
        </p:spPr>
        <p:txBody>
          <a:bodyPr wrap="none" rtlCol="0">
            <a:spAutoFit/>
          </a:bodyPr>
          <a:lstStyle/>
          <a:p>
            <a:pPr algn="ctr"/>
            <a:r>
              <a:rPr kumimoji="1" lang="ja-JP" altLang="en-US" sz="2000" dirty="0"/>
              <a:t>回転台</a:t>
            </a:r>
          </a:p>
        </p:txBody>
      </p:sp>
      <p:sp>
        <p:nvSpPr>
          <p:cNvPr id="7" name="テキスト ボックス 6"/>
          <p:cNvSpPr txBox="1"/>
          <p:nvPr/>
        </p:nvSpPr>
        <p:spPr>
          <a:xfrm>
            <a:off x="2836330" y="4103552"/>
            <a:ext cx="1296144" cy="400110"/>
          </a:xfrm>
          <a:prstGeom prst="rect">
            <a:avLst/>
          </a:prstGeom>
          <a:solidFill>
            <a:schemeClr val="bg1"/>
          </a:solidFill>
        </p:spPr>
        <p:txBody>
          <a:bodyPr wrap="square" rtlCol="0">
            <a:spAutoFit/>
          </a:bodyPr>
          <a:lstStyle/>
          <a:p>
            <a:pPr algn="ctr"/>
            <a:r>
              <a:rPr kumimoji="1" lang="ja-JP" altLang="en-US" sz="2000" dirty="0"/>
              <a:t>偏光カメラ</a:t>
            </a:r>
          </a:p>
        </p:txBody>
      </p:sp>
      <p:sp>
        <p:nvSpPr>
          <p:cNvPr id="8" name="テキスト ボックス 7"/>
          <p:cNvSpPr txBox="1"/>
          <p:nvPr/>
        </p:nvSpPr>
        <p:spPr>
          <a:xfrm>
            <a:off x="323528" y="3789040"/>
            <a:ext cx="1952779" cy="369332"/>
          </a:xfrm>
          <a:prstGeom prst="rect">
            <a:avLst/>
          </a:prstGeom>
          <a:noFill/>
        </p:spPr>
        <p:txBody>
          <a:bodyPr wrap="none" rtlCol="0">
            <a:spAutoFit/>
          </a:bodyPr>
          <a:lstStyle/>
          <a:p>
            <a:r>
              <a:rPr kumimoji="1" lang="ja-JP" altLang="en-US" dirty="0"/>
              <a:t>視点を変えて撮影</a:t>
            </a:r>
          </a:p>
        </p:txBody>
      </p:sp>
      <p:sp>
        <p:nvSpPr>
          <p:cNvPr id="9" name="テキスト ボックス 8"/>
          <p:cNvSpPr txBox="1"/>
          <p:nvPr/>
        </p:nvSpPr>
        <p:spPr>
          <a:xfrm>
            <a:off x="7380312" y="1052736"/>
            <a:ext cx="1107996" cy="369332"/>
          </a:xfrm>
          <a:prstGeom prst="rect">
            <a:avLst/>
          </a:prstGeom>
          <a:noFill/>
        </p:spPr>
        <p:txBody>
          <a:bodyPr wrap="none" rtlCol="0">
            <a:spAutoFit/>
          </a:bodyPr>
          <a:lstStyle/>
          <a:p>
            <a:r>
              <a:rPr kumimoji="1" lang="ja-JP" altLang="en-US" dirty="0"/>
              <a:t>一様光源</a:t>
            </a:r>
          </a:p>
        </p:txBody>
      </p:sp>
    </p:spTree>
    <p:extLst>
      <p:ext uri="{BB962C8B-B14F-4D97-AF65-F5344CB8AC3E}">
        <p14:creationId xmlns:p14="http://schemas.microsoft.com/office/powerpoint/2010/main" val="2029526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法線の推定 </a:t>
            </a:r>
            <a:r>
              <a:rPr kumimoji="1" lang="en-US" altLang="ja-JP" dirty="0"/>
              <a:t>[1]</a:t>
            </a:r>
            <a:endParaRPr kumimoji="1" lang="ja-JP" altLang="en-US" dirty="0"/>
          </a:p>
        </p:txBody>
      </p:sp>
      <p:pic>
        <p:nvPicPr>
          <p:cNvPr id="14" name="コンテンツ プレースホルダ 3" descr="rabbit00.bmp"/>
          <p:cNvPicPr>
            <a:picLocks noChangeAspect="1"/>
          </p:cNvPicPr>
          <p:nvPr/>
        </p:nvPicPr>
        <p:blipFill>
          <a:blip r:embed="rId2" cstate="print"/>
          <a:srcRect l="9524" r="10476"/>
          <a:stretch>
            <a:fillRect/>
          </a:stretch>
        </p:blipFill>
        <p:spPr bwMode="auto">
          <a:xfrm>
            <a:off x="1691680" y="548680"/>
            <a:ext cx="2160240" cy="2160240"/>
          </a:xfrm>
          <a:prstGeom prst="rect">
            <a:avLst/>
          </a:prstGeom>
          <a:noFill/>
          <a:ln w="9525">
            <a:noFill/>
            <a:miter lim="800000"/>
            <a:headEnd/>
            <a:tailEnd/>
          </a:ln>
        </p:spPr>
      </p:pic>
      <p:pic>
        <p:nvPicPr>
          <p:cNvPr id="15" name="図 5" descr="shade00-3.bmp"/>
          <p:cNvPicPr>
            <a:picLocks noChangeAspect="1"/>
          </p:cNvPicPr>
          <p:nvPr/>
        </p:nvPicPr>
        <p:blipFill>
          <a:blip r:embed="rId3" cstate="print"/>
          <a:srcRect l="16869" t="16869" r="15653" b="15653"/>
          <a:stretch>
            <a:fillRect/>
          </a:stretch>
        </p:blipFill>
        <p:spPr bwMode="auto">
          <a:xfrm>
            <a:off x="5292080" y="548680"/>
            <a:ext cx="2160240" cy="2160240"/>
          </a:xfrm>
          <a:prstGeom prst="rect">
            <a:avLst/>
          </a:prstGeom>
          <a:noFill/>
          <a:ln w="9525">
            <a:solidFill>
              <a:schemeClr val="tx1"/>
            </a:solidFill>
            <a:miter lim="800000"/>
            <a:headEnd/>
            <a:tailEnd/>
          </a:ln>
        </p:spPr>
      </p:pic>
      <p:sp>
        <p:nvSpPr>
          <p:cNvPr id="3" name="右矢印 2"/>
          <p:cNvSpPr/>
          <p:nvPr/>
        </p:nvSpPr>
        <p:spPr bwMode="auto">
          <a:xfrm>
            <a:off x="4139952" y="2492896"/>
            <a:ext cx="864096" cy="432048"/>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pic>
        <p:nvPicPr>
          <p:cNvPr id="8" name="図 3" descr="fish00.bmp">
            <a:extLst>
              <a:ext uri="{FF2B5EF4-FFF2-40B4-BE49-F238E27FC236}">
                <a16:creationId xmlns:a16="http://schemas.microsoft.com/office/drawing/2014/main" id="{D19FCD58-03A6-497D-A5CD-2F59A63CD11E}"/>
              </a:ext>
            </a:extLst>
          </p:cNvPr>
          <p:cNvPicPr>
            <a:picLocks noChangeAspect="1"/>
          </p:cNvPicPr>
          <p:nvPr/>
        </p:nvPicPr>
        <p:blipFill>
          <a:blip r:embed="rId4" cstate="print"/>
          <a:srcRect l="14035" t="6578" r="14035" b="3521"/>
          <a:stretch>
            <a:fillRect/>
          </a:stretch>
        </p:blipFill>
        <p:spPr bwMode="auto">
          <a:xfrm>
            <a:off x="1691680" y="2780928"/>
            <a:ext cx="2160240" cy="2160240"/>
          </a:xfrm>
          <a:prstGeom prst="rect">
            <a:avLst/>
          </a:prstGeom>
          <a:noFill/>
          <a:ln w="9525">
            <a:noFill/>
            <a:miter lim="800000"/>
            <a:headEnd/>
            <a:tailEnd/>
          </a:ln>
        </p:spPr>
      </p:pic>
      <p:pic>
        <p:nvPicPr>
          <p:cNvPr id="9" name="図 8" descr="fish600_shade000.bmp">
            <a:extLst>
              <a:ext uri="{FF2B5EF4-FFF2-40B4-BE49-F238E27FC236}">
                <a16:creationId xmlns:a16="http://schemas.microsoft.com/office/drawing/2014/main" id="{D54746E8-40B3-4253-849E-4F456DA666C5}"/>
              </a:ext>
            </a:extLst>
          </p:cNvPr>
          <p:cNvPicPr>
            <a:picLocks noChangeAspect="1"/>
          </p:cNvPicPr>
          <p:nvPr/>
        </p:nvPicPr>
        <p:blipFill>
          <a:blip r:embed="rId5" cstate="print"/>
          <a:srcRect l="15091" t="14435" r="12736" b="13392"/>
          <a:stretch>
            <a:fillRect/>
          </a:stretch>
        </p:blipFill>
        <p:spPr>
          <a:xfrm>
            <a:off x="5292080" y="2780928"/>
            <a:ext cx="2160240" cy="2160240"/>
          </a:xfrm>
          <a:prstGeom prst="rect">
            <a:avLst/>
          </a:prstGeom>
        </p:spPr>
      </p:pic>
    </p:spTree>
    <p:extLst>
      <p:ext uri="{BB962C8B-B14F-4D97-AF65-F5344CB8AC3E}">
        <p14:creationId xmlns:p14="http://schemas.microsoft.com/office/powerpoint/2010/main" val="1082207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51520" y="620688"/>
            <a:ext cx="2880320" cy="2880320"/>
          </a:xfrm>
          <a:prstGeom prst="rect">
            <a:avLst/>
          </a:prstGeom>
        </p:spPr>
      </p:pic>
      <p:pic>
        <p:nvPicPr>
          <p:cNvPr id="5" name="図 4"/>
          <p:cNvPicPr>
            <a:picLocks noChangeAspect="1"/>
          </p:cNvPicPr>
          <p:nvPr/>
        </p:nvPicPr>
        <p:blipFill>
          <a:blip r:embed="rId3"/>
          <a:stretch>
            <a:fillRect/>
          </a:stretch>
        </p:blipFill>
        <p:spPr>
          <a:xfrm>
            <a:off x="251520" y="3573016"/>
            <a:ext cx="2880320" cy="1178051"/>
          </a:xfrm>
          <a:prstGeom prst="rect">
            <a:avLst/>
          </a:prstGeom>
        </p:spPr>
      </p:pic>
      <p:pic>
        <p:nvPicPr>
          <p:cNvPr id="7" name="図 6">
            <a:extLst>
              <a:ext uri="{FF2B5EF4-FFF2-40B4-BE49-F238E27FC236}">
                <a16:creationId xmlns:a16="http://schemas.microsoft.com/office/drawing/2014/main" id="{1B8814B9-E58C-4E81-8B56-DD9666A72E9E}"/>
              </a:ext>
            </a:extLst>
          </p:cNvPr>
          <p:cNvPicPr>
            <a:picLocks noChangeAspect="1"/>
          </p:cNvPicPr>
          <p:nvPr/>
        </p:nvPicPr>
        <p:blipFill>
          <a:blip r:embed="rId4"/>
          <a:stretch>
            <a:fillRect/>
          </a:stretch>
        </p:blipFill>
        <p:spPr>
          <a:xfrm>
            <a:off x="3851920" y="1268760"/>
            <a:ext cx="2880320" cy="2875003"/>
          </a:xfrm>
          <a:prstGeom prst="rect">
            <a:avLst/>
          </a:prstGeom>
        </p:spPr>
      </p:pic>
      <p:pic>
        <p:nvPicPr>
          <p:cNvPr id="8" name="図 7">
            <a:extLst>
              <a:ext uri="{FF2B5EF4-FFF2-40B4-BE49-F238E27FC236}">
                <a16:creationId xmlns:a16="http://schemas.microsoft.com/office/drawing/2014/main" id="{56274A55-5D56-4173-B44B-E3C6FAE09B93}"/>
              </a:ext>
            </a:extLst>
          </p:cNvPr>
          <p:cNvPicPr>
            <a:picLocks noChangeAspect="1"/>
          </p:cNvPicPr>
          <p:nvPr/>
        </p:nvPicPr>
        <p:blipFill>
          <a:blip r:embed="rId5"/>
          <a:stretch>
            <a:fillRect/>
          </a:stretch>
        </p:blipFill>
        <p:spPr>
          <a:xfrm>
            <a:off x="1115616" y="4869160"/>
            <a:ext cx="7200800" cy="521349"/>
          </a:xfrm>
          <a:prstGeom prst="rect">
            <a:avLst/>
          </a:prstGeom>
        </p:spPr>
      </p:pic>
      <p:sp>
        <p:nvSpPr>
          <p:cNvPr id="2" name="タイトル 1">
            <a:extLst>
              <a:ext uri="{FF2B5EF4-FFF2-40B4-BE49-F238E27FC236}">
                <a16:creationId xmlns:a16="http://schemas.microsoft.com/office/drawing/2014/main" id="{2F835B80-517D-42A5-A29C-851A694CAEE5}"/>
              </a:ext>
            </a:extLst>
          </p:cNvPr>
          <p:cNvSpPr>
            <a:spLocks noGrp="1"/>
          </p:cNvSpPr>
          <p:nvPr>
            <p:ph type="title"/>
          </p:nvPr>
        </p:nvSpPr>
        <p:spPr/>
        <p:txBody>
          <a:bodyPr/>
          <a:lstStyle/>
          <a:p>
            <a:r>
              <a:rPr kumimoji="1" lang="ja-JP" altLang="en-US" dirty="0"/>
              <a:t>凹形状の推定の例 </a:t>
            </a:r>
            <a:r>
              <a:rPr kumimoji="1" lang="en-US" altLang="ja-JP" dirty="0"/>
              <a:t>[2]</a:t>
            </a:r>
            <a:endParaRPr kumimoji="1" lang="ja-JP" altLang="en-US" dirty="0"/>
          </a:p>
        </p:txBody>
      </p:sp>
      <p:pic>
        <p:nvPicPr>
          <p:cNvPr id="6" name="図 5">
            <a:extLst>
              <a:ext uri="{FF2B5EF4-FFF2-40B4-BE49-F238E27FC236}">
                <a16:creationId xmlns:a16="http://schemas.microsoft.com/office/drawing/2014/main" id="{3201DE59-1C9E-4012-AB7D-5EA6B8E3527D}"/>
              </a:ext>
            </a:extLst>
          </p:cNvPr>
          <p:cNvPicPr>
            <a:picLocks noChangeAspect="1"/>
          </p:cNvPicPr>
          <p:nvPr/>
        </p:nvPicPr>
        <p:blipFill>
          <a:blip r:embed="rId6"/>
          <a:stretch>
            <a:fillRect/>
          </a:stretch>
        </p:blipFill>
        <p:spPr>
          <a:xfrm>
            <a:off x="6012160" y="548680"/>
            <a:ext cx="2881928" cy="2880320"/>
          </a:xfrm>
          <a:prstGeom prst="rect">
            <a:avLst/>
          </a:prstGeom>
        </p:spPr>
      </p:pic>
      <p:sp>
        <p:nvSpPr>
          <p:cNvPr id="3" name="矢印: 右 2">
            <a:extLst>
              <a:ext uri="{FF2B5EF4-FFF2-40B4-BE49-F238E27FC236}">
                <a16:creationId xmlns:a16="http://schemas.microsoft.com/office/drawing/2014/main" id="{1F80F68A-AD2A-4339-A024-DD04016DF3C8}"/>
              </a:ext>
            </a:extLst>
          </p:cNvPr>
          <p:cNvSpPr/>
          <p:nvPr/>
        </p:nvSpPr>
        <p:spPr bwMode="auto">
          <a:xfrm>
            <a:off x="3419872" y="2348880"/>
            <a:ext cx="720080" cy="720080"/>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206787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lang="ja-JP" altLang="en-US" dirty="0"/>
              <a:t>空</a:t>
            </a:r>
            <a:r>
              <a:rPr lang="ja-JP" altLang="en-US"/>
              <a:t>の偏光</a:t>
            </a:r>
            <a:endParaRPr kumimoji="1" lang="ja-JP" altLang="en-US" dirty="0"/>
          </a:p>
        </p:txBody>
      </p:sp>
      <p:sp>
        <p:nvSpPr>
          <p:cNvPr id="5" name="サブタイトル 4"/>
          <p:cNvSpPr>
            <a:spLocks noGrp="1"/>
          </p:cNvSpPr>
          <p:nvPr>
            <p:ph type="subTitle" sz="quarter" idx="1"/>
          </p:nvPr>
        </p:nvSpPr>
        <p:spPr/>
        <p:txBody>
          <a:bodyPr>
            <a:normAutofit lnSpcReduction="10000"/>
          </a:bodyPr>
          <a:lstStyle/>
          <a:p>
            <a:pPr algn="l"/>
            <a:r>
              <a:rPr lang="en-US" altLang="ja-JP" dirty="0"/>
              <a:t>[1] Miyazaki, Ammar, Kawakami, </a:t>
            </a:r>
            <a:r>
              <a:rPr lang="en-US" altLang="ja-JP" dirty="0" err="1"/>
              <a:t>Ikeuchi</a:t>
            </a:r>
            <a:r>
              <a:rPr lang="en-US" altLang="ja-JP" dirty="0"/>
              <a:t>, 2009 (10.11185/imt.5.164)</a:t>
            </a:r>
          </a:p>
          <a:p>
            <a:pPr algn="l"/>
            <a:r>
              <a:rPr kumimoji="1" lang="en-US" altLang="ja-JP" dirty="0"/>
              <a:t>[2] Chu, W</a:t>
            </a:r>
            <a:r>
              <a:rPr lang="en-US" altLang="ja-JP" dirty="0"/>
              <a:t>ang, Chen, Li, 2009 (10.1109/ICMA.2009.5245970)</a:t>
            </a:r>
            <a:endParaRPr kumimoji="1" lang="ja-JP" altLang="en-US" dirty="0"/>
          </a:p>
        </p:txBody>
      </p:sp>
    </p:spTree>
    <p:extLst>
      <p:ext uri="{BB962C8B-B14F-4D97-AF65-F5344CB8AC3E}">
        <p14:creationId xmlns:p14="http://schemas.microsoft.com/office/powerpoint/2010/main" val="1923776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ja-JP" altLang="en-US"/>
              <a:t>天空羅針盤</a:t>
            </a:r>
          </a:p>
        </p:txBody>
      </p:sp>
      <p:grpSp>
        <p:nvGrpSpPr>
          <p:cNvPr id="2" name="Group 103"/>
          <p:cNvGrpSpPr>
            <a:grpSpLocks/>
          </p:cNvGrpSpPr>
          <p:nvPr/>
        </p:nvGrpSpPr>
        <p:grpSpPr bwMode="auto">
          <a:xfrm>
            <a:off x="179388" y="2161010"/>
            <a:ext cx="3667125" cy="2906712"/>
            <a:chOff x="113" y="2069"/>
            <a:chExt cx="2310" cy="1831"/>
          </a:xfrm>
        </p:grpSpPr>
        <p:sp>
          <p:nvSpPr>
            <p:cNvPr id="149510" name="AutoShape 6"/>
            <p:cNvSpPr>
              <a:spLocks noChangeArrowheads="1"/>
            </p:cNvSpPr>
            <p:nvPr/>
          </p:nvSpPr>
          <p:spPr bwMode="auto">
            <a:xfrm>
              <a:off x="113" y="2250"/>
              <a:ext cx="635" cy="635"/>
            </a:xfrm>
            <a:prstGeom prst="sun">
              <a:avLst>
                <a:gd name="adj" fmla="val 25000"/>
              </a:avLst>
            </a:prstGeom>
            <a:solidFill>
              <a:srgbClr val="FF0000"/>
            </a:solidFill>
            <a:ln w="38100">
              <a:noFill/>
              <a:miter lim="800000"/>
              <a:headEnd/>
              <a:tailEnd/>
            </a:ln>
            <a:effectLst/>
          </p:spPr>
          <p:txBody>
            <a:bodyPr wrap="none" anchor="ctr"/>
            <a:lstStyle/>
            <a:p>
              <a:pPr algn="ctr"/>
              <a:r>
                <a:rPr lang="ja-JP" altLang="en-US"/>
                <a:t>太陽</a:t>
              </a:r>
            </a:p>
          </p:txBody>
        </p:sp>
        <p:sp>
          <p:nvSpPr>
            <p:cNvPr id="149511" name="Oval 7"/>
            <p:cNvSpPr>
              <a:spLocks noChangeArrowheads="1"/>
            </p:cNvSpPr>
            <p:nvPr/>
          </p:nvSpPr>
          <p:spPr bwMode="auto">
            <a:xfrm>
              <a:off x="1383" y="2160"/>
              <a:ext cx="91" cy="91"/>
            </a:xfrm>
            <a:prstGeom prst="ellipse">
              <a:avLst/>
            </a:prstGeom>
            <a:solidFill>
              <a:srgbClr val="00CCFF"/>
            </a:solidFill>
            <a:ln w="9525">
              <a:noFill/>
              <a:round/>
              <a:headEnd/>
              <a:tailEnd/>
            </a:ln>
            <a:effectLst/>
          </p:spPr>
          <p:txBody>
            <a:bodyPr wrap="none" anchor="ctr"/>
            <a:lstStyle/>
            <a:p>
              <a:endParaRPr lang="ja-JP" altLang="en-US"/>
            </a:p>
          </p:txBody>
        </p:sp>
        <p:sp>
          <p:nvSpPr>
            <p:cNvPr id="149512" name="Line 8"/>
            <p:cNvSpPr>
              <a:spLocks noChangeShapeType="1"/>
            </p:cNvSpPr>
            <p:nvPr/>
          </p:nvSpPr>
          <p:spPr bwMode="auto">
            <a:xfrm flipV="1">
              <a:off x="793" y="2251"/>
              <a:ext cx="590" cy="317"/>
            </a:xfrm>
            <a:prstGeom prst="line">
              <a:avLst/>
            </a:prstGeom>
            <a:noFill/>
            <a:ln w="38100">
              <a:solidFill>
                <a:schemeClr val="tx1"/>
              </a:solidFill>
              <a:round/>
              <a:headEnd/>
              <a:tailEnd type="triangle" w="med" len="med"/>
            </a:ln>
            <a:effectLst/>
          </p:spPr>
          <p:txBody>
            <a:bodyPr/>
            <a:lstStyle/>
            <a:p>
              <a:endParaRPr lang="ja-JP" altLang="en-US"/>
            </a:p>
          </p:txBody>
        </p:sp>
        <p:sp>
          <p:nvSpPr>
            <p:cNvPr id="149513" name="Line 9"/>
            <p:cNvSpPr>
              <a:spLocks noChangeShapeType="1"/>
            </p:cNvSpPr>
            <p:nvPr/>
          </p:nvSpPr>
          <p:spPr bwMode="auto">
            <a:xfrm>
              <a:off x="1383" y="2251"/>
              <a:ext cx="136" cy="1088"/>
            </a:xfrm>
            <a:prstGeom prst="line">
              <a:avLst/>
            </a:prstGeom>
            <a:noFill/>
            <a:ln w="38100">
              <a:solidFill>
                <a:schemeClr val="tx1"/>
              </a:solidFill>
              <a:round/>
              <a:headEnd/>
              <a:tailEnd type="triangle" w="med" len="med"/>
            </a:ln>
            <a:effectLst/>
          </p:spPr>
          <p:txBody>
            <a:bodyPr/>
            <a:lstStyle/>
            <a:p>
              <a:endParaRPr lang="ja-JP" altLang="en-US"/>
            </a:p>
          </p:txBody>
        </p:sp>
        <p:sp>
          <p:nvSpPr>
            <p:cNvPr id="149514" name="Text Box 10"/>
            <p:cNvSpPr txBox="1">
              <a:spLocks noChangeArrowheads="1"/>
            </p:cNvSpPr>
            <p:nvPr/>
          </p:nvSpPr>
          <p:spPr bwMode="auto">
            <a:xfrm>
              <a:off x="1474" y="2069"/>
              <a:ext cx="949" cy="231"/>
            </a:xfrm>
            <a:prstGeom prst="rect">
              <a:avLst/>
            </a:prstGeom>
            <a:noFill/>
            <a:ln w="9525">
              <a:noFill/>
              <a:miter lim="800000"/>
              <a:headEnd/>
              <a:tailEnd/>
            </a:ln>
            <a:effectLst/>
          </p:spPr>
          <p:txBody>
            <a:bodyPr wrap="none">
              <a:spAutoFit/>
            </a:bodyPr>
            <a:lstStyle/>
            <a:p>
              <a:r>
                <a:rPr lang="ja-JP" altLang="en-US"/>
                <a:t>空（水滴など）</a:t>
              </a:r>
            </a:p>
          </p:txBody>
        </p:sp>
        <p:sp>
          <p:nvSpPr>
            <p:cNvPr id="149516" name="Text Box 12"/>
            <p:cNvSpPr txBox="1">
              <a:spLocks noChangeArrowheads="1"/>
            </p:cNvSpPr>
            <p:nvPr/>
          </p:nvSpPr>
          <p:spPr bwMode="auto">
            <a:xfrm>
              <a:off x="1202" y="3385"/>
              <a:ext cx="692" cy="231"/>
            </a:xfrm>
            <a:prstGeom prst="rect">
              <a:avLst/>
            </a:prstGeom>
            <a:noFill/>
            <a:ln w="9525">
              <a:noFill/>
              <a:miter lim="800000"/>
              <a:headEnd/>
              <a:tailEnd/>
            </a:ln>
            <a:effectLst/>
          </p:spPr>
          <p:txBody>
            <a:bodyPr wrap="none">
              <a:spAutoFit/>
            </a:bodyPr>
            <a:lstStyle/>
            <a:p>
              <a:r>
                <a:rPr lang="ja-JP" altLang="en-US"/>
                <a:t>部分偏光</a:t>
              </a:r>
            </a:p>
          </p:txBody>
        </p:sp>
        <p:sp>
          <p:nvSpPr>
            <p:cNvPr id="149517" name="Text Box 13"/>
            <p:cNvSpPr txBox="1">
              <a:spLocks noChangeArrowheads="1"/>
            </p:cNvSpPr>
            <p:nvPr/>
          </p:nvSpPr>
          <p:spPr bwMode="auto">
            <a:xfrm>
              <a:off x="1383" y="2296"/>
              <a:ext cx="407" cy="233"/>
            </a:xfrm>
            <a:prstGeom prst="rect">
              <a:avLst/>
            </a:prstGeom>
            <a:noFill/>
            <a:ln w="9525">
              <a:noFill/>
              <a:miter lim="800000"/>
              <a:headEnd/>
              <a:tailEnd/>
            </a:ln>
            <a:effectLst/>
          </p:spPr>
          <p:txBody>
            <a:bodyPr wrap="none">
              <a:spAutoFit/>
            </a:bodyPr>
            <a:lstStyle/>
            <a:p>
              <a:r>
                <a:rPr lang="ja-JP" altLang="en-US" dirty="0"/>
                <a:t>散乱</a:t>
              </a:r>
            </a:p>
          </p:txBody>
        </p:sp>
        <p:grpSp>
          <p:nvGrpSpPr>
            <p:cNvPr id="3" name="Group 14"/>
            <p:cNvGrpSpPr>
              <a:grpSpLocks/>
            </p:cNvGrpSpPr>
            <p:nvPr/>
          </p:nvGrpSpPr>
          <p:grpSpPr bwMode="auto">
            <a:xfrm>
              <a:off x="1292" y="3612"/>
              <a:ext cx="480" cy="288"/>
              <a:chOff x="3840" y="1872"/>
              <a:chExt cx="480" cy="288"/>
            </a:xfrm>
          </p:grpSpPr>
          <p:sp>
            <p:nvSpPr>
              <p:cNvPr id="149519" name="Line 15"/>
              <p:cNvSpPr>
                <a:spLocks noChangeShapeType="1"/>
              </p:cNvSpPr>
              <p:nvPr/>
            </p:nvSpPr>
            <p:spPr bwMode="auto">
              <a:xfrm>
                <a:off x="4080" y="1872"/>
                <a:ext cx="0" cy="288"/>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149520" name="Line 16"/>
              <p:cNvSpPr>
                <a:spLocks noChangeShapeType="1"/>
              </p:cNvSpPr>
              <p:nvPr/>
            </p:nvSpPr>
            <p:spPr bwMode="auto">
              <a:xfrm>
                <a:off x="3840" y="2016"/>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grpSp>
      <p:sp>
        <p:nvSpPr>
          <p:cNvPr id="6" name="テキスト ボックス 5"/>
          <p:cNvSpPr txBox="1"/>
          <p:nvPr/>
        </p:nvSpPr>
        <p:spPr>
          <a:xfrm>
            <a:off x="2339752" y="908720"/>
            <a:ext cx="1527982" cy="369332"/>
          </a:xfrm>
          <a:prstGeom prst="rect">
            <a:avLst/>
          </a:prstGeom>
          <a:noFill/>
        </p:spPr>
        <p:txBody>
          <a:bodyPr wrap="none" rtlCol="0">
            <a:spAutoFit/>
          </a:bodyPr>
          <a:lstStyle/>
          <a:p>
            <a:r>
              <a:rPr kumimoji="1" lang="ja-JP" altLang="en-US"/>
              <a:t>空が偏光する</a:t>
            </a:r>
          </a:p>
        </p:txBody>
      </p:sp>
      <p:sp>
        <p:nvSpPr>
          <p:cNvPr id="7" name="右矢印 6"/>
          <p:cNvSpPr/>
          <p:nvPr/>
        </p:nvSpPr>
        <p:spPr bwMode="auto">
          <a:xfrm>
            <a:off x="3923928" y="908720"/>
            <a:ext cx="1224136" cy="432048"/>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8" name="テキスト ボックス 7"/>
          <p:cNvSpPr txBox="1"/>
          <p:nvPr/>
        </p:nvSpPr>
        <p:spPr>
          <a:xfrm>
            <a:off x="5220072" y="908720"/>
            <a:ext cx="2230098" cy="369332"/>
          </a:xfrm>
          <a:prstGeom prst="rect">
            <a:avLst/>
          </a:prstGeom>
          <a:noFill/>
        </p:spPr>
        <p:txBody>
          <a:bodyPr wrap="none" rtlCol="0">
            <a:spAutoFit/>
          </a:bodyPr>
          <a:lstStyle/>
          <a:p>
            <a:r>
              <a:rPr kumimoji="1" lang="ja-JP" altLang="en-US"/>
              <a:t>太陽の位置が分かる</a:t>
            </a:r>
          </a:p>
        </p:txBody>
      </p:sp>
      <p:cxnSp>
        <p:nvCxnSpPr>
          <p:cNvPr id="10" name="直線コネクタ 9"/>
          <p:cNvCxnSpPr/>
          <p:nvPr/>
        </p:nvCxnSpPr>
        <p:spPr bwMode="auto">
          <a:xfrm>
            <a:off x="251520" y="1700808"/>
            <a:ext cx="864096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 name="直線コネクタ 11"/>
          <p:cNvCxnSpPr/>
          <p:nvPr/>
        </p:nvCxnSpPr>
        <p:spPr bwMode="auto">
          <a:xfrm>
            <a:off x="4572000" y="1772816"/>
            <a:ext cx="0" cy="360040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67" name="グループ化 66"/>
          <p:cNvGrpSpPr/>
          <p:nvPr/>
        </p:nvGrpSpPr>
        <p:grpSpPr>
          <a:xfrm>
            <a:off x="4979784" y="2073674"/>
            <a:ext cx="3450438" cy="3093237"/>
            <a:chOff x="1978818" y="1304933"/>
            <a:chExt cx="3450438" cy="3093237"/>
          </a:xfrm>
        </p:grpSpPr>
        <p:cxnSp>
          <p:nvCxnSpPr>
            <p:cNvPr id="68" name="直線コネクタ 67"/>
            <p:cNvCxnSpPr/>
            <p:nvPr/>
          </p:nvCxnSpPr>
          <p:spPr>
            <a:xfrm rot="5400000">
              <a:off x="3124982" y="2316155"/>
              <a:ext cx="135732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rot="16200000" flipH="1">
              <a:off x="3845714" y="3102763"/>
              <a:ext cx="950125" cy="9501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2314556" y="3074191"/>
              <a:ext cx="1428760" cy="35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グループ化 70"/>
            <p:cNvGrpSpPr/>
            <p:nvPr/>
          </p:nvGrpSpPr>
          <p:grpSpPr>
            <a:xfrm>
              <a:off x="5142710" y="2357430"/>
              <a:ext cx="286546" cy="642942"/>
              <a:chOff x="5142710" y="2357430"/>
              <a:chExt cx="286546" cy="642942"/>
            </a:xfrm>
          </p:grpSpPr>
          <p:grpSp>
            <p:nvGrpSpPr>
              <p:cNvPr id="118" name="グループ化 117"/>
              <p:cNvGrpSpPr/>
              <p:nvPr/>
            </p:nvGrpSpPr>
            <p:grpSpPr>
              <a:xfrm>
                <a:off x="5142710" y="2357430"/>
                <a:ext cx="286546" cy="642942"/>
                <a:chOff x="5142710" y="2357430"/>
                <a:chExt cx="286546" cy="642942"/>
              </a:xfrm>
            </p:grpSpPr>
            <p:sp>
              <p:nvSpPr>
                <p:cNvPr id="123" name="フリーフォーム 122"/>
                <p:cNvSpPr/>
                <p:nvPr/>
              </p:nvSpPr>
              <p:spPr>
                <a:xfrm>
                  <a:off x="5143500" y="2359819"/>
                  <a:ext cx="285750" cy="635794"/>
                </a:xfrm>
                <a:custGeom>
                  <a:avLst/>
                  <a:gdLst>
                    <a:gd name="connsiteX0" fmla="*/ 0 w 285750"/>
                    <a:gd name="connsiteY0" fmla="*/ 0 h 635794"/>
                    <a:gd name="connsiteX1" fmla="*/ 0 w 285750"/>
                    <a:gd name="connsiteY1" fmla="*/ 350044 h 635794"/>
                    <a:gd name="connsiteX2" fmla="*/ 283369 w 285750"/>
                    <a:gd name="connsiteY2" fmla="*/ 635794 h 635794"/>
                    <a:gd name="connsiteX3" fmla="*/ 285750 w 285750"/>
                    <a:gd name="connsiteY3" fmla="*/ 285750 h 635794"/>
                    <a:gd name="connsiteX4" fmla="*/ 0 w 285750"/>
                    <a:gd name="connsiteY4" fmla="*/ 0 h 63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635794">
                      <a:moveTo>
                        <a:pt x="0" y="0"/>
                      </a:moveTo>
                      <a:lnTo>
                        <a:pt x="0" y="350044"/>
                      </a:lnTo>
                      <a:lnTo>
                        <a:pt x="283369" y="635794"/>
                      </a:lnTo>
                      <a:cubicBezTo>
                        <a:pt x="284163" y="519113"/>
                        <a:pt x="284956" y="402431"/>
                        <a:pt x="285750" y="285750"/>
                      </a:cubicBez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コネクタ 123"/>
                <p:cNvCxnSpPr/>
                <p:nvPr/>
              </p:nvCxnSpPr>
              <p:spPr>
                <a:xfrm rot="16200000" flipH="1">
                  <a:off x="5143504" y="2714620"/>
                  <a:ext cx="285752"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rot="5400000" flipH="1" flipV="1">
                  <a:off x="4964115" y="2536025"/>
                  <a:ext cx="357984"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rot="16200000" flipH="1">
                  <a:off x="5143504" y="2357430"/>
                  <a:ext cx="285752"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rot="5400000" flipH="1" flipV="1">
                  <a:off x="5249867" y="2820983"/>
                  <a:ext cx="357984"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9" name="直線コネクタ 118"/>
              <p:cNvCxnSpPr/>
              <p:nvPr/>
            </p:nvCxnSpPr>
            <p:spPr>
              <a:xfrm rot="5400000">
                <a:off x="5107785" y="2678901"/>
                <a:ext cx="357190" cy="15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rot="16200000" flipH="1">
                <a:off x="5143504" y="2540791"/>
                <a:ext cx="285752" cy="285752"/>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V="1">
                <a:off x="5167313" y="2659857"/>
                <a:ext cx="238125" cy="50006"/>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rot="16200000" flipH="1">
                <a:off x="5092303" y="2596753"/>
                <a:ext cx="388144" cy="1666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72" name="直線コネクタ 71"/>
            <p:cNvCxnSpPr/>
            <p:nvPr/>
          </p:nvCxnSpPr>
          <p:spPr>
            <a:xfrm flipV="1">
              <a:off x="3857620" y="2683667"/>
              <a:ext cx="1428760" cy="35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rot="10800000" flipV="1">
              <a:off x="4960144" y="2683667"/>
              <a:ext cx="328612" cy="80963"/>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3767134" y="3021801"/>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5" name="グループ化 74"/>
            <p:cNvGrpSpPr/>
            <p:nvPr/>
          </p:nvGrpSpPr>
          <p:grpSpPr>
            <a:xfrm>
              <a:off x="2169307" y="3105152"/>
              <a:ext cx="286546" cy="642942"/>
              <a:chOff x="5142710" y="2357430"/>
              <a:chExt cx="286546" cy="642942"/>
            </a:xfrm>
          </p:grpSpPr>
          <p:grpSp>
            <p:nvGrpSpPr>
              <p:cNvPr id="108" name="グループ化 54"/>
              <p:cNvGrpSpPr/>
              <p:nvPr/>
            </p:nvGrpSpPr>
            <p:grpSpPr>
              <a:xfrm>
                <a:off x="5142710" y="2357430"/>
                <a:ext cx="286546" cy="642942"/>
                <a:chOff x="5142710" y="2357430"/>
                <a:chExt cx="286546" cy="642942"/>
              </a:xfrm>
            </p:grpSpPr>
            <p:sp>
              <p:nvSpPr>
                <p:cNvPr id="113" name="フリーフォーム 112"/>
                <p:cNvSpPr/>
                <p:nvPr/>
              </p:nvSpPr>
              <p:spPr>
                <a:xfrm>
                  <a:off x="5143500" y="2359819"/>
                  <a:ext cx="285750" cy="635794"/>
                </a:xfrm>
                <a:custGeom>
                  <a:avLst/>
                  <a:gdLst>
                    <a:gd name="connsiteX0" fmla="*/ 0 w 285750"/>
                    <a:gd name="connsiteY0" fmla="*/ 0 h 635794"/>
                    <a:gd name="connsiteX1" fmla="*/ 0 w 285750"/>
                    <a:gd name="connsiteY1" fmla="*/ 350044 h 635794"/>
                    <a:gd name="connsiteX2" fmla="*/ 283369 w 285750"/>
                    <a:gd name="connsiteY2" fmla="*/ 635794 h 635794"/>
                    <a:gd name="connsiteX3" fmla="*/ 285750 w 285750"/>
                    <a:gd name="connsiteY3" fmla="*/ 285750 h 635794"/>
                    <a:gd name="connsiteX4" fmla="*/ 0 w 285750"/>
                    <a:gd name="connsiteY4" fmla="*/ 0 h 63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635794">
                      <a:moveTo>
                        <a:pt x="0" y="0"/>
                      </a:moveTo>
                      <a:lnTo>
                        <a:pt x="0" y="350044"/>
                      </a:lnTo>
                      <a:lnTo>
                        <a:pt x="283369" y="635794"/>
                      </a:lnTo>
                      <a:cubicBezTo>
                        <a:pt x="284163" y="519113"/>
                        <a:pt x="284956" y="402431"/>
                        <a:pt x="285750" y="285750"/>
                      </a:cubicBez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p:cNvCxnSpPr/>
                <p:nvPr/>
              </p:nvCxnSpPr>
              <p:spPr>
                <a:xfrm rot="16200000" flipH="1">
                  <a:off x="5143504" y="2714620"/>
                  <a:ext cx="285752"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rot="5400000" flipH="1" flipV="1">
                  <a:off x="4964115" y="2536025"/>
                  <a:ext cx="357984"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rot="16200000" flipH="1">
                  <a:off x="5143504" y="2357430"/>
                  <a:ext cx="285752"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rot="5400000" flipH="1" flipV="1">
                  <a:off x="5249867" y="2820983"/>
                  <a:ext cx="357984"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9" name="直線コネクタ 108"/>
              <p:cNvCxnSpPr/>
              <p:nvPr/>
            </p:nvCxnSpPr>
            <p:spPr>
              <a:xfrm rot="5400000">
                <a:off x="5107785" y="2678901"/>
                <a:ext cx="357190" cy="15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rot="16200000" flipH="1">
                <a:off x="5143504" y="2540791"/>
                <a:ext cx="285752" cy="285752"/>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V="1">
                <a:off x="5167313" y="2659857"/>
                <a:ext cx="238125" cy="50006"/>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rot="16200000" flipH="1">
                <a:off x="5092303" y="2596753"/>
                <a:ext cx="388144" cy="1666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76" name="直線矢印コネクタ 75"/>
            <p:cNvCxnSpPr/>
            <p:nvPr/>
          </p:nvCxnSpPr>
          <p:spPr>
            <a:xfrm rot="10800000" flipV="1">
              <a:off x="1978818" y="3436143"/>
              <a:ext cx="328612" cy="80963"/>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7" name="グループ化 76"/>
            <p:cNvGrpSpPr/>
            <p:nvPr/>
          </p:nvGrpSpPr>
          <p:grpSpPr>
            <a:xfrm>
              <a:off x="4581523" y="3814761"/>
              <a:ext cx="409593" cy="459588"/>
              <a:chOff x="3286116" y="2643976"/>
              <a:chExt cx="409593" cy="459588"/>
            </a:xfrm>
          </p:grpSpPr>
          <p:grpSp>
            <p:nvGrpSpPr>
              <p:cNvPr id="101" name="グループ化 100"/>
              <p:cNvGrpSpPr/>
              <p:nvPr/>
            </p:nvGrpSpPr>
            <p:grpSpPr>
              <a:xfrm>
                <a:off x="3286116" y="2643976"/>
                <a:ext cx="409593" cy="459588"/>
                <a:chOff x="3286116" y="2643976"/>
                <a:chExt cx="409593" cy="459588"/>
              </a:xfrm>
            </p:grpSpPr>
            <p:sp>
              <p:nvSpPr>
                <p:cNvPr id="103" name="フリーフォーム 102"/>
                <p:cNvSpPr/>
                <p:nvPr/>
              </p:nvSpPr>
              <p:spPr>
                <a:xfrm>
                  <a:off x="3293269" y="2647950"/>
                  <a:ext cx="397669" cy="452438"/>
                </a:xfrm>
                <a:custGeom>
                  <a:avLst/>
                  <a:gdLst>
                    <a:gd name="connsiteX0" fmla="*/ 0 w 397669"/>
                    <a:gd name="connsiteY0" fmla="*/ 100013 h 452438"/>
                    <a:gd name="connsiteX1" fmla="*/ 0 w 397669"/>
                    <a:gd name="connsiteY1" fmla="*/ 452438 h 452438"/>
                    <a:gd name="connsiteX2" fmla="*/ 397669 w 397669"/>
                    <a:gd name="connsiteY2" fmla="*/ 350044 h 452438"/>
                    <a:gd name="connsiteX3" fmla="*/ 397669 w 397669"/>
                    <a:gd name="connsiteY3" fmla="*/ 0 h 452438"/>
                    <a:gd name="connsiteX4" fmla="*/ 0 w 397669"/>
                    <a:gd name="connsiteY4" fmla="*/ 100013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9" h="452438">
                      <a:moveTo>
                        <a:pt x="0" y="100013"/>
                      </a:moveTo>
                      <a:lnTo>
                        <a:pt x="0" y="452438"/>
                      </a:lnTo>
                      <a:lnTo>
                        <a:pt x="397669" y="350044"/>
                      </a:lnTo>
                      <a:lnTo>
                        <a:pt x="397669" y="0"/>
                      </a:lnTo>
                      <a:lnTo>
                        <a:pt x="0" y="10001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 name="直線コネクタ 103"/>
                <p:cNvCxnSpPr/>
                <p:nvPr/>
              </p:nvCxnSpPr>
              <p:spPr>
                <a:xfrm flipV="1">
                  <a:off x="3286116" y="3000372"/>
                  <a:ext cx="404823" cy="1023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rot="5400000" flipH="1" flipV="1">
                  <a:off x="3509955" y="2821777"/>
                  <a:ext cx="35719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rot="5400000" flipH="1" flipV="1">
                  <a:off x="3112291" y="2924175"/>
                  <a:ext cx="35719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V="1">
                  <a:off x="3290886" y="2645567"/>
                  <a:ext cx="404823" cy="1023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2" name="直線コネクタ 101"/>
              <p:cNvCxnSpPr/>
              <p:nvPr/>
            </p:nvCxnSpPr>
            <p:spPr>
              <a:xfrm rot="5400000">
                <a:off x="3320260" y="2876553"/>
                <a:ext cx="357190" cy="15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78" name="直線矢印コネクタ 77"/>
            <p:cNvCxnSpPr/>
            <p:nvPr/>
          </p:nvCxnSpPr>
          <p:spPr>
            <a:xfrm>
              <a:off x="4793452" y="4050505"/>
              <a:ext cx="242888" cy="240500"/>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9" name="グループ化 78"/>
            <p:cNvGrpSpPr/>
            <p:nvPr/>
          </p:nvGrpSpPr>
          <p:grpSpPr>
            <a:xfrm>
              <a:off x="3502816" y="1459705"/>
              <a:ext cx="611988" cy="376240"/>
              <a:chOff x="4000496" y="2990848"/>
              <a:chExt cx="611988" cy="376240"/>
            </a:xfrm>
          </p:grpSpPr>
          <p:grpSp>
            <p:nvGrpSpPr>
              <p:cNvPr id="94" name="グループ化 93"/>
              <p:cNvGrpSpPr/>
              <p:nvPr/>
            </p:nvGrpSpPr>
            <p:grpSpPr>
              <a:xfrm>
                <a:off x="4000496" y="2990848"/>
                <a:ext cx="611988" cy="376240"/>
                <a:chOff x="4000496" y="2990848"/>
                <a:chExt cx="611988" cy="376240"/>
              </a:xfrm>
            </p:grpSpPr>
            <p:sp>
              <p:nvSpPr>
                <p:cNvPr id="96" name="フリーフォーム 95"/>
                <p:cNvSpPr/>
                <p:nvPr/>
              </p:nvSpPr>
              <p:spPr>
                <a:xfrm>
                  <a:off x="4002881" y="2995613"/>
                  <a:ext cx="607219" cy="369093"/>
                </a:xfrm>
                <a:custGeom>
                  <a:avLst/>
                  <a:gdLst>
                    <a:gd name="connsiteX0" fmla="*/ 0 w 607219"/>
                    <a:gd name="connsiteY0" fmla="*/ 76200 h 369093"/>
                    <a:gd name="connsiteX1" fmla="*/ 295275 w 607219"/>
                    <a:gd name="connsiteY1" fmla="*/ 369093 h 369093"/>
                    <a:gd name="connsiteX2" fmla="*/ 607219 w 607219"/>
                    <a:gd name="connsiteY2" fmla="*/ 295275 h 369093"/>
                    <a:gd name="connsiteX3" fmla="*/ 311944 w 607219"/>
                    <a:gd name="connsiteY3" fmla="*/ 0 h 369093"/>
                    <a:gd name="connsiteX4" fmla="*/ 0 w 607219"/>
                    <a:gd name="connsiteY4" fmla="*/ 76200 h 36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219" h="369093">
                      <a:moveTo>
                        <a:pt x="0" y="76200"/>
                      </a:moveTo>
                      <a:lnTo>
                        <a:pt x="295275" y="369093"/>
                      </a:lnTo>
                      <a:lnTo>
                        <a:pt x="607219" y="295275"/>
                      </a:lnTo>
                      <a:lnTo>
                        <a:pt x="311944" y="0"/>
                      </a:lnTo>
                      <a:lnTo>
                        <a:pt x="0" y="762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 name="直線コネクタ 96"/>
                <p:cNvCxnSpPr/>
                <p:nvPr/>
              </p:nvCxnSpPr>
              <p:spPr>
                <a:xfrm>
                  <a:off x="4000496" y="3071810"/>
                  <a:ext cx="297660" cy="2952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4000496" y="2993231"/>
                  <a:ext cx="319092" cy="78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4312441" y="2990848"/>
                  <a:ext cx="297660" cy="2952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V="1">
                  <a:off x="4293392" y="3288508"/>
                  <a:ext cx="319092" cy="78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直線コネクタ 94"/>
              <p:cNvCxnSpPr/>
              <p:nvPr/>
            </p:nvCxnSpPr>
            <p:spPr>
              <a:xfrm rot="10800000">
                <a:off x="4162425" y="3036096"/>
                <a:ext cx="295275" cy="288129"/>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80" name="直線矢印コネクタ 79"/>
            <p:cNvCxnSpPr/>
            <p:nvPr/>
          </p:nvCxnSpPr>
          <p:spPr>
            <a:xfrm rot="5400000" flipH="1" flipV="1">
              <a:off x="3636175" y="1473996"/>
              <a:ext cx="340512" cy="2386"/>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rot="5400000" flipH="1" flipV="1">
              <a:off x="3033085" y="3372225"/>
              <a:ext cx="1014165" cy="487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グループ化 81"/>
            <p:cNvGrpSpPr/>
            <p:nvPr/>
          </p:nvGrpSpPr>
          <p:grpSpPr>
            <a:xfrm>
              <a:off x="3042433" y="3898107"/>
              <a:ext cx="503248" cy="428633"/>
              <a:chOff x="3071008" y="4143375"/>
              <a:chExt cx="503248" cy="428633"/>
            </a:xfrm>
          </p:grpSpPr>
          <p:grpSp>
            <p:nvGrpSpPr>
              <p:cNvPr id="84" name="グループ化 83"/>
              <p:cNvGrpSpPr/>
              <p:nvPr/>
            </p:nvGrpSpPr>
            <p:grpSpPr>
              <a:xfrm>
                <a:off x="3071008" y="4143375"/>
                <a:ext cx="503248" cy="428633"/>
                <a:chOff x="3071008" y="4143375"/>
                <a:chExt cx="503248" cy="428633"/>
              </a:xfrm>
            </p:grpSpPr>
            <p:sp>
              <p:nvSpPr>
                <p:cNvPr id="89" name="フリーフォーム 88"/>
                <p:cNvSpPr/>
                <p:nvPr/>
              </p:nvSpPr>
              <p:spPr>
                <a:xfrm>
                  <a:off x="3071813" y="4143375"/>
                  <a:ext cx="502443" cy="428625"/>
                </a:xfrm>
                <a:custGeom>
                  <a:avLst/>
                  <a:gdLst>
                    <a:gd name="connsiteX0" fmla="*/ 0 w 502443"/>
                    <a:gd name="connsiteY0" fmla="*/ 0 h 428625"/>
                    <a:gd name="connsiteX1" fmla="*/ 0 w 502443"/>
                    <a:gd name="connsiteY1" fmla="*/ 359569 h 428625"/>
                    <a:gd name="connsiteX2" fmla="*/ 502443 w 502443"/>
                    <a:gd name="connsiteY2" fmla="*/ 428625 h 428625"/>
                    <a:gd name="connsiteX3" fmla="*/ 502443 w 502443"/>
                    <a:gd name="connsiteY3" fmla="*/ 71438 h 428625"/>
                    <a:gd name="connsiteX4" fmla="*/ 0 w 502443"/>
                    <a:gd name="connsiteY4" fmla="*/ 0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43" h="428625">
                      <a:moveTo>
                        <a:pt x="0" y="0"/>
                      </a:moveTo>
                      <a:lnTo>
                        <a:pt x="0" y="359569"/>
                      </a:lnTo>
                      <a:lnTo>
                        <a:pt x="502443" y="428625"/>
                      </a:lnTo>
                      <a:lnTo>
                        <a:pt x="502443" y="71438"/>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p:cNvCxnSpPr/>
                <p:nvPr/>
              </p:nvCxnSpPr>
              <p:spPr>
                <a:xfrm>
                  <a:off x="3071802" y="4143380"/>
                  <a:ext cx="500066"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rot="5400000">
                  <a:off x="2893207" y="4321975"/>
                  <a:ext cx="35719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rot="5400000">
                  <a:off x="3394067" y="4392619"/>
                  <a:ext cx="35719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3071802" y="4500570"/>
                  <a:ext cx="500066"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5" name="直線コネクタ 84"/>
              <p:cNvCxnSpPr/>
              <p:nvPr/>
            </p:nvCxnSpPr>
            <p:spPr>
              <a:xfrm rot="5400000">
                <a:off x="3146424" y="4356894"/>
                <a:ext cx="357190" cy="15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3226594" y="4345781"/>
                <a:ext cx="204787" cy="3333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rot="5400000" flipH="1" flipV="1">
                <a:off x="3221830" y="4288633"/>
                <a:ext cx="209553" cy="14763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rot="16200000" flipH="1">
                <a:off x="3215879" y="4287440"/>
                <a:ext cx="223837" cy="154782"/>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83" name="直線矢印コネクタ 82"/>
            <p:cNvCxnSpPr/>
            <p:nvPr/>
          </p:nvCxnSpPr>
          <p:spPr>
            <a:xfrm rot="5400000">
              <a:off x="3093245" y="4193388"/>
              <a:ext cx="285751" cy="123813"/>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8" name="フリーフォーム 127"/>
          <p:cNvSpPr/>
          <p:nvPr/>
        </p:nvSpPr>
        <p:spPr>
          <a:xfrm>
            <a:off x="4953591" y="4302516"/>
            <a:ext cx="1217294" cy="895408"/>
          </a:xfrm>
          <a:custGeom>
            <a:avLst/>
            <a:gdLst>
              <a:gd name="connsiteX0" fmla="*/ 0 w 1114926"/>
              <a:gd name="connsiteY0" fmla="*/ 0 h 842210"/>
              <a:gd name="connsiteX1" fmla="*/ 393031 w 1114926"/>
              <a:gd name="connsiteY1" fmla="*/ 641684 h 842210"/>
              <a:gd name="connsiteX2" fmla="*/ 1114926 w 1114926"/>
              <a:gd name="connsiteY2" fmla="*/ 842210 h 842210"/>
              <a:gd name="connsiteX0" fmla="*/ 0 w 933932"/>
              <a:gd name="connsiteY0" fmla="*/ 0 h 996993"/>
              <a:gd name="connsiteX1" fmla="*/ 212037 w 933932"/>
              <a:gd name="connsiteY1" fmla="*/ 796467 h 996993"/>
              <a:gd name="connsiteX2" fmla="*/ 933932 w 933932"/>
              <a:gd name="connsiteY2" fmla="*/ 996993 h 996993"/>
              <a:gd name="connsiteX0" fmla="*/ 0 w 1100620"/>
              <a:gd name="connsiteY0" fmla="*/ 0 h 925723"/>
              <a:gd name="connsiteX1" fmla="*/ 212037 w 1100620"/>
              <a:gd name="connsiteY1" fmla="*/ 796467 h 925723"/>
              <a:gd name="connsiteX2" fmla="*/ 1100620 w 1100620"/>
              <a:gd name="connsiteY2" fmla="*/ 775536 h 925723"/>
              <a:gd name="connsiteX0" fmla="*/ 0 w 1100620"/>
              <a:gd name="connsiteY0" fmla="*/ 0 h 775536"/>
              <a:gd name="connsiteX1" fmla="*/ 283475 w 1100620"/>
              <a:gd name="connsiteY1" fmla="*/ 594060 h 775536"/>
              <a:gd name="connsiteX2" fmla="*/ 1100620 w 1100620"/>
              <a:gd name="connsiteY2" fmla="*/ 775536 h 775536"/>
              <a:gd name="connsiteX0" fmla="*/ 0 w 1100620"/>
              <a:gd name="connsiteY0" fmla="*/ 0 h 775536"/>
              <a:gd name="connsiteX1" fmla="*/ 78203 w 1100620"/>
              <a:gd name="connsiteY1" fmla="*/ 311318 h 775536"/>
              <a:gd name="connsiteX2" fmla="*/ 283475 w 1100620"/>
              <a:gd name="connsiteY2" fmla="*/ 594060 h 775536"/>
              <a:gd name="connsiteX3" fmla="*/ 1100620 w 1100620"/>
              <a:gd name="connsiteY3" fmla="*/ 775536 h 775536"/>
              <a:gd name="connsiteX0" fmla="*/ 0 w 1100620"/>
              <a:gd name="connsiteY0" fmla="*/ 0 h 775536"/>
              <a:gd name="connsiteX1" fmla="*/ 78203 w 1100620"/>
              <a:gd name="connsiteY1" fmla="*/ 311318 h 775536"/>
              <a:gd name="connsiteX2" fmla="*/ 283475 w 1100620"/>
              <a:gd name="connsiteY2" fmla="*/ 594060 h 775536"/>
              <a:gd name="connsiteX3" fmla="*/ 690180 w 1100620"/>
              <a:gd name="connsiteY3" fmla="*/ 728034 h 775536"/>
              <a:gd name="connsiteX4" fmla="*/ 1100620 w 1100620"/>
              <a:gd name="connsiteY4" fmla="*/ 775536 h 775536"/>
              <a:gd name="connsiteX0" fmla="*/ 0 w 1148227"/>
              <a:gd name="connsiteY0" fmla="*/ 0 h 885075"/>
              <a:gd name="connsiteX1" fmla="*/ 125810 w 1148227"/>
              <a:gd name="connsiteY1" fmla="*/ 420857 h 885075"/>
              <a:gd name="connsiteX2" fmla="*/ 331082 w 1148227"/>
              <a:gd name="connsiteY2" fmla="*/ 703599 h 885075"/>
              <a:gd name="connsiteX3" fmla="*/ 737787 w 1148227"/>
              <a:gd name="connsiteY3" fmla="*/ 837573 h 885075"/>
              <a:gd name="connsiteX4" fmla="*/ 1148227 w 1148227"/>
              <a:gd name="connsiteY4" fmla="*/ 885075 h 885075"/>
              <a:gd name="connsiteX0" fmla="*/ 0 w 1217294"/>
              <a:gd name="connsiteY0" fmla="*/ 0 h 887449"/>
              <a:gd name="connsiteX1" fmla="*/ 125810 w 1217294"/>
              <a:gd name="connsiteY1" fmla="*/ 420857 h 887449"/>
              <a:gd name="connsiteX2" fmla="*/ 331082 w 1217294"/>
              <a:gd name="connsiteY2" fmla="*/ 703599 h 887449"/>
              <a:gd name="connsiteX3" fmla="*/ 737787 w 1217294"/>
              <a:gd name="connsiteY3" fmla="*/ 837573 h 887449"/>
              <a:gd name="connsiteX4" fmla="*/ 1217294 w 1217294"/>
              <a:gd name="connsiteY4" fmla="*/ 887449 h 887449"/>
              <a:gd name="connsiteX0" fmla="*/ 0 w 1217294"/>
              <a:gd name="connsiteY0" fmla="*/ 0 h 887449"/>
              <a:gd name="connsiteX1" fmla="*/ 97253 w 1217294"/>
              <a:gd name="connsiteY1" fmla="*/ 387516 h 887449"/>
              <a:gd name="connsiteX2" fmla="*/ 331082 w 1217294"/>
              <a:gd name="connsiteY2" fmla="*/ 703599 h 887449"/>
              <a:gd name="connsiteX3" fmla="*/ 737787 w 1217294"/>
              <a:gd name="connsiteY3" fmla="*/ 837573 h 887449"/>
              <a:gd name="connsiteX4" fmla="*/ 1217294 w 1217294"/>
              <a:gd name="connsiteY4" fmla="*/ 887449 h 887449"/>
              <a:gd name="connsiteX0" fmla="*/ 0 w 1217294"/>
              <a:gd name="connsiteY0" fmla="*/ 0 h 887449"/>
              <a:gd name="connsiteX1" fmla="*/ 97253 w 1217294"/>
              <a:gd name="connsiteY1" fmla="*/ 387516 h 887449"/>
              <a:gd name="connsiteX2" fmla="*/ 338242 w 1217294"/>
              <a:gd name="connsiteY2" fmla="*/ 679781 h 887449"/>
              <a:gd name="connsiteX3" fmla="*/ 737787 w 1217294"/>
              <a:gd name="connsiteY3" fmla="*/ 837573 h 887449"/>
              <a:gd name="connsiteX4" fmla="*/ 1217294 w 1217294"/>
              <a:gd name="connsiteY4" fmla="*/ 887449 h 887449"/>
              <a:gd name="connsiteX0" fmla="*/ 0 w 1217294"/>
              <a:gd name="connsiteY0" fmla="*/ 0 h 887449"/>
              <a:gd name="connsiteX1" fmla="*/ 97253 w 1217294"/>
              <a:gd name="connsiteY1" fmla="*/ 387516 h 887449"/>
              <a:gd name="connsiteX2" fmla="*/ 338242 w 1217294"/>
              <a:gd name="connsiteY2" fmla="*/ 679781 h 887449"/>
              <a:gd name="connsiteX3" fmla="*/ 735419 w 1217294"/>
              <a:gd name="connsiteY3" fmla="*/ 835185 h 887449"/>
              <a:gd name="connsiteX4" fmla="*/ 1217294 w 1217294"/>
              <a:gd name="connsiteY4" fmla="*/ 887449 h 887449"/>
              <a:gd name="connsiteX0" fmla="*/ 0 w 1217294"/>
              <a:gd name="connsiteY0" fmla="*/ 0 h 887449"/>
              <a:gd name="connsiteX1" fmla="*/ 66314 w 1217294"/>
              <a:gd name="connsiteY1" fmla="*/ 318456 h 887449"/>
              <a:gd name="connsiteX2" fmla="*/ 338242 w 1217294"/>
              <a:gd name="connsiteY2" fmla="*/ 679781 h 887449"/>
              <a:gd name="connsiteX3" fmla="*/ 735419 w 1217294"/>
              <a:gd name="connsiteY3" fmla="*/ 835185 h 887449"/>
              <a:gd name="connsiteX4" fmla="*/ 1217294 w 1217294"/>
              <a:gd name="connsiteY4" fmla="*/ 887449 h 887449"/>
              <a:gd name="connsiteX0" fmla="*/ 0 w 1217294"/>
              <a:gd name="connsiteY0" fmla="*/ 0 h 887449"/>
              <a:gd name="connsiteX1" fmla="*/ 66314 w 1217294"/>
              <a:gd name="connsiteY1" fmla="*/ 318456 h 887449"/>
              <a:gd name="connsiteX2" fmla="*/ 297777 w 1217294"/>
              <a:gd name="connsiteY2" fmla="*/ 636913 h 887449"/>
              <a:gd name="connsiteX3" fmla="*/ 735419 w 1217294"/>
              <a:gd name="connsiteY3" fmla="*/ 835185 h 887449"/>
              <a:gd name="connsiteX4" fmla="*/ 1217294 w 1217294"/>
              <a:gd name="connsiteY4" fmla="*/ 887449 h 887449"/>
              <a:gd name="connsiteX0" fmla="*/ 0 w 1217294"/>
              <a:gd name="connsiteY0" fmla="*/ 0 h 887449"/>
              <a:gd name="connsiteX1" fmla="*/ 66314 w 1217294"/>
              <a:gd name="connsiteY1" fmla="*/ 318456 h 887449"/>
              <a:gd name="connsiteX2" fmla="*/ 297777 w 1217294"/>
              <a:gd name="connsiteY2" fmla="*/ 636913 h 887449"/>
              <a:gd name="connsiteX3" fmla="*/ 735419 w 1217294"/>
              <a:gd name="connsiteY3" fmla="*/ 835185 h 887449"/>
              <a:gd name="connsiteX4" fmla="*/ 1217294 w 1217294"/>
              <a:gd name="connsiteY4" fmla="*/ 887449 h 887449"/>
              <a:gd name="connsiteX0" fmla="*/ 0 w 1217294"/>
              <a:gd name="connsiteY0" fmla="*/ 0 h 887449"/>
              <a:gd name="connsiteX1" fmla="*/ 66314 w 1217294"/>
              <a:gd name="connsiteY1" fmla="*/ 318456 h 887449"/>
              <a:gd name="connsiteX2" fmla="*/ 297777 w 1217294"/>
              <a:gd name="connsiteY2" fmla="*/ 636913 h 887449"/>
              <a:gd name="connsiteX3" fmla="*/ 735419 w 1217294"/>
              <a:gd name="connsiteY3" fmla="*/ 835185 h 887449"/>
              <a:gd name="connsiteX4" fmla="*/ 1217294 w 1217294"/>
              <a:gd name="connsiteY4" fmla="*/ 887449 h 887449"/>
              <a:gd name="connsiteX0" fmla="*/ 0 w 1217294"/>
              <a:gd name="connsiteY0" fmla="*/ 0 h 895408"/>
              <a:gd name="connsiteX1" fmla="*/ 66314 w 1217294"/>
              <a:gd name="connsiteY1" fmla="*/ 318456 h 895408"/>
              <a:gd name="connsiteX2" fmla="*/ 297777 w 1217294"/>
              <a:gd name="connsiteY2" fmla="*/ 636913 h 895408"/>
              <a:gd name="connsiteX3" fmla="*/ 735419 w 1217294"/>
              <a:gd name="connsiteY3" fmla="*/ 835185 h 895408"/>
              <a:gd name="connsiteX4" fmla="*/ 1217294 w 1217294"/>
              <a:gd name="connsiteY4" fmla="*/ 887449 h 895408"/>
              <a:gd name="connsiteX0" fmla="*/ 0 w 1217294"/>
              <a:gd name="connsiteY0" fmla="*/ 0 h 895408"/>
              <a:gd name="connsiteX1" fmla="*/ 66314 w 1217294"/>
              <a:gd name="connsiteY1" fmla="*/ 318456 h 895408"/>
              <a:gd name="connsiteX2" fmla="*/ 297777 w 1217294"/>
              <a:gd name="connsiteY2" fmla="*/ 636913 h 895408"/>
              <a:gd name="connsiteX3" fmla="*/ 735419 w 1217294"/>
              <a:gd name="connsiteY3" fmla="*/ 835185 h 895408"/>
              <a:gd name="connsiteX4" fmla="*/ 1217294 w 1217294"/>
              <a:gd name="connsiteY4" fmla="*/ 887449 h 89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294" h="895408">
                <a:moveTo>
                  <a:pt x="0" y="0"/>
                </a:moveTo>
                <a:cubicBezTo>
                  <a:pt x="13843" y="140388"/>
                  <a:pt x="23846" y="214683"/>
                  <a:pt x="66314" y="318456"/>
                </a:cubicBezTo>
                <a:cubicBezTo>
                  <a:pt x="115944" y="424608"/>
                  <a:pt x="186260" y="550792"/>
                  <a:pt x="297777" y="636913"/>
                </a:cubicBezTo>
                <a:cubicBezTo>
                  <a:pt x="409294" y="723034"/>
                  <a:pt x="582166" y="793429"/>
                  <a:pt x="735419" y="835185"/>
                </a:cubicBezTo>
                <a:cubicBezTo>
                  <a:pt x="888684" y="867409"/>
                  <a:pt x="1015139" y="895408"/>
                  <a:pt x="1217294" y="887449"/>
                </a:cubicBezTo>
              </a:path>
            </a:pathLst>
          </a:custGeom>
          <a:ln w="12700">
            <a:solidFill>
              <a:schemeClr val="tx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9" name="フリーフォーム 128"/>
          <p:cNvSpPr/>
          <p:nvPr/>
        </p:nvSpPr>
        <p:spPr>
          <a:xfrm>
            <a:off x="7006229" y="3746097"/>
            <a:ext cx="442912" cy="1058863"/>
          </a:xfrm>
          <a:custGeom>
            <a:avLst/>
            <a:gdLst>
              <a:gd name="connsiteX0" fmla="*/ 0 w 442912"/>
              <a:gd name="connsiteY0" fmla="*/ 287338 h 1058863"/>
              <a:gd name="connsiteX1" fmla="*/ 80962 w 442912"/>
              <a:gd name="connsiteY1" fmla="*/ 82550 h 1058863"/>
              <a:gd name="connsiteX2" fmla="*/ 119062 w 442912"/>
              <a:gd name="connsiteY2" fmla="*/ 782638 h 1058863"/>
              <a:gd name="connsiteX3" fmla="*/ 278606 w 442912"/>
              <a:gd name="connsiteY3" fmla="*/ 206375 h 1058863"/>
              <a:gd name="connsiteX4" fmla="*/ 321468 w 442912"/>
              <a:gd name="connsiteY4" fmla="*/ 970757 h 1058863"/>
              <a:gd name="connsiteX5" fmla="*/ 442912 w 442912"/>
              <a:gd name="connsiteY5" fmla="*/ 735013 h 10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912" h="1058863">
                <a:moveTo>
                  <a:pt x="0" y="287338"/>
                </a:moveTo>
                <a:cubicBezTo>
                  <a:pt x="30559" y="143669"/>
                  <a:pt x="61118" y="0"/>
                  <a:pt x="80962" y="82550"/>
                </a:cubicBezTo>
                <a:cubicBezTo>
                  <a:pt x="100806" y="165100"/>
                  <a:pt x="86121" y="762001"/>
                  <a:pt x="119062" y="782638"/>
                </a:cubicBezTo>
                <a:cubicBezTo>
                  <a:pt x="152003" y="803275"/>
                  <a:pt x="244872" y="175022"/>
                  <a:pt x="278606" y="206375"/>
                </a:cubicBezTo>
                <a:cubicBezTo>
                  <a:pt x="312340" y="237728"/>
                  <a:pt x="294084" y="882651"/>
                  <a:pt x="321468" y="970757"/>
                </a:cubicBezTo>
                <a:cubicBezTo>
                  <a:pt x="348852" y="1058863"/>
                  <a:pt x="395882" y="896938"/>
                  <a:pt x="442912" y="735013"/>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0" name="フリーフォーム 129"/>
          <p:cNvSpPr/>
          <p:nvPr/>
        </p:nvSpPr>
        <p:spPr>
          <a:xfrm>
            <a:off x="6463701" y="2695570"/>
            <a:ext cx="736996" cy="799702"/>
          </a:xfrm>
          <a:custGeom>
            <a:avLst/>
            <a:gdLst>
              <a:gd name="connsiteX0" fmla="*/ 337740 w 736996"/>
              <a:gd name="connsiteY0" fmla="*/ 42465 h 799702"/>
              <a:gd name="connsiteX1" fmla="*/ 687784 w 736996"/>
              <a:gd name="connsiteY1" fmla="*/ 397271 h 799702"/>
              <a:gd name="connsiteX2" fmla="*/ 42465 w 736996"/>
              <a:gd name="connsiteY2" fmla="*/ 30559 h 799702"/>
              <a:gd name="connsiteX3" fmla="*/ 673496 w 736996"/>
              <a:gd name="connsiteY3" fmla="*/ 580627 h 799702"/>
              <a:gd name="connsiteX4" fmla="*/ 66278 w 736996"/>
              <a:gd name="connsiteY4" fmla="*/ 256777 h 799702"/>
              <a:gd name="connsiteX5" fmla="*/ 680640 w 736996"/>
              <a:gd name="connsiteY5" fmla="*/ 766365 h 799702"/>
              <a:gd name="connsiteX6" fmla="*/ 56753 w 736996"/>
              <a:gd name="connsiteY6" fmla="*/ 456802 h 799702"/>
              <a:gd name="connsiteX7" fmla="*/ 340121 w 736996"/>
              <a:gd name="connsiteY7" fmla="*/ 716359 h 79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996" h="799702">
                <a:moveTo>
                  <a:pt x="337740" y="42465"/>
                </a:moveTo>
                <a:cubicBezTo>
                  <a:pt x="537368" y="220860"/>
                  <a:pt x="736996" y="399255"/>
                  <a:pt x="687784" y="397271"/>
                </a:cubicBezTo>
                <a:cubicBezTo>
                  <a:pt x="638572" y="395287"/>
                  <a:pt x="44846" y="0"/>
                  <a:pt x="42465" y="30559"/>
                </a:cubicBezTo>
                <a:cubicBezTo>
                  <a:pt x="40084" y="61118"/>
                  <a:pt x="669527" y="542924"/>
                  <a:pt x="673496" y="580627"/>
                </a:cubicBezTo>
                <a:cubicBezTo>
                  <a:pt x="677465" y="618330"/>
                  <a:pt x="65087" y="225821"/>
                  <a:pt x="66278" y="256777"/>
                </a:cubicBezTo>
                <a:cubicBezTo>
                  <a:pt x="67469" y="287733"/>
                  <a:pt x="682227" y="733028"/>
                  <a:pt x="680640" y="766365"/>
                </a:cubicBezTo>
                <a:cubicBezTo>
                  <a:pt x="679053" y="799702"/>
                  <a:pt x="113506" y="465136"/>
                  <a:pt x="56753" y="456802"/>
                </a:cubicBezTo>
                <a:cubicBezTo>
                  <a:pt x="0" y="448468"/>
                  <a:pt x="170060" y="582413"/>
                  <a:pt x="340121" y="716359"/>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1" name="フリーフォーム 130"/>
          <p:cNvSpPr/>
          <p:nvPr/>
        </p:nvSpPr>
        <p:spPr>
          <a:xfrm>
            <a:off x="7301504" y="3180947"/>
            <a:ext cx="523875" cy="861219"/>
          </a:xfrm>
          <a:custGeom>
            <a:avLst/>
            <a:gdLst>
              <a:gd name="connsiteX0" fmla="*/ 523875 w 523875"/>
              <a:gd name="connsiteY0" fmla="*/ 388144 h 861219"/>
              <a:gd name="connsiteX1" fmla="*/ 445293 w 523875"/>
              <a:gd name="connsiteY1" fmla="*/ 47625 h 861219"/>
              <a:gd name="connsiteX2" fmla="*/ 414337 w 523875"/>
              <a:gd name="connsiteY2" fmla="*/ 673894 h 861219"/>
              <a:gd name="connsiteX3" fmla="*/ 300037 w 523875"/>
              <a:gd name="connsiteY3" fmla="*/ 69057 h 861219"/>
              <a:gd name="connsiteX4" fmla="*/ 226218 w 523875"/>
              <a:gd name="connsiteY4" fmla="*/ 766763 h 861219"/>
              <a:gd name="connsiteX5" fmla="*/ 123825 w 523875"/>
              <a:gd name="connsiteY5" fmla="*/ 123825 h 861219"/>
              <a:gd name="connsiteX6" fmla="*/ 69056 w 523875"/>
              <a:gd name="connsiteY6" fmla="*/ 795338 h 861219"/>
              <a:gd name="connsiteX7" fmla="*/ 0 w 523875"/>
              <a:gd name="connsiteY7" fmla="*/ 519113 h 86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5" h="861219">
                <a:moveTo>
                  <a:pt x="523875" y="388144"/>
                </a:moveTo>
                <a:cubicBezTo>
                  <a:pt x="493712" y="194072"/>
                  <a:pt x="463549" y="0"/>
                  <a:pt x="445293" y="47625"/>
                </a:cubicBezTo>
                <a:cubicBezTo>
                  <a:pt x="427037" y="95250"/>
                  <a:pt x="438546" y="670322"/>
                  <a:pt x="414337" y="673894"/>
                </a:cubicBezTo>
                <a:cubicBezTo>
                  <a:pt x="390128" y="677466"/>
                  <a:pt x="331390" y="53579"/>
                  <a:pt x="300037" y="69057"/>
                </a:cubicBezTo>
                <a:cubicBezTo>
                  <a:pt x="268684" y="84535"/>
                  <a:pt x="255587" y="757635"/>
                  <a:pt x="226218" y="766763"/>
                </a:cubicBezTo>
                <a:cubicBezTo>
                  <a:pt x="196849" y="775891"/>
                  <a:pt x="150019" y="119063"/>
                  <a:pt x="123825" y="123825"/>
                </a:cubicBezTo>
                <a:cubicBezTo>
                  <a:pt x="97631" y="128587"/>
                  <a:pt x="89693" y="729457"/>
                  <a:pt x="69056" y="795338"/>
                </a:cubicBezTo>
                <a:cubicBezTo>
                  <a:pt x="48419" y="861219"/>
                  <a:pt x="24209" y="690166"/>
                  <a:pt x="0" y="519113"/>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2" name="フリーフォーム 131"/>
          <p:cNvSpPr/>
          <p:nvPr/>
        </p:nvSpPr>
        <p:spPr>
          <a:xfrm>
            <a:off x="7074888" y="3524245"/>
            <a:ext cx="1157288" cy="286146"/>
          </a:xfrm>
          <a:custGeom>
            <a:avLst/>
            <a:gdLst>
              <a:gd name="connsiteX0" fmla="*/ 750491 w 1157288"/>
              <a:gd name="connsiteY0" fmla="*/ 40084 h 286146"/>
              <a:gd name="connsiteX1" fmla="*/ 1093391 w 1157288"/>
              <a:gd name="connsiteY1" fmla="*/ 130571 h 286146"/>
              <a:gd name="connsiteX2" fmla="*/ 367109 w 1157288"/>
              <a:gd name="connsiteY2" fmla="*/ 11509 h 286146"/>
              <a:gd name="connsiteX3" fmla="*/ 990997 w 1157288"/>
              <a:gd name="connsiteY3" fmla="*/ 199627 h 286146"/>
              <a:gd name="connsiteX4" fmla="*/ 248047 w 1157288"/>
              <a:gd name="connsiteY4" fmla="*/ 54371 h 286146"/>
              <a:gd name="connsiteX5" fmla="*/ 829072 w 1157288"/>
              <a:gd name="connsiteY5" fmla="*/ 280590 h 286146"/>
              <a:gd name="connsiteX6" fmla="*/ 100409 w 1157288"/>
              <a:gd name="connsiteY6" fmla="*/ 87709 h 286146"/>
              <a:gd name="connsiteX7" fmla="*/ 226616 w 1157288"/>
              <a:gd name="connsiteY7" fmla="*/ 178196 h 28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288" h="286146">
                <a:moveTo>
                  <a:pt x="750491" y="40084"/>
                </a:moveTo>
                <a:cubicBezTo>
                  <a:pt x="953889" y="87708"/>
                  <a:pt x="1157288" y="135333"/>
                  <a:pt x="1093391" y="130571"/>
                </a:cubicBezTo>
                <a:cubicBezTo>
                  <a:pt x="1029494" y="125809"/>
                  <a:pt x="384175" y="0"/>
                  <a:pt x="367109" y="11509"/>
                </a:cubicBezTo>
                <a:cubicBezTo>
                  <a:pt x="350043" y="23018"/>
                  <a:pt x="1010841" y="192483"/>
                  <a:pt x="990997" y="199627"/>
                </a:cubicBezTo>
                <a:cubicBezTo>
                  <a:pt x="971153" y="206771"/>
                  <a:pt x="275035" y="40877"/>
                  <a:pt x="248047" y="54371"/>
                </a:cubicBezTo>
                <a:cubicBezTo>
                  <a:pt x="221060" y="67865"/>
                  <a:pt x="853678" y="275034"/>
                  <a:pt x="829072" y="280590"/>
                </a:cubicBezTo>
                <a:cubicBezTo>
                  <a:pt x="804466" y="286146"/>
                  <a:pt x="200818" y="104775"/>
                  <a:pt x="100409" y="87709"/>
                </a:cubicBezTo>
                <a:cubicBezTo>
                  <a:pt x="0" y="70643"/>
                  <a:pt x="113308" y="124419"/>
                  <a:pt x="226616" y="178196"/>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3" name="フリーフォーム 132"/>
          <p:cNvSpPr/>
          <p:nvPr/>
        </p:nvSpPr>
        <p:spPr>
          <a:xfrm>
            <a:off x="5682253" y="3590523"/>
            <a:ext cx="523875" cy="861219"/>
          </a:xfrm>
          <a:custGeom>
            <a:avLst/>
            <a:gdLst>
              <a:gd name="connsiteX0" fmla="*/ 523875 w 523875"/>
              <a:gd name="connsiteY0" fmla="*/ 388144 h 861219"/>
              <a:gd name="connsiteX1" fmla="*/ 445293 w 523875"/>
              <a:gd name="connsiteY1" fmla="*/ 47625 h 861219"/>
              <a:gd name="connsiteX2" fmla="*/ 414337 w 523875"/>
              <a:gd name="connsiteY2" fmla="*/ 673894 h 861219"/>
              <a:gd name="connsiteX3" fmla="*/ 300037 w 523875"/>
              <a:gd name="connsiteY3" fmla="*/ 69057 h 861219"/>
              <a:gd name="connsiteX4" fmla="*/ 226218 w 523875"/>
              <a:gd name="connsiteY4" fmla="*/ 766763 h 861219"/>
              <a:gd name="connsiteX5" fmla="*/ 123825 w 523875"/>
              <a:gd name="connsiteY5" fmla="*/ 123825 h 861219"/>
              <a:gd name="connsiteX6" fmla="*/ 69056 w 523875"/>
              <a:gd name="connsiteY6" fmla="*/ 795338 h 861219"/>
              <a:gd name="connsiteX7" fmla="*/ 0 w 523875"/>
              <a:gd name="connsiteY7" fmla="*/ 519113 h 86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5" h="861219">
                <a:moveTo>
                  <a:pt x="523875" y="388144"/>
                </a:moveTo>
                <a:cubicBezTo>
                  <a:pt x="493712" y="194072"/>
                  <a:pt x="463549" y="0"/>
                  <a:pt x="445293" y="47625"/>
                </a:cubicBezTo>
                <a:cubicBezTo>
                  <a:pt x="427037" y="95250"/>
                  <a:pt x="438546" y="670322"/>
                  <a:pt x="414337" y="673894"/>
                </a:cubicBezTo>
                <a:cubicBezTo>
                  <a:pt x="390128" y="677466"/>
                  <a:pt x="331390" y="53579"/>
                  <a:pt x="300037" y="69057"/>
                </a:cubicBezTo>
                <a:cubicBezTo>
                  <a:pt x="268684" y="84535"/>
                  <a:pt x="255587" y="757635"/>
                  <a:pt x="226218" y="766763"/>
                </a:cubicBezTo>
                <a:cubicBezTo>
                  <a:pt x="196849" y="775891"/>
                  <a:pt x="150019" y="119063"/>
                  <a:pt x="123825" y="123825"/>
                </a:cubicBezTo>
                <a:cubicBezTo>
                  <a:pt x="97631" y="128587"/>
                  <a:pt x="89693" y="729457"/>
                  <a:pt x="69056" y="795338"/>
                </a:cubicBezTo>
                <a:cubicBezTo>
                  <a:pt x="48419" y="861219"/>
                  <a:pt x="24209" y="690166"/>
                  <a:pt x="0" y="519113"/>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4" name="フリーフォーム 133"/>
          <p:cNvSpPr/>
          <p:nvPr/>
        </p:nvSpPr>
        <p:spPr>
          <a:xfrm>
            <a:off x="5455637" y="3933821"/>
            <a:ext cx="1157288" cy="286146"/>
          </a:xfrm>
          <a:custGeom>
            <a:avLst/>
            <a:gdLst>
              <a:gd name="connsiteX0" fmla="*/ 750491 w 1157288"/>
              <a:gd name="connsiteY0" fmla="*/ 40084 h 286146"/>
              <a:gd name="connsiteX1" fmla="*/ 1093391 w 1157288"/>
              <a:gd name="connsiteY1" fmla="*/ 130571 h 286146"/>
              <a:gd name="connsiteX2" fmla="*/ 367109 w 1157288"/>
              <a:gd name="connsiteY2" fmla="*/ 11509 h 286146"/>
              <a:gd name="connsiteX3" fmla="*/ 990997 w 1157288"/>
              <a:gd name="connsiteY3" fmla="*/ 199627 h 286146"/>
              <a:gd name="connsiteX4" fmla="*/ 248047 w 1157288"/>
              <a:gd name="connsiteY4" fmla="*/ 54371 h 286146"/>
              <a:gd name="connsiteX5" fmla="*/ 829072 w 1157288"/>
              <a:gd name="connsiteY5" fmla="*/ 280590 h 286146"/>
              <a:gd name="connsiteX6" fmla="*/ 100409 w 1157288"/>
              <a:gd name="connsiteY6" fmla="*/ 87709 h 286146"/>
              <a:gd name="connsiteX7" fmla="*/ 226616 w 1157288"/>
              <a:gd name="connsiteY7" fmla="*/ 178196 h 28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288" h="286146">
                <a:moveTo>
                  <a:pt x="750491" y="40084"/>
                </a:moveTo>
                <a:cubicBezTo>
                  <a:pt x="953889" y="87708"/>
                  <a:pt x="1157288" y="135333"/>
                  <a:pt x="1093391" y="130571"/>
                </a:cubicBezTo>
                <a:cubicBezTo>
                  <a:pt x="1029494" y="125809"/>
                  <a:pt x="384175" y="0"/>
                  <a:pt x="367109" y="11509"/>
                </a:cubicBezTo>
                <a:cubicBezTo>
                  <a:pt x="350043" y="23018"/>
                  <a:pt x="1010841" y="192483"/>
                  <a:pt x="990997" y="199627"/>
                </a:cubicBezTo>
                <a:cubicBezTo>
                  <a:pt x="971153" y="206771"/>
                  <a:pt x="275035" y="40877"/>
                  <a:pt x="248047" y="54371"/>
                </a:cubicBezTo>
                <a:cubicBezTo>
                  <a:pt x="221060" y="67865"/>
                  <a:pt x="853678" y="275034"/>
                  <a:pt x="829072" y="280590"/>
                </a:cubicBezTo>
                <a:cubicBezTo>
                  <a:pt x="804466" y="286146"/>
                  <a:pt x="200818" y="104775"/>
                  <a:pt x="100409" y="87709"/>
                </a:cubicBezTo>
                <a:cubicBezTo>
                  <a:pt x="0" y="70643"/>
                  <a:pt x="113308" y="124419"/>
                  <a:pt x="226616" y="178196"/>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5" name="フリーフォーム 134"/>
          <p:cNvSpPr/>
          <p:nvPr/>
        </p:nvSpPr>
        <p:spPr>
          <a:xfrm>
            <a:off x="6503781" y="3508774"/>
            <a:ext cx="247650" cy="1274366"/>
          </a:xfrm>
          <a:custGeom>
            <a:avLst/>
            <a:gdLst>
              <a:gd name="connsiteX0" fmla="*/ 247650 w 247650"/>
              <a:gd name="connsiteY0" fmla="*/ 441325 h 1274366"/>
              <a:gd name="connsiteX1" fmla="*/ 197644 w 247650"/>
              <a:gd name="connsiteY1" fmla="*/ 84137 h 1274366"/>
              <a:gd name="connsiteX2" fmla="*/ 216694 w 247650"/>
              <a:gd name="connsiteY2" fmla="*/ 946150 h 1274366"/>
              <a:gd name="connsiteX3" fmla="*/ 128588 w 247650"/>
              <a:gd name="connsiteY3" fmla="*/ 229394 h 1274366"/>
              <a:gd name="connsiteX4" fmla="*/ 142875 w 247650"/>
              <a:gd name="connsiteY4" fmla="*/ 1048544 h 1274366"/>
              <a:gd name="connsiteX5" fmla="*/ 64294 w 247650"/>
              <a:gd name="connsiteY5" fmla="*/ 412750 h 1274366"/>
              <a:gd name="connsiteX6" fmla="*/ 52388 w 247650"/>
              <a:gd name="connsiteY6" fmla="*/ 1184275 h 1274366"/>
              <a:gd name="connsiteX7" fmla="*/ 0 w 247650"/>
              <a:gd name="connsiteY7" fmla="*/ 953294 h 127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50" h="1274366">
                <a:moveTo>
                  <a:pt x="247650" y="441325"/>
                </a:moveTo>
                <a:cubicBezTo>
                  <a:pt x="225226" y="220662"/>
                  <a:pt x="202803" y="0"/>
                  <a:pt x="197644" y="84137"/>
                </a:cubicBezTo>
                <a:cubicBezTo>
                  <a:pt x="192485" y="168274"/>
                  <a:pt x="228203" y="921941"/>
                  <a:pt x="216694" y="946150"/>
                </a:cubicBezTo>
                <a:cubicBezTo>
                  <a:pt x="205185" y="970359"/>
                  <a:pt x="140891" y="212328"/>
                  <a:pt x="128588" y="229394"/>
                </a:cubicBezTo>
                <a:cubicBezTo>
                  <a:pt x="116285" y="246460"/>
                  <a:pt x="153591" y="1017985"/>
                  <a:pt x="142875" y="1048544"/>
                </a:cubicBezTo>
                <a:cubicBezTo>
                  <a:pt x="132159" y="1079103"/>
                  <a:pt x="79375" y="390128"/>
                  <a:pt x="64294" y="412750"/>
                </a:cubicBezTo>
                <a:cubicBezTo>
                  <a:pt x="49213" y="435372"/>
                  <a:pt x="63104" y="1094184"/>
                  <a:pt x="52388" y="1184275"/>
                </a:cubicBezTo>
                <a:cubicBezTo>
                  <a:pt x="41672" y="1274366"/>
                  <a:pt x="20836" y="1113830"/>
                  <a:pt x="0" y="953294"/>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6" name="フリーフォーム 135"/>
          <p:cNvSpPr/>
          <p:nvPr/>
        </p:nvSpPr>
        <p:spPr>
          <a:xfrm>
            <a:off x="6446234" y="3947718"/>
            <a:ext cx="402035" cy="516731"/>
          </a:xfrm>
          <a:custGeom>
            <a:avLst/>
            <a:gdLst>
              <a:gd name="connsiteX0" fmla="*/ 302816 w 402035"/>
              <a:gd name="connsiteY0" fmla="*/ 0 h 516731"/>
              <a:gd name="connsiteX1" fmla="*/ 381397 w 402035"/>
              <a:gd name="connsiteY1" fmla="*/ 61912 h 516731"/>
              <a:gd name="connsiteX2" fmla="*/ 178991 w 402035"/>
              <a:gd name="connsiteY2" fmla="*/ 71437 h 516731"/>
              <a:gd name="connsiteX3" fmla="*/ 305197 w 402035"/>
              <a:gd name="connsiteY3" fmla="*/ 207168 h 516731"/>
              <a:gd name="connsiteX4" fmla="*/ 112316 w 402035"/>
              <a:gd name="connsiteY4" fmla="*/ 228600 h 516731"/>
              <a:gd name="connsiteX5" fmla="*/ 240903 w 402035"/>
              <a:gd name="connsiteY5" fmla="*/ 347662 h 516731"/>
              <a:gd name="connsiteX6" fmla="*/ 31353 w 402035"/>
              <a:gd name="connsiteY6" fmla="*/ 385762 h 516731"/>
              <a:gd name="connsiteX7" fmla="*/ 52785 w 402035"/>
              <a:gd name="connsiteY7" fmla="*/ 516731 h 5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035" h="516731">
                <a:moveTo>
                  <a:pt x="302816" y="0"/>
                </a:moveTo>
                <a:cubicBezTo>
                  <a:pt x="352425" y="25003"/>
                  <a:pt x="402035" y="50006"/>
                  <a:pt x="381397" y="61912"/>
                </a:cubicBezTo>
                <a:cubicBezTo>
                  <a:pt x="360759" y="73818"/>
                  <a:pt x="191691" y="47228"/>
                  <a:pt x="178991" y="71437"/>
                </a:cubicBezTo>
                <a:cubicBezTo>
                  <a:pt x="166291" y="95646"/>
                  <a:pt x="316309" y="180974"/>
                  <a:pt x="305197" y="207168"/>
                </a:cubicBezTo>
                <a:cubicBezTo>
                  <a:pt x="294085" y="233362"/>
                  <a:pt x="123032" y="205184"/>
                  <a:pt x="112316" y="228600"/>
                </a:cubicBezTo>
                <a:cubicBezTo>
                  <a:pt x="101600" y="252016"/>
                  <a:pt x="254397" y="321468"/>
                  <a:pt x="240903" y="347662"/>
                </a:cubicBezTo>
                <a:cubicBezTo>
                  <a:pt x="227409" y="373856"/>
                  <a:pt x="62706" y="357584"/>
                  <a:pt x="31353" y="385762"/>
                </a:cubicBezTo>
                <a:cubicBezTo>
                  <a:pt x="0" y="413940"/>
                  <a:pt x="26392" y="465335"/>
                  <a:pt x="52785" y="516731"/>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7" name="テキスト ボックス 136"/>
          <p:cNvSpPr txBox="1"/>
          <p:nvPr/>
        </p:nvSpPr>
        <p:spPr>
          <a:xfrm>
            <a:off x="4644008" y="4054865"/>
            <a:ext cx="269626" cy="461665"/>
          </a:xfrm>
          <a:prstGeom prst="rect">
            <a:avLst/>
          </a:prstGeom>
          <a:noFill/>
        </p:spPr>
        <p:txBody>
          <a:bodyPr wrap="none" rtlCol="0">
            <a:spAutoFit/>
          </a:bodyPr>
          <a:lstStyle/>
          <a:p>
            <a:r>
              <a:rPr kumimoji="1" lang="en-US" altLang="ja-JP" sz="2400" i="1" dirty="0" err="1"/>
              <a:t>i</a:t>
            </a:r>
            <a:endParaRPr kumimoji="1" lang="ja-JP" altLang="en-US" sz="2400" i="1" dirty="0"/>
          </a:p>
        </p:txBody>
      </p:sp>
      <p:sp>
        <p:nvSpPr>
          <p:cNvPr id="138" name="テキスト ボックス 137"/>
          <p:cNvSpPr txBox="1"/>
          <p:nvPr/>
        </p:nvSpPr>
        <p:spPr>
          <a:xfrm>
            <a:off x="8001594" y="4912121"/>
            <a:ext cx="269626" cy="461665"/>
          </a:xfrm>
          <a:prstGeom prst="rect">
            <a:avLst/>
          </a:prstGeom>
          <a:noFill/>
        </p:spPr>
        <p:txBody>
          <a:bodyPr wrap="none" rtlCol="0">
            <a:spAutoFit/>
          </a:bodyPr>
          <a:lstStyle/>
          <a:p>
            <a:r>
              <a:rPr kumimoji="1" lang="en-US" altLang="ja-JP" sz="2400" i="1" dirty="0"/>
              <a:t>j</a:t>
            </a:r>
            <a:endParaRPr kumimoji="1" lang="ja-JP" altLang="en-US" sz="2400" i="1" dirty="0"/>
          </a:p>
        </p:txBody>
      </p:sp>
      <p:sp>
        <p:nvSpPr>
          <p:cNvPr id="139" name="テキスト ボックス 138"/>
          <p:cNvSpPr txBox="1"/>
          <p:nvPr/>
        </p:nvSpPr>
        <p:spPr>
          <a:xfrm>
            <a:off x="6644272" y="1625973"/>
            <a:ext cx="320922" cy="461665"/>
          </a:xfrm>
          <a:prstGeom prst="rect">
            <a:avLst/>
          </a:prstGeom>
          <a:noFill/>
        </p:spPr>
        <p:txBody>
          <a:bodyPr wrap="none" rtlCol="0">
            <a:spAutoFit/>
          </a:bodyPr>
          <a:lstStyle/>
          <a:p>
            <a:r>
              <a:rPr kumimoji="1" lang="en-US" altLang="ja-JP" sz="2400" i="1" dirty="0"/>
              <a:t>k</a:t>
            </a:r>
            <a:endParaRPr kumimoji="1" lang="ja-JP" altLang="en-US" sz="2400" i="1" dirty="0"/>
          </a:p>
        </p:txBody>
      </p:sp>
      <p:sp>
        <p:nvSpPr>
          <p:cNvPr id="140" name="テキスト ボックス 139"/>
          <p:cNvSpPr txBox="1"/>
          <p:nvPr/>
        </p:nvSpPr>
        <p:spPr>
          <a:xfrm>
            <a:off x="5001198" y="4983559"/>
            <a:ext cx="311304" cy="461665"/>
          </a:xfrm>
          <a:prstGeom prst="rect">
            <a:avLst/>
          </a:prstGeom>
          <a:noFill/>
        </p:spPr>
        <p:txBody>
          <a:bodyPr wrap="none" rtlCol="0">
            <a:spAutoFit/>
          </a:bodyPr>
          <a:lstStyle/>
          <a:p>
            <a:r>
              <a:rPr kumimoji="1" lang="en-US" altLang="ja-JP" sz="2400" dirty="0">
                <a:latin typeface="Symbol" pitchFamily="18" charset="2"/>
              </a:rPr>
              <a:t>g</a:t>
            </a:r>
            <a:endParaRPr kumimoji="1" lang="ja-JP" altLang="en-US" sz="2400" dirty="0">
              <a:latin typeface="Symbol" pitchFamily="18" charset="2"/>
            </a:endParaRPr>
          </a:p>
        </p:txBody>
      </p:sp>
    </p:spTree>
    <p:extLst>
      <p:ext uri="{BB962C8B-B14F-4D97-AF65-F5344CB8AC3E}">
        <p14:creationId xmlns:p14="http://schemas.microsoft.com/office/powerpoint/2010/main" val="3643412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魚眼レンズによる撮影 </a:t>
            </a:r>
            <a:r>
              <a:rPr kumimoji="1" lang="en-US" altLang="ja-JP" dirty="0"/>
              <a:t>[1]</a:t>
            </a:r>
            <a:endParaRPr kumimoji="1" lang="ja-JP" altLang="en-US" dirty="0"/>
          </a:p>
        </p:txBody>
      </p:sp>
      <p:pic>
        <p:nvPicPr>
          <p:cNvPr id="5" name="Image 6" descr="D:\Documents and Settings\mammar\Bureau\CAMERA_2.bmp"/>
          <p:cNvPicPr/>
          <p:nvPr/>
        </p:nvPicPr>
        <p:blipFill>
          <a:blip r:embed="rId2"/>
          <a:srcRect/>
          <a:stretch>
            <a:fillRect/>
          </a:stretch>
        </p:blipFill>
        <p:spPr bwMode="auto">
          <a:xfrm>
            <a:off x="438243" y="1142185"/>
            <a:ext cx="3125645" cy="351095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139952" y="836712"/>
            <a:ext cx="2160240" cy="2377353"/>
          </a:xfrm>
          <a:prstGeom prst="rect">
            <a:avLst/>
          </a:prstGeom>
          <a:noFill/>
          <a:ln w="9525">
            <a:noFill/>
            <a:miter lim="800000"/>
            <a:headEnd/>
            <a:tailEnd/>
          </a:ln>
          <a:effectLst/>
        </p:spPr>
      </p:pic>
      <p:pic>
        <p:nvPicPr>
          <p:cNvPr id="7" name="Picture 7"/>
          <p:cNvPicPr>
            <a:picLocks noChangeAspect="1" noChangeArrowheads="1"/>
          </p:cNvPicPr>
          <p:nvPr/>
        </p:nvPicPr>
        <p:blipFill>
          <a:blip r:embed="rId4" cstate="print"/>
          <a:srcRect/>
          <a:stretch>
            <a:fillRect/>
          </a:stretch>
        </p:blipFill>
        <p:spPr bwMode="auto">
          <a:xfrm>
            <a:off x="6516216" y="909809"/>
            <a:ext cx="2160240" cy="2160240"/>
          </a:xfrm>
          <a:prstGeom prst="rect">
            <a:avLst/>
          </a:prstGeom>
          <a:noFill/>
          <a:ln w="9525">
            <a:noFill/>
            <a:miter lim="800000"/>
            <a:headEnd/>
            <a:tailEnd/>
          </a:ln>
          <a:effectLst/>
        </p:spPr>
      </p:pic>
      <p:pic>
        <p:nvPicPr>
          <p:cNvPr id="2" name="グラフィックス 1">
            <a:extLst>
              <a:ext uri="{FF2B5EF4-FFF2-40B4-BE49-F238E27FC236}">
                <a16:creationId xmlns:a16="http://schemas.microsoft.com/office/drawing/2014/main" id="{87AA7EA9-2BE0-4846-9CA9-DD65F4CE4D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5976" y="3284984"/>
            <a:ext cx="3168352" cy="1996821"/>
          </a:xfrm>
          <a:prstGeom prst="rect">
            <a:avLst/>
          </a:prstGeom>
        </p:spPr>
      </p:pic>
    </p:spTree>
    <p:extLst>
      <p:ext uri="{BB962C8B-B14F-4D97-AF65-F5344CB8AC3E}">
        <p14:creationId xmlns:p14="http://schemas.microsoft.com/office/powerpoint/2010/main" val="1789033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37B13-16C0-4A09-B862-D83AAEF2E097}"/>
              </a:ext>
            </a:extLst>
          </p:cNvPr>
          <p:cNvSpPr>
            <a:spLocks noGrp="1"/>
          </p:cNvSpPr>
          <p:nvPr>
            <p:ph type="title"/>
          </p:nvPr>
        </p:nvSpPr>
        <p:spPr/>
        <p:txBody>
          <a:bodyPr/>
          <a:lstStyle/>
          <a:p>
            <a:r>
              <a:rPr kumimoji="1" lang="ja-JP" altLang="en-US" dirty="0"/>
              <a:t>応用例 </a:t>
            </a:r>
            <a:r>
              <a:rPr kumimoji="1" lang="en-US" altLang="ja-JP" dirty="0"/>
              <a:t>[2]</a:t>
            </a:r>
            <a:endParaRPr kumimoji="1" lang="ja-JP" altLang="en-US" dirty="0"/>
          </a:p>
        </p:txBody>
      </p:sp>
      <p:pic>
        <p:nvPicPr>
          <p:cNvPr id="6" name="図 5">
            <a:extLst>
              <a:ext uri="{FF2B5EF4-FFF2-40B4-BE49-F238E27FC236}">
                <a16:creationId xmlns:a16="http://schemas.microsoft.com/office/drawing/2014/main" id="{148D69C6-361B-49CD-AE22-7B3B8403350C}"/>
              </a:ext>
            </a:extLst>
          </p:cNvPr>
          <p:cNvPicPr>
            <a:picLocks noChangeAspect="1"/>
          </p:cNvPicPr>
          <p:nvPr/>
        </p:nvPicPr>
        <p:blipFill>
          <a:blip r:embed="rId2"/>
          <a:stretch>
            <a:fillRect/>
          </a:stretch>
        </p:blipFill>
        <p:spPr>
          <a:xfrm>
            <a:off x="395536" y="1412776"/>
            <a:ext cx="2880320" cy="2906745"/>
          </a:xfrm>
          <a:prstGeom prst="rect">
            <a:avLst/>
          </a:prstGeom>
        </p:spPr>
      </p:pic>
      <p:pic>
        <p:nvPicPr>
          <p:cNvPr id="8" name="図 7">
            <a:extLst>
              <a:ext uri="{FF2B5EF4-FFF2-40B4-BE49-F238E27FC236}">
                <a16:creationId xmlns:a16="http://schemas.microsoft.com/office/drawing/2014/main" id="{84CB29B0-07E7-4B87-A13B-6255180BF6AA}"/>
              </a:ext>
            </a:extLst>
          </p:cNvPr>
          <p:cNvPicPr>
            <a:picLocks noChangeAspect="1"/>
          </p:cNvPicPr>
          <p:nvPr/>
        </p:nvPicPr>
        <p:blipFill>
          <a:blip r:embed="rId3"/>
          <a:stretch>
            <a:fillRect/>
          </a:stretch>
        </p:blipFill>
        <p:spPr>
          <a:xfrm>
            <a:off x="3563888" y="1484784"/>
            <a:ext cx="3600400" cy="2788674"/>
          </a:xfrm>
          <a:prstGeom prst="rect">
            <a:avLst/>
          </a:prstGeom>
        </p:spPr>
      </p:pic>
      <p:sp>
        <p:nvSpPr>
          <p:cNvPr id="3" name="テキスト ボックス 2">
            <a:extLst>
              <a:ext uri="{FF2B5EF4-FFF2-40B4-BE49-F238E27FC236}">
                <a16:creationId xmlns:a16="http://schemas.microsoft.com/office/drawing/2014/main" id="{B5BB88AE-88C3-4D9B-9D55-3A90B03B2A81}"/>
              </a:ext>
            </a:extLst>
          </p:cNvPr>
          <p:cNvSpPr txBox="1"/>
          <p:nvPr/>
        </p:nvSpPr>
        <p:spPr>
          <a:xfrm>
            <a:off x="251520" y="548680"/>
            <a:ext cx="2337499" cy="369332"/>
          </a:xfrm>
          <a:prstGeom prst="rect">
            <a:avLst/>
          </a:prstGeom>
          <a:noFill/>
        </p:spPr>
        <p:txBody>
          <a:bodyPr wrap="none" rtlCol="0">
            <a:spAutoFit/>
          </a:bodyPr>
          <a:lstStyle/>
          <a:p>
            <a:r>
              <a:rPr kumimoji="1" lang="ja-JP" altLang="en-US" dirty="0"/>
              <a:t>ロボットナビゲーション</a:t>
            </a:r>
          </a:p>
        </p:txBody>
      </p:sp>
      <p:sp>
        <p:nvSpPr>
          <p:cNvPr id="5" name="テキスト ボックス 4">
            <a:extLst>
              <a:ext uri="{FF2B5EF4-FFF2-40B4-BE49-F238E27FC236}">
                <a16:creationId xmlns:a16="http://schemas.microsoft.com/office/drawing/2014/main" id="{B3C905E2-1C5D-46F6-B07D-76E924987DB1}"/>
              </a:ext>
            </a:extLst>
          </p:cNvPr>
          <p:cNvSpPr txBox="1"/>
          <p:nvPr/>
        </p:nvSpPr>
        <p:spPr>
          <a:xfrm>
            <a:off x="7236296" y="3789040"/>
            <a:ext cx="1699504" cy="369332"/>
          </a:xfrm>
          <a:prstGeom prst="rect">
            <a:avLst/>
          </a:prstGeom>
          <a:noFill/>
        </p:spPr>
        <p:txBody>
          <a:bodyPr wrap="none" rtlCol="0">
            <a:spAutoFit/>
          </a:bodyPr>
          <a:lstStyle/>
          <a:p>
            <a:r>
              <a:rPr kumimoji="1" lang="ja-JP" altLang="en-US" dirty="0"/>
              <a:t>→電子コンパス</a:t>
            </a:r>
          </a:p>
        </p:txBody>
      </p:sp>
      <p:sp>
        <p:nvSpPr>
          <p:cNvPr id="7" name="テキスト ボックス 6">
            <a:extLst>
              <a:ext uri="{FF2B5EF4-FFF2-40B4-BE49-F238E27FC236}">
                <a16:creationId xmlns:a16="http://schemas.microsoft.com/office/drawing/2014/main" id="{FAA43D31-E76E-4FA5-8F17-40F39570F773}"/>
              </a:ext>
            </a:extLst>
          </p:cNvPr>
          <p:cNvSpPr txBox="1"/>
          <p:nvPr/>
        </p:nvSpPr>
        <p:spPr>
          <a:xfrm>
            <a:off x="899592" y="908720"/>
            <a:ext cx="7656263" cy="369332"/>
          </a:xfrm>
          <a:prstGeom prst="rect">
            <a:avLst/>
          </a:prstGeom>
          <a:noFill/>
        </p:spPr>
        <p:txBody>
          <a:bodyPr wrap="none" rtlCol="0">
            <a:spAutoFit/>
          </a:bodyPr>
          <a:lstStyle/>
          <a:p>
            <a:r>
              <a:rPr kumimoji="1" lang="ja-JP" altLang="en-US" dirty="0"/>
              <a:t>太陽の方向を偏光で求めて日時と緯度経度とカメラの向きが分かれば→方角</a:t>
            </a:r>
          </a:p>
        </p:txBody>
      </p:sp>
      <p:sp>
        <p:nvSpPr>
          <p:cNvPr id="9" name="テキスト ボックス 8">
            <a:extLst>
              <a:ext uri="{FF2B5EF4-FFF2-40B4-BE49-F238E27FC236}">
                <a16:creationId xmlns:a16="http://schemas.microsoft.com/office/drawing/2014/main" id="{1F8FECDA-5942-47B6-8699-ABF1FF7EC6CC}"/>
              </a:ext>
            </a:extLst>
          </p:cNvPr>
          <p:cNvSpPr txBox="1"/>
          <p:nvPr/>
        </p:nvSpPr>
        <p:spPr>
          <a:xfrm>
            <a:off x="1331640" y="4581128"/>
            <a:ext cx="6545446" cy="646331"/>
          </a:xfrm>
          <a:prstGeom prst="rect">
            <a:avLst/>
          </a:prstGeom>
          <a:noFill/>
        </p:spPr>
        <p:txBody>
          <a:bodyPr wrap="none" rtlCol="0">
            <a:spAutoFit/>
          </a:bodyPr>
          <a:lstStyle/>
          <a:p>
            <a:r>
              <a:rPr kumimoji="1" lang="ja-JP" altLang="en-US" dirty="0"/>
              <a:t>ハチ，アリ，カブトガニ，ミジンコ，など</a:t>
            </a:r>
            <a:endParaRPr kumimoji="1" lang="en-US" altLang="ja-JP" dirty="0"/>
          </a:p>
          <a:p>
            <a:r>
              <a:rPr lang="en-US" altLang="ja-JP" dirty="0"/>
              <a:t>https://www.tocol.net/products/products/original/glass/video/02</a:t>
            </a:r>
            <a:endParaRPr kumimoji="1" lang="ja-JP" altLang="en-US" dirty="0"/>
          </a:p>
        </p:txBody>
      </p:sp>
    </p:spTree>
    <p:extLst>
      <p:ext uri="{BB962C8B-B14F-4D97-AF65-F5344CB8AC3E}">
        <p14:creationId xmlns:p14="http://schemas.microsoft.com/office/powerpoint/2010/main" val="69987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ja-JP" altLang="en-US"/>
              <a:t>非偏光と部分偏光</a:t>
            </a:r>
          </a:p>
        </p:txBody>
      </p:sp>
      <p:sp>
        <p:nvSpPr>
          <p:cNvPr id="128003" name="Rectangle 3"/>
          <p:cNvSpPr>
            <a:spLocks noGrp="1" noChangeArrowheads="1"/>
          </p:cNvSpPr>
          <p:nvPr>
            <p:ph type="body" idx="4294967295"/>
          </p:nvPr>
        </p:nvSpPr>
        <p:spPr>
          <a:xfrm>
            <a:off x="457200" y="764704"/>
            <a:ext cx="8229600" cy="4495800"/>
          </a:xfrm>
          <a:prstGeom prst="rect">
            <a:avLst/>
          </a:prstGeom>
        </p:spPr>
        <p:txBody>
          <a:bodyPr/>
          <a:lstStyle/>
          <a:p>
            <a:r>
              <a:rPr lang="ja-JP" altLang="en-US" dirty="0"/>
              <a:t>非偏光＝かたよっていない光</a:t>
            </a:r>
          </a:p>
          <a:p>
            <a:endParaRPr lang="ja-JP" altLang="en-US" dirty="0"/>
          </a:p>
          <a:p>
            <a:endParaRPr lang="ja-JP" altLang="en-US" dirty="0"/>
          </a:p>
          <a:p>
            <a:endParaRPr lang="ja-JP" altLang="en-US" dirty="0"/>
          </a:p>
          <a:p>
            <a:endParaRPr lang="ja-JP" altLang="en-US" dirty="0"/>
          </a:p>
          <a:p>
            <a:endParaRPr lang="ja-JP" altLang="en-US" dirty="0"/>
          </a:p>
          <a:p>
            <a:r>
              <a:rPr lang="ja-JP" altLang="en-US" dirty="0"/>
              <a:t>部分偏光＝完全偏光と完全非偏光の中間</a:t>
            </a:r>
          </a:p>
          <a:p>
            <a:r>
              <a:rPr lang="ja-JP" altLang="en-US" dirty="0"/>
              <a:t>偏光度＝偏光している度合い</a:t>
            </a:r>
          </a:p>
        </p:txBody>
      </p:sp>
      <p:graphicFrame>
        <p:nvGraphicFramePr>
          <p:cNvPr id="128004" name="Object 4"/>
          <p:cNvGraphicFramePr>
            <a:graphicFrameLocks noChangeAspect="1"/>
          </p:cNvGraphicFramePr>
          <p:nvPr/>
        </p:nvGraphicFramePr>
        <p:xfrm>
          <a:off x="2339752" y="1340768"/>
          <a:ext cx="3816424" cy="2519105"/>
        </p:xfrm>
        <a:graphic>
          <a:graphicData uri="http://schemas.openxmlformats.org/presentationml/2006/ole">
            <mc:AlternateContent xmlns:mc="http://schemas.openxmlformats.org/markup-compatibility/2006">
              <mc:Choice xmlns:v="urn:schemas-microsoft-com:vml" Requires="v">
                <p:oleObj name="Photo Editor ｲﾒｰｼﾞ" r:id="rId2" imgW="7430537" imgH="4904762" progId="">
                  <p:embed/>
                </p:oleObj>
              </mc:Choice>
              <mc:Fallback>
                <p:oleObj name="Photo Editor ｲﾒｰｼﾞ" r:id="rId2" imgW="7430537" imgH="4904762" progId="">
                  <p:embed/>
                  <p:pic>
                    <p:nvPicPr>
                      <p:cNvPr id="12800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340768"/>
                        <a:ext cx="3816424" cy="2519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kumimoji="1" lang="ja-JP" altLang="en-US" dirty="0"/>
              <a:t>ヘイズ除去</a:t>
            </a:r>
          </a:p>
        </p:txBody>
      </p:sp>
      <p:sp>
        <p:nvSpPr>
          <p:cNvPr id="5" name="サブタイトル 4"/>
          <p:cNvSpPr>
            <a:spLocks noGrp="1"/>
          </p:cNvSpPr>
          <p:nvPr>
            <p:ph type="subTitle" sz="quarter" idx="1"/>
          </p:nvPr>
        </p:nvSpPr>
        <p:spPr>
          <a:xfrm>
            <a:off x="251520" y="4352934"/>
            <a:ext cx="8640960" cy="1719272"/>
          </a:xfrm>
        </p:spPr>
        <p:txBody>
          <a:bodyPr>
            <a:normAutofit fontScale="85000" lnSpcReduction="20000"/>
          </a:bodyPr>
          <a:lstStyle/>
          <a:p>
            <a:pPr algn="l"/>
            <a:r>
              <a:rPr lang="en-US" altLang="ja-JP" dirty="0"/>
              <a:t>[1] Miyazaki, Akiyama, Baba, Furukawa, </a:t>
            </a:r>
            <a:r>
              <a:rPr lang="en-US" altLang="ja-JP" dirty="0" err="1"/>
              <a:t>Hiura</a:t>
            </a:r>
            <a:r>
              <a:rPr lang="en-US" altLang="ja-JP" dirty="0"/>
              <a:t>, Asada, 2013 (10.1109/ICCVW.2013.117)</a:t>
            </a:r>
          </a:p>
          <a:p>
            <a:pPr algn="l"/>
            <a:r>
              <a:rPr lang="en-US" altLang="ja-JP" dirty="0"/>
              <a:t>[2] </a:t>
            </a:r>
            <a:r>
              <a:rPr lang="en-US" altLang="ja-JP" dirty="0" err="1"/>
              <a:t>Schechner</a:t>
            </a:r>
            <a:r>
              <a:rPr lang="en-US" altLang="ja-JP" dirty="0"/>
              <a:t>, Narasimhan, </a:t>
            </a:r>
            <a:r>
              <a:rPr lang="en-US" altLang="ja-JP" dirty="0" err="1"/>
              <a:t>Nayar</a:t>
            </a:r>
            <a:r>
              <a:rPr lang="en-US" altLang="ja-JP" dirty="0"/>
              <a:t>, 2003 (10.1364/AO.42.000511)</a:t>
            </a:r>
          </a:p>
          <a:p>
            <a:pPr algn="l"/>
            <a:r>
              <a:rPr lang="en-US" altLang="ja-JP" dirty="0"/>
              <a:t>[3] </a:t>
            </a:r>
            <a:r>
              <a:rPr lang="en-US" altLang="ja-JP" dirty="0" err="1"/>
              <a:t>Schechner</a:t>
            </a:r>
            <a:r>
              <a:rPr lang="en-US" altLang="ja-JP" dirty="0"/>
              <a:t>, Averbuch, 2007 (10.1109/TPAMI.2007.1141)</a:t>
            </a:r>
            <a:endParaRPr kumimoji="1" lang="ja-JP" altLang="en-US" dirty="0"/>
          </a:p>
        </p:txBody>
      </p:sp>
    </p:spTree>
    <p:extLst>
      <p:ext uri="{BB962C8B-B14F-4D97-AF65-F5344CB8AC3E}">
        <p14:creationId xmlns:p14="http://schemas.microsoft.com/office/powerpoint/2010/main" val="113505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p:txBody>
          <a:bodyPr/>
          <a:lstStyle/>
          <a:p>
            <a:r>
              <a:rPr lang="ja-JP" altLang="en-US" dirty="0"/>
              <a:t>霧がかったシーンを改善したい </a:t>
            </a:r>
            <a:r>
              <a:rPr lang="en-US" altLang="ja-JP" dirty="0"/>
              <a:t>[2]</a:t>
            </a:r>
            <a:endParaRPr lang="ja-JP" altLang="en-US" dirty="0"/>
          </a:p>
        </p:txBody>
      </p:sp>
      <p:pic>
        <p:nvPicPr>
          <p:cNvPr id="696324" name="Picture 4" descr="dehazing04"/>
          <p:cNvPicPr>
            <a:picLocks noChangeAspect="1" noChangeArrowheads="1"/>
          </p:cNvPicPr>
          <p:nvPr/>
        </p:nvPicPr>
        <p:blipFill>
          <a:blip r:embed="rId2"/>
          <a:srcRect/>
          <a:stretch>
            <a:fillRect/>
          </a:stretch>
        </p:blipFill>
        <p:spPr bwMode="auto">
          <a:xfrm>
            <a:off x="5715000" y="476672"/>
            <a:ext cx="3060700" cy="4800600"/>
          </a:xfrm>
          <a:prstGeom prst="rect">
            <a:avLst/>
          </a:prstGeom>
          <a:noFill/>
        </p:spPr>
      </p:pic>
      <p:pic>
        <p:nvPicPr>
          <p:cNvPr id="696325" name="Picture 5" descr="dehazing03"/>
          <p:cNvPicPr>
            <a:picLocks noChangeAspect="1" noChangeArrowheads="1"/>
          </p:cNvPicPr>
          <p:nvPr/>
        </p:nvPicPr>
        <p:blipFill>
          <a:blip r:embed="rId3"/>
          <a:srcRect/>
          <a:stretch>
            <a:fillRect/>
          </a:stretch>
        </p:blipFill>
        <p:spPr bwMode="auto">
          <a:xfrm>
            <a:off x="381000" y="476672"/>
            <a:ext cx="4030663" cy="4724400"/>
          </a:xfrm>
          <a:prstGeom prst="rect">
            <a:avLst/>
          </a:prstGeom>
          <a:noFill/>
        </p:spPr>
      </p:pic>
      <p:sp>
        <p:nvSpPr>
          <p:cNvPr id="696326" name="AutoShape 6"/>
          <p:cNvSpPr>
            <a:spLocks noChangeArrowheads="1"/>
          </p:cNvSpPr>
          <p:nvPr/>
        </p:nvSpPr>
        <p:spPr bwMode="auto">
          <a:xfrm>
            <a:off x="4495800" y="2381672"/>
            <a:ext cx="1143000" cy="914400"/>
          </a:xfrm>
          <a:prstGeom prst="rightArrow">
            <a:avLst>
              <a:gd name="adj1" fmla="val 50000"/>
              <a:gd name="adj2" fmla="val 31250"/>
            </a:avLst>
          </a:prstGeom>
          <a:solidFill>
            <a:schemeClr val="accent1"/>
          </a:solidFill>
          <a:ln w="38100" algn="ctr">
            <a:solidFill>
              <a:schemeClr val="tx1"/>
            </a:solidFill>
            <a:miter lim="800000"/>
            <a:headEnd/>
            <a:tailEnd/>
          </a:ln>
          <a:effectLst/>
        </p:spPr>
        <p:txBody>
          <a:bodyPr wrap="none" anchor="ctr">
            <a:spAutoFit/>
          </a:bodyPr>
          <a:lstStyle/>
          <a:p>
            <a:endParaRPr lang="ja-JP" altLang="en-US"/>
          </a:p>
        </p:txBody>
      </p:sp>
    </p:spTree>
    <p:extLst>
      <p:ext uri="{BB962C8B-B14F-4D97-AF65-F5344CB8AC3E}">
        <p14:creationId xmlns:p14="http://schemas.microsoft.com/office/powerpoint/2010/main" val="2131701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角丸四角形 120"/>
          <p:cNvSpPr/>
          <p:nvPr/>
        </p:nvSpPr>
        <p:spPr bwMode="auto">
          <a:xfrm>
            <a:off x="4716016" y="1124744"/>
            <a:ext cx="4032448" cy="936104"/>
          </a:xfrm>
          <a:prstGeom prst="roundRect">
            <a:avLst/>
          </a:prstGeom>
          <a:solidFill>
            <a:schemeClr val="accent1"/>
          </a:solid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0" name="角丸四角形 119"/>
          <p:cNvSpPr/>
          <p:nvPr/>
        </p:nvSpPr>
        <p:spPr bwMode="auto">
          <a:xfrm>
            <a:off x="1979712" y="1124744"/>
            <a:ext cx="2016224" cy="936104"/>
          </a:xfrm>
          <a:prstGeom prst="roundRect">
            <a:avLst/>
          </a:prstGeom>
          <a:solidFill>
            <a:schemeClr val="accent3"/>
          </a:solidFill>
          <a:ln w="38100"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55" name="角丸四角形 154"/>
          <p:cNvSpPr/>
          <p:nvPr/>
        </p:nvSpPr>
        <p:spPr bwMode="auto">
          <a:xfrm>
            <a:off x="7092280" y="1196752"/>
            <a:ext cx="1296144" cy="792088"/>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2" name="角丸四角形 121"/>
          <p:cNvSpPr/>
          <p:nvPr/>
        </p:nvSpPr>
        <p:spPr bwMode="auto">
          <a:xfrm>
            <a:off x="2627784" y="1196752"/>
            <a:ext cx="1296144" cy="792088"/>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19" name="角丸四角形 118"/>
          <p:cNvSpPr/>
          <p:nvPr/>
        </p:nvSpPr>
        <p:spPr bwMode="auto">
          <a:xfrm>
            <a:off x="611560" y="1124744"/>
            <a:ext cx="504056" cy="936104"/>
          </a:xfrm>
          <a:prstGeom prst="roundRect">
            <a:avLst/>
          </a:prstGeom>
          <a:solidFill>
            <a:schemeClr val="accent6"/>
          </a:solid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4" name="タイトル 3"/>
          <p:cNvSpPr>
            <a:spLocks noGrp="1"/>
          </p:cNvSpPr>
          <p:nvPr>
            <p:ph type="title"/>
          </p:nvPr>
        </p:nvSpPr>
        <p:spPr/>
        <p:txBody>
          <a:bodyPr/>
          <a:lstStyle/>
          <a:p>
            <a:r>
              <a:rPr kumimoji="1" lang="ja-JP" altLang="en-US" dirty="0"/>
              <a:t>散乱光と物体光の和 </a:t>
            </a:r>
            <a:r>
              <a:rPr kumimoji="1" lang="en-US" altLang="ja-JP" dirty="0"/>
              <a:t>[1]</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135364"/>
            <a:ext cx="2160240" cy="772117"/>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4135364"/>
            <a:ext cx="720080" cy="877812"/>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695204"/>
            <a:ext cx="720080" cy="689842"/>
          </a:xfrm>
          <a:prstGeom prst="rect">
            <a:avLst/>
          </a:prstGeom>
        </p:spPr>
      </p:pic>
      <p:cxnSp>
        <p:nvCxnSpPr>
          <p:cNvPr id="10" name="直線矢印コネクタ 9"/>
          <p:cNvCxnSpPr/>
          <p:nvPr/>
        </p:nvCxnSpPr>
        <p:spPr bwMode="auto">
          <a:xfrm flipH="1">
            <a:off x="2411760" y="449540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cxnSp>
        <p:nvCxnSpPr>
          <p:cNvPr id="11" name="直線矢印コネクタ 10"/>
          <p:cNvCxnSpPr/>
          <p:nvPr/>
        </p:nvCxnSpPr>
        <p:spPr bwMode="auto">
          <a:xfrm flipH="1">
            <a:off x="2411760" y="413536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grpSp>
        <p:nvGrpSpPr>
          <p:cNvPr id="161" name="グループ化 160"/>
          <p:cNvGrpSpPr/>
          <p:nvPr/>
        </p:nvGrpSpPr>
        <p:grpSpPr>
          <a:xfrm>
            <a:off x="6300192" y="4207372"/>
            <a:ext cx="648072" cy="648072"/>
            <a:chOff x="6300192" y="4207372"/>
            <a:chExt cx="648072" cy="648072"/>
          </a:xfrm>
        </p:grpSpPr>
        <p:sp>
          <p:nvSpPr>
            <p:cNvPr id="12" name="円/楕円 11"/>
            <p:cNvSpPr/>
            <p:nvPr/>
          </p:nvSpPr>
          <p:spPr bwMode="auto">
            <a:xfrm>
              <a:off x="67050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7" name="直線矢印コネクタ 16"/>
            <p:cNvCxnSpPr/>
            <p:nvPr/>
          </p:nvCxnSpPr>
          <p:spPr bwMode="auto">
            <a:xfrm flipV="1">
              <a:off x="68042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8" name="直線矢印コネクタ 17"/>
            <p:cNvCxnSpPr/>
            <p:nvPr/>
          </p:nvCxnSpPr>
          <p:spPr bwMode="auto">
            <a:xfrm>
              <a:off x="67322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2" name="直線矢印コネクタ 21"/>
            <p:cNvCxnSpPr/>
            <p:nvPr/>
          </p:nvCxnSpPr>
          <p:spPr bwMode="auto">
            <a:xfrm flipH="1" flipV="1">
              <a:off x="63001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5" name="直線矢印コネクタ 24"/>
            <p:cNvCxnSpPr/>
            <p:nvPr/>
          </p:nvCxnSpPr>
          <p:spPr bwMode="auto">
            <a:xfrm flipH="1">
              <a:off x="63722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2" name="グループ化 161"/>
          <p:cNvGrpSpPr/>
          <p:nvPr/>
        </p:nvGrpSpPr>
        <p:grpSpPr>
          <a:xfrm>
            <a:off x="5580112" y="4207372"/>
            <a:ext cx="648072" cy="648072"/>
            <a:chOff x="5580112" y="4207372"/>
            <a:chExt cx="648072" cy="648072"/>
          </a:xfrm>
        </p:grpSpPr>
        <p:sp>
          <p:nvSpPr>
            <p:cNvPr id="43" name="円/楕円 42"/>
            <p:cNvSpPr/>
            <p:nvPr/>
          </p:nvSpPr>
          <p:spPr bwMode="auto">
            <a:xfrm>
              <a:off x="598500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44" name="直線矢印コネクタ 43"/>
            <p:cNvCxnSpPr/>
            <p:nvPr/>
          </p:nvCxnSpPr>
          <p:spPr bwMode="auto">
            <a:xfrm flipV="1">
              <a:off x="608416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5" name="直線矢印コネクタ 44"/>
            <p:cNvCxnSpPr/>
            <p:nvPr/>
          </p:nvCxnSpPr>
          <p:spPr bwMode="auto">
            <a:xfrm>
              <a:off x="601216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6" name="直線矢印コネクタ 45"/>
            <p:cNvCxnSpPr/>
            <p:nvPr/>
          </p:nvCxnSpPr>
          <p:spPr bwMode="auto">
            <a:xfrm flipH="1" flipV="1">
              <a:off x="558011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7" name="直線矢印コネクタ 46"/>
            <p:cNvCxnSpPr/>
            <p:nvPr/>
          </p:nvCxnSpPr>
          <p:spPr bwMode="auto">
            <a:xfrm flipH="1">
              <a:off x="565212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3" name="グループ化 162"/>
          <p:cNvGrpSpPr/>
          <p:nvPr/>
        </p:nvGrpSpPr>
        <p:grpSpPr>
          <a:xfrm>
            <a:off x="4860032" y="4207372"/>
            <a:ext cx="648072" cy="648072"/>
            <a:chOff x="4860032" y="4207372"/>
            <a:chExt cx="648072" cy="648072"/>
          </a:xfrm>
        </p:grpSpPr>
        <p:sp>
          <p:nvSpPr>
            <p:cNvPr id="48" name="円/楕円 47"/>
            <p:cNvSpPr/>
            <p:nvPr/>
          </p:nvSpPr>
          <p:spPr bwMode="auto">
            <a:xfrm>
              <a:off x="526492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49" name="直線矢印コネクタ 48"/>
            <p:cNvCxnSpPr/>
            <p:nvPr/>
          </p:nvCxnSpPr>
          <p:spPr bwMode="auto">
            <a:xfrm flipV="1">
              <a:off x="536408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0" name="直線矢印コネクタ 49"/>
            <p:cNvCxnSpPr/>
            <p:nvPr/>
          </p:nvCxnSpPr>
          <p:spPr bwMode="auto">
            <a:xfrm>
              <a:off x="529208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1" name="直線矢印コネクタ 50"/>
            <p:cNvCxnSpPr/>
            <p:nvPr/>
          </p:nvCxnSpPr>
          <p:spPr bwMode="auto">
            <a:xfrm flipH="1" flipV="1">
              <a:off x="486003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2" name="直線矢印コネクタ 51"/>
            <p:cNvCxnSpPr/>
            <p:nvPr/>
          </p:nvCxnSpPr>
          <p:spPr bwMode="auto">
            <a:xfrm flipH="1">
              <a:off x="493204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4" name="グループ化 163"/>
          <p:cNvGrpSpPr/>
          <p:nvPr/>
        </p:nvGrpSpPr>
        <p:grpSpPr>
          <a:xfrm>
            <a:off x="4139952" y="4207372"/>
            <a:ext cx="648072" cy="648072"/>
            <a:chOff x="4139952" y="4207372"/>
            <a:chExt cx="648072" cy="648072"/>
          </a:xfrm>
        </p:grpSpPr>
        <p:sp>
          <p:nvSpPr>
            <p:cNvPr id="53" name="円/楕円 52"/>
            <p:cNvSpPr/>
            <p:nvPr/>
          </p:nvSpPr>
          <p:spPr bwMode="auto">
            <a:xfrm>
              <a:off x="454484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4" name="直線矢印コネクタ 53"/>
            <p:cNvCxnSpPr/>
            <p:nvPr/>
          </p:nvCxnSpPr>
          <p:spPr bwMode="auto">
            <a:xfrm flipV="1">
              <a:off x="464400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5" name="直線矢印コネクタ 54"/>
            <p:cNvCxnSpPr/>
            <p:nvPr/>
          </p:nvCxnSpPr>
          <p:spPr bwMode="auto">
            <a:xfrm>
              <a:off x="457200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6" name="直線矢印コネクタ 55"/>
            <p:cNvCxnSpPr/>
            <p:nvPr/>
          </p:nvCxnSpPr>
          <p:spPr bwMode="auto">
            <a:xfrm flipH="1" flipV="1">
              <a:off x="413995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7" name="直線矢印コネクタ 56"/>
            <p:cNvCxnSpPr/>
            <p:nvPr/>
          </p:nvCxnSpPr>
          <p:spPr bwMode="auto">
            <a:xfrm flipH="1">
              <a:off x="421196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5" name="グループ化 164"/>
          <p:cNvGrpSpPr/>
          <p:nvPr/>
        </p:nvGrpSpPr>
        <p:grpSpPr>
          <a:xfrm>
            <a:off x="3419872" y="4207372"/>
            <a:ext cx="648072" cy="648072"/>
            <a:chOff x="3419872" y="4207372"/>
            <a:chExt cx="648072" cy="648072"/>
          </a:xfrm>
        </p:grpSpPr>
        <p:sp>
          <p:nvSpPr>
            <p:cNvPr id="58" name="円/楕円 57"/>
            <p:cNvSpPr/>
            <p:nvPr/>
          </p:nvSpPr>
          <p:spPr bwMode="auto">
            <a:xfrm>
              <a:off x="382476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9" name="直線矢印コネクタ 58"/>
            <p:cNvCxnSpPr/>
            <p:nvPr/>
          </p:nvCxnSpPr>
          <p:spPr bwMode="auto">
            <a:xfrm flipV="1">
              <a:off x="392392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0" name="直線矢印コネクタ 59"/>
            <p:cNvCxnSpPr/>
            <p:nvPr/>
          </p:nvCxnSpPr>
          <p:spPr bwMode="auto">
            <a:xfrm>
              <a:off x="385192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1" name="直線矢印コネクタ 60"/>
            <p:cNvCxnSpPr/>
            <p:nvPr/>
          </p:nvCxnSpPr>
          <p:spPr bwMode="auto">
            <a:xfrm flipH="1" flipV="1">
              <a:off x="341987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2" name="直線矢印コネクタ 61"/>
            <p:cNvCxnSpPr/>
            <p:nvPr/>
          </p:nvCxnSpPr>
          <p:spPr bwMode="auto">
            <a:xfrm flipH="1">
              <a:off x="349188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6" name="グループ化 165"/>
          <p:cNvGrpSpPr/>
          <p:nvPr/>
        </p:nvGrpSpPr>
        <p:grpSpPr>
          <a:xfrm>
            <a:off x="2699792" y="4207372"/>
            <a:ext cx="648072" cy="648072"/>
            <a:chOff x="2699792" y="4207372"/>
            <a:chExt cx="648072" cy="648072"/>
          </a:xfrm>
        </p:grpSpPr>
        <p:sp>
          <p:nvSpPr>
            <p:cNvPr id="63" name="円/楕円 62"/>
            <p:cNvSpPr/>
            <p:nvPr/>
          </p:nvSpPr>
          <p:spPr bwMode="auto">
            <a:xfrm>
              <a:off x="31046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64" name="直線矢印コネクタ 63"/>
            <p:cNvCxnSpPr/>
            <p:nvPr/>
          </p:nvCxnSpPr>
          <p:spPr bwMode="auto">
            <a:xfrm flipV="1">
              <a:off x="32038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5" name="直線矢印コネクタ 64"/>
            <p:cNvCxnSpPr/>
            <p:nvPr/>
          </p:nvCxnSpPr>
          <p:spPr bwMode="auto">
            <a:xfrm>
              <a:off x="31318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6" name="直線矢印コネクタ 65"/>
            <p:cNvCxnSpPr/>
            <p:nvPr/>
          </p:nvCxnSpPr>
          <p:spPr bwMode="auto">
            <a:xfrm flipH="1" flipV="1">
              <a:off x="26997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7" name="直線矢印コネクタ 66"/>
            <p:cNvCxnSpPr/>
            <p:nvPr/>
          </p:nvCxnSpPr>
          <p:spPr bwMode="auto">
            <a:xfrm flipH="1">
              <a:off x="27718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72" name="グループ化 171"/>
          <p:cNvGrpSpPr/>
          <p:nvPr/>
        </p:nvGrpSpPr>
        <p:grpSpPr>
          <a:xfrm>
            <a:off x="2699792" y="3847332"/>
            <a:ext cx="648072" cy="648072"/>
            <a:chOff x="2699792" y="3847332"/>
            <a:chExt cx="648072" cy="648072"/>
          </a:xfrm>
        </p:grpSpPr>
        <p:sp>
          <p:nvSpPr>
            <p:cNvPr id="68" name="円/楕円 67"/>
            <p:cNvSpPr/>
            <p:nvPr/>
          </p:nvSpPr>
          <p:spPr bwMode="auto">
            <a:xfrm>
              <a:off x="310468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69" name="直線矢印コネクタ 68"/>
            <p:cNvCxnSpPr/>
            <p:nvPr/>
          </p:nvCxnSpPr>
          <p:spPr bwMode="auto">
            <a:xfrm flipV="1">
              <a:off x="320384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0" name="直線矢印コネクタ 69"/>
            <p:cNvCxnSpPr/>
            <p:nvPr/>
          </p:nvCxnSpPr>
          <p:spPr bwMode="auto">
            <a:xfrm>
              <a:off x="313184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1" name="直線矢印コネクタ 70"/>
            <p:cNvCxnSpPr/>
            <p:nvPr/>
          </p:nvCxnSpPr>
          <p:spPr bwMode="auto">
            <a:xfrm flipH="1" flipV="1">
              <a:off x="269979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2" name="直線矢印コネクタ 71"/>
            <p:cNvCxnSpPr/>
            <p:nvPr/>
          </p:nvCxnSpPr>
          <p:spPr bwMode="auto">
            <a:xfrm flipH="1">
              <a:off x="277180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71" name="グループ化 170"/>
          <p:cNvGrpSpPr/>
          <p:nvPr/>
        </p:nvGrpSpPr>
        <p:grpSpPr>
          <a:xfrm>
            <a:off x="3419872" y="3847332"/>
            <a:ext cx="648072" cy="648072"/>
            <a:chOff x="3419872" y="3847332"/>
            <a:chExt cx="648072" cy="648072"/>
          </a:xfrm>
        </p:grpSpPr>
        <p:sp>
          <p:nvSpPr>
            <p:cNvPr id="73" name="円/楕円 72"/>
            <p:cNvSpPr/>
            <p:nvPr/>
          </p:nvSpPr>
          <p:spPr bwMode="auto">
            <a:xfrm>
              <a:off x="382476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74" name="直線矢印コネクタ 73"/>
            <p:cNvCxnSpPr/>
            <p:nvPr/>
          </p:nvCxnSpPr>
          <p:spPr bwMode="auto">
            <a:xfrm flipV="1">
              <a:off x="392392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5" name="直線矢印コネクタ 74"/>
            <p:cNvCxnSpPr/>
            <p:nvPr/>
          </p:nvCxnSpPr>
          <p:spPr bwMode="auto">
            <a:xfrm>
              <a:off x="385192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6" name="直線矢印コネクタ 75"/>
            <p:cNvCxnSpPr/>
            <p:nvPr/>
          </p:nvCxnSpPr>
          <p:spPr bwMode="auto">
            <a:xfrm flipH="1" flipV="1">
              <a:off x="341987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7" name="直線矢印コネクタ 76"/>
            <p:cNvCxnSpPr/>
            <p:nvPr/>
          </p:nvCxnSpPr>
          <p:spPr bwMode="auto">
            <a:xfrm flipH="1">
              <a:off x="349188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70" name="グループ化 169"/>
          <p:cNvGrpSpPr/>
          <p:nvPr/>
        </p:nvGrpSpPr>
        <p:grpSpPr>
          <a:xfrm>
            <a:off x="4139952" y="3847332"/>
            <a:ext cx="648072" cy="648072"/>
            <a:chOff x="4139952" y="3847332"/>
            <a:chExt cx="648072" cy="648072"/>
          </a:xfrm>
        </p:grpSpPr>
        <p:sp>
          <p:nvSpPr>
            <p:cNvPr id="78" name="円/楕円 77"/>
            <p:cNvSpPr/>
            <p:nvPr/>
          </p:nvSpPr>
          <p:spPr bwMode="auto">
            <a:xfrm>
              <a:off x="454484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79" name="直線矢印コネクタ 78"/>
            <p:cNvCxnSpPr/>
            <p:nvPr/>
          </p:nvCxnSpPr>
          <p:spPr bwMode="auto">
            <a:xfrm flipV="1">
              <a:off x="464400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0" name="直線矢印コネクタ 79"/>
            <p:cNvCxnSpPr/>
            <p:nvPr/>
          </p:nvCxnSpPr>
          <p:spPr bwMode="auto">
            <a:xfrm>
              <a:off x="457200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1" name="直線矢印コネクタ 80"/>
            <p:cNvCxnSpPr/>
            <p:nvPr/>
          </p:nvCxnSpPr>
          <p:spPr bwMode="auto">
            <a:xfrm flipH="1" flipV="1">
              <a:off x="413995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2" name="直線矢印コネクタ 81"/>
            <p:cNvCxnSpPr/>
            <p:nvPr/>
          </p:nvCxnSpPr>
          <p:spPr bwMode="auto">
            <a:xfrm flipH="1">
              <a:off x="421196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9" name="グループ化 168"/>
          <p:cNvGrpSpPr/>
          <p:nvPr/>
        </p:nvGrpSpPr>
        <p:grpSpPr>
          <a:xfrm>
            <a:off x="4860032" y="3847332"/>
            <a:ext cx="648072" cy="648072"/>
            <a:chOff x="4860032" y="3847332"/>
            <a:chExt cx="648072" cy="648072"/>
          </a:xfrm>
        </p:grpSpPr>
        <p:sp>
          <p:nvSpPr>
            <p:cNvPr id="83" name="円/楕円 82"/>
            <p:cNvSpPr/>
            <p:nvPr/>
          </p:nvSpPr>
          <p:spPr bwMode="auto">
            <a:xfrm>
              <a:off x="526492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84" name="直線矢印コネクタ 83"/>
            <p:cNvCxnSpPr/>
            <p:nvPr/>
          </p:nvCxnSpPr>
          <p:spPr bwMode="auto">
            <a:xfrm flipV="1">
              <a:off x="536408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5" name="直線矢印コネクタ 84"/>
            <p:cNvCxnSpPr/>
            <p:nvPr/>
          </p:nvCxnSpPr>
          <p:spPr bwMode="auto">
            <a:xfrm>
              <a:off x="529208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6" name="直線矢印コネクタ 85"/>
            <p:cNvCxnSpPr/>
            <p:nvPr/>
          </p:nvCxnSpPr>
          <p:spPr bwMode="auto">
            <a:xfrm flipH="1" flipV="1">
              <a:off x="486003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7" name="直線矢印コネクタ 86"/>
            <p:cNvCxnSpPr/>
            <p:nvPr/>
          </p:nvCxnSpPr>
          <p:spPr bwMode="auto">
            <a:xfrm flipH="1">
              <a:off x="493204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8" name="グループ化 167"/>
          <p:cNvGrpSpPr/>
          <p:nvPr/>
        </p:nvGrpSpPr>
        <p:grpSpPr>
          <a:xfrm>
            <a:off x="5580112" y="3847332"/>
            <a:ext cx="648072" cy="648072"/>
            <a:chOff x="5580112" y="3847332"/>
            <a:chExt cx="648072" cy="648072"/>
          </a:xfrm>
        </p:grpSpPr>
        <p:sp>
          <p:nvSpPr>
            <p:cNvPr id="88" name="円/楕円 87"/>
            <p:cNvSpPr/>
            <p:nvPr/>
          </p:nvSpPr>
          <p:spPr bwMode="auto">
            <a:xfrm>
              <a:off x="598500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89" name="直線矢印コネクタ 88"/>
            <p:cNvCxnSpPr/>
            <p:nvPr/>
          </p:nvCxnSpPr>
          <p:spPr bwMode="auto">
            <a:xfrm flipV="1">
              <a:off x="608416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0" name="直線矢印コネクタ 89"/>
            <p:cNvCxnSpPr/>
            <p:nvPr/>
          </p:nvCxnSpPr>
          <p:spPr bwMode="auto">
            <a:xfrm>
              <a:off x="601216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1" name="直線矢印コネクタ 90"/>
            <p:cNvCxnSpPr/>
            <p:nvPr/>
          </p:nvCxnSpPr>
          <p:spPr bwMode="auto">
            <a:xfrm flipH="1" flipV="1">
              <a:off x="558011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2" name="直線矢印コネクタ 91"/>
            <p:cNvCxnSpPr/>
            <p:nvPr/>
          </p:nvCxnSpPr>
          <p:spPr bwMode="auto">
            <a:xfrm flipH="1">
              <a:off x="565212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7" name="グループ化 166"/>
          <p:cNvGrpSpPr/>
          <p:nvPr/>
        </p:nvGrpSpPr>
        <p:grpSpPr>
          <a:xfrm>
            <a:off x="6300192" y="3847332"/>
            <a:ext cx="648072" cy="648072"/>
            <a:chOff x="6300192" y="3847332"/>
            <a:chExt cx="648072" cy="648072"/>
          </a:xfrm>
        </p:grpSpPr>
        <p:sp>
          <p:nvSpPr>
            <p:cNvPr id="93" name="円/楕円 92"/>
            <p:cNvSpPr/>
            <p:nvPr/>
          </p:nvSpPr>
          <p:spPr bwMode="auto">
            <a:xfrm>
              <a:off x="670508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94" name="直線矢印コネクタ 93"/>
            <p:cNvCxnSpPr/>
            <p:nvPr/>
          </p:nvCxnSpPr>
          <p:spPr bwMode="auto">
            <a:xfrm flipV="1">
              <a:off x="680424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5" name="直線矢印コネクタ 94"/>
            <p:cNvCxnSpPr/>
            <p:nvPr/>
          </p:nvCxnSpPr>
          <p:spPr bwMode="auto">
            <a:xfrm>
              <a:off x="673224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6" name="直線矢印コネクタ 95"/>
            <p:cNvCxnSpPr/>
            <p:nvPr/>
          </p:nvCxnSpPr>
          <p:spPr bwMode="auto">
            <a:xfrm flipH="1" flipV="1">
              <a:off x="630019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7" name="直線矢印コネクタ 96"/>
            <p:cNvCxnSpPr/>
            <p:nvPr/>
          </p:nvCxnSpPr>
          <p:spPr bwMode="auto">
            <a:xfrm flipH="1">
              <a:off x="637220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cxnSp>
        <p:nvCxnSpPr>
          <p:cNvPr id="99" name="直線矢印コネクタ 98"/>
          <p:cNvCxnSpPr>
            <a:stCxn id="7" idx="2"/>
            <a:endCxn id="93" idx="0"/>
          </p:cNvCxnSpPr>
          <p:nvPr/>
        </p:nvCxnSpPr>
        <p:spPr bwMode="auto">
          <a:xfrm>
            <a:off x="5652120" y="3385046"/>
            <a:ext cx="108896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1" name="直線矢印コネクタ 100"/>
          <p:cNvCxnSpPr>
            <a:stCxn id="7" idx="2"/>
            <a:endCxn id="88" idx="0"/>
          </p:cNvCxnSpPr>
          <p:nvPr/>
        </p:nvCxnSpPr>
        <p:spPr bwMode="auto">
          <a:xfrm>
            <a:off x="5652120" y="3385046"/>
            <a:ext cx="36888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4" name="直線矢印コネクタ 103"/>
          <p:cNvCxnSpPr>
            <a:stCxn id="7" idx="2"/>
            <a:endCxn id="83" idx="0"/>
          </p:cNvCxnSpPr>
          <p:nvPr/>
        </p:nvCxnSpPr>
        <p:spPr bwMode="auto">
          <a:xfrm flipH="1">
            <a:off x="5300925" y="3385046"/>
            <a:ext cx="35119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7" name="直線矢印コネクタ 106"/>
          <p:cNvCxnSpPr>
            <a:stCxn id="7" idx="2"/>
            <a:endCxn id="78" idx="0"/>
          </p:cNvCxnSpPr>
          <p:nvPr/>
        </p:nvCxnSpPr>
        <p:spPr bwMode="auto">
          <a:xfrm flipH="1">
            <a:off x="4580845" y="3385046"/>
            <a:ext cx="107127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10" name="直線矢印コネクタ 109"/>
          <p:cNvCxnSpPr>
            <a:stCxn id="7" idx="2"/>
            <a:endCxn id="73" idx="0"/>
          </p:cNvCxnSpPr>
          <p:nvPr/>
        </p:nvCxnSpPr>
        <p:spPr bwMode="auto">
          <a:xfrm flipH="1">
            <a:off x="3860765" y="3385046"/>
            <a:ext cx="179135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13" name="直線矢印コネクタ 112"/>
          <p:cNvCxnSpPr>
            <a:stCxn id="7" idx="2"/>
            <a:endCxn id="68" idx="1"/>
          </p:cNvCxnSpPr>
          <p:nvPr/>
        </p:nvCxnSpPr>
        <p:spPr bwMode="auto">
          <a:xfrm flipH="1">
            <a:off x="3115226" y="3385046"/>
            <a:ext cx="2536894" cy="73370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116" name="テキスト ボックス 115"/>
          <p:cNvSpPr txBox="1"/>
          <p:nvPr/>
        </p:nvSpPr>
        <p:spPr>
          <a:xfrm>
            <a:off x="467544" y="2132856"/>
            <a:ext cx="877163" cy="369332"/>
          </a:xfrm>
          <a:prstGeom prst="rect">
            <a:avLst/>
          </a:prstGeom>
          <a:noFill/>
        </p:spPr>
        <p:txBody>
          <a:bodyPr wrap="none" rtlCol="0">
            <a:spAutoFit/>
          </a:bodyPr>
          <a:lstStyle/>
          <a:p>
            <a:r>
              <a:rPr kumimoji="1" lang="ja-JP" altLang="en-US" dirty="0">
                <a:solidFill>
                  <a:schemeClr val="accent6">
                    <a:lumMod val="25000"/>
                  </a:schemeClr>
                </a:solidFill>
              </a:rPr>
              <a:t>観測光</a:t>
            </a:r>
          </a:p>
        </p:txBody>
      </p:sp>
      <p:sp>
        <p:nvSpPr>
          <p:cNvPr id="118" name="テキスト ボックス 117"/>
          <p:cNvSpPr txBox="1"/>
          <p:nvPr/>
        </p:nvSpPr>
        <p:spPr>
          <a:xfrm>
            <a:off x="6215117" y="2132856"/>
            <a:ext cx="877163" cy="369332"/>
          </a:xfrm>
          <a:prstGeom prst="rect">
            <a:avLst/>
          </a:prstGeom>
          <a:noFill/>
        </p:spPr>
        <p:txBody>
          <a:bodyPr wrap="none" rtlCol="0">
            <a:spAutoFit/>
          </a:bodyPr>
          <a:lstStyle/>
          <a:p>
            <a:r>
              <a:rPr kumimoji="1" lang="ja-JP" altLang="en-US" dirty="0">
                <a:solidFill>
                  <a:schemeClr val="accent1">
                    <a:lumMod val="50000"/>
                  </a:schemeClr>
                </a:solidFill>
              </a:rPr>
              <a:t>散乱光</a:t>
            </a:r>
          </a:p>
        </p:txBody>
      </p:sp>
      <p:sp>
        <p:nvSpPr>
          <p:cNvPr id="117" name="テキスト ボックス 116"/>
          <p:cNvSpPr txBox="1"/>
          <p:nvPr/>
        </p:nvSpPr>
        <p:spPr>
          <a:xfrm>
            <a:off x="2555776" y="2132856"/>
            <a:ext cx="877163" cy="369332"/>
          </a:xfrm>
          <a:prstGeom prst="rect">
            <a:avLst/>
          </a:prstGeom>
          <a:noFill/>
        </p:spPr>
        <p:txBody>
          <a:bodyPr wrap="none" rtlCol="0">
            <a:spAutoFit/>
          </a:bodyPr>
          <a:lstStyle/>
          <a:p>
            <a:r>
              <a:rPr kumimoji="1" lang="ja-JP" altLang="en-US" dirty="0">
                <a:solidFill>
                  <a:schemeClr val="accent3">
                    <a:lumMod val="75000"/>
                  </a:schemeClr>
                </a:solidFill>
              </a:rPr>
              <a:t>物体光</a:t>
            </a:r>
          </a:p>
        </p:txBody>
      </p:sp>
      <p:sp>
        <p:nvSpPr>
          <p:cNvPr id="124" name="テキスト ボックス 123"/>
          <p:cNvSpPr txBox="1"/>
          <p:nvPr/>
        </p:nvSpPr>
        <p:spPr>
          <a:xfrm>
            <a:off x="2843808" y="611396"/>
            <a:ext cx="877163" cy="369332"/>
          </a:xfrm>
          <a:prstGeom prst="rect">
            <a:avLst/>
          </a:prstGeom>
          <a:noFill/>
        </p:spPr>
        <p:txBody>
          <a:bodyPr wrap="none" rtlCol="0">
            <a:spAutoFit/>
          </a:bodyPr>
          <a:lstStyle/>
          <a:p>
            <a:r>
              <a:rPr kumimoji="1" lang="ja-JP" altLang="en-US" dirty="0">
                <a:solidFill>
                  <a:schemeClr val="accent2">
                    <a:lumMod val="50000"/>
                  </a:schemeClr>
                </a:solidFill>
              </a:rPr>
              <a:t>減衰率</a:t>
            </a:r>
          </a:p>
        </p:txBody>
      </p:sp>
      <p:sp>
        <p:nvSpPr>
          <p:cNvPr id="125" name="テキスト ボックス 124"/>
          <p:cNvSpPr txBox="1"/>
          <p:nvPr/>
        </p:nvSpPr>
        <p:spPr>
          <a:xfrm>
            <a:off x="7308304" y="611396"/>
            <a:ext cx="877163" cy="369332"/>
          </a:xfrm>
          <a:prstGeom prst="rect">
            <a:avLst/>
          </a:prstGeom>
          <a:noFill/>
        </p:spPr>
        <p:txBody>
          <a:bodyPr wrap="none" rtlCol="0">
            <a:spAutoFit/>
          </a:bodyPr>
          <a:lstStyle/>
          <a:p>
            <a:r>
              <a:rPr kumimoji="1" lang="ja-JP" altLang="en-US" dirty="0">
                <a:solidFill>
                  <a:schemeClr val="accent2">
                    <a:lumMod val="50000"/>
                  </a:schemeClr>
                </a:solidFill>
              </a:rPr>
              <a:t>減衰率</a:t>
            </a:r>
          </a:p>
        </p:txBody>
      </p:sp>
      <p:cxnSp>
        <p:nvCxnSpPr>
          <p:cNvPr id="127" name="直線コネクタ 126"/>
          <p:cNvCxnSpPr/>
          <p:nvPr/>
        </p:nvCxnSpPr>
        <p:spPr bwMode="auto">
          <a:xfrm>
            <a:off x="4788024" y="2132856"/>
            <a:ext cx="3888432"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cxnSp>
        <p:nvCxnSpPr>
          <p:cNvPr id="128" name="直線コネクタ 127"/>
          <p:cNvCxnSpPr/>
          <p:nvPr/>
        </p:nvCxnSpPr>
        <p:spPr bwMode="auto">
          <a:xfrm>
            <a:off x="2051720" y="2132856"/>
            <a:ext cx="1872208"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130" name="テキスト ボックス 129"/>
          <p:cNvSpPr txBox="1"/>
          <p:nvPr/>
        </p:nvSpPr>
        <p:spPr>
          <a:xfrm>
            <a:off x="683568" y="1196752"/>
            <a:ext cx="389850"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I</a:t>
            </a:r>
            <a:endParaRPr kumimoji="1" lang="ja-JP" altLang="en-US" sz="4800" i="1" dirty="0">
              <a:latin typeface="Times New Roman" panose="02020603050405020304" pitchFamily="18" charset="0"/>
              <a:cs typeface="Times New Roman" panose="02020603050405020304" pitchFamily="18" charset="0"/>
            </a:endParaRPr>
          </a:p>
        </p:txBody>
      </p:sp>
      <p:grpSp>
        <p:nvGrpSpPr>
          <p:cNvPr id="159" name="グループ化 158"/>
          <p:cNvGrpSpPr/>
          <p:nvPr/>
        </p:nvGrpSpPr>
        <p:grpSpPr>
          <a:xfrm>
            <a:off x="1403648" y="1628800"/>
            <a:ext cx="360040" cy="144016"/>
            <a:chOff x="1403648" y="1628800"/>
            <a:chExt cx="360040" cy="144016"/>
          </a:xfrm>
        </p:grpSpPr>
        <p:cxnSp>
          <p:nvCxnSpPr>
            <p:cNvPr id="131" name="直線コネクタ 130"/>
            <p:cNvCxnSpPr/>
            <p:nvPr/>
          </p:nvCxnSpPr>
          <p:spPr bwMode="auto">
            <a:xfrm>
              <a:off x="1403648"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2" name="直線コネクタ 131"/>
            <p:cNvCxnSpPr/>
            <p:nvPr/>
          </p:nvCxnSpPr>
          <p:spPr bwMode="auto">
            <a:xfrm>
              <a:off x="1403648" y="1772816"/>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160" name="グループ化 159"/>
          <p:cNvGrpSpPr/>
          <p:nvPr/>
        </p:nvGrpSpPr>
        <p:grpSpPr>
          <a:xfrm>
            <a:off x="4139952" y="1412776"/>
            <a:ext cx="432048" cy="432048"/>
            <a:chOff x="4139952" y="1412776"/>
            <a:chExt cx="432048" cy="432048"/>
          </a:xfrm>
        </p:grpSpPr>
        <p:cxnSp>
          <p:nvCxnSpPr>
            <p:cNvPr id="133" name="直線コネクタ 132"/>
            <p:cNvCxnSpPr/>
            <p:nvPr/>
          </p:nvCxnSpPr>
          <p:spPr bwMode="auto">
            <a:xfrm>
              <a:off x="4139952" y="1628800"/>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4" name="直線コネクタ 133"/>
            <p:cNvCxnSpPr/>
            <p:nvPr/>
          </p:nvCxnSpPr>
          <p:spPr bwMode="auto">
            <a:xfrm>
              <a:off x="4355976" y="1412776"/>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35" name="テキスト ボックス 134"/>
          <p:cNvSpPr txBox="1"/>
          <p:nvPr/>
        </p:nvSpPr>
        <p:spPr>
          <a:xfrm>
            <a:off x="2051720"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R</a:t>
            </a:r>
            <a:endParaRPr kumimoji="1" lang="ja-JP" altLang="en-US" sz="4800" i="1" dirty="0">
              <a:latin typeface="Times New Roman" panose="02020603050405020304" pitchFamily="18" charset="0"/>
              <a:cs typeface="Times New Roman" panose="02020603050405020304" pitchFamily="18" charset="0"/>
            </a:endParaRPr>
          </a:p>
        </p:txBody>
      </p:sp>
      <p:grpSp>
        <p:nvGrpSpPr>
          <p:cNvPr id="173" name="グループ化 172"/>
          <p:cNvGrpSpPr/>
          <p:nvPr/>
        </p:nvGrpSpPr>
        <p:grpSpPr>
          <a:xfrm>
            <a:off x="4788024" y="1196752"/>
            <a:ext cx="3888432" cy="864096"/>
            <a:chOff x="4788024" y="1196752"/>
            <a:chExt cx="3888432" cy="864096"/>
          </a:xfrm>
        </p:grpSpPr>
        <p:sp>
          <p:nvSpPr>
            <p:cNvPr id="136" name="テキスト ボックス 135"/>
            <p:cNvSpPr txBox="1"/>
            <p:nvPr/>
          </p:nvSpPr>
          <p:spPr>
            <a:xfrm>
              <a:off x="6012160" y="1229851"/>
              <a:ext cx="492443" cy="830997"/>
            </a:xfrm>
            <a:prstGeom prst="rect">
              <a:avLst/>
            </a:prstGeom>
            <a:noFill/>
          </p:spPr>
          <p:txBody>
            <a:bodyPr wrap="none" rtlCol="0">
              <a:spAutoFit/>
            </a:bodyPr>
            <a:lstStyle/>
            <a:p>
              <a:r>
                <a:rPr kumimoji="1" lang="en-US" altLang="ja-JP" sz="4800" dirty="0">
                  <a:latin typeface="Times New Roman" panose="02020603050405020304" pitchFamily="18" charset="0"/>
                  <a:cs typeface="Times New Roman" panose="02020603050405020304" pitchFamily="18" charset="0"/>
                </a:rPr>
                <a:t>1</a:t>
              </a:r>
              <a:endParaRPr kumimoji="1" lang="ja-JP" altLang="en-US" sz="4800" dirty="0">
                <a:latin typeface="Times New Roman" panose="02020603050405020304" pitchFamily="18" charset="0"/>
                <a:cs typeface="Times New Roman" panose="02020603050405020304" pitchFamily="18" charset="0"/>
              </a:endParaRPr>
            </a:p>
          </p:txBody>
        </p:sp>
        <p:cxnSp>
          <p:nvCxnSpPr>
            <p:cNvPr id="137" name="直線コネクタ 136"/>
            <p:cNvCxnSpPr/>
            <p:nvPr/>
          </p:nvCxnSpPr>
          <p:spPr bwMode="auto">
            <a:xfrm>
              <a:off x="6588224"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8" name="左大かっこ 137"/>
            <p:cNvSpPr/>
            <p:nvPr/>
          </p:nvSpPr>
          <p:spPr bwMode="auto">
            <a:xfrm>
              <a:off x="5796136"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9" name="左大かっこ 138"/>
            <p:cNvSpPr/>
            <p:nvPr/>
          </p:nvSpPr>
          <p:spPr bwMode="auto">
            <a:xfrm flipH="1">
              <a:off x="8604448"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4" name="テキスト ボックス 143"/>
            <p:cNvSpPr txBox="1"/>
            <p:nvPr/>
          </p:nvSpPr>
          <p:spPr>
            <a:xfrm>
              <a:off x="4788024"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A</a:t>
              </a:r>
              <a:endParaRPr kumimoji="1" lang="ja-JP" altLang="en-US" sz="4800" i="1" dirty="0">
                <a:latin typeface="Times New Roman" panose="02020603050405020304" pitchFamily="18" charset="0"/>
                <a:cs typeface="Times New Roman" panose="02020603050405020304" pitchFamily="18" charset="0"/>
              </a:endParaRPr>
            </a:p>
          </p:txBody>
        </p:sp>
        <p:sp>
          <p:nvSpPr>
            <p:cNvPr id="145" name="テキスト ボックス 144"/>
            <p:cNvSpPr txBox="1"/>
            <p:nvPr/>
          </p:nvSpPr>
          <p:spPr>
            <a:xfrm>
              <a:off x="5148064" y="1412776"/>
              <a:ext cx="513282" cy="646331"/>
            </a:xfrm>
            <a:prstGeom prst="rect">
              <a:avLst/>
            </a:prstGeom>
            <a:noFill/>
          </p:spPr>
          <p:txBody>
            <a:bodyPr wrap="none" rtlCol="0">
              <a:spAutoFit/>
            </a:bodyPr>
            <a:lstStyle/>
            <a:p>
              <a:r>
                <a:rPr lang="en-US" altLang="ja-JP" sz="3600" dirty="0">
                  <a:latin typeface="Symbol" panose="05050102010706020507" pitchFamily="18" charset="2"/>
                </a:rPr>
                <a:t>¥</a:t>
              </a:r>
              <a:endParaRPr lang="ja-JP" altLang="en-US" sz="3600" dirty="0">
                <a:latin typeface="Symbol" panose="05050102010706020507" pitchFamily="18" charset="2"/>
              </a:endParaRPr>
            </a:p>
          </p:txBody>
        </p:sp>
      </p:grpSp>
      <p:cxnSp>
        <p:nvCxnSpPr>
          <p:cNvPr id="157" name="直線コネクタ 156"/>
          <p:cNvCxnSpPr/>
          <p:nvPr/>
        </p:nvCxnSpPr>
        <p:spPr bwMode="auto">
          <a:xfrm>
            <a:off x="683568" y="2132856"/>
            <a:ext cx="360040" cy="0"/>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Tree>
    <p:extLst>
      <p:ext uri="{BB962C8B-B14F-4D97-AF65-F5344CB8AC3E}">
        <p14:creationId xmlns:p14="http://schemas.microsoft.com/office/powerpoint/2010/main" val="130689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dissolve">
                                      <p:cBhvr>
                                        <p:cTn id="7" dur="500"/>
                                        <p:tgtEl>
                                          <p:spTgt spid="119"/>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500"/>
                                        <p:tgtEl>
                                          <p:spTgt spid="116"/>
                                        </p:tgtEl>
                                        <p:attrNameLst>
                                          <p:attrName>ppt_y</p:attrName>
                                        </p:attrNameLst>
                                      </p:cBhvr>
                                      <p:tavLst>
                                        <p:tav tm="0">
                                          <p:val>
                                            <p:strVal val="#ppt_y-#ppt_h*1.125000"/>
                                          </p:val>
                                        </p:tav>
                                        <p:tav tm="100000">
                                          <p:val>
                                            <p:strVal val="#ppt_y"/>
                                          </p:val>
                                        </p:tav>
                                      </p:tavLst>
                                    </p:anim>
                                    <p:animEffect transition="in" filter="wipe(down)">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1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par>
                          <p:cTn id="21" fill="hold">
                            <p:stCondLst>
                              <p:cond delay="0"/>
                            </p:stCondLst>
                            <p:childTnLst>
                              <p:par>
                                <p:cTn id="22" presetID="22" presetClass="entr" presetSubtype="8" fill="hold" nodeType="afterEffect">
                                  <p:stCondLst>
                                    <p:cond delay="0"/>
                                  </p:stCondLst>
                                  <p:childTnLst>
                                    <p:set>
                                      <p:cBhvr>
                                        <p:cTn id="23" dur="1" fill="hold">
                                          <p:stCondLst>
                                            <p:cond delay="0"/>
                                          </p:stCondLst>
                                        </p:cTn>
                                        <p:tgtEl>
                                          <p:spTgt spid="159"/>
                                        </p:tgtEl>
                                        <p:attrNameLst>
                                          <p:attrName>style.visibility</p:attrName>
                                        </p:attrNameLst>
                                      </p:cBhvr>
                                      <p:to>
                                        <p:strVal val="visible"/>
                                      </p:to>
                                    </p:set>
                                    <p:animEffect transition="in" filter="wipe(left)">
                                      <p:cBhvr>
                                        <p:cTn id="24" dur="500"/>
                                        <p:tgtEl>
                                          <p:spTgt spid="159"/>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dissolve">
                                      <p:cBhvr>
                                        <p:cTn id="28" dur="500"/>
                                        <p:tgtEl>
                                          <p:spTgt spid="120"/>
                                        </p:tgtEl>
                                      </p:cBhvr>
                                    </p:animEffect>
                                  </p:childTnLst>
                                </p:cTn>
                              </p:par>
                            </p:childTnLst>
                          </p:cTn>
                        </p:par>
                        <p:par>
                          <p:cTn id="29" fill="hold">
                            <p:stCondLst>
                              <p:cond delay="1000"/>
                            </p:stCondLst>
                            <p:childTnLst>
                              <p:par>
                                <p:cTn id="30" presetID="12" presetClass="entr" presetSubtype="1" fill="hold" grpId="0" nodeType="afterEffect">
                                  <p:stCondLst>
                                    <p:cond delay="0"/>
                                  </p:stCondLst>
                                  <p:childTnLst>
                                    <p:set>
                                      <p:cBhvr>
                                        <p:cTn id="31" dur="1" fill="hold">
                                          <p:stCondLst>
                                            <p:cond delay="0"/>
                                          </p:stCondLst>
                                        </p:cTn>
                                        <p:tgtEl>
                                          <p:spTgt spid="117"/>
                                        </p:tgtEl>
                                        <p:attrNameLst>
                                          <p:attrName>style.visibility</p:attrName>
                                        </p:attrNameLst>
                                      </p:cBhvr>
                                      <p:to>
                                        <p:strVal val="visible"/>
                                      </p:to>
                                    </p:set>
                                    <p:anim calcmode="lin" valueType="num">
                                      <p:cBhvr additive="base">
                                        <p:cTn id="32" dur="500"/>
                                        <p:tgtEl>
                                          <p:spTgt spid="117"/>
                                        </p:tgtEl>
                                        <p:attrNameLst>
                                          <p:attrName>ppt_y</p:attrName>
                                        </p:attrNameLst>
                                      </p:cBhvr>
                                      <p:tavLst>
                                        <p:tav tm="0">
                                          <p:val>
                                            <p:strVal val="#ppt_y-#ppt_h*1.125000"/>
                                          </p:val>
                                        </p:tav>
                                        <p:tav tm="100000">
                                          <p:val>
                                            <p:strVal val="#ppt_y"/>
                                          </p:val>
                                        </p:tav>
                                      </p:tavLst>
                                    </p:anim>
                                    <p:animEffect transition="in" filter="wipe(down)">
                                      <p:cBhvr>
                                        <p:cTn id="33" dur="500"/>
                                        <p:tgtEl>
                                          <p:spTgt spid="117"/>
                                        </p:tgtEl>
                                      </p:cBhvr>
                                    </p:animEffect>
                                  </p:childTnLst>
                                </p:cTn>
                              </p:par>
                            </p:childTnLst>
                          </p:cTn>
                        </p:par>
                        <p:par>
                          <p:cTn id="34" fill="hold">
                            <p:stCondLst>
                              <p:cond delay="1500"/>
                            </p:stCondLst>
                            <p:childTnLst>
                              <p:par>
                                <p:cTn id="35" presetID="22" presetClass="entr" presetSubtype="2"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par>
                          <p:cTn id="38" fill="hold">
                            <p:stCondLst>
                              <p:cond delay="2000"/>
                            </p:stCondLst>
                            <p:childTnLst>
                              <p:par>
                                <p:cTn id="39" presetID="49" presetClass="entr" presetSubtype="0" decel="100000" fill="hold" nodeType="afterEffect">
                                  <p:stCondLst>
                                    <p:cond delay="0"/>
                                  </p:stCondLst>
                                  <p:childTnLst>
                                    <p:set>
                                      <p:cBhvr>
                                        <p:cTn id="40" dur="1" fill="hold">
                                          <p:stCondLst>
                                            <p:cond delay="0"/>
                                          </p:stCondLst>
                                        </p:cTn>
                                        <p:tgtEl>
                                          <p:spTgt spid="161"/>
                                        </p:tgtEl>
                                        <p:attrNameLst>
                                          <p:attrName>style.visibility</p:attrName>
                                        </p:attrNameLst>
                                      </p:cBhvr>
                                      <p:to>
                                        <p:strVal val="visible"/>
                                      </p:to>
                                    </p:set>
                                    <p:anim calcmode="lin" valueType="num">
                                      <p:cBhvr>
                                        <p:cTn id="41" dur="500" fill="hold"/>
                                        <p:tgtEl>
                                          <p:spTgt spid="161"/>
                                        </p:tgtEl>
                                        <p:attrNameLst>
                                          <p:attrName>ppt_w</p:attrName>
                                        </p:attrNameLst>
                                      </p:cBhvr>
                                      <p:tavLst>
                                        <p:tav tm="0">
                                          <p:val>
                                            <p:fltVal val="0"/>
                                          </p:val>
                                        </p:tav>
                                        <p:tav tm="100000">
                                          <p:val>
                                            <p:strVal val="#ppt_w"/>
                                          </p:val>
                                        </p:tav>
                                      </p:tavLst>
                                    </p:anim>
                                    <p:anim calcmode="lin" valueType="num">
                                      <p:cBhvr>
                                        <p:cTn id="42" dur="500" fill="hold"/>
                                        <p:tgtEl>
                                          <p:spTgt spid="161"/>
                                        </p:tgtEl>
                                        <p:attrNameLst>
                                          <p:attrName>ppt_h</p:attrName>
                                        </p:attrNameLst>
                                      </p:cBhvr>
                                      <p:tavLst>
                                        <p:tav tm="0">
                                          <p:val>
                                            <p:fltVal val="0"/>
                                          </p:val>
                                        </p:tav>
                                        <p:tav tm="100000">
                                          <p:val>
                                            <p:strVal val="#ppt_h"/>
                                          </p:val>
                                        </p:tav>
                                      </p:tavLst>
                                    </p:anim>
                                    <p:anim calcmode="lin" valueType="num">
                                      <p:cBhvr>
                                        <p:cTn id="43" dur="500" fill="hold"/>
                                        <p:tgtEl>
                                          <p:spTgt spid="161"/>
                                        </p:tgtEl>
                                        <p:attrNameLst>
                                          <p:attrName>style.rotation</p:attrName>
                                        </p:attrNameLst>
                                      </p:cBhvr>
                                      <p:tavLst>
                                        <p:tav tm="0">
                                          <p:val>
                                            <p:fltVal val="360"/>
                                          </p:val>
                                        </p:tav>
                                        <p:tav tm="100000">
                                          <p:val>
                                            <p:fltVal val="0"/>
                                          </p:val>
                                        </p:tav>
                                      </p:tavLst>
                                    </p:anim>
                                    <p:animEffect transition="in" filter="fade">
                                      <p:cBhvr>
                                        <p:cTn id="44" dur="500"/>
                                        <p:tgtEl>
                                          <p:spTgt spid="161"/>
                                        </p:tgtEl>
                                      </p:cBhvr>
                                    </p:animEffect>
                                  </p:childTnLst>
                                </p:cTn>
                              </p:par>
                            </p:childTnLst>
                          </p:cTn>
                        </p:par>
                        <p:par>
                          <p:cTn id="45" fill="hold">
                            <p:stCondLst>
                              <p:cond delay="2500"/>
                            </p:stCondLst>
                            <p:childTnLst>
                              <p:par>
                                <p:cTn id="46" presetID="49" presetClass="entr" presetSubtype="0" decel="100000" fill="hold" nodeType="afterEffect">
                                  <p:stCondLst>
                                    <p:cond delay="0"/>
                                  </p:stCondLst>
                                  <p:childTnLst>
                                    <p:set>
                                      <p:cBhvr>
                                        <p:cTn id="47" dur="1" fill="hold">
                                          <p:stCondLst>
                                            <p:cond delay="0"/>
                                          </p:stCondLst>
                                        </p:cTn>
                                        <p:tgtEl>
                                          <p:spTgt spid="162"/>
                                        </p:tgtEl>
                                        <p:attrNameLst>
                                          <p:attrName>style.visibility</p:attrName>
                                        </p:attrNameLst>
                                      </p:cBhvr>
                                      <p:to>
                                        <p:strVal val="visible"/>
                                      </p:to>
                                    </p:set>
                                    <p:anim calcmode="lin" valueType="num">
                                      <p:cBhvr>
                                        <p:cTn id="48" dur="500" fill="hold"/>
                                        <p:tgtEl>
                                          <p:spTgt spid="162"/>
                                        </p:tgtEl>
                                        <p:attrNameLst>
                                          <p:attrName>ppt_w</p:attrName>
                                        </p:attrNameLst>
                                      </p:cBhvr>
                                      <p:tavLst>
                                        <p:tav tm="0">
                                          <p:val>
                                            <p:fltVal val="0"/>
                                          </p:val>
                                        </p:tav>
                                        <p:tav tm="100000">
                                          <p:val>
                                            <p:strVal val="#ppt_w"/>
                                          </p:val>
                                        </p:tav>
                                      </p:tavLst>
                                    </p:anim>
                                    <p:anim calcmode="lin" valueType="num">
                                      <p:cBhvr>
                                        <p:cTn id="49" dur="500" fill="hold"/>
                                        <p:tgtEl>
                                          <p:spTgt spid="162"/>
                                        </p:tgtEl>
                                        <p:attrNameLst>
                                          <p:attrName>ppt_h</p:attrName>
                                        </p:attrNameLst>
                                      </p:cBhvr>
                                      <p:tavLst>
                                        <p:tav tm="0">
                                          <p:val>
                                            <p:fltVal val="0"/>
                                          </p:val>
                                        </p:tav>
                                        <p:tav tm="100000">
                                          <p:val>
                                            <p:strVal val="#ppt_h"/>
                                          </p:val>
                                        </p:tav>
                                      </p:tavLst>
                                    </p:anim>
                                    <p:anim calcmode="lin" valueType="num">
                                      <p:cBhvr>
                                        <p:cTn id="50" dur="500" fill="hold"/>
                                        <p:tgtEl>
                                          <p:spTgt spid="162"/>
                                        </p:tgtEl>
                                        <p:attrNameLst>
                                          <p:attrName>style.rotation</p:attrName>
                                        </p:attrNameLst>
                                      </p:cBhvr>
                                      <p:tavLst>
                                        <p:tav tm="0">
                                          <p:val>
                                            <p:fltVal val="360"/>
                                          </p:val>
                                        </p:tav>
                                        <p:tav tm="100000">
                                          <p:val>
                                            <p:fltVal val="0"/>
                                          </p:val>
                                        </p:tav>
                                      </p:tavLst>
                                    </p:anim>
                                    <p:animEffect transition="in" filter="fade">
                                      <p:cBhvr>
                                        <p:cTn id="51" dur="500"/>
                                        <p:tgtEl>
                                          <p:spTgt spid="162"/>
                                        </p:tgtEl>
                                      </p:cBhvr>
                                    </p:animEffect>
                                  </p:childTnLst>
                                </p:cTn>
                              </p:par>
                            </p:childTnLst>
                          </p:cTn>
                        </p:par>
                        <p:par>
                          <p:cTn id="52" fill="hold">
                            <p:stCondLst>
                              <p:cond delay="3000"/>
                            </p:stCondLst>
                            <p:childTnLst>
                              <p:par>
                                <p:cTn id="53" presetID="49" presetClass="entr" presetSubtype="0" decel="100000" fill="hold" nodeType="afterEffect">
                                  <p:stCondLst>
                                    <p:cond delay="0"/>
                                  </p:stCondLst>
                                  <p:childTnLst>
                                    <p:set>
                                      <p:cBhvr>
                                        <p:cTn id="54" dur="1" fill="hold">
                                          <p:stCondLst>
                                            <p:cond delay="0"/>
                                          </p:stCondLst>
                                        </p:cTn>
                                        <p:tgtEl>
                                          <p:spTgt spid="163"/>
                                        </p:tgtEl>
                                        <p:attrNameLst>
                                          <p:attrName>style.visibility</p:attrName>
                                        </p:attrNameLst>
                                      </p:cBhvr>
                                      <p:to>
                                        <p:strVal val="visible"/>
                                      </p:to>
                                    </p:set>
                                    <p:anim calcmode="lin" valueType="num">
                                      <p:cBhvr>
                                        <p:cTn id="55" dur="500" fill="hold"/>
                                        <p:tgtEl>
                                          <p:spTgt spid="163"/>
                                        </p:tgtEl>
                                        <p:attrNameLst>
                                          <p:attrName>ppt_w</p:attrName>
                                        </p:attrNameLst>
                                      </p:cBhvr>
                                      <p:tavLst>
                                        <p:tav tm="0">
                                          <p:val>
                                            <p:fltVal val="0"/>
                                          </p:val>
                                        </p:tav>
                                        <p:tav tm="100000">
                                          <p:val>
                                            <p:strVal val="#ppt_w"/>
                                          </p:val>
                                        </p:tav>
                                      </p:tavLst>
                                    </p:anim>
                                    <p:anim calcmode="lin" valueType="num">
                                      <p:cBhvr>
                                        <p:cTn id="56" dur="500" fill="hold"/>
                                        <p:tgtEl>
                                          <p:spTgt spid="163"/>
                                        </p:tgtEl>
                                        <p:attrNameLst>
                                          <p:attrName>ppt_h</p:attrName>
                                        </p:attrNameLst>
                                      </p:cBhvr>
                                      <p:tavLst>
                                        <p:tav tm="0">
                                          <p:val>
                                            <p:fltVal val="0"/>
                                          </p:val>
                                        </p:tav>
                                        <p:tav tm="100000">
                                          <p:val>
                                            <p:strVal val="#ppt_h"/>
                                          </p:val>
                                        </p:tav>
                                      </p:tavLst>
                                    </p:anim>
                                    <p:anim calcmode="lin" valueType="num">
                                      <p:cBhvr>
                                        <p:cTn id="57" dur="500" fill="hold"/>
                                        <p:tgtEl>
                                          <p:spTgt spid="163"/>
                                        </p:tgtEl>
                                        <p:attrNameLst>
                                          <p:attrName>style.rotation</p:attrName>
                                        </p:attrNameLst>
                                      </p:cBhvr>
                                      <p:tavLst>
                                        <p:tav tm="0">
                                          <p:val>
                                            <p:fltVal val="360"/>
                                          </p:val>
                                        </p:tav>
                                        <p:tav tm="100000">
                                          <p:val>
                                            <p:fltVal val="0"/>
                                          </p:val>
                                        </p:tav>
                                      </p:tavLst>
                                    </p:anim>
                                    <p:animEffect transition="in" filter="fade">
                                      <p:cBhvr>
                                        <p:cTn id="58" dur="500"/>
                                        <p:tgtEl>
                                          <p:spTgt spid="163"/>
                                        </p:tgtEl>
                                      </p:cBhvr>
                                    </p:animEffect>
                                  </p:childTnLst>
                                </p:cTn>
                              </p:par>
                            </p:childTnLst>
                          </p:cTn>
                        </p:par>
                        <p:par>
                          <p:cTn id="59" fill="hold">
                            <p:stCondLst>
                              <p:cond delay="3500"/>
                            </p:stCondLst>
                            <p:childTnLst>
                              <p:par>
                                <p:cTn id="60" presetID="49" presetClass="entr" presetSubtype="0" decel="100000" fill="hold" nodeType="afterEffect">
                                  <p:stCondLst>
                                    <p:cond delay="0"/>
                                  </p:stCondLst>
                                  <p:childTnLst>
                                    <p:set>
                                      <p:cBhvr>
                                        <p:cTn id="61" dur="1" fill="hold">
                                          <p:stCondLst>
                                            <p:cond delay="0"/>
                                          </p:stCondLst>
                                        </p:cTn>
                                        <p:tgtEl>
                                          <p:spTgt spid="164"/>
                                        </p:tgtEl>
                                        <p:attrNameLst>
                                          <p:attrName>style.visibility</p:attrName>
                                        </p:attrNameLst>
                                      </p:cBhvr>
                                      <p:to>
                                        <p:strVal val="visible"/>
                                      </p:to>
                                    </p:set>
                                    <p:anim calcmode="lin" valueType="num">
                                      <p:cBhvr>
                                        <p:cTn id="62" dur="500" fill="hold"/>
                                        <p:tgtEl>
                                          <p:spTgt spid="164"/>
                                        </p:tgtEl>
                                        <p:attrNameLst>
                                          <p:attrName>ppt_w</p:attrName>
                                        </p:attrNameLst>
                                      </p:cBhvr>
                                      <p:tavLst>
                                        <p:tav tm="0">
                                          <p:val>
                                            <p:fltVal val="0"/>
                                          </p:val>
                                        </p:tav>
                                        <p:tav tm="100000">
                                          <p:val>
                                            <p:strVal val="#ppt_w"/>
                                          </p:val>
                                        </p:tav>
                                      </p:tavLst>
                                    </p:anim>
                                    <p:anim calcmode="lin" valueType="num">
                                      <p:cBhvr>
                                        <p:cTn id="63" dur="500" fill="hold"/>
                                        <p:tgtEl>
                                          <p:spTgt spid="164"/>
                                        </p:tgtEl>
                                        <p:attrNameLst>
                                          <p:attrName>ppt_h</p:attrName>
                                        </p:attrNameLst>
                                      </p:cBhvr>
                                      <p:tavLst>
                                        <p:tav tm="0">
                                          <p:val>
                                            <p:fltVal val="0"/>
                                          </p:val>
                                        </p:tav>
                                        <p:tav tm="100000">
                                          <p:val>
                                            <p:strVal val="#ppt_h"/>
                                          </p:val>
                                        </p:tav>
                                      </p:tavLst>
                                    </p:anim>
                                    <p:anim calcmode="lin" valueType="num">
                                      <p:cBhvr>
                                        <p:cTn id="64" dur="500" fill="hold"/>
                                        <p:tgtEl>
                                          <p:spTgt spid="164"/>
                                        </p:tgtEl>
                                        <p:attrNameLst>
                                          <p:attrName>style.rotation</p:attrName>
                                        </p:attrNameLst>
                                      </p:cBhvr>
                                      <p:tavLst>
                                        <p:tav tm="0">
                                          <p:val>
                                            <p:fltVal val="360"/>
                                          </p:val>
                                        </p:tav>
                                        <p:tav tm="100000">
                                          <p:val>
                                            <p:fltVal val="0"/>
                                          </p:val>
                                        </p:tav>
                                      </p:tavLst>
                                    </p:anim>
                                    <p:animEffect transition="in" filter="fade">
                                      <p:cBhvr>
                                        <p:cTn id="65" dur="500"/>
                                        <p:tgtEl>
                                          <p:spTgt spid="164"/>
                                        </p:tgtEl>
                                      </p:cBhvr>
                                    </p:animEffect>
                                  </p:childTnLst>
                                </p:cTn>
                              </p:par>
                            </p:childTnLst>
                          </p:cTn>
                        </p:par>
                        <p:par>
                          <p:cTn id="66" fill="hold">
                            <p:stCondLst>
                              <p:cond delay="4000"/>
                            </p:stCondLst>
                            <p:childTnLst>
                              <p:par>
                                <p:cTn id="67" presetID="49" presetClass="entr" presetSubtype="0" decel="100000" fill="hold" nodeType="afterEffect">
                                  <p:stCondLst>
                                    <p:cond delay="0"/>
                                  </p:stCondLst>
                                  <p:childTnLst>
                                    <p:set>
                                      <p:cBhvr>
                                        <p:cTn id="68" dur="1" fill="hold">
                                          <p:stCondLst>
                                            <p:cond delay="0"/>
                                          </p:stCondLst>
                                        </p:cTn>
                                        <p:tgtEl>
                                          <p:spTgt spid="165"/>
                                        </p:tgtEl>
                                        <p:attrNameLst>
                                          <p:attrName>style.visibility</p:attrName>
                                        </p:attrNameLst>
                                      </p:cBhvr>
                                      <p:to>
                                        <p:strVal val="visible"/>
                                      </p:to>
                                    </p:set>
                                    <p:anim calcmode="lin" valueType="num">
                                      <p:cBhvr>
                                        <p:cTn id="69" dur="500" fill="hold"/>
                                        <p:tgtEl>
                                          <p:spTgt spid="165"/>
                                        </p:tgtEl>
                                        <p:attrNameLst>
                                          <p:attrName>ppt_w</p:attrName>
                                        </p:attrNameLst>
                                      </p:cBhvr>
                                      <p:tavLst>
                                        <p:tav tm="0">
                                          <p:val>
                                            <p:fltVal val="0"/>
                                          </p:val>
                                        </p:tav>
                                        <p:tav tm="100000">
                                          <p:val>
                                            <p:strVal val="#ppt_w"/>
                                          </p:val>
                                        </p:tav>
                                      </p:tavLst>
                                    </p:anim>
                                    <p:anim calcmode="lin" valueType="num">
                                      <p:cBhvr>
                                        <p:cTn id="70" dur="500" fill="hold"/>
                                        <p:tgtEl>
                                          <p:spTgt spid="165"/>
                                        </p:tgtEl>
                                        <p:attrNameLst>
                                          <p:attrName>ppt_h</p:attrName>
                                        </p:attrNameLst>
                                      </p:cBhvr>
                                      <p:tavLst>
                                        <p:tav tm="0">
                                          <p:val>
                                            <p:fltVal val="0"/>
                                          </p:val>
                                        </p:tav>
                                        <p:tav tm="100000">
                                          <p:val>
                                            <p:strVal val="#ppt_h"/>
                                          </p:val>
                                        </p:tav>
                                      </p:tavLst>
                                    </p:anim>
                                    <p:anim calcmode="lin" valueType="num">
                                      <p:cBhvr>
                                        <p:cTn id="71" dur="500" fill="hold"/>
                                        <p:tgtEl>
                                          <p:spTgt spid="165"/>
                                        </p:tgtEl>
                                        <p:attrNameLst>
                                          <p:attrName>style.rotation</p:attrName>
                                        </p:attrNameLst>
                                      </p:cBhvr>
                                      <p:tavLst>
                                        <p:tav tm="0">
                                          <p:val>
                                            <p:fltVal val="360"/>
                                          </p:val>
                                        </p:tav>
                                        <p:tav tm="100000">
                                          <p:val>
                                            <p:fltVal val="0"/>
                                          </p:val>
                                        </p:tav>
                                      </p:tavLst>
                                    </p:anim>
                                    <p:animEffect transition="in" filter="fade">
                                      <p:cBhvr>
                                        <p:cTn id="72" dur="500"/>
                                        <p:tgtEl>
                                          <p:spTgt spid="165"/>
                                        </p:tgtEl>
                                      </p:cBhvr>
                                    </p:animEffect>
                                  </p:childTnLst>
                                </p:cTn>
                              </p:par>
                            </p:childTnLst>
                          </p:cTn>
                        </p:par>
                        <p:par>
                          <p:cTn id="73" fill="hold">
                            <p:stCondLst>
                              <p:cond delay="4500"/>
                            </p:stCondLst>
                            <p:childTnLst>
                              <p:par>
                                <p:cTn id="74" presetID="49" presetClass="entr" presetSubtype="0" decel="100000" fill="hold" nodeType="afterEffect">
                                  <p:stCondLst>
                                    <p:cond delay="0"/>
                                  </p:stCondLst>
                                  <p:childTnLst>
                                    <p:set>
                                      <p:cBhvr>
                                        <p:cTn id="75" dur="1" fill="hold">
                                          <p:stCondLst>
                                            <p:cond delay="0"/>
                                          </p:stCondLst>
                                        </p:cTn>
                                        <p:tgtEl>
                                          <p:spTgt spid="166"/>
                                        </p:tgtEl>
                                        <p:attrNameLst>
                                          <p:attrName>style.visibility</p:attrName>
                                        </p:attrNameLst>
                                      </p:cBhvr>
                                      <p:to>
                                        <p:strVal val="visible"/>
                                      </p:to>
                                    </p:set>
                                    <p:anim calcmode="lin" valueType="num">
                                      <p:cBhvr>
                                        <p:cTn id="76" dur="500" fill="hold"/>
                                        <p:tgtEl>
                                          <p:spTgt spid="166"/>
                                        </p:tgtEl>
                                        <p:attrNameLst>
                                          <p:attrName>ppt_w</p:attrName>
                                        </p:attrNameLst>
                                      </p:cBhvr>
                                      <p:tavLst>
                                        <p:tav tm="0">
                                          <p:val>
                                            <p:fltVal val="0"/>
                                          </p:val>
                                        </p:tav>
                                        <p:tav tm="100000">
                                          <p:val>
                                            <p:strVal val="#ppt_w"/>
                                          </p:val>
                                        </p:tav>
                                      </p:tavLst>
                                    </p:anim>
                                    <p:anim calcmode="lin" valueType="num">
                                      <p:cBhvr>
                                        <p:cTn id="77" dur="500" fill="hold"/>
                                        <p:tgtEl>
                                          <p:spTgt spid="166"/>
                                        </p:tgtEl>
                                        <p:attrNameLst>
                                          <p:attrName>ppt_h</p:attrName>
                                        </p:attrNameLst>
                                      </p:cBhvr>
                                      <p:tavLst>
                                        <p:tav tm="0">
                                          <p:val>
                                            <p:fltVal val="0"/>
                                          </p:val>
                                        </p:tav>
                                        <p:tav tm="100000">
                                          <p:val>
                                            <p:strVal val="#ppt_h"/>
                                          </p:val>
                                        </p:tav>
                                      </p:tavLst>
                                    </p:anim>
                                    <p:anim calcmode="lin" valueType="num">
                                      <p:cBhvr>
                                        <p:cTn id="78" dur="500" fill="hold"/>
                                        <p:tgtEl>
                                          <p:spTgt spid="166"/>
                                        </p:tgtEl>
                                        <p:attrNameLst>
                                          <p:attrName>style.rotation</p:attrName>
                                        </p:attrNameLst>
                                      </p:cBhvr>
                                      <p:tavLst>
                                        <p:tav tm="0">
                                          <p:val>
                                            <p:fltVal val="360"/>
                                          </p:val>
                                        </p:tav>
                                        <p:tav tm="100000">
                                          <p:val>
                                            <p:fltVal val="0"/>
                                          </p:val>
                                        </p:tav>
                                      </p:tavLst>
                                    </p:anim>
                                    <p:animEffect transition="in" filter="fade">
                                      <p:cBhvr>
                                        <p:cTn id="79" dur="500"/>
                                        <p:tgtEl>
                                          <p:spTgt spid="16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60"/>
                                        </p:tgtEl>
                                        <p:attrNameLst>
                                          <p:attrName>style.visibility</p:attrName>
                                        </p:attrNameLst>
                                      </p:cBhvr>
                                      <p:to>
                                        <p:strVal val="visible"/>
                                      </p:to>
                                    </p:set>
                                    <p:animEffect transition="in" filter="wipe(left)">
                                      <p:cBhvr>
                                        <p:cTn id="84" dur="500"/>
                                        <p:tgtEl>
                                          <p:spTgt spid="160"/>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21"/>
                                        </p:tgtEl>
                                        <p:attrNameLst>
                                          <p:attrName>style.visibility</p:attrName>
                                        </p:attrNameLst>
                                      </p:cBhvr>
                                      <p:to>
                                        <p:strVal val="visible"/>
                                      </p:to>
                                    </p:set>
                                    <p:animEffect transition="in" filter="dissolve">
                                      <p:cBhvr>
                                        <p:cTn id="88" dur="500"/>
                                        <p:tgtEl>
                                          <p:spTgt spid="121"/>
                                        </p:tgtEl>
                                      </p:cBhvr>
                                    </p:animEffect>
                                  </p:childTnLst>
                                </p:cTn>
                              </p:par>
                            </p:childTnLst>
                          </p:cTn>
                        </p:par>
                        <p:par>
                          <p:cTn id="89" fill="hold">
                            <p:stCondLst>
                              <p:cond delay="1000"/>
                            </p:stCondLst>
                            <p:childTnLst>
                              <p:par>
                                <p:cTn id="90" presetID="22" presetClass="entr" presetSubtype="1" fill="hold" grpId="0" nodeType="afterEffect">
                                  <p:stCondLst>
                                    <p:cond delay="0"/>
                                  </p:stCondLst>
                                  <p:childTnLst>
                                    <p:set>
                                      <p:cBhvr>
                                        <p:cTn id="91" dur="1" fill="hold">
                                          <p:stCondLst>
                                            <p:cond delay="0"/>
                                          </p:stCondLst>
                                        </p:cTn>
                                        <p:tgtEl>
                                          <p:spTgt spid="118"/>
                                        </p:tgtEl>
                                        <p:attrNameLst>
                                          <p:attrName>style.visibility</p:attrName>
                                        </p:attrNameLst>
                                      </p:cBhvr>
                                      <p:to>
                                        <p:strVal val="visible"/>
                                      </p:to>
                                    </p:set>
                                    <p:animEffect transition="in" filter="wipe(up)">
                                      <p:cBhvr>
                                        <p:cTn id="92" dur="500"/>
                                        <p:tgtEl>
                                          <p:spTgt spid="118"/>
                                        </p:tgtEl>
                                      </p:cBhvr>
                                    </p:animEffect>
                                  </p:childTnLst>
                                </p:cTn>
                              </p:par>
                            </p:childTnLst>
                          </p:cTn>
                        </p:par>
                        <p:par>
                          <p:cTn id="93" fill="hold">
                            <p:stCondLst>
                              <p:cond delay="1500"/>
                            </p:stCondLst>
                            <p:childTnLst>
                              <p:par>
                                <p:cTn id="94" presetID="22" presetClass="entr" presetSubtype="1" fill="hold" nodeType="afterEffect">
                                  <p:stCondLst>
                                    <p:cond delay="0"/>
                                  </p:stCondLst>
                                  <p:childTnLst>
                                    <p:set>
                                      <p:cBhvr>
                                        <p:cTn id="95" dur="1" fill="hold">
                                          <p:stCondLst>
                                            <p:cond delay="0"/>
                                          </p:stCondLst>
                                        </p:cTn>
                                        <p:tgtEl>
                                          <p:spTgt spid="99"/>
                                        </p:tgtEl>
                                        <p:attrNameLst>
                                          <p:attrName>style.visibility</p:attrName>
                                        </p:attrNameLst>
                                      </p:cBhvr>
                                      <p:to>
                                        <p:strVal val="visible"/>
                                      </p:to>
                                    </p:set>
                                    <p:animEffect transition="in" filter="wipe(up)">
                                      <p:cBhvr>
                                        <p:cTn id="96" dur="500"/>
                                        <p:tgtEl>
                                          <p:spTgt spid="99"/>
                                        </p:tgtEl>
                                      </p:cBhvr>
                                    </p:animEffect>
                                  </p:childTnLst>
                                </p:cTn>
                              </p:par>
                            </p:childTnLst>
                          </p:cTn>
                        </p:par>
                        <p:par>
                          <p:cTn id="97" fill="hold">
                            <p:stCondLst>
                              <p:cond delay="2000"/>
                            </p:stCondLst>
                            <p:childTnLst>
                              <p:par>
                                <p:cTn id="98" presetID="49" presetClass="entr" presetSubtype="0" decel="100000" fill="hold" nodeType="afterEffect">
                                  <p:stCondLst>
                                    <p:cond delay="0"/>
                                  </p:stCondLst>
                                  <p:childTnLst>
                                    <p:set>
                                      <p:cBhvr>
                                        <p:cTn id="99" dur="1" fill="hold">
                                          <p:stCondLst>
                                            <p:cond delay="0"/>
                                          </p:stCondLst>
                                        </p:cTn>
                                        <p:tgtEl>
                                          <p:spTgt spid="167"/>
                                        </p:tgtEl>
                                        <p:attrNameLst>
                                          <p:attrName>style.visibility</p:attrName>
                                        </p:attrNameLst>
                                      </p:cBhvr>
                                      <p:to>
                                        <p:strVal val="visible"/>
                                      </p:to>
                                    </p:set>
                                    <p:anim calcmode="lin" valueType="num">
                                      <p:cBhvr>
                                        <p:cTn id="100" dur="500" fill="hold"/>
                                        <p:tgtEl>
                                          <p:spTgt spid="167"/>
                                        </p:tgtEl>
                                        <p:attrNameLst>
                                          <p:attrName>ppt_w</p:attrName>
                                        </p:attrNameLst>
                                      </p:cBhvr>
                                      <p:tavLst>
                                        <p:tav tm="0">
                                          <p:val>
                                            <p:fltVal val="0"/>
                                          </p:val>
                                        </p:tav>
                                        <p:tav tm="100000">
                                          <p:val>
                                            <p:strVal val="#ppt_w"/>
                                          </p:val>
                                        </p:tav>
                                      </p:tavLst>
                                    </p:anim>
                                    <p:anim calcmode="lin" valueType="num">
                                      <p:cBhvr>
                                        <p:cTn id="101" dur="500" fill="hold"/>
                                        <p:tgtEl>
                                          <p:spTgt spid="167"/>
                                        </p:tgtEl>
                                        <p:attrNameLst>
                                          <p:attrName>ppt_h</p:attrName>
                                        </p:attrNameLst>
                                      </p:cBhvr>
                                      <p:tavLst>
                                        <p:tav tm="0">
                                          <p:val>
                                            <p:fltVal val="0"/>
                                          </p:val>
                                        </p:tav>
                                        <p:tav tm="100000">
                                          <p:val>
                                            <p:strVal val="#ppt_h"/>
                                          </p:val>
                                        </p:tav>
                                      </p:tavLst>
                                    </p:anim>
                                    <p:anim calcmode="lin" valueType="num">
                                      <p:cBhvr>
                                        <p:cTn id="102" dur="500" fill="hold"/>
                                        <p:tgtEl>
                                          <p:spTgt spid="167"/>
                                        </p:tgtEl>
                                        <p:attrNameLst>
                                          <p:attrName>style.rotation</p:attrName>
                                        </p:attrNameLst>
                                      </p:cBhvr>
                                      <p:tavLst>
                                        <p:tav tm="0">
                                          <p:val>
                                            <p:fltVal val="360"/>
                                          </p:val>
                                        </p:tav>
                                        <p:tav tm="100000">
                                          <p:val>
                                            <p:fltVal val="0"/>
                                          </p:val>
                                        </p:tav>
                                      </p:tavLst>
                                    </p:anim>
                                    <p:animEffect transition="in" filter="fade">
                                      <p:cBhvr>
                                        <p:cTn id="103" dur="500"/>
                                        <p:tgtEl>
                                          <p:spTgt spid="167"/>
                                        </p:tgtEl>
                                      </p:cBhvr>
                                    </p:animEffect>
                                  </p:childTnLst>
                                </p:cTn>
                              </p:par>
                            </p:childTnLst>
                          </p:cTn>
                        </p:par>
                        <p:par>
                          <p:cTn id="104" fill="hold">
                            <p:stCondLst>
                              <p:cond delay="2500"/>
                            </p:stCondLst>
                            <p:childTnLst>
                              <p:par>
                                <p:cTn id="105" presetID="22" presetClass="entr" presetSubtype="1" fill="hold" nodeType="afterEffect">
                                  <p:stCondLst>
                                    <p:cond delay="0"/>
                                  </p:stCondLst>
                                  <p:childTnLst>
                                    <p:set>
                                      <p:cBhvr>
                                        <p:cTn id="106" dur="1" fill="hold">
                                          <p:stCondLst>
                                            <p:cond delay="0"/>
                                          </p:stCondLst>
                                        </p:cTn>
                                        <p:tgtEl>
                                          <p:spTgt spid="101"/>
                                        </p:tgtEl>
                                        <p:attrNameLst>
                                          <p:attrName>style.visibility</p:attrName>
                                        </p:attrNameLst>
                                      </p:cBhvr>
                                      <p:to>
                                        <p:strVal val="visible"/>
                                      </p:to>
                                    </p:set>
                                    <p:animEffect transition="in" filter="wipe(up)">
                                      <p:cBhvr>
                                        <p:cTn id="107" dur="500"/>
                                        <p:tgtEl>
                                          <p:spTgt spid="101"/>
                                        </p:tgtEl>
                                      </p:cBhvr>
                                    </p:animEffect>
                                  </p:childTnLst>
                                </p:cTn>
                              </p:par>
                            </p:childTnLst>
                          </p:cTn>
                        </p:par>
                        <p:par>
                          <p:cTn id="108" fill="hold">
                            <p:stCondLst>
                              <p:cond delay="3000"/>
                            </p:stCondLst>
                            <p:childTnLst>
                              <p:par>
                                <p:cTn id="109" presetID="49" presetClass="entr" presetSubtype="0" decel="100000" fill="hold" nodeType="afterEffect">
                                  <p:stCondLst>
                                    <p:cond delay="0"/>
                                  </p:stCondLst>
                                  <p:childTnLst>
                                    <p:set>
                                      <p:cBhvr>
                                        <p:cTn id="110" dur="1" fill="hold">
                                          <p:stCondLst>
                                            <p:cond delay="0"/>
                                          </p:stCondLst>
                                        </p:cTn>
                                        <p:tgtEl>
                                          <p:spTgt spid="168"/>
                                        </p:tgtEl>
                                        <p:attrNameLst>
                                          <p:attrName>style.visibility</p:attrName>
                                        </p:attrNameLst>
                                      </p:cBhvr>
                                      <p:to>
                                        <p:strVal val="visible"/>
                                      </p:to>
                                    </p:set>
                                    <p:anim calcmode="lin" valueType="num">
                                      <p:cBhvr>
                                        <p:cTn id="111" dur="500" fill="hold"/>
                                        <p:tgtEl>
                                          <p:spTgt spid="168"/>
                                        </p:tgtEl>
                                        <p:attrNameLst>
                                          <p:attrName>ppt_w</p:attrName>
                                        </p:attrNameLst>
                                      </p:cBhvr>
                                      <p:tavLst>
                                        <p:tav tm="0">
                                          <p:val>
                                            <p:fltVal val="0"/>
                                          </p:val>
                                        </p:tav>
                                        <p:tav tm="100000">
                                          <p:val>
                                            <p:strVal val="#ppt_w"/>
                                          </p:val>
                                        </p:tav>
                                      </p:tavLst>
                                    </p:anim>
                                    <p:anim calcmode="lin" valueType="num">
                                      <p:cBhvr>
                                        <p:cTn id="112" dur="500" fill="hold"/>
                                        <p:tgtEl>
                                          <p:spTgt spid="168"/>
                                        </p:tgtEl>
                                        <p:attrNameLst>
                                          <p:attrName>ppt_h</p:attrName>
                                        </p:attrNameLst>
                                      </p:cBhvr>
                                      <p:tavLst>
                                        <p:tav tm="0">
                                          <p:val>
                                            <p:fltVal val="0"/>
                                          </p:val>
                                        </p:tav>
                                        <p:tav tm="100000">
                                          <p:val>
                                            <p:strVal val="#ppt_h"/>
                                          </p:val>
                                        </p:tav>
                                      </p:tavLst>
                                    </p:anim>
                                    <p:anim calcmode="lin" valueType="num">
                                      <p:cBhvr>
                                        <p:cTn id="113" dur="500" fill="hold"/>
                                        <p:tgtEl>
                                          <p:spTgt spid="168"/>
                                        </p:tgtEl>
                                        <p:attrNameLst>
                                          <p:attrName>style.rotation</p:attrName>
                                        </p:attrNameLst>
                                      </p:cBhvr>
                                      <p:tavLst>
                                        <p:tav tm="0">
                                          <p:val>
                                            <p:fltVal val="360"/>
                                          </p:val>
                                        </p:tav>
                                        <p:tav tm="100000">
                                          <p:val>
                                            <p:fltVal val="0"/>
                                          </p:val>
                                        </p:tav>
                                      </p:tavLst>
                                    </p:anim>
                                    <p:animEffect transition="in" filter="fade">
                                      <p:cBhvr>
                                        <p:cTn id="114" dur="500"/>
                                        <p:tgtEl>
                                          <p:spTgt spid="168"/>
                                        </p:tgtEl>
                                      </p:cBhvr>
                                    </p:animEffect>
                                  </p:childTnLst>
                                </p:cTn>
                              </p:par>
                            </p:childTnLst>
                          </p:cTn>
                        </p:par>
                        <p:par>
                          <p:cTn id="115" fill="hold">
                            <p:stCondLst>
                              <p:cond delay="3500"/>
                            </p:stCondLst>
                            <p:childTnLst>
                              <p:par>
                                <p:cTn id="116" presetID="22" presetClass="entr" presetSubtype="1" fill="hold" nodeType="afterEffect">
                                  <p:stCondLst>
                                    <p:cond delay="0"/>
                                  </p:stCondLst>
                                  <p:childTnLst>
                                    <p:set>
                                      <p:cBhvr>
                                        <p:cTn id="117" dur="1" fill="hold">
                                          <p:stCondLst>
                                            <p:cond delay="0"/>
                                          </p:stCondLst>
                                        </p:cTn>
                                        <p:tgtEl>
                                          <p:spTgt spid="104"/>
                                        </p:tgtEl>
                                        <p:attrNameLst>
                                          <p:attrName>style.visibility</p:attrName>
                                        </p:attrNameLst>
                                      </p:cBhvr>
                                      <p:to>
                                        <p:strVal val="visible"/>
                                      </p:to>
                                    </p:set>
                                    <p:animEffect transition="in" filter="wipe(up)">
                                      <p:cBhvr>
                                        <p:cTn id="118" dur="500"/>
                                        <p:tgtEl>
                                          <p:spTgt spid="104"/>
                                        </p:tgtEl>
                                      </p:cBhvr>
                                    </p:animEffect>
                                  </p:childTnLst>
                                </p:cTn>
                              </p:par>
                            </p:childTnLst>
                          </p:cTn>
                        </p:par>
                        <p:par>
                          <p:cTn id="119" fill="hold">
                            <p:stCondLst>
                              <p:cond delay="4000"/>
                            </p:stCondLst>
                            <p:childTnLst>
                              <p:par>
                                <p:cTn id="120" presetID="49" presetClass="entr" presetSubtype="0" decel="100000" fill="hold" nodeType="afterEffect">
                                  <p:stCondLst>
                                    <p:cond delay="0"/>
                                  </p:stCondLst>
                                  <p:childTnLst>
                                    <p:set>
                                      <p:cBhvr>
                                        <p:cTn id="121" dur="1" fill="hold">
                                          <p:stCondLst>
                                            <p:cond delay="0"/>
                                          </p:stCondLst>
                                        </p:cTn>
                                        <p:tgtEl>
                                          <p:spTgt spid="169"/>
                                        </p:tgtEl>
                                        <p:attrNameLst>
                                          <p:attrName>style.visibility</p:attrName>
                                        </p:attrNameLst>
                                      </p:cBhvr>
                                      <p:to>
                                        <p:strVal val="visible"/>
                                      </p:to>
                                    </p:set>
                                    <p:anim calcmode="lin" valueType="num">
                                      <p:cBhvr>
                                        <p:cTn id="122" dur="500" fill="hold"/>
                                        <p:tgtEl>
                                          <p:spTgt spid="169"/>
                                        </p:tgtEl>
                                        <p:attrNameLst>
                                          <p:attrName>ppt_w</p:attrName>
                                        </p:attrNameLst>
                                      </p:cBhvr>
                                      <p:tavLst>
                                        <p:tav tm="0">
                                          <p:val>
                                            <p:fltVal val="0"/>
                                          </p:val>
                                        </p:tav>
                                        <p:tav tm="100000">
                                          <p:val>
                                            <p:strVal val="#ppt_w"/>
                                          </p:val>
                                        </p:tav>
                                      </p:tavLst>
                                    </p:anim>
                                    <p:anim calcmode="lin" valueType="num">
                                      <p:cBhvr>
                                        <p:cTn id="123" dur="500" fill="hold"/>
                                        <p:tgtEl>
                                          <p:spTgt spid="169"/>
                                        </p:tgtEl>
                                        <p:attrNameLst>
                                          <p:attrName>ppt_h</p:attrName>
                                        </p:attrNameLst>
                                      </p:cBhvr>
                                      <p:tavLst>
                                        <p:tav tm="0">
                                          <p:val>
                                            <p:fltVal val="0"/>
                                          </p:val>
                                        </p:tav>
                                        <p:tav tm="100000">
                                          <p:val>
                                            <p:strVal val="#ppt_h"/>
                                          </p:val>
                                        </p:tav>
                                      </p:tavLst>
                                    </p:anim>
                                    <p:anim calcmode="lin" valueType="num">
                                      <p:cBhvr>
                                        <p:cTn id="124" dur="500" fill="hold"/>
                                        <p:tgtEl>
                                          <p:spTgt spid="169"/>
                                        </p:tgtEl>
                                        <p:attrNameLst>
                                          <p:attrName>style.rotation</p:attrName>
                                        </p:attrNameLst>
                                      </p:cBhvr>
                                      <p:tavLst>
                                        <p:tav tm="0">
                                          <p:val>
                                            <p:fltVal val="360"/>
                                          </p:val>
                                        </p:tav>
                                        <p:tav tm="100000">
                                          <p:val>
                                            <p:fltVal val="0"/>
                                          </p:val>
                                        </p:tav>
                                      </p:tavLst>
                                    </p:anim>
                                    <p:animEffect transition="in" filter="fade">
                                      <p:cBhvr>
                                        <p:cTn id="125" dur="500"/>
                                        <p:tgtEl>
                                          <p:spTgt spid="169"/>
                                        </p:tgtEl>
                                      </p:cBhvr>
                                    </p:animEffect>
                                  </p:childTnLst>
                                </p:cTn>
                              </p:par>
                            </p:childTnLst>
                          </p:cTn>
                        </p:par>
                        <p:par>
                          <p:cTn id="126" fill="hold">
                            <p:stCondLst>
                              <p:cond delay="4500"/>
                            </p:stCondLst>
                            <p:childTnLst>
                              <p:par>
                                <p:cTn id="127" presetID="22" presetClass="entr" presetSubtype="1" fill="hold" nodeType="afterEffect">
                                  <p:stCondLst>
                                    <p:cond delay="0"/>
                                  </p:stCondLst>
                                  <p:childTnLst>
                                    <p:set>
                                      <p:cBhvr>
                                        <p:cTn id="128" dur="1" fill="hold">
                                          <p:stCondLst>
                                            <p:cond delay="0"/>
                                          </p:stCondLst>
                                        </p:cTn>
                                        <p:tgtEl>
                                          <p:spTgt spid="107"/>
                                        </p:tgtEl>
                                        <p:attrNameLst>
                                          <p:attrName>style.visibility</p:attrName>
                                        </p:attrNameLst>
                                      </p:cBhvr>
                                      <p:to>
                                        <p:strVal val="visible"/>
                                      </p:to>
                                    </p:set>
                                    <p:animEffect transition="in" filter="wipe(up)">
                                      <p:cBhvr>
                                        <p:cTn id="129" dur="500"/>
                                        <p:tgtEl>
                                          <p:spTgt spid="107"/>
                                        </p:tgtEl>
                                      </p:cBhvr>
                                    </p:animEffect>
                                  </p:childTnLst>
                                </p:cTn>
                              </p:par>
                            </p:childTnLst>
                          </p:cTn>
                        </p:par>
                        <p:par>
                          <p:cTn id="130" fill="hold">
                            <p:stCondLst>
                              <p:cond delay="5000"/>
                            </p:stCondLst>
                            <p:childTnLst>
                              <p:par>
                                <p:cTn id="131" presetID="49" presetClass="entr" presetSubtype="0" decel="100000" fill="hold" nodeType="afterEffect">
                                  <p:stCondLst>
                                    <p:cond delay="0"/>
                                  </p:stCondLst>
                                  <p:childTnLst>
                                    <p:set>
                                      <p:cBhvr>
                                        <p:cTn id="132" dur="1" fill="hold">
                                          <p:stCondLst>
                                            <p:cond delay="0"/>
                                          </p:stCondLst>
                                        </p:cTn>
                                        <p:tgtEl>
                                          <p:spTgt spid="170"/>
                                        </p:tgtEl>
                                        <p:attrNameLst>
                                          <p:attrName>style.visibility</p:attrName>
                                        </p:attrNameLst>
                                      </p:cBhvr>
                                      <p:to>
                                        <p:strVal val="visible"/>
                                      </p:to>
                                    </p:set>
                                    <p:anim calcmode="lin" valueType="num">
                                      <p:cBhvr>
                                        <p:cTn id="133" dur="500" fill="hold"/>
                                        <p:tgtEl>
                                          <p:spTgt spid="170"/>
                                        </p:tgtEl>
                                        <p:attrNameLst>
                                          <p:attrName>ppt_w</p:attrName>
                                        </p:attrNameLst>
                                      </p:cBhvr>
                                      <p:tavLst>
                                        <p:tav tm="0">
                                          <p:val>
                                            <p:fltVal val="0"/>
                                          </p:val>
                                        </p:tav>
                                        <p:tav tm="100000">
                                          <p:val>
                                            <p:strVal val="#ppt_w"/>
                                          </p:val>
                                        </p:tav>
                                      </p:tavLst>
                                    </p:anim>
                                    <p:anim calcmode="lin" valueType="num">
                                      <p:cBhvr>
                                        <p:cTn id="134" dur="500" fill="hold"/>
                                        <p:tgtEl>
                                          <p:spTgt spid="170"/>
                                        </p:tgtEl>
                                        <p:attrNameLst>
                                          <p:attrName>ppt_h</p:attrName>
                                        </p:attrNameLst>
                                      </p:cBhvr>
                                      <p:tavLst>
                                        <p:tav tm="0">
                                          <p:val>
                                            <p:fltVal val="0"/>
                                          </p:val>
                                        </p:tav>
                                        <p:tav tm="100000">
                                          <p:val>
                                            <p:strVal val="#ppt_h"/>
                                          </p:val>
                                        </p:tav>
                                      </p:tavLst>
                                    </p:anim>
                                    <p:anim calcmode="lin" valueType="num">
                                      <p:cBhvr>
                                        <p:cTn id="135" dur="500" fill="hold"/>
                                        <p:tgtEl>
                                          <p:spTgt spid="170"/>
                                        </p:tgtEl>
                                        <p:attrNameLst>
                                          <p:attrName>style.rotation</p:attrName>
                                        </p:attrNameLst>
                                      </p:cBhvr>
                                      <p:tavLst>
                                        <p:tav tm="0">
                                          <p:val>
                                            <p:fltVal val="360"/>
                                          </p:val>
                                        </p:tav>
                                        <p:tav tm="100000">
                                          <p:val>
                                            <p:fltVal val="0"/>
                                          </p:val>
                                        </p:tav>
                                      </p:tavLst>
                                    </p:anim>
                                    <p:animEffect transition="in" filter="fade">
                                      <p:cBhvr>
                                        <p:cTn id="136" dur="500"/>
                                        <p:tgtEl>
                                          <p:spTgt spid="170"/>
                                        </p:tgtEl>
                                      </p:cBhvr>
                                    </p:animEffect>
                                  </p:childTnLst>
                                </p:cTn>
                              </p:par>
                            </p:childTnLst>
                          </p:cTn>
                        </p:par>
                        <p:par>
                          <p:cTn id="137" fill="hold">
                            <p:stCondLst>
                              <p:cond delay="5500"/>
                            </p:stCondLst>
                            <p:childTnLst>
                              <p:par>
                                <p:cTn id="138" presetID="22" presetClass="entr" presetSubtype="1" fill="hold" nodeType="afterEffect">
                                  <p:stCondLst>
                                    <p:cond delay="0"/>
                                  </p:stCondLst>
                                  <p:childTnLst>
                                    <p:set>
                                      <p:cBhvr>
                                        <p:cTn id="139" dur="1" fill="hold">
                                          <p:stCondLst>
                                            <p:cond delay="0"/>
                                          </p:stCondLst>
                                        </p:cTn>
                                        <p:tgtEl>
                                          <p:spTgt spid="110"/>
                                        </p:tgtEl>
                                        <p:attrNameLst>
                                          <p:attrName>style.visibility</p:attrName>
                                        </p:attrNameLst>
                                      </p:cBhvr>
                                      <p:to>
                                        <p:strVal val="visible"/>
                                      </p:to>
                                    </p:set>
                                    <p:animEffect transition="in" filter="wipe(up)">
                                      <p:cBhvr>
                                        <p:cTn id="140" dur="500"/>
                                        <p:tgtEl>
                                          <p:spTgt spid="110"/>
                                        </p:tgtEl>
                                      </p:cBhvr>
                                    </p:animEffect>
                                  </p:childTnLst>
                                </p:cTn>
                              </p:par>
                            </p:childTnLst>
                          </p:cTn>
                        </p:par>
                        <p:par>
                          <p:cTn id="141" fill="hold">
                            <p:stCondLst>
                              <p:cond delay="6000"/>
                            </p:stCondLst>
                            <p:childTnLst>
                              <p:par>
                                <p:cTn id="142" presetID="49" presetClass="entr" presetSubtype="0" decel="100000" fill="hold" nodeType="afterEffect">
                                  <p:stCondLst>
                                    <p:cond delay="0"/>
                                  </p:stCondLst>
                                  <p:childTnLst>
                                    <p:set>
                                      <p:cBhvr>
                                        <p:cTn id="143" dur="1" fill="hold">
                                          <p:stCondLst>
                                            <p:cond delay="0"/>
                                          </p:stCondLst>
                                        </p:cTn>
                                        <p:tgtEl>
                                          <p:spTgt spid="171"/>
                                        </p:tgtEl>
                                        <p:attrNameLst>
                                          <p:attrName>style.visibility</p:attrName>
                                        </p:attrNameLst>
                                      </p:cBhvr>
                                      <p:to>
                                        <p:strVal val="visible"/>
                                      </p:to>
                                    </p:set>
                                    <p:anim calcmode="lin" valueType="num">
                                      <p:cBhvr>
                                        <p:cTn id="144" dur="500" fill="hold"/>
                                        <p:tgtEl>
                                          <p:spTgt spid="171"/>
                                        </p:tgtEl>
                                        <p:attrNameLst>
                                          <p:attrName>ppt_w</p:attrName>
                                        </p:attrNameLst>
                                      </p:cBhvr>
                                      <p:tavLst>
                                        <p:tav tm="0">
                                          <p:val>
                                            <p:fltVal val="0"/>
                                          </p:val>
                                        </p:tav>
                                        <p:tav tm="100000">
                                          <p:val>
                                            <p:strVal val="#ppt_w"/>
                                          </p:val>
                                        </p:tav>
                                      </p:tavLst>
                                    </p:anim>
                                    <p:anim calcmode="lin" valueType="num">
                                      <p:cBhvr>
                                        <p:cTn id="145" dur="500" fill="hold"/>
                                        <p:tgtEl>
                                          <p:spTgt spid="171"/>
                                        </p:tgtEl>
                                        <p:attrNameLst>
                                          <p:attrName>ppt_h</p:attrName>
                                        </p:attrNameLst>
                                      </p:cBhvr>
                                      <p:tavLst>
                                        <p:tav tm="0">
                                          <p:val>
                                            <p:fltVal val="0"/>
                                          </p:val>
                                        </p:tav>
                                        <p:tav tm="100000">
                                          <p:val>
                                            <p:strVal val="#ppt_h"/>
                                          </p:val>
                                        </p:tav>
                                      </p:tavLst>
                                    </p:anim>
                                    <p:anim calcmode="lin" valueType="num">
                                      <p:cBhvr>
                                        <p:cTn id="146" dur="500" fill="hold"/>
                                        <p:tgtEl>
                                          <p:spTgt spid="171"/>
                                        </p:tgtEl>
                                        <p:attrNameLst>
                                          <p:attrName>style.rotation</p:attrName>
                                        </p:attrNameLst>
                                      </p:cBhvr>
                                      <p:tavLst>
                                        <p:tav tm="0">
                                          <p:val>
                                            <p:fltVal val="360"/>
                                          </p:val>
                                        </p:tav>
                                        <p:tav tm="100000">
                                          <p:val>
                                            <p:fltVal val="0"/>
                                          </p:val>
                                        </p:tav>
                                      </p:tavLst>
                                    </p:anim>
                                    <p:animEffect transition="in" filter="fade">
                                      <p:cBhvr>
                                        <p:cTn id="147" dur="500"/>
                                        <p:tgtEl>
                                          <p:spTgt spid="171"/>
                                        </p:tgtEl>
                                      </p:cBhvr>
                                    </p:animEffect>
                                  </p:childTnLst>
                                </p:cTn>
                              </p:par>
                            </p:childTnLst>
                          </p:cTn>
                        </p:par>
                        <p:par>
                          <p:cTn id="148" fill="hold">
                            <p:stCondLst>
                              <p:cond delay="6500"/>
                            </p:stCondLst>
                            <p:childTnLst>
                              <p:par>
                                <p:cTn id="149" presetID="22" presetClass="entr" presetSubtype="1" fill="hold" nodeType="afterEffect">
                                  <p:stCondLst>
                                    <p:cond delay="0"/>
                                  </p:stCondLst>
                                  <p:childTnLst>
                                    <p:set>
                                      <p:cBhvr>
                                        <p:cTn id="150" dur="1" fill="hold">
                                          <p:stCondLst>
                                            <p:cond delay="0"/>
                                          </p:stCondLst>
                                        </p:cTn>
                                        <p:tgtEl>
                                          <p:spTgt spid="113"/>
                                        </p:tgtEl>
                                        <p:attrNameLst>
                                          <p:attrName>style.visibility</p:attrName>
                                        </p:attrNameLst>
                                      </p:cBhvr>
                                      <p:to>
                                        <p:strVal val="visible"/>
                                      </p:to>
                                    </p:set>
                                    <p:animEffect transition="in" filter="wipe(up)">
                                      <p:cBhvr>
                                        <p:cTn id="151" dur="500"/>
                                        <p:tgtEl>
                                          <p:spTgt spid="113"/>
                                        </p:tgtEl>
                                      </p:cBhvr>
                                    </p:animEffect>
                                  </p:childTnLst>
                                </p:cTn>
                              </p:par>
                            </p:childTnLst>
                          </p:cTn>
                        </p:par>
                        <p:par>
                          <p:cTn id="152" fill="hold">
                            <p:stCondLst>
                              <p:cond delay="7000"/>
                            </p:stCondLst>
                            <p:childTnLst>
                              <p:par>
                                <p:cTn id="153" presetID="49" presetClass="entr" presetSubtype="0" decel="100000" fill="hold" nodeType="afterEffect">
                                  <p:stCondLst>
                                    <p:cond delay="0"/>
                                  </p:stCondLst>
                                  <p:childTnLst>
                                    <p:set>
                                      <p:cBhvr>
                                        <p:cTn id="154" dur="1" fill="hold">
                                          <p:stCondLst>
                                            <p:cond delay="0"/>
                                          </p:stCondLst>
                                        </p:cTn>
                                        <p:tgtEl>
                                          <p:spTgt spid="172"/>
                                        </p:tgtEl>
                                        <p:attrNameLst>
                                          <p:attrName>style.visibility</p:attrName>
                                        </p:attrNameLst>
                                      </p:cBhvr>
                                      <p:to>
                                        <p:strVal val="visible"/>
                                      </p:to>
                                    </p:set>
                                    <p:anim calcmode="lin" valueType="num">
                                      <p:cBhvr>
                                        <p:cTn id="155" dur="500" fill="hold"/>
                                        <p:tgtEl>
                                          <p:spTgt spid="172"/>
                                        </p:tgtEl>
                                        <p:attrNameLst>
                                          <p:attrName>ppt_w</p:attrName>
                                        </p:attrNameLst>
                                      </p:cBhvr>
                                      <p:tavLst>
                                        <p:tav tm="0">
                                          <p:val>
                                            <p:fltVal val="0"/>
                                          </p:val>
                                        </p:tav>
                                        <p:tav tm="100000">
                                          <p:val>
                                            <p:strVal val="#ppt_w"/>
                                          </p:val>
                                        </p:tav>
                                      </p:tavLst>
                                    </p:anim>
                                    <p:anim calcmode="lin" valueType="num">
                                      <p:cBhvr>
                                        <p:cTn id="156" dur="500" fill="hold"/>
                                        <p:tgtEl>
                                          <p:spTgt spid="172"/>
                                        </p:tgtEl>
                                        <p:attrNameLst>
                                          <p:attrName>ppt_h</p:attrName>
                                        </p:attrNameLst>
                                      </p:cBhvr>
                                      <p:tavLst>
                                        <p:tav tm="0">
                                          <p:val>
                                            <p:fltVal val="0"/>
                                          </p:val>
                                        </p:tav>
                                        <p:tav tm="100000">
                                          <p:val>
                                            <p:strVal val="#ppt_h"/>
                                          </p:val>
                                        </p:tav>
                                      </p:tavLst>
                                    </p:anim>
                                    <p:anim calcmode="lin" valueType="num">
                                      <p:cBhvr>
                                        <p:cTn id="157" dur="500" fill="hold"/>
                                        <p:tgtEl>
                                          <p:spTgt spid="172"/>
                                        </p:tgtEl>
                                        <p:attrNameLst>
                                          <p:attrName>style.rotation</p:attrName>
                                        </p:attrNameLst>
                                      </p:cBhvr>
                                      <p:tavLst>
                                        <p:tav tm="0">
                                          <p:val>
                                            <p:fltVal val="360"/>
                                          </p:val>
                                        </p:tav>
                                        <p:tav tm="100000">
                                          <p:val>
                                            <p:fltVal val="0"/>
                                          </p:val>
                                        </p:tav>
                                      </p:tavLst>
                                    </p:anim>
                                    <p:animEffect transition="in" filter="fade">
                                      <p:cBhvr>
                                        <p:cTn id="158" dur="500"/>
                                        <p:tgtEl>
                                          <p:spTgt spid="172"/>
                                        </p:tgtEl>
                                      </p:cBhvr>
                                    </p:animEffect>
                                  </p:childTnLst>
                                </p:cTn>
                              </p:par>
                            </p:childTnLst>
                          </p:cTn>
                        </p:par>
                        <p:par>
                          <p:cTn id="159" fill="hold">
                            <p:stCondLst>
                              <p:cond delay="7500"/>
                            </p:stCondLst>
                            <p:childTnLst>
                              <p:par>
                                <p:cTn id="160" presetID="22" presetClass="entr" presetSubtype="2" fill="hold" nodeType="afterEffect">
                                  <p:stCondLst>
                                    <p:cond delay="0"/>
                                  </p:stCondLst>
                                  <p:childTnLst>
                                    <p:set>
                                      <p:cBhvr>
                                        <p:cTn id="161" dur="1" fill="hold">
                                          <p:stCondLst>
                                            <p:cond delay="0"/>
                                          </p:stCondLst>
                                        </p:cTn>
                                        <p:tgtEl>
                                          <p:spTgt spid="11"/>
                                        </p:tgtEl>
                                        <p:attrNameLst>
                                          <p:attrName>style.visibility</p:attrName>
                                        </p:attrNameLst>
                                      </p:cBhvr>
                                      <p:to>
                                        <p:strVal val="visible"/>
                                      </p:to>
                                    </p:set>
                                    <p:animEffect transition="in" filter="wipe(right)">
                                      <p:cBhvr>
                                        <p:cTn id="162" dur="500"/>
                                        <p:tgtEl>
                                          <p:spTgt spid="11"/>
                                        </p:tgtEl>
                                      </p:cBhvr>
                                    </p:animEffec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120"/>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121"/>
                                        </p:tgtEl>
                                        <p:attrNameLst>
                                          <p:attrName>style.visibility</p:attrName>
                                        </p:attrNameLst>
                                      </p:cBhvr>
                                      <p:to>
                                        <p:strVal val="hidden"/>
                                      </p:to>
                                    </p:set>
                                  </p:childTnLst>
                                </p:cTn>
                              </p:par>
                              <p:par>
                                <p:cTn id="169" presetID="1" presetClass="entr" presetSubtype="0" fill="hold" nodeType="withEffect">
                                  <p:stCondLst>
                                    <p:cond delay="0"/>
                                  </p:stCondLst>
                                  <p:childTnLst>
                                    <p:set>
                                      <p:cBhvr>
                                        <p:cTn id="170" dur="1" fill="hold">
                                          <p:stCondLst>
                                            <p:cond delay="0"/>
                                          </p:stCondLst>
                                        </p:cTn>
                                        <p:tgtEl>
                                          <p:spTgt spid="128"/>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27"/>
                                        </p:tgtEl>
                                        <p:attrNameLst>
                                          <p:attrName>style.visibility</p:attrName>
                                        </p:attrNameLst>
                                      </p:cBhvr>
                                      <p:to>
                                        <p:strVal val="visible"/>
                                      </p:to>
                                    </p:set>
                                  </p:childTnLst>
                                </p:cTn>
                              </p:par>
                            </p:childTnLst>
                          </p:cTn>
                        </p:par>
                        <p:par>
                          <p:cTn id="173" fill="hold">
                            <p:stCondLst>
                              <p:cond delay="0"/>
                            </p:stCondLst>
                            <p:childTnLst>
                              <p:par>
                                <p:cTn id="174" presetID="9" presetClass="entr" presetSubtype="0" fill="hold" grpId="0" nodeType="afterEffect">
                                  <p:stCondLst>
                                    <p:cond delay="0"/>
                                  </p:stCondLst>
                                  <p:childTnLst>
                                    <p:set>
                                      <p:cBhvr>
                                        <p:cTn id="175" dur="1" fill="hold">
                                          <p:stCondLst>
                                            <p:cond delay="0"/>
                                          </p:stCondLst>
                                        </p:cTn>
                                        <p:tgtEl>
                                          <p:spTgt spid="135"/>
                                        </p:tgtEl>
                                        <p:attrNameLst>
                                          <p:attrName>style.visibility</p:attrName>
                                        </p:attrNameLst>
                                      </p:cBhvr>
                                      <p:to>
                                        <p:strVal val="visible"/>
                                      </p:to>
                                    </p:set>
                                    <p:animEffect transition="in" filter="dissolve">
                                      <p:cBhvr>
                                        <p:cTn id="176" dur="500"/>
                                        <p:tgtEl>
                                          <p:spTgt spid="135"/>
                                        </p:tgtEl>
                                      </p:cBhvr>
                                    </p:animEffect>
                                  </p:childTnLst>
                                </p:cTn>
                              </p:par>
                              <p:par>
                                <p:cTn id="177" presetID="9" presetClass="entr" presetSubtype="0" fill="hold" nodeType="withEffect">
                                  <p:stCondLst>
                                    <p:cond delay="0"/>
                                  </p:stCondLst>
                                  <p:childTnLst>
                                    <p:set>
                                      <p:cBhvr>
                                        <p:cTn id="178" dur="1" fill="hold">
                                          <p:stCondLst>
                                            <p:cond delay="0"/>
                                          </p:stCondLst>
                                        </p:cTn>
                                        <p:tgtEl>
                                          <p:spTgt spid="173"/>
                                        </p:tgtEl>
                                        <p:attrNameLst>
                                          <p:attrName>style.visibility</p:attrName>
                                        </p:attrNameLst>
                                      </p:cBhvr>
                                      <p:to>
                                        <p:strVal val="visible"/>
                                      </p:to>
                                    </p:set>
                                    <p:animEffect transition="in" filter="dissolve">
                                      <p:cBhvr>
                                        <p:cTn id="179" dur="500"/>
                                        <p:tgtEl>
                                          <p:spTgt spid="173"/>
                                        </p:tgtEl>
                                      </p:cBhvr>
                                    </p:animEffect>
                                  </p:childTnLst>
                                </p:cTn>
                              </p:par>
                              <p:par>
                                <p:cTn id="180" presetID="9" presetClass="entr" presetSubtype="0" fill="hold" grpId="0" nodeType="withEffect">
                                  <p:stCondLst>
                                    <p:cond delay="0"/>
                                  </p:stCondLst>
                                  <p:childTnLst>
                                    <p:set>
                                      <p:cBhvr>
                                        <p:cTn id="181" dur="1" fill="hold">
                                          <p:stCondLst>
                                            <p:cond delay="0"/>
                                          </p:stCondLst>
                                        </p:cTn>
                                        <p:tgtEl>
                                          <p:spTgt spid="122"/>
                                        </p:tgtEl>
                                        <p:attrNameLst>
                                          <p:attrName>style.visibility</p:attrName>
                                        </p:attrNameLst>
                                      </p:cBhvr>
                                      <p:to>
                                        <p:strVal val="visible"/>
                                      </p:to>
                                    </p:set>
                                    <p:animEffect transition="in" filter="dissolve">
                                      <p:cBhvr>
                                        <p:cTn id="182" dur="500"/>
                                        <p:tgtEl>
                                          <p:spTgt spid="122"/>
                                        </p:tgtEl>
                                      </p:cBhvr>
                                    </p:animEffect>
                                  </p:childTnLst>
                                </p:cTn>
                              </p:par>
                              <p:par>
                                <p:cTn id="183" presetID="9" presetClass="entr" presetSubtype="0" fill="hold" grpId="0" nodeType="withEffect">
                                  <p:stCondLst>
                                    <p:cond delay="0"/>
                                  </p:stCondLst>
                                  <p:childTnLst>
                                    <p:set>
                                      <p:cBhvr>
                                        <p:cTn id="184" dur="1" fill="hold">
                                          <p:stCondLst>
                                            <p:cond delay="0"/>
                                          </p:stCondLst>
                                        </p:cTn>
                                        <p:tgtEl>
                                          <p:spTgt spid="155"/>
                                        </p:tgtEl>
                                        <p:attrNameLst>
                                          <p:attrName>style.visibility</p:attrName>
                                        </p:attrNameLst>
                                      </p:cBhvr>
                                      <p:to>
                                        <p:strVal val="visible"/>
                                      </p:to>
                                    </p:set>
                                    <p:animEffect transition="in" filter="dissolve">
                                      <p:cBhvr>
                                        <p:cTn id="185" dur="500"/>
                                        <p:tgtEl>
                                          <p:spTgt spid="155"/>
                                        </p:tgtEl>
                                      </p:cBhvr>
                                    </p:animEffect>
                                  </p:childTnLst>
                                </p:cTn>
                              </p:par>
                            </p:childTnLst>
                          </p:cTn>
                        </p:par>
                        <p:par>
                          <p:cTn id="186" fill="hold">
                            <p:stCondLst>
                              <p:cond delay="500"/>
                            </p:stCondLst>
                            <p:childTnLst>
                              <p:par>
                                <p:cTn id="187" presetID="12" presetClass="entr" presetSubtype="4" fill="hold" grpId="0" nodeType="afterEffect">
                                  <p:stCondLst>
                                    <p:cond delay="0"/>
                                  </p:stCondLst>
                                  <p:childTnLst>
                                    <p:set>
                                      <p:cBhvr>
                                        <p:cTn id="188" dur="1" fill="hold">
                                          <p:stCondLst>
                                            <p:cond delay="0"/>
                                          </p:stCondLst>
                                        </p:cTn>
                                        <p:tgtEl>
                                          <p:spTgt spid="124"/>
                                        </p:tgtEl>
                                        <p:attrNameLst>
                                          <p:attrName>style.visibility</p:attrName>
                                        </p:attrNameLst>
                                      </p:cBhvr>
                                      <p:to>
                                        <p:strVal val="visible"/>
                                      </p:to>
                                    </p:set>
                                    <p:anim calcmode="lin" valueType="num">
                                      <p:cBhvr additive="base">
                                        <p:cTn id="189" dur="500"/>
                                        <p:tgtEl>
                                          <p:spTgt spid="124"/>
                                        </p:tgtEl>
                                        <p:attrNameLst>
                                          <p:attrName>ppt_y</p:attrName>
                                        </p:attrNameLst>
                                      </p:cBhvr>
                                      <p:tavLst>
                                        <p:tav tm="0">
                                          <p:val>
                                            <p:strVal val="#ppt_y+#ppt_h*1.125000"/>
                                          </p:val>
                                        </p:tav>
                                        <p:tav tm="100000">
                                          <p:val>
                                            <p:strVal val="#ppt_y"/>
                                          </p:val>
                                        </p:tav>
                                      </p:tavLst>
                                    </p:anim>
                                    <p:animEffect transition="in" filter="wipe(up)">
                                      <p:cBhvr>
                                        <p:cTn id="190" dur="500"/>
                                        <p:tgtEl>
                                          <p:spTgt spid="124"/>
                                        </p:tgtEl>
                                      </p:cBhvr>
                                    </p:animEffect>
                                  </p:childTnLst>
                                </p:cTn>
                              </p:par>
                              <p:par>
                                <p:cTn id="191" presetID="12" presetClass="entr" presetSubtype="4" fill="hold" grpId="0" nodeType="withEffect">
                                  <p:stCondLst>
                                    <p:cond delay="0"/>
                                  </p:stCondLst>
                                  <p:childTnLst>
                                    <p:set>
                                      <p:cBhvr>
                                        <p:cTn id="192" dur="1" fill="hold">
                                          <p:stCondLst>
                                            <p:cond delay="0"/>
                                          </p:stCondLst>
                                        </p:cTn>
                                        <p:tgtEl>
                                          <p:spTgt spid="125"/>
                                        </p:tgtEl>
                                        <p:attrNameLst>
                                          <p:attrName>style.visibility</p:attrName>
                                        </p:attrNameLst>
                                      </p:cBhvr>
                                      <p:to>
                                        <p:strVal val="visible"/>
                                      </p:to>
                                    </p:set>
                                    <p:anim calcmode="lin" valueType="num">
                                      <p:cBhvr additive="base">
                                        <p:cTn id="193" dur="500"/>
                                        <p:tgtEl>
                                          <p:spTgt spid="125"/>
                                        </p:tgtEl>
                                        <p:attrNameLst>
                                          <p:attrName>ppt_y</p:attrName>
                                        </p:attrNameLst>
                                      </p:cBhvr>
                                      <p:tavLst>
                                        <p:tav tm="0">
                                          <p:val>
                                            <p:strVal val="#ppt_y+#ppt_h*1.125000"/>
                                          </p:val>
                                        </p:tav>
                                        <p:tav tm="100000">
                                          <p:val>
                                            <p:strVal val="#ppt_y"/>
                                          </p:val>
                                        </p:tav>
                                      </p:tavLst>
                                    </p:anim>
                                    <p:animEffect transition="in" filter="wipe(up)">
                                      <p:cBhvr>
                                        <p:cTn id="194"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1" grpId="1" animBg="1"/>
      <p:bldP spid="120" grpId="0" animBg="1"/>
      <p:bldP spid="120" grpId="1" animBg="1"/>
      <p:bldP spid="155" grpId="0" animBg="1"/>
      <p:bldP spid="122" grpId="0" animBg="1"/>
      <p:bldP spid="119" grpId="0" animBg="1"/>
      <p:bldP spid="119" grpId="1" animBg="1"/>
      <p:bldP spid="116" grpId="0"/>
      <p:bldP spid="118" grpId="0"/>
      <p:bldP spid="117" grpId="0"/>
      <p:bldP spid="124" grpId="0"/>
      <p:bldP spid="125" grpId="0"/>
      <p:bldP spid="130" grpId="0"/>
      <p:bldP spid="1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散乱光の偏光 </a:t>
            </a:r>
            <a:r>
              <a:rPr kumimoji="1" lang="en-US" altLang="ja-JP" dirty="0"/>
              <a:t>[1]</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135364"/>
            <a:ext cx="2160240" cy="772117"/>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4135364"/>
            <a:ext cx="720080" cy="877812"/>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708920"/>
            <a:ext cx="720080" cy="689842"/>
          </a:xfrm>
          <a:prstGeom prst="rect">
            <a:avLst/>
          </a:prstGeom>
        </p:spPr>
      </p:pic>
      <p:cxnSp>
        <p:nvCxnSpPr>
          <p:cNvPr id="10" name="直線矢印コネクタ 9"/>
          <p:cNvCxnSpPr/>
          <p:nvPr/>
        </p:nvCxnSpPr>
        <p:spPr bwMode="auto">
          <a:xfrm flipH="1">
            <a:off x="2411760" y="449540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cxnSp>
        <p:nvCxnSpPr>
          <p:cNvPr id="11" name="直線矢印コネクタ 10"/>
          <p:cNvCxnSpPr/>
          <p:nvPr/>
        </p:nvCxnSpPr>
        <p:spPr bwMode="auto">
          <a:xfrm flipH="1">
            <a:off x="2411760" y="413536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sp>
        <p:nvSpPr>
          <p:cNvPr id="43" name="円/楕円 42"/>
          <p:cNvSpPr/>
          <p:nvPr/>
        </p:nvSpPr>
        <p:spPr bwMode="auto">
          <a:xfrm>
            <a:off x="598500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44" name="直線矢印コネクタ 43"/>
          <p:cNvCxnSpPr/>
          <p:nvPr/>
        </p:nvCxnSpPr>
        <p:spPr bwMode="auto">
          <a:xfrm flipV="1">
            <a:off x="608416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5" name="直線矢印コネクタ 44"/>
          <p:cNvCxnSpPr/>
          <p:nvPr/>
        </p:nvCxnSpPr>
        <p:spPr bwMode="auto">
          <a:xfrm>
            <a:off x="601216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6" name="直線矢印コネクタ 45"/>
          <p:cNvCxnSpPr/>
          <p:nvPr/>
        </p:nvCxnSpPr>
        <p:spPr bwMode="auto">
          <a:xfrm flipH="1" flipV="1">
            <a:off x="558011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7" name="直線矢印コネクタ 46"/>
          <p:cNvCxnSpPr/>
          <p:nvPr/>
        </p:nvCxnSpPr>
        <p:spPr bwMode="auto">
          <a:xfrm flipH="1">
            <a:off x="565212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58" name="円/楕円 57"/>
          <p:cNvSpPr/>
          <p:nvPr/>
        </p:nvSpPr>
        <p:spPr bwMode="auto">
          <a:xfrm>
            <a:off x="382476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9" name="直線矢印コネクタ 58"/>
          <p:cNvCxnSpPr/>
          <p:nvPr/>
        </p:nvCxnSpPr>
        <p:spPr bwMode="auto">
          <a:xfrm flipV="1">
            <a:off x="392392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0" name="直線矢印コネクタ 59"/>
          <p:cNvCxnSpPr/>
          <p:nvPr/>
        </p:nvCxnSpPr>
        <p:spPr bwMode="auto">
          <a:xfrm>
            <a:off x="385192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1" name="直線矢印コネクタ 60"/>
          <p:cNvCxnSpPr/>
          <p:nvPr/>
        </p:nvCxnSpPr>
        <p:spPr bwMode="auto">
          <a:xfrm flipH="1" flipV="1">
            <a:off x="341987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2" name="直線矢印コネクタ 61"/>
          <p:cNvCxnSpPr/>
          <p:nvPr/>
        </p:nvCxnSpPr>
        <p:spPr bwMode="auto">
          <a:xfrm flipH="1">
            <a:off x="349188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73" name="円/楕円 72"/>
          <p:cNvSpPr/>
          <p:nvPr/>
        </p:nvSpPr>
        <p:spPr bwMode="auto">
          <a:xfrm>
            <a:off x="382476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74" name="直線矢印コネクタ 73"/>
          <p:cNvCxnSpPr/>
          <p:nvPr/>
        </p:nvCxnSpPr>
        <p:spPr bwMode="auto">
          <a:xfrm flipV="1">
            <a:off x="392392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5" name="直線矢印コネクタ 74"/>
          <p:cNvCxnSpPr/>
          <p:nvPr/>
        </p:nvCxnSpPr>
        <p:spPr bwMode="auto">
          <a:xfrm>
            <a:off x="385192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6" name="直線矢印コネクタ 75"/>
          <p:cNvCxnSpPr/>
          <p:nvPr/>
        </p:nvCxnSpPr>
        <p:spPr bwMode="auto">
          <a:xfrm flipH="1" flipV="1">
            <a:off x="341987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7" name="直線矢印コネクタ 76"/>
          <p:cNvCxnSpPr/>
          <p:nvPr/>
        </p:nvCxnSpPr>
        <p:spPr bwMode="auto">
          <a:xfrm flipH="1">
            <a:off x="349188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88" name="円/楕円 87"/>
          <p:cNvSpPr/>
          <p:nvPr/>
        </p:nvSpPr>
        <p:spPr bwMode="auto">
          <a:xfrm>
            <a:off x="598500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89" name="直線矢印コネクタ 88"/>
          <p:cNvCxnSpPr/>
          <p:nvPr/>
        </p:nvCxnSpPr>
        <p:spPr bwMode="auto">
          <a:xfrm flipV="1">
            <a:off x="608416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0" name="直線矢印コネクタ 89"/>
          <p:cNvCxnSpPr/>
          <p:nvPr/>
        </p:nvCxnSpPr>
        <p:spPr bwMode="auto">
          <a:xfrm>
            <a:off x="601216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1" name="直線矢印コネクタ 90"/>
          <p:cNvCxnSpPr/>
          <p:nvPr/>
        </p:nvCxnSpPr>
        <p:spPr bwMode="auto">
          <a:xfrm flipH="1" flipV="1">
            <a:off x="558011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2" name="直線矢印コネクタ 91"/>
          <p:cNvCxnSpPr/>
          <p:nvPr/>
        </p:nvCxnSpPr>
        <p:spPr bwMode="auto">
          <a:xfrm flipH="1">
            <a:off x="565212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1" name="直線矢印コネクタ 100"/>
          <p:cNvCxnSpPr>
            <a:endCxn id="88" idx="0"/>
          </p:cNvCxnSpPr>
          <p:nvPr/>
        </p:nvCxnSpPr>
        <p:spPr bwMode="auto">
          <a:xfrm>
            <a:off x="5652120" y="3429000"/>
            <a:ext cx="368885" cy="679205"/>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10" name="直線矢印コネクタ 109"/>
          <p:cNvCxnSpPr>
            <a:endCxn id="73" idx="0"/>
          </p:cNvCxnSpPr>
          <p:nvPr/>
        </p:nvCxnSpPr>
        <p:spPr bwMode="auto">
          <a:xfrm flipH="1">
            <a:off x="3860765" y="3429000"/>
            <a:ext cx="1791355" cy="679205"/>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nvGrpSpPr>
          <p:cNvPr id="98" name="グループ化 97"/>
          <p:cNvGrpSpPr/>
          <p:nvPr/>
        </p:nvGrpSpPr>
        <p:grpSpPr>
          <a:xfrm>
            <a:off x="6869460" y="4221088"/>
            <a:ext cx="582860" cy="589281"/>
            <a:chOff x="1628695" y="3294330"/>
            <a:chExt cx="216129" cy="218510"/>
          </a:xfrm>
        </p:grpSpPr>
        <p:sp>
          <p:nvSpPr>
            <p:cNvPr id="100" name="円/楕円 99"/>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02" name="直線コネクタ 101"/>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03" name="直線コネクタ 102"/>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05" name="直線コネクタ 104"/>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06" name="直線コネクタ 105"/>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08" name="グループ化 107"/>
          <p:cNvGrpSpPr/>
          <p:nvPr/>
        </p:nvGrpSpPr>
        <p:grpSpPr>
          <a:xfrm>
            <a:off x="2411760" y="4288336"/>
            <a:ext cx="432048" cy="436808"/>
            <a:chOff x="1628695" y="3294330"/>
            <a:chExt cx="216129" cy="218510"/>
          </a:xfrm>
        </p:grpSpPr>
        <p:sp>
          <p:nvSpPr>
            <p:cNvPr id="109" name="円/楕円 108"/>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11" name="直線コネクタ 110"/>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12" name="直線コネクタ 111"/>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14" name="直線コネクタ 113"/>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15" name="直線コネクタ 114"/>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26" name="グループ化 125"/>
          <p:cNvGrpSpPr/>
          <p:nvPr/>
        </p:nvGrpSpPr>
        <p:grpSpPr>
          <a:xfrm>
            <a:off x="3203848" y="3933056"/>
            <a:ext cx="582577" cy="388385"/>
            <a:chOff x="1700808" y="3728864"/>
            <a:chExt cx="216024" cy="144016"/>
          </a:xfrm>
        </p:grpSpPr>
        <p:sp>
          <p:nvSpPr>
            <p:cNvPr id="129" name="円/楕円 128"/>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30" name="直線コネクタ 129"/>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1" name="直線コネクタ 130"/>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2" name="直線コネクタ 131"/>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3" name="直線コネクタ 132"/>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34" name="グループ化 133"/>
          <p:cNvGrpSpPr/>
          <p:nvPr/>
        </p:nvGrpSpPr>
        <p:grpSpPr>
          <a:xfrm>
            <a:off x="2411760" y="3933056"/>
            <a:ext cx="582577" cy="388385"/>
            <a:chOff x="1700808" y="3728864"/>
            <a:chExt cx="216024" cy="144016"/>
          </a:xfrm>
        </p:grpSpPr>
        <p:sp>
          <p:nvSpPr>
            <p:cNvPr id="135" name="円/楕円 134"/>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36" name="直線コネクタ 135"/>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7" name="直線コネクタ 136"/>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8" name="直線コネクタ 137"/>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9" name="直線コネクタ 138"/>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40" name="グループ化 139"/>
          <p:cNvGrpSpPr/>
          <p:nvPr/>
        </p:nvGrpSpPr>
        <p:grpSpPr>
          <a:xfrm>
            <a:off x="5429583" y="3933056"/>
            <a:ext cx="582577" cy="388385"/>
            <a:chOff x="1700808" y="3728864"/>
            <a:chExt cx="216024" cy="144016"/>
          </a:xfrm>
        </p:grpSpPr>
        <p:sp>
          <p:nvSpPr>
            <p:cNvPr id="141" name="円/楕円 140"/>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42" name="直線コネクタ 141"/>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3" name="直線コネクタ 142"/>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4" name="直線コネクタ 143"/>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5" name="直線コネクタ 144"/>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52" name="グループ化 151"/>
          <p:cNvGrpSpPr/>
          <p:nvPr/>
        </p:nvGrpSpPr>
        <p:grpSpPr>
          <a:xfrm>
            <a:off x="5364088" y="3140968"/>
            <a:ext cx="582860" cy="589281"/>
            <a:chOff x="1628695" y="3294330"/>
            <a:chExt cx="216129" cy="218510"/>
          </a:xfrm>
        </p:grpSpPr>
        <p:sp>
          <p:nvSpPr>
            <p:cNvPr id="153" name="円/楕円 152"/>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54" name="直線コネクタ 153"/>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5" name="直線コネクタ 154"/>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6" name="直線コネクタ 155"/>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7" name="直線コネクタ 156"/>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46" name="グループ化 145"/>
          <p:cNvGrpSpPr/>
          <p:nvPr/>
        </p:nvGrpSpPr>
        <p:grpSpPr>
          <a:xfrm>
            <a:off x="5364088" y="3140968"/>
            <a:ext cx="582860" cy="589281"/>
            <a:chOff x="1628695" y="3294330"/>
            <a:chExt cx="216129" cy="218510"/>
          </a:xfrm>
        </p:grpSpPr>
        <p:sp>
          <p:nvSpPr>
            <p:cNvPr id="147" name="円/楕円 146"/>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48" name="直線コネクタ 147"/>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9" name="直線コネクタ 148"/>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0" name="直線コネクタ 149"/>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1" name="直線コネクタ 150"/>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58" name="グループ化 157"/>
          <p:cNvGrpSpPr/>
          <p:nvPr/>
        </p:nvGrpSpPr>
        <p:grpSpPr>
          <a:xfrm>
            <a:off x="2051720" y="476672"/>
            <a:ext cx="582860" cy="589281"/>
            <a:chOff x="1628695" y="3294330"/>
            <a:chExt cx="216129" cy="218510"/>
          </a:xfrm>
        </p:grpSpPr>
        <p:sp>
          <p:nvSpPr>
            <p:cNvPr id="159" name="円/楕円 158"/>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60" name="直線コネクタ 159"/>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1" name="直線コネクタ 160"/>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2" name="直線コネクタ 161"/>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3" name="直線コネクタ 162"/>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64" name="グループ化 163"/>
          <p:cNvGrpSpPr/>
          <p:nvPr/>
        </p:nvGrpSpPr>
        <p:grpSpPr>
          <a:xfrm>
            <a:off x="4925527" y="548680"/>
            <a:ext cx="582577" cy="388385"/>
            <a:chOff x="1700808" y="3728864"/>
            <a:chExt cx="216024" cy="144016"/>
          </a:xfrm>
        </p:grpSpPr>
        <p:sp>
          <p:nvSpPr>
            <p:cNvPr id="165" name="円/楕円 164"/>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66" name="直線コネクタ 165"/>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7" name="直線コネクタ 166"/>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8" name="直線コネクタ 167"/>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9" name="直線コネクタ 168"/>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sp>
        <p:nvSpPr>
          <p:cNvPr id="19" name="テキスト ボックス 18"/>
          <p:cNvSpPr txBox="1"/>
          <p:nvPr/>
        </p:nvSpPr>
        <p:spPr>
          <a:xfrm>
            <a:off x="2830741" y="548680"/>
            <a:ext cx="877163" cy="369332"/>
          </a:xfrm>
          <a:prstGeom prst="rect">
            <a:avLst/>
          </a:prstGeom>
          <a:noFill/>
        </p:spPr>
        <p:txBody>
          <a:bodyPr wrap="none" rtlCol="0">
            <a:spAutoFit/>
          </a:bodyPr>
          <a:lstStyle/>
          <a:p>
            <a:r>
              <a:rPr kumimoji="1" lang="ja-JP" altLang="en-US" dirty="0"/>
              <a:t>非偏光</a:t>
            </a:r>
          </a:p>
        </p:txBody>
      </p:sp>
      <p:sp>
        <p:nvSpPr>
          <p:cNvPr id="170" name="テキスト ボックス 169"/>
          <p:cNvSpPr txBox="1"/>
          <p:nvPr/>
        </p:nvSpPr>
        <p:spPr>
          <a:xfrm>
            <a:off x="5652120" y="548680"/>
            <a:ext cx="1107996" cy="369332"/>
          </a:xfrm>
          <a:prstGeom prst="rect">
            <a:avLst/>
          </a:prstGeom>
          <a:noFill/>
        </p:spPr>
        <p:txBody>
          <a:bodyPr wrap="none" rtlCol="0">
            <a:spAutoFit/>
          </a:bodyPr>
          <a:lstStyle/>
          <a:p>
            <a:r>
              <a:rPr kumimoji="1" lang="ja-JP" altLang="en-US" dirty="0"/>
              <a:t>部分偏光</a:t>
            </a:r>
          </a:p>
        </p:txBody>
      </p:sp>
      <p:sp>
        <p:nvSpPr>
          <p:cNvPr id="171" name="角丸四角形 170"/>
          <p:cNvSpPr/>
          <p:nvPr/>
        </p:nvSpPr>
        <p:spPr bwMode="auto">
          <a:xfrm>
            <a:off x="2051720" y="1124744"/>
            <a:ext cx="504056" cy="936104"/>
          </a:xfrm>
          <a:prstGeom prst="roundRect">
            <a:avLst/>
          </a:prstGeom>
          <a:noFill/>
          <a:ln w="3810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72" name="角丸四角形 171"/>
          <p:cNvSpPr/>
          <p:nvPr/>
        </p:nvSpPr>
        <p:spPr bwMode="auto">
          <a:xfrm>
            <a:off x="4788024" y="1124744"/>
            <a:ext cx="864096" cy="936104"/>
          </a:xfrm>
          <a:prstGeom prst="roundRect">
            <a:avLst/>
          </a:prstGeom>
          <a:noFill/>
          <a:ln w="3810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73" name="テキスト ボックス 172"/>
          <p:cNvSpPr txBox="1"/>
          <p:nvPr/>
        </p:nvSpPr>
        <p:spPr>
          <a:xfrm>
            <a:off x="683568" y="1196752"/>
            <a:ext cx="389850"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I</a:t>
            </a:r>
            <a:endParaRPr kumimoji="1" lang="ja-JP" altLang="en-US" sz="4800" i="1" dirty="0">
              <a:latin typeface="Times New Roman" panose="02020603050405020304" pitchFamily="18" charset="0"/>
              <a:cs typeface="Times New Roman" panose="02020603050405020304" pitchFamily="18" charset="0"/>
            </a:endParaRPr>
          </a:p>
        </p:txBody>
      </p:sp>
      <p:cxnSp>
        <p:nvCxnSpPr>
          <p:cNvPr id="174" name="直線コネクタ 173"/>
          <p:cNvCxnSpPr/>
          <p:nvPr/>
        </p:nvCxnSpPr>
        <p:spPr bwMode="auto">
          <a:xfrm>
            <a:off x="1403648"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5" name="直線コネクタ 174"/>
          <p:cNvCxnSpPr/>
          <p:nvPr/>
        </p:nvCxnSpPr>
        <p:spPr bwMode="auto">
          <a:xfrm>
            <a:off x="1403648" y="1772816"/>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6" name="直線コネクタ 175"/>
          <p:cNvCxnSpPr/>
          <p:nvPr/>
        </p:nvCxnSpPr>
        <p:spPr bwMode="auto">
          <a:xfrm>
            <a:off x="4139952" y="1628800"/>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7" name="直線コネクタ 176"/>
          <p:cNvCxnSpPr/>
          <p:nvPr/>
        </p:nvCxnSpPr>
        <p:spPr bwMode="auto">
          <a:xfrm>
            <a:off x="4355976" y="1412776"/>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78" name="テキスト ボックス 177"/>
          <p:cNvSpPr txBox="1"/>
          <p:nvPr/>
        </p:nvSpPr>
        <p:spPr>
          <a:xfrm>
            <a:off x="2051720"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R</a:t>
            </a:r>
            <a:endParaRPr kumimoji="1" lang="ja-JP" altLang="en-US" sz="4800" i="1" dirty="0">
              <a:latin typeface="Times New Roman" panose="02020603050405020304" pitchFamily="18" charset="0"/>
              <a:cs typeface="Times New Roman" panose="02020603050405020304" pitchFamily="18" charset="0"/>
            </a:endParaRPr>
          </a:p>
        </p:txBody>
      </p:sp>
      <p:sp>
        <p:nvSpPr>
          <p:cNvPr id="179" name="テキスト ボックス 178"/>
          <p:cNvSpPr txBox="1"/>
          <p:nvPr/>
        </p:nvSpPr>
        <p:spPr>
          <a:xfrm>
            <a:off x="6012160" y="1229851"/>
            <a:ext cx="492443" cy="830997"/>
          </a:xfrm>
          <a:prstGeom prst="rect">
            <a:avLst/>
          </a:prstGeom>
          <a:noFill/>
        </p:spPr>
        <p:txBody>
          <a:bodyPr wrap="none" rtlCol="0">
            <a:spAutoFit/>
          </a:bodyPr>
          <a:lstStyle/>
          <a:p>
            <a:r>
              <a:rPr kumimoji="1" lang="en-US" altLang="ja-JP" sz="4800" dirty="0">
                <a:latin typeface="Times New Roman" panose="02020603050405020304" pitchFamily="18" charset="0"/>
                <a:cs typeface="Times New Roman" panose="02020603050405020304" pitchFamily="18" charset="0"/>
              </a:rPr>
              <a:t>1</a:t>
            </a:r>
            <a:endParaRPr kumimoji="1" lang="ja-JP" altLang="en-US" sz="4800" dirty="0">
              <a:latin typeface="Times New Roman" panose="02020603050405020304" pitchFamily="18" charset="0"/>
              <a:cs typeface="Times New Roman" panose="02020603050405020304" pitchFamily="18" charset="0"/>
            </a:endParaRPr>
          </a:p>
        </p:txBody>
      </p:sp>
      <p:cxnSp>
        <p:nvCxnSpPr>
          <p:cNvPr id="180" name="直線コネクタ 179"/>
          <p:cNvCxnSpPr/>
          <p:nvPr/>
        </p:nvCxnSpPr>
        <p:spPr bwMode="auto">
          <a:xfrm>
            <a:off x="6588224"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81" name="左大かっこ 180"/>
          <p:cNvSpPr/>
          <p:nvPr/>
        </p:nvSpPr>
        <p:spPr bwMode="auto">
          <a:xfrm>
            <a:off x="5796136"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82" name="左大かっこ 181"/>
          <p:cNvSpPr/>
          <p:nvPr/>
        </p:nvSpPr>
        <p:spPr bwMode="auto">
          <a:xfrm flipH="1">
            <a:off x="8604448"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83" name="テキスト ボックス 182"/>
          <p:cNvSpPr txBox="1"/>
          <p:nvPr/>
        </p:nvSpPr>
        <p:spPr>
          <a:xfrm>
            <a:off x="2627784" y="1196752"/>
            <a:ext cx="457176"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84" name="テキスト ボックス 183"/>
          <p:cNvSpPr txBox="1"/>
          <p:nvPr/>
        </p:nvSpPr>
        <p:spPr>
          <a:xfrm>
            <a:off x="3491880" y="1126485"/>
            <a:ext cx="441146" cy="646331"/>
          </a:xfrm>
          <a:prstGeom prst="rect">
            <a:avLst/>
          </a:prstGeom>
          <a:noFill/>
        </p:spPr>
        <p:txBody>
          <a:bodyPr wrap="none" rtlCol="0">
            <a:spAutoFit/>
          </a:bodyPr>
          <a:lstStyle/>
          <a:p>
            <a:r>
              <a:rPr kumimoji="1" lang="en-US" altLang="ja-JP" sz="3600" i="1" dirty="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85" name="テキスト ボックス 184"/>
          <p:cNvSpPr txBox="1"/>
          <p:nvPr/>
        </p:nvSpPr>
        <p:spPr>
          <a:xfrm>
            <a:off x="3203848" y="1126485"/>
            <a:ext cx="437940" cy="646331"/>
          </a:xfrm>
          <a:prstGeom prst="rect">
            <a:avLst/>
          </a:prstGeom>
          <a:noFill/>
        </p:spPr>
        <p:txBody>
          <a:bodyPr wrap="none" rtlCol="0">
            <a:spAutoFit/>
          </a:bodyPr>
          <a:lstStyle/>
          <a:p>
            <a:r>
              <a:rPr kumimoji="1" lang="en-US" altLang="ja-JP" sz="3600" i="1" dirty="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86" name="直線コネクタ 185"/>
          <p:cNvCxnSpPr/>
          <p:nvPr/>
        </p:nvCxnSpPr>
        <p:spPr bwMode="auto">
          <a:xfrm>
            <a:off x="3059832"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87" name="テキスト ボックス 186"/>
          <p:cNvSpPr txBox="1"/>
          <p:nvPr/>
        </p:nvSpPr>
        <p:spPr>
          <a:xfrm>
            <a:off x="4788024"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A</a:t>
            </a:r>
            <a:endParaRPr kumimoji="1" lang="ja-JP" altLang="en-US" sz="4800" i="1" dirty="0">
              <a:latin typeface="Times New Roman" panose="02020603050405020304" pitchFamily="18" charset="0"/>
              <a:cs typeface="Times New Roman" panose="02020603050405020304" pitchFamily="18" charset="0"/>
            </a:endParaRPr>
          </a:p>
        </p:txBody>
      </p:sp>
      <p:sp>
        <p:nvSpPr>
          <p:cNvPr id="188" name="テキスト ボックス 187"/>
          <p:cNvSpPr txBox="1"/>
          <p:nvPr/>
        </p:nvSpPr>
        <p:spPr>
          <a:xfrm>
            <a:off x="5148064" y="1412776"/>
            <a:ext cx="513282" cy="646331"/>
          </a:xfrm>
          <a:prstGeom prst="rect">
            <a:avLst/>
          </a:prstGeom>
          <a:noFill/>
        </p:spPr>
        <p:txBody>
          <a:bodyPr wrap="none" rtlCol="0">
            <a:spAutoFit/>
          </a:bodyPr>
          <a:lstStyle/>
          <a:p>
            <a:r>
              <a:rPr lang="en-US" altLang="ja-JP" sz="3600" dirty="0">
                <a:latin typeface="Symbol" panose="05050102010706020507" pitchFamily="18" charset="2"/>
              </a:rPr>
              <a:t>¥</a:t>
            </a:r>
            <a:endParaRPr lang="ja-JP" altLang="en-US" sz="3600" dirty="0">
              <a:latin typeface="Symbol" panose="05050102010706020507" pitchFamily="18" charset="2"/>
            </a:endParaRPr>
          </a:p>
        </p:txBody>
      </p:sp>
      <p:sp>
        <p:nvSpPr>
          <p:cNvPr id="189" name="テキスト ボックス 188"/>
          <p:cNvSpPr txBox="1"/>
          <p:nvPr/>
        </p:nvSpPr>
        <p:spPr>
          <a:xfrm>
            <a:off x="7083182" y="1196752"/>
            <a:ext cx="457176"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90" name="テキスト ボックス 189"/>
          <p:cNvSpPr txBox="1"/>
          <p:nvPr/>
        </p:nvSpPr>
        <p:spPr>
          <a:xfrm>
            <a:off x="7947278" y="1126485"/>
            <a:ext cx="441146" cy="646331"/>
          </a:xfrm>
          <a:prstGeom prst="rect">
            <a:avLst/>
          </a:prstGeom>
          <a:noFill/>
        </p:spPr>
        <p:txBody>
          <a:bodyPr wrap="none" rtlCol="0">
            <a:spAutoFit/>
          </a:bodyPr>
          <a:lstStyle/>
          <a:p>
            <a:r>
              <a:rPr kumimoji="1" lang="en-US" altLang="ja-JP" sz="3600" i="1" dirty="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91" name="テキスト ボックス 190"/>
          <p:cNvSpPr txBox="1"/>
          <p:nvPr/>
        </p:nvSpPr>
        <p:spPr>
          <a:xfrm>
            <a:off x="7659246" y="1126485"/>
            <a:ext cx="437940" cy="646331"/>
          </a:xfrm>
          <a:prstGeom prst="rect">
            <a:avLst/>
          </a:prstGeom>
          <a:noFill/>
        </p:spPr>
        <p:txBody>
          <a:bodyPr wrap="none" rtlCol="0">
            <a:spAutoFit/>
          </a:bodyPr>
          <a:lstStyle/>
          <a:p>
            <a:r>
              <a:rPr kumimoji="1" lang="en-US" altLang="ja-JP" sz="3600" i="1" dirty="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92" name="直線コネクタ 191"/>
          <p:cNvCxnSpPr/>
          <p:nvPr/>
        </p:nvCxnSpPr>
        <p:spPr bwMode="auto">
          <a:xfrm>
            <a:off x="7515230"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93" name="角丸四角形 192"/>
          <p:cNvSpPr/>
          <p:nvPr/>
        </p:nvSpPr>
        <p:spPr bwMode="auto">
          <a:xfrm>
            <a:off x="5724128" y="1124744"/>
            <a:ext cx="3024336" cy="936104"/>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94" name="角丸四角形 193"/>
          <p:cNvSpPr/>
          <p:nvPr/>
        </p:nvSpPr>
        <p:spPr bwMode="auto">
          <a:xfrm>
            <a:off x="2627784" y="1124744"/>
            <a:ext cx="1368152" cy="936104"/>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95" name="テキスト ボックス 194"/>
          <p:cNvSpPr txBox="1"/>
          <p:nvPr/>
        </p:nvSpPr>
        <p:spPr>
          <a:xfrm>
            <a:off x="6215117" y="2132856"/>
            <a:ext cx="877163" cy="369332"/>
          </a:xfrm>
          <a:prstGeom prst="rect">
            <a:avLst/>
          </a:prstGeom>
          <a:noFill/>
        </p:spPr>
        <p:txBody>
          <a:bodyPr wrap="none" rtlCol="0">
            <a:spAutoFit/>
          </a:bodyPr>
          <a:lstStyle/>
          <a:p>
            <a:r>
              <a:rPr kumimoji="1" lang="ja-JP" altLang="en-US" dirty="0">
                <a:solidFill>
                  <a:schemeClr val="accent1">
                    <a:lumMod val="50000"/>
                  </a:schemeClr>
                </a:solidFill>
              </a:rPr>
              <a:t>散乱光</a:t>
            </a:r>
          </a:p>
        </p:txBody>
      </p:sp>
      <p:sp>
        <p:nvSpPr>
          <p:cNvPr id="196" name="テキスト ボックス 195"/>
          <p:cNvSpPr txBox="1"/>
          <p:nvPr/>
        </p:nvSpPr>
        <p:spPr>
          <a:xfrm>
            <a:off x="2555776" y="2132856"/>
            <a:ext cx="877163" cy="369332"/>
          </a:xfrm>
          <a:prstGeom prst="rect">
            <a:avLst/>
          </a:prstGeom>
          <a:noFill/>
        </p:spPr>
        <p:txBody>
          <a:bodyPr wrap="none" rtlCol="0">
            <a:spAutoFit/>
          </a:bodyPr>
          <a:lstStyle/>
          <a:p>
            <a:r>
              <a:rPr kumimoji="1" lang="ja-JP" altLang="en-US" dirty="0">
                <a:solidFill>
                  <a:schemeClr val="accent3">
                    <a:lumMod val="75000"/>
                  </a:schemeClr>
                </a:solidFill>
              </a:rPr>
              <a:t>物体光</a:t>
            </a:r>
          </a:p>
        </p:txBody>
      </p:sp>
      <p:cxnSp>
        <p:nvCxnSpPr>
          <p:cNvPr id="197" name="直線コネクタ 196"/>
          <p:cNvCxnSpPr/>
          <p:nvPr/>
        </p:nvCxnSpPr>
        <p:spPr bwMode="auto">
          <a:xfrm>
            <a:off x="4788024" y="2132856"/>
            <a:ext cx="3888432"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cxnSp>
        <p:nvCxnSpPr>
          <p:cNvPr id="198" name="直線コネクタ 197"/>
          <p:cNvCxnSpPr/>
          <p:nvPr/>
        </p:nvCxnSpPr>
        <p:spPr bwMode="auto">
          <a:xfrm>
            <a:off x="2051720" y="2132856"/>
            <a:ext cx="1872208"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30301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3.88889E-6 -3.33333E-6 L -0.49566 -0.00092 " pathEditMode="relative" rAng="0" ptsTypes="AA">
                                      <p:cBhvr>
                                        <p:cTn id="9" dur="2000" fill="hold"/>
                                        <p:tgtEl>
                                          <p:spTgt spid="98"/>
                                        </p:tgtEl>
                                        <p:attrNameLst>
                                          <p:attrName>ppt_x</p:attrName>
                                          <p:attrName>ppt_y</p:attrName>
                                        </p:attrNameLst>
                                      </p:cBhvr>
                                      <p:rCtr x="-24792" y="-46"/>
                                    </p:animMotion>
                                  </p:childTnLst>
                                </p:cTn>
                              </p:par>
                            </p:childTnLst>
                          </p:cTn>
                        </p:par>
                        <p:par>
                          <p:cTn id="10" fill="hold">
                            <p:stCondLst>
                              <p:cond delay="2000"/>
                            </p:stCondLst>
                            <p:childTnLst>
                              <p:par>
                                <p:cTn id="11" presetID="1" presetClass="exit" presetSubtype="0" fill="hold" nodeType="afterEffect">
                                  <p:stCondLst>
                                    <p:cond delay="0"/>
                                  </p:stCondLst>
                                  <p:childTnLst>
                                    <p:set>
                                      <p:cBhvr>
                                        <p:cTn id="12" dur="1" fill="hold">
                                          <p:stCondLst>
                                            <p:cond delay="0"/>
                                          </p:stCondLst>
                                        </p:cTn>
                                        <p:tgtEl>
                                          <p:spTgt spid="98"/>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10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par>
                          <p:cTn id="19" fill="hold">
                            <p:stCondLst>
                              <p:cond delay="2000"/>
                            </p:stCondLst>
                            <p:childTnLst>
                              <p:par>
                                <p:cTn id="20" presetID="12" presetClass="entr" presetSubtype="4" fill="hold" nodeType="afterEffect">
                                  <p:stCondLst>
                                    <p:cond delay="0"/>
                                  </p:stCondLst>
                                  <p:childTnLst>
                                    <p:set>
                                      <p:cBhvr>
                                        <p:cTn id="21" dur="1" fill="hold">
                                          <p:stCondLst>
                                            <p:cond delay="0"/>
                                          </p:stCondLst>
                                        </p:cTn>
                                        <p:tgtEl>
                                          <p:spTgt spid="158"/>
                                        </p:tgtEl>
                                        <p:attrNameLst>
                                          <p:attrName>style.visibility</p:attrName>
                                        </p:attrNameLst>
                                      </p:cBhvr>
                                      <p:to>
                                        <p:strVal val="visible"/>
                                      </p:to>
                                    </p:set>
                                    <p:anim calcmode="lin" valueType="num">
                                      <p:cBhvr additive="base">
                                        <p:cTn id="22" dur="500"/>
                                        <p:tgtEl>
                                          <p:spTgt spid="158"/>
                                        </p:tgtEl>
                                        <p:attrNameLst>
                                          <p:attrName>ppt_y</p:attrName>
                                        </p:attrNameLst>
                                      </p:cBhvr>
                                      <p:tavLst>
                                        <p:tav tm="0">
                                          <p:val>
                                            <p:strVal val="#ppt_y+#ppt_h*1.125000"/>
                                          </p:val>
                                        </p:tav>
                                        <p:tav tm="100000">
                                          <p:val>
                                            <p:strVal val="#ppt_y"/>
                                          </p:val>
                                        </p:tav>
                                      </p:tavLst>
                                    </p:anim>
                                    <p:animEffect transition="in" filter="wipe(up)">
                                      <p:cBhvr>
                                        <p:cTn id="23" dur="500"/>
                                        <p:tgtEl>
                                          <p:spTgt spid="158"/>
                                        </p:tgtEl>
                                      </p:cBhvr>
                                    </p:animEffect>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ppt_x</p:attrName>
                                        </p:attrNameLst>
                                      </p:cBhvr>
                                      <p:tavLst>
                                        <p:tav tm="0">
                                          <p:val>
                                            <p:strVal val="#ppt_x-#ppt_w*1.125000"/>
                                          </p:val>
                                        </p:tav>
                                        <p:tav tm="100000">
                                          <p:val>
                                            <p:strVal val="#ppt_x"/>
                                          </p:val>
                                        </p:tav>
                                      </p:tavLst>
                                    </p:anim>
                                    <p:animEffect transition="in" filter="wipe(righ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2"/>
                                        </p:tgtEl>
                                        <p:attrNameLst>
                                          <p:attrName>style.visibility</p:attrName>
                                        </p:attrNameLst>
                                      </p:cBhvr>
                                      <p:to>
                                        <p:strVal val="visible"/>
                                      </p:to>
                                    </p:set>
                                  </p:childTnLst>
                                </p:cTn>
                              </p:par>
                            </p:childTnLst>
                          </p:cTn>
                        </p:par>
                        <p:par>
                          <p:cTn id="33" fill="hold">
                            <p:stCondLst>
                              <p:cond delay="0"/>
                            </p:stCondLst>
                            <p:childTnLst>
                              <p:par>
                                <p:cTn id="34" presetID="42" presetClass="path" presetSubtype="0" accel="50000" decel="50000" fill="hold" nodeType="afterEffect">
                                  <p:stCondLst>
                                    <p:cond delay="0"/>
                                  </p:stCondLst>
                                  <p:childTnLst>
                                    <p:animMotion origin="layout" path="M -2.77778E-6 4.07407E-6 L 0.03907 0.10416 " pathEditMode="relative" rAng="0" ptsTypes="AA">
                                      <p:cBhvr>
                                        <p:cTn id="35" dur="2000" fill="hold"/>
                                        <p:tgtEl>
                                          <p:spTgt spid="152"/>
                                        </p:tgtEl>
                                        <p:attrNameLst>
                                          <p:attrName>ppt_x</p:attrName>
                                          <p:attrName>ppt_y</p:attrName>
                                        </p:attrNameLst>
                                      </p:cBhvr>
                                      <p:rCtr x="1944" y="5208"/>
                                    </p:animMotion>
                                  </p:childTnLst>
                                </p:cTn>
                              </p:par>
                            </p:childTnLst>
                          </p:cTn>
                        </p:par>
                        <p:par>
                          <p:cTn id="36" fill="hold">
                            <p:stCondLst>
                              <p:cond delay="2000"/>
                            </p:stCondLst>
                            <p:childTnLst>
                              <p:par>
                                <p:cTn id="37" presetID="1" presetClass="exit" presetSubtype="0" fill="hold" nodeType="afterEffect">
                                  <p:stCondLst>
                                    <p:cond delay="0"/>
                                  </p:stCondLst>
                                  <p:childTnLst>
                                    <p:set>
                                      <p:cBhvr>
                                        <p:cTn id="38" dur="1" fill="hold">
                                          <p:stCondLst>
                                            <p:cond delay="0"/>
                                          </p:stCondLst>
                                        </p:cTn>
                                        <p:tgtEl>
                                          <p:spTgt spid="152"/>
                                        </p:tgtEl>
                                        <p:attrNameLst>
                                          <p:attrName>style.visibility</p:attrName>
                                        </p:attrNameLst>
                                      </p:cBhvr>
                                      <p:to>
                                        <p:strVal val="hidden"/>
                                      </p:to>
                                    </p:set>
                                  </p:childTnLst>
                                </p:cTn>
                              </p:par>
                            </p:childTnLst>
                          </p:cTn>
                        </p:par>
                        <p:par>
                          <p:cTn id="39" fill="hold">
                            <p:stCondLst>
                              <p:cond delay="2000"/>
                            </p:stCondLst>
                            <p:childTnLst>
                              <p:par>
                                <p:cTn id="40" presetID="1" presetClass="entr" presetSubtype="0" fill="hold" nodeType="afterEffect">
                                  <p:stCondLst>
                                    <p:cond delay="0"/>
                                  </p:stCondLst>
                                  <p:childTnLst>
                                    <p:set>
                                      <p:cBhvr>
                                        <p:cTn id="41" dur="1" fill="hold">
                                          <p:stCondLst>
                                            <p:cond delay="0"/>
                                          </p:stCondLst>
                                        </p:cTn>
                                        <p:tgtEl>
                                          <p:spTgt spid="140"/>
                                        </p:tgtEl>
                                        <p:attrNameLst>
                                          <p:attrName>style.visibility</p:attrName>
                                        </p:attrNameLst>
                                      </p:cBhvr>
                                      <p:to>
                                        <p:strVal val="visible"/>
                                      </p:to>
                                    </p:set>
                                  </p:childTnLst>
                                </p:cTn>
                              </p:par>
                            </p:childTnLst>
                          </p:cTn>
                        </p:par>
                        <p:par>
                          <p:cTn id="42" fill="hold">
                            <p:stCondLst>
                              <p:cond delay="2000"/>
                            </p:stCondLst>
                            <p:childTnLst>
                              <p:par>
                                <p:cTn id="43" presetID="42" presetClass="path" presetSubtype="0" accel="50000" decel="50000" fill="hold" nodeType="afterEffect">
                                  <p:stCondLst>
                                    <p:cond delay="0"/>
                                  </p:stCondLst>
                                  <p:childTnLst>
                                    <p:animMotion origin="layout" path="M -8.33333E-7 -1.85185E-6 L -0.33021 0.00324 " pathEditMode="relative" rAng="0" ptsTypes="AA">
                                      <p:cBhvr>
                                        <p:cTn id="44" dur="2000" fill="hold"/>
                                        <p:tgtEl>
                                          <p:spTgt spid="140"/>
                                        </p:tgtEl>
                                        <p:attrNameLst>
                                          <p:attrName>ppt_x</p:attrName>
                                          <p:attrName>ppt_y</p:attrName>
                                        </p:attrNameLst>
                                      </p:cBhvr>
                                      <p:rCtr x="-16510" y="162"/>
                                    </p:animMotion>
                                  </p:childTnLst>
                                </p:cTn>
                              </p:par>
                            </p:childTnLst>
                          </p:cTn>
                        </p:par>
                        <p:par>
                          <p:cTn id="45" fill="hold">
                            <p:stCondLst>
                              <p:cond delay="4000"/>
                            </p:stCondLst>
                            <p:childTnLst>
                              <p:par>
                                <p:cTn id="46" presetID="1" presetClass="exit" presetSubtype="0" fill="hold" nodeType="afterEffect">
                                  <p:stCondLst>
                                    <p:cond delay="0"/>
                                  </p:stCondLst>
                                  <p:childTnLst>
                                    <p:set>
                                      <p:cBhvr>
                                        <p:cTn id="47" dur="1" fill="hold">
                                          <p:stCondLst>
                                            <p:cond delay="0"/>
                                          </p:stCondLst>
                                        </p:cTn>
                                        <p:tgtEl>
                                          <p:spTgt spid="140"/>
                                        </p:tgtEl>
                                        <p:attrNameLst>
                                          <p:attrName>style.visibility</p:attrName>
                                        </p:attrNameLst>
                                      </p:cBhvr>
                                      <p:to>
                                        <p:strVal val="hidden"/>
                                      </p:to>
                                    </p:set>
                                  </p:childTnLst>
                                </p:cTn>
                              </p:par>
                            </p:childTnLst>
                          </p:cTn>
                        </p:par>
                        <p:par>
                          <p:cTn id="48" fill="hold">
                            <p:stCondLst>
                              <p:cond delay="4000"/>
                            </p:stCondLst>
                            <p:childTnLst>
                              <p:par>
                                <p:cTn id="49" presetID="1" presetClass="entr" presetSubtype="0" fill="hold" nodeType="afterEffect">
                                  <p:stCondLst>
                                    <p:cond delay="0"/>
                                  </p:stCondLst>
                                  <p:childTnLst>
                                    <p:set>
                                      <p:cBhvr>
                                        <p:cTn id="50" dur="1" fill="hold">
                                          <p:stCondLst>
                                            <p:cond delay="0"/>
                                          </p:stCondLst>
                                        </p:cTn>
                                        <p:tgtEl>
                                          <p:spTgt spid="146"/>
                                        </p:tgtEl>
                                        <p:attrNameLst>
                                          <p:attrName>style.visibility</p:attrName>
                                        </p:attrNameLst>
                                      </p:cBhvr>
                                      <p:to>
                                        <p:strVal val="visible"/>
                                      </p:to>
                                    </p:set>
                                  </p:childTnLst>
                                </p:cTn>
                              </p:par>
                            </p:childTnLst>
                          </p:cTn>
                        </p:par>
                        <p:par>
                          <p:cTn id="51" fill="hold">
                            <p:stCondLst>
                              <p:cond delay="4000"/>
                            </p:stCondLst>
                            <p:childTnLst>
                              <p:par>
                                <p:cTn id="52" presetID="42" presetClass="path" presetSubtype="0" accel="50000" decel="50000" fill="hold" nodeType="afterEffect">
                                  <p:stCondLst>
                                    <p:cond delay="0"/>
                                  </p:stCondLst>
                                  <p:childTnLst>
                                    <p:animMotion origin="layout" path="M -2.77778E-6 4.07407E-6 L -0.19722 0.10416 " pathEditMode="relative" rAng="0" ptsTypes="AA">
                                      <p:cBhvr>
                                        <p:cTn id="53" dur="2000" fill="hold"/>
                                        <p:tgtEl>
                                          <p:spTgt spid="146"/>
                                        </p:tgtEl>
                                        <p:attrNameLst>
                                          <p:attrName>ppt_x</p:attrName>
                                          <p:attrName>ppt_y</p:attrName>
                                        </p:attrNameLst>
                                      </p:cBhvr>
                                      <p:rCtr x="-9861" y="5208"/>
                                    </p:animMotion>
                                  </p:childTnLst>
                                </p:cTn>
                              </p:par>
                            </p:childTnLst>
                          </p:cTn>
                        </p:par>
                        <p:par>
                          <p:cTn id="54" fill="hold">
                            <p:stCondLst>
                              <p:cond delay="6000"/>
                            </p:stCondLst>
                            <p:childTnLst>
                              <p:par>
                                <p:cTn id="55" presetID="1" presetClass="exit" presetSubtype="0" fill="hold" nodeType="afterEffect">
                                  <p:stCondLst>
                                    <p:cond delay="0"/>
                                  </p:stCondLst>
                                  <p:childTnLst>
                                    <p:set>
                                      <p:cBhvr>
                                        <p:cTn id="56" dur="1" fill="hold">
                                          <p:stCondLst>
                                            <p:cond delay="0"/>
                                          </p:stCondLst>
                                        </p:cTn>
                                        <p:tgtEl>
                                          <p:spTgt spid="146"/>
                                        </p:tgtEl>
                                        <p:attrNameLst>
                                          <p:attrName>style.visibility</p:attrName>
                                        </p:attrNameLst>
                                      </p:cBhvr>
                                      <p:to>
                                        <p:strVal val="hidden"/>
                                      </p:to>
                                    </p:set>
                                  </p:childTnLst>
                                </p:cTn>
                              </p:par>
                            </p:childTnLst>
                          </p:cTn>
                        </p:par>
                        <p:par>
                          <p:cTn id="57" fill="hold">
                            <p:stCondLst>
                              <p:cond delay="6000"/>
                            </p:stCondLst>
                            <p:childTnLst>
                              <p:par>
                                <p:cTn id="58" presetID="1" presetClass="entr" presetSubtype="0" fill="hold" nodeType="afterEffect">
                                  <p:stCondLst>
                                    <p:cond delay="0"/>
                                  </p:stCondLst>
                                  <p:childTnLst>
                                    <p:set>
                                      <p:cBhvr>
                                        <p:cTn id="59" dur="1" fill="hold">
                                          <p:stCondLst>
                                            <p:cond delay="0"/>
                                          </p:stCondLst>
                                        </p:cTn>
                                        <p:tgtEl>
                                          <p:spTgt spid="126"/>
                                        </p:tgtEl>
                                        <p:attrNameLst>
                                          <p:attrName>style.visibility</p:attrName>
                                        </p:attrNameLst>
                                      </p:cBhvr>
                                      <p:to>
                                        <p:strVal val="visible"/>
                                      </p:to>
                                    </p:set>
                                  </p:childTnLst>
                                </p:cTn>
                              </p:par>
                            </p:childTnLst>
                          </p:cTn>
                        </p:par>
                        <p:par>
                          <p:cTn id="60" fill="hold">
                            <p:stCondLst>
                              <p:cond delay="6000"/>
                            </p:stCondLst>
                            <p:childTnLst>
                              <p:par>
                                <p:cTn id="61" presetID="42" presetClass="path" presetSubtype="0" accel="50000" decel="50000" fill="hold" nodeType="afterEffect">
                                  <p:stCondLst>
                                    <p:cond delay="0"/>
                                  </p:stCondLst>
                                  <p:childTnLst>
                                    <p:animMotion origin="layout" path="M 1.94444E-6 -1.85185E-6 L -0.08681 0.00324 " pathEditMode="relative" rAng="0" ptsTypes="AA">
                                      <p:cBhvr>
                                        <p:cTn id="62" dur="2000" fill="hold"/>
                                        <p:tgtEl>
                                          <p:spTgt spid="126"/>
                                        </p:tgtEl>
                                        <p:attrNameLst>
                                          <p:attrName>ppt_x</p:attrName>
                                          <p:attrName>ppt_y</p:attrName>
                                        </p:attrNameLst>
                                      </p:cBhvr>
                                      <p:rCtr x="-4340" y="162"/>
                                    </p:animMotion>
                                  </p:childTnLst>
                                </p:cTn>
                              </p:par>
                            </p:childTnLst>
                          </p:cTn>
                        </p:par>
                        <p:par>
                          <p:cTn id="63" fill="hold">
                            <p:stCondLst>
                              <p:cond delay="8000"/>
                            </p:stCondLst>
                            <p:childTnLst>
                              <p:par>
                                <p:cTn id="64" presetID="1" presetClass="exit" presetSubtype="0" fill="hold" nodeType="afterEffect">
                                  <p:stCondLst>
                                    <p:cond delay="0"/>
                                  </p:stCondLst>
                                  <p:childTnLst>
                                    <p:set>
                                      <p:cBhvr>
                                        <p:cTn id="65" dur="1" fill="hold">
                                          <p:stCondLst>
                                            <p:cond delay="0"/>
                                          </p:stCondLst>
                                        </p:cTn>
                                        <p:tgtEl>
                                          <p:spTgt spid="126"/>
                                        </p:tgtEl>
                                        <p:attrNameLst>
                                          <p:attrName>style.visibility</p:attrName>
                                        </p:attrNameLst>
                                      </p:cBhvr>
                                      <p:to>
                                        <p:strVal val="hidden"/>
                                      </p:to>
                                    </p:set>
                                  </p:childTnLst>
                                </p:cTn>
                              </p:par>
                            </p:childTnLst>
                          </p:cTn>
                        </p:par>
                        <p:par>
                          <p:cTn id="66" fill="hold">
                            <p:stCondLst>
                              <p:cond delay="8000"/>
                            </p:stCondLst>
                            <p:childTnLst>
                              <p:par>
                                <p:cTn id="67" presetID="1" presetClass="entr" presetSubtype="0" fill="hold" nodeType="afterEffect">
                                  <p:stCondLst>
                                    <p:cond delay="0"/>
                                  </p:stCondLst>
                                  <p:childTnLst>
                                    <p:set>
                                      <p:cBhvr>
                                        <p:cTn id="68" dur="1" fill="hold">
                                          <p:stCondLst>
                                            <p:cond delay="0"/>
                                          </p:stCondLst>
                                        </p:cTn>
                                        <p:tgtEl>
                                          <p:spTgt spid="134"/>
                                        </p:tgtEl>
                                        <p:attrNameLst>
                                          <p:attrName>style.visibility</p:attrName>
                                        </p:attrNameLst>
                                      </p:cBhvr>
                                      <p:to>
                                        <p:strVal val="visible"/>
                                      </p:to>
                                    </p:set>
                                  </p:childTnLst>
                                </p:cTn>
                              </p:par>
                            </p:childTnLst>
                          </p:cTn>
                        </p:par>
                        <p:par>
                          <p:cTn id="69" fill="hold">
                            <p:stCondLst>
                              <p:cond delay="8000"/>
                            </p:stCondLst>
                            <p:childTnLst>
                              <p:par>
                                <p:cTn id="70" presetID="1" presetClass="entr" presetSubtype="0" fill="hold" grpId="0" nodeType="afterEffect">
                                  <p:stCondLst>
                                    <p:cond delay="0"/>
                                  </p:stCondLst>
                                  <p:childTnLst>
                                    <p:set>
                                      <p:cBhvr>
                                        <p:cTn id="71" dur="1" fill="hold">
                                          <p:stCondLst>
                                            <p:cond delay="0"/>
                                          </p:stCondLst>
                                        </p:cTn>
                                        <p:tgtEl>
                                          <p:spTgt spid="172"/>
                                        </p:tgtEl>
                                        <p:attrNameLst>
                                          <p:attrName>style.visibility</p:attrName>
                                        </p:attrNameLst>
                                      </p:cBhvr>
                                      <p:to>
                                        <p:strVal val="visible"/>
                                      </p:to>
                                    </p:set>
                                  </p:childTnLst>
                                </p:cTn>
                              </p:par>
                            </p:childTnLst>
                          </p:cTn>
                        </p:par>
                        <p:par>
                          <p:cTn id="72" fill="hold">
                            <p:stCondLst>
                              <p:cond delay="8000"/>
                            </p:stCondLst>
                            <p:childTnLst>
                              <p:par>
                                <p:cTn id="73" presetID="12" presetClass="entr" presetSubtype="4" fill="hold" nodeType="afterEffect">
                                  <p:stCondLst>
                                    <p:cond delay="0"/>
                                  </p:stCondLst>
                                  <p:childTnLst>
                                    <p:set>
                                      <p:cBhvr>
                                        <p:cTn id="74" dur="1" fill="hold">
                                          <p:stCondLst>
                                            <p:cond delay="0"/>
                                          </p:stCondLst>
                                        </p:cTn>
                                        <p:tgtEl>
                                          <p:spTgt spid="164"/>
                                        </p:tgtEl>
                                        <p:attrNameLst>
                                          <p:attrName>style.visibility</p:attrName>
                                        </p:attrNameLst>
                                      </p:cBhvr>
                                      <p:to>
                                        <p:strVal val="visible"/>
                                      </p:to>
                                    </p:set>
                                    <p:anim calcmode="lin" valueType="num">
                                      <p:cBhvr additive="base">
                                        <p:cTn id="75" dur="500"/>
                                        <p:tgtEl>
                                          <p:spTgt spid="164"/>
                                        </p:tgtEl>
                                        <p:attrNameLst>
                                          <p:attrName>ppt_y</p:attrName>
                                        </p:attrNameLst>
                                      </p:cBhvr>
                                      <p:tavLst>
                                        <p:tav tm="0">
                                          <p:val>
                                            <p:strVal val="#ppt_y+#ppt_h*1.125000"/>
                                          </p:val>
                                        </p:tav>
                                        <p:tav tm="100000">
                                          <p:val>
                                            <p:strVal val="#ppt_y"/>
                                          </p:val>
                                        </p:tav>
                                      </p:tavLst>
                                    </p:anim>
                                    <p:animEffect transition="in" filter="wipe(up)">
                                      <p:cBhvr>
                                        <p:cTn id="76" dur="500"/>
                                        <p:tgtEl>
                                          <p:spTgt spid="164"/>
                                        </p:tgtEl>
                                      </p:cBhvr>
                                    </p:animEffect>
                                  </p:childTnLst>
                                </p:cTn>
                              </p:par>
                            </p:childTnLst>
                          </p:cTn>
                        </p:par>
                        <p:par>
                          <p:cTn id="77" fill="hold">
                            <p:stCondLst>
                              <p:cond delay="8500"/>
                            </p:stCondLst>
                            <p:childTnLst>
                              <p:par>
                                <p:cTn id="78" presetID="12" presetClass="entr" presetSubtype="8" fill="hold" grpId="0" nodeType="afterEffect">
                                  <p:stCondLst>
                                    <p:cond delay="0"/>
                                  </p:stCondLst>
                                  <p:childTnLst>
                                    <p:set>
                                      <p:cBhvr>
                                        <p:cTn id="79" dur="1" fill="hold">
                                          <p:stCondLst>
                                            <p:cond delay="0"/>
                                          </p:stCondLst>
                                        </p:cTn>
                                        <p:tgtEl>
                                          <p:spTgt spid="170"/>
                                        </p:tgtEl>
                                        <p:attrNameLst>
                                          <p:attrName>style.visibility</p:attrName>
                                        </p:attrNameLst>
                                      </p:cBhvr>
                                      <p:to>
                                        <p:strVal val="visible"/>
                                      </p:to>
                                    </p:set>
                                    <p:anim calcmode="lin" valueType="num">
                                      <p:cBhvr additive="base">
                                        <p:cTn id="80" dur="500"/>
                                        <p:tgtEl>
                                          <p:spTgt spid="170"/>
                                        </p:tgtEl>
                                        <p:attrNameLst>
                                          <p:attrName>ppt_x</p:attrName>
                                        </p:attrNameLst>
                                      </p:cBhvr>
                                      <p:tavLst>
                                        <p:tav tm="0">
                                          <p:val>
                                            <p:strVal val="#ppt_x-#ppt_w*1.125000"/>
                                          </p:val>
                                        </p:tav>
                                        <p:tav tm="100000">
                                          <p:val>
                                            <p:strVal val="#ppt_x"/>
                                          </p:val>
                                        </p:tav>
                                      </p:tavLst>
                                    </p:anim>
                                    <p:animEffect transition="in" filter="wipe(right)">
                                      <p:cBhvr>
                                        <p:cTn id="81"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0" grpId="0"/>
      <p:bldP spid="171" grpId="0" animBg="1"/>
      <p:bldP spid="1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角丸四角形 143"/>
          <p:cNvSpPr/>
          <p:nvPr/>
        </p:nvSpPr>
        <p:spPr bwMode="auto">
          <a:xfrm>
            <a:off x="4716016" y="1124744"/>
            <a:ext cx="4032448" cy="936104"/>
          </a:xfrm>
          <a:prstGeom prst="roundRect">
            <a:avLst/>
          </a:prstGeom>
          <a:solidFill>
            <a:schemeClr val="accent1"/>
          </a:solid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pic>
        <p:nvPicPr>
          <p:cNvPr id="98" name="図 9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3429000"/>
            <a:ext cx="720080" cy="877812"/>
          </a:xfrm>
          <a:prstGeom prst="rect">
            <a:avLst/>
          </a:prstGeom>
        </p:spPr>
      </p:pic>
      <p:sp>
        <p:nvSpPr>
          <p:cNvPr id="4" name="タイトル 3"/>
          <p:cNvSpPr>
            <a:spLocks noGrp="1"/>
          </p:cNvSpPr>
          <p:nvPr>
            <p:ph type="title"/>
          </p:nvPr>
        </p:nvSpPr>
        <p:spPr/>
        <p:txBody>
          <a:bodyPr/>
          <a:lstStyle/>
          <a:p>
            <a:r>
              <a:rPr kumimoji="1" lang="ja-JP" altLang="en-US" dirty="0"/>
              <a:t>距離による減衰 </a:t>
            </a:r>
            <a:r>
              <a:rPr kumimoji="1" lang="en-US" altLang="ja-JP" dirty="0"/>
              <a:t>[1]</a:t>
            </a:r>
            <a:endParaRPr kumimoji="1"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717032"/>
            <a:ext cx="2160240" cy="772117"/>
          </a:xfrm>
          <a:prstGeom prst="rect">
            <a:avLst/>
          </a:prstGeom>
        </p:spPr>
      </p:pic>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4135364"/>
            <a:ext cx="720080" cy="877812"/>
          </a:xfrm>
          <a:prstGeom prst="rect">
            <a:avLst/>
          </a:prstGeom>
        </p:spPr>
      </p:pic>
      <p:cxnSp>
        <p:nvCxnSpPr>
          <p:cNvPr id="10" name="直線矢印コネクタ 9"/>
          <p:cNvCxnSpPr/>
          <p:nvPr/>
        </p:nvCxnSpPr>
        <p:spPr bwMode="auto">
          <a:xfrm flipH="1">
            <a:off x="2411760" y="449540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grpSp>
        <p:nvGrpSpPr>
          <p:cNvPr id="14" name="グループ化 13"/>
          <p:cNvGrpSpPr/>
          <p:nvPr/>
        </p:nvGrpSpPr>
        <p:grpSpPr>
          <a:xfrm>
            <a:off x="6300192" y="4207372"/>
            <a:ext cx="648072" cy="648072"/>
            <a:chOff x="6300192" y="4207372"/>
            <a:chExt cx="648072" cy="648072"/>
          </a:xfrm>
        </p:grpSpPr>
        <p:sp>
          <p:nvSpPr>
            <p:cNvPr id="12" name="円/楕円 11"/>
            <p:cNvSpPr/>
            <p:nvPr/>
          </p:nvSpPr>
          <p:spPr bwMode="auto">
            <a:xfrm>
              <a:off x="67050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7" name="直線矢印コネクタ 16"/>
            <p:cNvCxnSpPr/>
            <p:nvPr/>
          </p:nvCxnSpPr>
          <p:spPr bwMode="auto">
            <a:xfrm flipV="1">
              <a:off x="68042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8" name="直線矢印コネクタ 17"/>
            <p:cNvCxnSpPr/>
            <p:nvPr/>
          </p:nvCxnSpPr>
          <p:spPr bwMode="auto">
            <a:xfrm>
              <a:off x="67322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2" name="直線矢印コネクタ 21"/>
            <p:cNvCxnSpPr/>
            <p:nvPr/>
          </p:nvCxnSpPr>
          <p:spPr bwMode="auto">
            <a:xfrm flipH="1" flipV="1">
              <a:off x="63001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5" name="直線矢印コネクタ 24"/>
            <p:cNvCxnSpPr/>
            <p:nvPr/>
          </p:nvCxnSpPr>
          <p:spPr bwMode="auto">
            <a:xfrm flipH="1">
              <a:off x="63722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5" name="グループ化 14"/>
          <p:cNvGrpSpPr/>
          <p:nvPr/>
        </p:nvGrpSpPr>
        <p:grpSpPr>
          <a:xfrm>
            <a:off x="5580112" y="4207372"/>
            <a:ext cx="648072" cy="648072"/>
            <a:chOff x="5580112" y="4207372"/>
            <a:chExt cx="648072" cy="648072"/>
          </a:xfrm>
        </p:grpSpPr>
        <p:sp>
          <p:nvSpPr>
            <p:cNvPr id="43" name="円/楕円 42"/>
            <p:cNvSpPr/>
            <p:nvPr/>
          </p:nvSpPr>
          <p:spPr bwMode="auto">
            <a:xfrm>
              <a:off x="598500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44" name="直線矢印コネクタ 43"/>
            <p:cNvCxnSpPr/>
            <p:nvPr/>
          </p:nvCxnSpPr>
          <p:spPr bwMode="auto">
            <a:xfrm flipV="1">
              <a:off x="608416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5" name="直線矢印コネクタ 44"/>
            <p:cNvCxnSpPr/>
            <p:nvPr/>
          </p:nvCxnSpPr>
          <p:spPr bwMode="auto">
            <a:xfrm>
              <a:off x="601216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6" name="直線矢印コネクタ 45"/>
            <p:cNvCxnSpPr/>
            <p:nvPr/>
          </p:nvCxnSpPr>
          <p:spPr bwMode="auto">
            <a:xfrm flipH="1" flipV="1">
              <a:off x="558011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7" name="直線矢印コネクタ 46"/>
            <p:cNvCxnSpPr/>
            <p:nvPr/>
          </p:nvCxnSpPr>
          <p:spPr bwMode="auto">
            <a:xfrm flipH="1">
              <a:off x="565212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 name="グループ化 15"/>
          <p:cNvGrpSpPr/>
          <p:nvPr/>
        </p:nvGrpSpPr>
        <p:grpSpPr>
          <a:xfrm>
            <a:off x="4860032" y="4207372"/>
            <a:ext cx="648072" cy="648072"/>
            <a:chOff x="4860032" y="4207372"/>
            <a:chExt cx="648072" cy="648072"/>
          </a:xfrm>
        </p:grpSpPr>
        <p:sp>
          <p:nvSpPr>
            <p:cNvPr id="48" name="円/楕円 47"/>
            <p:cNvSpPr/>
            <p:nvPr/>
          </p:nvSpPr>
          <p:spPr bwMode="auto">
            <a:xfrm>
              <a:off x="526492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49" name="直線矢印コネクタ 48"/>
            <p:cNvCxnSpPr/>
            <p:nvPr/>
          </p:nvCxnSpPr>
          <p:spPr bwMode="auto">
            <a:xfrm flipV="1">
              <a:off x="536408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0" name="直線矢印コネクタ 49"/>
            <p:cNvCxnSpPr/>
            <p:nvPr/>
          </p:nvCxnSpPr>
          <p:spPr bwMode="auto">
            <a:xfrm>
              <a:off x="529208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1" name="直線矢印コネクタ 50"/>
            <p:cNvCxnSpPr/>
            <p:nvPr/>
          </p:nvCxnSpPr>
          <p:spPr bwMode="auto">
            <a:xfrm flipH="1" flipV="1">
              <a:off x="486003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2" name="直線矢印コネクタ 51"/>
            <p:cNvCxnSpPr/>
            <p:nvPr/>
          </p:nvCxnSpPr>
          <p:spPr bwMode="auto">
            <a:xfrm flipH="1">
              <a:off x="493204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9" name="グループ化 18"/>
          <p:cNvGrpSpPr/>
          <p:nvPr/>
        </p:nvGrpSpPr>
        <p:grpSpPr>
          <a:xfrm>
            <a:off x="4139952" y="4207372"/>
            <a:ext cx="648072" cy="648072"/>
            <a:chOff x="4139952" y="4207372"/>
            <a:chExt cx="648072" cy="648072"/>
          </a:xfrm>
        </p:grpSpPr>
        <p:sp>
          <p:nvSpPr>
            <p:cNvPr id="53" name="円/楕円 52"/>
            <p:cNvSpPr/>
            <p:nvPr/>
          </p:nvSpPr>
          <p:spPr bwMode="auto">
            <a:xfrm>
              <a:off x="454484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4" name="直線矢印コネクタ 53"/>
            <p:cNvCxnSpPr/>
            <p:nvPr/>
          </p:nvCxnSpPr>
          <p:spPr bwMode="auto">
            <a:xfrm flipV="1">
              <a:off x="464400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5" name="直線矢印コネクタ 54"/>
            <p:cNvCxnSpPr/>
            <p:nvPr/>
          </p:nvCxnSpPr>
          <p:spPr bwMode="auto">
            <a:xfrm>
              <a:off x="457200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6" name="直線矢印コネクタ 55"/>
            <p:cNvCxnSpPr/>
            <p:nvPr/>
          </p:nvCxnSpPr>
          <p:spPr bwMode="auto">
            <a:xfrm flipH="1" flipV="1">
              <a:off x="413995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7" name="直線矢印コネクタ 56"/>
            <p:cNvCxnSpPr/>
            <p:nvPr/>
          </p:nvCxnSpPr>
          <p:spPr bwMode="auto">
            <a:xfrm flipH="1">
              <a:off x="421196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20" name="グループ化 19"/>
          <p:cNvGrpSpPr/>
          <p:nvPr/>
        </p:nvGrpSpPr>
        <p:grpSpPr>
          <a:xfrm>
            <a:off x="3419872" y="4207372"/>
            <a:ext cx="648072" cy="648072"/>
            <a:chOff x="3419872" y="4207372"/>
            <a:chExt cx="648072" cy="648072"/>
          </a:xfrm>
        </p:grpSpPr>
        <p:sp>
          <p:nvSpPr>
            <p:cNvPr id="58" name="円/楕円 57"/>
            <p:cNvSpPr/>
            <p:nvPr/>
          </p:nvSpPr>
          <p:spPr bwMode="auto">
            <a:xfrm>
              <a:off x="382476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9" name="直線矢印コネクタ 58"/>
            <p:cNvCxnSpPr/>
            <p:nvPr/>
          </p:nvCxnSpPr>
          <p:spPr bwMode="auto">
            <a:xfrm flipV="1">
              <a:off x="392392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0" name="直線矢印コネクタ 59"/>
            <p:cNvCxnSpPr/>
            <p:nvPr/>
          </p:nvCxnSpPr>
          <p:spPr bwMode="auto">
            <a:xfrm>
              <a:off x="385192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1" name="直線矢印コネクタ 60"/>
            <p:cNvCxnSpPr/>
            <p:nvPr/>
          </p:nvCxnSpPr>
          <p:spPr bwMode="auto">
            <a:xfrm flipH="1" flipV="1">
              <a:off x="341987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2" name="直線矢印コネクタ 61"/>
            <p:cNvCxnSpPr/>
            <p:nvPr/>
          </p:nvCxnSpPr>
          <p:spPr bwMode="auto">
            <a:xfrm flipH="1">
              <a:off x="349188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21" name="グループ化 20"/>
          <p:cNvGrpSpPr/>
          <p:nvPr/>
        </p:nvGrpSpPr>
        <p:grpSpPr>
          <a:xfrm>
            <a:off x="2699792" y="4207372"/>
            <a:ext cx="648072" cy="648072"/>
            <a:chOff x="2699792" y="4207372"/>
            <a:chExt cx="648072" cy="648072"/>
          </a:xfrm>
        </p:grpSpPr>
        <p:sp>
          <p:nvSpPr>
            <p:cNvPr id="63" name="円/楕円 62"/>
            <p:cNvSpPr/>
            <p:nvPr/>
          </p:nvSpPr>
          <p:spPr bwMode="auto">
            <a:xfrm>
              <a:off x="31046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64" name="直線矢印コネクタ 63"/>
            <p:cNvCxnSpPr/>
            <p:nvPr/>
          </p:nvCxnSpPr>
          <p:spPr bwMode="auto">
            <a:xfrm flipV="1">
              <a:off x="32038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5" name="直線矢印コネクタ 64"/>
            <p:cNvCxnSpPr/>
            <p:nvPr/>
          </p:nvCxnSpPr>
          <p:spPr bwMode="auto">
            <a:xfrm>
              <a:off x="31318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6" name="直線矢印コネクタ 65"/>
            <p:cNvCxnSpPr/>
            <p:nvPr/>
          </p:nvCxnSpPr>
          <p:spPr bwMode="auto">
            <a:xfrm flipH="1" flipV="1">
              <a:off x="26997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7" name="直線矢印コネクタ 66"/>
            <p:cNvCxnSpPr/>
            <p:nvPr/>
          </p:nvCxnSpPr>
          <p:spPr bwMode="auto">
            <a:xfrm flipH="1">
              <a:off x="27718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cxnSp>
        <p:nvCxnSpPr>
          <p:cNvPr id="100" name="直線矢印コネクタ 99"/>
          <p:cNvCxnSpPr/>
          <p:nvPr/>
        </p:nvCxnSpPr>
        <p:spPr bwMode="auto">
          <a:xfrm flipH="1">
            <a:off x="2411760" y="3789040"/>
            <a:ext cx="14401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grpSp>
        <p:nvGrpSpPr>
          <p:cNvPr id="13" name="グループ化 12"/>
          <p:cNvGrpSpPr/>
          <p:nvPr/>
        </p:nvGrpSpPr>
        <p:grpSpPr>
          <a:xfrm>
            <a:off x="2699792" y="3501008"/>
            <a:ext cx="648072" cy="648072"/>
            <a:chOff x="2699792" y="3501008"/>
            <a:chExt cx="648072" cy="648072"/>
          </a:xfrm>
        </p:grpSpPr>
        <p:sp>
          <p:nvSpPr>
            <p:cNvPr id="102" name="円/楕円 101"/>
            <p:cNvSpPr/>
            <p:nvPr/>
          </p:nvSpPr>
          <p:spPr bwMode="auto">
            <a:xfrm>
              <a:off x="3104681" y="3761881"/>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03" name="直線矢印コネクタ 102"/>
            <p:cNvCxnSpPr/>
            <p:nvPr/>
          </p:nvCxnSpPr>
          <p:spPr bwMode="auto">
            <a:xfrm flipV="1">
              <a:off x="3203848" y="3501008"/>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5" name="直線矢印コネクタ 104"/>
            <p:cNvCxnSpPr/>
            <p:nvPr/>
          </p:nvCxnSpPr>
          <p:spPr bwMode="auto">
            <a:xfrm>
              <a:off x="3131840" y="3861048"/>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6" name="直線矢印コネクタ 105"/>
            <p:cNvCxnSpPr/>
            <p:nvPr/>
          </p:nvCxnSpPr>
          <p:spPr bwMode="auto">
            <a:xfrm flipH="1" flipV="1">
              <a:off x="2699792" y="3573016"/>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8" name="直線矢印コネクタ 107"/>
            <p:cNvCxnSpPr/>
            <p:nvPr/>
          </p:nvCxnSpPr>
          <p:spPr bwMode="auto">
            <a:xfrm flipH="1">
              <a:off x="2771800" y="3861048"/>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sp>
        <p:nvSpPr>
          <p:cNvPr id="109" name="テキスト ボックス 108"/>
          <p:cNvSpPr txBox="1"/>
          <p:nvPr/>
        </p:nvSpPr>
        <p:spPr>
          <a:xfrm>
            <a:off x="683568" y="1196752"/>
            <a:ext cx="389850"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I</a:t>
            </a:r>
            <a:endParaRPr kumimoji="1" lang="ja-JP" altLang="en-US" sz="4800" i="1" dirty="0">
              <a:latin typeface="Times New Roman" panose="02020603050405020304" pitchFamily="18" charset="0"/>
              <a:cs typeface="Times New Roman" panose="02020603050405020304" pitchFamily="18" charset="0"/>
            </a:endParaRPr>
          </a:p>
        </p:txBody>
      </p:sp>
      <p:cxnSp>
        <p:nvCxnSpPr>
          <p:cNvPr id="111" name="直線コネクタ 110"/>
          <p:cNvCxnSpPr/>
          <p:nvPr/>
        </p:nvCxnSpPr>
        <p:spPr bwMode="auto">
          <a:xfrm>
            <a:off x="1403648"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2" name="直線コネクタ 111"/>
          <p:cNvCxnSpPr/>
          <p:nvPr/>
        </p:nvCxnSpPr>
        <p:spPr bwMode="auto">
          <a:xfrm>
            <a:off x="1403648" y="1772816"/>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4" name="直線コネクタ 113"/>
          <p:cNvCxnSpPr/>
          <p:nvPr/>
        </p:nvCxnSpPr>
        <p:spPr bwMode="auto">
          <a:xfrm>
            <a:off x="4139952" y="1628800"/>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5" name="直線コネクタ 114"/>
          <p:cNvCxnSpPr/>
          <p:nvPr/>
        </p:nvCxnSpPr>
        <p:spPr bwMode="auto">
          <a:xfrm>
            <a:off x="4355976" y="1412776"/>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6" name="テキスト ボックス 125"/>
          <p:cNvSpPr txBox="1"/>
          <p:nvPr/>
        </p:nvSpPr>
        <p:spPr>
          <a:xfrm>
            <a:off x="2051720"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R</a:t>
            </a:r>
            <a:endParaRPr kumimoji="1" lang="ja-JP" altLang="en-US" sz="4800" i="1" dirty="0">
              <a:latin typeface="Times New Roman" panose="02020603050405020304" pitchFamily="18" charset="0"/>
              <a:cs typeface="Times New Roman" panose="02020603050405020304" pitchFamily="18" charset="0"/>
            </a:endParaRPr>
          </a:p>
        </p:txBody>
      </p:sp>
      <p:sp>
        <p:nvSpPr>
          <p:cNvPr id="129" name="テキスト ボックス 128"/>
          <p:cNvSpPr txBox="1"/>
          <p:nvPr/>
        </p:nvSpPr>
        <p:spPr>
          <a:xfrm>
            <a:off x="6012160" y="1229851"/>
            <a:ext cx="492443" cy="830997"/>
          </a:xfrm>
          <a:prstGeom prst="rect">
            <a:avLst/>
          </a:prstGeom>
          <a:noFill/>
        </p:spPr>
        <p:txBody>
          <a:bodyPr wrap="none" rtlCol="0">
            <a:spAutoFit/>
          </a:bodyPr>
          <a:lstStyle/>
          <a:p>
            <a:r>
              <a:rPr kumimoji="1" lang="en-US" altLang="ja-JP" sz="4800" dirty="0">
                <a:latin typeface="Times New Roman" panose="02020603050405020304" pitchFamily="18" charset="0"/>
                <a:cs typeface="Times New Roman" panose="02020603050405020304" pitchFamily="18" charset="0"/>
              </a:rPr>
              <a:t>1</a:t>
            </a:r>
            <a:endParaRPr kumimoji="1" lang="ja-JP" altLang="en-US" sz="4800" dirty="0">
              <a:latin typeface="Times New Roman" panose="02020603050405020304" pitchFamily="18" charset="0"/>
              <a:cs typeface="Times New Roman" panose="02020603050405020304" pitchFamily="18" charset="0"/>
            </a:endParaRPr>
          </a:p>
        </p:txBody>
      </p:sp>
      <p:cxnSp>
        <p:nvCxnSpPr>
          <p:cNvPr id="130" name="直線コネクタ 129"/>
          <p:cNvCxnSpPr/>
          <p:nvPr/>
        </p:nvCxnSpPr>
        <p:spPr bwMode="auto">
          <a:xfrm>
            <a:off x="6588224"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1" name="左大かっこ 130"/>
          <p:cNvSpPr/>
          <p:nvPr/>
        </p:nvSpPr>
        <p:spPr bwMode="auto">
          <a:xfrm>
            <a:off x="5796136"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2" name="左大かっこ 131"/>
          <p:cNvSpPr/>
          <p:nvPr/>
        </p:nvSpPr>
        <p:spPr bwMode="auto">
          <a:xfrm flipH="1">
            <a:off x="8604448"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7" name="テキスト ボックス 136"/>
          <p:cNvSpPr txBox="1"/>
          <p:nvPr/>
        </p:nvSpPr>
        <p:spPr>
          <a:xfrm>
            <a:off x="4788024"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A</a:t>
            </a:r>
            <a:endParaRPr kumimoji="1" lang="ja-JP" altLang="en-US" sz="4800" i="1" dirty="0">
              <a:latin typeface="Times New Roman" panose="02020603050405020304" pitchFamily="18" charset="0"/>
              <a:cs typeface="Times New Roman" panose="02020603050405020304" pitchFamily="18" charset="0"/>
            </a:endParaRPr>
          </a:p>
        </p:txBody>
      </p:sp>
      <p:sp>
        <p:nvSpPr>
          <p:cNvPr id="138" name="テキスト ボックス 137"/>
          <p:cNvSpPr txBox="1"/>
          <p:nvPr/>
        </p:nvSpPr>
        <p:spPr>
          <a:xfrm>
            <a:off x="5148064" y="1412776"/>
            <a:ext cx="513282" cy="646331"/>
          </a:xfrm>
          <a:prstGeom prst="rect">
            <a:avLst/>
          </a:prstGeom>
          <a:noFill/>
        </p:spPr>
        <p:txBody>
          <a:bodyPr wrap="none" rtlCol="0">
            <a:spAutoFit/>
          </a:bodyPr>
          <a:lstStyle/>
          <a:p>
            <a:r>
              <a:rPr lang="en-US" altLang="ja-JP" sz="3600" dirty="0">
                <a:latin typeface="Symbol" panose="05050102010706020507" pitchFamily="18" charset="2"/>
              </a:rPr>
              <a:t>¥</a:t>
            </a:r>
            <a:endParaRPr lang="ja-JP" altLang="en-US" sz="3600" dirty="0">
              <a:latin typeface="Symbol" panose="05050102010706020507" pitchFamily="18" charset="2"/>
            </a:endParaRPr>
          </a:p>
        </p:txBody>
      </p:sp>
      <p:sp>
        <p:nvSpPr>
          <p:cNvPr id="143" name="テキスト ボックス 142"/>
          <p:cNvSpPr txBox="1"/>
          <p:nvPr/>
        </p:nvSpPr>
        <p:spPr>
          <a:xfrm>
            <a:off x="2843808" y="611396"/>
            <a:ext cx="877163" cy="369332"/>
          </a:xfrm>
          <a:prstGeom prst="rect">
            <a:avLst/>
          </a:prstGeom>
          <a:noFill/>
        </p:spPr>
        <p:txBody>
          <a:bodyPr wrap="none" rtlCol="0">
            <a:spAutoFit/>
          </a:bodyPr>
          <a:lstStyle/>
          <a:p>
            <a:r>
              <a:rPr kumimoji="1" lang="ja-JP" altLang="en-US" dirty="0">
                <a:solidFill>
                  <a:schemeClr val="accent2">
                    <a:lumMod val="50000"/>
                  </a:schemeClr>
                </a:solidFill>
              </a:rPr>
              <a:t>減衰率</a:t>
            </a:r>
          </a:p>
        </p:txBody>
      </p:sp>
      <p:sp>
        <p:nvSpPr>
          <p:cNvPr id="145" name="角丸四角形 144"/>
          <p:cNvSpPr/>
          <p:nvPr/>
        </p:nvSpPr>
        <p:spPr bwMode="auto">
          <a:xfrm>
            <a:off x="2627784" y="1196752"/>
            <a:ext cx="1296144" cy="792088"/>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7" name="テキスト ボックス 146"/>
          <p:cNvSpPr txBox="1"/>
          <p:nvPr/>
        </p:nvSpPr>
        <p:spPr>
          <a:xfrm>
            <a:off x="2555776" y="2132856"/>
            <a:ext cx="877163" cy="369332"/>
          </a:xfrm>
          <a:prstGeom prst="rect">
            <a:avLst/>
          </a:prstGeom>
          <a:noFill/>
        </p:spPr>
        <p:txBody>
          <a:bodyPr wrap="none" rtlCol="0">
            <a:spAutoFit/>
          </a:bodyPr>
          <a:lstStyle/>
          <a:p>
            <a:r>
              <a:rPr kumimoji="1" lang="ja-JP" altLang="en-US" dirty="0">
                <a:solidFill>
                  <a:schemeClr val="accent3">
                    <a:lumMod val="75000"/>
                  </a:schemeClr>
                </a:solidFill>
              </a:rPr>
              <a:t>物体光</a:t>
            </a:r>
          </a:p>
        </p:txBody>
      </p:sp>
      <p:cxnSp>
        <p:nvCxnSpPr>
          <p:cNvPr id="149" name="直線コネクタ 148"/>
          <p:cNvCxnSpPr/>
          <p:nvPr/>
        </p:nvCxnSpPr>
        <p:spPr bwMode="auto">
          <a:xfrm>
            <a:off x="2051720" y="2132856"/>
            <a:ext cx="1872208"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150" name="角丸四角形 149"/>
          <p:cNvSpPr/>
          <p:nvPr/>
        </p:nvSpPr>
        <p:spPr bwMode="auto">
          <a:xfrm>
            <a:off x="7092280" y="1196752"/>
            <a:ext cx="1296144" cy="792088"/>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51" name="テキスト ボックス 150"/>
          <p:cNvSpPr txBox="1"/>
          <p:nvPr/>
        </p:nvSpPr>
        <p:spPr>
          <a:xfrm>
            <a:off x="7308304" y="611396"/>
            <a:ext cx="877163" cy="369332"/>
          </a:xfrm>
          <a:prstGeom prst="rect">
            <a:avLst/>
          </a:prstGeom>
          <a:noFill/>
        </p:spPr>
        <p:txBody>
          <a:bodyPr wrap="none" rtlCol="0">
            <a:spAutoFit/>
          </a:bodyPr>
          <a:lstStyle/>
          <a:p>
            <a:r>
              <a:rPr kumimoji="1" lang="ja-JP" altLang="en-US" dirty="0">
                <a:solidFill>
                  <a:schemeClr val="accent2">
                    <a:lumMod val="50000"/>
                  </a:schemeClr>
                </a:solidFill>
              </a:rPr>
              <a:t>減衰率</a:t>
            </a:r>
          </a:p>
        </p:txBody>
      </p:sp>
      <p:grpSp>
        <p:nvGrpSpPr>
          <p:cNvPr id="3" name="グループ化 2"/>
          <p:cNvGrpSpPr/>
          <p:nvPr/>
        </p:nvGrpSpPr>
        <p:grpSpPr>
          <a:xfrm>
            <a:off x="2627784" y="1126485"/>
            <a:ext cx="1305242" cy="901264"/>
            <a:chOff x="2627784" y="1126485"/>
            <a:chExt cx="1305242" cy="901264"/>
          </a:xfrm>
        </p:grpSpPr>
        <p:sp>
          <p:nvSpPr>
            <p:cNvPr id="133" name="テキスト ボックス 132"/>
            <p:cNvSpPr txBox="1"/>
            <p:nvPr/>
          </p:nvSpPr>
          <p:spPr>
            <a:xfrm>
              <a:off x="2627784" y="1196752"/>
              <a:ext cx="457176"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34" name="テキスト ボックス 133"/>
            <p:cNvSpPr txBox="1"/>
            <p:nvPr/>
          </p:nvSpPr>
          <p:spPr>
            <a:xfrm>
              <a:off x="3491880" y="1126485"/>
              <a:ext cx="441146" cy="646331"/>
            </a:xfrm>
            <a:prstGeom prst="rect">
              <a:avLst/>
            </a:prstGeom>
            <a:noFill/>
          </p:spPr>
          <p:txBody>
            <a:bodyPr wrap="none" rtlCol="0">
              <a:spAutoFit/>
            </a:bodyPr>
            <a:lstStyle/>
            <a:p>
              <a:r>
                <a:rPr kumimoji="1" lang="en-US" altLang="ja-JP" sz="3600" i="1" dirty="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35" name="テキスト ボックス 134"/>
            <p:cNvSpPr txBox="1"/>
            <p:nvPr/>
          </p:nvSpPr>
          <p:spPr>
            <a:xfrm>
              <a:off x="3203848" y="1126485"/>
              <a:ext cx="437940" cy="646331"/>
            </a:xfrm>
            <a:prstGeom prst="rect">
              <a:avLst/>
            </a:prstGeom>
            <a:noFill/>
          </p:spPr>
          <p:txBody>
            <a:bodyPr wrap="none" rtlCol="0">
              <a:spAutoFit/>
            </a:bodyPr>
            <a:lstStyle/>
            <a:p>
              <a:r>
                <a:rPr kumimoji="1" lang="en-US" altLang="ja-JP" sz="3600" i="1" dirty="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36" name="直線コネクタ 135"/>
            <p:cNvCxnSpPr/>
            <p:nvPr/>
          </p:nvCxnSpPr>
          <p:spPr bwMode="auto">
            <a:xfrm>
              <a:off x="3059832"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9" name="グループ化 8"/>
          <p:cNvGrpSpPr/>
          <p:nvPr/>
        </p:nvGrpSpPr>
        <p:grpSpPr>
          <a:xfrm>
            <a:off x="7083182" y="1126485"/>
            <a:ext cx="1305242" cy="901264"/>
            <a:chOff x="7083182" y="1126485"/>
            <a:chExt cx="1305242" cy="901264"/>
          </a:xfrm>
        </p:grpSpPr>
        <p:sp>
          <p:nvSpPr>
            <p:cNvPr id="139" name="テキスト ボックス 138"/>
            <p:cNvSpPr txBox="1"/>
            <p:nvPr/>
          </p:nvSpPr>
          <p:spPr>
            <a:xfrm>
              <a:off x="7083182" y="1196752"/>
              <a:ext cx="457176"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40" name="テキスト ボックス 139"/>
            <p:cNvSpPr txBox="1"/>
            <p:nvPr/>
          </p:nvSpPr>
          <p:spPr>
            <a:xfrm>
              <a:off x="7947278" y="1126485"/>
              <a:ext cx="441146" cy="646331"/>
            </a:xfrm>
            <a:prstGeom prst="rect">
              <a:avLst/>
            </a:prstGeom>
            <a:noFill/>
          </p:spPr>
          <p:txBody>
            <a:bodyPr wrap="none" rtlCol="0">
              <a:spAutoFit/>
            </a:bodyPr>
            <a:lstStyle/>
            <a:p>
              <a:r>
                <a:rPr kumimoji="1" lang="en-US" altLang="ja-JP" sz="3600" i="1" dirty="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41" name="テキスト ボックス 140"/>
            <p:cNvSpPr txBox="1"/>
            <p:nvPr/>
          </p:nvSpPr>
          <p:spPr>
            <a:xfrm>
              <a:off x="7659246" y="1126485"/>
              <a:ext cx="437940" cy="646331"/>
            </a:xfrm>
            <a:prstGeom prst="rect">
              <a:avLst/>
            </a:prstGeom>
            <a:noFill/>
          </p:spPr>
          <p:txBody>
            <a:bodyPr wrap="none" rtlCol="0">
              <a:spAutoFit/>
            </a:bodyPr>
            <a:lstStyle/>
            <a:p>
              <a:r>
                <a:rPr kumimoji="1" lang="en-US" altLang="ja-JP" sz="3600" i="1" dirty="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42" name="直線コネクタ 141"/>
            <p:cNvCxnSpPr/>
            <p:nvPr/>
          </p:nvCxnSpPr>
          <p:spPr bwMode="auto">
            <a:xfrm>
              <a:off x="7515230"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31146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par>
                                <p:cTn id="9" presetID="23" presetClass="entr" presetSubtype="3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ppt_w"/>
                                          </p:val>
                                        </p:tav>
                                        <p:tav tm="100000">
                                          <p:val>
                                            <p:strVal val="#ppt_w"/>
                                          </p:val>
                                        </p:tav>
                                      </p:tavLst>
                                    </p:anim>
                                    <p:anim calcmode="lin" valueType="num">
                                      <p:cBhvr>
                                        <p:cTn id="12"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dissolve">
                                      <p:cBhvr>
                                        <p:cTn id="17" dur="500"/>
                                        <p:tgtEl>
                                          <p:spTgt spid="98"/>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wipe(right)">
                                      <p:cBhvr>
                                        <p:cTn id="21" dur="750"/>
                                        <p:tgtEl>
                                          <p:spTgt spid="100"/>
                                        </p:tgtEl>
                                      </p:cBhvr>
                                    </p:animEffect>
                                  </p:childTnLst>
                                </p:cTn>
                              </p:par>
                              <p:par>
                                <p:cTn id="22" presetID="49" presetClass="entr" presetSubtype="0" decel="100000" fill="hold" nodeType="withEffect">
                                  <p:stCondLst>
                                    <p:cond delay="25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style.rotation</p:attrName>
                                        </p:attrNameLst>
                                      </p:cBhvr>
                                      <p:tavLst>
                                        <p:tav tm="0">
                                          <p:val>
                                            <p:fltVal val="360"/>
                                          </p:val>
                                        </p:tav>
                                        <p:tav tm="100000">
                                          <p:val>
                                            <p:fltVal val="0"/>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2000"/>
                                        <p:tgtEl>
                                          <p:spTgt spid="10"/>
                                        </p:tgtEl>
                                      </p:cBhvr>
                                    </p:animEffect>
                                  </p:childTnLst>
                                </p:cTn>
                              </p:par>
                              <p:par>
                                <p:cTn id="37" presetID="49" presetClass="entr" presetSubtype="0" decel="100000" fill="hold" nodeType="withEffect">
                                  <p:stCondLst>
                                    <p:cond delay="2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 calcmode="lin" valueType="num">
                                      <p:cBhvr>
                                        <p:cTn id="41" dur="500" fill="hold"/>
                                        <p:tgtEl>
                                          <p:spTgt spid="14"/>
                                        </p:tgtEl>
                                        <p:attrNameLst>
                                          <p:attrName>style.rotation</p:attrName>
                                        </p:attrNameLst>
                                      </p:cBhvr>
                                      <p:tavLst>
                                        <p:tav tm="0">
                                          <p:val>
                                            <p:fltVal val="360"/>
                                          </p:val>
                                        </p:tav>
                                        <p:tav tm="100000">
                                          <p:val>
                                            <p:fltVal val="0"/>
                                          </p:val>
                                        </p:tav>
                                      </p:tavLst>
                                    </p:anim>
                                    <p:animEffect transition="in" filter="fade">
                                      <p:cBhvr>
                                        <p:cTn id="42" dur="500"/>
                                        <p:tgtEl>
                                          <p:spTgt spid="14"/>
                                        </p:tgtEl>
                                      </p:cBhvr>
                                    </p:animEffect>
                                  </p:childTnLst>
                                </p:cTn>
                              </p:par>
                              <p:par>
                                <p:cTn id="43" presetID="49" presetClass="entr" presetSubtype="0" decel="100000" fill="hold" nodeType="withEffect">
                                  <p:stCondLst>
                                    <p:cond delay="5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 calcmode="lin" valueType="num">
                                      <p:cBhvr>
                                        <p:cTn id="47" dur="500" fill="hold"/>
                                        <p:tgtEl>
                                          <p:spTgt spid="15"/>
                                        </p:tgtEl>
                                        <p:attrNameLst>
                                          <p:attrName>style.rotation</p:attrName>
                                        </p:attrNameLst>
                                      </p:cBhvr>
                                      <p:tavLst>
                                        <p:tav tm="0">
                                          <p:val>
                                            <p:fltVal val="360"/>
                                          </p:val>
                                        </p:tav>
                                        <p:tav tm="100000">
                                          <p:val>
                                            <p:fltVal val="0"/>
                                          </p:val>
                                        </p:tav>
                                      </p:tavLst>
                                    </p:anim>
                                    <p:animEffect transition="in" filter="fade">
                                      <p:cBhvr>
                                        <p:cTn id="48" dur="500"/>
                                        <p:tgtEl>
                                          <p:spTgt spid="15"/>
                                        </p:tgtEl>
                                      </p:cBhvr>
                                    </p:animEffect>
                                  </p:childTnLst>
                                </p:cTn>
                              </p:par>
                              <p:par>
                                <p:cTn id="49" presetID="49" presetClass="entr" presetSubtype="0" decel="100000" fill="hold" nodeType="withEffect">
                                  <p:stCondLst>
                                    <p:cond delay="75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 calcmode="lin" valueType="num">
                                      <p:cBhvr>
                                        <p:cTn id="53" dur="500" fill="hold"/>
                                        <p:tgtEl>
                                          <p:spTgt spid="16"/>
                                        </p:tgtEl>
                                        <p:attrNameLst>
                                          <p:attrName>style.rotation</p:attrName>
                                        </p:attrNameLst>
                                      </p:cBhvr>
                                      <p:tavLst>
                                        <p:tav tm="0">
                                          <p:val>
                                            <p:fltVal val="360"/>
                                          </p:val>
                                        </p:tav>
                                        <p:tav tm="100000">
                                          <p:val>
                                            <p:fltVal val="0"/>
                                          </p:val>
                                        </p:tav>
                                      </p:tavLst>
                                    </p:anim>
                                    <p:animEffect transition="in" filter="fade">
                                      <p:cBhvr>
                                        <p:cTn id="54" dur="500"/>
                                        <p:tgtEl>
                                          <p:spTgt spid="16"/>
                                        </p:tgtEl>
                                      </p:cBhvr>
                                    </p:animEffect>
                                  </p:childTnLst>
                                </p:cTn>
                              </p:par>
                              <p:par>
                                <p:cTn id="55" presetID="49" presetClass="entr" presetSubtype="0" decel="100000" fill="hold" nodeType="withEffect">
                                  <p:stCondLst>
                                    <p:cond delay="10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 calcmode="lin" valueType="num">
                                      <p:cBhvr>
                                        <p:cTn id="59" dur="500" fill="hold"/>
                                        <p:tgtEl>
                                          <p:spTgt spid="19"/>
                                        </p:tgtEl>
                                        <p:attrNameLst>
                                          <p:attrName>style.rotation</p:attrName>
                                        </p:attrNameLst>
                                      </p:cBhvr>
                                      <p:tavLst>
                                        <p:tav tm="0">
                                          <p:val>
                                            <p:fltVal val="360"/>
                                          </p:val>
                                        </p:tav>
                                        <p:tav tm="100000">
                                          <p:val>
                                            <p:fltVal val="0"/>
                                          </p:val>
                                        </p:tav>
                                      </p:tavLst>
                                    </p:anim>
                                    <p:animEffect transition="in" filter="fade">
                                      <p:cBhvr>
                                        <p:cTn id="60" dur="500"/>
                                        <p:tgtEl>
                                          <p:spTgt spid="19"/>
                                        </p:tgtEl>
                                      </p:cBhvr>
                                    </p:animEffect>
                                  </p:childTnLst>
                                </p:cTn>
                              </p:par>
                              <p:par>
                                <p:cTn id="61" presetID="49" presetClass="entr" presetSubtype="0" decel="100000" fill="hold" nodeType="withEffect">
                                  <p:stCondLst>
                                    <p:cond delay="125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 calcmode="lin" valueType="num">
                                      <p:cBhvr>
                                        <p:cTn id="65" dur="500" fill="hold"/>
                                        <p:tgtEl>
                                          <p:spTgt spid="20"/>
                                        </p:tgtEl>
                                        <p:attrNameLst>
                                          <p:attrName>style.rotation</p:attrName>
                                        </p:attrNameLst>
                                      </p:cBhvr>
                                      <p:tavLst>
                                        <p:tav tm="0">
                                          <p:val>
                                            <p:fltVal val="360"/>
                                          </p:val>
                                        </p:tav>
                                        <p:tav tm="100000">
                                          <p:val>
                                            <p:fltVal val="0"/>
                                          </p:val>
                                        </p:tav>
                                      </p:tavLst>
                                    </p:anim>
                                    <p:animEffect transition="in" filter="fade">
                                      <p:cBhvr>
                                        <p:cTn id="66" dur="500"/>
                                        <p:tgtEl>
                                          <p:spTgt spid="20"/>
                                        </p:tgtEl>
                                      </p:cBhvr>
                                    </p:animEffect>
                                  </p:childTnLst>
                                </p:cTn>
                              </p:par>
                              <p:par>
                                <p:cTn id="67" presetID="49" presetClass="entr" presetSubtype="0" decel="100000" fill="hold" nodeType="withEffect">
                                  <p:stCondLst>
                                    <p:cond delay="15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 calcmode="lin" valueType="num">
                                      <p:cBhvr>
                                        <p:cTn id="71" dur="500" fill="hold"/>
                                        <p:tgtEl>
                                          <p:spTgt spid="21"/>
                                        </p:tgtEl>
                                        <p:attrNameLst>
                                          <p:attrName>style.rotation</p:attrName>
                                        </p:attrNameLst>
                                      </p:cBhvr>
                                      <p:tavLst>
                                        <p:tav tm="0">
                                          <p:val>
                                            <p:fltVal val="360"/>
                                          </p:val>
                                        </p:tav>
                                        <p:tav tm="100000">
                                          <p:val>
                                            <p:fltVal val="0"/>
                                          </p:val>
                                        </p:tav>
                                      </p:tavLst>
                                    </p:anim>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   　　　　水中 </a:t>
            </a:r>
            <a:r>
              <a:rPr kumimoji="1" lang="en-US" altLang="ja-JP" dirty="0"/>
              <a:t>[3]</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636912"/>
            <a:ext cx="4320480" cy="3974842"/>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2996952"/>
            <a:ext cx="2160240" cy="2319081"/>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577483"/>
            <a:ext cx="4320480" cy="1987421"/>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8" y="548680"/>
            <a:ext cx="4320480" cy="2319081"/>
          </a:xfrm>
          <a:prstGeom prst="rect">
            <a:avLst/>
          </a:prstGeom>
        </p:spPr>
      </p:pic>
      <p:sp>
        <p:nvSpPr>
          <p:cNvPr id="7" name="下矢印 6"/>
          <p:cNvSpPr/>
          <p:nvPr/>
        </p:nvSpPr>
        <p:spPr bwMode="auto">
          <a:xfrm>
            <a:off x="2051720" y="2060848"/>
            <a:ext cx="576064" cy="936104"/>
          </a:xfrm>
          <a:prstGeom prst="down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8" name="下矢印 7"/>
          <p:cNvSpPr/>
          <p:nvPr/>
        </p:nvSpPr>
        <p:spPr bwMode="auto">
          <a:xfrm>
            <a:off x="6516216" y="2492896"/>
            <a:ext cx="576064" cy="936104"/>
          </a:xfrm>
          <a:prstGeom prst="down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1890111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C5330-1C89-44D7-9285-659D6A14D45A}"/>
              </a:ext>
            </a:extLst>
          </p:cNvPr>
          <p:cNvSpPr>
            <a:spLocks noGrp="1"/>
          </p:cNvSpPr>
          <p:nvPr>
            <p:ph type="ctrTitle" sz="quarter"/>
          </p:nvPr>
        </p:nvSpPr>
        <p:spPr/>
        <p:txBody>
          <a:bodyPr/>
          <a:lstStyle/>
          <a:p>
            <a:r>
              <a:rPr kumimoji="1" lang="ja-JP" altLang="en-US" dirty="0"/>
              <a:t>拡散反射光</a:t>
            </a:r>
          </a:p>
        </p:txBody>
      </p:sp>
      <p:sp>
        <p:nvSpPr>
          <p:cNvPr id="3" name="字幕 2">
            <a:extLst>
              <a:ext uri="{FF2B5EF4-FFF2-40B4-BE49-F238E27FC236}">
                <a16:creationId xmlns:a16="http://schemas.microsoft.com/office/drawing/2014/main" id="{E55341A1-3F46-4B8C-802A-E52E640ECF5A}"/>
              </a:ext>
            </a:extLst>
          </p:cNvPr>
          <p:cNvSpPr>
            <a:spLocks noGrp="1"/>
          </p:cNvSpPr>
          <p:nvPr>
            <p:ph type="subTitle" sz="quarter" idx="1"/>
          </p:nvPr>
        </p:nvSpPr>
        <p:spPr>
          <a:xfrm>
            <a:off x="251520" y="4352934"/>
            <a:ext cx="8640960" cy="1719272"/>
          </a:xfrm>
        </p:spPr>
        <p:txBody>
          <a:bodyPr>
            <a:normAutofit lnSpcReduction="10000"/>
          </a:bodyPr>
          <a:lstStyle/>
          <a:p>
            <a:pPr algn="l"/>
            <a:r>
              <a:rPr lang="en-US" altLang="ja-JP" dirty="0"/>
              <a:t>[1] Miyazaki, Tan, Hara, </a:t>
            </a:r>
            <a:r>
              <a:rPr lang="en-US" altLang="ja-JP" dirty="0" err="1"/>
              <a:t>Ikeuchi</a:t>
            </a:r>
            <a:r>
              <a:rPr lang="en-US" altLang="ja-JP" dirty="0"/>
              <a:t>, 2003 (10.1109/ICCV.2003.1238455)</a:t>
            </a:r>
          </a:p>
          <a:p>
            <a:pPr algn="l"/>
            <a:r>
              <a:rPr lang="en-US" altLang="ja-JP" dirty="0"/>
              <a:t>[2] Atkinson, Hancock, 2006 (10.1109/TIP.2006.871114)</a:t>
            </a:r>
          </a:p>
          <a:p>
            <a:pPr algn="l"/>
            <a:endParaRPr kumimoji="1" lang="ja-JP" altLang="en-US" dirty="0"/>
          </a:p>
        </p:txBody>
      </p:sp>
    </p:spTree>
    <p:extLst>
      <p:ext uri="{BB962C8B-B14F-4D97-AF65-F5344CB8AC3E}">
        <p14:creationId xmlns:p14="http://schemas.microsoft.com/office/powerpoint/2010/main" val="1395596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22">
            <a:extLst>
              <a:ext uri="{FF2B5EF4-FFF2-40B4-BE49-F238E27FC236}">
                <a16:creationId xmlns:a16="http://schemas.microsoft.com/office/drawing/2014/main" id="{ABD4FA6C-0841-4EFD-A900-EA93CF9A3B3F}"/>
              </a:ext>
            </a:extLst>
          </p:cNvPr>
          <p:cNvSpPr>
            <a:spLocks noGrp="1"/>
          </p:cNvSpPr>
          <p:nvPr>
            <p:ph type="title"/>
          </p:nvPr>
        </p:nvSpPr>
        <p:spPr/>
        <p:txBody>
          <a:bodyPr/>
          <a:lstStyle/>
          <a:p>
            <a:r>
              <a:rPr kumimoji="1" lang="ja-JP" altLang="en-US" dirty="0"/>
              <a:t>拡散反射光の部分偏光</a:t>
            </a:r>
          </a:p>
        </p:txBody>
      </p:sp>
      <p:grpSp>
        <p:nvGrpSpPr>
          <p:cNvPr id="22" name="グループ化 21">
            <a:extLst>
              <a:ext uri="{FF2B5EF4-FFF2-40B4-BE49-F238E27FC236}">
                <a16:creationId xmlns:a16="http://schemas.microsoft.com/office/drawing/2014/main" id="{BCD8C09A-D204-4480-8FDB-8B134295524B}"/>
              </a:ext>
            </a:extLst>
          </p:cNvPr>
          <p:cNvGrpSpPr/>
          <p:nvPr/>
        </p:nvGrpSpPr>
        <p:grpSpPr>
          <a:xfrm>
            <a:off x="1821904" y="1340768"/>
            <a:ext cx="5486400" cy="2752725"/>
            <a:chOff x="1828800" y="2581275"/>
            <a:chExt cx="5486400" cy="2752725"/>
          </a:xfrm>
        </p:grpSpPr>
        <p:sp>
          <p:nvSpPr>
            <p:cNvPr id="4" name="Line 1141">
              <a:extLst>
                <a:ext uri="{FF2B5EF4-FFF2-40B4-BE49-F238E27FC236}">
                  <a16:creationId xmlns:a16="http://schemas.microsoft.com/office/drawing/2014/main" id="{0A857347-E8C7-4A6F-9493-437E7E3E9B9F}"/>
                </a:ext>
              </a:extLst>
            </p:cNvPr>
            <p:cNvSpPr>
              <a:spLocks noChangeShapeType="1"/>
            </p:cNvSpPr>
            <p:nvPr/>
          </p:nvSpPr>
          <p:spPr bwMode="auto">
            <a:xfrm>
              <a:off x="1828800" y="3962400"/>
              <a:ext cx="5486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1142">
              <a:extLst>
                <a:ext uri="{FF2B5EF4-FFF2-40B4-BE49-F238E27FC236}">
                  <a16:creationId xmlns:a16="http://schemas.microsoft.com/office/drawing/2014/main" id="{0CE5FB80-E49C-4F75-937A-DB69377336D3}"/>
                </a:ext>
              </a:extLst>
            </p:cNvPr>
            <p:cNvSpPr>
              <a:spLocks noChangeShapeType="1"/>
            </p:cNvSpPr>
            <p:nvPr/>
          </p:nvSpPr>
          <p:spPr bwMode="auto">
            <a:xfrm flipV="1">
              <a:off x="4572000" y="2590800"/>
              <a:ext cx="0" cy="2743200"/>
            </a:xfrm>
            <a:prstGeom prst="line">
              <a:avLst/>
            </a:prstGeom>
            <a:noFill/>
            <a:ln w="381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1144">
              <a:extLst>
                <a:ext uri="{FF2B5EF4-FFF2-40B4-BE49-F238E27FC236}">
                  <a16:creationId xmlns:a16="http://schemas.microsoft.com/office/drawing/2014/main" id="{61DA7519-98B3-4868-BF25-19D6102A96FD}"/>
                </a:ext>
              </a:extLst>
            </p:cNvPr>
            <p:cNvSpPr>
              <a:spLocks noChangeShapeType="1"/>
            </p:cNvSpPr>
            <p:nvPr/>
          </p:nvSpPr>
          <p:spPr bwMode="auto">
            <a:xfrm flipV="1">
              <a:off x="4572000" y="2590800"/>
              <a:ext cx="2743200" cy="13716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1145">
              <a:extLst>
                <a:ext uri="{FF2B5EF4-FFF2-40B4-BE49-F238E27FC236}">
                  <a16:creationId xmlns:a16="http://schemas.microsoft.com/office/drawing/2014/main" id="{F63A36BE-55A4-46C2-A22F-106F807BEAFF}"/>
                </a:ext>
              </a:extLst>
            </p:cNvPr>
            <p:cNvSpPr>
              <a:spLocks noChangeShapeType="1"/>
            </p:cNvSpPr>
            <p:nvPr/>
          </p:nvSpPr>
          <p:spPr bwMode="auto">
            <a:xfrm flipV="1">
              <a:off x="3200400" y="3962400"/>
              <a:ext cx="1371600" cy="13716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Freeform 1147">
              <a:extLst>
                <a:ext uri="{FF2B5EF4-FFF2-40B4-BE49-F238E27FC236}">
                  <a16:creationId xmlns:a16="http://schemas.microsoft.com/office/drawing/2014/main" id="{3ED0DD18-029E-46D6-A1EE-55E5B7D06112}"/>
                </a:ext>
              </a:extLst>
            </p:cNvPr>
            <p:cNvSpPr>
              <a:spLocks/>
            </p:cNvSpPr>
            <p:nvPr/>
          </p:nvSpPr>
          <p:spPr bwMode="auto">
            <a:xfrm flipH="1">
              <a:off x="4572000" y="3505200"/>
              <a:ext cx="533400" cy="177800"/>
            </a:xfrm>
            <a:custGeom>
              <a:avLst/>
              <a:gdLst>
                <a:gd name="T0" fmla="*/ 0 w 336"/>
                <a:gd name="T1" fmla="*/ 112 h 112"/>
                <a:gd name="T2" fmla="*/ 192 w 336"/>
                <a:gd name="T3" fmla="*/ 16 h 112"/>
                <a:gd name="T4" fmla="*/ 336 w 336"/>
                <a:gd name="T5" fmla="*/ 16 h 112"/>
              </a:gdLst>
              <a:ahLst/>
              <a:cxnLst>
                <a:cxn ang="0">
                  <a:pos x="T0" y="T1"/>
                </a:cxn>
                <a:cxn ang="0">
                  <a:pos x="T2" y="T3"/>
                </a:cxn>
                <a:cxn ang="0">
                  <a:pos x="T4" y="T5"/>
                </a:cxn>
              </a:cxnLst>
              <a:rect l="0" t="0" r="r" b="b"/>
              <a:pathLst>
                <a:path w="336" h="112">
                  <a:moveTo>
                    <a:pt x="0" y="112"/>
                  </a:moveTo>
                  <a:cubicBezTo>
                    <a:pt x="68" y="72"/>
                    <a:pt x="136" y="32"/>
                    <a:pt x="192" y="16"/>
                  </a:cubicBezTo>
                  <a:cubicBezTo>
                    <a:pt x="248" y="0"/>
                    <a:pt x="292" y="8"/>
                    <a:pt x="336" y="1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Freeform 1148">
              <a:extLst>
                <a:ext uri="{FF2B5EF4-FFF2-40B4-BE49-F238E27FC236}">
                  <a16:creationId xmlns:a16="http://schemas.microsoft.com/office/drawing/2014/main" id="{EC082560-AB29-4CED-9BCB-B85A8C62EC80}"/>
                </a:ext>
              </a:extLst>
            </p:cNvPr>
            <p:cNvSpPr>
              <a:spLocks/>
            </p:cNvSpPr>
            <p:nvPr/>
          </p:nvSpPr>
          <p:spPr bwMode="auto">
            <a:xfrm flipV="1">
              <a:off x="4267200" y="4267200"/>
              <a:ext cx="304800" cy="76200"/>
            </a:xfrm>
            <a:custGeom>
              <a:avLst/>
              <a:gdLst>
                <a:gd name="T0" fmla="*/ 0 w 336"/>
                <a:gd name="T1" fmla="*/ 112 h 112"/>
                <a:gd name="T2" fmla="*/ 192 w 336"/>
                <a:gd name="T3" fmla="*/ 16 h 112"/>
                <a:gd name="T4" fmla="*/ 336 w 336"/>
                <a:gd name="T5" fmla="*/ 16 h 112"/>
              </a:gdLst>
              <a:ahLst/>
              <a:cxnLst>
                <a:cxn ang="0">
                  <a:pos x="T0" y="T1"/>
                </a:cxn>
                <a:cxn ang="0">
                  <a:pos x="T2" y="T3"/>
                </a:cxn>
                <a:cxn ang="0">
                  <a:pos x="T4" y="T5"/>
                </a:cxn>
              </a:cxnLst>
              <a:rect l="0" t="0" r="r" b="b"/>
              <a:pathLst>
                <a:path w="336" h="112">
                  <a:moveTo>
                    <a:pt x="0" y="112"/>
                  </a:moveTo>
                  <a:cubicBezTo>
                    <a:pt x="68" y="72"/>
                    <a:pt x="136" y="32"/>
                    <a:pt x="192" y="16"/>
                  </a:cubicBezTo>
                  <a:cubicBezTo>
                    <a:pt x="248" y="0"/>
                    <a:pt x="292" y="8"/>
                    <a:pt x="336" y="1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 name="Group 1163">
              <a:extLst>
                <a:ext uri="{FF2B5EF4-FFF2-40B4-BE49-F238E27FC236}">
                  <a16:creationId xmlns:a16="http://schemas.microsoft.com/office/drawing/2014/main" id="{AFAA088C-2871-4B41-A632-2B9AB1DF532F}"/>
                </a:ext>
              </a:extLst>
            </p:cNvPr>
            <p:cNvGrpSpPr>
              <a:grpSpLocks/>
            </p:cNvGrpSpPr>
            <p:nvPr/>
          </p:nvGrpSpPr>
          <p:grpSpPr bwMode="auto">
            <a:xfrm>
              <a:off x="3222625" y="4446588"/>
              <a:ext cx="863600" cy="857250"/>
              <a:chOff x="1383" y="572"/>
              <a:chExt cx="545" cy="545"/>
            </a:xfrm>
          </p:grpSpPr>
          <p:sp>
            <p:nvSpPr>
              <p:cNvPr id="11" name="Oval 1164">
                <a:extLst>
                  <a:ext uri="{FF2B5EF4-FFF2-40B4-BE49-F238E27FC236}">
                    <a16:creationId xmlns:a16="http://schemas.microsoft.com/office/drawing/2014/main" id="{55129DB5-ACA0-41FD-93BB-404A3CDB6C91}"/>
                  </a:ext>
                </a:extLst>
              </p:cNvPr>
              <p:cNvSpPr>
                <a:spLocks noChangeArrowheads="1"/>
              </p:cNvSpPr>
              <p:nvPr/>
            </p:nvSpPr>
            <p:spPr bwMode="auto">
              <a:xfrm>
                <a:off x="1383" y="572"/>
                <a:ext cx="544" cy="544"/>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Line 1165">
                <a:extLst>
                  <a:ext uri="{FF2B5EF4-FFF2-40B4-BE49-F238E27FC236}">
                    <a16:creationId xmlns:a16="http://schemas.microsoft.com/office/drawing/2014/main" id="{C2622679-8E41-44CF-A09B-850A9CFCB06E}"/>
                  </a:ext>
                </a:extLst>
              </p:cNvPr>
              <p:cNvSpPr>
                <a:spLocks noChangeShapeType="1"/>
              </p:cNvSpPr>
              <p:nvPr/>
            </p:nvSpPr>
            <p:spPr bwMode="auto">
              <a:xfrm>
                <a:off x="1655"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1166">
                <a:extLst>
                  <a:ext uri="{FF2B5EF4-FFF2-40B4-BE49-F238E27FC236}">
                    <a16:creationId xmlns:a16="http://schemas.microsoft.com/office/drawing/2014/main" id="{7F0693EE-4E5A-4B8E-94AC-2DBBD6F966EE}"/>
                  </a:ext>
                </a:extLst>
              </p:cNvPr>
              <p:cNvSpPr>
                <a:spLocks noChangeShapeType="1"/>
              </p:cNvSpPr>
              <p:nvPr/>
            </p:nvSpPr>
            <p:spPr bwMode="auto">
              <a:xfrm rot="-5400000">
                <a:off x="1656"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1167">
                <a:extLst>
                  <a:ext uri="{FF2B5EF4-FFF2-40B4-BE49-F238E27FC236}">
                    <a16:creationId xmlns:a16="http://schemas.microsoft.com/office/drawing/2014/main" id="{D3CF60E4-BF1E-45DB-8841-198F1BA10670}"/>
                  </a:ext>
                </a:extLst>
              </p:cNvPr>
              <p:cNvSpPr>
                <a:spLocks noChangeShapeType="1"/>
              </p:cNvSpPr>
              <p:nvPr/>
            </p:nvSpPr>
            <p:spPr bwMode="auto">
              <a:xfrm rot="5400000"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1168">
                <a:extLst>
                  <a:ext uri="{FF2B5EF4-FFF2-40B4-BE49-F238E27FC236}">
                    <a16:creationId xmlns:a16="http://schemas.microsoft.com/office/drawing/2014/main" id="{8616D3F1-9EDF-4412-AB88-BA3E7A5FAEF8}"/>
                  </a:ext>
                </a:extLst>
              </p:cNvPr>
              <p:cNvSpPr>
                <a:spLocks noChangeShapeType="1"/>
              </p:cNvSpPr>
              <p:nvPr/>
            </p:nvSpPr>
            <p:spPr bwMode="auto">
              <a:xfrm rot="-5400000" flipH="1"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6" name="Group 1169">
              <a:extLst>
                <a:ext uri="{FF2B5EF4-FFF2-40B4-BE49-F238E27FC236}">
                  <a16:creationId xmlns:a16="http://schemas.microsoft.com/office/drawing/2014/main" id="{61463ECF-09F3-44B8-9517-92F792F1D35E}"/>
                </a:ext>
              </a:extLst>
            </p:cNvPr>
            <p:cNvGrpSpPr>
              <a:grpSpLocks/>
            </p:cNvGrpSpPr>
            <p:nvPr/>
          </p:nvGrpSpPr>
          <p:grpSpPr bwMode="auto">
            <a:xfrm rot="9159229">
              <a:off x="6219825" y="2581275"/>
              <a:ext cx="642938" cy="787400"/>
              <a:chOff x="1383" y="572"/>
              <a:chExt cx="545" cy="545"/>
            </a:xfrm>
          </p:grpSpPr>
          <p:sp>
            <p:nvSpPr>
              <p:cNvPr id="17" name="Oval 1170">
                <a:extLst>
                  <a:ext uri="{FF2B5EF4-FFF2-40B4-BE49-F238E27FC236}">
                    <a16:creationId xmlns:a16="http://schemas.microsoft.com/office/drawing/2014/main" id="{0E73AF41-EEBB-4F7D-81B1-BB75AFF058E9}"/>
                  </a:ext>
                </a:extLst>
              </p:cNvPr>
              <p:cNvSpPr>
                <a:spLocks noChangeArrowheads="1"/>
              </p:cNvSpPr>
              <p:nvPr/>
            </p:nvSpPr>
            <p:spPr bwMode="auto">
              <a:xfrm>
                <a:off x="1383" y="572"/>
                <a:ext cx="544" cy="544"/>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Line 1171">
                <a:extLst>
                  <a:ext uri="{FF2B5EF4-FFF2-40B4-BE49-F238E27FC236}">
                    <a16:creationId xmlns:a16="http://schemas.microsoft.com/office/drawing/2014/main" id="{41A8F4B2-3F9B-4397-AC96-BCCA6562FD6A}"/>
                  </a:ext>
                </a:extLst>
              </p:cNvPr>
              <p:cNvSpPr>
                <a:spLocks noChangeShapeType="1"/>
              </p:cNvSpPr>
              <p:nvPr/>
            </p:nvSpPr>
            <p:spPr bwMode="auto">
              <a:xfrm>
                <a:off x="1655"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1172">
                <a:extLst>
                  <a:ext uri="{FF2B5EF4-FFF2-40B4-BE49-F238E27FC236}">
                    <a16:creationId xmlns:a16="http://schemas.microsoft.com/office/drawing/2014/main" id="{B0EAD4F7-6A43-4DF0-83D6-CB2D6DB3EC81}"/>
                  </a:ext>
                </a:extLst>
              </p:cNvPr>
              <p:cNvSpPr>
                <a:spLocks noChangeShapeType="1"/>
              </p:cNvSpPr>
              <p:nvPr/>
            </p:nvSpPr>
            <p:spPr bwMode="auto">
              <a:xfrm rot="-5400000">
                <a:off x="1656"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1173">
                <a:extLst>
                  <a:ext uri="{FF2B5EF4-FFF2-40B4-BE49-F238E27FC236}">
                    <a16:creationId xmlns:a16="http://schemas.microsoft.com/office/drawing/2014/main" id="{66EB9B11-A328-483B-BE0F-A360F9CC03F2}"/>
                  </a:ext>
                </a:extLst>
              </p:cNvPr>
              <p:cNvSpPr>
                <a:spLocks noChangeShapeType="1"/>
              </p:cNvSpPr>
              <p:nvPr/>
            </p:nvSpPr>
            <p:spPr bwMode="auto">
              <a:xfrm rot="5400000"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1174">
                <a:extLst>
                  <a:ext uri="{FF2B5EF4-FFF2-40B4-BE49-F238E27FC236}">
                    <a16:creationId xmlns:a16="http://schemas.microsoft.com/office/drawing/2014/main" id="{EAE0895B-52B7-4CCB-B6D6-AB80838A89BF}"/>
                  </a:ext>
                </a:extLst>
              </p:cNvPr>
              <p:cNvSpPr>
                <a:spLocks noChangeShapeType="1"/>
              </p:cNvSpPr>
              <p:nvPr/>
            </p:nvSpPr>
            <p:spPr bwMode="auto">
              <a:xfrm rot="-5400000" flipH="1"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24" name="テキスト ボックス 23">
            <a:extLst>
              <a:ext uri="{FF2B5EF4-FFF2-40B4-BE49-F238E27FC236}">
                <a16:creationId xmlns:a16="http://schemas.microsoft.com/office/drawing/2014/main" id="{219D85BF-8FFB-4C60-B738-016F67F9347B}"/>
              </a:ext>
            </a:extLst>
          </p:cNvPr>
          <p:cNvSpPr txBox="1"/>
          <p:nvPr/>
        </p:nvSpPr>
        <p:spPr>
          <a:xfrm>
            <a:off x="3275856" y="4149080"/>
            <a:ext cx="877163" cy="369332"/>
          </a:xfrm>
          <a:prstGeom prst="rect">
            <a:avLst/>
          </a:prstGeom>
          <a:noFill/>
        </p:spPr>
        <p:txBody>
          <a:bodyPr wrap="none" rtlCol="0">
            <a:spAutoFit/>
          </a:bodyPr>
          <a:lstStyle/>
          <a:p>
            <a:r>
              <a:rPr kumimoji="1" lang="ja-JP" altLang="en-US" dirty="0"/>
              <a:t>非偏光</a:t>
            </a:r>
          </a:p>
        </p:txBody>
      </p:sp>
      <p:sp>
        <p:nvSpPr>
          <p:cNvPr id="25" name="テキスト ボックス 24">
            <a:extLst>
              <a:ext uri="{FF2B5EF4-FFF2-40B4-BE49-F238E27FC236}">
                <a16:creationId xmlns:a16="http://schemas.microsoft.com/office/drawing/2014/main" id="{CD2DE691-A414-465B-A59F-C30ECA97DB4F}"/>
              </a:ext>
            </a:extLst>
          </p:cNvPr>
          <p:cNvSpPr txBox="1"/>
          <p:nvPr/>
        </p:nvSpPr>
        <p:spPr>
          <a:xfrm>
            <a:off x="6084168" y="2132856"/>
            <a:ext cx="1107996" cy="369332"/>
          </a:xfrm>
          <a:prstGeom prst="rect">
            <a:avLst/>
          </a:prstGeom>
          <a:noFill/>
        </p:spPr>
        <p:txBody>
          <a:bodyPr wrap="none" rtlCol="0">
            <a:spAutoFit/>
          </a:bodyPr>
          <a:lstStyle/>
          <a:p>
            <a:r>
              <a:rPr kumimoji="1" lang="ja-JP" altLang="en-US" dirty="0"/>
              <a:t>部分偏光</a:t>
            </a:r>
          </a:p>
        </p:txBody>
      </p:sp>
      <p:sp>
        <p:nvSpPr>
          <p:cNvPr id="26" name="Text Box 1158">
            <a:extLst>
              <a:ext uri="{FF2B5EF4-FFF2-40B4-BE49-F238E27FC236}">
                <a16:creationId xmlns:a16="http://schemas.microsoft.com/office/drawing/2014/main" id="{FBEC7405-F9D2-40B1-8DF7-22B88C4AA0AA}"/>
              </a:ext>
            </a:extLst>
          </p:cNvPr>
          <p:cNvSpPr txBox="1">
            <a:spLocks noChangeArrowheads="1"/>
          </p:cNvSpPr>
          <p:nvPr/>
        </p:nvSpPr>
        <p:spPr bwMode="auto">
          <a:xfrm>
            <a:off x="7020272" y="2780928"/>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i="1"/>
              <a:t>n</a:t>
            </a:r>
            <a:endParaRPr lang="en-US" altLang="ja-JP" sz="1800" baseline="-25000"/>
          </a:p>
        </p:txBody>
      </p:sp>
      <p:sp>
        <p:nvSpPr>
          <p:cNvPr id="27" name="Text Box 1159">
            <a:extLst>
              <a:ext uri="{FF2B5EF4-FFF2-40B4-BE49-F238E27FC236}">
                <a16:creationId xmlns:a16="http://schemas.microsoft.com/office/drawing/2014/main" id="{D4B29AC8-D8F6-4AF3-AB8F-0394353EB72D}"/>
              </a:ext>
            </a:extLst>
          </p:cNvPr>
          <p:cNvSpPr txBox="1">
            <a:spLocks noChangeArrowheads="1"/>
          </p:cNvSpPr>
          <p:nvPr/>
        </p:nvSpPr>
        <p:spPr bwMode="auto">
          <a:xfrm>
            <a:off x="4139952" y="3068960"/>
            <a:ext cx="3794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i="1">
                <a:latin typeface="Symbol" panose="05050102010706020507" pitchFamily="18" charset="2"/>
              </a:rPr>
              <a:t>q</a:t>
            </a:r>
            <a:r>
              <a:rPr lang="en-US" altLang="ja-JP" sz="1800" baseline="-25000"/>
              <a:t>2</a:t>
            </a:r>
          </a:p>
        </p:txBody>
      </p:sp>
      <p:sp>
        <p:nvSpPr>
          <p:cNvPr id="28" name="Text Box 1160">
            <a:extLst>
              <a:ext uri="{FF2B5EF4-FFF2-40B4-BE49-F238E27FC236}">
                <a16:creationId xmlns:a16="http://schemas.microsoft.com/office/drawing/2014/main" id="{F5A181CC-7168-49E4-B3D9-F5E27CCF457C}"/>
              </a:ext>
            </a:extLst>
          </p:cNvPr>
          <p:cNvSpPr txBox="1">
            <a:spLocks noChangeArrowheads="1"/>
          </p:cNvSpPr>
          <p:nvPr/>
        </p:nvSpPr>
        <p:spPr bwMode="auto">
          <a:xfrm>
            <a:off x="4644008" y="1916832"/>
            <a:ext cx="379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i="1" dirty="0">
                <a:latin typeface="Symbol" panose="05050102010706020507" pitchFamily="18" charset="2"/>
              </a:rPr>
              <a:t>q</a:t>
            </a:r>
            <a:r>
              <a:rPr lang="en-US" altLang="ja-JP" sz="1800" baseline="-25000" dirty="0"/>
              <a:t>1</a:t>
            </a:r>
          </a:p>
        </p:txBody>
      </p:sp>
      <p:sp>
        <p:nvSpPr>
          <p:cNvPr id="29" name="テキスト ボックス 28">
            <a:extLst>
              <a:ext uri="{FF2B5EF4-FFF2-40B4-BE49-F238E27FC236}">
                <a16:creationId xmlns:a16="http://schemas.microsoft.com/office/drawing/2014/main" id="{28D9343F-CE0D-43A0-B5D5-DCE775C4D791}"/>
              </a:ext>
            </a:extLst>
          </p:cNvPr>
          <p:cNvSpPr txBox="1"/>
          <p:nvPr/>
        </p:nvSpPr>
        <p:spPr>
          <a:xfrm>
            <a:off x="6228184" y="2780928"/>
            <a:ext cx="877163" cy="369332"/>
          </a:xfrm>
          <a:prstGeom prst="rect">
            <a:avLst/>
          </a:prstGeom>
          <a:noFill/>
        </p:spPr>
        <p:txBody>
          <a:bodyPr wrap="none" rtlCol="0">
            <a:spAutoFit/>
          </a:bodyPr>
          <a:lstStyle/>
          <a:p>
            <a:r>
              <a:rPr kumimoji="1" lang="ja-JP" altLang="en-US" dirty="0"/>
              <a:t>屈折率</a:t>
            </a:r>
          </a:p>
        </p:txBody>
      </p:sp>
      <p:sp>
        <p:nvSpPr>
          <p:cNvPr id="30" name="テキスト ボックス 29">
            <a:extLst>
              <a:ext uri="{FF2B5EF4-FFF2-40B4-BE49-F238E27FC236}">
                <a16:creationId xmlns:a16="http://schemas.microsoft.com/office/drawing/2014/main" id="{8D257B5E-EA04-4FE7-AB7D-BCDA3036F5D5}"/>
              </a:ext>
            </a:extLst>
          </p:cNvPr>
          <p:cNvSpPr txBox="1"/>
          <p:nvPr/>
        </p:nvSpPr>
        <p:spPr>
          <a:xfrm>
            <a:off x="4644008" y="1628800"/>
            <a:ext cx="877163" cy="369332"/>
          </a:xfrm>
          <a:prstGeom prst="rect">
            <a:avLst/>
          </a:prstGeom>
          <a:noFill/>
        </p:spPr>
        <p:txBody>
          <a:bodyPr wrap="none" rtlCol="0">
            <a:spAutoFit/>
          </a:bodyPr>
          <a:lstStyle/>
          <a:p>
            <a:r>
              <a:rPr kumimoji="1" lang="ja-JP" altLang="en-US" dirty="0"/>
              <a:t>出射角</a:t>
            </a:r>
          </a:p>
        </p:txBody>
      </p:sp>
      <p:sp>
        <p:nvSpPr>
          <p:cNvPr id="31" name="テキスト ボックス 30">
            <a:extLst>
              <a:ext uri="{FF2B5EF4-FFF2-40B4-BE49-F238E27FC236}">
                <a16:creationId xmlns:a16="http://schemas.microsoft.com/office/drawing/2014/main" id="{12A463AB-7936-47E7-8235-772D2F23A7A5}"/>
              </a:ext>
            </a:extLst>
          </p:cNvPr>
          <p:cNvSpPr txBox="1"/>
          <p:nvPr/>
        </p:nvSpPr>
        <p:spPr>
          <a:xfrm>
            <a:off x="4211960" y="908720"/>
            <a:ext cx="646331" cy="369332"/>
          </a:xfrm>
          <a:prstGeom prst="rect">
            <a:avLst/>
          </a:prstGeom>
          <a:noFill/>
        </p:spPr>
        <p:txBody>
          <a:bodyPr wrap="none" rtlCol="0">
            <a:spAutoFit/>
          </a:bodyPr>
          <a:lstStyle/>
          <a:p>
            <a:r>
              <a:rPr kumimoji="1" lang="ja-JP" altLang="en-US" dirty="0"/>
              <a:t>法線</a:t>
            </a:r>
          </a:p>
        </p:txBody>
      </p:sp>
      <p:sp>
        <p:nvSpPr>
          <p:cNvPr id="32" name="テキスト ボックス 31">
            <a:extLst>
              <a:ext uri="{FF2B5EF4-FFF2-40B4-BE49-F238E27FC236}">
                <a16:creationId xmlns:a16="http://schemas.microsoft.com/office/drawing/2014/main" id="{FFF5150B-0DE0-4A2B-ADBC-FB546BF527A2}"/>
              </a:ext>
            </a:extLst>
          </p:cNvPr>
          <p:cNvSpPr txBox="1"/>
          <p:nvPr/>
        </p:nvSpPr>
        <p:spPr>
          <a:xfrm>
            <a:off x="1835696" y="2276872"/>
            <a:ext cx="646331" cy="369332"/>
          </a:xfrm>
          <a:prstGeom prst="rect">
            <a:avLst/>
          </a:prstGeom>
          <a:noFill/>
        </p:spPr>
        <p:txBody>
          <a:bodyPr wrap="none" rtlCol="0">
            <a:spAutoFit/>
          </a:bodyPr>
          <a:lstStyle/>
          <a:p>
            <a:r>
              <a:rPr kumimoji="1" lang="ja-JP" altLang="en-US" dirty="0"/>
              <a:t>空気</a:t>
            </a:r>
          </a:p>
        </p:txBody>
      </p:sp>
      <p:sp>
        <p:nvSpPr>
          <p:cNvPr id="33" name="テキスト ボックス 32">
            <a:extLst>
              <a:ext uri="{FF2B5EF4-FFF2-40B4-BE49-F238E27FC236}">
                <a16:creationId xmlns:a16="http://schemas.microsoft.com/office/drawing/2014/main" id="{CFF9A2D6-59D0-42BD-BC54-2A3DBF3C571E}"/>
              </a:ext>
            </a:extLst>
          </p:cNvPr>
          <p:cNvSpPr txBox="1"/>
          <p:nvPr/>
        </p:nvSpPr>
        <p:spPr>
          <a:xfrm>
            <a:off x="1835696" y="2780928"/>
            <a:ext cx="646331" cy="369332"/>
          </a:xfrm>
          <a:prstGeom prst="rect">
            <a:avLst/>
          </a:prstGeom>
          <a:noFill/>
        </p:spPr>
        <p:txBody>
          <a:bodyPr wrap="none" rtlCol="0">
            <a:spAutoFit/>
          </a:bodyPr>
          <a:lstStyle/>
          <a:p>
            <a:r>
              <a:rPr kumimoji="1" lang="ja-JP" altLang="en-US" dirty="0"/>
              <a:t>物体</a:t>
            </a:r>
          </a:p>
        </p:txBody>
      </p:sp>
      <p:sp>
        <p:nvSpPr>
          <p:cNvPr id="34" name="テキスト ボックス 33">
            <a:extLst>
              <a:ext uri="{FF2B5EF4-FFF2-40B4-BE49-F238E27FC236}">
                <a16:creationId xmlns:a16="http://schemas.microsoft.com/office/drawing/2014/main" id="{8F1CB542-D446-4AA6-98C8-22A52CDC32F5}"/>
              </a:ext>
            </a:extLst>
          </p:cNvPr>
          <p:cNvSpPr txBox="1"/>
          <p:nvPr/>
        </p:nvSpPr>
        <p:spPr>
          <a:xfrm>
            <a:off x="7308304" y="980728"/>
            <a:ext cx="1338828" cy="369332"/>
          </a:xfrm>
          <a:prstGeom prst="rect">
            <a:avLst/>
          </a:prstGeom>
          <a:noFill/>
        </p:spPr>
        <p:txBody>
          <a:bodyPr wrap="none" rtlCol="0">
            <a:spAutoFit/>
          </a:bodyPr>
          <a:lstStyle/>
          <a:p>
            <a:r>
              <a:rPr kumimoji="1" lang="ja-JP" altLang="en-US" dirty="0"/>
              <a:t>拡散反射光</a:t>
            </a:r>
          </a:p>
        </p:txBody>
      </p:sp>
      <p:sp>
        <p:nvSpPr>
          <p:cNvPr id="35" name="テキスト ボックス 34">
            <a:extLst>
              <a:ext uri="{FF2B5EF4-FFF2-40B4-BE49-F238E27FC236}">
                <a16:creationId xmlns:a16="http://schemas.microsoft.com/office/drawing/2014/main" id="{E5DE6748-CB28-4018-AC29-5BD3B1BB8575}"/>
              </a:ext>
            </a:extLst>
          </p:cNvPr>
          <p:cNvSpPr txBox="1"/>
          <p:nvPr/>
        </p:nvSpPr>
        <p:spPr>
          <a:xfrm>
            <a:off x="1043608" y="4005064"/>
            <a:ext cx="2167581" cy="369332"/>
          </a:xfrm>
          <a:prstGeom prst="rect">
            <a:avLst/>
          </a:prstGeom>
          <a:noFill/>
        </p:spPr>
        <p:txBody>
          <a:bodyPr wrap="none" rtlCol="0">
            <a:spAutoFit/>
          </a:bodyPr>
          <a:lstStyle/>
          <a:p>
            <a:r>
              <a:rPr kumimoji="1" lang="ja-JP" altLang="en-US" dirty="0"/>
              <a:t>内部で乱反射した光</a:t>
            </a:r>
          </a:p>
        </p:txBody>
      </p:sp>
    </p:spTree>
    <p:extLst>
      <p:ext uri="{BB962C8B-B14F-4D97-AF65-F5344CB8AC3E}">
        <p14:creationId xmlns:p14="http://schemas.microsoft.com/office/powerpoint/2010/main" val="2831548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a:extLst>
              <a:ext uri="{FF2B5EF4-FFF2-40B4-BE49-F238E27FC236}">
                <a16:creationId xmlns:a16="http://schemas.microsoft.com/office/drawing/2014/main" id="{B6FD31E7-D616-485E-B882-D93604C3BB69}"/>
              </a:ext>
            </a:extLst>
          </p:cNvPr>
          <p:cNvSpPr>
            <a:spLocks noGrp="1" noChangeArrowheads="1"/>
          </p:cNvSpPr>
          <p:nvPr>
            <p:ph type="title"/>
          </p:nvPr>
        </p:nvSpPr>
        <p:spPr/>
        <p:txBody>
          <a:bodyPr/>
          <a:lstStyle/>
          <a:p>
            <a:r>
              <a:rPr lang="ja-JP" altLang="en-US"/>
              <a:t>拡散反射光</a:t>
            </a:r>
          </a:p>
        </p:txBody>
      </p:sp>
      <p:sp>
        <p:nvSpPr>
          <p:cNvPr id="692262" name="Rectangle 38">
            <a:extLst>
              <a:ext uri="{FF2B5EF4-FFF2-40B4-BE49-F238E27FC236}">
                <a16:creationId xmlns:a16="http://schemas.microsoft.com/office/drawing/2014/main" id="{DEA2BA7A-F496-45B9-A24E-27F5215E281E}"/>
              </a:ext>
            </a:extLst>
          </p:cNvPr>
          <p:cNvSpPr>
            <a:spLocks noChangeArrowheads="1"/>
          </p:cNvSpPr>
          <p:nvPr/>
        </p:nvSpPr>
        <p:spPr bwMode="auto">
          <a:xfrm>
            <a:off x="5364088" y="1182018"/>
            <a:ext cx="3505200" cy="4038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92265" name="Freeform 41">
            <a:extLst>
              <a:ext uri="{FF2B5EF4-FFF2-40B4-BE49-F238E27FC236}">
                <a16:creationId xmlns:a16="http://schemas.microsoft.com/office/drawing/2014/main" id="{E9B1AEA3-FFCF-486B-980C-167C4C32624D}"/>
              </a:ext>
            </a:extLst>
          </p:cNvPr>
          <p:cNvSpPr>
            <a:spLocks/>
          </p:cNvSpPr>
          <p:nvPr/>
        </p:nvSpPr>
        <p:spPr bwMode="auto">
          <a:xfrm>
            <a:off x="5364088" y="1182018"/>
            <a:ext cx="3492500" cy="3998913"/>
          </a:xfrm>
          <a:custGeom>
            <a:avLst/>
            <a:gdLst>
              <a:gd name="T0" fmla="*/ 4 w 304"/>
              <a:gd name="T1" fmla="*/ 12 h 302"/>
              <a:gd name="T2" fmla="*/ 8 w 304"/>
              <a:gd name="T3" fmla="*/ 12 h 302"/>
              <a:gd name="T4" fmla="*/ 13 w 304"/>
              <a:gd name="T5" fmla="*/ 12 h 302"/>
              <a:gd name="T6" fmla="*/ 18 w 304"/>
              <a:gd name="T7" fmla="*/ 12 h 302"/>
              <a:gd name="T8" fmla="*/ 23 w 304"/>
              <a:gd name="T9" fmla="*/ 11 h 302"/>
              <a:gd name="T10" fmla="*/ 28 w 304"/>
              <a:gd name="T11" fmla="*/ 11 h 302"/>
              <a:gd name="T12" fmla="*/ 33 w 304"/>
              <a:gd name="T13" fmla="*/ 11 h 302"/>
              <a:gd name="T14" fmla="*/ 37 w 304"/>
              <a:gd name="T15" fmla="*/ 11 h 302"/>
              <a:gd name="T16" fmla="*/ 42 w 304"/>
              <a:gd name="T17" fmla="*/ 11 h 302"/>
              <a:gd name="T18" fmla="*/ 47 w 304"/>
              <a:gd name="T19" fmla="*/ 11 h 302"/>
              <a:gd name="T20" fmla="*/ 52 w 304"/>
              <a:gd name="T21" fmla="*/ 11 h 302"/>
              <a:gd name="T22" fmla="*/ 57 w 304"/>
              <a:gd name="T23" fmla="*/ 10 h 302"/>
              <a:gd name="T24" fmla="*/ 61 w 304"/>
              <a:gd name="T25" fmla="*/ 10 h 302"/>
              <a:gd name="T26" fmla="*/ 66 w 304"/>
              <a:gd name="T27" fmla="*/ 10 h 302"/>
              <a:gd name="T28" fmla="*/ 71 w 304"/>
              <a:gd name="T29" fmla="*/ 9 h 302"/>
              <a:gd name="T30" fmla="*/ 76 w 304"/>
              <a:gd name="T31" fmla="*/ 9 h 302"/>
              <a:gd name="T32" fmla="*/ 80 w 304"/>
              <a:gd name="T33" fmla="*/ 9 h 302"/>
              <a:gd name="T34" fmla="*/ 85 w 304"/>
              <a:gd name="T35" fmla="*/ 8 h 302"/>
              <a:gd name="T36" fmla="*/ 90 w 304"/>
              <a:gd name="T37" fmla="*/ 8 h 302"/>
              <a:gd name="T38" fmla="*/ 95 w 304"/>
              <a:gd name="T39" fmla="*/ 8 h 302"/>
              <a:gd name="T40" fmla="*/ 100 w 304"/>
              <a:gd name="T41" fmla="*/ 7 h 302"/>
              <a:gd name="T42" fmla="*/ 104 w 304"/>
              <a:gd name="T43" fmla="*/ 7 h 302"/>
              <a:gd name="T44" fmla="*/ 109 w 304"/>
              <a:gd name="T45" fmla="*/ 6 h 302"/>
              <a:gd name="T46" fmla="*/ 114 w 304"/>
              <a:gd name="T47" fmla="*/ 6 h 302"/>
              <a:gd name="T48" fmla="*/ 119 w 304"/>
              <a:gd name="T49" fmla="*/ 6 h 302"/>
              <a:gd name="T50" fmla="*/ 124 w 304"/>
              <a:gd name="T51" fmla="*/ 5 h 302"/>
              <a:gd name="T52" fmla="*/ 128 w 304"/>
              <a:gd name="T53" fmla="*/ 5 h 302"/>
              <a:gd name="T54" fmla="*/ 133 w 304"/>
              <a:gd name="T55" fmla="*/ 4 h 302"/>
              <a:gd name="T56" fmla="*/ 138 w 304"/>
              <a:gd name="T57" fmla="*/ 4 h 302"/>
              <a:gd name="T58" fmla="*/ 143 w 304"/>
              <a:gd name="T59" fmla="*/ 3 h 302"/>
              <a:gd name="T60" fmla="*/ 148 w 304"/>
              <a:gd name="T61" fmla="*/ 3 h 302"/>
              <a:gd name="T62" fmla="*/ 152 w 304"/>
              <a:gd name="T63" fmla="*/ 2 h 302"/>
              <a:gd name="T64" fmla="*/ 157 w 304"/>
              <a:gd name="T65" fmla="*/ 2 h 302"/>
              <a:gd name="T66" fmla="*/ 162 w 304"/>
              <a:gd name="T67" fmla="*/ 1 h 302"/>
              <a:gd name="T68" fmla="*/ 167 w 304"/>
              <a:gd name="T69" fmla="*/ 1 h 302"/>
              <a:gd name="T70" fmla="*/ 172 w 304"/>
              <a:gd name="T71" fmla="*/ 0 h 302"/>
              <a:gd name="T72" fmla="*/ 176 w 304"/>
              <a:gd name="T73" fmla="*/ 0 h 302"/>
              <a:gd name="T74" fmla="*/ 181 w 304"/>
              <a:gd name="T75" fmla="*/ 0 h 302"/>
              <a:gd name="T76" fmla="*/ 186 w 304"/>
              <a:gd name="T77" fmla="*/ 0 h 302"/>
              <a:gd name="T78" fmla="*/ 191 w 304"/>
              <a:gd name="T79" fmla="*/ 0 h 302"/>
              <a:gd name="T80" fmla="*/ 196 w 304"/>
              <a:gd name="T81" fmla="*/ 0 h 302"/>
              <a:gd name="T82" fmla="*/ 200 w 304"/>
              <a:gd name="T83" fmla="*/ 0 h 302"/>
              <a:gd name="T84" fmla="*/ 205 w 304"/>
              <a:gd name="T85" fmla="*/ 0 h 302"/>
              <a:gd name="T86" fmla="*/ 210 w 304"/>
              <a:gd name="T87" fmla="*/ 1 h 302"/>
              <a:gd name="T88" fmla="*/ 215 w 304"/>
              <a:gd name="T89" fmla="*/ 2 h 302"/>
              <a:gd name="T90" fmla="*/ 220 w 304"/>
              <a:gd name="T91" fmla="*/ 3 h 302"/>
              <a:gd name="T92" fmla="*/ 224 w 304"/>
              <a:gd name="T93" fmla="*/ 5 h 302"/>
              <a:gd name="T94" fmla="*/ 229 w 304"/>
              <a:gd name="T95" fmla="*/ 8 h 302"/>
              <a:gd name="T96" fmla="*/ 234 w 304"/>
              <a:gd name="T97" fmla="*/ 11 h 302"/>
              <a:gd name="T98" fmla="*/ 239 w 304"/>
              <a:gd name="T99" fmla="*/ 14 h 302"/>
              <a:gd name="T100" fmla="*/ 244 w 304"/>
              <a:gd name="T101" fmla="*/ 19 h 302"/>
              <a:gd name="T102" fmla="*/ 248 w 304"/>
              <a:gd name="T103" fmla="*/ 25 h 302"/>
              <a:gd name="T104" fmla="*/ 253 w 304"/>
              <a:gd name="T105" fmla="*/ 31 h 302"/>
              <a:gd name="T106" fmla="*/ 258 w 304"/>
              <a:gd name="T107" fmla="*/ 40 h 302"/>
              <a:gd name="T108" fmla="*/ 263 w 304"/>
              <a:gd name="T109" fmla="*/ 50 h 302"/>
              <a:gd name="T110" fmla="*/ 268 w 304"/>
              <a:gd name="T111" fmla="*/ 63 h 302"/>
              <a:gd name="T112" fmla="*/ 272 w 304"/>
              <a:gd name="T113" fmla="*/ 78 h 302"/>
              <a:gd name="T114" fmla="*/ 277 w 304"/>
              <a:gd name="T115" fmla="*/ 96 h 302"/>
              <a:gd name="T116" fmla="*/ 282 w 304"/>
              <a:gd name="T117" fmla="*/ 119 h 302"/>
              <a:gd name="T118" fmla="*/ 287 w 304"/>
              <a:gd name="T119" fmla="*/ 146 h 302"/>
              <a:gd name="T120" fmla="*/ 292 w 304"/>
              <a:gd name="T121" fmla="*/ 179 h 302"/>
              <a:gd name="T122" fmla="*/ 296 w 304"/>
              <a:gd name="T123" fmla="*/ 218 h 302"/>
              <a:gd name="T124" fmla="*/ 301 w 304"/>
              <a:gd name="T125" fmla="*/ 26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302">
                <a:moveTo>
                  <a:pt x="0" y="12"/>
                </a:moveTo>
                <a:lnTo>
                  <a:pt x="0" y="12"/>
                </a:lnTo>
                <a:lnTo>
                  <a:pt x="1" y="12"/>
                </a:lnTo>
                <a:lnTo>
                  <a:pt x="1" y="12"/>
                </a:lnTo>
                <a:lnTo>
                  <a:pt x="2" y="12"/>
                </a:lnTo>
                <a:lnTo>
                  <a:pt x="3" y="12"/>
                </a:lnTo>
                <a:lnTo>
                  <a:pt x="3" y="12"/>
                </a:lnTo>
                <a:lnTo>
                  <a:pt x="4" y="12"/>
                </a:lnTo>
                <a:lnTo>
                  <a:pt x="4" y="12"/>
                </a:lnTo>
                <a:lnTo>
                  <a:pt x="5" y="12"/>
                </a:lnTo>
                <a:lnTo>
                  <a:pt x="5" y="12"/>
                </a:lnTo>
                <a:lnTo>
                  <a:pt x="6" y="12"/>
                </a:lnTo>
                <a:lnTo>
                  <a:pt x="7" y="12"/>
                </a:lnTo>
                <a:lnTo>
                  <a:pt x="7" y="12"/>
                </a:lnTo>
                <a:lnTo>
                  <a:pt x="8" y="12"/>
                </a:lnTo>
                <a:lnTo>
                  <a:pt x="8" y="12"/>
                </a:lnTo>
                <a:lnTo>
                  <a:pt x="9" y="12"/>
                </a:lnTo>
                <a:lnTo>
                  <a:pt x="10" y="12"/>
                </a:lnTo>
                <a:lnTo>
                  <a:pt x="10" y="12"/>
                </a:lnTo>
                <a:lnTo>
                  <a:pt x="11" y="12"/>
                </a:lnTo>
                <a:lnTo>
                  <a:pt x="11" y="12"/>
                </a:lnTo>
                <a:lnTo>
                  <a:pt x="12" y="12"/>
                </a:lnTo>
                <a:lnTo>
                  <a:pt x="13" y="12"/>
                </a:lnTo>
                <a:lnTo>
                  <a:pt x="13" y="12"/>
                </a:lnTo>
                <a:lnTo>
                  <a:pt x="14" y="12"/>
                </a:lnTo>
                <a:lnTo>
                  <a:pt x="14" y="12"/>
                </a:lnTo>
                <a:lnTo>
                  <a:pt x="15" y="12"/>
                </a:lnTo>
                <a:lnTo>
                  <a:pt x="16" y="12"/>
                </a:lnTo>
                <a:lnTo>
                  <a:pt x="16" y="12"/>
                </a:lnTo>
                <a:lnTo>
                  <a:pt x="17" y="12"/>
                </a:lnTo>
                <a:lnTo>
                  <a:pt x="18" y="12"/>
                </a:lnTo>
                <a:lnTo>
                  <a:pt x="18" y="12"/>
                </a:lnTo>
                <a:lnTo>
                  <a:pt x="19" y="12"/>
                </a:lnTo>
                <a:lnTo>
                  <a:pt x="19" y="12"/>
                </a:lnTo>
                <a:lnTo>
                  <a:pt x="20" y="12"/>
                </a:lnTo>
                <a:lnTo>
                  <a:pt x="21" y="12"/>
                </a:lnTo>
                <a:lnTo>
                  <a:pt x="21" y="11"/>
                </a:lnTo>
                <a:lnTo>
                  <a:pt x="22" y="11"/>
                </a:lnTo>
                <a:lnTo>
                  <a:pt x="22" y="11"/>
                </a:lnTo>
                <a:lnTo>
                  <a:pt x="23" y="11"/>
                </a:lnTo>
                <a:lnTo>
                  <a:pt x="24" y="11"/>
                </a:lnTo>
                <a:lnTo>
                  <a:pt x="24" y="11"/>
                </a:lnTo>
                <a:lnTo>
                  <a:pt x="25" y="11"/>
                </a:lnTo>
                <a:lnTo>
                  <a:pt x="25" y="11"/>
                </a:lnTo>
                <a:lnTo>
                  <a:pt x="26" y="11"/>
                </a:lnTo>
                <a:lnTo>
                  <a:pt x="27" y="11"/>
                </a:lnTo>
                <a:lnTo>
                  <a:pt x="27" y="11"/>
                </a:lnTo>
                <a:lnTo>
                  <a:pt x="28" y="11"/>
                </a:lnTo>
                <a:lnTo>
                  <a:pt x="28" y="11"/>
                </a:lnTo>
                <a:lnTo>
                  <a:pt x="29" y="11"/>
                </a:lnTo>
                <a:lnTo>
                  <a:pt x="30" y="11"/>
                </a:lnTo>
                <a:lnTo>
                  <a:pt x="30" y="11"/>
                </a:lnTo>
                <a:lnTo>
                  <a:pt x="31" y="11"/>
                </a:lnTo>
                <a:lnTo>
                  <a:pt x="31" y="11"/>
                </a:lnTo>
                <a:lnTo>
                  <a:pt x="32" y="11"/>
                </a:lnTo>
                <a:lnTo>
                  <a:pt x="33" y="11"/>
                </a:lnTo>
                <a:lnTo>
                  <a:pt x="33" y="11"/>
                </a:lnTo>
                <a:lnTo>
                  <a:pt x="34" y="11"/>
                </a:lnTo>
                <a:lnTo>
                  <a:pt x="34" y="11"/>
                </a:lnTo>
                <a:lnTo>
                  <a:pt x="35" y="11"/>
                </a:lnTo>
                <a:lnTo>
                  <a:pt x="36" y="11"/>
                </a:lnTo>
                <a:lnTo>
                  <a:pt x="36" y="11"/>
                </a:lnTo>
                <a:lnTo>
                  <a:pt x="37" y="11"/>
                </a:lnTo>
                <a:lnTo>
                  <a:pt x="37" y="11"/>
                </a:lnTo>
                <a:lnTo>
                  <a:pt x="38" y="11"/>
                </a:lnTo>
                <a:lnTo>
                  <a:pt x="39" y="11"/>
                </a:lnTo>
                <a:lnTo>
                  <a:pt x="39" y="11"/>
                </a:lnTo>
                <a:lnTo>
                  <a:pt x="40" y="11"/>
                </a:lnTo>
                <a:lnTo>
                  <a:pt x="40" y="11"/>
                </a:lnTo>
                <a:lnTo>
                  <a:pt x="41" y="11"/>
                </a:lnTo>
                <a:lnTo>
                  <a:pt x="42" y="11"/>
                </a:lnTo>
                <a:lnTo>
                  <a:pt x="42" y="11"/>
                </a:lnTo>
                <a:lnTo>
                  <a:pt x="43" y="11"/>
                </a:lnTo>
                <a:lnTo>
                  <a:pt x="43" y="11"/>
                </a:lnTo>
                <a:lnTo>
                  <a:pt x="44" y="11"/>
                </a:lnTo>
                <a:lnTo>
                  <a:pt x="45" y="11"/>
                </a:lnTo>
                <a:lnTo>
                  <a:pt x="45" y="11"/>
                </a:lnTo>
                <a:lnTo>
                  <a:pt x="46" y="11"/>
                </a:lnTo>
                <a:lnTo>
                  <a:pt x="46" y="11"/>
                </a:lnTo>
                <a:lnTo>
                  <a:pt x="47" y="11"/>
                </a:lnTo>
                <a:lnTo>
                  <a:pt x="48" y="11"/>
                </a:lnTo>
                <a:lnTo>
                  <a:pt x="48" y="11"/>
                </a:lnTo>
                <a:lnTo>
                  <a:pt x="49" y="11"/>
                </a:lnTo>
                <a:lnTo>
                  <a:pt x="49" y="11"/>
                </a:lnTo>
                <a:lnTo>
                  <a:pt x="50" y="11"/>
                </a:lnTo>
                <a:lnTo>
                  <a:pt x="51" y="11"/>
                </a:lnTo>
                <a:lnTo>
                  <a:pt x="51" y="11"/>
                </a:lnTo>
                <a:lnTo>
                  <a:pt x="52" y="11"/>
                </a:lnTo>
                <a:lnTo>
                  <a:pt x="52" y="10"/>
                </a:lnTo>
                <a:lnTo>
                  <a:pt x="53" y="10"/>
                </a:lnTo>
                <a:lnTo>
                  <a:pt x="54" y="10"/>
                </a:lnTo>
                <a:lnTo>
                  <a:pt x="54" y="10"/>
                </a:lnTo>
                <a:lnTo>
                  <a:pt x="55" y="10"/>
                </a:lnTo>
                <a:lnTo>
                  <a:pt x="55" y="10"/>
                </a:lnTo>
                <a:lnTo>
                  <a:pt x="56" y="10"/>
                </a:lnTo>
                <a:lnTo>
                  <a:pt x="57" y="10"/>
                </a:lnTo>
                <a:lnTo>
                  <a:pt x="57" y="10"/>
                </a:lnTo>
                <a:lnTo>
                  <a:pt x="58" y="10"/>
                </a:lnTo>
                <a:lnTo>
                  <a:pt x="58" y="10"/>
                </a:lnTo>
                <a:lnTo>
                  <a:pt x="59" y="10"/>
                </a:lnTo>
                <a:lnTo>
                  <a:pt x="60" y="10"/>
                </a:lnTo>
                <a:lnTo>
                  <a:pt x="60" y="10"/>
                </a:lnTo>
                <a:lnTo>
                  <a:pt x="61" y="10"/>
                </a:lnTo>
                <a:lnTo>
                  <a:pt x="61" y="10"/>
                </a:lnTo>
                <a:lnTo>
                  <a:pt x="62" y="10"/>
                </a:lnTo>
                <a:lnTo>
                  <a:pt x="63" y="10"/>
                </a:lnTo>
                <a:lnTo>
                  <a:pt x="63" y="10"/>
                </a:lnTo>
                <a:lnTo>
                  <a:pt x="64" y="10"/>
                </a:lnTo>
                <a:lnTo>
                  <a:pt x="64" y="10"/>
                </a:lnTo>
                <a:lnTo>
                  <a:pt x="65" y="10"/>
                </a:lnTo>
                <a:lnTo>
                  <a:pt x="66" y="10"/>
                </a:lnTo>
                <a:lnTo>
                  <a:pt x="66" y="10"/>
                </a:lnTo>
                <a:lnTo>
                  <a:pt x="67" y="10"/>
                </a:lnTo>
                <a:lnTo>
                  <a:pt x="67" y="10"/>
                </a:lnTo>
                <a:lnTo>
                  <a:pt x="68" y="10"/>
                </a:lnTo>
                <a:lnTo>
                  <a:pt x="69" y="10"/>
                </a:lnTo>
                <a:lnTo>
                  <a:pt x="69" y="10"/>
                </a:lnTo>
                <a:lnTo>
                  <a:pt x="70" y="10"/>
                </a:lnTo>
                <a:lnTo>
                  <a:pt x="70" y="10"/>
                </a:lnTo>
                <a:lnTo>
                  <a:pt x="71" y="9"/>
                </a:lnTo>
                <a:lnTo>
                  <a:pt x="72" y="9"/>
                </a:lnTo>
                <a:lnTo>
                  <a:pt x="72" y="9"/>
                </a:lnTo>
                <a:lnTo>
                  <a:pt x="73" y="9"/>
                </a:lnTo>
                <a:lnTo>
                  <a:pt x="73" y="9"/>
                </a:lnTo>
                <a:lnTo>
                  <a:pt x="74" y="9"/>
                </a:lnTo>
                <a:lnTo>
                  <a:pt x="75" y="9"/>
                </a:lnTo>
                <a:lnTo>
                  <a:pt x="75" y="9"/>
                </a:lnTo>
                <a:lnTo>
                  <a:pt x="76" y="9"/>
                </a:lnTo>
                <a:lnTo>
                  <a:pt x="76" y="9"/>
                </a:lnTo>
                <a:lnTo>
                  <a:pt x="77" y="9"/>
                </a:lnTo>
                <a:lnTo>
                  <a:pt x="77" y="9"/>
                </a:lnTo>
                <a:lnTo>
                  <a:pt x="78" y="9"/>
                </a:lnTo>
                <a:lnTo>
                  <a:pt x="79" y="9"/>
                </a:lnTo>
                <a:lnTo>
                  <a:pt x="79" y="9"/>
                </a:lnTo>
                <a:lnTo>
                  <a:pt x="80" y="9"/>
                </a:lnTo>
                <a:lnTo>
                  <a:pt x="80" y="9"/>
                </a:lnTo>
                <a:lnTo>
                  <a:pt x="81" y="9"/>
                </a:lnTo>
                <a:lnTo>
                  <a:pt x="82" y="9"/>
                </a:lnTo>
                <a:lnTo>
                  <a:pt x="82" y="9"/>
                </a:lnTo>
                <a:lnTo>
                  <a:pt x="83" y="9"/>
                </a:lnTo>
                <a:lnTo>
                  <a:pt x="83" y="9"/>
                </a:lnTo>
                <a:lnTo>
                  <a:pt x="84" y="9"/>
                </a:lnTo>
                <a:lnTo>
                  <a:pt x="85" y="9"/>
                </a:lnTo>
                <a:lnTo>
                  <a:pt x="85" y="8"/>
                </a:lnTo>
                <a:lnTo>
                  <a:pt x="86" y="8"/>
                </a:lnTo>
                <a:lnTo>
                  <a:pt x="86" y="8"/>
                </a:lnTo>
                <a:lnTo>
                  <a:pt x="87" y="8"/>
                </a:lnTo>
                <a:lnTo>
                  <a:pt x="88" y="8"/>
                </a:lnTo>
                <a:lnTo>
                  <a:pt x="88" y="8"/>
                </a:lnTo>
                <a:lnTo>
                  <a:pt x="89" y="8"/>
                </a:lnTo>
                <a:lnTo>
                  <a:pt x="89" y="8"/>
                </a:lnTo>
                <a:lnTo>
                  <a:pt x="90" y="8"/>
                </a:lnTo>
                <a:lnTo>
                  <a:pt x="91" y="8"/>
                </a:lnTo>
                <a:lnTo>
                  <a:pt x="91" y="8"/>
                </a:lnTo>
                <a:lnTo>
                  <a:pt x="92" y="8"/>
                </a:lnTo>
                <a:lnTo>
                  <a:pt x="92" y="8"/>
                </a:lnTo>
                <a:lnTo>
                  <a:pt x="93" y="8"/>
                </a:lnTo>
                <a:lnTo>
                  <a:pt x="94" y="8"/>
                </a:lnTo>
                <a:lnTo>
                  <a:pt x="94" y="8"/>
                </a:lnTo>
                <a:lnTo>
                  <a:pt x="95" y="8"/>
                </a:lnTo>
                <a:lnTo>
                  <a:pt x="95" y="8"/>
                </a:lnTo>
                <a:lnTo>
                  <a:pt x="96" y="8"/>
                </a:lnTo>
                <a:lnTo>
                  <a:pt x="97" y="8"/>
                </a:lnTo>
                <a:lnTo>
                  <a:pt x="97" y="8"/>
                </a:lnTo>
                <a:lnTo>
                  <a:pt x="98" y="7"/>
                </a:lnTo>
                <a:lnTo>
                  <a:pt x="98" y="7"/>
                </a:lnTo>
                <a:lnTo>
                  <a:pt x="99" y="7"/>
                </a:lnTo>
                <a:lnTo>
                  <a:pt x="100" y="7"/>
                </a:lnTo>
                <a:lnTo>
                  <a:pt x="100" y="7"/>
                </a:lnTo>
                <a:lnTo>
                  <a:pt x="101" y="7"/>
                </a:lnTo>
                <a:lnTo>
                  <a:pt x="101" y="7"/>
                </a:lnTo>
                <a:lnTo>
                  <a:pt x="102" y="7"/>
                </a:lnTo>
                <a:lnTo>
                  <a:pt x="103" y="7"/>
                </a:lnTo>
                <a:lnTo>
                  <a:pt x="103" y="7"/>
                </a:lnTo>
                <a:lnTo>
                  <a:pt x="104" y="7"/>
                </a:lnTo>
                <a:lnTo>
                  <a:pt x="104" y="7"/>
                </a:lnTo>
                <a:lnTo>
                  <a:pt x="105" y="7"/>
                </a:lnTo>
                <a:lnTo>
                  <a:pt x="106" y="7"/>
                </a:lnTo>
                <a:lnTo>
                  <a:pt x="106" y="7"/>
                </a:lnTo>
                <a:lnTo>
                  <a:pt x="107" y="7"/>
                </a:lnTo>
                <a:lnTo>
                  <a:pt x="107" y="7"/>
                </a:lnTo>
                <a:lnTo>
                  <a:pt x="108" y="7"/>
                </a:lnTo>
                <a:lnTo>
                  <a:pt x="109" y="7"/>
                </a:lnTo>
                <a:lnTo>
                  <a:pt x="109" y="6"/>
                </a:lnTo>
                <a:lnTo>
                  <a:pt x="110" y="6"/>
                </a:lnTo>
                <a:lnTo>
                  <a:pt x="110" y="6"/>
                </a:lnTo>
                <a:lnTo>
                  <a:pt x="111" y="6"/>
                </a:lnTo>
                <a:lnTo>
                  <a:pt x="112" y="6"/>
                </a:lnTo>
                <a:lnTo>
                  <a:pt x="112" y="6"/>
                </a:lnTo>
                <a:lnTo>
                  <a:pt x="113" y="6"/>
                </a:lnTo>
                <a:lnTo>
                  <a:pt x="113" y="6"/>
                </a:lnTo>
                <a:lnTo>
                  <a:pt x="114" y="6"/>
                </a:lnTo>
                <a:lnTo>
                  <a:pt x="115" y="6"/>
                </a:lnTo>
                <a:lnTo>
                  <a:pt x="115" y="6"/>
                </a:lnTo>
                <a:lnTo>
                  <a:pt x="116" y="6"/>
                </a:lnTo>
                <a:lnTo>
                  <a:pt x="116" y="6"/>
                </a:lnTo>
                <a:lnTo>
                  <a:pt x="117" y="6"/>
                </a:lnTo>
                <a:lnTo>
                  <a:pt x="118" y="6"/>
                </a:lnTo>
                <a:lnTo>
                  <a:pt x="118" y="6"/>
                </a:lnTo>
                <a:lnTo>
                  <a:pt x="119" y="6"/>
                </a:lnTo>
                <a:lnTo>
                  <a:pt x="119" y="5"/>
                </a:lnTo>
                <a:lnTo>
                  <a:pt x="120" y="5"/>
                </a:lnTo>
                <a:lnTo>
                  <a:pt x="121" y="5"/>
                </a:lnTo>
                <a:lnTo>
                  <a:pt x="121" y="5"/>
                </a:lnTo>
                <a:lnTo>
                  <a:pt x="122" y="5"/>
                </a:lnTo>
                <a:lnTo>
                  <a:pt x="122" y="5"/>
                </a:lnTo>
                <a:lnTo>
                  <a:pt x="123" y="5"/>
                </a:lnTo>
                <a:lnTo>
                  <a:pt x="124" y="5"/>
                </a:lnTo>
                <a:lnTo>
                  <a:pt x="124" y="5"/>
                </a:lnTo>
                <a:lnTo>
                  <a:pt x="125" y="5"/>
                </a:lnTo>
                <a:lnTo>
                  <a:pt x="125" y="5"/>
                </a:lnTo>
                <a:lnTo>
                  <a:pt x="126" y="5"/>
                </a:lnTo>
                <a:lnTo>
                  <a:pt x="127" y="5"/>
                </a:lnTo>
                <a:lnTo>
                  <a:pt x="127" y="5"/>
                </a:lnTo>
                <a:lnTo>
                  <a:pt x="128" y="5"/>
                </a:lnTo>
                <a:lnTo>
                  <a:pt x="128" y="5"/>
                </a:lnTo>
                <a:lnTo>
                  <a:pt x="129" y="4"/>
                </a:lnTo>
                <a:lnTo>
                  <a:pt x="130" y="4"/>
                </a:lnTo>
                <a:lnTo>
                  <a:pt x="130" y="4"/>
                </a:lnTo>
                <a:lnTo>
                  <a:pt x="131" y="4"/>
                </a:lnTo>
                <a:lnTo>
                  <a:pt x="131" y="4"/>
                </a:lnTo>
                <a:lnTo>
                  <a:pt x="132" y="4"/>
                </a:lnTo>
                <a:lnTo>
                  <a:pt x="133" y="4"/>
                </a:lnTo>
                <a:lnTo>
                  <a:pt x="133" y="4"/>
                </a:lnTo>
                <a:lnTo>
                  <a:pt x="134" y="4"/>
                </a:lnTo>
                <a:lnTo>
                  <a:pt x="134" y="4"/>
                </a:lnTo>
                <a:lnTo>
                  <a:pt x="135" y="4"/>
                </a:lnTo>
                <a:lnTo>
                  <a:pt x="136" y="4"/>
                </a:lnTo>
                <a:lnTo>
                  <a:pt x="136" y="4"/>
                </a:lnTo>
                <a:lnTo>
                  <a:pt x="137" y="4"/>
                </a:lnTo>
                <a:lnTo>
                  <a:pt x="137" y="4"/>
                </a:lnTo>
                <a:lnTo>
                  <a:pt x="138" y="4"/>
                </a:lnTo>
                <a:lnTo>
                  <a:pt x="139" y="3"/>
                </a:lnTo>
                <a:lnTo>
                  <a:pt x="139" y="3"/>
                </a:lnTo>
                <a:lnTo>
                  <a:pt x="140" y="3"/>
                </a:lnTo>
                <a:lnTo>
                  <a:pt x="140" y="3"/>
                </a:lnTo>
                <a:lnTo>
                  <a:pt x="141" y="3"/>
                </a:lnTo>
                <a:lnTo>
                  <a:pt x="142" y="3"/>
                </a:lnTo>
                <a:lnTo>
                  <a:pt x="142" y="3"/>
                </a:lnTo>
                <a:lnTo>
                  <a:pt x="143" y="3"/>
                </a:lnTo>
                <a:lnTo>
                  <a:pt x="143" y="3"/>
                </a:lnTo>
                <a:lnTo>
                  <a:pt x="144" y="3"/>
                </a:lnTo>
                <a:lnTo>
                  <a:pt x="145" y="3"/>
                </a:lnTo>
                <a:lnTo>
                  <a:pt x="145" y="3"/>
                </a:lnTo>
                <a:lnTo>
                  <a:pt x="146" y="3"/>
                </a:lnTo>
                <a:lnTo>
                  <a:pt x="146" y="3"/>
                </a:lnTo>
                <a:lnTo>
                  <a:pt x="147" y="3"/>
                </a:lnTo>
                <a:lnTo>
                  <a:pt x="148" y="3"/>
                </a:lnTo>
                <a:lnTo>
                  <a:pt x="148" y="2"/>
                </a:lnTo>
                <a:lnTo>
                  <a:pt x="149" y="2"/>
                </a:lnTo>
                <a:lnTo>
                  <a:pt x="149" y="2"/>
                </a:lnTo>
                <a:lnTo>
                  <a:pt x="150" y="2"/>
                </a:lnTo>
                <a:lnTo>
                  <a:pt x="151" y="2"/>
                </a:lnTo>
                <a:lnTo>
                  <a:pt x="151" y="2"/>
                </a:lnTo>
                <a:lnTo>
                  <a:pt x="152" y="2"/>
                </a:lnTo>
                <a:lnTo>
                  <a:pt x="152" y="2"/>
                </a:lnTo>
                <a:lnTo>
                  <a:pt x="153" y="2"/>
                </a:lnTo>
                <a:lnTo>
                  <a:pt x="154" y="2"/>
                </a:lnTo>
                <a:lnTo>
                  <a:pt x="154" y="2"/>
                </a:lnTo>
                <a:lnTo>
                  <a:pt x="155" y="2"/>
                </a:lnTo>
                <a:lnTo>
                  <a:pt x="155" y="2"/>
                </a:lnTo>
                <a:lnTo>
                  <a:pt x="156" y="2"/>
                </a:lnTo>
                <a:lnTo>
                  <a:pt x="157" y="2"/>
                </a:lnTo>
                <a:lnTo>
                  <a:pt x="157" y="2"/>
                </a:lnTo>
                <a:lnTo>
                  <a:pt x="158" y="1"/>
                </a:lnTo>
                <a:lnTo>
                  <a:pt x="158" y="1"/>
                </a:lnTo>
                <a:lnTo>
                  <a:pt x="159" y="1"/>
                </a:lnTo>
                <a:lnTo>
                  <a:pt x="160" y="1"/>
                </a:lnTo>
                <a:lnTo>
                  <a:pt x="160" y="1"/>
                </a:lnTo>
                <a:lnTo>
                  <a:pt x="161" y="1"/>
                </a:lnTo>
                <a:lnTo>
                  <a:pt x="161" y="1"/>
                </a:lnTo>
                <a:lnTo>
                  <a:pt x="162" y="1"/>
                </a:lnTo>
                <a:lnTo>
                  <a:pt x="163" y="1"/>
                </a:lnTo>
                <a:lnTo>
                  <a:pt x="163" y="1"/>
                </a:lnTo>
                <a:lnTo>
                  <a:pt x="164" y="1"/>
                </a:lnTo>
                <a:lnTo>
                  <a:pt x="164" y="1"/>
                </a:lnTo>
                <a:lnTo>
                  <a:pt x="165" y="1"/>
                </a:lnTo>
                <a:lnTo>
                  <a:pt x="166" y="1"/>
                </a:lnTo>
                <a:lnTo>
                  <a:pt x="166" y="1"/>
                </a:lnTo>
                <a:lnTo>
                  <a:pt x="167" y="1"/>
                </a:lnTo>
                <a:lnTo>
                  <a:pt x="167" y="1"/>
                </a:lnTo>
                <a:lnTo>
                  <a:pt x="168" y="1"/>
                </a:lnTo>
                <a:lnTo>
                  <a:pt x="169" y="1"/>
                </a:lnTo>
                <a:lnTo>
                  <a:pt x="169" y="0"/>
                </a:lnTo>
                <a:lnTo>
                  <a:pt x="170" y="0"/>
                </a:lnTo>
                <a:lnTo>
                  <a:pt x="170" y="0"/>
                </a:lnTo>
                <a:lnTo>
                  <a:pt x="171" y="0"/>
                </a:lnTo>
                <a:lnTo>
                  <a:pt x="172" y="0"/>
                </a:lnTo>
                <a:lnTo>
                  <a:pt x="172" y="0"/>
                </a:lnTo>
                <a:lnTo>
                  <a:pt x="173" y="0"/>
                </a:lnTo>
                <a:lnTo>
                  <a:pt x="173" y="0"/>
                </a:lnTo>
                <a:lnTo>
                  <a:pt x="174" y="0"/>
                </a:lnTo>
                <a:lnTo>
                  <a:pt x="175" y="0"/>
                </a:lnTo>
                <a:lnTo>
                  <a:pt x="175" y="0"/>
                </a:lnTo>
                <a:lnTo>
                  <a:pt x="176" y="0"/>
                </a:lnTo>
                <a:lnTo>
                  <a:pt x="176" y="0"/>
                </a:lnTo>
                <a:lnTo>
                  <a:pt x="177" y="0"/>
                </a:lnTo>
                <a:lnTo>
                  <a:pt x="178" y="0"/>
                </a:lnTo>
                <a:lnTo>
                  <a:pt x="178" y="0"/>
                </a:lnTo>
                <a:lnTo>
                  <a:pt x="179" y="0"/>
                </a:lnTo>
                <a:lnTo>
                  <a:pt x="179" y="0"/>
                </a:lnTo>
                <a:lnTo>
                  <a:pt x="180" y="0"/>
                </a:lnTo>
                <a:lnTo>
                  <a:pt x="181" y="0"/>
                </a:lnTo>
                <a:lnTo>
                  <a:pt x="181" y="0"/>
                </a:lnTo>
                <a:lnTo>
                  <a:pt x="182" y="0"/>
                </a:lnTo>
                <a:lnTo>
                  <a:pt x="182" y="0"/>
                </a:lnTo>
                <a:lnTo>
                  <a:pt x="183" y="0"/>
                </a:lnTo>
                <a:lnTo>
                  <a:pt x="184" y="0"/>
                </a:lnTo>
                <a:lnTo>
                  <a:pt x="184" y="0"/>
                </a:lnTo>
                <a:lnTo>
                  <a:pt x="185" y="0"/>
                </a:lnTo>
                <a:lnTo>
                  <a:pt x="185" y="0"/>
                </a:lnTo>
                <a:lnTo>
                  <a:pt x="186" y="0"/>
                </a:lnTo>
                <a:lnTo>
                  <a:pt x="187" y="0"/>
                </a:lnTo>
                <a:lnTo>
                  <a:pt x="187" y="0"/>
                </a:lnTo>
                <a:lnTo>
                  <a:pt x="188" y="0"/>
                </a:lnTo>
                <a:lnTo>
                  <a:pt x="188" y="0"/>
                </a:lnTo>
                <a:lnTo>
                  <a:pt x="189" y="0"/>
                </a:lnTo>
                <a:lnTo>
                  <a:pt x="190" y="0"/>
                </a:lnTo>
                <a:lnTo>
                  <a:pt x="190" y="0"/>
                </a:lnTo>
                <a:lnTo>
                  <a:pt x="191" y="0"/>
                </a:lnTo>
                <a:lnTo>
                  <a:pt x="191" y="0"/>
                </a:lnTo>
                <a:lnTo>
                  <a:pt x="192" y="0"/>
                </a:lnTo>
                <a:lnTo>
                  <a:pt x="193" y="0"/>
                </a:lnTo>
                <a:lnTo>
                  <a:pt x="193" y="0"/>
                </a:lnTo>
                <a:lnTo>
                  <a:pt x="194" y="0"/>
                </a:lnTo>
                <a:lnTo>
                  <a:pt x="194" y="0"/>
                </a:lnTo>
                <a:lnTo>
                  <a:pt x="195" y="0"/>
                </a:lnTo>
                <a:lnTo>
                  <a:pt x="196" y="0"/>
                </a:lnTo>
                <a:lnTo>
                  <a:pt x="196" y="0"/>
                </a:lnTo>
                <a:lnTo>
                  <a:pt x="197" y="0"/>
                </a:lnTo>
                <a:lnTo>
                  <a:pt x="197" y="0"/>
                </a:lnTo>
                <a:lnTo>
                  <a:pt x="198" y="0"/>
                </a:lnTo>
                <a:lnTo>
                  <a:pt x="199" y="0"/>
                </a:lnTo>
                <a:lnTo>
                  <a:pt x="199" y="0"/>
                </a:lnTo>
                <a:lnTo>
                  <a:pt x="200" y="0"/>
                </a:lnTo>
                <a:lnTo>
                  <a:pt x="200" y="0"/>
                </a:lnTo>
                <a:lnTo>
                  <a:pt x="201" y="0"/>
                </a:lnTo>
                <a:lnTo>
                  <a:pt x="202" y="0"/>
                </a:lnTo>
                <a:lnTo>
                  <a:pt x="202" y="0"/>
                </a:lnTo>
                <a:lnTo>
                  <a:pt x="203" y="0"/>
                </a:lnTo>
                <a:lnTo>
                  <a:pt x="203" y="0"/>
                </a:lnTo>
                <a:lnTo>
                  <a:pt x="204" y="0"/>
                </a:lnTo>
                <a:lnTo>
                  <a:pt x="205" y="0"/>
                </a:lnTo>
                <a:lnTo>
                  <a:pt x="205" y="0"/>
                </a:lnTo>
                <a:lnTo>
                  <a:pt x="206" y="0"/>
                </a:lnTo>
                <a:lnTo>
                  <a:pt x="206" y="0"/>
                </a:lnTo>
                <a:lnTo>
                  <a:pt x="207" y="1"/>
                </a:lnTo>
                <a:lnTo>
                  <a:pt x="208" y="1"/>
                </a:lnTo>
                <a:lnTo>
                  <a:pt x="208" y="1"/>
                </a:lnTo>
                <a:lnTo>
                  <a:pt x="209" y="1"/>
                </a:lnTo>
                <a:lnTo>
                  <a:pt x="209" y="1"/>
                </a:lnTo>
                <a:lnTo>
                  <a:pt x="210" y="1"/>
                </a:lnTo>
                <a:lnTo>
                  <a:pt x="211" y="1"/>
                </a:lnTo>
                <a:lnTo>
                  <a:pt x="211" y="1"/>
                </a:lnTo>
                <a:lnTo>
                  <a:pt x="212" y="1"/>
                </a:lnTo>
                <a:lnTo>
                  <a:pt x="212" y="2"/>
                </a:lnTo>
                <a:lnTo>
                  <a:pt x="213" y="2"/>
                </a:lnTo>
                <a:lnTo>
                  <a:pt x="214" y="2"/>
                </a:lnTo>
                <a:lnTo>
                  <a:pt x="214" y="2"/>
                </a:lnTo>
                <a:lnTo>
                  <a:pt x="215" y="2"/>
                </a:lnTo>
                <a:lnTo>
                  <a:pt x="215" y="2"/>
                </a:lnTo>
                <a:lnTo>
                  <a:pt x="216" y="2"/>
                </a:lnTo>
                <a:lnTo>
                  <a:pt x="217" y="3"/>
                </a:lnTo>
                <a:lnTo>
                  <a:pt x="217" y="3"/>
                </a:lnTo>
                <a:lnTo>
                  <a:pt x="218" y="3"/>
                </a:lnTo>
                <a:lnTo>
                  <a:pt x="218" y="3"/>
                </a:lnTo>
                <a:lnTo>
                  <a:pt x="219" y="3"/>
                </a:lnTo>
                <a:lnTo>
                  <a:pt x="220" y="3"/>
                </a:lnTo>
                <a:lnTo>
                  <a:pt x="220" y="4"/>
                </a:lnTo>
                <a:lnTo>
                  <a:pt x="221" y="4"/>
                </a:lnTo>
                <a:lnTo>
                  <a:pt x="221" y="4"/>
                </a:lnTo>
                <a:lnTo>
                  <a:pt x="222" y="4"/>
                </a:lnTo>
                <a:lnTo>
                  <a:pt x="223" y="5"/>
                </a:lnTo>
                <a:lnTo>
                  <a:pt x="223" y="5"/>
                </a:lnTo>
                <a:lnTo>
                  <a:pt x="224" y="5"/>
                </a:lnTo>
                <a:lnTo>
                  <a:pt x="224" y="5"/>
                </a:lnTo>
                <a:lnTo>
                  <a:pt x="225" y="6"/>
                </a:lnTo>
                <a:lnTo>
                  <a:pt x="226" y="6"/>
                </a:lnTo>
                <a:lnTo>
                  <a:pt x="226" y="6"/>
                </a:lnTo>
                <a:lnTo>
                  <a:pt x="227" y="6"/>
                </a:lnTo>
                <a:lnTo>
                  <a:pt x="227" y="7"/>
                </a:lnTo>
                <a:lnTo>
                  <a:pt x="228" y="7"/>
                </a:lnTo>
                <a:lnTo>
                  <a:pt x="229" y="7"/>
                </a:lnTo>
                <a:lnTo>
                  <a:pt x="229" y="8"/>
                </a:lnTo>
                <a:lnTo>
                  <a:pt x="230" y="8"/>
                </a:lnTo>
                <a:lnTo>
                  <a:pt x="230" y="8"/>
                </a:lnTo>
                <a:lnTo>
                  <a:pt x="231" y="9"/>
                </a:lnTo>
                <a:lnTo>
                  <a:pt x="232" y="9"/>
                </a:lnTo>
                <a:lnTo>
                  <a:pt x="232" y="9"/>
                </a:lnTo>
                <a:lnTo>
                  <a:pt x="233" y="10"/>
                </a:lnTo>
                <a:lnTo>
                  <a:pt x="233" y="10"/>
                </a:lnTo>
                <a:lnTo>
                  <a:pt x="234" y="11"/>
                </a:lnTo>
                <a:lnTo>
                  <a:pt x="235" y="11"/>
                </a:lnTo>
                <a:lnTo>
                  <a:pt x="235" y="11"/>
                </a:lnTo>
                <a:lnTo>
                  <a:pt x="236" y="12"/>
                </a:lnTo>
                <a:lnTo>
                  <a:pt x="236" y="12"/>
                </a:lnTo>
                <a:lnTo>
                  <a:pt x="237" y="13"/>
                </a:lnTo>
                <a:lnTo>
                  <a:pt x="238" y="13"/>
                </a:lnTo>
                <a:lnTo>
                  <a:pt x="238" y="14"/>
                </a:lnTo>
                <a:lnTo>
                  <a:pt x="239" y="14"/>
                </a:lnTo>
                <a:lnTo>
                  <a:pt x="239" y="15"/>
                </a:lnTo>
                <a:lnTo>
                  <a:pt x="240" y="15"/>
                </a:lnTo>
                <a:lnTo>
                  <a:pt x="241" y="16"/>
                </a:lnTo>
                <a:lnTo>
                  <a:pt x="241" y="16"/>
                </a:lnTo>
                <a:lnTo>
                  <a:pt x="242" y="17"/>
                </a:lnTo>
                <a:lnTo>
                  <a:pt x="242" y="18"/>
                </a:lnTo>
                <a:lnTo>
                  <a:pt x="243" y="18"/>
                </a:lnTo>
                <a:lnTo>
                  <a:pt x="244" y="19"/>
                </a:lnTo>
                <a:lnTo>
                  <a:pt x="244" y="19"/>
                </a:lnTo>
                <a:lnTo>
                  <a:pt x="245" y="20"/>
                </a:lnTo>
                <a:lnTo>
                  <a:pt x="245" y="21"/>
                </a:lnTo>
                <a:lnTo>
                  <a:pt x="246" y="22"/>
                </a:lnTo>
                <a:lnTo>
                  <a:pt x="247" y="22"/>
                </a:lnTo>
                <a:lnTo>
                  <a:pt x="247" y="23"/>
                </a:lnTo>
                <a:lnTo>
                  <a:pt x="248" y="24"/>
                </a:lnTo>
                <a:lnTo>
                  <a:pt x="248" y="25"/>
                </a:lnTo>
                <a:lnTo>
                  <a:pt x="249" y="25"/>
                </a:lnTo>
                <a:lnTo>
                  <a:pt x="250" y="26"/>
                </a:lnTo>
                <a:lnTo>
                  <a:pt x="250" y="27"/>
                </a:lnTo>
                <a:lnTo>
                  <a:pt x="251" y="28"/>
                </a:lnTo>
                <a:lnTo>
                  <a:pt x="251" y="29"/>
                </a:lnTo>
                <a:lnTo>
                  <a:pt x="252" y="30"/>
                </a:lnTo>
                <a:lnTo>
                  <a:pt x="253" y="31"/>
                </a:lnTo>
                <a:lnTo>
                  <a:pt x="253" y="31"/>
                </a:lnTo>
                <a:lnTo>
                  <a:pt x="254" y="32"/>
                </a:lnTo>
                <a:lnTo>
                  <a:pt x="254" y="33"/>
                </a:lnTo>
                <a:lnTo>
                  <a:pt x="255" y="34"/>
                </a:lnTo>
                <a:lnTo>
                  <a:pt x="256" y="36"/>
                </a:lnTo>
                <a:lnTo>
                  <a:pt x="256" y="37"/>
                </a:lnTo>
                <a:lnTo>
                  <a:pt x="257" y="38"/>
                </a:lnTo>
                <a:lnTo>
                  <a:pt x="257" y="39"/>
                </a:lnTo>
                <a:lnTo>
                  <a:pt x="258" y="40"/>
                </a:lnTo>
                <a:lnTo>
                  <a:pt x="259" y="41"/>
                </a:lnTo>
                <a:lnTo>
                  <a:pt x="259" y="42"/>
                </a:lnTo>
                <a:lnTo>
                  <a:pt x="260" y="44"/>
                </a:lnTo>
                <a:lnTo>
                  <a:pt x="260" y="45"/>
                </a:lnTo>
                <a:lnTo>
                  <a:pt x="261" y="46"/>
                </a:lnTo>
                <a:lnTo>
                  <a:pt x="262" y="48"/>
                </a:lnTo>
                <a:lnTo>
                  <a:pt x="262" y="49"/>
                </a:lnTo>
                <a:lnTo>
                  <a:pt x="263" y="50"/>
                </a:lnTo>
                <a:lnTo>
                  <a:pt x="263" y="52"/>
                </a:lnTo>
                <a:lnTo>
                  <a:pt x="264" y="53"/>
                </a:lnTo>
                <a:lnTo>
                  <a:pt x="265" y="55"/>
                </a:lnTo>
                <a:lnTo>
                  <a:pt x="265" y="56"/>
                </a:lnTo>
                <a:lnTo>
                  <a:pt x="266" y="58"/>
                </a:lnTo>
                <a:lnTo>
                  <a:pt x="266" y="59"/>
                </a:lnTo>
                <a:lnTo>
                  <a:pt x="267" y="61"/>
                </a:lnTo>
                <a:lnTo>
                  <a:pt x="268" y="63"/>
                </a:lnTo>
                <a:lnTo>
                  <a:pt x="268" y="65"/>
                </a:lnTo>
                <a:lnTo>
                  <a:pt x="269" y="66"/>
                </a:lnTo>
                <a:lnTo>
                  <a:pt x="269" y="68"/>
                </a:lnTo>
                <a:lnTo>
                  <a:pt x="270" y="70"/>
                </a:lnTo>
                <a:lnTo>
                  <a:pt x="271" y="72"/>
                </a:lnTo>
                <a:lnTo>
                  <a:pt x="271" y="74"/>
                </a:lnTo>
                <a:lnTo>
                  <a:pt x="272" y="76"/>
                </a:lnTo>
                <a:lnTo>
                  <a:pt x="272" y="78"/>
                </a:lnTo>
                <a:lnTo>
                  <a:pt x="273" y="80"/>
                </a:lnTo>
                <a:lnTo>
                  <a:pt x="274" y="82"/>
                </a:lnTo>
                <a:lnTo>
                  <a:pt x="274" y="85"/>
                </a:lnTo>
                <a:lnTo>
                  <a:pt x="275" y="87"/>
                </a:lnTo>
                <a:lnTo>
                  <a:pt x="275" y="89"/>
                </a:lnTo>
                <a:lnTo>
                  <a:pt x="276" y="92"/>
                </a:lnTo>
                <a:lnTo>
                  <a:pt x="277" y="94"/>
                </a:lnTo>
                <a:lnTo>
                  <a:pt x="277" y="96"/>
                </a:lnTo>
                <a:lnTo>
                  <a:pt x="278" y="99"/>
                </a:lnTo>
                <a:lnTo>
                  <a:pt x="278" y="102"/>
                </a:lnTo>
                <a:lnTo>
                  <a:pt x="279" y="104"/>
                </a:lnTo>
                <a:lnTo>
                  <a:pt x="280" y="107"/>
                </a:lnTo>
                <a:lnTo>
                  <a:pt x="280" y="110"/>
                </a:lnTo>
                <a:lnTo>
                  <a:pt x="281" y="113"/>
                </a:lnTo>
                <a:lnTo>
                  <a:pt x="281" y="116"/>
                </a:lnTo>
                <a:lnTo>
                  <a:pt x="282" y="119"/>
                </a:lnTo>
                <a:lnTo>
                  <a:pt x="283" y="122"/>
                </a:lnTo>
                <a:lnTo>
                  <a:pt x="283" y="125"/>
                </a:lnTo>
                <a:lnTo>
                  <a:pt x="284" y="128"/>
                </a:lnTo>
                <a:lnTo>
                  <a:pt x="284" y="132"/>
                </a:lnTo>
                <a:lnTo>
                  <a:pt x="285" y="135"/>
                </a:lnTo>
                <a:lnTo>
                  <a:pt x="286" y="139"/>
                </a:lnTo>
                <a:lnTo>
                  <a:pt x="286" y="142"/>
                </a:lnTo>
                <a:lnTo>
                  <a:pt x="287" y="146"/>
                </a:lnTo>
                <a:lnTo>
                  <a:pt x="287" y="150"/>
                </a:lnTo>
                <a:lnTo>
                  <a:pt x="288" y="153"/>
                </a:lnTo>
                <a:lnTo>
                  <a:pt x="289" y="157"/>
                </a:lnTo>
                <a:lnTo>
                  <a:pt x="289" y="161"/>
                </a:lnTo>
                <a:lnTo>
                  <a:pt x="290" y="166"/>
                </a:lnTo>
                <a:lnTo>
                  <a:pt x="290" y="170"/>
                </a:lnTo>
                <a:lnTo>
                  <a:pt x="291" y="174"/>
                </a:lnTo>
                <a:lnTo>
                  <a:pt x="292" y="179"/>
                </a:lnTo>
                <a:lnTo>
                  <a:pt x="292" y="183"/>
                </a:lnTo>
                <a:lnTo>
                  <a:pt x="293" y="188"/>
                </a:lnTo>
                <a:lnTo>
                  <a:pt x="293" y="193"/>
                </a:lnTo>
                <a:lnTo>
                  <a:pt x="294" y="197"/>
                </a:lnTo>
                <a:lnTo>
                  <a:pt x="295" y="203"/>
                </a:lnTo>
                <a:lnTo>
                  <a:pt x="295" y="208"/>
                </a:lnTo>
                <a:lnTo>
                  <a:pt x="296" y="213"/>
                </a:lnTo>
                <a:lnTo>
                  <a:pt x="296" y="218"/>
                </a:lnTo>
                <a:lnTo>
                  <a:pt x="297" y="224"/>
                </a:lnTo>
                <a:lnTo>
                  <a:pt x="298" y="230"/>
                </a:lnTo>
                <a:lnTo>
                  <a:pt x="298" y="235"/>
                </a:lnTo>
                <a:lnTo>
                  <a:pt x="299" y="241"/>
                </a:lnTo>
                <a:lnTo>
                  <a:pt x="299" y="247"/>
                </a:lnTo>
                <a:lnTo>
                  <a:pt x="300" y="254"/>
                </a:lnTo>
                <a:lnTo>
                  <a:pt x="301" y="260"/>
                </a:lnTo>
                <a:lnTo>
                  <a:pt x="301" y="267"/>
                </a:lnTo>
                <a:lnTo>
                  <a:pt x="302" y="273"/>
                </a:lnTo>
                <a:lnTo>
                  <a:pt x="303" y="280"/>
                </a:lnTo>
                <a:lnTo>
                  <a:pt x="303" y="287"/>
                </a:lnTo>
                <a:lnTo>
                  <a:pt x="304" y="295"/>
                </a:lnTo>
                <a:lnTo>
                  <a:pt x="304" y="302"/>
                </a:lnTo>
              </a:path>
            </a:pathLst>
          </a:custGeom>
          <a:noFill/>
          <a:ln w="38100" cmpd="sng">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92266" name="Freeform 42">
            <a:extLst>
              <a:ext uri="{FF2B5EF4-FFF2-40B4-BE49-F238E27FC236}">
                <a16:creationId xmlns:a16="http://schemas.microsoft.com/office/drawing/2014/main" id="{3EDC4E03-F4CA-4EBD-8A72-15131AF4497C}"/>
              </a:ext>
            </a:extLst>
          </p:cNvPr>
          <p:cNvSpPr>
            <a:spLocks/>
          </p:cNvSpPr>
          <p:nvPr/>
        </p:nvSpPr>
        <p:spPr bwMode="auto">
          <a:xfrm>
            <a:off x="5364088" y="1340768"/>
            <a:ext cx="3492500" cy="3852863"/>
          </a:xfrm>
          <a:custGeom>
            <a:avLst/>
            <a:gdLst>
              <a:gd name="T0" fmla="*/ 4 w 304"/>
              <a:gd name="T1" fmla="*/ 0 h 291"/>
              <a:gd name="T2" fmla="*/ 8 w 304"/>
              <a:gd name="T3" fmla="*/ 0 h 291"/>
              <a:gd name="T4" fmla="*/ 13 w 304"/>
              <a:gd name="T5" fmla="*/ 0 h 291"/>
              <a:gd name="T6" fmla="*/ 18 w 304"/>
              <a:gd name="T7" fmla="*/ 0 h 291"/>
              <a:gd name="T8" fmla="*/ 23 w 304"/>
              <a:gd name="T9" fmla="*/ 0 h 291"/>
              <a:gd name="T10" fmla="*/ 28 w 304"/>
              <a:gd name="T11" fmla="*/ 0 h 291"/>
              <a:gd name="T12" fmla="*/ 33 w 304"/>
              <a:gd name="T13" fmla="*/ 0 h 291"/>
              <a:gd name="T14" fmla="*/ 37 w 304"/>
              <a:gd name="T15" fmla="*/ 0 h 291"/>
              <a:gd name="T16" fmla="*/ 42 w 304"/>
              <a:gd name="T17" fmla="*/ 1 h 291"/>
              <a:gd name="T18" fmla="*/ 47 w 304"/>
              <a:gd name="T19" fmla="*/ 1 h 291"/>
              <a:gd name="T20" fmla="*/ 52 w 304"/>
              <a:gd name="T21" fmla="*/ 1 h 291"/>
              <a:gd name="T22" fmla="*/ 57 w 304"/>
              <a:gd name="T23" fmla="*/ 1 h 291"/>
              <a:gd name="T24" fmla="*/ 61 w 304"/>
              <a:gd name="T25" fmla="*/ 1 h 291"/>
              <a:gd name="T26" fmla="*/ 66 w 304"/>
              <a:gd name="T27" fmla="*/ 2 h 291"/>
              <a:gd name="T28" fmla="*/ 71 w 304"/>
              <a:gd name="T29" fmla="*/ 2 h 291"/>
              <a:gd name="T30" fmla="*/ 76 w 304"/>
              <a:gd name="T31" fmla="*/ 2 h 291"/>
              <a:gd name="T32" fmla="*/ 80 w 304"/>
              <a:gd name="T33" fmla="*/ 3 h 291"/>
              <a:gd name="T34" fmla="*/ 85 w 304"/>
              <a:gd name="T35" fmla="*/ 3 h 291"/>
              <a:gd name="T36" fmla="*/ 90 w 304"/>
              <a:gd name="T37" fmla="*/ 4 h 291"/>
              <a:gd name="T38" fmla="*/ 95 w 304"/>
              <a:gd name="T39" fmla="*/ 4 h 291"/>
              <a:gd name="T40" fmla="*/ 100 w 304"/>
              <a:gd name="T41" fmla="*/ 5 h 291"/>
              <a:gd name="T42" fmla="*/ 104 w 304"/>
              <a:gd name="T43" fmla="*/ 6 h 291"/>
              <a:gd name="T44" fmla="*/ 109 w 304"/>
              <a:gd name="T45" fmla="*/ 6 h 291"/>
              <a:gd name="T46" fmla="*/ 114 w 304"/>
              <a:gd name="T47" fmla="*/ 7 h 291"/>
              <a:gd name="T48" fmla="*/ 119 w 304"/>
              <a:gd name="T49" fmla="*/ 8 h 291"/>
              <a:gd name="T50" fmla="*/ 124 w 304"/>
              <a:gd name="T51" fmla="*/ 9 h 291"/>
              <a:gd name="T52" fmla="*/ 128 w 304"/>
              <a:gd name="T53" fmla="*/ 10 h 291"/>
              <a:gd name="T54" fmla="*/ 133 w 304"/>
              <a:gd name="T55" fmla="*/ 11 h 291"/>
              <a:gd name="T56" fmla="*/ 138 w 304"/>
              <a:gd name="T57" fmla="*/ 12 h 291"/>
              <a:gd name="T58" fmla="*/ 143 w 304"/>
              <a:gd name="T59" fmla="*/ 13 h 291"/>
              <a:gd name="T60" fmla="*/ 148 w 304"/>
              <a:gd name="T61" fmla="*/ 14 h 291"/>
              <a:gd name="T62" fmla="*/ 152 w 304"/>
              <a:gd name="T63" fmla="*/ 16 h 291"/>
              <a:gd name="T64" fmla="*/ 157 w 304"/>
              <a:gd name="T65" fmla="*/ 17 h 291"/>
              <a:gd name="T66" fmla="*/ 162 w 304"/>
              <a:gd name="T67" fmla="*/ 19 h 291"/>
              <a:gd name="T68" fmla="*/ 167 w 304"/>
              <a:gd name="T69" fmla="*/ 21 h 291"/>
              <a:gd name="T70" fmla="*/ 172 w 304"/>
              <a:gd name="T71" fmla="*/ 23 h 291"/>
              <a:gd name="T72" fmla="*/ 176 w 304"/>
              <a:gd name="T73" fmla="*/ 25 h 291"/>
              <a:gd name="T74" fmla="*/ 181 w 304"/>
              <a:gd name="T75" fmla="*/ 27 h 291"/>
              <a:gd name="T76" fmla="*/ 186 w 304"/>
              <a:gd name="T77" fmla="*/ 30 h 291"/>
              <a:gd name="T78" fmla="*/ 191 w 304"/>
              <a:gd name="T79" fmla="*/ 33 h 291"/>
              <a:gd name="T80" fmla="*/ 196 w 304"/>
              <a:gd name="T81" fmla="*/ 36 h 291"/>
              <a:gd name="T82" fmla="*/ 200 w 304"/>
              <a:gd name="T83" fmla="*/ 40 h 291"/>
              <a:gd name="T84" fmla="*/ 205 w 304"/>
              <a:gd name="T85" fmla="*/ 43 h 291"/>
              <a:gd name="T86" fmla="*/ 210 w 304"/>
              <a:gd name="T87" fmla="*/ 47 h 291"/>
              <a:gd name="T88" fmla="*/ 215 w 304"/>
              <a:gd name="T89" fmla="*/ 52 h 291"/>
              <a:gd name="T90" fmla="*/ 220 w 304"/>
              <a:gd name="T91" fmla="*/ 57 h 291"/>
              <a:gd name="T92" fmla="*/ 224 w 304"/>
              <a:gd name="T93" fmla="*/ 62 h 291"/>
              <a:gd name="T94" fmla="*/ 229 w 304"/>
              <a:gd name="T95" fmla="*/ 68 h 291"/>
              <a:gd name="T96" fmla="*/ 234 w 304"/>
              <a:gd name="T97" fmla="*/ 75 h 291"/>
              <a:gd name="T98" fmla="*/ 239 w 304"/>
              <a:gd name="T99" fmla="*/ 82 h 291"/>
              <a:gd name="T100" fmla="*/ 244 w 304"/>
              <a:gd name="T101" fmla="*/ 90 h 291"/>
              <a:gd name="T102" fmla="*/ 248 w 304"/>
              <a:gd name="T103" fmla="*/ 99 h 291"/>
              <a:gd name="T104" fmla="*/ 253 w 304"/>
              <a:gd name="T105" fmla="*/ 109 h 291"/>
              <a:gd name="T106" fmla="*/ 258 w 304"/>
              <a:gd name="T107" fmla="*/ 119 h 291"/>
              <a:gd name="T108" fmla="*/ 263 w 304"/>
              <a:gd name="T109" fmla="*/ 131 h 291"/>
              <a:gd name="T110" fmla="*/ 268 w 304"/>
              <a:gd name="T111" fmla="*/ 143 h 291"/>
              <a:gd name="T112" fmla="*/ 272 w 304"/>
              <a:gd name="T113" fmla="*/ 157 h 291"/>
              <a:gd name="T114" fmla="*/ 277 w 304"/>
              <a:gd name="T115" fmla="*/ 173 h 291"/>
              <a:gd name="T116" fmla="*/ 282 w 304"/>
              <a:gd name="T117" fmla="*/ 190 h 291"/>
              <a:gd name="T118" fmla="*/ 287 w 304"/>
              <a:gd name="T119" fmla="*/ 208 h 291"/>
              <a:gd name="T120" fmla="*/ 292 w 304"/>
              <a:gd name="T121" fmla="*/ 228 h 291"/>
              <a:gd name="T122" fmla="*/ 296 w 304"/>
              <a:gd name="T123" fmla="*/ 251 h 291"/>
              <a:gd name="T124" fmla="*/ 301 w 304"/>
              <a:gd name="T125" fmla="*/ 27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91">
                <a:moveTo>
                  <a:pt x="0" y="0"/>
                </a:moveTo>
                <a:lnTo>
                  <a:pt x="0" y="0"/>
                </a:lnTo>
                <a:lnTo>
                  <a:pt x="1" y="0"/>
                </a:lnTo>
                <a:lnTo>
                  <a:pt x="1" y="0"/>
                </a:lnTo>
                <a:lnTo>
                  <a:pt x="2" y="0"/>
                </a:lnTo>
                <a:lnTo>
                  <a:pt x="3" y="0"/>
                </a:lnTo>
                <a:lnTo>
                  <a:pt x="3" y="0"/>
                </a:lnTo>
                <a:lnTo>
                  <a:pt x="4" y="0"/>
                </a:lnTo>
                <a:lnTo>
                  <a:pt x="4" y="0"/>
                </a:lnTo>
                <a:lnTo>
                  <a:pt x="5" y="0"/>
                </a:lnTo>
                <a:lnTo>
                  <a:pt x="5" y="0"/>
                </a:lnTo>
                <a:lnTo>
                  <a:pt x="6" y="0"/>
                </a:lnTo>
                <a:lnTo>
                  <a:pt x="7" y="0"/>
                </a:lnTo>
                <a:lnTo>
                  <a:pt x="7" y="0"/>
                </a:lnTo>
                <a:lnTo>
                  <a:pt x="8" y="0"/>
                </a:lnTo>
                <a:lnTo>
                  <a:pt x="8" y="0"/>
                </a:lnTo>
                <a:lnTo>
                  <a:pt x="9" y="0"/>
                </a:lnTo>
                <a:lnTo>
                  <a:pt x="10" y="0"/>
                </a:lnTo>
                <a:lnTo>
                  <a:pt x="10" y="0"/>
                </a:lnTo>
                <a:lnTo>
                  <a:pt x="11" y="0"/>
                </a:lnTo>
                <a:lnTo>
                  <a:pt x="11" y="0"/>
                </a:lnTo>
                <a:lnTo>
                  <a:pt x="12" y="0"/>
                </a:lnTo>
                <a:lnTo>
                  <a:pt x="13" y="0"/>
                </a:lnTo>
                <a:lnTo>
                  <a:pt x="13" y="0"/>
                </a:lnTo>
                <a:lnTo>
                  <a:pt x="14" y="0"/>
                </a:lnTo>
                <a:lnTo>
                  <a:pt x="14" y="0"/>
                </a:lnTo>
                <a:lnTo>
                  <a:pt x="15" y="0"/>
                </a:lnTo>
                <a:lnTo>
                  <a:pt x="16" y="0"/>
                </a:lnTo>
                <a:lnTo>
                  <a:pt x="16" y="0"/>
                </a:lnTo>
                <a:lnTo>
                  <a:pt x="17" y="0"/>
                </a:lnTo>
                <a:lnTo>
                  <a:pt x="18" y="0"/>
                </a:lnTo>
                <a:lnTo>
                  <a:pt x="18" y="0"/>
                </a:lnTo>
                <a:lnTo>
                  <a:pt x="19" y="0"/>
                </a:lnTo>
                <a:lnTo>
                  <a:pt x="19" y="0"/>
                </a:lnTo>
                <a:lnTo>
                  <a:pt x="20" y="0"/>
                </a:lnTo>
                <a:lnTo>
                  <a:pt x="21" y="0"/>
                </a:lnTo>
                <a:lnTo>
                  <a:pt x="21" y="0"/>
                </a:lnTo>
                <a:lnTo>
                  <a:pt x="22" y="0"/>
                </a:lnTo>
                <a:lnTo>
                  <a:pt x="22" y="0"/>
                </a:lnTo>
                <a:lnTo>
                  <a:pt x="23" y="0"/>
                </a:lnTo>
                <a:lnTo>
                  <a:pt x="24" y="0"/>
                </a:lnTo>
                <a:lnTo>
                  <a:pt x="24" y="0"/>
                </a:lnTo>
                <a:lnTo>
                  <a:pt x="25" y="0"/>
                </a:lnTo>
                <a:lnTo>
                  <a:pt x="25" y="0"/>
                </a:lnTo>
                <a:lnTo>
                  <a:pt x="26" y="0"/>
                </a:lnTo>
                <a:lnTo>
                  <a:pt x="27" y="0"/>
                </a:lnTo>
                <a:lnTo>
                  <a:pt x="27" y="0"/>
                </a:lnTo>
                <a:lnTo>
                  <a:pt x="28" y="0"/>
                </a:lnTo>
                <a:lnTo>
                  <a:pt x="28" y="0"/>
                </a:lnTo>
                <a:lnTo>
                  <a:pt x="29" y="0"/>
                </a:lnTo>
                <a:lnTo>
                  <a:pt x="30" y="0"/>
                </a:lnTo>
                <a:lnTo>
                  <a:pt x="30" y="0"/>
                </a:lnTo>
                <a:lnTo>
                  <a:pt x="31" y="0"/>
                </a:lnTo>
                <a:lnTo>
                  <a:pt x="31" y="0"/>
                </a:lnTo>
                <a:lnTo>
                  <a:pt x="32" y="0"/>
                </a:lnTo>
                <a:lnTo>
                  <a:pt x="33" y="0"/>
                </a:lnTo>
                <a:lnTo>
                  <a:pt x="33" y="0"/>
                </a:lnTo>
                <a:lnTo>
                  <a:pt x="34" y="0"/>
                </a:lnTo>
                <a:lnTo>
                  <a:pt x="34" y="0"/>
                </a:lnTo>
                <a:lnTo>
                  <a:pt x="35" y="0"/>
                </a:lnTo>
                <a:lnTo>
                  <a:pt x="36" y="0"/>
                </a:lnTo>
                <a:lnTo>
                  <a:pt x="36" y="0"/>
                </a:lnTo>
                <a:lnTo>
                  <a:pt x="37" y="0"/>
                </a:lnTo>
                <a:lnTo>
                  <a:pt x="37" y="0"/>
                </a:lnTo>
                <a:lnTo>
                  <a:pt x="38" y="0"/>
                </a:lnTo>
                <a:lnTo>
                  <a:pt x="39" y="0"/>
                </a:lnTo>
                <a:lnTo>
                  <a:pt x="39" y="0"/>
                </a:lnTo>
                <a:lnTo>
                  <a:pt x="40" y="0"/>
                </a:lnTo>
                <a:lnTo>
                  <a:pt x="40" y="0"/>
                </a:lnTo>
                <a:lnTo>
                  <a:pt x="41" y="0"/>
                </a:lnTo>
                <a:lnTo>
                  <a:pt x="42" y="0"/>
                </a:lnTo>
                <a:lnTo>
                  <a:pt x="42" y="1"/>
                </a:lnTo>
                <a:lnTo>
                  <a:pt x="43" y="1"/>
                </a:lnTo>
                <a:lnTo>
                  <a:pt x="43" y="1"/>
                </a:lnTo>
                <a:lnTo>
                  <a:pt x="44" y="1"/>
                </a:lnTo>
                <a:lnTo>
                  <a:pt x="45" y="1"/>
                </a:lnTo>
                <a:lnTo>
                  <a:pt x="45" y="1"/>
                </a:lnTo>
                <a:lnTo>
                  <a:pt x="46" y="1"/>
                </a:lnTo>
                <a:lnTo>
                  <a:pt x="46" y="1"/>
                </a:lnTo>
                <a:lnTo>
                  <a:pt x="47" y="1"/>
                </a:lnTo>
                <a:lnTo>
                  <a:pt x="48" y="1"/>
                </a:lnTo>
                <a:lnTo>
                  <a:pt x="48" y="1"/>
                </a:lnTo>
                <a:lnTo>
                  <a:pt x="49" y="1"/>
                </a:lnTo>
                <a:lnTo>
                  <a:pt x="49" y="1"/>
                </a:lnTo>
                <a:lnTo>
                  <a:pt x="50" y="1"/>
                </a:lnTo>
                <a:lnTo>
                  <a:pt x="51" y="1"/>
                </a:lnTo>
                <a:lnTo>
                  <a:pt x="51" y="1"/>
                </a:lnTo>
                <a:lnTo>
                  <a:pt x="52" y="1"/>
                </a:lnTo>
                <a:lnTo>
                  <a:pt x="52" y="1"/>
                </a:lnTo>
                <a:lnTo>
                  <a:pt x="53" y="1"/>
                </a:lnTo>
                <a:lnTo>
                  <a:pt x="54" y="1"/>
                </a:lnTo>
                <a:lnTo>
                  <a:pt x="54" y="1"/>
                </a:lnTo>
                <a:lnTo>
                  <a:pt x="55" y="1"/>
                </a:lnTo>
                <a:lnTo>
                  <a:pt x="55" y="1"/>
                </a:lnTo>
                <a:lnTo>
                  <a:pt x="56" y="1"/>
                </a:lnTo>
                <a:lnTo>
                  <a:pt x="57" y="1"/>
                </a:lnTo>
                <a:lnTo>
                  <a:pt x="57" y="1"/>
                </a:lnTo>
                <a:lnTo>
                  <a:pt x="58" y="1"/>
                </a:lnTo>
                <a:lnTo>
                  <a:pt x="58" y="1"/>
                </a:lnTo>
                <a:lnTo>
                  <a:pt x="59" y="1"/>
                </a:lnTo>
                <a:lnTo>
                  <a:pt x="60" y="1"/>
                </a:lnTo>
                <a:lnTo>
                  <a:pt x="60" y="1"/>
                </a:lnTo>
                <a:lnTo>
                  <a:pt x="61" y="1"/>
                </a:lnTo>
                <a:lnTo>
                  <a:pt x="61" y="1"/>
                </a:lnTo>
                <a:lnTo>
                  <a:pt x="62" y="2"/>
                </a:lnTo>
                <a:lnTo>
                  <a:pt x="63" y="2"/>
                </a:lnTo>
                <a:lnTo>
                  <a:pt x="63" y="2"/>
                </a:lnTo>
                <a:lnTo>
                  <a:pt x="64" y="2"/>
                </a:lnTo>
                <a:lnTo>
                  <a:pt x="64" y="2"/>
                </a:lnTo>
                <a:lnTo>
                  <a:pt x="65" y="2"/>
                </a:lnTo>
                <a:lnTo>
                  <a:pt x="66" y="2"/>
                </a:lnTo>
                <a:lnTo>
                  <a:pt x="66" y="2"/>
                </a:lnTo>
                <a:lnTo>
                  <a:pt x="67" y="2"/>
                </a:lnTo>
                <a:lnTo>
                  <a:pt x="67" y="2"/>
                </a:lnTo>
                <a:lnTo>
                  <a:pt x="68" y="2"/>
                </a:lnTo>
                <a:lnTo>
                  <a:pt x="69" y="2"/>
                </a:lnTo>
                <a:lnTo>
                  <a:pt x="69" y="2"/>
                </a:lnTo>
                <a:lnTo>
                  <a:pt x="70" y="2"/>
                </a:lnTo>
                <a:lnTo>
                  <a:pt x="70" y="2"/>
                </a:lnTo>
                <a:lnTo>
                  <a:pt x="71" y="2"/>
                </a:lnTo>
                <a:lnTo>
                  <a:pt x="72" y="2"/>
                </a:lnTo>
                <a:lnTo>
                  <a:pt x="72" y="2"/>
                </a:lnTo>
                <a:lnTo>
                  <a:pt x="73" y="2"/>
                </a:lnTo>
                <a:lnTo>
                  <a:pt x="73" y="2"/>
                </a:lnTo>
                <a:lnTo>
                  <a:pt x="74" y="2"/>
                </a:lnTo>
                <a:lnTo>
                  <a:pt x="75" y="2"/>
                </a:lnTo>
                <a:lnTo>
                  <a:pt x="75" y="2"/>
                </a:lnTo>
                <a:lnTo>
                  <a:pt x="76" y="2"/>
                </a:lnTo>
                <a:lnTo>
                  <a:pt x="76" y="3"/>
                </a:lnTo>
                <a:lnTo>
                  <a:pt x="77" y="3"/>
                </a:lnTo>
                <a:lnTo>
                  <a:pt x="77" y="3"/>
                </a:lnTo>
                <a:lnTo>
                  <a:pt x="78" y="3"/>
                </a:lnTo>
                <a:lnTo>
                  <a:pt x="79" y="3"/>
                </a:lnTo>
                <a:lnTo>
                  <a:pt x="79" y="3"/>
                </a:lnTo>
                <a:lnTo>
                  <a:pt x="80" y="3"/>
                </a:lnTo>
                <a:lnTo>
                  <a:pt x="80" y="3"/>
                </a:lnTo>
                <a:lnTo>
                  <a:pt x="81" y="3"/>
                </a:lnTo>
                <a:lnTo>
                  <a:pt x="82" y="3"/>
                </a:lnTo>
                <a:lnTo>
                  <a:pt x="82" y="3"/>
                </a:lnTo>
                <a:lnTo>
                  <a:pt x="83" y="3"/>
                </a:lnTo>
                <a:lnTo>
                  <a:pt x="83" y="3"/>
                </a:lnTo>
                <a:lnTo>
                  <a:pt x="84" y="3"/>
                </a:lnTo>
                <a:lnTo>
                  <a:pt x="85" y="3"/>
                </a:lnTo>
                <a:lnTo>
                  <a:pt x="85" y="3"/>
                </a:lnTo>
                <a:lnTo>
                  <a:pt x="86" y="3"/>
                </a:lnTo>
                <a:lnTo>
                  <a:pt x="86" y="3"/>
                </a:lnTo>
                <a:lnTo>
                  <a:pt x="87" y="4"/>
                </a:lnTo>
                <a:lnTo>
                  <a:pt x="88" y="4"/>
                </a:lnTo>
                <a:lnTo>
                  <a:pt x="88" y="4"/>
                </a:lnTo>
                <a:lnTo>
                  <a:pt x="89" y="4"/>
                </a:lnTo>
                <a:lnTo>
                  <a:pt x="89" y="4"/>
                </a:lnTo>
                <a:lnTo>
                  <a:pt x="90" y="4"/>
                </a:lnTo>
                <a:lnTo>
                  <a:pt x="91" y="4"/>
                </a:lnTo>
                <a:lnTo>
                  <a:pt x="91" y="4"/>
                </a:lnTo>
                <a:lnTo>
                  <a:pt x="92" y="4"/>
                </a:lnTo>
                <a:lnTo>
                  <a:pt x="92" y="4"/>
                </a:lnTo>
                <a:lnTo>
                  <a:pt x="93" y="4"/>
                </a:lnTo>
                <a:lnTo>
                  <a:pt x="94" y="4"/>
                </a:lnTo>
                <a:lnTo>
                  <a:pt x="94" y="4"/>
                </a:lnTo>
                <a:lnTo>
                  <a:pt x="95" y="4"/>
                </a:lnTo>
                <a:lnTo>
                  <a:pt x="95" y="4"/>
                </a:lnTo>
                <a:lnTo>
                  <a:pt x="96" y="5"/>
                </a:lnTo>
                <a:lnTo>
                  <a:pt x="97" y="5"/>
                </a:lnTo>
                <a:lnTo>
                  <a:pt x="97" y="5"/>
                </a:lnTo>
                <a:lnTo>
                  <a:pt x="98" y="5"/>
                </a:lnTo>
                <a:lnTo>
                  <a:pt x="98" y="5"/>
                </a:lnTo>
                <a:lnTo>
                  <a:pt x="99" y="5"/>
                </a:lnTo>
                <a:lnTo>
                  <a:pt x="100" y="5"/>
                </a:lnTo>
                <a:lnTo>
                  <a:pt x="100" y="5"/>
                </a:lnTo>
                <a:lnTo>
                  <a:pt x="101" y="5"/>
                </a:lnTo>
                <a:lnTo>
                  <a:pt x="101" y="5"/>
                </a:lnTo>
                <a:lnTo>
                  <a:pt x="102" y="5"/>
                </a:lnTo>
                <a:lnTo>
                  <a:pt x="103" y="5"/>
                </a:lnTo>
                <a:lnTo>
                  <a:pt x="103" y="5"/>
                </a:lnTo>
                <a:lnTo>
                  <a:pt x="104" y="5"/>
                </a:lnTo>
                <a:lnTo>
                  <a:pt x="104" y="6"/>
                </a:lnTo>
                <a:lnTo>
                  <a:pt x="105" y="6"/>
                </a:lnTo>
                <a:lnTo>
                  <a:pt x="106" y="6"/>
                </a:lnTo>
                <a:lnTo>
                  <a:pt x="106" y="6"/>
                </a:lnTo>
                <a:lnTo>
                  <a:pt x="107" y="6"/>
                </a:lnTo>
                <a:lnTo>
                  <a:pt x="107" y="6"/>
                </a:lnTo>
                <a:lnTo>
                  <a:pt x="108" y="6"/>
                </a:lnTo>
                <a:lnTo>
                  <a:pt x="109" y="6"/>
                </a:lnTo>
                <a:lnTo>
                  <a:pt x="109" y="6"/>
                </a:lnTo>
                <a:lnTo>
                  <a:pt x="110" y="6"/>
                </a:lnTo>
                <a:lnTo>
                  <a:pt x="110" y="6"/>
                </a:lnTo>
                <a:lnTo>
                  <a:pt x="111" y="7"/>
                </a:lnTo>
                <a:lnTo>
                  <a:pt x="112" y="7"/>
                </a:lnTo>
                <a:lnTo>
                  <a:pt x="112" y="7"/>
                </a:lnTo>
                <a:lnTo>
                  <a:pt x="113" y="7"/>
                </a:lnTo>
                <a:lnTo>
                  <a:pt x="113" y="7"/>
                </a:lnTo>
                <a:lnTo>
                  <a:pt x="114" y="7"/>
                </a:lnTo>
                <a:lnTo>
                  <a:pt x="115" y="7"/>
                </a:lnTo>
                <a:lnTo>
                  <a:pt x="115" y="7"/>
                </a:lnTo>
                <a:lnTo>
                  <a:pt x="116" y="7"/>
                </a:lnTo>
                <a:lnTo>
                  <a:pt x="116" y="7"/>
                </a:lnTo>
                <a:lnTo>
                  <a:pt x="117" y="7"/>
                </a:lnTo>
                <a:lnTo>
                  <a:pt x="118" y="8"/>
                </a:lnTo>
                <a:lnTo>
                  <a:pt x="118" y="8"/>
                </a:lnTo>
                <a:lnTo>
                  <a:pt x="119" y="8"/>
                </a:lnTo>
                <a:lnTo>
                  <a:pt x="119" y="8"/>
                </a:lnTo>
                <a:lnTo>
                  <a:pt x="120" y="8"/>
                </a:lnTo>
                <a:lnTo>
                  <a:pt x="121" y="8"/>
                </a:lnTo>
                <a:lnTo>
                  <a:pt x="121" y="8"/>
                </a:lnTo>
                <a:lnTo>
                  <a:pt x="122" y="8"/>
                </a:lnTo>
                <a:lnTo>
                  <a:pt x="122" y="8"/>
                </a:lnTo>
                <a:lnTo>
                  <a:pt x="123" y="9"/>
                </a:lnTo>
                <a:lnTo>
                  <a:pt x="124" y="9"/>
                </a:lnTo>
                <a:lnTo>
                  <a:pt x="124" y="9"/>
                </a:lnTo>
                <a:lnTo>
                  <a:pt x="125" y="9"/>
                </a:lnTo>
                <a:lnTo>
                  <a:pt x="125" y="9"/>
                </a:lnTo>
                <a:lnTo>
                  <a:pt x="126" y="9"/>
                </a:lnTo>
                <a:lnTo>
                  <a:pt x="127" y="9"/>
                </a:lnTo>
                <a:lnTo>
                  <a:pt x="127" y="9"/>
                </a:lnTo>
                <a:lnTo>
                  <a:pt x="128" y="9"/>
                </a:lnTo>
                <a:lnTo>
                  <a:pt x="128" y="10"/>
                </a:lnTo>
                <a:lnTo>
                  <a:pt x="129" y="10"/>
                </a:lnTo>
                <a:lnTo>
                  <a:pt x="130" y="10"/>
                </a:lnTo>
                <a:lnTo>
                  <a:pt x="130" y="10"/>
                </a:lnTo>
                <a:lnTo>
                  <a:pt x="131" y="10"/>
                </a:lnTo>
                <a:lnTo>
                  <a:pt x="131" y="10"/>
                </a:lnTo>
                <a:lnTo>
                  <a:pt x="132" y="10"/>
                </a:lnTo>
                <a:lnTo>
                  <a:pt x="133" y="11"/>
                </a:lnTo>
                <a:lnTo>
                  <a:pt x="133" y="11"/>
                </a:lnTo>
                <a:lnTo>
                  <a:pt x="134" y="11"/>
                </a:lnTo>
                <a:lnTo>
                  <a:pt x="134" y="11"/>
                </a:lnTo>
                <a:lnTo>
                  <a:pt x="135" y="11"/>
                </a:lnTo>
                <a:lnTo>
                  <a:pt x="136" y="11"/>
                </a:lnTo>
                <a:lnTo>
                  <a:pt x="136" y="11"/>
                </a:lnTo>
                <a:lnTo>
                  <a:pt x="137" y="11"/>
                </a:lnTo>
                <a:lnTo>
                  <a:pt x="137" y="12"/>
                </a:lnTo>
                <a:lnTo>
                  <a:pt x="138" y="12"/>
                </a:lnTo>
                <a:lnTo>
                  <a:pt x="139" y="12"/>
                </a:lnTo>
                <a:lnTo>
                  <a:pt x="139" y="12"/>
                </a:lnTo>
                <a:lnTo>
                  <a:pt x="140" y="12"/>
                </a:lnTo>
                <a:lnTo>
                  <a:pt x="140" y="12"/>
                </a:lnTo>
                <a:lnTo>
                  <a:pt x="141" y="12"/>
                </a:lnTo>
                <a:lnTo>
                  <a:pt x="142" y="13"/>
                </a:lnTo>
                <a:lnTo>
                  <a:pt x="142" y="13"/>
                </a:lnTo>
                <a:lnTo>
                  <a:pt x="143" y="13"/>
                </a:lnTo>
                <a:lnTo>
                  <a:pt x="143" y="13"/>
                </a:lnTo>
                <a:lnTo>
                  <a:pt x="144" y="13"/>
                </a:lnTo>
                <a:lnTo>
                  <a:pt x="145" y="13"/>
                </a:lnTo>
                <a:lnTo>
                  <a:pt x="145" y="14"/>
                </a:lnTo>
                <a:lnTo>
                  <a:pt x="146" y="14"/>
                </a:lnTo>
                <a:lnTo>
                  <a:pt x="146" y="14"/>
                </a:lnTo>
                <a:lnTo>
                  <a:pt x="147" y="14"/>
                </a:lnTo>
                <a:lnTo>
                  <a:pt x="148" y="14"/>
                </a:lnTo>
                <a:lnTo>
                  <a:pt x="148" y="14"/>
                </a:lnTo>
                <a:lnTo>
                  <a:pt x="149" y="15"/>
                </a:lnTo>
                <a:lnTo>
                  <a:pt x="149" y="15"/>
                </a:lnTo>
                <a:lnTo>
                  <a:pt x="150" y="15"/>
                </a:lnTo>
                <a:lnTo>
                  <a:pt x="151" y="15"/>
                </a:lnTo>
                <a:lnTo>
                  <a:pt x="151" y="15"/>
                </a:lnTo>
                <a:lnTo>
                  <a:pt x="152" y="16"/>
                </a:lnTo>
                <a:lnTo>
                  <a:pt x="152" y="16"/>
                </a:lnTo>
                <a:lnTo>
                  <a:pt x="153" y="16"/>
                </a:lnTo>
                <a:lnTo>
                  <a:pt x="154" y="16"/>
                </a:lnTo>
                <a:lnTo>
                  <a:pt x="154" y="16"/>
                </a:lnTo>
                <a:lnTo>
                  <a:pt x="155" y="16"/>
                </a:lnTo>
                <a:lnTo>
                  <a:pt x="155" y="17"/>
                </a:lnTo>
                <a:lnTo>
                  <a:pt x="156" y="17"/>
                </a:lnTo>
                <a:lnTo>
                  <a:pt x="157" y="17"/>
                </a:lnTo>
                <a:lnTo>
                  <a:pt x="157" y="17"/>
                </a:lnTo>
                <a:lnTo>
                  <a:pt x="158" y="17"/>
                </a:lnTo>
                <a:lnTo>
                  <a:pt x="158" y="18"/>
                </a:lnTo>
                <a:lnTo>
                  <a:pt x="159" y="18"/>
                </a:lnTo>
                <a:lnTo>
                  <a:pt x="160" y="18"/>
                </a:lnTo>
                <a:lnTo>
                  <a:pt x="160" y="18"/>
                </a:lnTo>
                <a:lnTo>
                  <a:pt x="161" y="19"/>
                </a:lnTo>
                <a:lnTo>
                  <a:pt x="161" y="19"/>
                </a:lnTo>
                <a:lnTo>
                  <a:pt x="162" y="19"/>
                </a:lnTo>
                <a:lnTo>
                  <a:pt x="163" y="19"/>
                </a:lnTo>
                <a:lnTo>
                  <a:pt x="163" y="19"/>
                </a:lnTo>
                <a:lnTo>
                  <a:pt x="164" y="20"/>
                </a:lnTo>
                <a:lnTo>
                  <a:pt x="164" y="20"/>
                </a:lnTo>
                <a:lnTo>
                  <a:pt x="165" y="20"/>
                </a:lnTo>
                <a:lnTo>
                  <a:pt x="166" y="20"/>
                </a:lnTo>
                <a:lnTo>
                  <a:pt x="166" y="21"/>
                </a:lnTo>
                <a:lnTo>
                  <a:pt x="167" y="21"/>
                </a:lnTo>
                <a:lnTo>
                  <a:pt x="167" y="21"/>
                </a:lnTo>
                <a:lnTo>
                  <a:pt x="168" y="21"/>
                </a:lnTo>
                <a:lnTo>
                  <a:pt x="169" y="22"/>
                </a:lnTo>
                <a:lnTo>
                  <a:pt x="169" y="22"/>
                </a:lnTo>
                <a:lnTo>
                  <a:pt x="170" y="22"/>
                </a:lnTo>
                <a:lnTo>
                  <a:pt x="170" y="22"/>
                </a:lnTo>
                <a:lnTo>
                  <a:pt x="171" y="23"/>
                </a:lnTo>
                <a:lnTo>
                  <a:pt x="172" y="23"/>
                </a:lnTo>
                <a:lnTo>
                  <a:pt x="172" y="23"/>
                </a:lnTo>
                <a:lnTo>
                  <a:pt x="173" y="23"/>
                </a:lnTo>
                <a:lnTo>
                  <a:pt x="173" y="24"/>
                </a:lnTo>
                <a:lnTo>
                  <a:pt x="174" y="24"/>
                </a:lnTo>
                <a:lnTo>
                  <a:pt x="175" y="24"/>
                </a:lnTo>
                <a:lnTo>
                  <a:pt x="175" y="24"/>
                </a:lnTo>
                <a:lnTo>
                  <a:pt x="176" y="25"/>
                </a:lnTo>
                <a:lnTo>
                  <a:pt x="176" y="25"/>
                </a:lnTo>
                <a:lnTo>
                  <a:pt x="177" y="25"/>
                </a:lnTo>
                <a:lnTo>
                  <a:pt x="178" y="26"/>
                </a:lnTo>
                <a:lnTo>
                  <a:pt x="178" y="26"/>
                </a:lnTo>
                <a:lnTo>
                  <a:pt x="179" y="26"/>
                </a:lnTo>
                <a:lnTo>
                  <a:pt x="179" y="27"/>
                </a:lnTo>
                <a:lnTo>
                  <a:pt x="180" y="27"/>
                </a:lnTo>
                <a:lnTo>
                  <a:pt x="181" y="27"/>
                </a:lnTo>
                <a:lnTo>
                  <a:pt x="181" y="27"/>
                </a:lnTo>
                <a:lnTo>
                  <a:pt x="182" y="28"/>
                </a:lnTo>
                <a:lnTo>
                  <a:pt x="182" y="28"/>
                </a:lnTo>
                <a:lnTo>
                  <a:pt x="183" y="28"/>
                </a:lnTo>
                <a:lnTo>
                  <a:pt x="184" y="29"/>
                </a:lnTo>
                <a:lnTo>
                  <a:pt x="184" y="29"/>
                </a:lnTo>
                <a:lnTo>
                  <a:pt x="185" y="29"/>
                </a:lnTo>
                <a:lnTo>
                  <a:pt x="185" y="30"/>
                </a:lnTo>
                <a:lnTo>
                  <a:pt x="186" y="30"/>
                </a:lnTo>
                <a:lnTo>
                  <a:pt x="187" y="30"/>
                </a:lnTo>
                <a:lnTo>
                  <a:pt x="187" y="31"/>
                </a:lnTo>
                <a:lnTo>
                  <a:pt x="188" y="31"/>
                </a:lnTo>
                <a:lnTo>
                  <a:pt x="188" y="32"/>
                </a:lnTo>
                <a:lnTo>
                  <a:pt x="189" y="32"/>
                </a:lnTo>
                <a:lnTo>
                  <a:pt x="190" y="32"/>
                </a:lnTo>
                <a:lnTo>
                  <a:pt x="190" y="33"/>
                </a:lnTo>
                <a:lnTo>
                  <a:pt x="191" y="33"/>
                </a:lnTo>
                <a:lnTo>
                  <a:pt x="191" y="33"/>
                </a:lnTo>
                <a:lnTo>
                  <a:pt x="192" y="34"/>
                </a:lnTo>
                <a:lnTo>
                  <a:pt x="193" y="34"/>
                </a:lnTo>
                <a:lnTo>
                  <a:pt x="193" y="35"/>
                </a:lnTo>
                <a:lnTo>
                  <a:pt x="194" y="35"/>
                </a:lnTo>
                <a:lnTo>
                  <a:pt x="194" y="35"/>
                </a:lnTo>
                <a:lnTo>
                  <a:pt x="195" y="36"/>
                </a:lnTo>
                <a:lnTo>
                  <a:pt x="196" y="36"/>
                </a:lnTo>
                <a:lnTo>
                  <a:pt x="196" y="37"/>
                </a:lnTo>
                <a:lnTo>
                  <a:pt x="197" y="37"/>
                </a:lnTo>
                <a:lnTo>
                  <a:pt x="197" y="37"/>
                </a:lnTo>
                <a:lnTo>
                  <a:pt x="198" y="38"/>
                </a:lnTo>
                <a:lnTo>
                  <a:pt x="199" y="38"/>
                </a:lnTo>
                <a:lnTo>
                  <a:pt x="199" y="39"/>
                </a:lnTo>
                <a:lnTo>
                  <a:pt x="200" y="39"/>
                </a:lnTo>
                <a:lnTo>
                  <a:pt x="200" y="40"/>
                </a:lnTo>
                <a:lnTo>
                  <a:pt x="201" y="40"/>
                </a:lnTo>
                <a:lnTo>
                  <a:pt x="202" y="40"/>
                </a:lnTo>
                <a:lnTo>
                  <a:pt x="202" y="41"/>
                </a:lnTo>
                <a:lnTo>
                  <a:pt x="203" y="41"/>
                </a:lnTo>
                <a:lnTo>
                  <a:pt x="203" y="42"/>
                </a:lnTo>
                <a:lnTo>
                  <a:pt x="204" y="42"/>
                </a:lnTo>
                <a:lnTo>
                  <a:pt x="205" y="43"/>
                </a:lnTo>
                <a:lnTo>
                  <a:pt x="205" y="43"/>
                </a:lnTo>
                <a:lnTo>
                  <a:pt x="206" y="44"/>
                </a:lnTo>
                <a:lnTo>
                  <a:pt x="206" y="44"/>
                </a:lnTo>
                <a:lnTo>
                  <a:pt x="207" y="45"/>
                </a:lnTo>
                <a:lnTo>
                  <a:pt x="208" y="45"/>
                </a:lnTo>
                <a:lnTo>
                  <a:pt x="208" y="46"/>
                </a:lnTo>
                <a:lnTo>
                  <a:pt x="209" y="46"/>
                </a:lnTo>
                <a:lnTo>
                  <a:pt x="209" y="47"/>
                </a:lnTo>
                <a:lnTo>
                  <a:pt x="210" y="47"/>
                </a:lnTo>
                <a:lnTo>
                  <a:pt x="211" y="48"/>
                </a:lnTo>
                <a:lnTo>
                  <a:pt x="211" y="49"/>
                </a:lnTo>
                <a:lnTo>
                  <a:pt x="212" y="49"/>
                </a:lnTo>
                <a:lnTo>
                  <a:pt x="212" y="50"/>
                </a:lnTo>
                <a:lnTo>
                  <a:pt x="213" y="50"/>
                </a:lnTo>
                <a:lnTo>
                  <a:pt x="214" y="51"/>
                </a:lnTo>
                <a:lnTo>
                  <a:pt x="214" y="51"/>
                </a:lnTo>
                <a:lnTo>
                  <a:pt x="215" y="52"/>
                </a:lnTo>
                <a:lnTo>
                  <a:pt x="215" y="53"/>
                </a:lnTo>
                <a:lnTo>
                  <a:pt x="216" y="53"/>
                </a:lnTo>
                <a:lnTo>
                  <a:pt x="217" y="54"/>
                </a:lnTo>
                <a:lnTo>
                  <a:pt x="217" y="54"/>
                </a:lnTo>
                <a:lnTo>
                  <a:pt x="218" y="55"/>
                </a:lnTo>
                <a:lnTo>
                  <a:pt x="218" y="56"/>
                </a:lnTo>
                <a:lnTo>
                  <a:pt x="219" y="56"/>
                </a:lnTo>
                <a:lnTo>
                  <a:pt x="220" y="57"/>
                </a:lnTo>
                <a:lnTo>
                  <a:pt x="220" y="58"/>
                </a:lnTo>
                <a:lnTo>
                  <a:pt x="221" y="58"/>
                </a:lnTo>
                <a:lnTo>
                  <a:pt x="221" y="59"/>
                </a:lnTo>
                <a:lnTo>
                  <a:pt x="222" y="60"/>
                </a:lnTo>
                <a:lnTo>
                  <a:pt x="223" y="60"/>
                </a:lnTo>
                <a:lnTo>
                  <a:pt x="223" y="61"/>
                </a:lnTo>
                <a:lnTo>
                  <a:pt x="224" y="62"/>
                </a:lnTo>
                <a:lnTo>
                  <a:pt x="224" y="62"/>
                </a:lnTo>
                <a:lnTo>
                  <a:pt x="225" y="63"/>
                </a:lnTo>
                <a:lnTo>
                  <a:pt x="226" y="64"/>
                </a:lnTo>
                <a:lnTo>
                  <a:pt x="226" y="65"/>
                </a:lnTo>
                <a:lnTo>
                  <a:pt x="227" y="65"/>
                </a:lnTo>
                <a:lnTo>
                  <a:pt x="227" y="66"/>
                </a:lnTo>
                <a:lnTo>
                  <a:pt x="228" y="67"/>
                </a:lnTo>
                <a:lnTo>
                  <a:pt x="229" y="68"/>
                </a:lnTo>
                <a:lnTo>
                  <a:pt x="229" y="68"/>
                </a:lnTo>
                <a:lnTo>
                  <a:pt x="230" y="69"/>
                </a:lnTo>
                <a:lnTo>
                  <a:pt x="230" y="70"/>
                </a:lnTo>
                <a:lnTo>
                  <a:pt x="231" y="71"/>
                </a:lnTo>
                <a:lnTo>
                  <a:pt x="232" y="72"/>
                </a:lnTo>
                <a:lnTo>
                  <a:pt x="232" y="72"/>
                </a:lnTo>
                <a:lnTo>
                  <a:pt x="233" y="73"/>
                </a:lnTo>
                <a:lnTo>
                  <a:pt x="233" y="74"/>
                </a:lnTo>
                <a:lnTo>
                  <a:pt x="234" y="75"/>
                </a:lnTo>
                <a:lnTo>
                  <a:pt x="235" y="76"/>
                </a:lnTo>
                <a:lnTo>
                  <a:pt x="235" y="77"/>
                </a:lnTo>
                <a:lnTo>
                  <a:pt x="236" y="78"/>
                </a:lnTo>
                <a:lnTo>
                  <a:pt x="236" y="79"/>
                </a:lnTo>
                <a:lnTo>
                  <a:pt x="237" y="79"/>
                </a:lnTo>
                <a:lnTo>
                  <a:pt x="238" y="80"/>
                </a:lnTo>
                <a:lnTo>
                  <a:pt x="238" y="81"/>
                </a:lnTo>
                <a:lnTo>
                  <a:pt x="239" y="82"/>
                </a:lnTo>
                <a:lnTo>
                  <a:pt x="239" y="83"/>
                </a:lnTo>
                <a:lnTo>
                  <a:pt x="240" y="84"/>
                </a:lnTo>
                <a:lnTo>
                  <a:pt x="241" y="85"/>
                </a:lnTo>
                <a:lnTo>
                  <a:pt x="241" y="86"/>
                </a:lnTo>
                <a:lnTo>
                  <a:pt x="242" y="87"/>
                </a:lnTo>
                <a:lnTo>
                  <a:pt x="242" y="88"/>
                </a:lnTo>
                <a:lnTo>
                  <a:pt x="243" y="89"/>
                </a:lnTo>
                <a:lnTo>
                  <a:pt x="244" y="90"/>
                </a:lnTo>
                <a:lnTo>
                  <a:pt x="244" y="91"/>
                </a:lnTo>
                <a:lnTo>
                  <a:pt x="245" y="92"/>
                </a:lnTo>
                <a:lnTo>
                  <a:pt x="245" y="93"/>
                </a:lnTo>
                <a:lnTo>
                  <a:pt x="246" y="94"/>
                </a:lnTo>
                <a:lnTo>
                  <a:pt x="247" y="96"/>
                </a:lnTo>
                <a:lnTo>
                  <a:pt x="247" y="97"/>
                </a:lnTo>
                <a:lnTo>
                  <a:pt x="248" y="98"/>
                </a:lnTo>
                <a:lnTo>
                  <a:pt x="248" y="99"/>
                </a:lnTo>
                <a:lnTo>
                  <a:pt x="249" y="100"/>
                </a:lnTo>
                <a:lnTo>
                  <a:pt x="250" y="101"/>
                </a:lnTo>
                <a:lnTo>
                  <a:pt x="250" y="102"/>
                </a:lnTo>
                <a:lnTo>
                  <a:pt x="251" y="104"/>
                </a:lnTo>
                <a:lnTo>
                  <a:pt x="251" y="105"/>
                </a:lnTo>
                <a:lnTo>
                  <a:pt x="252" y="106"/>
                </a:lnTo>
                <a:lnTo>
                  <a:pt x="253" y="107"/>
                </a:lnTo>
                <a:lnTo>
                  <a:pt x="253" y="109"/>
                </a:lnTo>
                <a:lnTo>
                  <a:pt x="254" y="110"/>
                </a:lnTo>
                <a:lnTo>
                  <a:pt x="254" y="111"/>
                </a:lnTo>
                <a:lnTo>
                  <a:pt x="255" y="112"/>
                </a:lnTo>
                <a:lnTo>
                  <a:pt x="256" y="114"/>
                </a:lnTo>
                <a:lnTo>
                  <a:pt x="256" y="115"/>
                </a:lnTo>
                <a:lnTo>
                  <a:pt x="257" y="116"/>
                </a:lnTo>
                <a:lnTo>
                  <a:pt x="257" y="118"/>
                </a:lnTo>
                <a:lnTo>
                  <a:pt x="258" y="119"/>
                </a:lnTo>
                <a:lnTo>
                  <a:pt x="259" y="120"/>
                </a:lnTo>
                <a:lnTo>
                  <a:pt x="259" y="122"/>
                </a:lnTo>
                <a:lnTo>
                  <a:pt x="260" y="123"/>
                </a:lnTo>
                <a:lnTo>
                  <a:pt x="260" y="125"/>
                </a:lnTo>
                <a:lnTo>
                  <a:pt x="261" y="126"/>
                </a:lnTo>
                <a:lnTo>
                  <a:pt x="262" y="128"/>
                </a:lnTo>
                <a:lnTo>
                  <a:pt x="262" y="129"/>
                </a:lnTo>
                <a:lnTo>
                  <a:pt x="263" y="131"/>
                </a:lnTo>
                <a:lnTo>
                  <a:pt x="263" y="132"/>
                </a:lnTo>
                <a:lnTo>
                  <a:pt x="264" y="134"/>
                </a:lnTo>
                <a:lnTo>
                  <a:pt x="265" y="135"/>
                </a:lnTo>
                <a:lnTo>
                  <a:pt x="265" y="137"/>
                </a:lnTo>
                <a:lnTo>
                  <a:pt x="266" y="139"/>
                </a:lnTo>
                <a:lnTo>
                  <a:pt x="266" y="140"/>
                </a:lnTo>
                <a:lnTo>
                  <a:pt x="267" y="142"/>
                </a:lnTo>
                <a:lnTo>
                  <a:pt x="268" y="143"/>
                </a:lnTo>
                <a:lnTo>
                  <a:pt x="268" y="145"/>
                </a:lnTo>
                <a:lnTo>
                  <a:pt x="269" y="147"/>
                </a:lnTo>
                <a:lnTo>
                  <a:pt x="269" y="149"/>
                </a:lnTo>
                <a:lnTo>
                  <a:pt x="270" y="150"/>
                </a:lnTo>
                <a:lnTo>
                  <a:pt x="271" y="152"/>
                </a:lnTo>
                <a:lnTo>
                  <a:pt x="271" y="154"/>
                </a:lnTo>
                <a:lnTo>
                  <a:pt x="272" y="156"/>
                </a:lnTo>
                <a:lnTo>
                  <a:pt x="272" y="157"/>
                </a:lnTo>
                <a:lnTo>
                  <a:pt x="273" y="159"/>
                </a:lnTo>
                <a:lnTo>
                  <a:pt x="274" y="161"/>
                </a:lnTo>
                <a:lnTo>
                  <a:pt x="274" y="163"/>
                </a:lnTo>
                <a:lnTo>
                  <a:pt x="275" y="165"/>
                </a:lnTo>
                <a:lnTo>
                  <a:pt x="275" y="167"/>
                </a:lnTo>
                <a:lnTo>
                  <a:pt x="276" y="169"/>
                </a:lnTo>
                <a:lnTo>
                  <a:pt x="277" y="171"/>
                </a:lnTo>
                <a:lnTo>
                  <a:pt x="277" y="173"/>
                </a:lnTo>
                <a:lnTo>
                  <a:pt x="278" y="175"/>
                </a:lnTo>
                <a:lnTo>
                  <a:pt x="278" y="177"/>
                </a:lnTo>
                <a:lnTo>
                  <a:pt x="279" y="179"/>
                </a:lnTo>
                <a:lnTo>
                  <a:pt x="280" y="181"/>
                </a:lnTo>
                <a:lnTo>
                  <a:pt x="280" y="183"/>
                </a:lnTo>
                <a:lnTo>
                  <a:pt x="281" y="185"/>
                </a:lnTo>
                <a:lnTo>
                  <a:pt x="281" y="187"/>
                </a:lnTo>
                <a:lnTo>
                  <a:pt x="282" y="190"/>
                </a:lnTo>
                <a:lnTo>
                  <a:pt x="283" y="192"/>
                </a:lnTo>
                <a:lnTo>
                  <a:pt x="283" y="194"/>
                </a:lnTo>
                <a:lnTo>
                  <a:pt x="284" y="196"/>
                </a:lnTo>
                <a:lnTo>
                  <a:pt x="284" y="199"/>
                </a:lnTo>
                <a:lnTo>
                  <a:pt x="285" y="201"/>
                </a:lnTo>
                <a:lnTo>
                  <a:pt x="286" y="203"/>
                </a:lnTo>
                <a:lnTo>
                  <a:pt x="286" y="206"/>
                </a:lnTo>
                <a:lnTo>
                  <a:pt x="287" y="208"/>
                </a:lnTo>
                <a:lnTo>
                  <a:pt x="287" y="211"/>
                </a:lnTo>
                <a:lnTo>
                  <a:pt x="288" y="213"/>
                </a:lnTo>
                <a:lnTo>
                  <a:pt x="289" y="216"/>
                </a:lnTo>
                <a:lnTo>
                  <a:pt x="289" y="218"/>
                </a:lnTo>
                <a:lnTo>
                  <a:pt x="290" y="221"/>
                </a:lnTo>
                <a:lnTo>
                  <a:pt x="290" y="223"/>
                </a:lnTo>
                <a:lnTo>
                  <a:pt x="291" y="226"/>
                </a:lnTo>
                <a:lnTo>
                  <a:pt x="292" y="228"/>
                </a:lnTo>
                <a:lnTo>
                  <a:pt x="292" y="231"/>
                </a:lnTo>
                <a:lnTo>
                  <a:pt x="293" y="234"/>
                </a:lnTo>
                <a:lnTo>
                  <a:pt x="293" y="237"/>
                </a:lnTo>
                <a:lnTo>
                  <a:pt x="294" y="239"/>
                </a:lnTo>
                <a:lnTo>
                  <a:pt x="295" y="242"/>
                </a:lnTo>
                <a:lnTo>
                  <a:pt x="295" y="245"/>
                </a:lnTo>
                <a:lnTo>
                  <a:pt x="296" y="248"/>
                </a:lnTo>
                <a:lnTo>
                  <a:pt x="296" y="251"/>
                </a:lnTo>
                <a:lnTo>
                  <a:pt x="297" y="254"/>
                </a:lnTo>
                <a:lnTo>
                  <a:pt x="298" y="257"/>
                </a:lnTo>
                <a:lnTo>
                  <a:pt x="298" y="260"/>
                </a:lnTo>
                <a:lnTo>
                  <a:pt x="299" y="263"/>
                </a:lnTo>
                <a:lnTo>
                  <a:pt x="299" y="266"/>
                </a:lnTo>
                <a:lnTo>
                  <a:pt x="300" y="269"/>
                </a:lnTo>
                <a:lnTo>
                  <a:pt x="301" y="272"/>
                </a:lnTo>
                <a:lnTo>
                  <a:pt x="301" y="275"/>
                </a:lnTo>
                <a:lnTo>
                  <a:pt x="302" y="278"/>
                </a:lnTo>
                <a:lnTo>
                  <a:pt x="303" y="281"/>
                </a:lnTo>
                <a:lnTo>
                  <a:pt x="303" y="285"/>
                </a:lnTo>
                <a:lnTo>
                  <a:pt x="304" y="288"/>
                </a:lnTo>
                <a:lnTo>
                  <a:pt x="304" y="291"/>
                </a:lnTo>
              </a:path>
            </a:pathLst>
          </a:custGeom>
          <a:noFill/>
          <a:ln w="38100"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92274" name="Line 50">
            <a:extLst>
              <a:ext uri="{FF2B5EF4-FFF2-40B4-BE49-F238E27FC236}">
                <a16:creationId xmlns:a16="http://schemas.microsoft.com/office/drawing/2014/main" id="{FEBAD12C-871F-4427-BC80-0E8523D3B351}"/>
              </a:ext>
            </a:extLst>
          </p:cNvPr>
          <p:cNvSpPr>
            <a:spLocks noChangeShapeType="1"/>
          </p:cNvSpPr>
          <p:nvPr/>
        </p:nvSpPr>
        <p:spPr bwMode="auto">
          <a:xfrm flipV="1">
            <a:off x="6735688" y="1486818"/>
            <a:ext cx="1295400" cy="1066800"/>
          </a:xfrm>
          <a:prstGeom prst="line">
            <a:avLst/>
          </a:prstGeom>
          <a:noFill/>
          <a:ln w="38100">
            <a:solidFill>
              <a:schemeClr val="hlink"/>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92275" name="Line 51">
            <a:extLst>
              <a:ext uri="{FF2B5EF4-FFF2-40B4-BE49-F238E27FC236}">
                <a16:creationId xmlns:a16="http://schemas.microsoft.com/office/drawing/2014/main" id="{9AC5F5AF-FFEB-4AA1-ADDC-8B02A4C47E55}"/>
              </a:ext>
            </a:extLst>
          </p:cNvPr>
          <p:cNvSpPr>
            <a:spLocks noChangeShapeType="1"/>
          </p:cNvSpPr>
          <p:nvPr/>
        </p:nvSpPr>
        <p:spPr bwMode="auto">
          <a:xfrm flipV="1">
            <a:off x="7092280" y="2706018"/>
            <a:ext cx="1015008" cy="362942"/>
          </a:xfrm>
          <a:prstGeom prst="line">
            <a:avLst/>
          </a:prstGeom>
          <a:noFill/>
          <a:ln w="38100">
            <a:solidFill>
              <a:schemeClr val="hlink"/>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ja-JP" altLang="en-US"/>
          </a:p>
        </p:txBody>
      </p:sp>
      <p:sp>
        <p:nvSpPr>
          <p:cNvPr id="3" name="テキスト ボックス 2">
            <a:extLst>
              <a:ext uri="{FF2B5EF4-FFF2-40B4-BE49-F238E27FC236}">
                <a16:creationId xmlns:a16="http://schemas.microsoft.com/office/drawing/2014/main" id="{5100BCEC-14F3-45B7-AC6F-FFC42060836B}"/>
              </a:ext>
            </a:extLst>
          </p:cNvPr>
          <p:cNvSpPr txBox="1"/>
          <p:nvPr/>
        </p:nvSpPr>
        <p:spPr>
          <a:xfrm>
            <a:off x="899592" y="3501008"/>
            <a:ext cx="3453189" cy="1200329"/>
          </a:xfrm>
          <a:prstGeom prst="rect">
            <a:avLst/>
          </a:prstGeom>
          <a:noFill/>
        </p:spPr>
        <p:txBody>
          <a:bodyPr wrap="none" rtlCol="0">
            <a:spAutoFit/>
          </a:bodyPr>
          <a:lstStyle/>
          <a:p>
            <a:r>
              <a:rPr kumimoji="1" lang="ja-JP" altLang="en-US" dirty="0"/>
              <a:t>法線は</a:t>
            </a:r>
            <a:endParaRPr kumimoji="1" lang="en-US" altLang="ja-JP" dirty="0"/>
          </a:p>
          <a:p>
            <a:r>
              <a:rPr kumimoji="1" lang="en-US" altLang="ja-JP" dirty="0"/>
              <a:t>【</a:t>
            </a:r>
            <a:r>
              <a:rPr kumimoji="1" lang="ja-JP" altLang="en-US" dirty="0"/>
              <a:t>鏡面反射</a:t>
            </a:r>
            <a:r>
              <a:rPr kumimoji="1" lang="en-US" altLang="ja-JP" dirty="0"/>
              <a:t>】</a:t>
            </a:r>
            <a:r>
              <a:rPr kumimoji="1" lang="en-US" altLang="ja-JP" dirty="0" err="1"/>
              <a:t>I</a:t>
            </a:r>
            <a:r>
              <a:rPr kumimoji="1" lang="en-US" altLang="ja-JP" baseline="-25000" dirty="0" err="1"/>
              <a:t>min</a:t>
            </a:r>
            <a:r>
              <a:rPr kumimoji="1" lang="ja-JP" altLang="en-US" dirty="0"/>
              <a:t>が観測される角度</a:t>
            </a:r>
            <a:endParaRPr kumimoji="1" lang="en-US" altLang="ja-JP" dirty="0"/>
          </a:p>
          <a:p>
            <a:r>
              <a:rPr kumimoji="1" lang="en-US" altLang="ja-JP" dirty="0"/>
              <a:t>【</a:t>
            </a:r>
            <a:r>
              <a:rPr kumimoji="1" lang="ja-JP" altLang="en-US" dirty="0"/>
              <a:t>拡散反射</a:t>
            </a:r>
            <a:r>
              <a:rPr kumimoji="1" lang="en-US" altLang="ja-JP" dirty="0"/>
              <a:t>】I</a:t>
            </a:r>
            <a:r>
              <a:rPr kumimoji="1" lang="en-US" altLang="ja-JP" baseline="-25000" dirty="0"/>
              <a:t>max</a:t>
            </a:r>
            <a:r>
              <a:rPr kumimoji="1" lang="ja-JP" altLang="en-US" dirty="0"/>
              <a:t>が観測される角度</a:t>
            </a:r>
            <a:endParaRPr kumimoji="1" lang="en-US" altLang="ja-JP" dirty="0"/>
          </a:p>
          <a:p>
            <a:r>
              <a:rPr lang="en-US" altLang="ja-JP" dirty="0"/>
              <a:t>90°</a:t>
            </a:r>
            <a:r>
              <a:rPr lang="ja-JP" altLang="en-US" dirty="0"/>
              <a:t>の違い</a:t>
            </a:r>
            <a:endParaRPr kumimoji="1" lang="en-US" altLang="ja-JP" dirty="0"/>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D098F2FF-37C1-46F7-B754-8051DBACC0AB}"/>
                  </a:ext>
                </a:extLst>
              </p:cNvPr>
              <p:cNvSpPr txBox="1"/>
              <p:nvPr/>
            </p:nvSpPr>
            <p:spPr>
              <a:xfrm>
                <a:off x="971600" y="1340768"/>
                <a:ext cx="3303725" cy="568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𝑇</m:t>
                          </m:r>
                        </m:e>
                        <m:sub>
                          <m:r>
                            <a:rPr kumimoji="1" lang="en-US" altLang="ja-JP" b="0" i="1" smtClean="0">
                              <a:latin typeface="Cambria Math" panose="02040503050406030204" pitchFamily="18" charset="0"/>
                            </a:rPr>
                            <m:t>𝑝</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en-US" altLang="ja-JP" b="0" i="1" smtClean="0">
                                  <a:latin typeface="Cambria Math" panose="02040503050406030204" pitchFamily="18" charset="0"/>
                                </a:rPr>
                                <m:t>2</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en-US" altLang="ja-JP" b="0" i="1" smtClean="0">
                                  <a:latin typeface="Cambria Math" panose="02040503050406030204" pitchFamily="18" charset="0"/>
                                </a:rPr>
                                <m:t>2</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num>
                        <m:den>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sin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cos</m:t>
                                  </m:r>
                                </m:e>
                                <m:sup>
                                  <m:r>
                                    <a:rPr kumimoji="1" lang="en-US" altLang="ja-JP" b="0" i="1"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4" name="テキスト ボックス 3">
                <a:extLst>
                  <a:ext uri="{FF2B5EF4-FFF2-40B4-BE49-F238E27FC236}">
                    <a16:creationId xmlns:a16="http://schemas.microsoft.com/office/drawing/2014/main" id="{D098F2FF-37C1-46F7-B754-8051DBACC0AB}"/>
                  </a:ext>
                </a:extLst>
              </p:cNvPr>
              <p:cNvSpPr txBox="1">
                <a:spLocks noRot="1" noChangeAspect="1" noMove="1" noResize="1" noEditPoints="1" noAdjustHandles="1" noChangeArrowheads="1" noChangeShapeType="1" noTextEdit="1"/>
              </p:cNvSpPr>
              <p:nvPr/>
            </p:nvSpPr>
            <p:spPr>
              <a:xfrm>
                <a:off x="971600" y="1340768"/>
                <a:ext cx="3303725" cy="568041"/>
              </a:xfrm>
              <a:prstGeom prst="rect">
                <a:avLst/>
              </a:prstGeom>
              <a:blipFill>
                <a:blip r:embed="rId2"/>
                <a:stretch>
                  <a:fillRect/>
                </a:stretch>
              </a:blipFill>
            </p:spPr>
            <p:txBody>
              <a:bodyPr/>
              <a:lstStyle/>
              <a:p>
                <a:r>
                  <a:rPr lang="ja-JP" altLang="en-US">
                    <a:noFill/>
                  </a:rPr>
                  <a:t> </a:t>
                </a:r>
              </a:p>
            </p:txBody>
          </p:sp>
        </mc:Fallback>
      </mc:AlternateContent>
      <p:grpSp>
        <p:nvGrpSpPr>
          <p:cNvPr id="47" name="Group 1169">
            <a:extLst>
              <a:ext uri="{FF2B5EF4-FFF2-40B4-BE49-F238E27FC236}">
                <a16:creationId xmlns:a16="http://schemas.microsoft.com/office/drawing/2014/main" id="{B9781ABB-ADAF-4761-B610-5F9E3C63BD43}"/>
              </a:ext>
            </a:extLst>
          </p:cNvPr>
          <p:cNvGrpSpPr>
            <a:grpSpLocks/>
          </p:cNvGrpSpPr>
          <p:nvPr/>
        </p:nvGrpSpPr>
        <p:grpSpPr bwMode="auto">
          <a:xfrm>
            <a:off x="6372200" y="2636912"/>
            <a:ext cx="642938" cy="787400"/>
            <a:chOff x="1383" y="572"/>
            <a:chExt cx="545" cy="545"/>
          </a:xfrm>
        </p:grpSpPr>
        <p:sp>
          <p:nvSpPr>
            <p:cNvPr id="48" name="Oval 1170">
              <a:extLst>
                <a:ext uri="{FF2B5EF4-FFF2-40B4-BE49-F238E27FC236}">
                  <a16:creationId xmlns:a16="http://schemas.microsoft.com/office/drawing/2014/main" id="{182D74E7-1905-42EC-987C-6CDF2B4C7DED}"/>
                </a:ext>
              </a:extLst>
            </p:cNvPr>
            <p:cNvSpPr>
              <a:spLocks noChangeArrowheads="1"/>
            </p:cNvSpPr>
            <p:nvPr/>
          </p:nvSpPr>
          <p:spPr bwMode="auto">
            <a:xfrm>
              <a:off x="1383" y="572"/>
              <a:ext cx="544" cy="544"/>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 name="Line 1171">
              <a:extLst>
                <a:ext uri="{FF2B5EF4-FFF2-40B4-BE49-F238E27FC236}">
                  <a16:creationId xmlns:a16="http://schemas.microsoft.com/office/drawing/2014/main" id="{719EC7F8-7BE1-4140-951B-2DE0C787C8DD}"/>
                </a:ext>
              </a:extLst>
            </p:cNvPr>
            <p:cNvSpPr>
              <a:spLocks noChangeShapeType="1"/>
            </p:cNvSpPr>
            <p:nvPr/>
          </p:nvSpPr>
          <p:spPr bwMode="auto">
            <a:xfrm>
              <a:off x="1655"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 name="Line 1172">
              <a:extLst>
                <a:ext uri="{FF2B5EF4-FFF2-40B4-BE49-F238E27FC236}">
                  <a16:creationId xmlns:a16="http://schemas.microsoft.com/office/drawing/2014/main" id="{D4A6E8BC-02C0-4777-A784-1727FBEC1AE0}"/>
                </a:ext>
              </a:extLst>
            </p:cNvPr>
            <p:cNvSpPr>
              <a:spLocks noChangeShapeType="1"/>
            </p:cNvSpPr>
            <p:nvPr/>
          </p:nvSpPr>
          <p:spPr bwMode="auto">
            <a:xfrm rot="-5400000">
              <a:off x="1656"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Line 1173">
              <a:extLst>
                <a:ext uri="{FF2B5EF4-FFF2-40B4-BE49-F238E27FC236}">
                  <a16:creationId xmlns:a16="http://schemas.microsoft.com/office/drawing/2014/main" id="{0CF75C63-F5C4-4EB5-B7D1-1D7D8F49CC84}"/>
                </a:ext>
              </a:extLst>
            </p:cNvPr>
            <p:cNvSpPr>
              <a:spLocks noChangeShapeType="1"/>
            </p:cNvSpPr>
            <p:nvPr/>
          </p:nvSpPr>
          <p:spPr bwMode="auto">
            <a:xfrm rot="5400000"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Line 1174">
              <a:extLst>
                <a:ext uri="{FF2B5EF4-FFF2-40B4-BE49-F238E27FC236}">
                  <a16:creationId xmlns:a16="http://schemas.microsoft.com/office/drawing/2014/main" id="{623D5A38-6339-4361-B206-0E90B258A0CF}"/>
                </a:ext>
              </a:extLst>
            </p:cNvPr>
            <p:cNvSpPr>
              <a:spLocks noChangeShapeType="1"/>
            </p:cNvSpPr>
            <p:nvPr/>
          </p:nvSpPr>
          <p:spPr bwMode="auto">
            <a:xfrm rot="-5400000" flipH="1"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E23AEB0A-854C-44FB-AE18-C48B1F7D2566}"/>
                  </a:ext>
                </a:extLst>
              </p:cNvPr>
              <p:cNvSpPr txBox="1"/>
              <p:nvPr/>
            </p:nvSpPr>
            <p:spPr>
              <a:xfrm>
                <a:off x="971600" y="2060848"/>
                <a:ext cx="1974708" cy="568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𝑇</m:t>
                          </m:r>
                        </m:e>
                        <m:sub>
                          <m:r>
                            <a:rPr kumimoji="1" lang="en-US" altLang="ja-JP" b="0" i="1" smtClean="0">
                              <a:latin typeface="Cambria Math" panose="02040503050406030204" pitchFamily="18" charset="0"/>
                            </a:rPr>
                            <m:t>𝑠</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en-US" altLang="ja-JP" b="0" i="1" smtClean="0">
                                  <a:latin typeface="Cambria Math" panose="02040503050406030204" pitchFamily="18" charset="0"/>
                                </a:rPr>
                                <m:t>2</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en-US" altLang="ja-JP" b="0" i="1" smtClean="0">
                                  <a:latin typeface="Cambria Math" panose="02040503050406030204" pitchFamily="18" charset="0"/>
                                </a:rPr>
                                <m:t>2</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num>
                        <m:den>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sin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den>
                      </m:f>
                    </m:oMath>
                  </m:oMathPara>
                </a14:m>
                <a:endParaRPr kumimoji="1" lang="ja-JP" altLang="en-US" dirty="0"/>
              </a:p>
            </p:txBody>
          </p:sp>
        </mc:Choice>
        <mc:Fallback xmlns="">
          <p:sp>
            <p:nvSpPr>
              <p:cNvPr id="53" name="テキスト ボックス 52">
                <a:extLst>
                  <a:ext uri="{FF2B5EF4-FFF2-40B4-BE49-F238E27FC236}">
                    <a16:creationId xmlns:a16="http://schemas.microsoft.com/office/drawing/2014/main" id="{E23AEB0A-854C-44FB-AE18-C48B1F7D2566}"/>
                  </a:ext>
                </a:extLst>
              </p:cNvPr>
              <p:cNvSpPr txBox="1">
                <a:spLocks noRot="1" noChangeAspect="1" noMove="1" noResize="1" noEditPoints="1" noAdjustHandles="1" noChangeArrowheads="1" noChangeShapeType="1" noTextEdit="1"/>
              </p:cNvSpPr>
              <p:nvPr/>
            </p:nvSpPr>
            <p:spPr>
              <a:xfrm>
                <a:off x="971600" y="2060848"/>
                <a:ext cx="1974708" cy="568041"/>
              </a:xfrm>
              <a:prstGeom prst="rect">
                <a:avLst/>
              </a:prstGeom>
              <a:blipFill>
                <a:blip r:embed="rId3"/>
                <a:stretch>
                  <a:fillRect b="-1075"/>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5B9B819A-AD9F-4D85-B8B7-6D2A8B303F80}"/>
              </a:ext>
            </a:extLst>
          </p:cNvPr>
          <p:cNvSpPr txBox="1"/>
          <p:nvPr/>
        </p:nvSpPr>
        <p:spPr>
          <a:xfrm>
            <a:off x="6588224" y="1988840"/>
            <a:ext cx="389850" cy="369332"/>
          </a:xfrm>
          <a:prstGeom prst="rect">
            <a:avLst/>
          </a:prstGeom>
          <a:noFill/>
        </p:spPr>
        <p:txBody>
          <a:bodyPr wrap="none" rtlCol="0">
            <a:spAutoFit/>
          </a:bodyPr>
          <a:lstStyle/>
          <a:p>
            <a:r>
              <a:rPr kumimoji="1" lang="en-US" altLang="ja-JP" i="1" dirty="0" err="1">
                <a:latin typeface="Times New Roman" panose="02020603050405020304" pitchFamily="18" charset="0"/>
                <a:cs typeface="Times New Roman" panose="02020603050405020304" pitchFamily="18" charset="0"/>
              </a:rPr>
              <a:t>T</a:t>
            </a:r>
            <a:r>
              <a:rPr kumimoji="1" lang="en-US" altLang="ja-JP" i="1" baseline="-25000" dirty="0" err="1">
                <a:latin typeface="Times New Roman" panose="02020603050405020304" pitchFamily="18" charset="0"/>
                <a:cs typeface="Times New Roman" panose="02020603050405020304" pitchFamily="18" charset="0"/>
              </a:rPr>
              <a:t>p</a:t>
            </a:r>
            <a:endParaRPr kumimoji="1" lang="ja-JP" altLang="en-US" i="1" baseline="-25000" dirty="0">
              <a:latin typeface="Times New Roman" panose="02020603050405020304" pitchFamily="18" charset="0"/>
              <a:cs typeface="Times New Roman" panose="02020603050405020304" pitchFamily="18" charset="0"/>
            </a:endParaRPr>
          </a:p>
        </p:txBody>
      </p:sp>
      <p:sp>
        <p:nvSpPr>
          <p:cNvPr id="55" name="テキスト ボックス 54">
            <a:extLst>
              <a:ext uri="{FF2B5EF4-FFF2-40B4-BE49-F238E27FC236}">
                <a16:creationId xmlns:a16="http://schemas.microsoft.com/office/drawing/2014/main" id="{159B92E9-A30D-48BD-8940-67C481C2FBE9}"/>
              </a:ext>
            </a:extLst>
          </p:cNvPr>
          <p:cNvSpPr txBox="1"/>
          <p:nvPr/>
        </p:nvSpPr>
        <p:spPr>
          <a:xfrm>
            <a:off x="7452320" y="2924944"/>
            <a:ext cx="351058" cy="369332"/>
          </a:xfrm>
          <a:prstGeom prst="rect">
            <a:avLst/>
          </a:prstGeom>
          <a:noFill/>
        </p:spPr>
        <p:txBody>
          <a:bodyPr wrap="none" rtlCol="0">
            <a:spAutoFit/>
          </a:bodyPr>
          <a:lstStyle/>
          <a:p>
            <a:r>
              <a:rPr kumimoji="1" lang="en-US" altLang="ja-JP" i="1" dirty="0">
                <a:latin typeface="Times New Roman" panose="02020603050405020304" pitchFamily="18" charset="0"/>
                <a:cs typeface="Times New Roman" panose="02020603050405020304" pitchFamily="18" charset="0"/>
              </a:rPr>
              <a:t>T</a:t>
            </a:r>
            <a:r>
              <a:rPr kumimoji="1" lang="en-US" altLang="ja-JP" i="1" baseline="-25000" dirty="0">
                <a:latin typeface="Times New Roman" panose="02020603050405020304" pitchFamily="18" charset="0"/>
                <a:cs typeface="Times New Roman" panose="02020603050405020304" pitchFamily="18" charset="0"/>
              </a:rPr>
              <a:t>s</a:t>
            </a:r>
            <a:endParaRPr kumimoji="1" lang="ja-JP" altLang="en-US" i="1" baseline="-25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692275"/>
                                        </p:tgtEl>
                                        <p:attrNameLst>
                                          <p:attrName>style.visibility</p:attrName>
                                        </p:attrNameLst>
                                      </p:cBhvr>
                                      <p:to>
                                        <p:strVal val="visible"/>
                                      </p:to>
                                    </p:set>
                                    <p:animEffect transition="in" filter="wipe(left)">
                                      <p:cBhvr>
                                        <p:cTn id="7" dur="500"/>
                                        <p:tgtEl>
                                          <p:spTgt spid="69227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92274"/>
                                        </p:tgtEl>
                                        <p:attrNameLst>
                                          <p:attrName>style.visibility</p:attrName>
                                        </p:attrNameLst>
                                      </p:cBhvr>
                                      <p:to>
                                        <p:strVal val="visible"/>
                                      </p:to>
                                    </p:set>
                                    <p:animEffect transition="in" filter="wipe(left)">
                                      <p:cBhvr>
                                        <p:cTn id="11" dur="500"/>
                                        <p:tgtEl>
                                          <p:spTgt spid="69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円弧 123"/>
          <p:cNvSpPr/>
          <p:nvPr/>
        </p:nvSpPr>
        <p:spPr>
          <a:xfrm>
            <a:off x="4211960" y="2924944"/>
            <a:ext cx="288032" cy="504056"/>
          </a:xfrm>
          <a:prstGeom prst="arc">
            <a:avLst>
              <a:gd name="adj1" fmla="val 16219442"/>
              <a:gd name="adj2" fmla="val 1564661"/>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 name="直線矢印コネクタ 4"/>
          <p:cNvCxnSpPr/>
          <p:nvPr/>
        </p:nvCxnSpPr>
        <p:spPr>
          <a:xfrm flipH="1" flipV="1">
            <a:off x="3419872" y="2708920"/>
            <a:ext cx="222845" cy="11048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V="1">
            <a:off x="4354711" y="3126581"/>
            <a:ext cx="140494" cy="52390"/>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4354711" y="2981325"/>
            <a:ext cx="90487" cy="197645"/>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860032" y="3429000"/>
            <a:ext cx="1185366" cy="238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139952" y="4149080"/>
            <a:ext cx="2880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4139952" y="3429000"/>
            <a:ext cx="720080"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flipV="1">
            <a:off x="6300192" y="3429000"/>
            <a:ext cx="720080" cy="72008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5580112" y="2936081"/>
            <a:ext cx="943" cy="85295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6" name="グループ化 15"/>
          <p:cNvGrpSpPr/>
          <p:nvPr/>
        </p:nvGrpSpPr>
        <p:grpSpPr>
          <a:xfrm rot="1094683">
            <a:off x="2526175" y="2380858"/>
            <a:ext cx="793882" cy="337394"/>
            <a:chOff x="395536" y="2420888"/>
            <a:chExt cx="1186035" cy="504056"/>
          </a:xfrm>
          <a:solidFill>
            <a:schemeClr val="tx1">
              <a:lumMod val="50000"/>
              <a:lumOff val="50000"/>
            </a:schemeClr>
          </a:solidFill>
        </p:grpSpPr>
        <p:sp>
          <p:nvSpPr>
            <p:cNvPr id="17" name="直方体 16"/>
            <p:cNvSpPr/>
            <p:nvPr/>
          </p:nvSpPr>
          <p:spPr>
            <a:xfrm>
              <a:off x="395536" y="2420888"/>
              <a:ext cx="1008112" cy="504056"/>
            </a:xfrm>
            <a:prstGeom prst="cube">
              <a:avLst>
                <a:gd name="adj" fmla="val 29409"/>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柱 17"/>
            <p:cNvSpPr/>
            <p:nvPr/>
          </p:nvSpPr>
          <p:spPr>
            <a:xfrm rot="5400000">
              <a:off x="1312589" y="2536329"/>
              <a:ext cx="249932" cy="288032"/>
            </a:xfrm>
            <a:prstGeom prst="can">
              <a:avLst>
                <a:gd name="adj" fmla="val 34921"/>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9" name="直線コネクタ 18"/>
          <p:cNvCxnSpPr/>
          <p:nvPr/>
        </p:nvCxnSpPr>
        <p:spPr>
          <a:xfrm flipV="1">
            <a:off x="3851920" y="2276872"/>
            <a:ext cx="0" cy="64807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flipV="1">
            <a:off x="3491880" y="2492896"/>
            <a:ext cx="360040" cy="43204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4" name="円弧 23"/>
          <p:cNvSpPr/>
          <p:nvPr/>
        </p:nvSpPr>
        <p:spPr>
          <a:xfrm>
            <a:off x="3635896" y="2348880"/>
            <a:ext cx="432048" cy="432048"/>
          </a:xfrm>
          <a:prstGeom prst="arc">
            <a:avLst>
              <a:gd name="adj1" fmla="val 16200000"/>
              <a:gd name="adj2" fmla="val 21283755"/>
            </a:avLst>
          </a:prstGeom>
          <a:ln w="12700">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5" name="直線コネクタ 24"/>
          <p:cNvCxnSpPr/>
          <p:nvPr/>
        </p:nvCxnSpPr>
        <p:spPr>
          <a:xfrm flipV="1">
            <a:off x="3995936" y="1818089"/>
            <a:ext cx="0" cy="57606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3" name="円弧 32"/>
          <p:cNvSpPr/>
          <p:nvPr/>
        </p:nvSpPr>
        <p:spPr>
          <a:xfrm>
            <a:off x="3635896" y="2492896"/>
            <a:ext cx="432048" cy="864096"/>
          </a:xfrm>
          <a:prstGeom prst="arc">
            <a:avLst>
              <a:gd name="adj1" fmla="val 1643093"/>
              <a:gd name="adj2" fmla="val 1928876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4" name="直線矢印コネクタ 33"/>
          <p:cNvCxnSpPr/>
          <p:nvPr/>
        </p:nvCxnSpPr>
        <p:spPr>
          <a:xfrm flipV="1">
            <a:off x="3942755" y="2428876"/>
            <a:ext cx="195262" cy="335755"/>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3852268" y="2767013"/>
            <a:ext cx="92868" cy="15716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フリーフォーム 35"/>
          <p:cNvSpPr/>
          <p:nvPr/>
        </p:nvSpPr>
        <p:spPr>
          <a:xfrm>
            <a:off x="5065960" y="2887925"/>
            <a:ext cx="1140694" cy="1058221"/>
          </a:xfrm>
          <a:custGeom>
            <a:avLst/>
            <a:gdLst>
              <a:gd name="connsiteX0" fmla="*/ 0 w 1028700"/>
              <a:gd name="connsiteY0" fmla="*/ 636985 h 1172766"/>
              <a:gd name="connsiteX1" fmla="*/ 504825 w 1028700"/>
              <a:gd name="connsiteY1" fmla="*/ 89297 h 1172766"/>
              <a:gd name="connsiteX2" fmla="*/ 1028700 w 1028700"/>
              <a:gd name="connsiteY2" fmla="*/ 1172766 h 1172766"/>
              <a:gd name="connsiteX0" fmla="*/ 0 w 1091357"/>
              <a:gd name="connsiteY0" fmla="*/ 833355 h 1133492"/>
              <a:gd name="connsiteX1" fmla="*/ 567482 w 1091357"/>
              <a:gd name="connsiteY1" fmla="*/ 50023 h 1133492"/>
              <a:gd name="connsiteX2" fmla="*/ 1091357 w 1091357"/>
              <a:gd name="connsiteY2" fmla="*/ 1133492 h 1133492"/>
              <a:gd name="connsiteX0" fmla="*/ 0 w 1202606"/>
              <a:gd name="connsiteY0" fmla="*/ 886648 h 1506542"/>
              <a:gd name="connsiteX1" fmla="*/ 567482 w 1202606"/>
              <a:gd name="connsiteY1" fmla="*/ 103316 h 1506542"/>
              <a:gd name="connsiteX2" fmla="*/ 1202606 w 1202606"/>
              <a:gd name="connsiteY2" fmla="*/ 1506542 h 1506542"/>
              <a:gd name="connsiteX0" fmla="*/ 0 w 1140694"/>
              <a:gd name="connsiteY0" fmla="*/ 1162476 h 1451376"/>
              <a:gd name="connsiteX1" fmla="*/ 505570 w 1140694"/>
              <a:gd name="connsiteY1" fmla="*/ 48150 h 1451376"/>
              <a:gd name="connsiteX2" fmla="*/ 1140694 w 1140694"/>
              <a:gd name="connsiteY2" fmla="*/ 1451376 h 1451376"/>
              <a:gd name="connsiteX0" fmla="*/ 0 w 1140694"/>
              <a:gd name="connsiteY0" fmla="*/ 764807 h 1053707"/>
              <a:gd name="connsiteX1" fmla="*/ 515095 w 1140694"/>
              <a:gd name="connsiteY1" fmla="*/ 48150 h 1053707"/>
              <a:gd name="connsiteX2" fmla="*/ 1140694 w 1140694"/>
              <a:gd name="connsiteY2" fmla="*/ 1053707 h 1053707"/>
              <a:gd name="connsiteX0" fmla="*/ 0 w 1140694"/>
              <a:gd name="connsiteY0" fmla="*/ 764807 h 1053707"/>
              <a:gd name="connsiteX1" fmla="*/ 515095 w 1140694"/>
              <a:gd name="connsiteY1" fmla="*/ 48150 h 1053707"/>
              <a:gd name="connsiteX2" fmla="*/ 1140694 w 1140694"/>
              <a:gd name="connsiteY2" fmla="*/ 1053707 h 1053707"/>
              <a:gd name="connsiteX0" fmla="*/ 0 w 1140694"/>
              <a:gd name="connsiteY0" fmla="*/ 736430 h 1025330"/>
              <a:gd name="connsiteX1" fmla="*/ 515095 w 1140694"/>
              <a:gd name="connsiteY1" fmla="*/ 19773 h 1025330"/>
              <a:gd name="connsiteX2" fmla="*/ 1140694 w 1140694"/>
              <a:gd name="connsiteY2" fmla="*/ 1025330 h 1025330"/>
              <a:gd name="connsiteX0" fmla="*/ 0 w 1140694"/>
              <a:gd name="connsiteY0" fmla="*/ 736430 h 1025330"/>
              <a:gd name="connsiteX1" fmla="*/ 515095 w 1140694"/>
              <a:gd name="connsiteY1" fmla="*/ 19773 h 1025330"/>
              <a:gd name="connsiteX2" fmla="*/ 1140694 w 1140694"/>
              <a:gd name="connsiteY2" fmla="*/ 1025330 h 1025330"/>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792935 h 1081835"/>
              <a:gd name="connsiteX1" fmla="*/ 515095 w 1140694"/>
              <a:gd name="connsiteY1" fmla="*/ 76278 h 1081835"/>
              <a:gd name="connsiteX2" fmla="*/ 1140694 w 1140694"/>
              <a:gd name="connsiteY2" fmla="*/ 1081835 h 1081835"/>
              <a:gd name="connsiteX0" fmla="*/ 0 w 1140694"/>
              <a:gd name="connsiteY0" fmla="*/ 769321 h 1058221"/>
              <a:gd name="connsiteX1" fmla="*/ 515095 w 1140694"/>
              <a:gd name="connsiteY1" fmla="*/ 52664 h 1058221"/>
              <a:gd name="connsiteX2" fmla="*/ 1140694 w 1140694"/>
              <a:gd name="connsiteY2" fmla="*/ 1058221 h 1058221"/>
              <a:gd name="connsiteX0" fmla="*/ 0 w 1140694"/>
              <a:gd name="connsiteY0" fmla="*/ 769321 h 1058221"/>
              <a:gd name="connsiteX1" fmla="*/ 515095 w 1140694"/>
              <a:gd name="connsiteY1" fmla="*/ 52664 h 1058221"/>
              <a:gd name="connsiteX2" fmla="*/ 1140694 w 1140694"/>
              <a:gd name="connsiteY2" fmla="*/ 1058221 h 1058221"/>
            </a:gdLst>
            <a:ahLst/>
            <a:cxnLst>
              <a:cxn ang="0">
                <a:pos x="connsiteX0" y="connsiteY0"/>
              </a:cxn>
              <a:cxn ang="0">
                <a:pos x="connsiteX1" y="connsiteY1"/>
              </a:cxn>
              <a:cxn ang="0">
                <a:pos x="connsiteX2" y="connsiteY2"/>
              </a:cxn>
            </a:cxnLst>
            <a:rect l="l" t="t" r="r" b="b"/>
            <a:pathLst>
              <a:path w="1140694" h="1058221">
                <a:moveTo>
                  <a:pt x="0" y="769321"/>
                </a:moveTo>
                <a:cubicBezTo>
                  <a:pt x="81409" y="445396"/>
                  <a:pt x="252524" y="0"/>
                  <a:pt x="515095" y="52664"/>
                </a:cubicBezTo>
                <a:cubicBezTo>
                  <a:pt x="842728" y="156799"/>
                  <a:pt x="1028676" y="549229"/>
                  <a:pt x="1140694" y="1058221"/>
                </a:cubicBezTo>
              </a:path>
            </a:pathLst>
          </a:cu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7" name="直線コネクタ 36"/>
          <p:cNvCxnSpPr/>
          <p:nvPr/>
        </p:nvCxnSpPr>
        <p:spPr>
          <a:xfrm>
            <a:off x="4354711" y="2926556"/>
            <a:ext cx="0" cy="502444"/>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H="1" flipV="1">
            <a:off x="5061942" y="3657600"/>
            <a:ext cx="518170" cy="131440"/>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5580112" y="3789040"/>
            <a:ext cx="622449" cy="156691"/>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5580112" y="3357563"/>
            <a:ext cx="427186" cy="431477"/>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H="1" flipV="1">
            <a:off x="5197673" y="3276600"/>
            <a:ext cx="382439" cy="512440"/>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V="1">
            <a:off x="5580112" y="3657600"/>
            <a:ext cx="551011" cy="131440"/>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V="1">
            <a:off x="5580112" y="3090863"/>
            <a:ext cx="241449" cy="698177"/>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flipH="1" flipV="1">
            <a:off x="5345311" y="3033713"/>
            <a:ext cx="234801" cy="755327"/>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flipV="1">
            <a:off x="5119092" y="3471863"/>
            <a:ext cx="461020" cy="317177"/>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3778448" y="2521744"/>
            <a:ext cx="2382" cy="802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3707012" y="2607469"/>
            <a:ext cx="2380" cy="635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a:off x="3851920" y="2924944"/>
            <a:ext cx="238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3923706" y="2962275"/>
            <a:ext cx="2380" cy="3738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3923705" y="2516981"/>
            <a:ext cx="1" cy="250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H="1">
            <a:off x="3995142" y="2996952"/>
            <a:ext cx="794" cy="2534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3995142" y="2597944"/>
            <a:ext cx="0" cy="1762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H="1">
            <a:off x="4266605" y="3181350"/>
            <a:ext cx="88108" cy="18573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H="1">
            <a:off x="4216598" y="3178969"/>
            <a:ext cx="138113" cy="47625"/>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flipH="1" flipV="1">
            <a:off x="4240411" y="3043238"/>
            <a:ext cx="111920" cy="135731"/>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4354711" y="3178969"/>
            <a:ext cx="116681" cy="147637"/>
          </a:xfrm>
          <a:prstGeom prst="straightConnector1">
            <a:avLst/>
          </a:prstGeom>
          <a:ln w="12700">
            <a:solidFill>
              <a:schemeClr val="tx1"/>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flipV="1">
            <a:off x="4353917" y="3178175"/>
            <a:ext cx="1226195" cy="6108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flipV="1">
            <a:off x="4218980" y="3109913"/>
            <a:ext cx="134938" cy="6826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flipV="1">
            <a:off x="3851920" y="2924945"/>
            <a:ext cx="364678" cy="1849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3642717" y="2822575"/>
            <a:ext cx="209203" cy="102369"/>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3419872" y="2708920"/>
            <a:ext cx="235545" cy="279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3655417" y="2733675"/>
            <a:ext cx="196850" cy="22225"/>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3854648" y="2752725"/>
            <a:ext cx="1726407" cy="1881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stCxn id="36" idx="2"/>
          </p:cNvCxnSpPr>
          <p:nvPr/>
        </p:nvCxnSpPr>
        <p:spPr>
          <a:xfrm>
            <a:off x="6206654" y="3946146"/>
            <a:ext cx="813618" cy="20293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4716016" y="3573016"/>
            <a:ext cx="350689" cy="8220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2339752" y="1844824"/>
            <a:ext cx="907621" cy="461665"/>
          </a:xfrm>
          <a:prstGeom prst="rect">
            <a:avLst/>
          </a:prstGeom>
          <a:noFill/>
        </p:spPr>
        <p:txBody>
          <a:bodyPr wrap="none" rtlCol="0">
            <a:spAutoFit/>
          </a:bodyPr>
          <a:lstStyle/>
          <a:p>
            <a:r>
              <a:rPr lang="ja-JP" altLang="en-US" sz="2400" dirty="0">
                <a:latin typeface="Arial" panose="020B0604020202020204" pitchFamily="34" charset="0"/>
                <a:cs typeface="Arial" panose="020B0604020202020204" pitchFamily="34" charset="0"/>
              </a:rPr>
              <a:t>カメラ</a:t>
            </a:r>
            <a:endParaRPr kumimoji="1" lang="ja-JP" altLang="en-US" sz="2400" dirty="0">
              <a:latin typeface="Arial" panose="020B0604020202020204" pitchFamily="34" charset="0"/>
              <a:cs typeface="Arial" panose="020B0604020202020204" pitchFamily="34" charset="0"/>
            </a:endParaRPr>
          </a:p>
        </p:txBody>
      </p:sp>
      <p:sp>
        <p:nvSpPr>
          <p:cNvPr id="86" name="テキスト ボックス 85"/>
          <p:cNvSpPr txBox="1"/>
          <p:nvPr/>
        </p:nvSpPr>
        <p:spPr>
          <a:xfrm>
            <a:off x="4716016" y="1340768"/>
            <a:ext cx="344966" cy="461665"/>
          </a:xfrm>
          <a:prstGeom prst="rect">
            <a:avLst/>
          </a:prstGeom>
          <a:noFill/>
        </p:spPr>
        <p:txBody>
          <a:bodyPr wrap="none" rtlCol="0">
            <a:spAutoFit/>
          </a:bodyPr>
          <a:lstStyle/>
          <a:p>
            <a:r>
              <a:rPr kumimoji="1" lang="en-US" altLang="ja-JP" sz="2400" i="1">
                <a:latin typeface="Symbol" pitchFamily="18" charset="2"/>
              </a:rPr>
              <a:t>f</a:t>
            </a:r>
            <a:endParaRPr kumimoji="1" lang="ja-JP" altLang="en-US" sz="2400" baseline="-25000" dirty="0"/>
          </a:p>
        </p:txBody>
      </p:sp>
      <p:sp>
        <p:nvSpPr>
          <p:cNvPr id="87" name="テキスト ボックス 86"/>
          <p:cNvSpPr txBox="1"/>
          <p:nvPr/>
        </p:nvSpPr>
        <p:spPr>
          <a:xfrm>
            <a:off x="2722427" y="1348860"/>
            <a:ext cx="1107996" cy="461665"/>
          </a:xfrm>
          <a:prstGeom prst="rect">
            <a:avLst/>
          </a:prstGeom>
          <a:noFill/>
        </p:spPr>
        <p:txBody>
          <a:bodyPr wrap="none" rtlCol="0">
            <a:spAutoFit/>
          </a:bodyPr>
          <a:lstStyle/>
          <a:p>
            <a:r>
              <a:rPr kumimoji="1" lang="ja-JP" altLang="en-US" sz="2400" dirty="0">
                <a:latin typeface="Arial" panose="020B0604020202020204" pitchFamily="34" charset="0"/>
                <a:cs typeface="Arial" panose="020B0604020202020204" pitchFamily="34" charset="0"/>
              </a:rPr>
              <a:t>方位角</a:t>
            </a:r>
          </a:p>
        </p:txBody>
      </p:sp>
      <p:sp>
        <p:nvSpPr>
          <p:cNvPr id="88" name="テキスト ボックス 87"/>
          <p:cNvSpPr txBox="1"/>
          <p:nvPr/>
        </p:nvSpPr>
        <p:spPr>
          <a:xfrm>
            <a:off x="4067944" y="1988840"/>
            <a:ext cx="320922" cy="461665"/>
          </a:xfrm>
          <a:prstGeom prst="rect">
            <a:avLst/>
          </a:prstGeom>
          <a:noFill/>
        </p:spPr>
        <p:txBody>
          <a:bodyPr wrap="none" rtlCol="0">
            <a:spAutoFit/>
          </a:bodyPr>
          <a:lstStyle/>
          <a:p>
            <a:r>
              <a:rPr kumimoji="1" lang="en-US" altLang="ja-JP" sz="2400" i="1"/>
              <a:t>x</a:t>
            </a:r>
            <a:endParaRPr kumimoji="1" lang="ja-JP" altLang="en-US" sz="2400" baseline="-25000" dirty="0"/>
          </a:p>
        </p:txBody>
      </p:sp>
      <p:sp>
        <p:nvSpPr>
          <p:cNvPr id="89" name="テキスト ボックス 88"/>
          <p:cNvSpPr txBox="1"/>
          <p:nvPr/>
        </p:nvSpPr>
        <p:spPr>
          <a:xfrm>
            <a:off x="3275856" y="2132856"/>
            <a:ext cx="320922" cy="461665"/>
          </a:xfrm>
          <a:prstGeom prst="rect">
            <a:avLst/>
          </a:prstGeom>
          <a:noFill/>
        </p:spPr>
        <p:txBody>
          <a:bodyPr wrap="none" rtlCol="0">
            <a:spAutoFit/>
          </a:bodyPr>
          <a:lstStyle/>
          <a:p>
            <a:r>
              <a:rPr kumimoji="1" lang="en-US" altLang="ja-JP" sz="2400" i="1"/>
              <a:t>y</a:t>
            </a:r>
            <a:endParaRPr kumimoji="1" lang="ja-JP" altLang="en-US" sz="2400" baseline="-25000" dirty="0"/>
          </a:p>
        </p:txBody>
      </p:sp>
      <p:sp>
        <p:nvSpPr>
          <p:cNvPr id="90" name="テキスト ボックス 89"/>
          <p:cNvSpPr txBox="1"/>
          <p:nvPr/>
        </p:nvSpPr>
        <p:spPr>
          <a:xfrm>
            <a:off x="2471547" y="3011495"/>
            <a:ext cx="1107996" cy="461665"/>
          </a:xfrm>
          <a:prstGeom prst="rect">
            <a:avLst/>
          </a:prstGeom>
          <a:noFill/>
        </p:spPr>
        <p:txBody>
          <a:bodyPr wrap="none" rtlCol="0">
            <a:spAutoFit/>
          </a:bodyPr>
          <a:lstStyle/>
          <a:p>
            <a:pPr algn="ctr"/>
            <a:r>
              <a:rPr kumimoji="1" lang="ja-JP" altLang="en-US" sz="2400" dirty="0">
                <a:latin typeface="Arial" panose="020B0604020202020204" pitchFamily="34" charset="0"/>
                <a:cs typeface="Arial" panose="020B0604020202020204" pitchFamily="34" charset="0"/>
              </a:rPr>
              <a:t>偏光板</a:t>
            </a:r>
            <a:endParaRPr kumimoji="1" lang="ja-JP" altLang="en-US" sz="2400" i="1" dirty="0">
              <a:latin typeface="Arial" panose="020B0604020202020204" pitchFamily="34" charset="0"/>
              <a:cs typeface="Arial" panose="020B0604020202020204" pitchFamily="34" charset="0"/>
            </a:endParaRPr>
          </a:p>
        </p:txBody>
      </p:sp>
      <p:sp>
        <p:nvSpPr>
          <p:cNvPr id="91" name="テキスト ボックス 90"/>
          <p:cNvSpPr txBox="1"/>
          <p:nvPr/>
        </p:nvSpPr>
        <p:spPr>
          <a:xfrm>
            <a:off x="5436096" y="2492896"/>
            <a:ext cx="356188"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94" name="右中かっこ 93"/>
          <p:cNvSpPr/>
          <p:nvPr/>
        </p:nvSpPr>
        <p:spPr>
          <a:xfrm rot="5400000">
            <a:off x="5580112" y="3717032"/>
            <a:ext cx="144016" cy="1152128"/>
          </a:xfrm>
          <a:prstGeom prst="rightBrace">
            <a:avLst>
              <a:gd name="adj1" fmla="val 52833"/>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5" name="テキスト ボックス 94"/>
          <p:cNvSpPr txBox="1"/>
          <p:nvPr/>
        </p:nvSpPr>
        <p:spPr>
          <a:xfrm>
            <a:off x="4634276" y="4348100"/>
            <a:ext cx="1723549" cy="461665"/>
          </a:xfrm>
          <a:prstGeom prst="rect">
            <a:avLst/>
          </a:prstGeom>
          <a:noFill/>
        </p:spPr>
        <p:txBody>
          <a:bodyPr wrap="none" rtlCol="0">
            <a:spAutoFit/>
          </a:bodyPr>
          <a:lstStyle/>
          <a:p>
            <a:r>
              <a:rPr lang="ja-JP" altLang="en-US" sz="2400" dirty="0">
                <a:latin typeface="Arial" panose="020B0604020202020204" pitchFamily="34" charset="0"/>
                <a:cs typeface="Arial" panose="020B0604020202020204" pitchFamily="34" charset="0"/>
              </a:rPr>
              <a:t>法線の制約</a:t>
            </a:r>
            <a:endParaRPr kumimoji="1" lang="ja-JP" altLang="en-US" sz="2400" dirty="0">
              <a:latin typeface="Arial" panose="020B0604020202020204" pitchFamily="34" charset="0"/>
              <a:cs typeface="Arial" panose="020B0604020202020204" pitchFamily="34" charset="0"/>
            </a:endParaRPr>
          </a:p>
        </p:txBody>
      </p:sp>
      <p:sp>
        <p:nvSpPr>
          <p:cNvPr id="98" name="テキスト ボックス 97"/>
          <p:cNvSpPr txBox="1"/>
          <p:nvPr/>
        </p:nvSpPr>
        <p:spPr>
          <a:xfrm>
            <a:off x="2813506" y="3750300"/>
            <a:ext cx="1415772" cy="461665"/>
          </a:xfrm>
          <a:prstGeom prst="rect">
            <a:avLst/>
          </a:prstGeom>
          <a:noFill/>
        </p:spPr>
        <p:txBody>
          <a:bodyPr wrap="none" rtlCol="0">
            <a:spAutoFit/>
          </a:bodyPr>
          <a:lstStyle/>
          <a:p>
            <a:pPr algn="ctr"/>
            <a:r>
              <a:rPr kumimoji="1" lang="ja-JP" altLang="en-US" sz="2400" dirty="0">
                <a:latin typeface="Arial" panose="020B0604020202020204" pitchFamily="34" charset="0"/>
                <a:cs typeface="Arial" panose="020B0604020202020204" pitchFamily="34" charset="0"/>
              </a:rPr>
              <a:t>部分偏光</a:t>
            </a:r>
            <a:endParaRPr kumimoji="1" lang="ja-JP" altLang="en-US" sz="2400" i="1" dirty="0">
              <a:latin typeface="Arial" panose="020B0604020202020204" pitchFamily="34" charset="0"/>
              <a:cs typeface="Arial" panose="020B0604020202020204" pitchFamily="34" charset="0"/>
            </a:endParaRPr>
          </a:p>
        </p:txBody>
      </p:sp>
      <p:sp>
        <p:nvSpPr>
          <p:cNvPr id="99" name="テキスト ボックス 98"/>
          <p:cNvSpPr txBox="1"/>
          <p:nvPr/>
        </p:nvSpPr>
        <p:spPr>
          <a:xfrm>
            <a:off x="4744676" y="1725196"/>
            <a:ext cx="1107996" cy="461665"/>
          </a:xfrm>
          <a:prstGeom prst="rect">
            <a:avLst/>
          </a:prstGeom>
          <a:noFill/>
        </p:spPr>
        <p:txBody>
          <a:bodyPr wrap="none" rtlCol="0">
            <a:spAutoFit/>
          </a:bodyPr>
          <a:lstStyle/>
          <a:p>
            <a:pPr algn="ctr"/>
            <a:r>
              <a:rPr kumimoji="1" lang="ja-JP" altLang="en-US" sz="2400" dirty="0">
                <a:latin typeface="Arial" panose="020B0604020202020204" pitchFamily="34" charset="0"/>
                <a:cs typeface="Arial" panose="020B0604020202020204" pitchFamily="34" charset="0"/>
              </a:rPr>
              <a:t>反射面</a:t>
            </a:r>
            <a:endParaRPr kumimoji="1" lang="ja-JP" altLang="en-US" sz="2400" i="1" dirty="0">
              <a:latin typeface="Arial" panose="020B0604020202020204" pitchFamily="34" charset="0"/>
              <a:cs typeface="Arial" panose="020B0604020202020204" pitchFamily="34" charset="0"/>
            </a:endParaRPr>
          </a:p>
        </p:txBody>
      </p:sp>
      <p:cxnSp>
        <p:nvCxnSpPr>
          <p:cNvPr id="100" name="直線コネクタ 99"/>
          <p:cNvCxnSpPr/>
          <p:nvPr/>
        </p:nvCxnSpPr>
        <p:spPr>
          <a:xfrm>
            <a:off x="6045398" y="3429000"/>
            <a:ext cx="254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円弧 122"/>
          <p:cNvSpPr/>
          <p:nvPr/>
        </p:nvSpPr>
        <p:spPr>
          <a:xfrm>
            <a:off x="4211960" y="2924944"/>
            <a:ext cx="288032" cy="504056"/>
          </a:xfrm>
          <a:prstGeom prst="arc">
            <a:avLst>
              <a:gd name="adj1" fmla="val 1534983"/>
              <a:gd name="adj2" fmla="val 1621787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27" name="直線コネクタ 126"/>
          <p:cNvCxnSpPr/>
          <p:nvPr/>
        </p:nvCxnSpPr>
        <p:spPr>
          <a:xfrm flipV="1">
            <a:off x="4865092" y="2524760"/>
            <a:ext cx="424180" cy="33528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V="1">
            <a:off x="3539212" y="3401060"/>
            <a:ext cx="744220" cy="4191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41E5F1C6-0ED1-44E0-820A-6A944A84CC76}"/>
              </a:ext>
            </a:extLst>
          </p:cNvPr>
          <p:cNvSpPr>
            <a:spLocks noGrp="1"/>
          </p:cNvSpPr>
          <p:nvPr>
            <p:ph type="title"/>
          </p:nvPr>
        </p:nvSpPr>
        <p:spPr/>
        <p:txBody>
          <a:bodyPr/>
          <a:lstStyle/>
          <a:p>
            <a:r>
              <a:rPr kumimoji="1" lang="ja-JP" altLang="en-US" dirty="0"/>
              <a:t>法線の制約</a:t>
            </a:r>
          </a:p>
        </p:txBody>
      </p:sp>
    </p:spTree>
    <p:extLst>
      <p:ext uri="{BB962C8B-B14F-4D97-AF65-F5344CB8AC3E}">
        <p14:creationId xmlns:p14="http://schemas.microsoft.com/office/powerpoint/2010/main" val="1195130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A95999-7C0E-4552-9901-ECB120E9432A}"/>
              </a:ext>
            </a:extLst>
          </p:cNvPr>
          <p:cNvSpPr>
            <a:spLocks noGrp="1"/>
          </p:cNvSpPr>
          <p:nvPr>
            <p:ph type="title"/>
          </p:nvPr>
        </p:nvSpPr>
        <p:spPr/>
        <p:txBody>
          <a:bodyPr/>
          <a:lstStyle/>
          <a:p>
            <a:r>
              <a:rPr kumimoji="1" lang="en-US" altLang="ja-JP" dirty="0"/>
              <a:t>Polarization parameters</a:t>
            </a:r>
            <a:endParaRPr kumimoji="1" lang="ja-JP" altLang="en-US" dirty="0"/>
          </a:p>
        </p:txBody>
      </p:sp>
      <p:sp>
        <p:nvSpPr>
          <p:cNvPr id="4" name="フリーフォーム 1">
            <a:extLst>
              <a:ext uri="{FF2B5EF4-FFF2-40B4-BE49-F238E27FC236}">
                <a16:creationId xmlns:a16="http://schemas.microsoft.com/office/drawing/2014/main" id="{F71D8B93-4B8E-4350-94EC-34C0EBD54031}"/>
              </a:ext>
            </a:extLst>
          </p:cNvPr>
          <p:cNvSpPr/>
          <p:nvPr/>
        </p:nvSpPr>
        <p:spPr>
          <a:xfrm>
            <a:off x="3316316" y="3753036"/>
            <a:ext cx="1620180" cy="540060"/>
          </a:xfrm>
          <a:custGeom>
            <a:avLst/>
            <a:gdLst>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6554549"/>
              <a:gd name="connsiteY0" fmla="*/ 0 h 3609048"/>
              <a:gd name="connsiteX1" fmla="*/ 2168665 w 6554549"/>
              <a:gd name="connsiteY1" fmla="*/ 1804524 h 3609048"/>
              <a:gd name="connsiteX2" fmla="*/ 4377791 w 6554549"/>
              <a:gd name="connsiteY2" fmla="*/ 3609048 h 3609048"/>
              <a:gd name="connsiteX3" fmla="*/ 6554549 w 6554549"/>
              <a:gd name="connsiteY3" fmla="*/ 1804524 h 3609048"/>
              <a:gd name="connsiteX0" fmla="*/ -1 w 4385883"/>
              <a:gd name="connsiteY0" fmla="*/ 0 h 1804524"/>
              <a:gd name="connsiteX1" fmla="*/ 2209125 w 4385883"/>
              <a:gd name="connsiteY1" fmla="*/ 1804524 h 1804524"/>
              <a:gd name="connsiteX2" fmla="*/ 4385883 w 4385883"/>
              <a:gd name="connsiteY2" fmla="*/ 0 h 1804524"/>
            </a:gdLst>
            <a:ahLst/>
            <a:cxnLst>
              <a:cxn ang="0">
                <a:pos x="connsiteX0" y="connsiteY0"/>
              </a:cxn>
              <a:cxn ang="0">
                <a:pos x="connsiteX1" y="connsiteY1"/>
              </a:cxn>
              <a:cxn ang="0">
                <a:pos x="connsiteX2" y="connsiteY2"/>
              </a:cxn>
            </a:cxnLst>
            <a:rect l="l" t="t" r="r" b="b"/>
            <a:pathLst>
              <a:path w="4385883" h="1804524">
                <a:moveTo>
                  <a:pt x="-1" y="0"/>
                </a:moveTo>
                <a:cubicBezTo>
                  <a:pt x="600158" y="803809"/>
                  <a:pt x="1397223" y="1804524"/>
                  <a:pt x="2209125" y="1804524"/>
                </a:cubicBezTo>
                <a:cubicBezTo>
                  <a:pt x="3021027" y="1804524"/>
                  <a:pt x="3662993" y="877986"/>
                  <a:pt x="4385883"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a:p>
        </p:txBody>
      </p:sp>
      <p:sp>
        <p:nvSpPr>
          <p:cNvPr id="5" name="フリーフォーム 5">
            <a:extLst>
              <a:ext uri="{FF2B5EF4-FFF2-40B4-BE49-F238E27FC236}">
                <a16:creationId xmlns:a16="http://schemas.microsoft.com/office/drawing/2014/main" id="{0901C0FB-C7C7-4672-B34E-C440220E317B}"/>
              </a:ext>
            </a:extLst>
          </p:cNvPr>
          <p:cNvSpPr/>
          <p:nvPr/>
        </p:nvSpPr>
        <p:spPr>
          <a:xfrm>
            <a:off x="1696136" y="3212976"/>
            <a:ext cx="1620180" cy="540060"/>
          </a:xfrm>
          <a:custGeom>
            <a:avLst/>
            <a:gdLst>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6595009"/>
              <a:gd name="connsiteY0" fmla="*/ 1804524 h 3609048"/>
              <a:gd name="connsiteX1" fmla="*/ 2217218 w 6595009"/>
              <a:gd name="connsiteY1" fmla="*/ 0 h 3609048"/>
              <a:gd name="connsiteX2" fmla="*/ 4385883 w 6595009"/>
              <a:gd name="connsiteY2" fmla="*/ 1804524 h 3609048"/>
              <a:gd name="connsiteX3" fmla="*/ 6595009 w 6595009"/>
              <a:gd name="connsiteY3" fmla="*/ 3609048 h 3609048"/>
              <a:gd name="connsiteX0" fmla="*/ 0 w 4385884"/>
              <a:gd name="connsiteY0" fmla="*/ 1804524 h 1804524"/>
              <a:gd name="connsiteX1" fmla="*/ 2217218 w 4385884"/>
              <a:gd name="connsiteY1" fmla="*/ 0 h 1804524"/>
              <a:gd name="connsiteX2" fmla="*/ 4385883 w 4385884"/>
              <a:gd name="connsiteY2" fmla="*/ 1804524 h 1804524"/>
            </a:gdLst>
            <a:ahLst/>
            <a:cxnLst>
              <a:cxn ang="0">
                <a:pos x="connsiteX0" y="connsiteY0"/>
              </a:cxn>
              <a:cxn ang="0">
                <a:pos x="connsiteX1" y="connsiteY1"/>
              </a:cxn>
              <a:cxn ang="0">
                <a:pos x="connsiteX2" y="connsiteY2"/>
              </a:cxn>
            </a:cxnLst>
            <a:rect l="l" t="t" r="r" b="b"/>
            <a:pathLst>
              <a:path w="4385884" h="1804524">
                <a:moveTo>
                  <a:pt x="0" y="1804524"/>
                </a:moveTo>
                <a:cubicBezTo>
                  <a:pt x="718842" y="902262"/>
                  <a:pt x="1429594" y="0"/>
                  <a:pt x="2217218" y="0"/>
                </a:cubicBezTo>
                <a:cubicBezTo>
                  <a:pt x="3004842" y="0"/>
                  <a:pt x="3785724" y="1000715"/>
                  <a:pt x="4385883" y="180452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a:p>
        </p:txBody>
      </p:sp>
      <p:sp>
        <p:nvSpPr>
          <p:cNvPr id="6" name="フリーフォーム 1">
            <a:extLst>
              <a:ext uri="{FF2B5EF4-FFF2-40B4-BE49-F238E27FC236}">
                <a16:creationId xmlns:a16="http://schemas.microsoft.com/office/drawing/2014/main" id="{2F22FE58-E8CD-400A-9BB1-FD1301F752F3}"/>
              </a:ext>
            </a:extLst>
          </p:cNvPr>
          <p:cNvSpPr/>
          <p:nvPr/>
        </p:nvSpPr>
        <p:spPr>
          <a:xfrm>
            <a:off x="6560312" y="3753036"/>
            <a:ext cx="1620180" cy="540060"/>
          </a:xfrm>
          <a:custGeom>
            <a:avLst/>
            <a:gdLst>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6554549"/>
              <a:gd name="connsiteY0" fmla="*/ 0 h 3609048"/>
              <a:gd name="connsiteX1" fmla="*/ 2168665 w 6554549"/>
              <a:gd name="connsiteY1" fmla="*/ 1804524 h 3609048"/>
              <a:gd name="connsiteX2" fmla="*/ 4377791 w 6554549"/>
              <a:gd name="connsiteY2" fmla="*/ 3609048 h 3609048"/>
              <a:gd name="connsiteX3" fmla="*/ 6554549 w 6554549"/>
              <a:gd name="connsiteY3" fmla="*/ 1804524 h 3609048"/>
              <a:gd name="connsiteX0" fmla="*/ -1 w 4385883"/>
              <a:gd name="connsiteY0" fmla="*/ 0 h 1804524"/>
              <a:gd name="connsiteX1" fmla="*/ 2209125 w 4385883"/>
              <a:gd name="connsiteY1" fmla="*/ 1804524 h 1804524"/>
              <a:gd name="connsiteX2" fmla="*/ 4385883 w 4385883"/>
              <a:gd name="connsiteY2" fmla="*/ 0 h 1804524"/>
            </a:gdLst>
            <a:ahLst/>
            <a:cxnLst>
              <a:cxn ang="0">
                <a:pos x="connsiteX0" y="connsiteY0"/>
              </a:cxn>
              <a:cxn ang="0">
                <a:pos x="connsiteX1" y="connsiteY1"/>
              </a:cxn>
              <a:cxn ang="0">
                <a:pos x="connsiteX2" y="connsiteY2"/>
              </a:cxn>
            </a:cxnLst>
            <a:rect l="l" t="t" r="r" b="b"/>
            <a:pathLst>
              <a:path w="4385883" h="1804524">
                <a:moveTo>
                  <a:pt x="-1" y="0"/>
                </a:moveTo>
                <a:cubicBezTo>
                  <a:pt x="600158" y="803809"/>
                  <a:pt x="1397223" y="1804524"/>
                  <a:pt x="2209125" y="1804524"/>
                </a:cubicBezTo>
                <a:cubicBezTo>
                  <a:pt x="3021027" y="1804524"/>
                  <a:pt x="3662993" y="877986"/>
                  <a:pt x="4385883"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a:p>
        </p:txBody>
      </p:sp>
      <p:sp>
        <p:nvSpPr>
          <p:cNvPr id="7" name="フリーフォーム 5">
            <a:extLst>
              <a:ext uri="{FF2B5EF4-FFF2-40B4-BE49-F238E27FC236}">
                <a16:creationId xmlns:a16="http://schemas.microsoft.com/office/drawing/2014/main" id="{49695AFF-41A0-42DC-9FC0-FA9689CA29F9}"/>
              </a:ext>
            </a:extLst>
          </p:cNvPr>
          <p:cNvSpPr/>
          <p:nvPr/>
        </p:nvSpPr>
        <p:spPr>
          <a:xfrm>
            <a:off x="4940132" y="3212976"/>
            <a:ext cx="1620180" cy="540060"/>
          </a:xfrm>
          <a:custGeom>
            <a:avLst/>
            <a:gdLst>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6595009"/>
              <a:gd name="connsiteY0" fmla="*/ 1804524 h 3609048"/>
              <a:gd name="connsiteX1" fmla="*/ 2217218 w 6595009"/>
              <a:gd name="connsiteY1" fmla="*/ 0 h 3609048"/>
              <a:gd name="connsiteX2" fmla="*/ 4385883 w 6595009"/>
              <a:gd name="connsiteY2" fmla="*/ 1804524 h 3609048"/>
              <a:gd name="connsiteX3" fmla="*/ 6595009 w 6595009"/>
              <a:gd name="connsiteY3" fmla="*/ 3609048 h 3609048"/>
              <a:gd name="connsiteX0" fmla="*/ 0 w 4385884"/>
              <a:gd name="connsiteY0" fmla="*/ 1804524 h 1804524"/>
              <a:gd name="connsiteX1" fmla="*/ 2217218 w 4385884"/>
              <a:gd name="connsiteY1" fmla="*/ 0 h 1804524"/>
              <a:gd name="connsiteX2" fmla="*/ 4385883 w 4385884"/>
              <a:gd name="connsiteY2" fmla="*/ 1804524 h 1804524"/>
            </a:gdLst>
            <a:ahLst/>
            <a:cxnLst>
              <a:cxn ang="0">
                <a:pos x="connsiteX0" y="connsiteY0"/>
              </a:cxn>
              <a:cxn ang="0">
                <a:pos x="connsiteX1" y="connsiteY1"/>
              </a:cxn>
              <a:cxn ang="0">
                <a:pos x="connsiteX2" y="connsiteY2"/>
              </a:cxn>
            </a:cxnLst>
            <a:rect l="l" t="t" r="r" b="b"/>
            <a:pathLst>
              <a:path w="4385884" h="1804524">
                <a:moveTo>
                  <a:pt x="0" y="1804524"/>
                </a:moveTo>
                <a:cubicBezTo>
                  <a:pt x="718842" y="902262"/>
                  <a:pt x="1429594" y="0"/>
                  <a:pt x="2217218" y="0"/>
                </a:cubicBezTo>
                <a:cubicBezTo>
                  <a:pt x="3004842" y="0"/>
                  <a:pt x="3785724" y="1000715"/>
                  <a:pt x="4385883" y="180452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a:p>
        </p:txBody>
      </p:sp>
      <p:cxnSp>
        <p:nvCxnSpPr>
          <p:cNvPr id="9" name="直線コネクタ 8">
            <a:extLst>
              <a:ext uri="{FF2B5EF4-FFF2-40B4-BE49-F238E27FC236}">
                <a16:creationId xmlns:a16="http://schemas.microsoft.com/office/drawing/2014/main" id="{4081448B-AB1C-4409-9D03-F8E3B9DD19E5}"/>
              </a:ext>
            </a:extLst>
          </p:cNvPr>
          <p:cNvCxnSpPr/>
          <p:nvPr/>
        </p:nvCxnSpPr>
        <p:spPr bwMode="auto">
          <a:xfrm>
            <a:off x="1691680" y="3068960"/>
            <a:ext cx="64807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 name="直線コネクタ 9">
            <a:extLst>
              <a:ext uri="{FF2B5EF4-FFF2-40B4-BE49-F238E27FC236}">
                <a16:creationId xmlns:a16="http://schemas.microsoft.com/office/drawing/2014/main" id="{2A79D3DF-5BA7-4E8B-9573-D5F43FF924BC}"/>
              </a:ext>
            </a:extLst>
          </p:cNvPr>
          <p:cNvCxnSpPr/>
          <p:nvPr/>
        </p:nvCxnSpPr>
        <p:spPr bwMode="auto">
          <a:xfrm>
            <a:off x="1691680" y="5013176"/>
            <a:ext cx="64807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 name="直線コネクタ 10">
            <a:extLst>
              <a:ext uri="{FF2B5EF4-FFF2-40B4-BE49-F238E27FC236}">
                <a16:creationId xmlns:a16="http://schemas.microsoft.com/office/drawing/2014/main" id="{7D21284B-C350-4641-B310-5489E387BBE6}"/>
              </a:ext>
            </a:extLst>
          </p:cNvPr>
          <p:cNvCxnSpPr/>
          <p:nvPr/>
        </p:nvCxnSpPr>
        <p:spPr bwMode="auto">
          <a:xfrm>
            <a:off x="1691680" y="3212976"/>
            <a:ext cx="6480720" cy="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12" name="直線コネクタ 11">
            <a:extLst>
              <a:ext uri="{FF2B5EF4-FFF2-40B4-BE49-F238E27FC236}">
                <a16:creationId xmlns:a16="http://schemas.microsoft.com/office/drawing/2014/main" id="{A908E70F-F87D-4631-B4DE-5D0DAFD31C22}"/>
              </a:ext>
            </a:extLst>
          </p:cNvPr>
          <p:cNvCxnSpPr/>
          <p:nvPr/>
        </p:nvCxnSpPr>
        <p:spPr bwMode="auto">
          <a:xfrm>
            <a:off x="1691680" y="4293096"/>
            <a:ext cx="6480720" cy="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13" name="直線コネクタ 12">
            <a:extLst>
              <a:ext uri="{FF2B5EF4-FFF2-40B4-BE49-F238E27FC236}">
                <a16:creationId xmlns:a16="http://schemas.microsoft.com/office/drawing/2014/main" id="{D3682B54-0267-4AAC-ACCF-5C519A76D346}"/>
              </a:ext>
            </a:extLst>
          </p:cNvPr>
          <p:cNvCxnSpPr>
            <a:cxnSpLocks/>
          </p:cNvCxnSpPr>
          <p:nvPr/>
        </p:nvCxnSpPr>
        <p:spPr bwMode="auto">
          <a:xfrm>
            <a:off x="1691680" y="3068960"/>
            <a:ext cx="0" cy="194421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6" name="直線コネクタ 15">
            <a:extLst>
              <a:ext uri="{FF2B5EF4-FFF2-40B4-BE49-F238E27FC236}">
                <a16:creationId xmlns:a16="http://schemas.microsoft.com/office/drawing/2014/main" id="{9C25423F-D30F-4033-8A81-5AF60D0E013B}"/>
              </a:ext>
            </a:extLst>
          </p:cNvPr>
          <p:cNvCxnSpPr>
            <a:cxnSpLocks/>
          </p:cNvCxnSpPr>
          <p:nvPr/>
        </p:nvCxnSpPr>
        <p:spPr bwMode="auto">
          <a:xfrm>
            <a:off x="8172400" y="3068960"/>
            <a:ext cx="0" cy="1944216"/>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9" name="テキスト ボックス 18">
            <a:extLst>
              <a:ext uri="{FF2B5EF4-FFF2-40B4-BE49-F238E27FC236}">
                <a16:creationId xmlns:a16="http://schemas.microsoft.com/office/drawing/2014/main" id="{F1742079-E0CC-40DD-89CB-898C4E61ADB0}"/>
              </a:ext>
            </a:extLst>
          </p:cNvPr>
          <p:cNvSpPr txBox="1"/>
          <p:nvPr/>
        </p:nvSpPr>
        <p:spPr>
          <a:xfrm>
            <a:off x="1187624" y="2996952"/>
            <a:ext cx="527709" cy="369332"/>
          </a:xfrm>
          <a:prstGeom prst="rect">
            <a:avLst/>
          </a:prstGeom>
          <a:noFill/>
        </p:spPr>
        <p:txBody>
          <a:bodyPr wrap="none" rtlCol="0">
            <a:spAutoFit/>
          </a:bodyPr>
          <a:lstStyle/>
          <a:p>
            <a:r>
              <a:rPr kumimoji="1" lang="en-US" altLang="ja-JP" i="1" dirty="0">
                <a:latin typeface="Times New Roman" panose="02020603050405020304" pitchFamily="18" charset="0"/>
                <a:cs typeface="Times New Roman" panose="02020603050405020304" pitchFamily="18" charset="0"/>
              </a:rPr>
              <a:t>I</a:t>
            </a:r>
            <a:r>
              <a:rPr kumimoji="1" lang="en-US" altLang="ja-JP" baseline="-25000" dirty="0">
                <a:latin typeface="Times New Roman" panose="02020603050405020304" pitchFamily="18" charset="0"/>
                <a:cs typeface="Times New Roman" panose="02020603050405020304" pitchFamily="18" charset="0"/>
              </a:rPr>
              <a:t>max</a:t>
            </a:r>
            <a:endParaRPr kumimoji="1" lang="ja-JP" altLang="en-US" baseline="-25000" dirty="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551A1DD3-9C82-4A3F-952F-42344EB392B7}"/>
              </a:ext>
            </a:extLst>
          </p:cNvPr>
          <p:cNvSpPr txBox="1"/>
          <p:nvPr/>
        </p:nvSpPr>
        <p:spPr>
          <a:xfrm>
            <a:off x="1187624" y="4005064"/>
            <a:ext cx="502061" cy="369332"/>
          </a:xfrm>
          <a:prstGeom prst="rect">
            <a:avLst/>
          </a:prstGeom>
          <a:noFill/>
        </p:spPr>
        <p:txBody>
          <a:bodyPr wrap="none" rtlCol="0">
            <a:spAutoFit/>
          </a:bodyPr>
          <a:lstStyle/>
          <a:p>
            <a:r>
              <a:rPr kumimoji="1" lang="en-US" altLang="ja-JP" i="1" dirty="0" err="1">
                <a:latin typeface="Times New Roman" panose="02020603050405020304" pitchFamily="18" charset="0"/>
                <a:cs typeface="Times New Roman" panose="02020603050405020304" pitchFamily="18" charset="0"/>
              </a:rPr>
              <a:t>I</a:t>
            </a:r>
            <a:r>
              <a:rPr kumimoji="1" lang="en-US" altLang="ja-JP" baseline="-25000" dirty="0" err="1">
                <a:latin typeface="Times New Roman" panose="02020603050405020304" pitchFamily="18" charset="0"/>
                <a:cs typeface="Times New Roman" panose="02020603050405020304" pitchFamily="18" charset="0"/>
              </a:rPr>
              <a:t>min</a:t>
            </a:r>
            <a:endParaRPr kumimoji="1" lang="ja-JP" altLang="en-US" baseline="-250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F4367D8E-1A9A-45C2-A2B6-47DA4199B255}"/>
              </a:ext>
            </a:extLst>
          </p:cNvPr>
          <p:cNvSpPr txBox="1"/>
          <p:nvPr/>
        </p:nvSpPr>
        <p:spPr>
          <a:xfrm>
            <a:off x="1187624" y="2708920"/>
            <a:ext cx="569387" cy="369332"/>
          </a:xfrm>
          <a:prstGeom prst="rect">
            <a:avLst/>
          </a:prstGeom>
          <a:noFill/>
        </p:spPr>
        <p:txBody>
          <a:bodyPr wrap="none" rtlCol="0">
            <a:spAutoFit/>
          </a:bodyPr>
          <a:lstStyle/>
          <a:p>
            <a:r>
              <a:rPr kumimoji="1" lang="en-US" altLang="ja-JP" dirty="0"/>
              <a:t>255</a:t>
            </a:r>
            <a:endParaRPr kumimoji="1" lang="ja-JP" altLang="en-US" dirty="0"/>
          </a:p>
        </p:txBody>
      </p:sp>
      <p:sp>
        <p:nvSpPr>
          <p:cNvPr id="22" name="テキスト ボックス 21">
            <a:extLst>
              <a:ext uri="{FF2B5EF4-FFF2-40B4-BE49-F238E27FC236}">
                <a16:creationId xmlns:a16="http://schemas.microsoft.com/office/drawing/2014/main" id="{2F177817-321C-44D5-805B-BE797D468DD0}"/>
              </a:ext>
            </a:extLst>
          </p:cNvPr>
          <p:cNvSpPr txBox="1"/>
          <p:nvPr/>
        </p:nvSpPr>
        <p:spPr>
          <a:xfrm>
            <a:off x="1403648" y="5013176"/>
            <a:ext cx="312906" cy="369332"/>
          </a:xfrm>
          <a:prstGeom prst="rect">
            <a:avLst/>
          </a:prstGeom>
          <a:noFill/>
        </p:spPr>
        <p:txBody>
          <a:bodyPr wrap="none" rtlCol="0">
            <a:spAutoFit/>
          </a:bodyPr>
          <a:lstStyle/>
          <a:p>
            <a:r>
              <a:rPr kumimoji="1" lang="en-US" altLang="ja-JP" dirty="0"/>
              <a:t>0</a:t>
            </a:r>
            <a:endParaRPr kumimoji="1" lang="ja-JP" altLang="en-US" dirty="0"/>
          </a:p>
        </p:txBody>
      </p:sp>
      <p:sp>
        <p:nvSpPr>
          <p:cNvPr id="23" name="テキスト ボックス 22">
            <a:extLst>
              <a:ext uri="{FF2B5EF4-FFF2-40B4-BE49-F238E27FC236}">
                <a16:creationId xmlns:a16="http://schemas.microsoft.com/office/drawing/2014/main" id="{DD153434-9457-4A81-AE57-7C91DE39FADE}"/>
              </a:ext>
            </a:extLst>
          </p:cNvPr>
          <p:cNvSpPr txBox="1"/>
          <p:nvPr/>
        </p:nvSpPr>
        <p:spPr>
          <a:xfrm>
            <a:off x="827584" y="3140968"/>
            <a:ext cx="461665" cy="1720984"/>
          </a:xfrm>
          <a:prstGeom prst="rect">
            <a:avLst/>
          </a:prstGeom>
          <a:noFill/>
        </p:spPr>
        <p:txBody>
          <a:bodyPr vert="eaVert" wrap="none" rtlCol="0">
            <a:spAutoFit/>
          </a:bodyPr>
          <a:lstStyle/>
          <a:p>
            <a:r>
              <a:rPr kumimoji="1" lang="en-US" altLang="ja-JP" dirty="0"/>
              <a:t>Pixel brightness</a:t>
            </a:r>
            <a:endParaRPr kumimoji="1" lang="ja-JP" altLang="en-US" dirty="0"/>
          </a:p>
        </p:txBody>
      </p:sp>
      <p:sp>
        <p:nvSpPr>
          <p:cNvPr id="24" name="テキスト ボックス 23">
            <a:extLst>
              <a:ext uri="{FF2B5EF4-FFF2-40B4-BE49-F238E27FC236}">
                <a16:creationId xmlns:a16="http://schemas.microsoft.com/office/drawing/2014/main" id="{4FC957D8-895D-4037-BE20-4BEB34944112}"/>
              </a:ext>
            </a:extLst>
          </p:cNvPr>
          <p:cNvSpPr txBox="1"/>
          <p:nvPr/>
        </p:nvSpPr>
        <p:spPr>
          <a:xfrm>
            <a:off x="4427984" y="5013176"/>
            <a:ext cx="954107" cy="369332"/>
          </a:xfrm>
          <a:prstGeom prst="rect">
            <a:avLst/>
          </a:prstGeom>
          <a:noFill/>
        </p:spPr>
        <p:txBody>
          <a:bodyPr wrap="none" rtlCol="0">
            <a:spAutoFit/>
          </a:bodyPr>
          <a:lstStyle/>
          <a:p>
            <a:r>
              <a:rPr kumimoji="1" lang="en-US" altLang="ja-JP" dirty="0"/>
              <a:t>180deg</a:t>
            </a:r>
            <a:endParaRPr kumimoji="1" lang="ja-JP" altLang="en-US" dirty="0"/>
          </a:p>
        </p:txBody>
      </p:sp>
      <p:sp>
        <p:nvSpPr>
          <p:cNvPr id="25" name="テキスト ボックス 24">
            <a:extLst>
              <a:ext uri="{FF2B5EF4-FFF2-40B4-BE49-F238E27FC236}">
                <a16:creationId xmlns:a16="http://schemas.microsoft.com/office/drawing/2014/main" id="{9352F670-E993-470F-90ED-3692404DFC47}"/>
              </a:ext>
            </a:extLst>
          </p:cNvPr>
          <p:cNvSpPr txBox="1"/>
          <p:nvPr/>
        </p:nvSpPr>
        <p:spPr>
          <a:xfrm>
            <a:off x="7740352" y="5013176"/>
            <a:ext cx="954107" cy="369332"/>
          </a:xfrm>
          <a:prstGeom prst="rect">
            <a:avLst/>
          </a:prstGeom>
          <a:noFill/>
        </p:spPr>
        <p:txBody>
          <a:bodyPr wrap="none" rtlCol="0">
            <a:spAutoFit/>
          </a:bodyPr>
          <a:lstStyle/>
          <a:p>
            <a:r>
              <a:rPr kumimoji="1" lang="en-US" altLang="ja-JP" dirty="0"/>
              <a:t>360deg</a:t>
            </a:r>
            <a:endParaRPr kumimoji="1" lang="ja-JP" altLang="en-US" dirty="0"/>
          </a:p>
        </p:txBody>
      </p:sp>
      <p:cxnSp>
        <p:nvCxnSpPr>
          <p:cNvPr id="27" name="直線コネクタ 26">
            <a:extLst>
              <a:ext uri="{FF2B5EF4-FFF2-40B4-BE49-F238E27FC236}">
                <a16:creationId xmlns:a16="http://schemas.microsoft.com/office/drawing/2014/main" id="{CC8893B1-73E5-4132-BB92-54A43E70FC58}"/>
              </a:ext>
            </a:extLst>
          </p:cNvPr>
          <p:cNvCxnSpPr>
            <a:cxnSpLocks/>
          </p:cNvCxnSpPr>
          <p:nvPr/>
        </p:nvCxnSpPr>
        <p:spPr bwMode="auto">
          <a:xfrm>
            <a:off x="2503432" y="3212976"/>
            <a:ext cx="0" cy="108012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29" name="直線コネクタ 28">
            <a:extLst>
              <a:ext uri="{FF2B5EF4-FFF2-40B4-BE49-F238E27FC236}">
                <a16:creationId xmlns:a16="http://schemas.microsoft.com/office/drawing/2014/main" id="{B287902F-7FBF-440C-83E4-990595F94F9B}"/>
              </a:ext>
            </a:extLst>
          </p:cNvPr>
          <p:cNvCxnSpPr>
            <a:cxnSpLocks/>
          </p:cNvCxnSpPr>
          <p:nvPr/>
        </p:nvCxnSpPr>
        <p:spPr bwMode="auto">
          <a:xfrm>
            <a:off x="5756808" y="3212976"/>
            <a:ext cx="0" cy="108012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sp>
        <p:nvSpPr>
          <p:cNvPr id="30" name="テキスト ボックス 29">
            <a:extLst>
              <a:ext uri="{FF2B5EF4-FFF2-40B4-BE49-F238E27FC236}">
                <a16:creationId xmlns:a16="http://schemas.microsoft.com/office/drawing/2014/main" id="{DCB53ADD-77B7-4FD9-9A1E-FDE251B489ED}"/>
              </a:ext>
            </a:extLst>
          </p:cNvPr>
          <p:cNvSpPr txBox="1"/>
          <p:nvPr/>
        </p:nvSpPr>
        <p:spPr>
          <a:xfrm>
            <a:off x="5292080" y="5013176"/>
            <a:ext cx="1467068" cy="369332"/>
          </a:xfrm>
          <a:prstGeom prst="rect">
            <a:avLst/>
          </a:prstGeom>
          <a:noFill/>
        </p:spPr>
        <p:txBody>
          <a:bodyPr wrap="none" rtlCol="0">
            <a:spAutoFit/>
          </a:bodyPr>
          <a:lstStyle/>
          <a:p>
            <a:r>
              <a:rPr kumimoji="1" lang="en-US" altLang="ja-JP" dirty="0"/>
              <a:t>Phase angle</a:t>
            </a:r>
            <a:endParaRPr kumimoji="1" lang="ja-JP" altLang="en-US" dirty="0"/>
          </a:p>
        </p:txBody>
      </p:sp>
      <p:sp>
        <p:nvSpPr>
          <p:cNvPr id="31" name="テキスト ボックス 30">
            <a:extLst>
              <a:ext uri="{FF2B5EF4-FFF2-40B4-BE49-F238E27FC236}">
                <a16:creationId xmlns:a16="http://schemas.microsoft.com/office/drawing/2014/main" id="{359D65EE-AB70-4F08-AEEE-79DE50DFBD92}"/>
              </a:ext>
            </a:extLst>
          </p:cNvPr>
          <p:cNvSpPr txBox="1"/>
          <p:nvPr/>
        </p:nvSpPr>
        <p:spPr>
          <a:xfrm>
            <a:off x="1835696" y="5013176"/>
            <a:ext cx="1467068" cy="369332"/>
          </a:xfrm>
          <a:prstGeom prst="rect">
            <a:avLst/>
          </a:prstGeom>
          <a:noFill/>
        </p:spPr>
        <p:txBody>
          <a:bodyPr wrap="none" rtlCol="0">
            <a:spAutoFit/>
          </a:bodyPr>
          <a:lstStyle/>
          <a:p>
            <a:r>
              <a:rPr kumimoji="1" lang="en-US" altLang="ja-JP" dirty="0"/>
              <a:t>Phase angle</a:t>
            </a:r>
            <a:endParaRPr kumimoji="1" lang="ja-JP" altLang="en-US" dirty="0"/>
          </a:p>
        </p:txBody>
      </p:sp>
      <p:grpSp>
        <p:nvGrpSpPr>
          <p:cNvPr id="14" name="グループ化 13">
            <a:extLst>
              <a:ext uri="{FF2B5EF4-FFF2-40B4-BE49-F238E27FC236}">
                <a16:creationId xmlns:a16="http://schemas.microsoft.com/office/drawing/2014/main" id="{C030FBF1-F6CD-4DCF-886A-534E7E244A6E}"/>
              </a:ext>
            </a:extLst>
          </p:cNvPr>
          <p:cNvGrpSpPr/>
          <p:nvPr/>
        </p:nvGrpSpPr>
        <p:grpSpPr>
          <a:xfrm>
            <a:off x="3930578" y="4293096"/>
            <a:ext cx="360040" cy="720080"/>
            <a:chOff x="3763728" y="2708920"/>
            <a:chExt cx="720080" cy="1440160"/>
          </a:xfrm>
        </p:grpSpPr>
        <p:sp>
          <p:nvSpPr>
            <p:cNvPr id="54" name="楕円 53">
              <a:extLst>
                <a:ext uri="{FF2B5EF4-FFF2-40B4-BE49-F238E27FC236}">
                  <a16:creationId xmlns:a16="http://schemas.microsoft.com/office/drawing/2014/main" id="{025C73F9-CD12-458E-8AE2-7EDE76E28839}"/>
                </a:ext>
              </a:extLst>
            </p:cNvPr>
            <p:cNvSpPr/>
            <p:nvPr/>
          </p:nvSpPr>
          <p:spPr bwMode="auto">
            <a:xfrm>
              <a:off x="3763728" y="2708920"/>
              <a:ext cx="720080" cy="144016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5" name="直線コネクタ 54">
              <a:extLst>
                <a:ext uri="{FF2B5EF4-FFF2-40B4-BE49-F238E27FC236}">
                  <a16:creationId xmlns:a16="http://schemas.microsoft.com/office/drawing/2014/main" id="{F39C6CA2-DB10-42F4-AD76-DD3E0B8C16FE}"/>
                </a:ext>
              </a:extLst>
            </p:cNvPr>
            <p:cNvCxnSpPr/>
            <p:nvPr/>
          </p:nvCxnSpPr>
          <p:spPr bwMode="auto">
            <a:xfrm flipV="1">
              <a:off x="4123768" y="270892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6" name="直線コネクタ 55">
              <a:extLst>
                <a:ext uri="{FF2B5EF4-FFF2-40B4-BE49-F238E27FC236}">
                  <a16:creationId xmlns:a16="http://schemas.microsoft.com/office/drawing/2014/main" id="{D788B2DF-DED2-484B-8A5C-6DC9F605E656}"/>
                </a:ext>
              </a:extLst>
            </p:cNvPr>
            <p:cNvCxnSpPr/>
            <p:nvPr/>
          </p:nvCxnSpPr>
          <p:spPr bwMode="auto">
            <a:xfrm flipV="1">
              <a:off x="4195776" y="270892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7" name="直線コネクタ 56">
              <a:extLst>
                <a:ext uri="{FF2B5EF4-FFF2-40B4-BE49-F238E27FC236}">
                  <a16:creationId xmlns:a16="http://schemas.microsoft.com/office/drawing/2014/main" id="{897E7C4B-627E-4F11-B8F1-6858669FCFDB}"/>
                </a:ext>
              </a:extLst>
            </p:cNvPr>
            <p:cNvCxnSpPr/>
            <p:nvPr/>
          </p:nvCxnSpPr>
          <p:spPr bwMode="auto">
            <a:xfrm flipV="1">
              <a:off x="4051760" y="270892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8" name="直線コネクタ 57">
              <a:extLst>
                <a:ext uri="{FF2B5EF4-FFF2-40B4-BE49-F238E27FC236}">
                  <a16:creationId xmlns:a16="http://schemas.microsoft.com/office/drawing/2014/main" id="{4363B76A-5857-4EA1-BB5E-60A56DA994B8}"/>
                </a:ext>
              </a:extLst>
            </p:cNvPr>
            <p:cNvCxnSpPr>
              <a:cxnSpLocks/>
            </p:cNvCxnSpPr>
            <p:nvPr/>
          </p:nvCxnSpPr>
          <p:spPr bwMode="auto">
            <a:xfrm flipV="1">
              <a:off x="4267784" y="2780928"/>
              <a:ext cx="0" cy="12961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9" name="直線コネクタ 58">
              <a:extLst>
                <a:ext uri="{FF2B5EF4-FFF2-40B4-BE49-F238E27FC236}">
                  <a16:creationId xmlns:a16="http://schemas.microsoft.com/office/drawing/2014/main" id="{B12C5FC2-87F7-458F-BAA8-2269F3F35D48}"/>
                </a:ext>
              </a:extLst>
            </p:cNvPr>
            <p:cNvCxnSpPr>
              <a:cxnSpLocks/>
            </p:cNvCxnSpPr>
            <p:nvPr/>
          </p:nvCxnSpPr>
          <p:spPr bwMode="auto">
            <a:xfrm flipV="1">
              <a:off x="3979752" y="2780928"/>
              <a:ext cx="0" cy="12961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0" name="直線コネクタ 59">
              <a:extLst>
                <a:ext uri="{FF2B5EF4-FFF2-40B4-BE49-F238E27FC236}">
                  <a16:creationId xmlns:a16="http://schemas.microsoft.com/office/drawing/2014/main" id="{D2705682-9FA5-415F-841D-67DB1E06B3D8}"/>
                </a:ext>
              </a:extLst>
            </p:cNvPr>
            <p:cNvCxnSpPr>
              <a:cxnSpLocks/>
            </p:cNvCxnSpPr>
            <p:nvPr/>
          </p:nvCxnSpPr>
          <p:spPr bwMode="auto">
            <a:xfrm flipV="1">
              <a:off x="4339792" y="2852936"/>
              <a:ext cx="0" cy="115212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1" name="直線コネクタ 60">
              <a:extLst>
                <a:ext uri="{FF2B5EF4-FFF2-40B4-BE49-F238E27FC236}">
                  <a16:creationId xmlns:a16="http://schemas.microsoft.com/office/drawing/2014/main" id="{0F752423-9D43-4D2E-ACD5-E1B3BE2CA1DF}"/>
                </a:ext>
              </a:extLst>
            </p:cNvPr>
            <p:cNvCxnSpPr>
              <a:cxnSpLocks/>
            </p:cNvCxnSpPr>
            <p:nvPr/>
          </p:nvCxnSpPr>
          <p:spPr bwMode="auto">
            <a:xfrm flipV="1">
              <a:off x="3907744" y="2852936"/>
              <a:ext cx="0" cy="115212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2" name="直線コネクタ 61">
              <a:extLst>
                <a:ext uri="{FF2B5EF4-FFF2-40B4-BE49-F238E27FC236}">
                  <a16:creationId xmlns:a16="http://schemas.microsoft.com/office/drawing/2014/main" id="{1F3B1A78-E959-4E42-A2A2-898DC364CDE1}"/>
                </a:ext>
              </a:extLst>
            </p:cNvPr>
            <p:cNvCxnSpPr>
              <a:cxnSpLocks/>
            </p:cNvCxnSpPr>
            <p:nvPr/>
          </p:nvCxnSpPr>
          <p:spPr bwMode="auto">
            <a:xfrm flipV="1">
              <a:off x="4411800" y="2996952"/>
              <a:ext cx="0" cy="86409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3" name="直線コネクタ 62">
              <a:extLst>
                <a:ext uri="{FF2B5EF4-FFF2-40B4-BE49-F238E27FC236}">
                  <a16:creationId xmlns:a16="http://schemas.microsoft.com/office/drawing/2014/main" id="{C0607631-B36C-4BC5-AE25-CC5A61034EFF}"/>
                </a:ext>
              </a:extLst>
            </p:cNvPr>
            <p:cNvCxnSpPr>
              <a:cxnSpLocks/>
            </p:cNvCxnSpPr>
            <p:nvPr/>
          </p:nvCxnSpPr>
          <p:spPr bwMode="auto">
            <a:xfrm flipV="1">
              <a:off x="3835736" y="2996952"/>
              <a:ext cx="0" cy="86409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8" name="グループ化 17">
            <a:extLst>
              <a:ext uri="{FF2B5EF4-FFF2-40B4-BE49-F238E27FC236}">
                <a16:creationId xmlns:a16="http://schemas.microsoft.com/office/drawing/2014/main" id="{D000EA4C-B402-41DA-AAF0-59AB5DB3555F}"/>
              </a:ext>
            </a:extLst>
          </p:cNvPr>
          <p:cNvGrpSpPr/>
          <p:nvPr/>
        </p:nvGrpSpPr>
        <p:grpSpPr>
          <a:xfrm>
            <a:off x="7220100" y="4293096"/>
            <a:ext cx="360040" cy="720080"/>
            <a:chOff x="7020272" y="2708920"/>
            <a:chExt cx="720080" cy="1440160"/>
          </a:xfrm>
        </p:grpSpPr>
        <p:sp>
          <p:nvSpPr>
            <p:cNvPr id="64" name="楕円 63">
              <a:extLst>
                <a:ext uri="{FF2B5EF4-FFF2-40B4-BE49-F238E27FC236}">
                  <a16:creationId xmlns:a16="http://schemas.microsoft.com/office/drawing/2014/main" id="{3E1A0511-6133-43E9-B945-0355EA51C964}"/>
                </a:ext>
              </a:extLst>
            </p:cNvPr>
            <p:cNvSpPr/>
            <p:nvPr/>
          </p:nvSpPr>
          <p:spPr bwMode="auto">
            <a:xfrm>
              <a:off x="7020272" y="2708920"/>
              <a:ext cx="720080" cy="144016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65" name="直線コネクタ 64">
              <a:extLst>
                <a:ext uri="{FF2B5EF4-FFF2-40B4-BE49-F238E27FC236}">
                  <a16:creationId xmlns:a16="http://schemas.microsoft.com/office/drawing/2014/main" id="{E6D19924-FF67-4301-93D6-CB04F2768379}"/>
                </a:ext>
              </a:extLst>
            </p:cNvPr>
            <p:cNvCxnSpPr/>
            <p:nvPr/>
          </p:nvCxnSpPr>
          <p:spPr bwMode="auto">
            <a:xfrm flipV="1">
              <a:off x="7380312" y="270892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6" name="直線コネクタ 65">
              <a:extLst>
                <a:ext uri="{FF2B5EF4-FFF2-40B4-BE49-F238E27FC236}">
                  <a16:creationId xmlns:a16="http://schemas.microsoft.com/office/drawing/2014/main" id="{EDF2BC10-18D3-49E9-90BE-4B0799230B1C}"/>
                </a:ext>
              </a:extLst>
            </p:cNvPr>
            <p:cNvCxnSpPr/>
            <p:nvPr/>
          </p:nvCxnSpPr>
          <p:spPr bwMode="auto">
            <a:xfrm flipV="1">
              <a:off x="7452320" y="270892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7" name="直線コネクタ 66">
              <a:extLst>
                <a:ext uri="{FF2B5EF4-FFF2-40B4-BE49-F238E27FC236}">
                  <a16:creationId xmlns:a16="http://schemas.microsoft.com/office/drawing/2014/main" id="{7BED4264-4173-48CD-8588-8F928807DDBD}"/>
                </a:ext>
              </a:extLst>
            </p:cNvPr>
            <p:cNvCxnSpPr/>
            <p:nvPr/>
          </p:nvCxnSpPr>
          <p:spPr bwMode="auto">
            <a:xfrm flipV="1">
              <a:off x="7308304" y="270892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8" name="直線コネクタ 67">
              <a:extLst>
                <a:ext uri="{FF2B5EF4-FFF2-40B4-BE49-F238E27FC236}">
                  <a16:creationId xmlns:a16="http://schemas.microsoft.com/office/drawing/2014/main" id="{EF025A56-54A9-4E6B-B4BA-7B58C00E7C07}"/>
                </a:ext>
              </a:extLst>
            </p:cNvPr>
            <p:cNvCxnSpPr>
              <a:cxnSpLocks/>
            </p:cNvCxnSpPr>
            <p:nvPr/>
          </p:nvCxnSpPr>
          <p:spPr bwMode="auto">
            <a:xfrm flipV="1">
              <a:off x="7524328" y="2780928"/>
              <a:ext cx="0" cy="12961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9" name="直線コネクタ 68">
              <a:extLst>
                <a:ext uri="{FF2B5EF4-FFF2-40B4-BE49-F238E27FC236}">
                  <a16:creationId xmlns:a16="http://schemas.microsoft.com/office/drawing/2014/main" id="{E3F08760-4892-4B68-A67E-E8BDF340479C}"/>
                </a:ext>
              </a:extLst>
            </p:cNvPr>
            <p:cNvCxnSpPr>
              <a:cxnSpLocks/>
            </p:cNvCxnSpPr>
            <p:nvPr/>
          </p:nvCxnSpPr>
          <p:spPr bwMode="auto">
            <a:xfrm flipV="1">
              <a:off x="7236296" y="2780928"/>
              <a:ext cx="0" cy="12961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0" name="直線コネクタ 69">
              <a:extLst>
                <a:ext uri="{FF2B5EF4-FFF2-40B4-BE49-F238E27FC236}">
                  <a16:creationId xmlns:a16="http://schemas.microsoft.com/office/drawing/2014/main" id="{A770AD8E-E17A-496E-A4A5-F10D68AF9355}"/>
                </a:ext>
              </a:extLst>
            </p:cNvPr>
            <p:cNvCxnSpPr>
              <a:cxnSpLocks/>
            </p:cNvCxnSpPr>
            <p:nvPr/>
          </p:nvCxnSpPr>
          <p:spPr bwMode="auto">
            <a:xfrm flipV="1">
              <a:off x="7596336" y="2852936"/>
              <a:ext cx="0" cy="115212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直線コネクタ 70">
              <a:extLst>
                <a:ext uri="{FF2B5EF4-FFF2-40B4-BE49-F238E27FC236}">
                  <a16:creationId xmlns:a16="http://schemas.microsoft.com/office/drawing/2014/main" id="{E9ABA3FC-A53F-477A-A388-95B844CAC3FB}"/>
                </a:ext>
              </a:extLst>
            </p:cNvPr>
            <p:cNvCxnSpPr>
              <a:cxnSpLocks/>
            </p:cNvCxnSpPr>
            <p:nvPr/>
          </p:nvCxnSpPr>
          <p:spPr bwMode="auto">
            <a:xfrm flipV="1">
              <a:off x="7164288" y="2852936"/>
              <a:ext cx="0" cy="115212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直線コネクタ 71">
              <a:extLst>
                <a:ext uri="{FF2B5EF4-FFF2-40B4-BE49-F238E27FC236}">
                  <a16:creationId xmlns:a16="http://schemas.microsoft.com/office/drawing/2014/main" id="{403C65DF-2FD7-42AA-9EF0-D539C7E31D2A}"/>
                </a:ext>
              </a:extLst>
            </p:cNvPr>
            <p:cNvCxnSpPr>
              <a:cxnSpLocks/>
            </p:cNvCxnSpPr>
            <p:nvPr/>
          </p:nvCxnSpPr>
          <p:spPr bwMode="auto">
            <a:xfrm flipV="1">
              <a:off x="7668344" y="2996952"/>
              <a:ext cx="0" cy="86409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直線コネクタ 72">
              <a:extLst>
                <a:ext uri="{FF2B5EF4-FFF2-40B4-BE49-F238E27FC236}">
                  <a16:creationId xmlns:a16="http://schemas.microsoft.com/office/drawing/2014/main" id="{1D8515F5-6AC8-4660-9195-67B003C098DC}"/>
                </a:ext>
              </a:extLst>
            </p:cNvPr>
            <p:cNvCxnSpPr>
              <a:cxnSpLocks/>
            </p:cNvCxnSpPr>
            <p:nvPr/>
          </p:nvCxnSpPr>
          <p:spPr bwMode="auto">
            <a:xfrm flipV="1">
              <a:off x="7092280" y="2996952"/>
              <a:ext cx="0" cy="86409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3" name="グループ化 2">
            <a:extLst>
              <a:ext uri="{FF2B5EF4-FFF2-40B4-BE49-F238E27FC236}">
                <a16:creationId xmlns:a16="http://schemas.microsoft.com/office/drawing/2014/main" id="{DED9CDB7-6046-427C-B1E7-7D0D27D74F95}"/>
              </a:ext>
            </a:extLst>
          </p:cNvPr>
          <p:cNvGrpSpPr/>
          <p:nvPr/>
        </p:nvGrpSpPr>
        <p:grpSpPr>
          <a:xfrm>
            <a:off x="2329920" y="4293096"/>
            <a:ext cx="360040" cy="720080"/>
            <a:chOff x="2156096" y="2708920"/>
            <a:chExt cx="720080" cy="1440160"/>
          </a:xfrm>
        </p:grpSpPr>
        <p:sp>
          <p:nvSpPr>
            <p:cNvPr id="109" name="楕円 108">
              <a:extLst>
                <a:ext uri="{FF2B5EF4-FFF2-40B4-BE49-F238E27FC236}">
                  <a16:creationId xmlns:a16="http://schemas.microsoft.com/office/drawing/2014/main" id="{6EAAB18E-304E-429B-AC08-3916D3373796}"/>
                </a:ext>
              </a:extLst>
            </p:cNvPr>
            <p:cNvSpPr/>
            <p:nvPr/>
          </p:nvSpPr>
          <p:spPr bwMode="auto">
            <a:xfrm>
              <a:off x="2156096" y="2708920"/>
              <a:ext cx="720080" cy="144016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10" name="直線コネクタ 109">
              <a:extLst>
                <a:ext uri="{FF2B5EF4-FFF2-40B4-BE49-F238E27FC236}">
                  <a16:creationId xmlns:a16="http://schemas.microsoft.com/office/drawing/2014/main" id="{D286A1D3-6C40-4C20-81B5-CCF75CB4BBBB}"/>
                </a:ext>
              </a:extLst>
            </p:cNvPr>
            <p:cNvCxnSpPr>
              <a:cxnSpLocks/>
            </p:cNvCxnSpPr>
            <p:nvPr/>
          </p:nvCxnSpPr>
          <p:spPr bwMode="auto">
            <a:xfrm flipH="1">
              <a:off x="2156096" y="3429000"/>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1" name="直線コネクタ 110">
              <a:extLst>
                <a:ext uri="{FF2B5EF4-FFF2-40B4-BE49-F238E27FC236}">
                  <a16:creationId xmlns:a16="http://schemas.microsoft.com/office/drawing/2014/main" id="{963C0516-331B-4C41-AE44-75BB4CD54457}"/>
                </a:ext>
              </a:extLst>
            </p:cNvPr>
            <p:cNvCxnSpPr>
              <a:cxnSpLocks/>
            </p:cNvCxnSpPr>
            <p:nvPr/>
          </p:nvCxnSpPr>
          <p:spPr bwMode="auto">
            <a:xfrm flipH="1">
              <a:off x="2156096" y="3501008"/>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直線コネクタ 111">
              <a:extLst>
                <a:ext uri="{FF2B5EF4-FFF2-40B4-BE49-F238E27FC236}">
                  <a16:creationId xmlns:a16="http://schemas.microsoft.com/office/drawing/2014/main" id="{625F8373-4AB2-489F-B124-2FBFF7196C00}"/>
                </a:ext>
              </a:extLst>
            </p:cNvPr>
            <p:cNvCxnSpPr>
              <a:cxnSpLocks/>
            </p:cNvCxnSpPr>
            <p:nvPr/>
          </p:nvCxnSpPr>
          <p:spPr bwMode="auto">
            <a:xfrm flipH="1">
              <a:off x="2156096" y="3356992"/>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3" name="直線コネクタ 112">
              <a:extLst>
                <a:ext uri="{FF2B5EF4-FFF2-40B4-BE49-F238E27FC236}">
                  <a16:creationId xmlns:a16="http://schemas.microsoft.com/office/drawing/2014/main" id="{547FB084-0814-43DF-A188-A488073AB7A6}"/>
                </a:ext>
              </a:extLst>
            </p:cNvPr>
            <p:cNvCxnSpPr>
              <a:cxnSpLocks/>
            </p:cNvCxnSpPr>
            <p:nvPr/>
          </p:nvCxnSpPr>
          <p:spPr bwMode="auto">
            <a:xfrm flipH="1">
              <a:off x="2156096" y="3284984"/>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直線コネクタ 113">
              <a:extLst>
                <a:ext uri="{FF2B5EF4-FFF2-40B4-BE49-F238E27FC236}">
                  <a16:creationId xmlns:a16="http://schemas.microsoft.com/office/drawing/2014/main" id="{39B2848A-33F4-4A5D-A3F3-2CA4DCC93E58}"/>
                </a:ext>
              </a:extLst>
            </p:cNvPr>
            <p:cNvCxnSpPr>
              <a:cxnSpLocks/>
            </p:cNvCxnSpPr>
            <p:nvPr/>
          </p:nvCxnSpPr>
          <p:spPr bwMode="auto">
            <a:xfrm flipH="1">
              <a:off x="2156096" y="3573016"/>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直線コネクタ 114">
              <a:extLst>
                <a:ext uri="{FF2B5EF4-FFF2-40B4-BE49-F238E27FC236}">
                  <a16:creationId xmlns:a16="http://schemas.microsoft.com/office/drawing/2014/main" id="{A0A2FC48-A086-4F4E-A12A-EA41711C28C2}"/>
                </a:ext>
              </a:extLst>
            </p:cNvPr>
            <p:cNvCxnSpPr>
              <a:cxnSpLocks/>
            </p:cNvCxnSpPr>
            <p:nvPr/>
          </p:nvCxnSpPr>
          <p:spPr bwMode="auto">
            <a:xfrm flipH="1">
              <a:off x="2156096" y="3212976"/>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6" name="直線コネクタ 115">
              <a:extLst>
                <a:ext uri="{FF2B5EF4-FFF2-40B4-BE49-F238E27FC236}">
                  <a16:creationId xmlns:a16="http://schemas.microsoft.com/office/drawing/2014/main" id="{C8E1EB1D-CAAC-4893-A6AA-216D7D6984A0}"/>
                </a:ext>
              </a:extLst>
            </p:cNvPr>
            <p:cNvCxnSpPr>
              <a:cxnSpLocks/>
            </p:cNvCxnSpPr>
            <p:nvPr/>
          </p:nvCxnSpPr>
          <p:spPr bwMode="auto">
            <a:xfrm flipH="1">
              <a:off x="2156096" y="3645024"/>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7" name="直線コネクタ 116">
              <a:extLst>
                <a:ext uri="{FF2B5EF4-FFF2-40B4-BE49-F238E27FC236}">
                  <a16:creationId xmlns:a16="http://schemas.microsoft.com/office/drawing/2014/main" id="{9AE37E51-94A7-48F4-A159-A0BEEEA6EBCA}"/>
                </a:ext>
              </a:extLst>
            </p:cNvPr>
            <p:cNvCxnSpPr>
              <a:cxnSpLocks/>
            </p:cNvCxnSpPr>
            <p:nvPr/>
          </p:nvCxnSpPr>
          <p:spPr bwMode="auto">
            <a:xfrm flipH="1">
              <a:off x="2188464" y="3140968"/>
              <a:ext cx="64807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8" name="直線コネクタ 117">
              <a:extLst>
                <a:ext uri="{FF2B5EF4-FFF2-40B4-BE49-F238E27FC236}">
                  <a16:creationId xmlns:a16="http://schemas.microsoft.com/office/drawing/2014/main" id="{20257FBF-33CC-430E-BA46-C5BA17F217FF}"/>
                </a:ext>
              </a:extLst>
            </p:cNvPr>
            <p:cNvCxnSpPr>
              <a:cxnSpLocks/>
            </p:cNvCxnSpPr>
            <p:nvPr/>
          </p:nvCxnSpPr>
          <p:spPr bwMode="auto">
            <a:xfrm flipH="1">
              <a:off x="2188464" y="3717032"/>
              <a:ext cx="64807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9" name="直線コネクタ 118">
              <a:extLst>
                <a:ext uri="{FF2B5EF4-FFF2-40B4-BE49-F238E27FC236}">
                  <a16:creationId xmlns:a16="http://schemas.microsoft.com/office/drawing/2014/main" id="{42D51EF6-146F-4420-856B-661846B10F7E}"/>
                </a:ext>
              </a:extLst>
            </p:cNvPr>
            <p:cNvCxnSpPr>
              <a:cxnSpLocks/>
            </p:cNvCxnSpPr>
            <p:nvPr/>
          </p:nvCxnSpPr>
          <p:spPr bwMode="auto">
            <a:xfrm flipH="1">
              <a:off x="2228104" y="3068960"/>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0" name="直線コネクタ 119">
              <a:extLst>
                <a:ext uri="{FF2B5EF4-FFF2-40B4-BE49-F238E27FC236}">
                  <a16:creationId xmlns:a16="http://schemas.microsoft.com/office/drawing/2014/main" id="{FC4C589D-3A6E-4D7F-81DC-0400033BC530}"/>
                </a:ext>
              </a:extLst>
            </p:cNvPr>
            <p:cNvCxnSpPr>
              <a:cxnSpLocks/>
            </p:cNvCxnSpPr>
            <p:nvPr/>
          </p:nvCxnSpPr>
          <p:spPr bwMode="auto">
            <a:xfrm flipH="1">
              <a:off x="2228104" y="3789040"/>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1" name="直線コネクタ 120">
              <a:extLst>
                <a:ext uri="{FF2B5EF4-FFF2-40B4-BE49-F238E27FC236}">
                  <a16:creationId xmlns:a16="http://schemas.microsoft.com/office/drawing/2014/main" id="{3EFB444A-7F74-4306-A042-FCBB32CD8CAC}"/>
                </a:ext>
              </a:extLst>
            </p:cNvPr>
            <p:cNvCxnSpPr>
              <a:cxnSpLocks/>
            </p:cNvCxnSpPr>
            <p:nvPr/>
          </p:nvCxnSpPr>
          <p:spPr bwMode="auto">
            <a:xfrm flipH="1">
              <a:off x="2228104" y="2996952"/>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2" name="直線コネクタ 121">
              <a:extLst>
                <a:ext uri="{FF2B5EF4-FFF2-40B4-BE49-F238E27FC236}">
                  <a16:creationId xmlns:a16="http://schemas.microsoft.com/office/drawing/2014/main" id="{F2695452-8441-497E-A17B-7693308A96E3}"/>
                </a:ext>
              </a:extLst>
            </p:cNvPr>
            <p:cNvCxnSpPr>
              <a:cxnSpLocks/>
            </p:cNvCxnSpPr>
            <p:nvPr/>
          </p:nvCxnSpPr>
          <p:spPr bwMode="auto">
            <a:xfrm flipH="1">
              <a:off x="2228104" y="3861048"/>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3" name="直線コネクタ 122">
              <a:extLst>
                <a:ext uri="{FF2B5EF4-FFF2-40B4-BE49-F238E27FC236}">
                  <a16:creationId xmlns:a16="http://schemas.microsoft.com/office/drawing/2014/main" id="{778A06D4-7344-4629-BEAD-C256A2F9DCB3}"/>
                </a:ext>
              </a:extLst>
            </p:cNvPr>
            <p:cNvCxnSpPr>
              <a:cxnSpLocks/>
            </p:cNvCxnSpPr>
            <p:nvPr/>
          </p:nvCxnSpPr>
          <p:spPr bwMode="auto">
            <a:xfrm flipH="1">
              <a:off x="2260472" y="2924944"/>
              <a:ext cx="5040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4" name="直線コネクタ 123">
              <a:extLst>
                <a:ext uri="{FF2B5EF4-FFF2-40B4-BE49-F238E27FC236}">
                  <a16:creationId xmlns:a16="http://schemas.microsoft.com/office/drawing/2014/main" id="{9FE55357-21EF-4C63-9439-B45CDC15CAE0}"/>
                </a:ext>
              </a:extLst>
            </p:cNvPr>
            <p:cNvCxnSpPr>
              <a:cxnSpLocks/>
            </p:cNvCxnSpPr>
            <p:nvPr/>
          </p:nvCxnSpPr>
          <p:spPr bwMode="auto">
            <a:xfrm flipH="1">
              <a:off x="2260472" y="3933056"/>
              <a:ext cx="5040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5" name="直線コネクタ 124">
              <a:extLst>
                <a:ext uri="{FF2B5EF4-FFF2-40B4-BE49-F238E27FC236}">
                  <a16:creationId xmlns:a16="http://schemas.microsoft.com/office/drawing/2014/main" id="{38ECCE5E-056D-41D2-8431-462166241F9E}"/>
                </a:ext>
              </a:extLst>
            </p:cNvPr>
            <p:cNvCxnSpPr>
              <a:cxnSpLocks/>
            </p:cNvCxnSpPr>
            <p:nvPr/>
          </p:nvCxnSpPr>
          <p:spPr bwMode="auto">
            <a:xfrm flipH="1">
              <a:off x="2300112" y="2852936"/>
              <a:ext cx="4320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6" name="直線コネクタ 125">
              <a:extLst>
                <a:ext uri="{FF2B5EF4-FFF2-40B4-BE49-F238E27FC236}">
                  <a16:creationId xmlns:a16="http://schemas.microsoft.com/office/drawing/2014/main" id="{4FF58E98-65EA-4E28-AACB-4BA05EB885CA}"/>
                </a:ext>
              </a:extLst>
            </p:cNvPr>
            <p:cNvCxnSpPr>
              <a:cxnSpLocks/>
            </p:cNvCxnSpPr>
            <p:nvPr/>
          </p:nvCxnSpPr>
          <p:spPr bwMode="auto">
            <a:xfrm flipH="1">
              <a:off x="2300112" y="4005064"/>
              <a:ext cx="4320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7" name="直線コネクタ 126">
              <a:extLst>
                <a:ext uri="{FF2B5EF4-FFF2-40B4-BE49-F238E27FC236}">
                  <a16:creationId xmlns:a16="http://schemas.microsoft.com/office/drawing/2014/main" id="{43F5127C-229F-4F0A-A36A-39867E7FC5C7}"/>
                </a:ext>
              </a:extLst>
            </p:cNvPr>
            <p:cNvCxnSpPr>
              <a:cxnSpLocks/>
            </p:cNvCxnSpPr>
            <p:nvPr/>
          </p:nvCxnSpPr>
          <p:spPr bwMode="auto">
            <a:xfrm flipH="1">
              <a:off x="2372120" y="2780928"/>
              <a:ext cx="28803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8" name="直線コネクタ 127">
              <a:extLst>
                <a:ext uri="{FF2B5EF4-FFF2-40B4-BE49-F238E27FC236}">
                  <a16:creationId xmlns:a16="http://schemas.microsoft.com/office/drawing/2014/main" id="{479BF0EA-6D07-499E-8CB4-B2B26DC6E6EE}"/>
                </a:ext>
              </a:extLst>
            </p:cNvPr>
            <p:cNvCxnSpPr>
              <a:cxnSpLocks/>
            </p:cNvCxnSpPr>
            <p:nvPr/>
          </p:nvCxnSpPr>
          <p:spPr bwMode="auto">
            <a:xfrm flipH="1">
              <a:off x="2372120" y="4077072"/>
              <a:ext cx="28803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5" name="グループ化 14">
            <a:extLst>
              <a:ext uri="{FF2B5EF4-FFF2-40B4-BE49-F238E27FC236}">
                <a16:creationId xmlns:a16="http://schemas.microsoft.com/office/drawing/2014/main" id="{6AAFB2BB-260A-4C12-8148-A77D59D75954}"/>
              </a:ext>
            </a:extLst>
          </p:cNvPr>
          <p:cNvGrpSpPr/>
          <p:nvPr/>
        </p:nvGrpSpPr>
        <p:grpSpPr>
          <a:xfrm>
            <a:off x="5586760" y="4293096"/>
            <a:ext cx="360040" cy="720080"/>
            <a:chOff x="5388364" y="2708920"/>
            <a:chExt cx="720080" cy="1440160"/>
          </a:xfrm>
        </p:grpSpPr>
        <p:sp>
          <p:nvSpPr>
            <p:cNvPr id="129" name="楕円 128">
              <a:extLst>
                <a:ext uri="{FF2B5EF4-FFF2-40B4-BE49-F238E27FC236}">
                  <a16:creationId xmlns:a16="http://schemas.microsoft.com/office/drawing/2014/main" id="{E2352169-53F3-4C4D-AAF1-D6A633067030}"/>
                </a:ext>
              </a:extLst>
            </p:cNvPr>
            <p:cNvSpPr/>
            <p:nvPr/>
          </p:nvSpPr>
          <p:spPr bwMode="auto">
            <a:xfrm>
              <a:off x="5388364" y="2708920"/>
              <a:ext cx="720080" cy="144016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30" name="直線コネクタ 129">
              <a:extLst>
                <a:ext uri="{FF2B5EF4-FFF2-40B4-BE49-F238E27FC236}">
                  <a16:creationId xmlns:a16="http://schemas.microsoft.com/office/drawing/2014/main" id="{81402EE5-8A54-4B98-BC88-03E6294B93E8}"/>
                </a:ext>
              </a:extLst>
            </p:cNvPr>
            <p:cNvCxnSpPr>
              <a:cxnSpLocks/>
            </p:cNvCxnSpPr>
            <p:nvPr/>
          </p:nvCxnSpPr>
          <p:spPr bwMode="auto">
            <a:xfrm flipH="1">
              <a:off x="5388364" y="3429000"/>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1" name="直線コネクタ 130">
              <a:extLst>
                <a:ext uri="{FF2B5EF4-FFF2-40B4-BE49-F238E27FC236}">
                  <a16:creationId xmlns:a16="http://schemas.microsoft.com/office/drawing/2014/main" id="{D4BBC13A-B667-41C6-B063-43386A8FA56D}"/>
                </a:ext>
              </a:extLst>
            </p:cNvPr>
            <p:cNvCxnSpPr>
              <a:cxnSpLocks/>
            </p:cNvCxnSpPr>
            <p:nvPr/>
          </p:nvCxnSpPr>
          <p:spPr bwMode="auto">
            <a:xfrm flipH="1">
              <a:off x="5388364" y="3501008"/>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2" name="直線コネクタ 131">
              <a:extLst>
                <a:ext uri="{FF2B5EF4-FFF2-40B4-BE49-F238E27FC236}">
                  <a16:creationId xmlns:a16="http://schemas.microsoft.com/office/drawing/2014/main" id="{FF26EE52-39A3-4388-B44A-71DB3FC8DE47}"/>
                </a:ext>
              </a:extLst>
            </p:cNvPr>
            <p:cNvCxnSpPr>
              <a:cxnSpLocks/>
            </p:cNvCxnSpPr>
            <p:nvPr/>
          </p:nvCxnSpPr>
          <p:spPr bwMode="auto">
            <a:xfrm flipH="1">
              <a:off x="5388364" y="3356992"/>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3" name="直線コネクタ 132">
              <a:extLst>
                <a:ext uri="{FF2B5EF4-FFF2-40B4-BE49-F238E27FC236}">
                  <a16:creationId xmlns:a16="http://schemas.microsoft.com/office/drawing/2014/main" id="{B117D694-A67D-435D-8EF0-12A352FA887F}"/>
                </a:ext>
              </a:extLst>
            </p:cNvPr>
            <p:cNvCxnSpPr>
              <a:cxnSpLocks/>
            </p:cNvCxnSpPr>
            <p:nvPr/>
          </p:nvCxnSpPr>
          <p:spPr bwMode="auto">
            <a:xfrm flipH="1">
              <a:off x="5388364" y="3284984"/>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4" name="直線コネクタ 133">
              <a:extLst>
                <a:ext uri="{FF2B5EF4-FFF2-40B4-BE49-F238E27FC236}">
                  <a16:creationId xmlns:a16="http://schemas.microsoft.com/office/drawing/2014/main" id="{393A364B-3048-4293-8ADB-84154B3526D4}"/>
                </a:ext>
              </a:extLst>
            </p:cNvPr>
            <p:cNvCxnSpPr>
              <a:cxnSpLocks/>
            </p:cNvCxnSpPr>
            <p:nvPr/>
          </p:nvCxnSpPr>
          <p:spPr bwMode="auto">
            <a:xfrm flipH="1">
              <a:off x="5388364" y="3573016"/>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5" name="直線コネクタ 134">
              <a:extLst>
                <a:ext uri="{FF2B5EF4-FFF2-40B4-BE49-F238E27FC236}">
                  <a16:creationId xmlns:a16="http://schemas.microsoft.com/office/drawing/2014/main" id="{88CB6544-CC81-4D8B-87DE-35BC92DA8EA2}"/>
                </a:ext>
              </a:extLst>
            </p:cNvPr>
            <p:cNvCxnSpPr>
              <a:cxnSpLocks/>
            </p:cNvCxnSpPr>
            <p:nvPr/>
          </p:nvCxnSpPr>
          <p:spPr bwMode="auto">
            <a:xfrm flipH="1">
              <a:off x="5388364" y="3212976"/>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6" name="直線コネクタ 135">
              <a:extLst>
                <a:ext uri="{FF2B5EF4-FFF2-40B4-BE49-F238E27FC236}">
                  <a16:creationId xmlns:a16="http://schemas.microsoft.com/office/drawing/2014/main" id="{DA5E5A00-61A8-4813-8B05-7968A40ED629}"/>
                </a:ext>
              </a:extLst>
            </p:cNvPr>
            <p:cNvCxnSpPr>
              <a:cxnSpLocks/>
            </p:cNvCxnSpPr>
            <p:nvPr/>
          </p:nvCxnSpPr>
          <p:spPr bwMode="auto">
            <a:xfrm flipH="1">
              <a:off x="5388364" y="3645024"/>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7" name="直線コネクタ 136">
              <a:extLst>
                <a:ext uri="{FF2B5EF4-FFF2-40B4-BE49-F238E27FC236}">
                  <a16:creationId xmlns:a16="http://schemas.microsoft.com/office/drawing/2014/main" id="{D53AD90E-FB1C-475A-B759-2D79B0D6CEB2}"/>
                </a:ext>
              </a:extLst>
            </p:cNvPr>
            <p:cNvCxnSpPr>
              <a:cxnSpLocks/>
            </p:cNvCxnSpPr>
            <p:nvPr/>
          </p:nvCxnSpPr>
          <p:spPr bwMode="auto">
            <a:xfrm flipH="1">
              <a:off x="5420732" y="3140968"/>
              <a:ext cx="64807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8" name="直線コネクタ 137">
              <a:extLst>
                <a:ext uri="{FF2B5EF4-FFF2-40B4-BE49-F238E27FC236}">
                  <a16:creationId xmlns:a16="http://schemas.microsoft.com/office/drawing/2014/main" id="{035A0DB3-C5B8-49D2-9CA6-63AD7CEE39BC}"/>
                </a:ext>
              </a:extLst>
            </p:cNvPr>
            <p:cNvCxnSpPr>
              <a:cxnSpLocks/>
            </p:cNvCxnSpPr>
            <p:nvPr/>
          </p:nvCxnSpPr>
          <p:spPr bwMode="auto">
            <a:xfrm flipH="1">
              <a:off x="5420732" y="3717032"/>
              <a:ext cx="64807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9" name="直線コネクタ 138">
              <a:extLst>
                <a:ext uri="{FF2B5EF4-FFF2-40B4-BE49-F238E27FC236}">
                  <a16:creationId xmlns:a16="http://schemas.microsoft.com/office/drawing/2014/main" id="{2D73F03E-CD52-4CED-9019-5D111DFD479B}"/>
                </a:ext>
              </a:extLst>
            </p:cNvPr>
            <p:cNvCxnSpPr>
              <a:cxnSpLocks/>
            </p:cNvCxnSpPr>
            <p:nvPr/>
          </p:nvCxnSpPr>
          <p:spPr bwMode="auto">
            <a:xfrm flipH="1">
              <a:off x="5460372" y="3068960"/>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0" name="直線コネクタ 139">
              <a:extLst>
                <a:ext uri="{FF2B5EF4-FFF2-40B4-BE49-F238E27FC236}">
                  <a16:creationId xmlns:a16="http://schemas.microsoft.com/office/drawing/2014/main" id="{E47B6C72-CCE3-4A02-8C87-908B0C18E9EB}"/>
                </a:ext>
              </a:extLst>
            </p:cNvPr>
            <p:cNvCxnSpPr>
              <a:cxnSpLocks/>
            </p:cNvCxnSpPr>
            <p:nvPr/>
          </p:nvCxnSpPr>
          <p:spPr bwMode="auto">
            <a:xfrm flipH="1">
              <a:off x="5460372" y="3789040"/>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1" name="直線コネクタ 140">
              <a:extLst>
                <a:ext uri="{FF2B5EF4-FFF2-40B4-BE49-F238E27FC236}">
                  <a16:creationId xmlns:a16="http://schemas.microsoft.com/office/drawing/2014/main" id="{9FB0E4F7-9C37-4F88-88A8-7ECE2CF78ECC}"/>
                </a:ext>
              </a:extLst>
            </p:cNvPr>
            <p:cNvCxnSpPr>
              <a:cxnSpLocks/>
            </p:cNvCxnSpPr>
            <p:nvPr/>
          </p:nvCxnSpPr>
          <p:spPr bwMode="auto">
            <a:xfrm flipH="1">
              <a:off x="5460372" y="2996952"/>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2" name="直線コネクタ 141">
              <a:extLst>
                <a:ext uri="{FF2B5EF4-FFF2-40B4-BE49-F238E27FC236}">
                  <a16:creationId xmlns:a16="http://schemas.microsoft.com/office/drawing/2014/main" id="{1DA71842-D906-49DE-8F8D-65135889BB3B}"/>
                </a:ext>
              </a:extLst>
            </p:cNvPr>
            <p:cNvCxnSpPr>
              <a:cxnSpLocks/>
            </p:cNvCxnSpPr>
            <p:nvPr/>
          </p:nvCxnSpPr>
          <p:spPr bwMode="auto">
            <a:xfrm flipH="1">
              <a:off x="5460372" y="3861048"/>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3" name="直線コネクタ 142">
              <a:extLst>
                <a:ext uri="{FF2B5EF4-FFF2-40B4-BE49-F238E27FC236}">
                  <a16:creationId xmlns:a16="http://schemas.microsoft.com/office/drawing/2014/main" id="{D9A74292-455E-4E0E-865A-FFB56B732A18}"/>
                </a:ext>
              </a:extLst>
            </p:cNvPr>
            <p:cNvCxnSpPr>
              <a:cxnSpLocks/>
            </p:cNvCxnSpPr>
            <p:nvPr/>
          </p:nvCxnSpPr>
          <p:spPr bwMode="auto">
            <a:xfrm flipH="1">
              <a:off x="5492740" y="2924944"/>
              <a:ext cx="5040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4" name="直線コネクタ 143">
              <a:extLst>
                <a:ext uri="{FF2B5EF4-FFF2-40B4-BE49-F238E27FC236}">
                  <a16:creationId xmlns:a16="http://schemas.microsoft.com/office/drawing/2014/main" id="{5CC3D3D2-7965-4E2A-B2F8-7394FA68BF34}"/>
                </a:ext>
              </a:extLst>
            </p:cNvPr>
            <p:cNvCxnSpPr>
              <a:cxnSpLocks/>
            </p:cNvCxnSpPr>
            <p:nvPr/>
          </p:nvCxnSpPr>
          <p:spPr bwMode="auto">
            <a:xfrm flipH="1">
              <a:off x="5492740" y="3933056"/>
              <a:ext cx="5040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5" name="直線コネクタ 144">
              <a:extLst>
                <a:ext uri="{FF2B5EF4-FFF2-40B4-BE49-F238E27FC236}">
                  <a16:creationId xmlns:a16="http://schemas.microsoft.com/office/drawing/2014/main" id="{CA66FC7A-E883-4EAA-882A-2D1D25E19718}"/>
                </a:ext>
              </a:extLst>
            </p:cNvPr>
            <p:cNvCxnSpPr>
              <a:cxnSpLocks/>
            </p:cNvCxnSpPr>
            <p:nvPr/>
          </p:nvCxnSpPr>
          <p:spPr bwMode="auto">
            <a:xfrm flipH="1">
              <a:off x="5532380" y="2852936"/>
              <a:ext cx="4320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6" name="直線コネクタ 145">
              <a:extLst>
                <a:ext uri="{FF2B5EF4-FFF2-40B4-BE49-F238E27FC236}">
                  <a16:creationId xmlns:a16="http://schemas.microsoft.com/office/drawing/2014/main" id="{4377798C-D185-4758-B3C7-480A2CFA18A4}"/>
                </a:ext>
              </a:extLst>
            </p:cNvPr>
            <p:cNvCxnSpPr>
              <a:cxnSpLocks/>
            </p:cNvCxnSpPr>
            <p:nvPr/>
          </p:nvCxnSpPr>
          <p:spPr bwMode="auto">
            <a:xfrm flipH="1">
              <a:off x="5532380" y="4005064"/>
              <a:ext cx="4320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7" name="直線コネクタ 146">
              <a:extLst>
                <a:ext uri="{FF2B5EF4-FFF2-40B4-BE49-F238E27FC236}">
                  <a16:creationId xmlns:a16="http://schemas.microsoft.com/office/drawing/2014/main" id="{5161B4E6-6876-48A8-A7B8-0387C2A2F665}"/>
                </a:ext>
              </a:extLst>
            </p:cNvPr>
            <p:cNvCxnSpPr>
              <a:cxnSpLocks/>
            </p:cNvCxnSpPr>
            <p:nvPr/>
          </p:nvCxnSpPr>
          <p:spPr bwMode="auto">
            <a:xfrm flipH="1">
              <a:off x="5604388" y="2780928"/>
              <a:ext cx="28803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8" name="直線コネクタ 147">
              <a:extLst>
                <a:ext uri="{FF2B5EF4-FFF2-40B4-BE49-F238E27FC236}">
                  <a16:creationId xmlns:a16="http://schemas.microsoft.com/office/drawing/2014/main" id="{24C3A5C0-97E8-4B4C-B8C3-E32844F1E1B4}"/>
                </a:ext>
              </a:extLst>
            </p:cNvPr>
            <p:cNvCxnSpPr>
              <a:cxnSpLocks/>
            </p:cNvCxnSpPr>
            <p:nvPr/>
          </p:nvCxnSpPr>
          <p:spPr bwMode="auto">
            <a:xfrm flipH="1">
              <a:off x="5604388" y="4077072"/>
              <a:ext cx="28803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213" name="グループ化 212">
            <a:extLst>
              <a:ext uri="{FF2B5EF4-FFF2-40B4-BE49-F238E27FC236}">
                <a16:creationId xmlns:a16="http://schemas.microsoft.com/office/drawing/2014/main" id="{E134DC48-8986-4707-8512-1C9B576B3C17}"/>
              </a:ext>
            </a:extLst>
          </p:cNvPr>
          <p:cNvGrpSpPr/>
          <p:nvPr/>
        </p:nvGrpSpPr>
        <p:grpSpPr>
          <a:xfrm flipH="1">
            <a:off x="4765176" y="4289276"/>
            <a:ext cx="360040" cy="723900"/>
            <a:chOff x="6732240" y="4867275"/>
            <a:chExt cx="720080" cy="1447800"/>
          </a:xfrm>
        </p:grpSpPr>
        <p:sp>
          <p:nvSpPr>
            <p:cNvPr id="74" name="楕円 73">
              <a:extLst>
                <a:ext uri="{FF2B5EF4-FFF2-40B4-BE49-F238E27FC236}">
                  <a16:creationId xmlns:a16="http://schemas.microsoft.com/office/drawing/2014/main" id="{0D581754-AAA4-4666-972C-60C9B8843A3C}"/>
                </a:ext>
              </a:extLst>
            </p:cNvPr>
            <p:cNvSpPr/>
            <p:nvPr/>
          </p:nvSpPr>
          <p:spPr bwMode="auto">
            <a:xfrm>
              <a:off x="6732240" y="4869160"/>
              <a:ext cx="720080" cy="144016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83" name="直線コネクタ 82">
              <a:extLst>
                <a:ext uri="{FF2B5EF4-FFF2-40B4-BE49-F238E27FC236}">
                  <a16:creationId xmlns:a16="http://schemas.microsoft.com/office/drawing/2014/main" id="{B33F42B1-6838-4CE7-8450-361FC6C0DD72}"/>
                </a:ext>
              </a:extLst>
            </p:cNvPr>
            <p:cNvCxnSpPr>
              <a:cxnSpLocks/>
            </p:cNvCxnSpPr>
            <p:nvPr/>
          </p:nvCxnSpPr>
          <p:spPr bwMode="auto">
            <a:xfrm flipV="1">
              <a:off x="6841331" y="5083969"/>
              <a:ext cx="504825" cy="101203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0" name="直線コネクタ 149">
              <a:extLst>
                <a:ext uri="{FF2B5EF4-FFF2-40B4-BE49-F238E27FC236}">
                  <a16:creationId xmlns:a16="http://schemas.microsoft.com/office/drawing/2014/main" id="{E400FB5F-03D6-4DF6-97C3-03480BD755B2}"/>
                </a:ext>
              </a:extLst>
            </p:cNvPr>
            <p:cNvCxnSpPr>
              <a:cxnSpLocks/>
            </p:cNvCxnSpPr>
            <p:nvPr/>
          </p:nvCxnSpPr>
          <p:spPr bwMode="auto">
            <a:xfrm flipV="1">
              <a:off x="6807994" y="5014913"/>
              <a:ext cx="500062" cy="100012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1" name="直線コネクタ 150">
              <a:extLst>
                <a:ext uri="{FF2B5EF4-FFF2-40B4-BE49-F238E27FC236}">
                  <a16:creationId xmlns:a16="http://schemas.microsoft.com/office/drawing/2014/main" id="{383DD2C6-C42D-4761-ADBA-72E3EC4B686A}"/>
                </a:ext>
              </a:extLst>
            </p:cNvPr>
            <p:cNvCxnSpPr>
              <a:cxnSpLocks/>
            </p:cNvCxnSpPr>
            <p:nvPr/>
          </p:nvCxnSpPr>
          <p:spPr bwMode="auto">
            <a:xfrm flipV="1">
              <a:off x="6879431" y="5164932"/>
              <a:ext cx="500063" cy="99536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2" name="直線コネクタ 151">
              <a:extLst>
                <a:ext uri="{FF2B5EF4-FFF2-40B4-BE49-F238E27FC236}">
                  <a16:creationId xmlns:a16="http://schemas.microsoft.com/office/drawing/2014/main" id="{BB244B00-DE99-4167-B277-77F438E3A155}"/>
                </a:ext>
              </a:extLst>
            </p:cNvPr>
            <p:cNvCxnSpPr>
              <a:cxnSpLocks/>
            </p:cNvCxnSpPr>
            <p:nvPr/>
          </p:nvCxnSpPr>
          <p:spPr bwMode="auto">
            <a:xfrm flipV="1">
              <a:off x="6777038" y="4955381"/>
              <a:ext cx="488156" cy="97155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3" name="直線コネクタ 152">
              <a:extLst>
                <a:ext uri="{FF2B5EF4-FFF2-40B4-BE49-F238E27FC236}">
                  <a16:creationId xmlns:a16="http://schemas.microsoft.com/office/drawing/2014/main" id="{BDED1A70-2134-4CE3-83FF-9F2897244154}"/>
                </a:ext>
              </a:extLst>
            </p:cNvPr>
            <p:cNvCxnSpPr>
              <a:cxnSpLocks/>
            </p:cNvCxnSpPr>
            <p:nvPr/>
          </p:nvCxnSpPr>
          <p:spPr bwMode="auto">
            <a:xfrm flipV="1">
              <a:off x="6922294" y="5253038"/>
              <a:ext cx="483394" cy="96678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4" name="直線コネクタ 153">
              <a:extLst>
                <a:ext uri="{FF2B5EF4-FFF2-40B4-BE49-F238E27FC236}">
                  <a16:creationId xmlns:a16="http://schemas.microsoft.com/office/drawing/2014/main" id="{228A1557-639D-45F4-B24F-91469D0F7B29}"/>
                </a:ext>
              </a:extLst>
            </p:cNvPr>
            <p:cNvCxnSpPr>
              <a:cxnSpLocks/>
            </p:cNvCxnSpPr>
            <p:nvPr/>
          </p:nvCxnSpPr>
          <p:spPr bwMode="auto">
            <a:xfrm flipV="1">
              <a:off x="6755606" y="4917281"/>
              <a:ext cx="457200" cy="90725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5" name="直線コネクタ 154">
              <a:extLst>
                <a:ext uri="{FF2B5EF4-FFF2-40B4-BE49-F238E27FC236}">
                  <a16:creationId xmlns:a16="http://schemas.microsoft.com/office/drawing/2014/main" id="{336C9915-C4F9-4800-9144-A89293573463}"/>
                </a:ext>
              </a:extLst>
            </p:cNvPr>
            <p:cNvCxnSpPr>
              <a:cxnSpLocks/>
            </p:cNvCxnSpPr>
            <p:nvPr/>
          </p:nvCxnSpPr>
          <p:spPr bwMode="auto">
            <a:xfrm flipV="1">
              <a:off x="6977063" y="5350669"/>
              <a:ext cx="454818" cy="90725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6" name="直線コネクタ 155">
              <a:extLst>
                <a:ext uri="{FF2B5EF4-FFF2-40B4-BE49-F238E27FC236}">
                  <a16:creationId xmlns:a16="http://schemas.microsoft.com/office/drawing/2014/main" id="{57FFA59D-D656-48BE-B649-49BC0C096B32}"/>
                </a:ext>
              </a:extLst>
            </p:cNvPr>
            <p:cNvCxnSpPr>
              <a:cxnSpLocks/>
            </p:cNvCxnSpPr>
            <p:nvPr/>
          </p:nvCxnSpPr>
          <p:spPr bwMode="auto">
            <a:xfrm flipV="1">
              <a:off x="6741319" y="4886325"/>
              <a:ext cx="419100" cy="83105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7" name="直線コネクタ 156">
              <a:extLst>
                <a:ext uri="{FF2B5EF4-FFF2-40B4-BE49-F238E27FC236}">
                  <a16:creationId xmlns:a16="http://schemas.microsoft.com/office/drawing/2014/main" id="{D207AD50-2567-4047-843F-80CE7FD004EC}"/>
                </a:ext>
              </a:extLst>
            </p:cNvPr>
            <p:cNvCxnSpPr>
              <a:cxnSpLocks/>
            </p:cNvCxnSpPr>
            <p:nvPr/>
          </p:nvCxnSpPr>
          <p:spPr bwMode="auto">
            <a:xfrm flipV="1">
              <a:off x="7034213" y="5445224"/>
              <a:ext cx="418107" cy="84603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8" name="直線コネクタ 157">
              <a:extLst>
                <a:ext uri="{FF2B5EF4-FFF2-40B4-BE49-F238E27FC236}">
                  <a16:creationId xmlns:a16="http://schemas.microsoft.com/office/drawing/2014/main" id="{BEC160AA-E576-4B3B-8A96-A694F868E0FF}"/>
                </a:ext>
              </a:extLst>
            </p:cNvPr>
            <p:cNvCxnSpPr>
              <a:cxnSpLocks/>
            </p:cNvCxnSpPr>
            <p:nvPr/>
          </p:nvCxnSpPr>
          <p:spPr bwMode="auto">
            <a:xfrm flipV="1">
              <a:off x="6732240" y="4867275"/>
              <a:ext cx="363885" cy="72196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9" name="直線コネクタ 158">
              <a:extLst>
                <a:ext uri="{FF2B5EF4-FFF2-40B4-BE49-F238E27FC236}">
                  <a16:creationId xmlns:a16="http://schemas.microsoft.com/office/drawing/2014/main" id="{E2F3F5BB-B08D-4ABA-8ACF-66DF21A6BC37}"/>
                </a:ext>
              </a:extLst>
            </p:cNvPr>
            <p:cNvCxnSpPr>
              <a:cxnSpLocks/>
            </p:cNvCxnSpPr>
            <p:nvPr/>
          </p:nvCxnSpPr>
          <p:spPr bwMode="auto">
            <a:xfrm flipV="1">
              <a:off x="7091363" y="5589240"/>
              <a:ext cx="360957" cy="72583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0" name="直線コネクタ 159">
              <a:extLst>
                <a:ext uri="{FF2B5EF4-FFF2-40B4-BE49-F238E27FC236}">
                  <a16:creationId xmlns:a16="http://schemas.microsoft.com/office/drawing/2014/main" id="{0FA96CA3-E85D-4C3A-82D5-0A6CD4A1CFD3}"/>
                </a:ext>
              </a:extLst>
            </p:cNvPr>
            <p:cNvCxnSpPr>
              <a:cxnSpLocks/>
            </p:cNvCxnSpPr>
            <p:nvPr/>
          </p:nvCxnSpPr>
          <p:spPr bwMode="auto">
            <a:xfrm flipV="1">
              <a:off x="6743700" y="4895850"/>
              <a:ext cx="259556" cy="51673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1" name="直線コネクタ 160">
              <a:extLst>
                <a:ext uri="{FF2B5EF4-FFF2-40B4-BE49-F238E27FC236}">
                  <a16:creationId xmlns:a16="http://schemas.microsoft.com/office/drawing/2014/main" id="{5973C984-6003-4483-87AE-A855793450F6}"/>
                </a:ext>
              </a:extLst>
            </p:cNvPr>
            <p:cNvCxnSpPr>
              <a:cxnSpLocks/>
            </p:cNvCxnSpPr>
            <p:nvPr/>
          </p:nvCxnSpPr>
          <p:spPr bwMode="auto">
            <a:xfrm flipV="1">
              <a:off x="7169944" y="5753100"/>
              <a:ext cx="276225" cy="5476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8" name="グループ化 7">
            <a:extLst>
              <a:ext uri="{FF2B5EF4-FFF2-40B4-BE49-F238E27FC236}">
                <a16:creationId xmlns:a16="http://schemas.microsoft.com/office/drawing/2014/main" id="{995155F9-93A4-43CC-946E-C5D97F2A9492}"/>
              </a:ext>
            </a:extLst>
          </p:cNvPr>
          <p:cNvGrpSpPr/>
          <p:nvPr/>
        </p:nvGrpSpPr>
        <p:grpSpPr>
          <a:xfrm>
            <a:off x="3135308" y="4289276"/>
            <a:ext cx="360040" cy="723900"/>
            <a:chOff x="2955456" y="2707035"/>
            <a:chExt cx="720080" cy="1447800"/>
          </a:xfrm>
        </p:grpSpPr>
        <p:sp>
          <p:nvSpPr>
            <p:cNvPr id="185" name="楕円 184">
              <a:extLst>
                <a:ext uri="{FF2B5EF4-FFF2-40B4-BE49-F238E27FC236}">
                  <a16:creationId xmlns:a16="http://schemas.microsoft.com/office/drawing/2014/main" id="{74CEEBF6-1DC2-4B66-BF80-874485F4E5FC}"/>
                </a:ext>
              </a:extLst>
            </p:cNvPr>
            <p:cNvSpPr/>
            <p:nvPr/>
          </p:nvSpPr>
          <p:spPr bwMode="auto">
            <a:xfrm>
              <a:off x="2955456" y="2708920"/>
              <a:ext cx="720080" cy="144016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86" name="直線コネクタ 185">
              <a:extLst>
                <a:ext uri="{FF2B5EF4-FFF2-40B4-BE49-F238E27FC236}">
                  <a16:creationId xmlns:a16="http://schemas.microsoft.com/office/drawing/2014/main" id="{F4E0F02C-070C-41DD-AB79-2D55B67E66E8}"/>
                </a:ext>
              </a:extLst>
            </p:cNvPr>
            <p:cNvCxnSpPr>
              <a:cxnSpLocks/>
            </p:cNvCxnSpPr>
            <p:nvPr/>
          </p:nvCxnSpPr>
          <p:spPr bwMode="auto">
            <a:xfrm flipV="1">
              <a:off x="3064547" y="2923729"/>
              <a:ext cx="504825" cy="101203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7" name="直線コネクタ 186">
              <a:extLst>
                <a:ext uri="{FF2B5EF4-FFF2-40B4-BE49-F238E27FC236}">
                  <a16:creationId xmlns:a16="http://schemas.microsoft.com/office/drawing/2014/main" id="{D89D8216-EC79-46EC-AAD8-A4C7A21026AC}"/>
                </a:ext>
              </a:extLst>
            </p:cNvPr>
            <p:cNvCxnSpPr>
              <a:cxnSpLocks/>
            </p:cNvCxnSpPr>
            <p:nvPr/>
          </p:nvCxnSpPr>
          <p:spPr bwMode="auto">
            <a:xfrm flipV="1">
              <a:off x="3031210" y="2854673"/>
              <a:ext cx="500062" cy="100012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8" name="直線コネクタ 187">
              <a:extLst>
                <a:ext uri="{FF2B5EF4-FFF2-40B4-BE49-F238E27FC236}">
                  <a16:creationId xmlns:a16="http://schemas.microsoft.com/office/drawing/2014/main" id="{E0EE8664-9547-4E51-95E9-D21AD2AB316D}"/>
                </a:ext>
              </a:extLst>
            </p:cNvPr>
            <p:cNvCxnSpPr>
              <a:cxnSpLocks/>
            </p:cNvCxnSpPr>
            <p:nvPr/>
          </p:nvCxnSpPr>
          <p:spPr bwMode="auto">
            <a:xfrm flipV="1">
              <a:off x="3102647" y="3004692"/>
              <a:ext cx="500063" cy="99536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9" name="直線コネクタ 188">
              <a:extLst>
                <a:ext uri="{FF2B5EF4-FFF2-40B4-BE49-F238E27FC236}">
                  <a16:creationId xmlns:a16="http://schemas.microsoft.com/office/drawing/2014/main" id="{4831EB6F-D0DE-45BF-BE58-4115A74F0951}"/>
                </a:ext>
              </a:extLst>
            </p:cNvPr>
            <p:cNvCxnSpPr>
              <a:cxnSpLocks/>
            </p:cNvCxnSpPr>
            <p:nvPr/>
          </p:nvCxnSpPr>
          <p:spPr bwMode="auto">
            <a:xfrm flipV="1">
              <a:off x="3000254" y="2795141"/>
              <a:ext cx="488156" cy="97155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0" name="直線コネクタ 189">
              <a:extLst>
                <a:ext uri="{FF2B5EF4-FFF2-40B4-BE49-F238E27FC236}">
                  <a16:creationId xmlns:a16="http://schemas.microsoft.com/office/drawing/2014/main" id="{7861ADB0-97B3-4D96-BCCA-11C16AB7C77C}"/>
                </a:ext>
              </a:extLst>
            </p:cNvPr>
            <p:cNvCxnSpPr>
              <a:cxnSpLocks/>
            </p:cNvCxnSpPr>
            <p:nvPr/>
          </p:nvCxnSpPr>
          <p:spPr bwMode="auto">
            <a:xfrm flipV="1">
              <a:off x="3145510" y="3092798"/>
              <a:ext cx="483394" cy="96678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1" name="直線コネクタ 190">
              <a:extLst>
                <a:ext uri="{FF2B5EF4-FFF2-40B4-BE49-F238E27FC236}">
                  <a16:creationId xmlns:a16="http://schemas.microsoft.com/office/drawing/2014/main" id="{ECBC12DC-9D32-44C4-B8E6-2E760937F961}"/>
                </a:ext>
              </a:extLst>
            </p:cNvPr>
            <p:cNvCxnSpPr>
              <a:cxnSpLocks/>
            </p:cNvCxnSpPr>
            <p:nvPr/>
          </p:nvCxnSpPr>
          <p:spPr bwMode="auto">
            <a:xfrm flipV="1">
              <a:off x="2978822" y="2757041"/>
              <a:ext cx="457200" cy="90725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2" name="直線コネクタ 191">
              <a:extLst>
                <a:ext uri="{FF2B5EF4-FFF2-40B4-BE49-F238E27FC236}">
                  <a16:creationId xmlns:a16="http://schemas.microsoft.com/office/drawing/2014/main" id="{75E42FDC-0CCA-4C48-9732-3BA6802B117C}"/>
                </a:ext>
              </a:extLst>
            </p:cNvPr>
            <p:cNvCxnSpPr>
              <a:cxnSpLocks/>
            </p:cNvCxnSpPr>
            <p:nvPr/>
          </p:nvCxnSpPr>
          <p:spPr bwMode="auto">
            <a:xfrm flipV="1">
              <a:off x="3200279" y="3190429"/>
              <a:ext cx="454818" cy="90725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3" name="直線コネクタ 192">
              <a:extLst>
                <a:ext uri="{FF2B5EF4-FFF2-40B4-BE49-F238E27FC236}">
                  <a16:creationId xmlns:a16="http://schemas.microsoft.com/office/drawing/2014/main" id="{079DC47B-632B-437E-AE2E-9DCDD938729F}"/>
                </a:ext>
              </a:extLst>
            </p:cNvPr>
            <p:cNvCxnSpPr>
              <a:cxnSpLocks/>
            </p:cNvCxnSpPr>
            <p:nvPr/>
          </p:nvCxnSpPr>
          <p:spPr bwMode="auto">
            <a:xfrm flipV="1">
              <a:off x="2964535" y="2726085"/>
              <a:ext cx="419100" cy="83105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4" name="直線コネクタ 193">
              <a:extLst>
                <a:ext uri="{FF2B5EF4-FFF2-40B4-BE49-F238E27FC236}">
                  <a16:creationId xmlns:a16="http://schemas.microsoft.com/office/drawing/2014/main" id="{02098304-E698-469A-9127-D687A9FDA97A}"/>
                </a:ext>
              </a:extLst>
            </p:cNvPr>
            <p:cNvCxnSpPr>
              <a:cxnSpLocks/>
            </p:cNvCxnSpPr>
            <p:nvPr/>
          </p:nvCxnSpPr>
          <p:spPr bwMode="auto">
            <a:xfrm flipV="1">
              <a:off x="3257429" y="3284984"/>
              <a:ext cx="418107" cy="84603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5" name="直線コネクタ 194">
              <a:extLst>
                <a:ext uri="{FF2B5EF4-FFF2-40B4-BE49-F238E27FC236}">
                  <a16:creationId xmlns:a16="http://schemas.microsoft.com/office/drawing/2014/main" id="{50581D2F-76A0-4B49-9AAF-FBB17DCE07AC}"/>
                </a:ext>
              </a:extLst>
            </p:cNvPr>
            <p:cNvCxnSpPr>
              <a:cxnSpLocks/>
            </p:cNvCxnSpPr>
            <p:nvPr/>
          </p:nvCxnSpPr>
          <p:spPr bwMode="auto">
            <a:xfrm flipV="1">
              <a:off x="2955456" y="2707035"/>
              <a:ext cx="363885" cy="72196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6" name="直線コネクタ 195">
              <a:extLst>
                <a:ext uri="{FF2B5EF4-FFF2-40B4-BE49-F238E27FC236}">
                  <a16:creationId xmlns:a16="http://schemas.microsoft.com/office/drawing/2014/main" id="{3F05AE0A-1503-47DA-A851-AA276416438C}"/>
                </a:ext>
              </a:extLst>
            </p:cNvPr>
            <p:cNvCxnSpPr>
              <a:cxnSpLocks/>
            </p:cNvCxnSpPr>
            <p:nvPr/>
          </p:nvCxnSpPr>
          <p:spPr bwMode="auto">
            <a:xfrm flipV="1">
              <a:off x="3314579" y="3429000"/>
              <a:ext cx="360957" cy="72583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7" name="直線コネクタ 196">
              <a:extLst>
                <a:ext uri="{FF2B5EF4-FFF2-40B4-BE49-F238E27FC236}">
                  <a16:creationId xmlns:a16="http://schemas.microsoft.com/office/drawing/2014/main" id="{E7CE98DE-E528-4A38-9D95-401E1094F330}"/>
                </a:ext>
              </a:extLst>
            </p:cNvPr>
            <p:cNvCxnSpPr>
              <a:cxnSpLocks/>
            </p:cNvCxnSpPr>
            <p:nvPr/>
          </p:nvCxnSpPr>
          <p:spPr bwMode="auto">
            <a:xfrm flipV="1">
              <a:off x="2966916" y="2735610"/>
              <a:ext cx="259556" cy="51673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8" name="直線コネクタ 197">
              <a:extLst>
                <a:ext uri="{FF2B5EF4-FFF2-40B4-BE49-F238E27FC236}">
                  <a16:creationId xmlns:a16="http://schemas.microsoft.com/office/drawing/2014/main" id="{7E8D5653-BC43-4022-BE7A-9CED8AB70C4A}"/>
                </a:ext>
              </a:extLst>
            </p:cNvPr>
            <p:cNvCxnSpPr>
              <a:cxnSpLocks/>
            </p:cNvCxnSpPr>
            <p:nvPr/>
          </p:nvCxnSpPr>
          <p:spPr bwMode="auto">
            <a:xfrm flipV="1">
              <a:off x="3393160" y="3592860"/>
              <a:ext cx="276225" cy="5476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7" name="グループ化 16">
            <a:extLst>
              <a:ext uri="{FF2B5EF4-FFF2-40B4-BE49-F238E27FC236}">
                <a16:creationId xmlns:a16="http://schemas.microsoft.com/office/drawing/2014/main" id="{75018C5A-5994-4B69-B579-38A7324639A9}"/>
              </a:ext>
            </a:extLst>
          </p:cNvPr>
          <p:cNvGrpSpPr/>
          <p:nvPr/>
        </p:nvGrpSpPr>
        <p:grpSpPr>
          <a:xfrm>
            <a:off x="6401696" y="4293096"/>
            <a:ext cx="358140" cy="720080"/>
            <a:chOff x="6212820" y="2707035"/>
            <a:chExt cx="720080" cy="1447800"/>
          </a:xfrm>
        </p:grpSpPr>
        <p:sp>
          <p:nvSpPr>
            <p:cNvPr id="199" name="楕円 198">
              <a:extLst>
                <a:ext uri="{FF2B5EF4-FFF2-40B4-BE49-F238E27FC236}">
                  <a16:creationId xmlns:a16="http://schemas.microsoft.com/office/drawing/2014/main" id="{0814DC84-9F9E-4091-AD1C-CAB683E494DA}"/>
                </a:ext>
              </a:extLst>
            </p:cNvPr>
            <p:cNvSpPr/>
            <p:nvPr/>
          </p:nvSpPr>
          <p:spPr bwMode="auto">
            <a:xfrm>
              <a:off x="6212820" y="2708920"/>
              <a:ext cx="720080" cy="144016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200" name="直線コネクタ 199">
              <a:extLst>
                <a:ext uri="{FF2B5EF4-FFF2-40B4-BE49-F238E27FC236}">
                  <a16:creationId xmlns:a16="http://schemas.microsoft.com/office/drawing/2014/main" id="{10FAA07E-FFE7-4742-BFF2-8BE0DD87DC34}"/>
                </a:ext>
              </a:extLst>
            </p:cNvPr>
            <p:cNvCxnSpPr>
              <a:cxnSpLocks/>
            </p:cNvCxnSpPr>
            <p:nvPr/>
          </p:nvCxnSpPr>
          <p:spPr bwMode="auto">
            <a:xfrm flipV="1">
              <a:off x="6321911" y="2923729"/>
              <a:ext cx="504825" cy="101203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1" name="直線コネクタ 200">
              <a:extLst>
                <a:ext uri="{FF2B5EF4-FFF2-40B4-BE49-F238E27FC236}">
                  <a16:creationId xmlns:a16="http://schemas.microsoft.com/office/drawing/2014/main" id="{A06D5646-4971-463F-8C3D-CF8CE6AAE31D}"/>
                </a:ext>
              </a:extLst>
            </p:cNvPr>
            <p:cNvCxnSpPr>
              <a:cxnSpLocks/>
            </p:cNvCxnSpPr>
            <p:nvPr/>
          </p:nvCxnSpPr>
          <p:spPr bwMode="auto">
            <a:xfrm flipV="1">
              <a:off x="6288574" y="2854673"/>
              <a:ext cx="500062" cy="100012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2" name="直線コネクタ 201">
              <a:extLst>
                <a:ext uri="{FF2B5EF4-FFF2-40B4-BE49-F238E27FC236}">
                  <a16:creationId xmlns:a16="http://schemas.microsoft.com/office/drawing/2014/main" id="{0D979C28-46DC-414E-B1C0-EF36082EF905}"/>
                </a:ext>
              </a:extLst>
            </p:cNvPr>
            <p:cNvCxnSpPr>
              <a:cxnSpLocks/>
            </p:cNvCxnSpPr>
            <p:nvPr/>
          </p:nvCxnSpPr>
          <p:spPr bwMode="auto">
            <a:xfrm flipV="1">
              <a:off x="6360011" y="3004692"/>
              <a:ext cx="500063" cy="99536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3" name="直線コネクタ 202">
              <a:extLst>
                <a:ext uri="{FF2B5EF4-FFF2-40B4-BE49-F238E27FC236}">
                  <a16:creationId xmlns:a16="http://schemas.microsoft.com/office/drawing/2014/main" id="{19ED85CB-A7D4-47BC-918B-87E0492A562E}"/>
                </a:ext>
              </a:extLst>
            </p:cNvPr>
            <p:cNvCxnSpPr>
              <a:cxnSpLocks/>
            </p:cNvCxnSpPr>
            <p:nvPr/>
          </p:nvCxnSpPr>
          <p:spPr bwMode="auto">
            <a:xfrm flipV="1">
              <a:off x="6257618" y="2795141"/>
              <a:ext cx="488156" cy="97155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4" name="直線コネクタ 203">
              <a:extLst>
                <a:ext uri="{FF2B5EF4-FFF2-40B4-BE49-F238E27FC236}">
                  <a16:creationId xmlns:a16="http://schemas.microsoft.com/office/drawing/2014/main" id="{17AD4871-A9B8-4C7F-96F4-BC1F7F9F6289}"/>
                </a:ext>
              </a:extLst>
            </p:cNvPr>
            <p:cNvCxnSpPr>
              <a:cxnSpLocks/>
            </p:cNvCxnSpPr>
            <p:nvPr/>
          </p:nvCxnSpPr>
          <p:spPr bwMode="auto">
            <a:xfrm flipV="1">
              <a:off x="6402874" y="3092798"/>
              <a:ext cx="483394" cy="96678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5" name="直線コネクタ 204">
              <a:extLst>
                <a:ext uri="{FF2B5EF4-FFF2-40B4-BE49-F238E27FC236}">
                  <a16:creationId xmlns:a16="http://schemas.microsoft.com/office/drawing/2014/main" id="{149DE8E6-B84B-428A-84C0-C7EB9BDC92EA}"/>
                </a:ext>
              </a:extLst>
            </p:cNvPr>
            <p:cNvCxnSpPr>
              <a:cxnSpLocks/>
            </p:cNvCxnSpPr>
            <p:nvPr/>
          </p:nvCxnSpPr>
          <p:spPr bwMode="auto">
            <a:xfrm flipV="1">
              <a:off x="6236186" y="2757041"/>
              <a:ext cx="457200" cy="90725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6" name="直線コネクタ 205">
              <a:extLst>
                <a:ext uri="{FF2B5EF4-FFF2-40B4-BE49-F238E27FC236}">
                  <a16:creationId xmlns:a16="http://schemas.microsoft.com/office/drawing/2014/main" id="{057B6C7A-6C26-457D-A95C-79ACF8FE880A}"/>
                </a:ext>
              </a:extLst>
            </p:cNvPr>
            <p:cNvCxnSpPr>
              <a:cxnSpLocks/>
            </p:cNvCxnSpPr>
            <p:nvPr/>
          </p:nvCxnSpPr>
          <p:spPr bwMode="auto">
            <a:xfrm flipV="1">
              <a:off x="6457643" y="3190429"/>
              <a:ext cx="454818" cy="90725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7" name="直線コネクタ 206">
              <a:extLst>
                <a:ext uri="{FF2B5EF4-FFF2-40B4-BE49-F238E27FC236}">
                  <a16:creationId xmlns:a16="http://schemas.microsoft.com/office/drawing/2014/main" id="{DC8268AE-A501-454D-A1C1-7ED012884929}"/>
                </a:ext>
              </a:extLst>
            </p:cNvPr>
            <p:cNvCxnSpPr>
              <a:cxnSpLocks/>
            </p:cNvCxnSpPr>
            <p:nvPr/>
          </p:nvCxnSpPr>
          <p:spPr bwMode="auto">
            <a:xfrm flipV="1">
              <a:off x="6221899" y="2726085"/>
              <a:ext cx="419100" cy="83105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8" name="直線コネクタ 207">
              <a:extLst>
                <a:ext uri="{FF2B5EF4-FFF2-40B4-BE49-F238E27FC236}">
                  <a16:creationId xmlns:a16="http://schemas.microsoft.com/office/drawing/2014/main" id="{1A3CAEBF-52C8-47C0-BD73-C1D5ADF842CD}"/>
                </a:ext>
              </a:extLst>
            </p:cNvPr>
            <p:cNvCxnSpPr>
              <a:cxnSpLocks/>
            </p:cNvCxnSpPr>
            <p:nvPr/>
          </p:nvCxnSpPr>
          <p:spPr bwMode="auto">
            <a:xfrm flipV="1">
              <a:off x="6514793" y="3284984"/>
              <a:ext cx="418107" cy="84603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9" name="直線コネクタ 208">
              <a:extLst>
                <a:ext uri="{FF2B5EF4-FFF2-40B4-BE49-F238E27FC236}">
                  <a16:creationId xmlns:a16="http://schemas.microsoft.com/office/drawing/2014/main" id="{F7BC1D1C-CBAC-4802-A195-85821D9DDA49}"/>
                </a:ext>
              </a:extLst>
            </p:cNvPr>
            <p:cNvCxnSpPr>
              <a:cxnSpLocks/>
            </p:cNvCxnSpPr>
            <p:nvPr/>
          </p:nvCxnSpPr>
          <p:spPr bwMode="auto">
            <a:xfrm flipV="1">
              <a:off x="6212820" y="2707035"/>
              <a:ext cx="363885" cy="72196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0" name="直線コネクタ 209">
              <a:extLst>
                <a:ext uri="{FF2B5EF4-FFF2-40B4-BE49-F238E27FC236}">
                  <a16:creationId xmlns:a16="http://schemas.microsoft.com/office/drawing/2014/main" id="{2CD22D6C-0417-40A4-A3BB-D65871F939CC}"/>
                </a:ext>
              </a:extLst>
            </p:cNvPr>
            <p:cNvCxnSpPr>
              <a:cxnSpLocks/>
            </p:cNvCxnSpPr>
            <p:nvPr/>
          </p:nvCxnSpPr>
          <p:spPr bwMode="auto">
            <a:xfrm flipV="1">
              <a:off x="6571943" y="3429000"/>
              <a:ext cx="360957" cy="72583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1" name="直線コネクタ 210">
              <a:extLst>
                <a:ext uri="{FF2B5EF4-FFF2-40B4-BE49-F238E27FC236}">
                  <a16:creationId xmlns:a16="http://schemas.microsoft.com/office/drawing/2014/main" id="{08498DC2-4FAE-4765-9F75-4C7EE38F6974}"/>
                </a:ext>
              </a:extLst>
            </p:cNvPr>
            <p:cNvCxnSpPr>
              <a:cxnSpLocks/>
            </p:cNvCxnSpPr>
            <p:nvPr/>
          </p:nvCxnSpPr>
          <p:spPr bwMode="auto">
            <a:xfrm flipV="1">
              <a:off x="6224280" y="2735610"/>
              <a:ext cx="259556" cy="51673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2" name="直線コネクタ 211">
              <a:extLst>
                <a:ext uri="{FF2B5EF4-FFF2-40B4-BE49-F238E27FC236}">
                  <a16:creationId xmlns:a16="http://schemas.microsoft.com/office/drawing/2014/main" id="{F48FF10E-DED8-4523-960F-2E2490090FDA}"/>
                </a:ext>
              </a:extLst>
            </p:cNvPr>
            <p:cNvCxnSpPr>
              <a:cxnSpLocks/>
            </p:cNvCxnSpPr>
            <p:nvPr/>
          </p:nvCxnSpPr>
          <p:spPr bwMode="auto">
            <a:xfrm flipV="1">
              <a:off x="6650524" y="3592860"/>
              <a:ext cx="276225" cy="5476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214" name="左中かっこ 213">
            <a:extLst>
              <a:ext uri="{FF2B5EF4-FFF2-40B4-BE49-F238E27FC236}">
                <a16:creationId xmlns:a16="http://schemas.microsoft.com/office/drawing/2014/main" id="{3536A70A-2903-41E9-B76A-06C82F48280B}"/>
              </a:ext>
            </a:extLst>
          </p:cNvPr>
          <p:cNvSpPr/>
          <p:nvPr/>
        </p:nvSpPr>
        <p:spPr bwMode="auto">
          <a:xfrm rot="5400000">
            <a:off x="3203848" y="1340767"/>
            <a:ext cx="216024" cy="3240360"/>
          </a:xfrm>
          <a:prstGeom prst="leftBrace">
            <a:avLst>
              <a:gd name="adj1" fmla="val 4766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15" name="左中かっこ 214">
            <a:extLst>
              <a:ext uri="{FF2B5EF4-FFF2-40B4-BE49-F238E27FC236}">
                <a16:creationId xmlns:a16="http://schemas.microsoft.com/office/drawing/2014/main" id="{07F6F71E-75AE-435A-BF78-2D80A59D373C}"/>
              </a:ext>
            </a:extLst>
          </p:cNvPr>
          <p:cNvSpPr/>
          <p:nvPr/>
        </p:nvSpPr>
        <p:spPr bwMode="auto">
          <a:xfrm rot="5400000">
            <a:off x="6444208" y="1340768"/>
            <a:ext cx="216024" cy="3240360"/>
          </a:xfrm>
          <a:prstGeom prst="leftBrace">
            <a:avLst>
              <a:gd name="adj1" fmla="val 4766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16" name="テキスト ボックス 215">
            <a:extLst>
              <a:ext uri="{FF2B5EF4-FFF2-40B4-BE49-F238E27FC236}">
                <a16:creationId xmlns:a16="http://schemas.microsoft.com/office/drawing/2014/main" id="{77BB0157-A75E-483F-8D75-B6B7B843D29E}"/>
              </a:ext>
            </a:extLst>
          </p:cNvPr>
          <p:cNvSpPr txBox="1"/>
          <p:nvPr/>
        </p:nvSpPr>
        <p:spPr>
          <a:xfrm>
            <a:off x="2555776" y="2492896"/>
            <a:ext cx="1544012" cy="369332"/>
          </a:xfrm>
          <a:prstGeom prst="rect">
            <a:avLst/>
          </a:prstGeom>
          <a:noFill/>
        </p:spPr>
        <p:txBody>
          <a:bodyPr wrap="none" rtlCol="0">
            <a:spAutoFit/>
          </a:bodyPr>
          <a:lstStyle/>
          <a:p>
            <a:r>
              <a:rPr kumimoji="1" lang="en-US" altLang="ja-JP" dirty="0"/>
              <a:t>180deg cycle</a:t>
            </a:r>
            <a:endParaRPr kumimoji="1" lang="ja-JP" altLang="en-US" dirty="0"/>
          </a:p>
        </p:txBody>
      </p:sp>
      <p:sp>
        <p:nvSpPr>
          <p:cNvPr id="217" name="テキスト ボックス 216">
            <a:extLst>
              <a:ext uri="{FF2B5EF4-FFF2-40B4-BE49-F238E27FC236}">
                <a16:creationId xmlns:a16="http://schemas.microsoft.com/office/drawing/2014/main" id="{C278DAC2-63E2-4395-B69B-BC380859C11D}"/>
              </a:ext>
            </a:extLst>
          </p:cNvPr>
          <p:cNvSpPr txBox="1"/>
          <p:nvPr/>
        </p:nvSpPr>
        <p:spPr>
          <a:xfrm>
            <a:off x="5796136" y="2492896"/>
            <a:ext cx="1544012" cy="369332"/>
          </a:xfrm>
          <a:prstGeom prst="rect">
            <a:avLst/>
          </a:prstGeom>
          <a:noFill/>
        </p:spPr>
        <p:txBody>
          <a:bodyPr wrap="none" rtlCol="0">
            <a:spAutoFit/>
          </a:bodyPr>
          <a:lstStyle/>
          <a:p>
            <a:r>
              <a:rPr kumimoji="1" lang="en-US" altLang="ja-JP" dirty="0"/>
              <a:t>180deg cycle</a:t>
            </a:r>
            <a:endParaRPr kumimoji="1" lang="ja-JP" altLang="en-US" dirty="0"/>
          </a:p>
        </p:txBody>
      </p:sp>
      <mc:AlternateContent xmlns:mc="http://schemas.openxmlformats.org/markup-compatibility/2006" xmlns:a14="http://schemas.microsoft.com/office/drawing/2010/main">
        <mc:Choice Requires="a14">
          <p:sp>
            <p:nvSpPr>
              <p:cNvPr id="149" name="テキスト ボックス 148">
                <a:extLst>
                  <a:ext uri="{FF2B5EF4-FFF2-40B4-BE49-F238E27FC236}">
                    <a16:creationId xmlns:a16="http://schemas.microsoft.com/office/drawing/2014/main" id="{DC366DB1-49E5-4C7E-8053-4D0E384C9546}"/>
                  </a:ext>
                </a:extLst>
              </p:cNvPr>
              <p:cNvSpPr txBox="1"/>
              <p:nvPr/>
            </p:nvSpPr>
            <p:spPr>
              <a:xfrm>
                <a:off x="2483768" y="1988840"/>
                <a:ext cx="4388509"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𝐼</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cos</m:t>
                          </m:r>
                        </m:fName>
                        <m:e>
                          <m:d>
                            <m:dPr>
                              <m:ctrlPr>
                                <a:rPr kumimoji="1" lang="en-US" altLang="ja-JP" i="1" smtClean="0">
                                  <a:latin typeface="Cambria Math" panose="02040503050406030204" pitchFamily="18" charset="0"/>
                                </a:rPr>
                              </m:ctrlPr>
                            </m:dPr>
                            <m:e>
                              <m:r>
                                <a:rPr kumimoji="1" lang="en-US" altLang="ja-JP" b="0" i="1" smtClean="0">
                                  <a:latin typeface="Cambria Math" panose="02040503050406030204" pitchFamily="18" charset="0"/>
                                </a:rPr>
                                <m:t>2</m:t>
                              </m:r>
                              <m:r>
                                <a:rPr kumimoji="1" lang="ja-JP" altLang="en-US" b="0" i="1" smtClean="0">
                                  <a:latin typeface="Cambria Math" panose="02040503050406030204" pitchFamily="18" charset="0"/>
                                </a:rPr>
                                <m:t>𝜈</m:t>
                              </m:r>
                              <m:r>
                                <a:rPr kumimoji="1" lang="en-US" altLang="ja-JP" b="0" i="1" smtClean="0">
                                  <a:latin typeface="Cambria Math" panose="02040503050406030204" pitchFamily="18" charset="0"/>
                                </a:rPr>
                                <m:t>−2</m:t>
                              </m:r>
                              <m:r>
                                <a:rPr kumimoji="1" lang="ja-JP" altLang="en-US" b="0" i="1" smtClean="0">
                                  <a:latin typeface="Cambria Math" panose="02040503050406030204" pitchFamily="18" charset="0"/>
                                </a:rPr>
                                <m:t>𝜓</m:t>
                              </m:r>
                            </m:e>
                          </m:d>
                        </m:e>
                      </m:func>
                    </m:oMath>
                  </m:oMathPara>
                </a14:m>
                <a:endParaRPr kumimoji="1" lang="ja-JP" altLang="en-US" dirty="0"/>
              </a:p>
            </p:txBody>
          </p:sp>
        </mc:Choice>
        <mc:Fallback xmlns="">
          <p:sp>
            <p:nvSpPr>
              <p:cNvPr id="149" name="テキスト ボックス 148">
                <a:extLst>
                  <a:ext uri="{FF2B5EF4-FFF2-40B4-BE49-F238E27FC236}">
                    <a16:creationId xmlns:a16="http://schemas.microsoft.com/office/drawing/2014/main" id="{DC366DB1-49E5-4C7E-8053-4D0E384C9546}"/>
                  </a:ext>
                </a:extLst>
              </p:cNvPr>
              <p:cNvSpPr txBox="1">
                <a:spLocks noRot="1" noChangeAspect="1" noMove="1" noResize="1" noEditPoints="1" noAdjustHandles="1" noChangeArrowheads="1" noChangeShapeType="1" noTextEdit="1"/>
              </p:cNvSpPr>
              <p:nvPr/>
            </p:nvSpPr>
            <p:spPr>
              <a:xfrm>
                <a:off x="2483768" y="1988840"/>
                <a:ext cx="4388509" cy="516745"/>
              </a:xfrm>
              <a:prstGeom prst="rect">
                <a:avLst/>
              </a:prstGeom>
              <a:blipFill>
                <a:blip r:embed="rId3"/>
                <a:stretch>
                  <a:fillRect/>
                </a:stretch>
              </a:blipFill>
            </p:spPr>
            <p:txBody>
              <a:bodyPr/>
              <a:lstStyle/>
              <a:p>
                <a:r>
                  <a:rPr lang="ja-JP" altLang="en-US">
                    <a:noFill/>
                  </a:rPr>
                  <a:t> </a:t>
                </a:r>
              </a:p>
            </p:txBody>
          </p:sp>
        </mc:Fallback>
      </mc:AlternateContent>
      <p:sp>
        <p:nvSpPr>
          <p:cNvPr id="163" name="Rectangle 135">
            <a:extLst>
              <a:ext uri="{FF2B5EF4-FFF2-40B4-BE49-F238E27FC236}">
                <a16:creationId xmlns:a16="http://schemas.microsoft.com/office/drawing/2014/main" id="{ED46BC40-0E32-47E5-AB4B-CBCAA21AD0E5}"/>
              </a:ext>
            </a:extLst>
          </p:cNvPr>
          <p:cNvSpPr>
            <a:spLocks noChangeArrowheads="1"/>
          </p:cNvSpPr>
          <p:nvPr/>
        </p:nvSpPr>
        <p:spPr bwMode="auto">
          <a:xfrm>
            <a:off x="323528" y="548681"/>
            <a:ext cx="4033838" cy="1296143"/>
          </a:xfrm>
          <a:prstGeom prst="rect">
            <a:avLst/>
          </a:prstGeom>
          <a:solidFill>
            <a:srgbClr val="CCFFCC"/>
          </a:solidFill>
          <a:ln w="38100">
            <a:solidFill>
              <a:schemeClr val="tx1"/>
            </a:solidFill>
            <a:miter lim="800000"/>
            <a:headEnd/>
            <a:tailEnd/>
          </a:ln>
          <a:effectLst/>
        </p:spPr>
        <p:txBody>
          <a:bodyPr wrap="none" anchor="ctr"/>
          <a:lstStyle/>
          <a:p>
            <a:endParaRPr lang="ja-JP" altLang="en-US"/>
          </a:p>
        </p:txBody>
      </p:sp>
      <p:sp>
        <p:nvSpPr>
          <p:cNvPr id="164" name="Line 21">
            <a:extLst>
              <a:ext uri="{FF2B5EF4-FFF2-40B4-BE49-F238E27FC236}">
                <a16:creationId xmlns:a16="http://schemas.microsoft.com/office/drawing/2014/main" id="{0C4052F4-5B1F-4B88-9892-EF8059CDA86E}"/>
              </a:ext>
            </a:extLst>
          </p:cNvPr>
          <p:cNvSpPr>
            <a:spLocks noChangeShapeType="1"/>
          </p:cNvSpPr>
          <p:nvPr/>
        </p:nvSpPr>
        <p:spPr bwMode="auto">
          <a:xfrm>
            <a:off x="396553" y="981051"/>
            <a:ext cx="1368425" cy="0"/>
          </a:xfrm>
          <a:prstGeom prst="line">
            <a:avLst/>
          </a:prstGeom>
          <a:noFill/>
          <a:ln w="38100">
            <a:solidFill>
              <a:schemeClr val="tx1"/>
            </a:solidFill>
            <a:round/>
            <a:headEnd/>
            <a:tailEnd type="stealth" w="med" len="med"/>
          </a:ln>
          <a:effectLst/>
        </p:spPr>
        <p:txBody>
          <a:bodyPr/>
          <a:lstStyle/>
          <a:p>
            <a:endParaRPr lang="ja-JP" altLang="en-US"/>
          </a:p>
        </p:txBody>
      </p:sp>
      <p:grpSp>
        <p:nvGrpSpPr>
          <p:cNvPr id="165" name="Group 22">
            <a:extLst>
              <a:ext uri="{FF2B5EF4-FFF2-40B4-BE49-F238E27FC236}">
                <a16:creationId xmlns:a16="http://schemas.microsoft.com/office/drawing/2014/main" id="{C7662C02-C4B0-416A-B0E9-DCC560638DDD}"/>
              </a:ext>
            </a:extLst>
          </p:cNvPr>
          <p:cNvGrpSpPr>
            <a:grpSpLocks/>
          </p:cNvGrpSpPr>
          <p:nvPr/>
        </p:nvGrpSpPr>
        <p:grpSpPr bwMode="auto">
          <a:xfrm>
            <a:off x="756916" y="1340768"/>
            <a:ext cx="666750" cy="433388"/>
            <a:chOff x="96" y="2208"/>
            <a:chExt cx="480" cy="480"/>
          </a:xfrm>
        </p:grpSpPr>
        <p:sp>
          <p:nvSpPr>
            <p:cNvPr id="180" name="Line 23">
              <a:extLst>
                <a:ext uri="{FF2B5EF4-FFF2-40B4-BE49-F238E27FC236}">
                  <a16:creationId xmlns:a16="http://schemas.microsoft.com/office/drawing/2014/main" id="{DB916B99-9590-4734-9DD5-2DFFA404D898}"/>
                </a:ext>
              </a:extLst>
            </p:cNvPr>
            <p:cNvSpPr>
              <a:spLocks noChangeShapeType="1"/>
            </p:cNvSpPr>
            <p:nvPr/>
          </p:nvSpPr>
          <p:spPr bwMode="auto">
            <a:xfrm>
              <a:off x="336" y="2208"/>
              <a:ext cx="0" cy="480"/>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181" name="Line 24">
              <a:extLst>
                <a:ext uri="{FF2B5EF4-FFF2-40B4-BE49-F238E27FC236}">
                  <a16:creationId xmlns:a16="http://schemas.microsoft.com/office/drawing/2014/main" id="{3499D8D4-4807-4752-A182-C9F5B81C6531}"/>
                </a:ext>
              </a:extLst>
            </p:cNvPr>
            <p:cNvSpPr>
              <a:spLocks noChangeShapeType="1"/>
            </p:cNvSpPr>
            <p:nvPr/>
          </p:nvSpPr>
          <p:spPr bwMode="auto">
            <a:xfrm>
              <a:off x="96" y="2448"/>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166" name="Freeform 28">
            <a:extLst>
              <a:ext uri="{FF2B5EF4-FFF2-40B4-BE49-F238E27FC236}">
                <a16:creationId xmlns:a16="http://schemas.microsoft.com/office/drawing/2014/main" id="{7987D3C5-7412-4F8A-B807-8A7B8835744A}"/>
              </a:ext>
            </a:extLst>
          </p:cNvPr>
          <p:cNvSpPr>
            <a:spLocks/>
          </p:cNvSpPr>
          <p:nvPr/>
        </p:nvSpPr>
        <p:spPr bwMode="auto">
          <a:xfrm>
            <a:off x="396553" y="620688"/>
            <a:ext cx="1112838" cy="649288"/>
          </a:xfrm>
          <a:custGeom>
            <a:avLst/>
            <a:gdLst/>
            <a:ahLst/>
            <a:cxnLst>
              <a:cxn ang="0">
                <a:pos x="0" y="375"/>
              </a:cxn>
              <a:cxn ang="0">
                <a:pos x="187" y="55"/>
              </a:cxn>
              <a:cxn ang="0">
                <a:pos x="440" y="667"/>
              </a:cxn>
              <a:cxn ang="0">
                <a:pos x="700" y="41"/>
              </a:cxn>
              <a:cxn ang="0">
                <a:pos x="981" y="659"/>
              </a:cxn>
              <a:cxn ang="0">
                <a:pos x="1269" y="48"/>
              </a:cxn>
              <a:cxn ang="0">
                <a:pos x="1410" y="371"/>
              </a:cxn>
            </a:cxnLst>
            <a:rect l="0" t="0" r="r" b="b"/>
            <a:pathLst>
              <a:path w="1410" h="669">
                <a:moveTo>
                  <a:pt x="0" y="375"/>
                </a:moveTo>
                <a:cubicBezTo>
                  <a:pt x="31" y="322"/>
                  <a:pt x="114" y="6"/>
                  <a:pt x="187" y="55"/>
                </a:cubicBezTo>
                <a:cubicBezTo>
                  <a:pt x="260" y="104"/>
                  <a:pt x="355" y="669"/>
                  <a:pt x="440" y="667"/>
                </a:cubicBezTo>
                <a:cubicBezTo>
                  <a:pt x="525" y="665"/>
                  <a:pt x="610" y="42"/>
                  <a:pt x="700" y="41"/>
                </a:cubicBezTo>
                <a:cubicBezTo>
                  <a:pt x="790" y="40"/>
                  <a:pt x="886" y="658"/>
                  <a:pt x="981" y="659"/>
                </a:cubicBezTo>
                <a:cubicBezTo>
                  <a:pt x="1076" y="660"/>
                  <a:pt x="1198" y="96"/>
                  <a:pt x="1269" y="48"/>
                </a:cubicBezTo>
                <a:cubicBezTo>
                  <a:pt x="1340" y="0"/>
                  <a:pt x="1381" y="304"/>
                  <a:pt x="1410" y="371"/>
                </a:cubicBezTo>
              </a:path>
            </a:pathLst>
          </a:custGeom>
          <a:noFill/>
          <a:ln w="38100">
            <a:solidFill>
              <a:srgbClr val="FF0000"/>
            </a:solidFill>
            <a:round/>
            <a:headEnd/>
            <a:tailEnd/>
          </a:ln>
          <a:effectLst/>
        </p:spPr>
        <p:txBody>
          <a:bodyPr/>
          <a:lstStyle/>
          <a:p>
            <a:endParaRPr lang="ja-JP" altLang="en-US"/>
          </a:p>
        </p:txBody>
      </p:sp>
      <p:graphicFrame>
        <p:nvGraphicFramePr>
          <p:cNvPr id="167" name="Object 30">
            <a:extLst>
              <a:ext uri="{FF2B5EF4-FFF2-40B4-BE49-F238E27FC236}">
                <a16:creationId xmlns:a16="http://schemas.microsoft.com/office/drawing/2014/main" id="{012CA42A-76BB-4CD2-987B-75A965C298EB}"/>
              </a:ext>
            </a:extLst>
          </p:cNvPr>
          <p:cNvGraphicFramePr>
            <a:graphicFrameLocks noChangeAspect="1"/>
          </p:cNvGraphicFramePr>
          <p:nvPr/>
        </p:nvGraphicFramePr>
        <p:xfrm>
          <a:off x="401316" y="620688"/>
          <a:ext cx="1435100" cy="792163"/>
        </p:xfrm>
        <a:graphic>
          <a:graphicData uri="http://schemas.openxmlformats.org/presentationml/2006/ole">
            <mc:AlternateContent xmlns:mc="http://schemas.openxmlformats.org/markup-compatibility/2006">
              <mc:Choice xmlns:v="urn:schemas-microsoft-com:vml" Requires="v">
                <p:oleObj name="Micrografx Windows Draw 4.0J 描画" r:id="rId4" imgW="2885760" imgH="645840" progId="">
                  <p:embed/>
                </p:oleObj>
              </mc:Choice>
              <mc:Fallback>
                <p:oleObj name="Micrografx Windows Draw 4.0J 描画" r:id="rId4" imgW="2885760" imgH="645840" progId="">
                  <p:embed/>
                  <p:pic>
                    <p:nvPicPr>
                      <p:cNvPr id="167" name="Object 30">
                        <a:extLst>
                          <a:ext uri="{FF2B5EF4-FFF2-40B4-BE49-F238E27FC236}">
                            <a16:creationId xmlns:a16="http://schemas.microsoft.com/office/drawing/2014/main" id="{012CA42A-76BB-4CD2-987B-75A965C298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316" y="620688"/>
                        <a:ext cx="14351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9" name="Group 122">
            <a:extLst>
              <a:ext uri="{FF2B5EF4-FFF2-40B4-BE49-F238E27FC236}">
                <a16:creationId xmlns:a16="http://schemas.microsoft.com/office/drawing/2014/main" id="{8855E145-E0A7-4F69-9611-7003408E3AD2}"/>
              </a:ext>
            </a:extLst>
          </p:cNvPr>
          <p:cNvGrpSpPr>
            <a:grpSpLocks/>
          </p:cNvGrpSpPr>
          <p:nvPr/>
        </p:nvGrpSpPr>
        <p:grpSpPr bwMode="auto">
          <a:xfrm>
            <a:off x="3636641" y="765151"/>
            <a:ext cx="647700" cy="431800"/>
            <a:chOff x="2563" y="2523"/>
            <a:chExt cx="498" cy="272"/>
          </a:xfrm>
        </p:grpSpPr>
        <p:sp>
          <p:nvSpPr>
            <p:cNvPr id="173" name="AutoShape 121">
              <a:extLst>
                <a:ext uri="{FF2B5EF4-FFF2-40B4-BE49-F238E27FC236}">
                  <a16:creationId xmlns:a16="http://schemas.microsoft.com/office/drawing/2014/main" id="{01DA8F8F-8EB7-4770-A9AF-57168C4723F8}"/>
                </a:ext>
              </a:extLst>
            </p:cNvPr>
            <p:cNvSpPr>
              <a:spLocks noChangeArrowheads="1"/>
            </p:cNvSpPr>
            <p:nvPr/>
          </p:nvSpPr>
          <p:spPr bwMode="auto">
            <a:xfrm rot="5400000">
              <a:off x="2585" y="2546"/>
              <a:ext cx="182" cy="226"/>
            </a:xfrm>
            <a:prstGeom prst="can">
              <a:avLst>
                <a:gd name="adj" fmla="val 31044"/>
              </a:avLst>
            </a:prstGeom>
            <a:solidFill>
              <a:srgbClr val="808080"/>
            </a:solidFill>
            <a:ln w="38100">
              <a:solidFill>
                <a:schemeClr val="tx1"/>
              </a:solidFill>
              <a:round/>
              <a:headEnd/>
              <a:tailEnd/>
            </a:ln>
            <a:effectLst/>
          </p:spPr>
          <p:txBody>
            <a:bodyPr wrap="none" anchor="ctr"/>
            <a:lstStyle/>
            <a:p>
              <a:endParaRPr lang="ja-JP" altLang="en-US"/>
            </a:p>
          </p:txBody>
        </p:sp>
        <p:sp>
          <p:nvSpPr>
            <p:cNvPr id="174" name="AutoShape 120">
              <a:extLst>
                <a:ext uri="{FF2B5EF4-FFF2-40B4-BE49-F238E27FC236}">
                  <a16:creationId xmlns:a16="http://schemas.microsoft.com/office/drawing/2014/main" id="{76E29504-AF8E-4160-94FB-3398E02AE955}"/>
                </a:ext>
              </a:extLst>
            </p:cNvPr>
            <p:cNvSpPr>
              <a:spLocks noChangeArrowheads="1"/>
            </p:cNvSpPr>
            <p:nvPr/>
          </p:nvSpPr>
          <p:spPr bwMode="auto">
            <a:xfrm>
              <a:off x="2653" y="2523"/>
              <a:ext cx="408" cy="272"/>
            </a:xfrm>
            <a:prstGeom prst="cube">
              <a:avLst>
                <a:gd name="adj" fmla="val 25000"/>
              </a:avLst>
            </a:prstGeom>
            <a:solidFill>
              <a:srgbClr val="808080"/>
            </a:solidFill>
            <a:ln w="38100">
              <a:solidFill>
                <a:schemeClr val="tx1"/>
              </a:solidFill>
              <a:miter lim="800000"/>
              <a:headEnd/>
              <a:tailEnd/>
            </a:ln>
            <a:effectLst/>
          </p:spPr>
          <p:txBody>
            <a:bodyPr wrap="none" anchor="ctr"/>
            <a:lstStyle/>
            <a:p>
              <a:endParaRPr lang="ja-JP" altLang="en-US"/>
            </a:p>
          </p:txBody>
        </p:sp>
      </p:grpSp>
      <p:sp>
        <p:nvSpPr>
          <p:cNvPr id="170" name="Line 133">
            <a:extLst>
              <a:ext uri="{FF2B5EF4-FFF2-40B4-BE49-F238E27FC236}">
                <a16:creationId xmlns:a16="http://schemas.microsoft.com/office/drawing/2014/main" id="{B8029C1A-F95B-489A-AF71-4D7A8D6A0216}"/>
              </a:ext>
            </a:extLst>
          </p:cNvPr>
          <p:cNvSpPr>
            <a:spLocks noChangeShapeType="1"/>
          </p:cNvSpPr>
          <p:nvPr/>
        </p:nvSpPr>
        <p:spPr bwMode="auto">
          <a:xfrm>
            <a:off x="2817491" y="1340768"/>
            <a:ext cx="0" cy="433388"/>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171" name="Freeform 138">
            <a:extLst>
              <a:ext uri="{FF2B5EF4-FFF2-40B4-BE49-F238E27FC236}">
                <a16:creationId xmlns:a16="http://schemas.microsoft.com/office/drawing/2014/main" id="{383E4B3A-5281-46D9-ACB0-778ECE91D071}"/>
              </a:ext>
            </a:extLst>
          </p:cNvPr>
          <p:cNvSpPr>
            <a:spLocks/>
          </p:cNvSpPr>
          <p:nvPr/>
        </p:nvSpPr>
        <p:spPr bwMode="auto">
          <a:xfrm>
            <a:off x="2196778" y="620688"/>
            <a:ext cx="1112838" cy="649288"/>
          </a:xfrm>
          <a:custGeom>
            <a:avLst/>
            <a:gdLst/>
            <a:ahLst/>
            <a:cxnLst>
              <a:cxn ang="0">
                <a:pos x="0" y="375"/>
              </a:cxn>
              <a:cxn ang="0">
                <a:pos x="187" y="55"/>
              </a:cxn>
              <a:cxn ang="0">
                <a:pos x="440" y="667"/>
              </a:cxn>
              <a:cxn ang="0">
                <a:pos x="700" y="41"/>
              </a:cxn>
              <a:cxn ang="0">
                <a:pos x="981" y="659"/>
              </a:cxn>
              <a:cxn ang="0">
                <a:pos x="1269" y="48"/>
              </a:cxn>
              <a:cxn ang="0">
                <a:pos x="1410" y="371"/>
              </a:cxn>
            </a:cxnLst>
            <a:rect l="0" t="0" r="r" b="b"/>
            <a:pathLst>
              <a:path w="1410" h="669">
                <a:moveTo>
                  <a:pt x="0" y="375"/>
                </a:moveTo>
                <a:cubicBezTo>
                  <a:pt x="31" y="322"/>
                  <a:pt x="114" y="6"/>
                  <a:pt x="187" y="55"/>
                </a:cubicBezTo>
                <a:cubicBezTo>
                  <a:pt x="260" y="104"/>
                  <a:pt x="355" y="669"/>
                  <a:pt x="440" y="667"/>
                </a:cubicBezTo>
                <a:cubicBezTo>
                  <a:pt x="525" y="665"/>
                  <a:pt x="610" y="42"/>
                  <a:pt x="700" y="41"/>
                </a:cubicBezTo>
                <a:cubicBezTo>
                  <a:pt x="790" y="40"/>
                  <a:pt x="886" y="658"/>
                  <a:pt x="981" y="659"/>
                </a:cubicBezTo>
                <a:cubicBezTo>
                  <a:pt x="1076" y="660"/>
                  <a:pt x="1198" y="96"/>
                  <a:pt x="1269" y="48"/>
                </a:cubicBezTo>
                <a:cubicBezTo>
                  <a:pt x="1340" y="0"/>
                  <a:pt x="1381" y="304"/>
                  <a:pt x="1410" y="371"/>
                </a:cubicBezTo>
              </a:path>
            </a:pathLst>
          </a:custGeom>
          <a:noFill/>
          <a:ln w="38100">
            <a:solidFill>
              <a:srgbClr val="FF0000"/>
            </a:solidFill>
            <a:round/>
            <a:headEnd/>
            <a:tailEnd/>
          </a:ln>
          <a:effectLst/>
        </p:spPr>
        <p:txBody>
          <a:bodyPr/>
          <a:lstStyle/>
          <a:p>
            <a:endParaRPr lang="ja-JP" altLang="en-US"/>
          </a:p>
        </p:txBody>
      </p:sp>
      <p:sp>
        <p:nvSpPr>
          <p:cNvPr id="172" name="Line 139">
            <a:extLst>
              <a:ext uri="{FF2B5EF4-FFF2-40B4-BE49-F238E27FC236}">
                <a16:creationId xmlns:a16="http://schemas.microsoft.com/office/drawing/2014/main" id="{D658A46D-777A-4644-B872-6AE9D3ECE16D}"/>
              </a:ext>
            </a:extLst>
          </p:cNvPr>
          <p:cNvSpPr>
            <a:spLocks noChangeShapeType="1"/>
          </p:cNvSpPr>
          <p:nvPr/>
        </p:nvSpPr>
        <p:spPr bwMode="auto">
          <a:xfrm>
            <a:off x="2196778" y="981051"/>
            <a:ext cx="1368425" cy="0"/>
          </a:xfrm>
          <a:prstGeom prst="line">
            <a:avLst/>
          </a:prstGeom>
          <a:noFill/>
          <a:ln w="38100">
            <a:solidFill>
              <a:schemeClr val="tx1"/>
            </a:solidFill>
            <a:round/>
            <a:headEnd/>
            <a:tailEnd type="stealth" w="med" len="med"/>
          </a:ln>
          <a:effectLst/>
        </p:spPr>
        <p:txBody>
          <a:bodyPr/>
          <a:lstStyle/>
          <a:p>
            <a:endParaRPr lang="ja-JP" altLang="en-US"/>
          </a:p>
        </p:txBody>
      </p:sp>
      <p:sp>
        <p:nvSpPr>
          <p:cNvPr id="183" name="Rectangle 143">
            <a:extLst>
              <a:ext uri="{FF2B5EF4-FFF2-40B4-BE49-F238E27FC236}">
                <a16:creationId xmlns:a16="http://schemas.microsoft.com/office/drawing/2014/main" id="{9161EF49-F19F-4C56-9A8B-594CF990F230}"/>
              </a:ext>
            </a:extLst>
          </p:cNvPr>
          <p:cNvSpPr>
            <a:spLocks noChangeArrowheads="1"/>
          </p:cNvSpPr>
          <p:nvPr/>
        </p:nvSpPr>
        <p:spPr bwMode="auto">
          <a:xfrm>
            <a:off x="4716141" y="548681"/>
            <a:ext cx="4033838" cy="1296143"/>
          </a:xfrm>
          <a:prstGeom prst="rect">
            <a:avLst/>
          </a:prstGeom>
          <a:solidFill>
            <a:srgbClr val="FFFF99"/>
          </a:solidFill>
          <a:ln w="38100">
            <a:solidFill>
              <a:schemeClr val="tx1"/>
            </a:solidFill>
            <a:miter lim="800000"/>
            <a:headEnd/>
            <a:tailEnd/>
          </a:ln>
          <a:effectLst/>
        </p:spPr>
        <p:txBody>
          <a:bodyPr wrap="none" anchor="ctr"/>
          <a:lstStyle/>
          <a:p>
            <a:endParaRPr lang="ja-JP" altLang="en-US"/>
          </a:p>
        </p:txBody>
      </p:sp>
      <p:sp>
        <p:nvSpPr>
          <p:cNvPr id="184" name="Line 144">
            <a:extLst>
              <a:ext uri="{FF2B5EF4-FFF2-40B4-BE49-F238E27FC236}">
                <a16:creationId xmlns:a16="http://schemas.microsoft.com/office/drawing/2014/main" id="{1B55EBC3-0DEC-4CA4-B508-3248F529EB5B}"/>
              </a:ext>
            </a:extLst>
          </p:cNvPr>
          <p:cNvSpPr>
            <a:spLocks noChangeShapeType="1"/>
          </p:cNvSpPr>
          <p:nvPr/>
        </p:nvSpPr>
        <p:spPr bwMode="auto">
          <a:xfrm>
            <a:off x="4789166" y="981051"/>
            <a:ext cx="1368425" cy="0"/>
          </a:xfrm>
          <a:prstGeom prst="line">
            <a:avLst/>
          </a:prstGeom>
          <a:noFill/>
          <a:ln w="38100">
            <a:solidFill>
              <a:schemeClr val="tx1"/>
            </a:solidFill>
            <a:round/>
            <a:headEnd/>
            <a:tailEnd type="stealth" w="med" len="med"/>
          </a:ln>
          <a:effectLst/>
        </p:spPr>
        <p:txBody>
          <a:bodyPr/>
          <a:lstStyle/>
          <a:p>
            <a:endParaRPr lang="ja-JP" altLang="en-US"/>
          </a:p>
        </p:txBody>
      </p:sp>
      <p:grpSp>
        <p:nvGrpSpPr>
          <p:cNvPr id="218" name="Group 145">
            <a:extLst>
              <a:ext uri="{FF2B5EF4-FFF2-40B4-BE49-F238E27FC236}">
                <a16:creationId xmlns:a16="http://schemas.microsoft.com/office/drawing/2014/main" id="{EA3B56AB-5292-4DFC-8DEF-056AFEBFBE79}"/>
              </a:ext>
            </a:extLst>
          </p:cNvPr>
          <p:cNvGrpSpPr>
            <a:grpSpLocks/>
          </p:cNvGrpSpPr>
          <p:nvPr/>
        </p:nvGrpSpPr>
        <p:grpSpPr bwMode="auto">
          <a:xfrm>
            <a:off x="5149529" y="1340768"/>
            <a:ext cx="666750" cy="433388"/>
            <a:chOff x="96" y="2208"/>
            <a:chExt cx="480" cy="480"/>
          </a:xfrm>
        </p:grpSpPr>
        <p:sp>
          <p:nvSpPr>
            <p:cNvPr id="239" name="Line 146">
              <a:extLst>
                <a:ext uri="{FF2B5EF4-FFF2-40B4-BE49-F238E27FC236}">
                  <a16:creationId xmlns:a16="http://schemas.microsoft.com/office/drawing/2014/main" id="{741B4BCF-40DF-41B2-99B2-B8571E038D1F}"/>
                </a:ext>
              </a:extLst>
            </p:cNvPr>
            <p:cNvSpPr>
              <a:spLocks noChangeShapeType="1"/>
            </p:cNvSpPr>
            <p:nvPr/>
          </p:nvSpPr>
          <p:spPr bwMode="auto">
            <a:xfrm>
              <a:off x="336" y="2208"/>
              <a:ext cx="0" cy="480"/>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240" name="Line 147">
              <a:extLst>
                <a:ext uri="{FF2B5EF4-FFF2-40B4-BE49-F238E27FC236}">
                  <a16:creationId xmlns:a16="http://schemas.microsoft.com/office/drawing/2014/main" id="{5C5F3ED3-EC5F-4312-970B-2E6D09DCE5B7}"/>
                </a:ext>
              </a:extLst>
            </p:cNvPr>
            <p:cNvSpPr>
              <a:spLocks noChangeShapeType="1"/>
            </p:cNvSpPr>
            <p:nvPr/>
          </p:nvSpPr>
          <p:spPr bwMode="auto">
            <a:xfrm>
              <a:off x="96" y="2448"/>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219" name="Freeform 148">
            <a:extLst>
              <a:ext uri="{FF2B5EF4-FFF2-40B4-BE49-F238E27FC236}">
                <a16:creationId xmlns:a16="http://schemas.microsoft.com/office/drawing/2014/main" id="{D82A6C2E-8D52-4752-A958-D8C812D43FBE}"/>
              </a:ext>
            </a:extLst>
          </p:cNvPr>
          <p:cNvSpPr>
            <a:spLocks/>
          </p:cNvSpPr>
          <p:nvPr/>
        </p:nvSpPr>
        <p:spPr bwMode="auto">
          <a:xfrm>
            <a:off x="4789166" y="620688"/>
            <a:ext cx="1112838" cy="649288"/>
          </a:xfrm>
          <a:custGeom>
            <a:avLst/>
            <a:gdLst/>
            <a:ahLst/>
            <a:cxnLst>
              <a:cxn ang="0">
                <a:pos x="0" y="375"/>
              </a:cxn>
              <a:cxn ang="0">
                <a:pos x="187" y="55"/>
              </a:cxn>
              <a:cxn ang="0">
                <a:pos x="440" y="667"/>
              </a:cxn>
              <a:cxn ang="0">
                <a:pos x="700" y="41"/>
              </a:cxn>
              <a:cxn ang="0">
                <a:pos x="981" y="659"/>
              </a:cxn>
              <a:cxn ang="0">
                <a:pos x="1269" y="48"/>
              </a:cxn>
              <a:cxn ang="0">
                <a:pos x="1410" y="371"/>
              </a:cxn>
            </a:cxnLst>
            <a:rect l="0" t="0" r="r" b="b"/>
            <a:pathLst>
              <a:path w="1410" h="669">
                <a:moveTo>
                  <a:pt x="0" y="375"/>
                </a:moveTo>
                <a:cubicBezTo>
                  <a:pt x="31" y="322"/>
                  <a:pt x="114" y="6"/>
                  <a:pt x="187" y="55"/>
                </a:cubicBezTo>
                <a:cubicBezTo>
                  <a:pt x="260" y="104"/>
                  <a:pt x="355" y="669"/>
                  <a:pt x="440" y="667"/>
                </a:cubicBezTo>
                <a:cubicBezTo>
                  <a:pt x="525" y="665"/>
                  <a:pt x="610" y="42"/>
                  <a:pt x="700" y="41"/>
                </a:cubicBezTo>
                <a:cubicBezTo>
                  <a:pt x="790" y="40"/>
                  <a:pt x="886" y="658"/>
                  <a:pt x="981" y="659"/>
                </a:cubicBezTo>
                <a:cubicBezTo>
                  <a:pt x="1076" y="660"/>
                  <a:pt x="1198" y="96"/>
                  <a:pt x="1269" y="48"/>
                </a:cubicBezTo>
                <a:cubicBezTo>
                  <a:pt x="1340" y="0"/>
                  <a:pt x="1381" y="304"/>
                  <a:pt x="1410" y="371"/>
                </a:cubicBezTo>
              </a:path>
            </a:pathLst>
          </a:custGeom>
          <a:noFill/>
          <a:ln w="38100">
            <a:solidFill>
              <a:srgbClr val="FF0000"/>
            </a:solidFill>
            <a:round/>
            <a:headEnd/>
            <a:tailEnd/>
          </a:ln>
          <a:effectLst/>
        </p:spPr>
        <p:txBody>
          <a:bodyPr/>
          <a:lstStyle/>
          <a:p>
            <a:endParaRPr lang="ja-JP" altLang="en-US"/>
          </a:p>
        </p:txBody>
      </p:sp>
      <p:graphicFrame>
        <p:nvGraphicFramePr>
          <p:cNvPr id="220" name="Object 149">
            <a:extLst>
              <a:ext uri="{FF2B5EF4-FFF2-40B4-BE49-F238E27FC236}">
                <a16:creationId xmlns:a16="http://schemas.microsoft.com/office/drawing/2014/main" id="{B2A11158-C72D-464B-AA00-A785380DC6AC}"/>
              </a:ext>
            </a:extLst>
          </p:cNvPr>
          <p:cNvGraphicFramePr>
            <a:graphicFrameLocks noChangeAspect="1"/>
          </p:cNvGraphicFramePr>
          <p:nvPr/>
        </p:nvGraphicFramePr>
        <p:xfrm>
          <a:off x="4793929" y="620688"/>
          <a:ext cx="1435100" cy="792163"/>
        </p:xfrm>
        <a:graphic>
          <a:graphicData uri="http://schemas.openxmlformats.org/presentationml/2006/ole">
            <mc:AlternateContent xmlns:mc="http://schemas.openxmlformats.org/markup-compatibility/2006">
              <mc:Choice xmlns:v="urn:schemas-microsoft-com:vml" Requires="v">
                <p:oleObj name="Micrografx Windows Draw 4.0J 描画" r:id="rId6" imgW="2885760" imgH="645840" progId="">
                  <p:embed/>
                </p:oleObj>
              </mc:Choice>
              <mc:Fallback>
                <p:oleObj name="Micrografx Windows Draw 4.0J 描画" r:id="rId6" imgW="2885760" imgH="645840" progId="">
                  <p:embed/>
                  <p:pic>
                    <p:nvPicPr>
                      <p:cNvPr id="220" name="Object 149">
                        <a:extLst>
                          <a:ext uri="{FF2B5EF4-FFF2-40B4-BE49-F238E27FC236}">
                            <a16:creationId xmlns:a16="http://schemas.microsoft.com/office/drawing/2014/main" id="{B2A11158-C72D-464B-AA00-A785380DC6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3929" y="620688"/>
                        <a:ext cx="14351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21" name="Group 156">
            <a:extLst>
              <a:ext uri="{FF2B5EF4-FFF2-40B4-BE49-F238E27FC236}">
                <a16:creationId xmlns:a16="http://schemas.microsoft.com/office/drawing/2014/main" id="{B807E995-7DA3-4607-B066-B36BE5EF2286}"/>
              </a:ext>
            </a:extLst>
          </p:cNvPr>
          <p:cNvGrpSpPr>
            <a:grpSpLocks/>
          </p:cNvGrpSpPr>
          <p:nvPr/>
        </p:nvGrpSpPr>
        <p:grpSpPr bwMode="auto">
          <a:xfrm>
            <a:off x="8029254" y="765151"/>
            <a:ext cx="647700" cy="431800"/>
            <a:chOff x="2563" y="2523"/>
            <a:chExt cx="498" cy="272"/>
          </a:xfrm>
        </p:grpSpPr>
        <p:sp>
          <p:nvSpPr>
            <p:cNvPr id="237" name="AutoShape 157">
              <a:extLst>
                <a:ext uri="{FF2B5EF4-FFF2-40B4-BE49-F238E27FC236}">
                  <a16:creationId xmlns:a16="http://schemas.microsoft.com/office/drawing/2014/main" id="{35040287-1DBF-4DF6-B4D5-8A727D504240}"/>
                </a:ext>
              </a:extLst>
            </p:cNvPr>
            <p:cNvSpPr>
              <a:spLocks noChangeArrowheads="1"/>
            </p:cNvSpPr>
            <p:nvPr/>
          </p:nvSpPr>
          <p:spPr bwMode="auto">
            <a:xfrm rot="5400000">
              <a:off x="2585" y="2546"/>
              <a:ext cx="182" cy="226"/>
            </a:xfrm>
            <a:prstGeom prst="can">
              <a:avLst>
                <a:gd name="adj" fmla="val 31044"/>
              </a:avLst>
            </a:prstGeom>
            <a:solidFill>
              <a:srgbClr val="808080"/>
            </a:solidFill>
            <a:ln w="38100">
              <a:solidFill>
                <a:schemeClr val="tx1"/>
              </a:solidFill>
              <a:round/>
              <a:headEnd/>
              <a:tailEnd/>
            </a:ln>
            <a:effectLst/>
          </p:spPr>
          <p:txBody>
            <a:bodyPr wrap="none" anchor="ctr"/>
            <a:lstStyle/>
            <a:p>
              <a:endParaRPr lang="ja-JP" altLang="en-US"/>
            </a:p>
          </p:txBody>
        </p:sp>
        <p:sp>
          <p:nvSpPr>
            <p:cNvPr id="238" name="AutoShape 158">
              <a:extLst>
                <a:ext uri="{FF2B5EF4-FFF2-40B4-BE49-F238E27FC236}">
                  <a16:creationId xmlns:a16="http://schemas.microsoft.com/office/drawing/2014/main" id="{F5134500-9C44-4E54-9374-88E9292BFBC5}"/>
                </a:ext>
              </a:extLst>
            </p:cNvPr>
            <p:cNvSpPr>
              <a:spLocks noChangeArrowheads="1"/>
            </p:cNvSpPr>
            <p:nvPr/>
          </p:nvSpPr>
          <p:spPr bwMode="auto">
            <a:xfrm>
              <a:off x="2653" y="2523"/>
              <a:ext cx="408" cy="272"/>
            </a:xfrm>
            <a:prstGeom prst="cube">
              <a:avLst>
                <a:gd name="adj" fmla="val 25000"/>
              </a:avLst>
            </a:prstGeom>
            <a:solidFill>
              <a:srgbClr val="808080"/>
            </a:solidFill>
            <a:ln w="38100">
              <a:solidFill>
                <a:schemeClr val="tx1"/>
              </a:solidFill>
              <a:miter lim="800000"/>
              <a:headEnd/>
              <a:tailEnd/>
            </a:ln>
            <a:effectLst/>
          </p:spPr>
          <p:txBody>
            <a:bodyPr wrap="none" anchor="ctr"/>
            <a:lstStyle/>
            <a:p>
              <a:endParaRPr lang="ja-JP" altLang="en-US"/>
            </a:p>
          </p:txBody>
        </p:sp>
      </p:grpSp>
      <p:sp>
        <p:nvSpPr>
          <p:cNvPr id="222" name="Line 161">
            <a:extLst>
              <a:ext uri="{FF2B5EF4-FFF2-40B4-BE49-F238E27FC236}">
                <a16:creationId xmlns:a16="http://schemas.microsoft.com/office/drawing/2014/main" id="{6C04628D-B696-4EFE-8471-E3D69FC8406B}"/>
              </a:ext>
            </a:extLst>
          </p:cNvPr>
          <p:cNvSpPr>
            <a:spLocks noChangeShapeType="1"/>
          </p:cNvSpPr>
          <p:nvPr/>
        </p:nvSpPr>
        <p:spPr bwMode="auto">
          <a:xfrm>
            <a:off x="6876729" y="1558255"/>
            <a:ext cx="66675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aphicFrame>
        <p:nvGraphicFramePr>
          <p:cNvPr id="223" name="Object 162">
            <a:extLst>
              <a:ext uri="{FF2B5EF4-FFF2-40B4-BE49-F238E27FC236}">
                <a16:creationId xmlns:a16="http://schemas.microsoft.com/office/drawing/2014/main" id="{AFFAC707-FEBF-4B9B-9E6C-91AFC2C75E89}"/>
              </a:ext>
            </a:extLst>
          </p:cNvPr>
          <p:cNvGraphicFramePr>
            <a:graphicFrameLocks noChangeAspect="1"/>
          </p:cNvGraphicFramePr>
          <p:nvPr/>
        </p:nvGraphicFramePr>
        <p:xfrm>
          <a:off x="6594154" y="620688"/>
          <a:ext cx="1435100" cy="792163"/>
        </p:xfrm>
        <a:graphic>
          <a:graphicData uri="http://schemas.openxmlformats.org/presentationml/2006/ole">
            <mc:AlternateContent xmlns:mc="http://schemas.openxmlformats.org/markup-compatibility/2006">
              <mc:Choice xmlns:v="urn:schemas-microsoft-com:vml" Requires="v">
                <p:oleObj name="Micrografx Windows Draw 4.0J 描画" r:id="rId8" imgW="2885760" imgH="645840" progId="">
                  <p:embed/>
                </p:oleObj>
              </mc:Choice>
              <mc:Fallback>
                <p:oleObj name="Micrografx Windows Draw 4.0J 描画" r:id="rId8" imgW="2885760" imgH="645840" progId="">
                  <p:embed/>
                  <p:pic>
                    <p:nvPicPr>
                      <p:cNvPr id="223" name="Object 162">
                        <a:extLst>
                          <a:ext uri="{FF2B5EF4-FFF2-40B4-BE49-F238E27FC236}">
                            <a16:creationId xmlns:a16="http://schemas.microsoft.com/office/drawing/2014/main" id="{AFFAC707-FEBF-4B9B-9E6C-91AFC2C75E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4154" y="620688"/>
                        <a:ext cx="14351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4" name="Line 164">
            <a:extLst>
              <a:ext uri="{FF2B5EF4-FFF2-40B4-BE49-F238E27FC236}">
                <a16:creationId xmlns:a16="http://schemas.microsoft.com/office/drawing/2014/main" id="{8C3DDE39-5C57-447F-94A0-1932453791A2}"/>
              </a:ext>
            </a:extLst>
          </p:cNvPr>
          <p:cNvSpPr>
            <a:spLocks noChangeShapeType="1"/>
          </p:cNvSpPr>
          <p:nvPr/>
        </p:nvSpPr>
        <p:spPr bwMode="auto">
          <a:xfrm>
            <a:off x="6589391" y="981051"/>
            <a:ext cx="1368425" cy="0"/>
          </a:xfrm>
          <a:prstGeom prst="line">
            <a:avLst/>
          </a:prstGeom>
          <a:noFill/>
          <a:ln w="38100">
            <a:solidFill>
              <a:schemeClr val="tx1"/>
            </a:solidFill>
            <a:round/>
            <a:headEnd/>
            <a:tailEnd type="stealth" w="med" len="med"/>
          </a:ln>
          <a:effectLst/>
        </p:spPr>
        <p:txBody>
          <a:bodyPr/>
          <a:lstStyle/>
          <a:p>
            <a:endParaRPr lang="ja-JP" altLang="en-US"/>
          </a:p>
        </p:txBody>
      </p:sp>
      <p:grpSp>
        <p:nvGrpSpPr>
          <p:cNvPr id="241" name="グループ化 240">
            <a:extLst>
              <a:ext uri="{FF2B5EF4-FFF2-40B4-BE49-F238E27FC236}">
                <a16:creationId xmlns:a16="http://schemas.microsoft.com/office/drawing/2014/main" id="{D83DD495-1538-463B-8466-8BF927F7C4EE}"/>
              </a:ext>
            </a:extLst>
          </p:cNvPr>
          <p:cNvGrpSpPr/>
          <p:nvPr/>
        </p:nvGrpSpPr>
        <p:grpSpPr>
          <a:xfrm>
            <a:off x="1763688" y="621829"/>
            <a:ext cx="360040" cy="720080"/>
            <a:chOff x="3763728" y="2708920"/>
            <a:chExt cx="720080" cy="1440160"/>
          </a:xfrm>
        </p:grpSpPr>
        <p:sp>
          <p:nvSpPr>
            <p:cNvPr id="242" name="楕円 241">
              <a:extLst>
                <a:ext uri="{FF2B5EF4-FFF2-40B4-BE49-F238E27FC236}">
                  <a16:creationId xmlns:a16="http://schemas.microsoft.com/office/drawing/2014/main" id="{661E975A-2FF5-47E7-8F23-5297B87F31E5}"/>
                </a:ext>
              </a:extLst>
            </p:cNvPr>
            <p:cNvSpPr/>
            <p:nvPr/>
          </p:nvSpPr>
          <p:spPr bwMode="auto">
            <a:xfrm>
              <a:off x="3763728" y="2708920"/>
              <a:ext cx="720080" cy="144016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243" name="直線コネクタ 242">
              <a:extLst>
                <a:ext uri="{FF2B5EF4-FFF2-40B4-BE49-F238E27FC236}">
                  <a16:creationId xmlns:a16="http://schemas.microsoft.com/office/drawing/2014/main" id="{0C1A4EE5-E28C-45D7-86DE-9326203E159C}"/>
                </a:ext>
              </a:extLst>
            </p:cNvPr>
            <p:cNvCxnSpPr/>
            <p:nvPr/>
          </p:nvCxnSpPr>
          <p:spPr bwMode="auto">
            <a:xfrm flipV="1">
              <a:off x="4123768" y="270892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44" name="直線コネクタ 243">
              <a:extLst>
                <a:ext uri="{FF2B5EF4-FFF2-40B4-BE49-F238E27FC236}">
                  <a16:creationId xmlns:a16="http://schemas.microsoft.com/office/drawing/2014/main" id="{986B9BB2-2CB5-49FC-8EC2-282AE02A7BB0}"/>
                </a:ext>
              </a:extLst>
            </p:cNvPr>
            <p:cNvCxnSpPr/>
            <p:nvPr/>
          </p:nvCxnSpPr>
          <p:spPr bwMode="auto">
            <a:xfrm flipV="1">
              <a:off x="4195776" y="270892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45" name="直線コネクタ 244">
              <a:extLst>
                <a:ext uri="{FF2B5EF4-FFF2-40B4-BE49-F238E27FC236}">
                  <a16:creationId xmlns:a16="http://schemas.microsoft.com/office/drawing/2014/main" id="{2CC7F77A-309B-43F9-837A-65675640F6E6}"/>
                </a:ext>
              </a:extLst>
            </p:cNvPr>
            <p:cNvCxnSpPr/>
            <p:nvPr/>
          </p:nvCxnSpPr>
          <p:spPr bwMode="auto">
            <a:xfrm flipV="1">
              <a:off x="4051760" y="270892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46" name="直線コネクタ 245">
              <a:extLst>
                <a:ext uri="{FF2B5EF4-FFF2-40B4-BE49-F238E27FC236}">
                  <a16:creationId xmlns:a16="http://schemas.microsoft.com/office/drawing/2014/main" id="{37099C72-8797-49F4-89C7-8220A76012C9}"/>
                </a:ext>
              </a:extLst>
            </p:cNvPr>
            <p:cNvCxnSpPr>
              <a:cxnSpLocks/>
            </p:cNvCxnSpPr>
            <p:nvPr/>
          </p:nvCxnSpPr>
          <p:spPr bwMode="auto">
            <a:xfrm flipV="1">
              <a:off x="4267784" y="2780928"/>
              <a:ext cx="0" cy="12961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47" name="直線コネクタ 246">
              <a:extLst>
                <a:ext uri="{FF2B5EF4-FFF2-40B4-BE49-F238E27FC236}">
                  <a16:creationId xmlns:a16="http://schemas.microsoft.com/office/drawing/2014/main" id="{B5EA9332-7E6A-42BD-B7DE-DAD27089499D}"/>
                </a:ext>
              </a:extLst>
            </p:cNvPr>
            <p:cNvCxnSpPr>
              <a:cxnSpLocks/>
            </p:cNvCxnSpPr>
            <p:nvPr/>
          </p:nvCxnSpPr>
          <p:spPr bwMode="auto">
            <a:xfrm flipV="1">
              <a:off x="3979752" y="2780928"/>
              <a:ext cx="0" cy="12961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48" name="直線コネクタ 247">
              <a:extLst>
                <a:ext uri="{FF2B5EF4-FFF2-40B4-BE49-F238E27FC236}">
                  <a16:creationId xmlns:a16="http://schemas.microsoft.com/office/drawing/2014/main" id="{8AC3E650-B145-4AA1-8825-A0958AB67B02}"/>
                </a:ext>
              </a:extLst>
            </p:cNvPr>
            <p:cNvCxnSpPr>
              <a:cxnSpLocks/>
            </p:cNvCxnSpPr>
            <p:nvPr/>
          </p:nvCxnSpPr>
          <p:spPr bwMode="auto">
            <a:xfrm flipV="1">
              <a:off x="4339792" y="2852936"/>
              <a:ext cx="0" cy="115212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49" name="直線コネクタ 248">
              <a:extLst>
                <a:ext uri="{FF2B5EF4-FFF2-40B4-BE49-F238E27FC236}">
                  <a16:creationId xmlns:a16="http://schemas.microsoft.com/office/drawing/2014/main" id="{6F31D84A-D711-4323-9F7D-DAFFA3FB34DF}"/>
                </a:ext>
              </a:extLst>
            </p:cNvPr>
            <p:cNvCxnSpPr>
              <a:cxnSpLocks/>
            </p:cNvCxnSpPr>
            <p:nvPr/>
          </p:nvCxnSpPr>
          <p:spPr bwMode="auto">
            <a:xfrm flipV="1">
              <a:off x="3907744" y="2852936"/>
              <a:ext cx="0" cy="115212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0" name="直線コネクタ 249">
              <a:extLst>
                <a:ext uri="{FF2B5EF4-FFF2-40B4-BE49-F238E27FC236}">
                  <a16:creationId xmlns:a16="http://schemas.microsoft.com/office/drawing/2014/main" id="{E3542328-4143-4879-AAF9-1744081252EB}"/>
                </a:ext>
              </a:extLst>
            </p:cNvPr>
            <p:cNvCxnSpPr>
              <a:cxnSpLocks/>
            </p:cNvCxnSpPr>
            <p:nvPr/>
          </p:nvCxnSpPr>
          <p:spPr bwMode="auto">
            <a:xfrm flipV="1">
              <a:off x="4411800" y="2996952"/>
              <a:ext cx="0" cy="86409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1" name="直線コネクタ 250">
              <a:extLst>
                <a:ext uri="{FF2B5EF4-FFF2-40B4-BE49-F238E27FC236}">
                  <a16:creationId xmlns:a16="http://schemas.microsoft.com/office/drawing/2014/main" id="{78185C73-E170-469A-9959-BBF901516044}"/>
                </a:ext>
              </a:extLst>
            </p:cNvPr>
            <p:cNvCxnSpPr>
              <a:cxnSpLocks/>
            </p:cNvCxnSpPr>
            <p:nvPr/>
          </p:nvCxnSpPr>
          <p:spPr bwMode="auto">
            <a:xfrm flipV="1">
              <a:off x="3835736" y="2996952"/>
              <a:ext cx="0" cy="86409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252" name="グループ化 251">
            <a:extLst>
              <a:ext uri="{FF2B5EF4-FFF2-40B4-BE49-F238E27FC236}">
                <a16:creationId xmlns:a16="http://schemas.microsoft.com/office/drawing/2014/main" id="{4CCF92AB-79F7-4F77-9CDA-1C944E600CA2}"/>
              </a:ext>
            </a:extLst>
          </p:cNvPr>
          <p:cNvGrpSpPr/>
          <p:nvPr/>
        </p:nvGrpSpPr>
        <p:grpSpPr>
          <a:xfrm>
            <a:off x="6156176" y="621829"/>
            <a:ext cx="360040" cy="720080"/>
            <a:chOff x="5388364" y="2708920"/>
            <a:chExt cx="720080" cy="1440160"/>
          </a:xfrm>
        </p:grpSpPr>
        <p:sp>
          <p:nvSpPr>
            <p:cNvPr id="253" name="楕円 252">
              <a:extLst>
                <a:ext uri="{FF2B5EF4-FFF2-40B4-BE49-F238E27FC236}">
                  <a16:creationId xmlns:a16="http://schemas.microsoft.com/office/drawing/2014/main" id="{5233A7B1-CBCD-4165-8D8A-A85E3F7301E6}"/>
                </a:ext>
              </a:extLst>
            </p:cNvPr>
            <p:cNvSpPr/>
            <p:nvPr/>
          </p:nvSpPr>
          <p:spPr bwMode="auto">
            <a:xfrm>
              <a:off x="5388364" y="2708920"/>
              <a:ext cx="720080" cy="144016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254" name="直線コネクタ 253">
              <a:extLst>
                <a:ext uri="{FF2B5EF4-FFF2-40B4-BE49-F238E27FC236}">
                  <a16:creationId xmlns:a16="http://schemas.microsoft.com/office/drawing/2014/main" id="{66A8669F-48ED-4E62-84B6-4937AEC559EC}"/>
                </a:ext>
              </a:extLst>
            </p:cNvPr>
            <p:cNvCxnSpPr>
              <a:cxnSpLocks/>
            </p:cNvCxnSpPr>
            <p:nvPr/>
          </p:nvCxnSpPr>
          <p:spPr bwMode="auto">
            <a:xfrm flipH="1">
              <a:off x="5388364" y="3429000"/>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5" name="直線コネクタ 254">
              <a:extLst>
                <a:ext uri="{FF2B5EF4-FFF2-40B4-BE49-F238E27FC236}">
                  <a16:creationId xmlns:a16="http://schemas.microsoft.com/office/drawing/2014/main" id="{BB4FD63D-7C4A-4E41-82BF-C943F554C023}"/>
                </a:ext>
              </a:extLst>
            </p:cNvPr>
            <p:cNvCxnSpPr>
              <a:cxnSpLocks/>
            </p:cNvCxnSpPr>
            <p:nvPr/>
          </p:nvCxnSpPr>
          <p:spPr bwMode="auto">
            <a:xfrm flipH="1">
              <a:off x="5388364" y="3501008"/>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6" name="直線コネクタ 255">
              <a:extLst>
                <a:ext uri="{FF2B5EF4-FFF2-40B4-BE49-F238E27FC236}">
                  <a16:creationId xmlns:a16="http://schemas.microsoft.com/office/drawing/2014/main" id="{40DD5E93-A47B-4979-B007-F602509A0291}"/>
                </a:ext>
              </a:extLst>
            </p:cNvPr>
            <p:cNvCxnSpPr>
              <a:cxnSpLocks/>
            </p:cNvCxnSpPr>
            <p:nvPr/>
          </p:nvCxnSpPr>
          <p:spPr bwMode="auto">
            <a:xfrm flipH="1">
              <a:off x="5388364" y="3356992"/>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7" name="直線コネクタ 256">
              <a:extLst>
                <a:ext uri="{FF2B5EF4-FFF2-40B4-BE49-F238E27FC236}">
                  <a16:creationId xmlns:a16="http://schemas.microsoft.com/office/drawing/2014/main" id="{BE3D60EC-CAA6-41F8-8217-D24DA776F50D}"/>
                </a:ext>
              </a:extLst>
            </p:cNvPr>
            <p:cNvCxnSpPr>
              <a:cxnSpLocks/>
            </p:cNvCxnSpPr>
            <p:nvPr/>
          </p:nvCxnSpPr>
          <p:spPr bwMode="auto">
            <a:xfrm flipH="1">
              <a:off x="5388364" y="3284984"/>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8" name="直線コネクタ 257">
              <a:extLst>
                <a:ext uri="{FF2B5EF4-FFF2-40B4-BE49-F238E27FC236}">
                  <a16:creationId xmlns:a16="http://schemas.microsoft.com/office/drawing/2014/main" id="{D5DF5D64-8EF8-49B1-A5FC-FD5A205E990C}"/>
                </a:ext>
              </a:extLst>
            </p:cNvPr>
            <p:cNvCxnSpPr>
              <a:cxnSpLocks/>
            </p:cNvCxnSpPr>
            <p:nvPr/>
          </p:nvCxnSpPr>
          <p:spPr bwMode="auto">
            <a:xfrm flipH="1">
              <a:off x="5388364" y="3573016"/>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9" name="直線コネクタ 258">
              <a:extLst>
                <a:ext uri="{FF2B5EF4-FFF2-40B4-BE49-F238E27FC236}">
                  <a16:creationId xmlns:a16="http://schemas.microsoft.com/office/drawing/2014/main" id="{38951D41-F492-4902-BCE8-7E672C1F2C28}"/>
                </a:ext>
              </a:extLst>
            </p:cNvPr>
            <p:cNvCxnSpPr>
              <a:cxnSpLocks/>
            </p:cNvCxnSpPr>
            <p:nvPr/>
          </p:nvCxnSpPr>
          <p:spPr bwMode="auto">
            <a:xfrm flipH="1">
              <a:off x="5388364" y="3212976"/>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0" name="直線コネクタ 259">
              <a:extLst>
                <a:ext uri="{FF2B5EF4-FFF2-40B4-BE49-F238E27FC236}">
                  <a16:creationId xmlns:a16="http://schemas.microsoft.com/office/drawing/2014/main" id="{197BD4EF-4D81-4DCE-9BBB-1276D6CCFC1E}"/>
                </a:ext>
              </a:extLst>
            </p:cNvPr>
            <p:cNvCxnSpPr>
              <a:cxnSpLocks/>
            </p:cNvCxnSpPr>
            <p:nvPr/>
          </p:nvCxnSpPr>
          <p:spPr bwMode="auto">
            <a:xfrm flipH="1">
              <a:off x="5388364" y="3645024"/>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1" name="直線コネクタ 260">
              <a:extLst>
                <a:ext uri="{FF2B5EF4-FFF2-40B4-BE49-F238E27FC236}">
                  <a16:creationId xmlns:a16="http://schemas.microsoft.com/office/drawing/2014/main" id="{B84EAC67-9044-4DFD-A4B0-27C25A0FC3ED}"/>
                </a:ext>
              </a:extLst>
            </p:cNvPr>
            <p:cNvCxnSpPr>
              <a:cxnSpLocks/>
            </p:cNvCxnSpPr>
            <p:nvPr/>
          </p:nvCxnSpPr>
          <p:spPr bwMode="auto">
            <a:xfrm flipH="1">
              <a:off x="5420732" y="3140968"/>
              <a:ext cx="64807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2" name="直線コネクタ 261">
              <a:extLst>
                <a:ext uri="{FF2B5EF4-FFF2-40B4-BE49-F238E27FC236}">
                  <a16:creationId xmlns:a16="http://schemas.microsoft.com/office/drawing/2014/main" id="{BD525FB0-9238-4646-8C0D-909FBD288AD8}"/>
                </a:ext>
              </a:extLst>
            </p:cNvPr>
            <p:cNvCxnSpPr>
              <a:cxnSpLocks/>
            </p:cNvCxnSpPr>
            <p:nvPr/>
          </p:nvCxnSpPr>
          <p:spPr bwMode="auto">
            <a:xfrm flipH="1">
              <a:off x="5420732" y="3717032"/>
              <a:ext cx="64807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3" name="直線コネクタ 262">
              <a:extLst>
                <a:ext uri="{FF2B5EF4-FFF2-40B4-BE49-F238E27FC236}">
                  <a16:creationId xmlns:a16="http://schemas.microsoft.com/office/drawing/2014/main" id="{481ED06F-88E8-4957-B037-CBD607817F16}"/>
                </a:ext>
              </a:extLst>
            </p:cNvPr>
            <p:cNvCxnSpPr>
              <a:cxnSpLocks/>
            </p:cNvCxnSpPr>
            <p:nvPr/>
          </p:nvCxnSpPr>
          <p:spPr bwMode="auto">
            <a:xfrm flipH="1">
              <a:off x="5460372" y="3068960"/>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4" name="直線コネクタ 263">
              <a:extLst>
                <a:ext uri="{FF2B5EF4-FFF2-40B4-BE49-F238E27FC236}">
                  <a16:creationId xmlns:a16="http://schemas.microsoft.com/office/drawing/2014/main" id="{2EAC3908-9F0E-4D9B-85F7-05D3FB3DB1B3}"/>
                </a:ext>
              </a:extLst>
            </p:cNvPr>
            <p:cNvCxnSpPr>
              <a:cxnSpLocks/>
            </p:cNvCxnSpPr>
            <p:nvPr/>
          </p:nvCxnSpPr>
          <p:spPr bwMode="auto">
            <a:xfrm flipH="1">
              <a:off x="5460372" y="3789040"/>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5" name="直線コネクタ 264">
              <a:extLst>
                <a:ext uri="{FF2B5EF4-FFF2-40B4-BE49-F238E27FC236}">
                  <a16:creationId xmlns:a16="http://schemas.microsoft.com/office/drawing/2014/main" id="{970F82C4-E9C2-4015-B001-FDB58DFA5875}"/>
                </a:ext>
              </a:extLst>
            </p:cNvPr>
            <p:cNvCxnSpPr>
              <a:cxnSpLocks/>
            </p:cNvCxnSpPr>
            <p:nvPr/>
          </p:nvCxnSpPr>
          <p:spPr bwMode="auto">
            <a:xfrm flipH="1">
              <a:off x="5460372" y="2996952"/>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6" name="直線コネクタ 265">
              <a:extLst>
                <a:ext uri="{FF2B5EF4-FFF2-40B4-BE49-F238E27FC236}">
                  <a16:creationId xmlns:a16="http://schemas.microsoft.com/office/drawing/2014/main" id="{29F54ECE-2C4F-4CB5-A31F-D22979E42F83}"/>
                </a:ext>
              </a:extLst>
            </p:cNvPr>
            <p:cNvCxnSpPr>
              <a:cxnSpLocks/>
            </p:cNvCxnSpPr>
            <p:nvPr/>
          </p:nvCxnSpPr>
          <p:spPr bwMode="auto">
            <a:xfrm flipH="1">
              <a:off x="5460372" y="3861048"/>
              <a:ext cx="5760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7" name="直線コネクタ 266">
              <a:extLst>
                <a:ext uri="{FF2B5EF4-FFF2-40B4-BE49-F238E27FC236}">
                  <a16:creationId xmlns:a16="http://schemas.microsoft.com/office/drawing/2014/main" id="{F28F8D3E-81E0-4D4F-97E2-0837695FA5C9}"/>
                </a:ext>
              </a:extLst>
            </p:cNvPr>
            <p:cNvCxnSpPr>
              <a:cxnSpLocks/>
            </p:cNvCxnSpPr>
            <p:nvPr/>
          </p:nvCxnSpPr>
          <p:spPr bwMode="auto">
            <a:xfrm flipH="1">
              <a:off x="5492740" y="2924944"/>
              <a:ext cx="5040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8" name="直線コネクタ 267">
              <a:extLst>
                <a:ext uri="{FF2B5EF4-FFF2-40B4-BE49-F238E27FC236}">
                  <a16:creationId xmlns:a16="http://schemas.microsoft.com/office/drawing/2014/main" id="{D2C24A88-5C5D-4641-9424-45B9481D06EA}"/>
                </a:ext>
              </a:extLst>
            </p:cNvPr>
            <p:cNvCxnSpPr>
              <a:cxnSpLocks/>
            </p:cNvCxnSpPr>
            <p:nvPr/>
          </p:nvCxnSpPr>
          <p:spPr bwMode="auto">
            <a:xfrm flipH="1">
              <a:off x="5492740" y="3933056"/>
              <a:ext cx="5040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9" name="直線コネクタ 268">
              <a:extLst>
                <a:ext uri="{FF2B5EF4-FFF2-40B4-BE49-F238E27FC236}">
                  <a16:creationId xmlns:a16="http://schemas.microsoft.com/office/drawing/2014/main" id="{98D83996-C378-4A90-9405-5273BADA58C0}"/>
                </a:ext>
              </a:extLst>
            </p:cNvPr>
            <p:cNvCxnSpPr>
              <a:cxnSpLocks/>
            </p:cNvCxnSpPr>
            <p:nvPr/>
          </p:nvCxnSpPr>
          <p:spPr bwMode="auto">
            <a:xfrm flipH="1">
              <a:off x="5532380" y="2852936"/>
              <a:ext cx="4320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70" name="直線コネクタ 269">
              <a:extLst>
                <a:ext uri="{FF2B5EF4-FFF2-40B4-BE49-F238E27FC236}">
                  <a16:creationId xmlns:a16="http://schemas.microsoft.com/office/drawing/2014/main" id="{9A98B06E-8580-4621-BB6B-24642A273D7F}"/>
                </a:ext>
              </a:extLst>
            </p:cNvPr>
            <p:cNvCxnSpPr>
              <a:cxnSpLocks/>
            </p:cNvCxnSpPr>
            <p:nvPr/>
          </p:nvCxnSpPr>
          <p:spPr bwMode="auto">
            <a:xfrm flipH="1">
              <a:off x="5532380" y="4005064"/>
              <a:ext cx="4320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71" name="直線コネクタ 270">
              <a:extLst>
                <a:ext uri="{FF2B5EF4-FFF2-40B4-BE49-F238E27FC236}">
                  <a16:creationId xmlns:a16="http://schemas.microsoft.com/office/drawing/2014/main" id="{F973AE2B-419F-46E9-A867-E03AB4AB9AE6}"/>
                </a:ext>
              </a:extLst>
            </p:cNvPr>
            <p:cNvCxnSpPr>
              <a:cxnSpLocks/>
            </p:cNvCxnSpPr>
            <p:nvPr/>
          </p:nvCxnSpPr>
          <p:spPr bwMode="auto">
            <a:xfrm flipH="1">
              <a:off x="5604388" y="2780928"/>
              <a:ext cx="28803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72" name="直線コネクタ 271">
              <a:extLst>
                <a:ext uri="{FF2B5EF4-FFF2-40B4-BE49-F238E27FC236}">
                  <a16:creationId xmlns:a16="http://schemas.microsoft.com/office/drawing/2014/main" id="{D2AD4B75-66C5-4B8C-8AC1-83C91FD74590}"/>
                </a:ext>
              </a:extLst>
            </p:cNvPr>
            <p:cNvCxnSpPr>
              <a:cxnSpLocks/>
            </p:cNvCxnSpPr>
            <p:nvPr/>
          </p:nvCxnSpPr>
          <p:spPr bwMode="auto">
            <a:xfrm flipH="1">
              <a:off x="5604388" y="4077072"/>
              <a:ext cx="28803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273" name="テキスト ボックス 272">
            <a:extLst>
              <a:ext uri="{FF2B5EF4-FFF2-40B4-BE49-F238E27FC236}">
                <a16:creationId xmlns:a16="http://schemas.microsoft.com/office/drawing/2014/main" id="{293FFADA-ED3B-4244-A95C-6B1206483A66}"/>
              </a:ext>
            </a:extLst>
          </p:cNvPr>
          <p:cNvSpPr txBox="1"/>
          <p:nvPr/>
        </p:nvSpPr>
        <p:spPr>
          <a:xfrm>
            <a:off x="3203848" y="5013176"/>
            <a:ext cx="343364" cy="369332"/>
          </a:xfrm>
          <a:prstGeom prst="rect">
            <a:avLst/>
          </a:prstGeom>
          <a:noFill/>
        </p:spPr>
        <p:txBody>
          <a:bodyPr wrap="none" rtlCol="0">
            <a:spAutoFit/>
          </a:bodyPr>
          <a:lstStyle/>
          <a:p>
            <a:r>
              <a:rPr kumimoji="1" lang="en-US" altLang="ja-JP" dirty="0">
                <a:latin typeface="Symbol" panose="05050102010706020507" pitchFamily="18" charset="2"/>
              </a:rPr>
              <a:t>y</a:t>
            </a:r>
            <a:endParaRPr kumimoji="1" lang="ja-JP" altLang="en-US" dirty="0"/>
          </a:p>
        </p:txBody>
      </p:sp>
      <p:sp>
        <p:nvSpPr>
          <p:cNvPr id="274" name="テキスト ボックス 273">
            <a:extLst>
              <a:ext uri="{FF2B5EF4-FFF2-40B4-BE49-F238E27FC236}">
                <a16:creationId xmlns:a16="http://schemas.microsoft.com/office/drawing/2014/main" id="{CE849029-AA1D-422C-A64A-732B2A79A5AC}"/>
              </a:ext>
            </a:extLst>
          </p:cNvPr>
          <p:cNvSpPr txBox="1"/>
          <p:nvPr/>
        </p:nvSpPr>
        <p:spPr>
          <a:xfrm>
            <a:off x="6660232" y="5013176"/>
            <a:ext cx="343364" cy="369332"/>
          </a:xfrm>
          <a:prstGeom prst="rect">
            <a:avLst/>
          </a:prstGeom>
          <a:noFill/>
        </p:spPr>
        <p:txBody>
          <a:bodyPr wrap="none" rtlCol="0">
            <a:spAutoFit/>
          </a:bodyPr>
          <a:lstStyle/>
          <a:p>
            <a:r>
              <a:rPr kumimoji="1" lang="en-US" altLang="ja-JP" dirty="0">
                <a:latin typeface="Symbol" panose="05050102010706020507" pitchFamily="18" charset="2"/>
              </a:rPr>
              <a:t>y</a:t>
            </a:r>
            <a:endParaRPr kumimoji="1" lang="ja-JP" altLang="en-US" dirty="0"/>
          </a:p>
        </p:txBody>
      </p:sp>
      <p:sp>
        <p:nvSpPr>
          <p:cNvPr id="225" name="正方形/長方形 224">
            <a:extLst>
              <a:ext uri="{FF2B5EF4-FFF2-40B4-BE49-F238E27FC236}">
                <a16:creationId xmlns:a16="http://schemas.microsoft.com/office/drawing/2014/main" id="{689B4473-9037-4F76-957E-EB0D0CC9614C}"/>
              </a:ext>
            </a:extLst>
          </p:cNvPr>
          <p:cNvSpPr/>
          <p:nvPr/>
        </p:nvSpPr>
        <p:spPr bwMode="auto">
          <a:xfrm>
            <a:off x="251520" y="116632"/>
            <a:ext cx="3888432" cy="216024"/>
          </a:xfrm>
          <a:prstGeom prst="rect">
            <a:avLst/>
          </a:prstGeom>
          <a:solidFill>
            <a:srgbClr val="E6E6E6"/>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26" name="正方形/長方形 225">
            <a:extLst>
              <a:ext uri="{FF2B5EF4-FFF2-40B4-BE49-F238E27FC236}">
                <a16:creationId xmlns:a16="http://schemas.microsoft.com/office/drawing/2014/main" id="{30038508-18D7-4DBD-A264-DEAAEFA480BA}"/>
              </a:ext>
            </a:extLst>
          </p:cNvPr>
          <p:cNvSpPr/>
          <p:nvPr/>
        </p:nvSpPr>
        <p:spPr bwMode="auto">
          <a:xfrm>
            <a:off x="251520" y="116632"/>
            <a:ext cx="216024" cy="216024"/>
          </a:xfrm>
          <a:prstGeom prst="rect">
            <a:avLst/>
          </a:prstGeom>
          <a:solidFill>
            <a:srgbClr val="06B025"/>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27" name="正方形/長方形 226">
            <a:extLst>
              <a:ext uri="{FF2B5EF4-FFF2-40B4-BE49-F238E27FC236}">
                <a16:creationId xmlns:a16="http://schemas.microsoft.com/office/drawing/2014/main" id="{3B63C6C1-E296-46E5-B8C5-B875F602B437}"/>
              </a:ext>
            </a:extLst>
          </p:cNvPr>
          <p:cNvSpPr/>
          <p:nvPr/>
        </p:nvSpPr>
        <p:spPr bwMode="auto">
          <a:xfrm>
            <a:off x="467544" y="116632"/>
            <a:ext cx="216024" cy="216024"/>
          </a:xfrm>
          <a:prstGeom prst="rect">
            <a:avLst/>
          </a:prstGeom>
          <a:solidFill>
            <a:srgbClr val="06B025"/>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28" name="正方形/長方形 227">
            <a:extLst>
              <a:ext uri="{FF2B5EF4-FFF2-40B4-BE49-F238E27FC236}">
                <a16:creationId xmlns:a16="http://schemas.microsoft.com/office/drawing/2014/main" id="{23DDDDE2-7666-4B0A-BCAB-A0C58F025BFD}"/>
              </a:ext>
            </a:extLst>
          </p:cNvPr>
          <p:cNvSpPr/>
          <p:nvPr/>
        </p:nvSpPr>
        <p:spPr bwMode="auto">
          <a:xfrm>
            <a:off x="683568" y="116632"/>
            <a:ext cx="216024" cy="216024"/>
          </a:xfrm>
          <a:prstGeom prst="rect">
            <a:avLst/>
          </a:prstGeom>
          <a:solidFill>
            <a:srgbClr val="06B025"/>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3458136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noGrp="1"/>
          </p:cNvGraphicFramePr>
          <p:nvPr/>
        </p:nvGraphicFramePr>
        <p:xfrm>
          <a:off x="3851920" y="548680"/>
          <a:ext cx="5040560"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5796136" y="4725144"/>
            <a:ext cx="1061509" cy="369332"/>
          </a:xfrm>
          <a:prstGeom prst="rect">
            <a:avLst/>
          </a:prstGeom>
          <a:noFill/>
        </p:spPr>
        <p:txBody>
          <a:bodyPr wrap="none" rtlCol="0">
            <a:spAutoFit/>
          </a:bodyPr>
          <a:lstStyle/>
          <a:p>
            <a:r>
              <a:rPr kumimoji="1" lang="ja-JP" altLang="en-US" dirty="0">
                <a:latin typeface="Arial" panose="020B0604020202020204" pitchFamily="34" charset="0"/>
                <a:cs typeface="Arial" panose="020B0604020202020204" pitchFamily="34" charset="0"/>
              </a:rPr>
              <a:t>反射角</a:t>
            </a:r>
            <a:r>
              <a:rPr kumimoji="1" lang="en-US" altLang="ja-JP" dirty="0">
                <a:latin typeface="Arial" panose="020B0604020202020204" pitchFamily="34" charset="0"/>
                <a:cs typeface="Arial" panose="020B0604020202020204" pitchFamily="34" charset="0"/>
              </a:rPr>
              <a:t> </a:t>
            </a:r>
            <a:r>
              <a:rPr kumimoji="1" lang="en-US" altLang="ja-JP" i="1" dirty="0">
                <a:latin typeface="Symbol" panose="05050102010706020507" pitchFamily="18" charset="2"/>
                <a:cs typeface="Arial" panose="020B0604020202020204" pitchFamily="34" charset="0"/>
              </a:rPr>
              <a:t>q</a:t>
            </a:r>
            <a:endParaRPr kumimoji="1" lang="ja-JP" altLang="en-US" i="1" dirty="0">
              <a:latin typeface="Symbol" panose="05050102010706020507" pitchFamily="18" charset="2"/>
              <a:cs typeface="Arial" panose="020B0604020202020204" pitchFamily="34" charset="0"/>
            </a:endParaRPr>
          </a:p>
        </p:txBody>
      </p:sp>
      <p:sp>
        <p:nvSpPr>
          <p:cNvPr id="4" name="テキスト ボックス 3"/>
          <p:cNvSpPr txBox="1"/>
          <p:nvPr/>
        </p:nvSpPr>
        <p:spPr>
          <a:xfrm>
            <a:off x="8460432" y="4725144"/>
            <a:ext cx="53412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90</a:t>
            </a:r>
            <a:r>
              <a:rPr kumimoji="1" lang="en-US" altLang="ja-JP" dirty="0">
                <a:latin typeface="Arial" panose="020B0604020202020204" pitchFamily="34" charset="0"/>
                <a:cs typeface="Arial" panose="020B0604020202020204" pitchFamily="34" charset="0"/>
                <a:sym typeface="Symbol" panose="05050102010706020507" pitchFamily="18" charset="2"/>
              </a:rPr>
              <a:t></a:t>
            </a:r>
            <a:endParaRPr kumimoji="1" lang="ja-JP" altLang="en-US" i="1" dirty="0">
              <a:latin typeface="Symbol" panose="05050102010706020507" pitchFamily="18" charset="2"/>
              <a:cs typeface="Arial" panose="020B0604020202020204" pitchFamily="34" charset="0"/>
            </a:endParaRPr>
          </a:p>
        </p:txBody>
      </p:sp>
      <p:sp>
        <p:nvSpPr>
          <p:cNvPr id="6" name="テキスト ボックス 5"/>
          <p:cNvSpPr txBox="1"/>
          <p:nvPr/>
        </p:nvSpPr>
        <p:spPr>
          <a:xfrm>
            <a:off x="3707904" y="4653136"/>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0</a:t>
            </a:r>
            <a:endParaRPr kumimoji="1" lang="ja-JP" altLang="en-US" i="1" dirty="0">
              <a:latin typeface="Symbol" panose="05050102010706020507" pitchFamily="18" charset="2"/>
              <a:cs typeface="Arial" panose="020B0604020202020204" pitchFamily="34" charset="0"/>
            </a:endParaRPr>
          </a:p>
        </p:txBody>
      </p:sp>
      <p:sp>
        <p:nvSpPr>
          <p:cNvPr id="7" name="テキスト ボックス 6"/>
          <p:cNvSpPr txBox="1"/>
          <p:nvPr/>
        </p:nvSpPr>
        <p:spPr>
          <a:xfrm>
            <a:off x="3707904" y="476672"/>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a:t>
            </a:r>
            <a:endParaRPr kumimoji="1" lang="ja-JP" altLang="en-US" i="1" dirty="0">
              <a:latin typeface="Symbol" panose="05050102010706020507" pitchFamily="18" charset="2"/>
              <a:cs typeface="Arial" panose="020B0604020202020204" pitchFamily="34" charset="0"/>
            </a:endParaRPr>
          </a:p>
        </p:txBody>
      </p:sp>
      <p:sp>
        <p:nvSpPr>
          <p:cNvPr id="8" name="テキスト ボックス 7"/>
          <p:cNvSpPr txBox="1"/>
          <p:nvPr/>
        </p:nvSpPr>
        <p:spPr>
          <a:xfrm>
            <a:off x="3059832" y="2420888"/>
            <a:ext cx="877163" cy="369332"/>
          </a:xfrm>
          <a:prstGeom prst="rect">
            <a:avLst/>
          </a:prstGeom>
          <a:noFill/>
        </p:spPr>
        <p:txBody>
          <a:bodyPr wrap="none" rtlCol="0">
            <a:spAutoFit/>
          </a:bodyPr>
          <a:lstStyle/>
          <a:p>
            <a:r>
              <a:rPr kumimoji="1" lang="ja-JP" altLang="en-US" dirty="0">
                <a:latin typeface="Arial" panose="020B0604020202020204" pitchFamily="34" charset="0"/>
                <a:cs typeface="Arial" panose="020B0604020202020204" pitchFamily="34" charset="0"/>
              </a:rPr>
              <a:t>偏光度</a:t>
            </a:r>
            <a:endParaRPr kumimoji="1" lang="ja-JP" altLang="en-US" i="1" dirty="0">
              <a:latin typeface="Symbol" panose="05050102010706020507" pitchFamily="18" charset="2"/>
              <a:cs typeface="Arial" panose="020B0604020202020204" pitchFamily="34" charset="0"/>
            </a:endParaRPr>
          </a:p>
        </p:txBody>
      </p:sp>
      <p:sp>
        <p:nvSpPr>
          <p:cNvPr id="9" name="テキスト ボックス 8"/>
          <p:cNvSpPr txBox="1"/>
          <p:nvPr/>
        </p:nvSpPr>
        <p:spPr>
          <a:xfrm>
            <a:off x="3347864" y="2708920"/>
            <a:ext cx="311304" cy="369332"/>
          </a:xfrm>
          <a:prstGeom prst="rect">
            <a:avLst/>
          </a:prstGeom>
          <a:noFill/>
        </p:spPr>
        <p:txBody>
          <a:bodyPr wrap="none" rtlCol="0">
            <a:spAutoFit/>
          </a:bodyPr>
          <a:lstStyle/>
          <a:p>
            <a:r>
              <a:rPr kumimoji="1" lang="en-US" altLang="ja-JP" i="1" dirty="0">
                <a:latin typeface="Symbol" panose="05050102010706020507" pitchFamily="18" charset="2"/>
                <a:cs typeface="Arial" panose="020B0604020202020204" pitchFamily="34" charset="0"/>
              </a:rPr>
              <a:t>r</a:t>
            </a:r>
            <a:endParaRPr kumimoji="1" lang="ja-JP" altLang="en-US" i="1" dirty="0">
              <a:latin typeface="Symbol" panose="05050102010706020507" pitchFamily="18" charset="2"/>
              <a:cs typeface="Arial" panose="020B0604020202020204" pitchFamily="34" charset="0"/>
            </a:endParaRPr>
          </a:p>
        </p:txBody>
      </p:sp>
      <p:sp>
        <p:nvSpPr>
          <p:cNvPr id="10" name="テキスト ボックス 9">
            <a:extLst>
              <a:ext uri="{FF2B5EF4-FFF2-40B4-BE49-F238E27FC236}">
                <a16:creationId xmlns:a16="http://schemas.microsoft.com/office/drawing/2014/main" id="{D5DE2A04-2FAC-4308-A1BD-20DAFF6ECE13}"/>
              </a:ext>
            </a:extLst>
          </p:cNvPr>
          <p:cNvSpPr txBox="1"/>
          <p:nvPr/>
        </p:nvSpPr>
        <p:spPr>
          <a:xfrm>
            <a:off x="611560" y="3933056"/>
            <a:ext cx="1531188" cy="369332"/>
          </a:xfrm>
          <a:prstGeom prst="rect">
            <a:avLst/>
          </a:prstGeom>
          <a:noFill/>
        </p:spPr>
        <p:txBody>
          <a:bodyPr wrap="none" rtlCol="0">
            <a:spAutoFit/>
          </a:bodyPr>
          <a:lstStyle/>
          <a:p>
            <a:r>
              <a:rPr kumimoji="1" lang="ja-JP" altLang="en-US" dirty="0"/>
              <a:t>スネルの法則</a:t>
            </a: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8CDA004A-4E56-4C7C-8FEA-40E0A46DAB4E}"/>
                  </a:ext>
                </a:extLst>
              </p:cNvPr>
              <p:cNvSpPr txBox="1"/>
              <p:nvPr/>
            </p:nvSpPr>
            <p:spPr>
              <a:xfrm>
                <a:off x="395536" y="2276872"/>
                <a:ext cx="2259016"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b="0" i="1" smtClean="0">
                          <a:latin typeface="Cambria Math" panose="02040503050406030204" pitchFamily="18" charset="0"/>
                        </a:rPr>
                        <m:t>𝜌</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r>
                            <a:rPr kumimoji="1" lang="en-US" altLang="ja-JP" b="0" i="1" smtClean="0">
                              <a:latin typeface="Cambria Math" panose="02040503050406030204" pitchFamily="18" charset="0"/>
                            </a:rPr>
                            <m:t>1−</m:t>
                          </m:r>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cos</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b="0" i="1" smtClean="0">
                                          <a:latin typeface="Cambria Math" panose="02040503050406030204" pitchFamily="18" charset="0"/>
                                        </a:rPr>
                                        <m:t>2</m:t>
                                      </m:r>
                                    </m:sub>
                                  </m:sSub>
                                </m:e>
                              </m:d>
                            </m:e>
                          </m:func>
                        </m:num>
                        <m:den>
                          <m:r>
                            <a:rPr lang="en-US" altLang="ja-JP" i="1">
                              <a:latin typeface="Cambria Math" panose="02040503050406030204" pitchFamily="18" charset="0"/>
                            </a:rPr>
                            <m:t>1</m:t>
                          </m:r>
                          <m:r>
                            <a:rPr lang="en-US" altLang="ja-JP" b="0" i="1" smtClean="0">
                              <a:latin typeface="Cambria Math" panose="02040503050406030204" pitchFamily="18" charset="0"/>
                            </a:rPr>
                            <m:t>+</m:t>
                          </m:r>
                          <m:func>
                            <m:funcPr>
                              <m:ctrlPr>
                                <a:rPr lang="en-US" altLang="ja-JP" i="1">
                                  <a:latin typeface="Cambria Math" panose="02040503050406030204" pitchFamily="18" charset="0"/>
                                </a:rPr>
                              </m:ctrlPr>
                            </m:funcPr>
                            <m:fName>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cos</m:t>
                                  </m:r>
                                </m:e>
                                <m:sup>
                                  <m:r>
                                    <a:rPr lang="en-US" altLang="ja-JP">
                                      <a:latin typeface="Cambria Math" panose="02040503050406030204" pitchFamily="18" charset="0"/>
                                    </a:rPr>
                                    <m:t>2</m:t>
                                  </m:r>
                                </m:sup>
                              </m:sSup>
                            </m:fName>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11" name="テキスト ボックス 10">
                <a:extLst>
                  <a:ext uri="{FF2B5EF4-FFF2-40B4-BE49-F238E27FC236}">
                    <a16:creationId xmlns:a16="http://schemas.microsoft.com/office/drawing/2014/main" id="{8CDA004A-4E56-4C7C-8FEA-40E0A46DAB4E}"/>
                  </a:ext>
                </a:extLst>
              </p:cNvPr>
              <p:cNvSpPr txBox="1">
                <a:spLocks noRot="1" noChangeAspect="1" noMove="1" noResize="1" noEditPoints="1" noAdjustHandles="1" noChangeArrowheads="1" noChangeShapeType="1" noTextEdit="1"/>
              </p:cNvSpPr>
              <p:nvPr/>
            </p:nvSpPr>
            <p:spPr>
              <a:xfrm>
                <a:off x="395536" y="2276872"/>
                <a:ext cx="2259016" cy="601127"/>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B907BF74-5240-4F91-9EA0-7866FE9A62CF}"/>
                  </a:ext>
                </a:extLst>
              </p:cNvPr>
              <p:cNvSpPr txBox="1"/>
              <p:nvPr/>
            </p:nvSpPr>
            <p:spPr>
              <a:xfrm>
                <a:off x="539552" y="4365104"/>
                <a:ext cx="17200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sin</m:t>
                          </m:r>
                        </m:fName>
                        <m:e>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𝑛</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oMath>
                  </m:oMathPara>
                </a14:m>
                <a:endParaRPr kumimoji="1" lang="ja-JP" altLang="en-US" dirty="0"/>
              </a:p>
            </p:txBody>
          </p:sp>
        </mc:Choice>
        <mc:Fallback xmlns="">
          <p:sp>
            <p:nvSpPr>
              <p:cNvPr id="12" name="テキスト ボックス 11">
                <a:extLst>
                  <a:ext uri="{FF2B5EF4-FFF2-40B4-BE49-F238E27FC236}">
                    <a16:creationId xmlns:a16="http://schemas.microsoft.com/office/drawing/2014/main" id="{B907BF74-5240-4F91-9EA0-7866FE9A62CF}"/>
                  </a:ext>
                </a:extLst>
              </p:cNvPr>
              <p:cNvSpPr txBox="1">
                <a:spLocks noRot="1" noChangeAspect="1" noMove="1" noResize="1" noEditPoints="1" noAdjustHandles="1" noChangeArrowheads="1" noChangeShapeType="1" noTextEdit="1"/>
              </p:cNvSpPr>
              <p:nvPr/>
            </p:nvSpPr>
            <p:spPr>
              <a:xfrm>
                <a:off x="539552" y="4365104"/>
                <a:ext cx="1720022" cy="276999"/>
              </a:xfrm>
              <a:prstGeom prst="rect">
                <a:avLst/>
              </a:prstGeom>
              <a:blipFill>
                <a:blip r:embed="rId4"/>
                <a:stretch>
                  <a:fillRect l="-709" b="-20000"/>
                </a:stretch>
              </a:blipFill>
            </p:spPr>
            <p:txBody>
              <a:bodyPr/>
              <a:lstStyle/>
              <a:p>
                <a:r>
                  <a:rPr lang="ja-JP" altLang="en-US">
                    <a:noFill/>
                  </a:rPr>
                  <a:t> </a:t>
                </a:r>
              </a:p>
            </p:txBody>
          </p:sp>
        </mc:Fallback>
      </mc:AlternateContent>
      <p:sp>
        <p:nvSpPr>
          <p:cNvPr id="5" name="タイトル 4">
            <a:extLst>
              <a:ext uri="{FF2B5EF4-FFF2-40B4-BE49-F238E27FC236}">
                <a16:creationId xmlns:a16="http://schemas.microsoft.com/office/drawing/2014/main" id="{A26534C8-6CA9-4619-9A56-A97AAA5049F4}"/>
              </a:ext>
            </a:extLst>
          </p:cNvPr>
          <p:cNvSpPr>
            <a:spLocks noGrp="1"/>
          </p:cNvSpPr>
          <p:nvPr>
            <p:ph type="title"/>
          </p:nvPr>
        </p:nvSpPr>
        <p:spPr/>
        <p:txBody>
          <a:bodyPr/>
          <a:lstStyle/>
          <a:p>
            <a:r>
              <a:rPr kumimoji="1" lang="ja-JP" altLang="en-US" dirty="0"/>
              <a:t>拡散反射の偏光度</a:t>
            </a: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E5F9C66-AB0F-4DF0-8853-326A689A3001}"/>
                  </a:ext>
                </a:extLst>
              </p:cNvPr>
              <p:cNvSpPr txBox="1"/>
              <p:nvPr/>
            </p:nvSpPr>
            <p:spPr>
              <a:xfrm>
                <a:off x="395536" y="1484784"/>
                <a:ext cx="2595839" cy="609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𝜌</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m:rPr>
                                  <m:sty m:val="p"/>
                                </m:rPr>
                                <a:rPr lang="en-US" altLang="ja-JP">
                                  <a:latin typeface="Cambria Math" panose="02040503050406030204" pitchFamily="18" charset="0"/>
                                </a:rPr>
                                <m:t>max</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m:rPr>
                                  <m:sty m:val="p"/>
                                </m:rPr>
                                <a:rPr lang="en-US" altLang="ja-JP">
                                  <a:latin typeface="Cambria Math" panose="02040503050406030204" pitchFamily="18" charset="0"/>
                                </a:rPr>
                                <m:t>min</m:t>
                              </m:r>
                            </m:sub>
                          </m:sSub>
                        </m:den>
                      </m:f>
                      <m:r>
                        <a:rPr kumimoji="1" lang="en-US" altLang="ja-JP" b="0" i="1" smtClean="0">
                          <a:latin typeface="Cambria Math" panose="02040503050406030204" pitchFamily="18" charset="0"/>
                        </a:rPr>
                        <m:t>=</m:t>
                      </m:r>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𝑇</m:t>
                              </m:r>
                            </m:e>
                            <m:sub>
                              <m:r>
                                <m:rPr>
                                  <m:sty m:val="p"/>
                                </m:rPr>
                                <a:rPr lang="en-US" altLang="ja-JP" b="0" i="0" smtClean="0">
                                  <a:latin typeface="Cambria Math" panose="02040503050406030204" pitchFamily="18" charset="0"/>
                                </a:rPr>
                                <m:t>p</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𝑇</m:t>
                              </m:r>
                            </m:e>
                            <m:sub>
                              <m:r>
                                <m:rPr>
                                  <m:sty m:val="p"/>
                                </m:rPr>
                                <a:rPr lang="en-US" altLang="ja-JP" b="0" i="0" smtClean="0">
                                  <a:latin typeface="Cambria Math" panose="02040503050406030204" pitchFamily="18" charset="0"/>
                                </a:rPr>
                                <m:t>s</m:t>
                              </m:r>
                            </m:sub>
                          </m:sSub>
                        </m:num>
                        <m:den>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𝑇</m:t>
                              </m:r>
                            </m:e>
                            <m:sub>
                              <m:r>
                                <m:rPr>
                                  <m:sty m:val="p"/>
                                </m:rPr>
                                <a:rPr lang="en-US" altLang="ja-JP" b="0" i="0" smtClean="0">
                                  <a:latin typeface="Cambria Math" panose="02040503050406030204" pitchFamily="18" charset="0"/>
                                </a:rPr>
                                <m:t>p</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𝑇</m:t>
                              </m:r>
                            </m:e>
                            <m:sub>
                              <m:r>
                                <m:rPr>
                                  <m:sty m:val="p"/>
                                </m:rPr>
                                <a:rPr lang="en-US" altLang="ja-JP" b="0" i="0" smtClean="0">
                                  <a:latin typeface="Cambria Math" panose="02040503050406030204" pitchFamily="18" charset="0"/>
                                </a:rPr>
                                <m:t>s</m:t>
                              </m:r>
                            </m:sub>
                          </m:sSub>
                        </m:den>
                      </m:f>
                    </m:oMath>
                  </m:oMathPara>
                </a14:m>
                <a:endParaRPr kumimoji="1" lang="ja-JP" altLang="en-US" dirty="0"/>
              </a:p>
            </p:txBody>
          </p:sp>
        </mc:Choice>
        <mc:Fallback xmlns="">
          <p:sp>
            <p:nvSpPr>
              <p:cNvPr id="13" name="テキスト ボックス 12">
                <a:extLst>
                  <a:ext uri="{FF2B5EF4-FFF2-40B4-BE49-F238E27FC236}">
                    <a16:creationId xmlns:a16="http://schemas.microsoft.com/office/drawing/2014/main" id="{9E5F9C66-AB0F-4DF0-8853-326A689A3001}"/>
                  </a:ext>
                </a:extLst>
              </p:cNvPr>
              <p:cNvSpPr txBox="1">
                <a:spLocks noRot="1" noChangeAspect="1" noMove="1" noResize="1" noEditPoints="1" noAdjustHandles="1" noChangeArrowheads="1" noChangeShapeType="1" noTextEdit="1"/>
              </p:cNvSpPr>
              <p:nvPr/>
            </p:nvSpPr>
            <p:spPr>
              <a:xfrm>
                <a:off x="395536" y="1484784"/>
                <a:ext cx="2595839" cy="609398"/>
              </a:xfrm>
              <a:prstGeom prst="rect">
                <a:avLst/>
              </a:prstGeom>
              <a:blipFill>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510743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B91715-DD01-4DBD-8E7D-74E36750581B}"/>
              </a:ext>
            </a:extLst>
          </p:cNvPr>
          <p:cNvSpPr>
            <a:spLocks noGrp="1"/>
          </p:cNvSpPr>
          <p:nvPr>
            <p:ph type="title"/>
          </p:nvPr>
        </p:nvSpPr>
        <p:spPr/>
        <p:txBody>
          <a:bodyPr/>
          <a:lstStyle/>
          <a:p>
            <a:r>
              <a:rPr kumimoji="1" lang="ja-JP" altLang="en-US" dirty="0"/>
              <a:t>法線推定結果</a:t>
            </a:r>
          </a:p>
        </p:txBody>
      </p:sp>
      <p:pic>
        <p:nvPicPr>
          <p:cNvPr id="4" name="Picture 323" descr="dinophoto">
            <a:extLst>
              <a:ext uri="{FF2B5EF4-FFF2-40B4-BE49-F238E27FC236}">
                <a16:creationId xmlns:a16="http://schemas.microsoft.com/office/drawing/2014/main" id="{DCAE552F-4AF7-4B62-AE94-8EEDB2DD3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169862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25" descr="shape1">
            <a:extLst>
              <a:ext uri="{FF2B5EF4-FFF2-40B4-BE49-F238E27FC236}">
                <a16:creationId xmlns:a16="http://schemas.microsoft.com/office/drawing/2014/main" id="{D5AD5BA0-CE76-4FFF-B034-7ABA42378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628800"/>
            <a:ext cx="1694656" cy="288032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570040A6-8E88-4959-8A54-5E1AF0C6E5D4}"/>
              </a:ext>
            </a:extLst>
          </p:cNvPr>
          <p:cNvPicPr>
            <a:picLocks noChangeAspect="1"/>
          </p:cNvPicPr>
          <p:nvPr/>
        </p:nvPicPr>
        <p:blipFill>
          <a:blip r:embed="rId4"/>
          <a:stretch>
            <a:fillRect/>
          </a:stretch>
        </p:blipFill>
        <p:spPr>
          <a:xfrm>
            <a:off x="4572000" y="1556792"/>
            <a:ext cx="2016224" cy="2890210"/>
          </a:xfrm>
          <a:prstGeom prst="rect">
            <a:avLst/>
          </a:prstGeom>
        </p:spPr>
      </p:pic>
      <p:pic>
        <p:nvPicPr>
          <p:cNvPr id="8" name="図 7">
            <a:extLst>
              <a:ext uri="{FF2B5EF4-FFF2-40B4-BE49-F238E27FC236}">
                <a16:creationId xmlns:a16="http://schemas.microsoft.com/office/drawing/2014/main" id="{6A63FE46-09C1-404E-9033-E671DA4D102B}"/>
              </a:ext>
            </a:extLst>
          </p:cNvPr>
          <p:cNvPicPr>
            <a:picLocks noChangeAspect="1"/>
          </p:cNvPicPr>
          <p:nvPr/>
        </p:nvPicPr>
        <p:blipFill>
          <a:blip r:embed="rId5"/>
          <a:stretch>
            <a:fillRect/>
          </a:stretch>
        </p:blipFill>
        <p:spPr>
          <a:xfrm>
            <a:off x="6660232" y="2060848"/>
            <a:ext cx="2160240" cy="2037499"/>
          </a:xfrm>
          <a:prstGeom prst="rect">
            <a:avLst/>
          </a:prstGeom>
        </p:spPr>
      </p:pic>
      <p:sp>
        <p:nvSpPr>
          <p:cNvPr id="3" name="矢印: 右 2">
            <a:extLst>
              <a:ext uri="{FF2B5EF4-FFF2-40B4-BE49-F238E27FC236}">
                <a16:creationId xmlns:a16="http://schemas.microsoft.com/office/drawing/2014/main" id="{8D095414-1B8E-4A9E-91A2-92BE5033B852}"/>
              </a:ext>
            </a:extLst>
          </p:cNvPr>
          <p:cNvSpPr/>
          <p:nvPr/>
        </p:nvSpPr>
        <p:spPr bwMode="auto">
          <a:xfrm>
            <a:off x="1691680" y="2708920"/>
            <a:ext cx="720080" cy="720080"/>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9" name="矢印: 右 8">
            <a:extLst>
              <a:ext uri="{FF2B5EF4-FFF2-40B4-BE49-F238E27FC236}">
                <a16:creationId xmlns:a16="http://schemas.microsoft.com/office/drawing/2014/main" id="{9A1DA861-2AD4-498C-B8FD-012C1F70F11E}"/>
              </a:ext>
            </a:extLst>
          </p:cNvPr>
          <p:cNvSpPr/>
          <p:nvPr/>
        </p:nvSpPr>
        <p:spPr bwMode="auto">
          <a:xfrm>
            <a:off x="6372200" y="2708920"/>
            <a:ext cx="720080" cy="720080"/>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5" name="テキスト ボックス 4">
            <a:extLst>
              <a:ext uri="{FF2B5EF4-FFF2-40B4-BE49-F238E27FC236}">
                <a16:creationId xmlns:a16="http://schemas.microsoft.com/office/drawing/2014/main" id="{61897CD6-31BD-0EFF-A9ED-36ED6F1DF715}"/>
              </a:ext>
            </a:extLst>
          </p:cNvPr>
          <p:cNvSpPr txBox="1"/>
          <p:nvPr/>
        </p:nvSpPr>
        <p:spPr>
          <a:xfrm>
            <a:off x="1763688" y="4797152"/>
            <a:ext cx="441146" cy="369332"/>
          </a:xfrm>
          <a:prstGeom prst="rect">
            <a:avLst/>
          </a:prstGeom>
          <a:noFill/>
        </p:spPr>
        <p:txBody>
          <a:bodyPr wrap="none" rtlCol="0">
            <a:spAutoFit/>
          </a:bodyPr>
          <a:lstStyle/>
          <a:p>
            <a:r>
              <a:rPr kumimoji="1" lang="en-US" altLang="ja-JP" dirty="0"/>
              <a:t>[1]</a:t>
            </a:r>
            <a:endParaRPr kumimoji="1" lang="ja-JP" altLang="en-US" dirty="0"/>
          </a:p>
        </p:txBody>
      </p:sp>
      <p:sp>
        <p:nvSpPr>
          <p:cNvPr id="10" name="テキスト ボックス 9">
            <a:extLst>
              <a:ext uri="{FF2B5EF4-FFF2-40B4-BE49-F238E27FC236}">
                <a16:creationId xmlns:a16="http://schemas.microsoft.com/office/drawing/2014/main" id="{CA5F78E1-98DD-41C5-1F62-AE51E528D448}"/>
              </a:ext>
            </a:extLst>
          </p:cNvPr>
          <p:cNvSpPr txBox="1"/>
          <p:nvPr/>
        </p:nvSpPr>
        <p:spPr>
          <a:xfrm>
            <a:off x="6516216" y="4797152"/>
            <a:ext cx="441146" cy="369332"/>
          </a:xfrm>
          <a:prstGeom prst="rect">
            <a:avLst/>
          </a:prstGeom>
          <a:noFill/>
        </p:spPr>
        <p:txBody>
          <a:bodyPr wrap="none" rtlCol="0">
            <a:spAutoFit/>
          </a:bodyPr>
          <a:lstStyle/>
          <a:p>
            <a:r>
              <a:rPr kumimoji="1" lang="en-US" altLang="ja-JP" dirty="0"/>
              <a:t>[2]</a:t>
            </a:r>
            <a:endParaRPr kumimoji="1" lang="ja-JP" altLang="en-US" dirty="0"/>
          </a:p>
        </p:txBody>
      </p:sp>
    </p:spTree>
    <p:extLst>
      <p:ext uri="{BB962C8B-B14F-4D97-AF65-F5344CB8AC3E}">
        <p14:creationId xmlns:p14="http://schemas.microsoft.com/office/powerpoint/2010/main" val="2313924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sz="quarter"/>
          </p:nvPr>
        </p:nvSpPr>
        <p:spPr/>
        <p:txBody>
          <a:bodyPr/>
          <a:lstStyle/>
          <a:p>
            <a:r>
              <a:rPr lang="ja-JP" altLang="en-US"/>
              <a:t>熱放射光</a:t>
            </a:r>
            <a:endParaRPr kumimoji="1" lang="ja-JP" altLang="en-US" dirty="0"/>
          </a:p>
        </p:txBody>
      </p:sp>
      <p:sp>
        <p:nvSpPr>
          <p:cNvPr id="7" name="サブタイトル 6"/>
          <p:cNvSpPr>
            <a:spLocks noGrp="1"/>
          </p:cNvSpPr>
          <p:nvPr>
            <p:ph type="subTitle" sz="quarter" idx="1"/>
          </p:nvPr>
        </p:nvSpPr>
        <p:spPr/>
        <p:txBody>
          <a:bodyPr>
            <a:normAutofit/>
          </a:bodyPr>
          <a:lstStyle/>
          <a:p>
            <a:pPr algn="l"/>
            <a:r>
              <a:rPr lang="en-US" altLang="ja-JP" dirty="0"/>
              <a:t>[1] Miyazaki, Saito, Sato, </a:t>
            </a:r>
            <a:r>
              <a:rPr lang="en-US" altLang="ja-JP" dirty="0" err="1"/>
              <a:t>Ikeuchi</a:t>
            </a:r>
            <a:r>
              <a:rPr lang="en-US" altLang="ja-JP" dirty="0"/>
              <a:t>, 2002 (10.1364/JOSAA.19.000687)</a:t>
            </a:r>
          </a:p>
        </p:txBody>
      </p:sp>
    </p:spTree>
    <p:extLst>
      <p:ext uri="{BB962C8B-B14F-4D97-AF65-F5344CB8AC3E}">
        <p14:creationId xmlns:p14="http://schemas.microsoft.com/office/powerpoint/2010/main" val="13533544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ater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20888"/>
            <a:ext cx="269557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27"/>
          <p:cNvPicPr/>
          <p:nvPr/>
        </p:nvPicPr>
        <p:blipFill>
          <a:blip r:embed="rId3" cstate="print">
            <a:extLst>
              <a:ext uri="{28A0092B-C50C-407E-A947-70E740481C1C}">
                <a14:useLocalDpi xmlns:a14="http://schemas.microsoft.com/office/drawing/2010/main" val="0"/>
              </a:ext>
            </a:extLst>
          </a:blip>
          <a:stretch>
            <a:fillRect/>
          </a:stretch>
        </p:blipFill>
        <p:spPr>
          <a:xfrm>
            <a:off x="5364088" y="1916832"/>
            <a:ext cx="3552190" cy="2663825"/>
          </a:xfrm>
          <a:prstGeom prst="rect">
            <a:avLst/>
          </a:prstGeom>
        </p:spPr>
      </p:pic>
      <p:sp>
        <p:nvSpPr>
          <p:cNvPr id="2" name="タイトル 1"/>
          <p:cNvSpPr>
            <a:spLocks noGrp="1"/>
          </p:cNvSpPr>
          <p:nvPr>
            <p:ph type="title"/>
          </p:nvPr>
        </p:nvSpPr>
        <p:spPr/>
        <p:txBody>
          <a:bodyPr/>
          <a:lstStyle/>
          <a:p>
            <a:r>
              <a:rPr kumimoji="1" lang="ja-JP" altLang="en-US" dirty="0"/>
              <a:t>熱放射光の原理</a:t>
            </a:r>
          </a:p>
        </p:txBody>
      </p:sp>
      <p:pic>
        <p:nvPicPr>
          <p:cNvPr id="5" name="Picture 2" descr="C:\!work\2014-02\2014-02-28\2014-03-03コニカミノルタ\写真\hairdryer2.gif"/>
          <p:cNvPicPr>
            <a:picLocks noChangeAspect="1" noChangeArrowheads="1"/>
          </p:cNvPicPr>
          <p:nvPr/>
        </p:nvPicPr>
        <p:blipFill>
          <a:blip r:embed="rId4"/>
          <a:srcRect/>
          <a:stretch>
            <a:fillRect/>
          </a:stretch>
        </p:blipFill>
        <p:spPr bwMode="auto">
          <a:xfrm>
            <a:off x="2986458" y="620688"/>
            <a:ext cx="2305622" cy="1936421"/>
          </a:xfrm>
          <a:prstGeom prst="rect">
            <a:avLst/>
          </a:prstGeom>
          <a:noFill/>
        </p:spPr>
      </p:pic>
      <p:grpSp>
        <p:nvGrpSpPr>
          <p:cNvPr id="119" name="グループ化 118"/>
          <p:cNvGrpSpPr/>
          <p:nvPr/>
        </p:nvGrpSpPr>
        <p:grpSpPr>
          <a:xfrm rot="18334939">
            <a:off x="2168975" y="2538068"/>
            <a:ext cx="1106929" cy="214817"/>
            <a:chOff x="251520" y="831950"/>
            <a:chExt cx="2830319" cy="436810"/>
          </a:xfrm>
        </p:grpSpPr>
        <p:sp>
          <p:nvSpPr>
            <p:cNvPr id="112" name="円弧 111"/>
            <p:cNvSpPr/>
            <p:nvPr/>
          </p:nvSpPr>
          <p:spPr bwMode="auto">
            <a:xfrm>
              <a:off x="251520" y="908720"/>
              <a:ext cx="720080" cy="360040"/>
            </a:xfrm>
            <a:prstGeom prst="arc">
              <a:avLst>
                <a:gd name="adj1" fmla="val 11168132"/>
                <a:gd name="adj2" fmla="val 21220264"/>
              </a:avLst>
            </a:prstGeom>
            <a:noFill/>
            <a:ln w="38100" cap="flat" cmpd="sng" algn="ctr">
              <a:solidFill>
                <a:schemeClr val="accent6"/>
              </a:solidFill>
              <a:prstDash val="solid"/>
              <a:round/>
              <a:headEnd type="triangl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16" name="円弧 115"/>
            <p:cNvSpPr/>
            <p:nvPr/>
          </p:nvSpPr>
          <p:spPr bwMode="auto">
            <a:xfrm flipV="1">
              <a:off x="954933"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17" name="円弧 116"/>
            <p:cNvSpPr/>
            <p:nvPr/>
          </p:nvSpPr>
          <p:spPr bwMode="auto">
            <a:xfrm>
              <a:off x="1658346" y="90872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18" name="円弧 117"/>
            <p:cNvSpPr/>
            <p:nvPr/>
          </p:nvSpPr>
          <p:spPr bwMode="auto">
            <a:xfrm flipV="1">
              <a:off x="2361759"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grpSp>
        <p:nvGrpSpPr>
          <p:cNvPr id="120" name="グループ化 119"/>
          <p:cNvGrpSpPr/>
          <p:nvPr/>
        </p:nvGrpSpPr>
        <p:grpSpPr>
          <a:xfrm rot="18334939">
            <a:off x="2024959" y="2322044"/>
            <a:ext cx="1106929" cy="214817"/>
            <a:chOff x="251520" y="831950"/>
            <a:chExt cx="2830319" cy="436810"/>
          </a:xfrm>
        </p:grpSpPr>
        <p:sp>
          <p:nvSpPr>
            <p:cNvPr id="121" name="円弧 120"/>
            <p:cNvSpPr/>
            <p:nvPr/>
          </p:nvSpPr>
          <p:spPr bwMode="auto">
            <a:xfrm>
              <a:off x="251520" y="908720"/>
              <a:ext cx="720080" cy="360040"/>
            </a:xfrm>
            <a:prstGeom prst="arc">
              <a:avLst>
                <a:gd name="adj1" fmla="val 11168132"/>
                <a:gd name="adj2" fmla="val 21220264"/>
              </a:avLst>
            </a:prstGeom>
            <a:noFill/>
            <a:ln w="38100" cap="flat" cmpd="sng" algn="ctr">
              <a:solidFill>
                <a:schemeClr val="accent6"/>
              </a:solidFill>
              <a:prstDash val="solid"/>
              <a:round/>
              <a:headEnd type="triangl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2" name="円弧 121"/>
            <p:cNvSpPr/>
            <p:nvPr/>
          </p:nvSpPr>
          <p:spPr bwMode="auto">
            <a:xfrm flipV="1">
              <a:off x="954933"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3" name="円弧 122"/>
            <p:cNvSpPr/>
            <p:nvPr/>
          </p:nvSpPr>
          <p:spPr bwMode="auto">
            <a:xfrm>
              <a:off x="1658346" y="90872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4" name="円弧 123"/>
            <p:cNvSpPr/>
            <p:nvPr/>
          </p:nvSpPr>
          <p:spPr bwMode="auto">
            <a:xfrm flipV="1">
              <a:off x="2361759"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grpSp>
        <p:nvGrpSpPr>
          <p:cNvPr id="125" name="グループ化 124"/>
          <p:cNvGrpSpPr/>
          <p:nvPr/>
        </p:nvGrpSpPr>
        <p:grpSpPr>
          <a:xfrm rot="18334939">
            <a:off x="2385000" y="2736963"/>
            <a:ext cx="1106929" cy="214817"/>
            <a:chOff x="251520" y="831950"/>
            <a:chExt cx="2830319" cy="436810"/>
          </a:xfrm>
        </p:grpSpPr>
        <p:sp>
          <p:nvSpPr>
            <p:cNvPr id="126" name="円弧 125"/>
            <p:cNvSpPr/>
            <p:nvPr/>
          </p:nvSpPr>
          <p:spPr bwMode="auto">
            <a:xfrm>
              <a:off x="251520" y="908720"/>
              <a:ext cx="720080" cy="360040"/>
            </a:xfrm>
            <a:prstGeom prst="arc">
              <a:avLst>
                <a:gd name="adj1" fmla="val 11168132"/>
                <a:gd name="adj2" fmla="val 21220264"/>
              </a:avLst>
            </a:prstGeom>
            <a:noFill/>
            <a:ln w="38100" cap="flat" cmpd="sng" algn="ctr">
              <a:solidFill>
                <a:schemeClr val="accent6"/>
              </a:solidFill>
              <a:prstDash val="solid"/>
              <a:round/>
              <a:headEnd type="triangl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7" name="円弧 126"/>
            <p:cNvSpPr/>
            <p:nvPr/>
          </p:nvSpPr>
          <p:spPr bwMode="auto">
            <a:xfrm flipV="1">
              <a:off x="954933"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8" name="円弧 127"/>
            <p:cNvSpPr/>
            <p:nvPr/>
          </p:nvSpPr>
          <p:spPr bwMode="auto">
            <a:xfrm>
              <a:off x="1658346" y="90872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9" name="円弧 128"/>
            <p:cNvSpPr/>
            <p:nvPr/>
          </p:nvSpPr>
          <p:spPr bwMode="auto">
            <a:xfrm flipV="1">
              <a:off x="2361759"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cxnSp>
        <p:nvCxnSpPr>
          <p:cNvPr id="131" name="直線矢印コネクタ 130"/>
          <p:cNvCxnSpPr/>
          <p:nvPr/>
        </p:nvCxnSpPr>
        <p:spPr bwMode="auto">
          <a:xfrm flipV="1">
            <a:off x="2627784" y="3356992"/>
            <a:ext cx="3888432" cy="36004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3" name="テキスト ボックス 2"/>
          <p:cNvSpPr txBox="1"/>
          <p:nvPr/>
        </p:nvSpPr>
        <p:spPr>
          <a:xfrm>
            <a:off x="1619672" y="692696"/>
            <a:ext cx="1842171" cy="369332"/>
          </a:xfrm>
          <a:prstGeom prst="rect">
            <a:avLst/>
          </a:prstGeom>
          <a:noFill/>
        </p:spPr>
        <p:txBody>
          <a:bodyPr wrap="none" rtlCol="0">
            <a:spAutoFit/>
          </a:bodyPr>
          <a:lstStyle/>
          <a:p>
            <a:r>
              <a:rPr kumimoji="1" lang="ja-JP" altLang="en-US"/>
              <a:t>ドライヤーで加熱</a:t>
            </a:r>
          </a:p>
        </p:txBody>
      </p:sp>
      <p:sp>
        <p:nvSpPr>
          <p:cNvPr id="4" name="テキスト ボックス 3"/>
          <p:cNvSpPr txBox="1"/>
          <p:nvPr/>
        </p:nvSpPr>
        <p:spPr>
          <a:xfrm>
            <a:off x="251520" y="4509120"/>
            <a:ext cx="2459328" cy="369332"/>
          </a:xfrm>
          <a:prstGeom prst="rect">
            <a:avLst/>
          </a:prstGeom>
          <a:noFill/>
        </p:spPr>
        <p:txBody>
          <a:bodyPr wrap="none" rtlCol="0">
            <a:spAutoFit/>
          </a:bodyPr>
          <a:lstStyle/>
          <a:p>
            <a:r>
              <a:rPr kumimoji="1" lang="ja-JP" altLang="en-US" dirty="0"/>
              <a:t>物体が熱放射光を出射</a:t>
            </a:r>
          </a:p>
        </p:txBody>
      </p:sp>
      <p:sp>
        <p:nvSpPr>
          <p:cNvPr id="7" name="テキスト ボックス 6"/>
          <p:cNvSpPr txBox="1"/>
          <p:nvPr/>
        </p:nvSpPr>
        <p:spPr>
          <a:xfrm>
            <a:off x="5436096" y="4653136"/>
            <a:ext cx="3443571" cy="369332"/>
          </a:xfrm>
          <a:prstGeom prst="rect">
            <a:avLst/>
          </a:prstGeom>
          <a:noFill/>
        </p:spPr>
        <p:txBody>
          <a:bodyPr wrap="none" rtlCol="0">
            <a:spAutoFit/>
          </a:bodyPr>
          <a:lstStyle/>
          <a:p>
            <a:r>
              <a:rPr kumimoji="1" lang="ja-JP" altLang="en-US"/>
              <a:t>遠赤外線カメラと遠赤外線偏光板</a:t>
            </a:r>
          </a:p>
        </p:txBody>
      </p:sp>
    </p:spTree>
    <p:extLst>
      <p:ext uri="{BB962C8B-B14F-4D97-AF65-F5344CB8AC3E}">
        <p14:creationId xmlns:p14="http://schemas.microsoft.com/office/powerpoint/2010/main" val="4072677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AFA0F8AE-D7EE-413C-A74F-FCAE0B67F93B}"/>
              </a:ext>
            </a:extLst>
          </p:cNvPr>
          <p:cNvGraphicFramePr>
            <a:graphicFrameLocks noGrp="1"/>
          </p:cNvGraphicFramePr>
          <p:nvPr/>
        </p:nvGraphicFramePr>
        <p:xfrm>
          <a:off x="4572000" y="1268760"/>
          <a:ext cx="4320481"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23" name="タイトル 22">
            <a:extLst>
              <a:ext uri="{FF2B5EF4-FFF2-40B4-BE49-F238E27FC236}">
                <a16:creationId xmlns:a16="http://schemas.microsoft.com/office/drawing/2014/main" id="{ABD4FA6C-0841-4EFD-A900-EA93CF9A3B3F}"/>
              </a:ext>
            </a:extLst>
          </p:cNvPr>
          <p:cNvSpPr>
            <a:spLocks noGrp="1"/>
          </p:cNvSpPr>
          <p:nvPr>
            <p:ph type="title"/>
          </p:nvPr>
        </p:nvSpPr>
        <p:spPr/>
        <p:txBody>
          <a:bodyPr/>
          <a:lstStyle/>
          <a:p>
            <a:r>
              <a:rPr kumimoji="1" lang="ja-JP" altLang="en-US" dirty="0"/>
              <a:t>熱放射光の偏光</a:t>
            </a:r>
          </a:p>
        </p:txBody>
      </p:sp>
      <p:grpSp>
        <p:nvGrpSpPr>
          <p:cNvPr id="22" name="グループ化 21">
            <a:extLst>
              <a:ext uri="{FF2B5EF4-FFF2-40B4-BE49-F238E27FC236}">
                <a16:creationId xmlns:a16="http://schemas.microsoft.com/office/drawing/2014/main" id="{BCD8C09A-D204-4480-8FDB-8B134295524B}"/>
              </a:ext>
            </a:extLst>
          </p:cNvPr>
          <p:cNvGrpSpPr/>
          <p:nvPr/>
        </p:nvGrpSpPr>
        <p:grpSpPr>
          <a:xfrm>
            <a:off x="251520" y="1340768"/>
            <a:ext cx="4320480" cy="2167741"/>
            <a:chOff x="1828800" y="2581275"/>
            <a:chExt cx="5486400" cy="2752725"/>
          </a:xfrm>
        </p:grpSpPr>
        <p:sp>
          <p:nvSpPr>
            <p:cNvPr id="4" name="Line 1141">
              <a:extLst>
                <a:ext uri="{FF2B5EF4-FFF2-40B4-BE49-F238E27FC236}">
                  <a16:creationId xmlns:a16="http://schemas.microsoft.com/office/drawing/2014/main" id="{0A857347-E8C7-4A6F-9493-437E7E3E9B9F}"/>
                </a:ext>
              </a:extLst>
            </p:cNvPr>
            <p:cNvSpPr>
              <a:spLocks noChangeShapeType="1"/>
            </p:cNvSpPr>
            <p:nvPr/>
          </p:nvSpPr>
          <p:spPr bwMode="auto">
            <a:xfrm>
              <a:off x="1828800" y="3962400"/>
              <a:ext cx="5486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1142">
              <a:extLst>
                <a:ext uri="{FF2B5EF4-FFF2-40B4-BE49-F238E27FC236}">
                  <a16:creationId xmlns:a16="http://schemas.microsoft.com/office/drawing/2014/main" id="{0CE5FB80-E49C-4F75-937A-DB69377336D3}"/>
                </a:ext>
              </a:extLst>
            </p:cNvPr>
            <p:cNvSpPr>
              <a:spLocks noChangeShapeType="1"/>
            </p:cNvSpPr>
            <p:nvPr/>
          </p:nvSpPr>
          <p:spPr bwMode="auto">
            <a:xfrm flipV="1">
              <a:off x="4572000" y="2590800"/>
              <a:ext cx="0" cy="2743200"/>
            </a:xfrm>
            <a:prstGeom prst="line">
              <a:avLst/>
            </a:prstGeom>
            <a:noFill/>
            <a:ln w="381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1144">
              <a:extLst>
                <a:ext uri="{FF2B5EF4-FFF2-40B4-BE49-F238E27FC236}">
                  <a16:creationId xmlns:a16="http://schemas.microsoft.com/office/drawing/2014/main" id="{61DA7519-98B3-4868-BF25-19D6102A96FD}"/>
                </a:ext>
              </a:extLst>
            </p:cNvPr>
            <p:cNvSpPr>
              <a:spLocks noChangeShapeType="1"/>
            </p:cNvSpPr>
            <p:nvPr/>
          </p:nvSpPr>
          <p:spPr bwMode="auto">
            <a:xfrm flipV="1">
              <a:off x="4572000" y="2590800"/>
              <a:ext cx="2743200" cy="13716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1145">
              <a:extLst>
                <a:ext uri="{FF2B5EF4-FFF2-40B4-BE49-F238E27FC236}">
                  <a16:creationId xmlns:a16="http://schemas.microsoft.com/office/drawing/2014/main" id="{F63A36BE-55A4-46C2-A22F-106F807BEAFF}"/>
                </a:ext>
              </a:extLst>
            </p:cNvPr>
            <p:cNvSpPr>
              <a:spLocks noChangeShapeType="1"/>
            </p:cNvSpPr>
            <p:nvPr/>
          </p:nvSpPr>
          <p:spPr bwMode="auto">
            <a:xfrm flipV="1">
              <a:off x="3200400" y="3962400"/>
              <a:ext cx="1371600" cy="13716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Freeform 1147">
              <a:extLst>
                <a:ext uri="{FF2B5EF4-FFF2-40B4-BE49-F238E27FC236}">
                  <a16:creationId xmlns:a16="http://schemas.microsoft.com/office/drawing/2014/main" id="{3ED0DD18-029E-46D6-A1EE-55E5B7D06112}"/>
                </a:ext>
              </a:extLst>
            </p:cNvPr>
            <p:cNvSpPr>
              <a:spLocks/>
            </p:cNvSpPr>
            <p:nvPr/>
          </p:nvSpPr>
          <p:spPr bwMode="auto">
            <a:xfrm flipH="1">
              <a:off x="4572000" y="3505200"/>
              <a:ext cx="533400" cy="177800"/>
            </a:xfrm>
            <a:custGeom>
              <a:avLst/>
              <a:gdLst>
                <a:gd name="T0" fmla="*/ 0 w 336"/>
                <a:gd name="T1" fmla="*/ 112 h 112"/>
                <a:gd name="T2" fmla="*/ 192 w 336"/>
                <a:gd name="T3" fmla="*/ 16 h 112"/>
                <a:gd name="T4" fmla="*/ 336 w 336"/>
                <a:gd name="T5" fmla="*/ 16 h 112"/>
              </a:gdLst>
              <a:ahLst/>
              <a:cxnLst>
                <a:cxn ang="0">
                  <a:pos x="T0" y="T1"/>
                </a:cxn>
                <a:cxn ang="0">
                  <a:pos x="T2" y="T3"/>
                </a:cxn>
                <a:cxn ang="0">
                  <a:pos x="T4" y="T5"/>
                </a:cxn>
              </a:cxnLst>
              <a:rect l="0" t="0" r="r" b="b"/>
              <a:pathLst>
                <a:path w="336" h="112">
                  <a:moveTo>
                    <a:pt x="0" y="112"/>
                  </a:moveTo>
                  <a:cubicBezTo>
                    <a:pt x="68" y="72"/>
                    <a:pt x="136" y="32"/>
                    <a:pt x="192" y="16"/>
                  </a:cubicBezTo>
                  <a:cubicBezTo>
                    <a:pt x="248" y="0"/>
                    <a:pt x="292" y="8"/>
                    <a:pt x="336" y="1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Freeform 1148">
              <a:extLst>
                <a:ext uri="{FF2B5EF4-FFF2-40B4-BE49-F238E27FC236}">
                  <a16:creationId xmlns:a16="http://schemas.microsoft.com/office/drawing/2014/main" id="{EC082560-AB29-4CED-9BCB-B85A8C62EC80}"/>
                </a:ext>
              </a:extLst>
            </p:cNvPr>
            <p:cNvSpPr>
              <a:spLocks/>
            </p:cNvSpPr>
            <p:nvPr/>
          </p:nvSpPr>
          <p:spPr bwMode="auto">
            <a:xfrm flipV="1">
              <a:off x="4267200" y="4267200"/>
              <a:ext cx="304800" cy="76200"/>
            </a:xfrm>
            <a:custGeom>
              <a:avLst/>
              <a:gdLst>
                <a:gd name="T0" fmla="*/ 0 w 336"/>
                <a:gd name="T1" fmla="*/ 112 h 112"/>
                <a:gd name="T2" fmla="*/ 192 w 336"/>
                <a:gd name="T3" fmla="*/ 16 h 112"/>
                <a:gd name="T4" fmla="*/ 336 w 336"/>
                <a:gd name="T5" fmla="*/ 16 h 112"/>
              </a:gdLst>
              <a:ahLst/>
              <a:cxnLst>
                <a:cxn ang="0">
                  <a:pos x="T0" y="T1"/>
                </a:cxn>
                <a:cxn ang="0">
                  <a:pos x="T2" y="T3"/>
                </a:cxn>
                <a:cxn ang="0">
                  <a:pos x="T4" y="T5"/>
                </a:cxn>
              </a:cxnLst>
              <a:rect l="0" t="0" r="r" b="b"/>
              <a:pathLst>
                <a:path w="336" h="112">
                  <a:moveTo>
                    <a:pt x="0" y="112"/>
                  </a:moveTo>
                  <a:cubicBezTo>
                    <a:pt x="68" y="72"/>
                    <a:pt x="136" y="32"/>
                    <a:pt x="192" y="16"/>
                  </a:cubicBezTo>
                  <a:cubicBezTo>
                    <a:pt x="248" y="0"/>
                    <a:pt x="292" y="8"/>
                    <a:pt x="336" y="1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 name="Group 1163">
              <a:extLst>
                <a:ext uri="{FF2B5EF4-FFF2-40B4-BE49-F238E27FC236}">
                  <a16:creationId xmlns:a16="http://schemas.microsoft.com/office/drawing/2014/main" id="{AFAA088C-2871-4B41-A632-2B9AB1DF532F}"/>
                </a:ext>
              </a:extLst>
            </p:cNvPr>
            <p:cNvGrpSpPr>
              <a:grpSpLocks/>
            </p:cNvGrpSpPr>
            <p:nvPr/>
          </p:nvGrpSpPr>
          <p:grpSpPr bwMode="auto">
            <a:xfrm>
              <a:off x="3222625" y="4446588"/>
              <a:ext cx="863600" cy="857250"/>
              <a:chOff x="1383" y="572"/>
              <a:chExt cx="545" cy="545"/>
            </a:xfrm>
          </p:grpSpPr>
          <p:sp>
            <p:nvSpPr>
              <p:cNvPr id="11" name="Oval 1164">
                <a:extLst>
                  <a:ext uri="{FF2B5EF4-FFF2-40B4-BE49-F238E27FC236}">
                    <a16:creationId xmlns:a16="http://schemas.microsoft.com/office/drawing/2014/main" id="{55129DB5-ACA0-41FD-93BB-404A3CDB6C91}"/>
                  </a:ext>
                </a:extLst>
              </p:cNvPr>
              <p:cNvSpPr>
                <a:spLocks noChangeArrowheads="1"/>
              </p:cNvSpPr>
              <p:nvPr/>
            </p:nvSpPr>
            <p:spPr bwMode="auto">
              <a:xfrm>
                <a:off x="1383" y="572"/>
                <a:ext cx="544" cy="544"/>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Line 1165">
                <a:extLst>
                  <a:ext uri="{FF2B5EF4-FFF2-40B4-BE49-F238E27FC236}">
                    <a16:creationId xmlns:a16="http://schemas.microsoft.com/office/drawing/2014/main" id="{C2622679-8E41-44CF-A09B-850A9CFCB06E}"/>
                  </a:ext>
                </a:extLst>
              </p:cNvPr>
              <p:cNvSpPr>
                <a:spLocks noChangeShapeType="1"/>
              </p:cNvSpPr>
              <p:nvPr/>
            </p:nvSpPr>
            <p:spPr bwMode="auto">
              <a:xfrm>
                <a:off x="1655"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1166">
                <a:extLst>
                  <a:ext uri="{FF2B5EF4-FFF2-40B4-BE49-F238E27FC236}">
                    <a16:creationId xmlns:a16="http://schemas.microsoft.com/office/drawing/2014/main" id="{7F0693EE-4E5A-4B8E-94AC-2DBBD6F966EE}"/>
                  </a:ext>
                </a:extLst>
              </p:cNvPr>
              <p:cNvSpPr>
                <a:spLocks noChangeShapeType="1"/>
              </p:cNvSpPr>
              <p:nvPr/>
            </p:nvSpPr>
            <p:spPr bwMode="auto">
              <a:xfrm rot="-5400000">
                <a:off x="1656"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1167">
                <a:extLst>
                  <a:ext uri="{FF2B5EF4-FFF2-40B4-BE49-F238E27FC236}">
                    <a16:creationId xmlns:a16="http://schemas.microsoft.com/office/drawing/2014/main" id="{D3CF60E4-BF1E-45DB-8841-198F1BA10670}"/>
                  </a:ext>
                </a:extLst>
              </p:cNvPr>
              <p:cNvSpPr>
                <a:spLocks noChangeShapeType="1"/>
              </p:cNvSpPr>
              <p:nvPr/>
            </p:nvSpPr>
            <p:spPr bwMode="auto">
              <a:xfrm rot="5400000"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1168">
                <a:extLst>
                  <a:ext uri="{FF2B5EF4-FFF2-40B4-BE49-F238E27FC236}">
                    <a16:creationId xmlns:a16="http://schemas.microsoft.com/office/drawing/2014/main" id="{8616D3F1-9EDF-4412-AB88-BA3E7A5FAEF8}"/>
                  </a:ext>
                </a:extLst>
              </p:cNvPr>
              <p:cNvSpPr>
                <a:spLocks noChangeShapeType="1"/>
              </p:cNvSpPr>
              <p:nvPr/>
            </p:nvSpPr>
            <p:spPr bwMode="auto">
              <a:xfrm rot="-5400000" flipH="1"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6" name="Group 1169">
              <a:extLst>
                <a:ext uri="{FF2B5EF4-FFF2-40B4-BE49-F238E27FC236}">
                  <a16:creationId xmlns:a16="http://schemas.microsoft.com/office/drawing/2014/main" id="{61463ECF-09F3-44B8-9517-92F792F1D35E}"/>
                </a:ext>
              </a:extLst>
            </p:cNvPr>
            <p:cNvGrpSpPr>
              <a:grpSpLocks/>
            </p:cNvGrpSpPr>
            <p:nvPr/>
          </p:nvGrpSpPr>
          <p:grpSpPr bwMode="auto">
            <a:xfrm rot="9159229">
              <a:off x="6219825" y="2581275"/>
              <a:ext cx="642938" cy="787400"/>
              <a:chOff x="1383" y="572"/>
              <a:chExt cx="545" cy="545"/>
            </a:xfrm>
          </p:grpSpPr>
          <p:sp>
            <p:nvSpPr>
              <p:cNvPr id="17" name="Oval 1170">
                <a:extLst>
                  <a:ext uri="{FF2B5EF4-FFF2-40B4-BE49-F238E27FC236}">
                    <a16:creationId xmlns:a16="http://schemas.microsoft.com/office/drawing/2014/main" id="{0E73AF41-EEBB-4F7D-81B1-BB75AFF058E9}"/>
                  </a:ext>
                </a:extLst>
              </p:cNvPr>
              <p:cNvSpPr>
                <a:spLocks noChangeArrowheads="1"/>
              </p:cNvSpPr>
              <p:nvPr/>
            </p:nvSpPr>
            <p:spPr bwMode="auto">
              <a:xfrm>
                <a:off x="1383" y="572"/>
                <a:ext cx="544" cy="544"/>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Line 1171">
                <a:extLst>
                  <a:ext uri="{FF2B5EF4-FFF2-40B4-BE49-F238E27FC236}">
                    <a16:creationId xmlns:a16="http://schemas.microsoft.com/office/drawing/2014/main" id="{41A8F4B2-3F9B-4397-AC96-BCCA6562FD6A}"/>
                  </a:ext>
                </a:extLst>
              </p:cNvPr>
              <p:cNvSpPr>
                <a:spLocks noChangeShapeType="1"/>
              </p:cNvSpPr>
              <p:nvPr/>
            </p:nvSpPr>
            <p:spPr bwMode="auto">
              <a:xfrm>
                <a:off x="1655"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1172">
                <a:extLst>
                  <a:ext uri="{FF2B5EF4-FFF2-40B4-BE49-F238E27FC236}">
                    <a16:creationId xmlns:a16="http://schemas.microsoft.com/office/drawing/2014/main" id="{B0EAD4F7-6A43-4DF0-83D6-CB2D6DB3EC81}"/>
                  </a:ext>
                </a:extLst>
              </p:cNvPr>
              <p:cNvSpPr>
                <a:spLocks noChangeShapeType="1"/>
              </p:cNvSpPr>
              <p:nvPr/>
            </p:nvSpPr>
            <p:spPr bwMode="auto">
              <a:xfrm rot="-5400000">
                <a:off x="1656"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1173">
                <a:extLst>
                  <a:ext uri="{FF2B5EF4-FFF2-40B4-BE49-F238E27FC236}">
                    <a16:creationId xmlns:a16="http://schemas.microsoft.com/office/drawing/2014/main" id="{66EB9B11-A328-483B-BE0F-A360F9CC03F2}"/>
                  </a:ext>
                </a:extLst>
              </p:cNvPr>
              <p:cNvSpPr>
                <a:spLocks noChangeShapeType="1"/>
              </p:cNvSpPr>
              <p:nvPr/>
            </p:nvSpPr>
            <p:spPr bwMode="auto">
              <a:xfrm rot="5400000"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1174">
                <a:extLst>
                  <a:ext uri="{FF2B5EF4-FFF2-40B4-BE49-F238E27FC236}">
                    <a16:creationId xmlns:a16="http://schemas.microsoft.com/office/drawing/2014/main" id="{EAE0895B-52B7-4CCB-B6D6-AB80838A89BF}"/>
                  </a:ext>
                </a:extLst>
              </p:cNvPr>
              <p:cNvSpPr>
                <a:spLocks noChangeShapeType="1"/>
              </p:cNvSpPr>
              <p:nvPr/>
            </p:nvSpPr>
            <p:spPr bwMode="auto">
              <a:xfrm rot="-5400000" flipH="1"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24" name="テキスト ボックス 23">
            <a:extLst>
              <a:ext uri="{FF2B5EF4-FFF2-40B4-BE49-F238E27FC236}">
                <a16:creationId xmlns:a16="http://schemas.microsoft.com/office/drawing/2014/main" id="{219D85BF-8FFB-4C60-B738-016F67F9347B}"/>
              </a:ext>
            </a:extLst>
          </p:cNvPr>
          <p:cNvSpPr txBox="1"/>
          <p:nvPr/>
        </p:nvSpPr>
        <p:spPr>
          <a:xfrm>
            <a:off x="1187624" y="2420888"/>
            <a:ext cx="877163" cy="369332"/>
          </a:xfrm>
          <a:prstGeom prst="rect">
            <a:avLst/>
          </a:prstGeom>
          <a:noFill/>
        </p:spPr>
        <p:txBody>
          <a:bodyPr wrap="none" rtlCol="0">
            <a:spAutoFit/>
          </a:bodyPr>
          <a:lstStyle/>
          <a:p>
            <a:r>
              <a:rPr kumimoji="1" lang="ja-JP" altLang="en-US" dirty="0"/>
              <a:t>非偏光</a:t>
            </a:r>
          </a:p>
        </p:txBody>
      </p:sp>
      <p:sp>
        <p:nvSpPr>
          <p:cNvPr id="25" name="テキスト ボックス 24">
            <a:extLst>
              <a:ext uri="{FF2B5EF4-FFF2-40B4-BE49-F238E27FC236}">
                <a16:creationId xmlns:a16="http://schemas.microsoft.com/office/drawing/2014/main" id="{CD2DE691-A414-465B-A59F-C30ECA97DB4F}"/>
              </a:ext>
            </a:extLst>
          </p:cNvPr>
          <p:cNvSpPr txBox="1"/>
          <p:nvPr/>
        </p:nvSpPr>
        <p:spPr>
          <a:xfrm>
            <a:off x="3419872" y="1916832"/>
            <a:ext cx="1107996" cy="369332"/>
          </a:xfrm>
          <a:prstGeom prst="rect">
            <a:avLst/>
          </a:prstGeom>
          <a:noFill/>
        </p:spPr>
        <p:txBody>
          <a:bodyPr wrap="none" rtlCol="0">
            <a:spAutoFit/>
          </a:bodyPr>
          <a:lstStyle/>
          <a:p>
            <a:r>
              <a:rPr kumimoji="1" lang="ja-JP" altLang="en-US" dirty="0"/>
              <a:t>部分偏光</a:t>
            </a:r>
          </a:p>
        </p:txBody>
      </p:sp>
      <p:sp>
        <p:nvSpPr>
          <p:cNvPr id="30" name="テキスト ボックス 29">
            <a:extLst>
              <a:ext uri="{FF2B5EF4-FFF2-40B4-BE49-F238E27FC236}">
                <a16:creationId xmlns:a16="http://schemas.microsoft.com/office/drawing/2014/main" id="{8D257B5E-EA04-4FE7-AB7D-BCDA3036F5D5}"/>
              </a:ext>
            </a:extLst>
          </p:cNvPr>
          <p:cNvSpPr txBox="1"/>
          <p:nvPr/>
        </p:nvSpPr>
        <p:spPr>
          <a:xfrm>
            <a:off x="2411760" y="1628800"/>
            <a:ext cx="877163" cy="369332"/>
          </a:xfrm>
          <a:prstGeom prst="rect">
            <a:avLst/>
          </a:prstGeom>
          <a:noFill/>
        </p:spPr>
        <p:txBody>
          <a:bodyPr wrap="none" rtlCol="0">
            <a:spAutoFit/>
          </a:bodyPr>
          <a:lstStyle/>
          <a:p>
            <a:r>
              <a:rPr kumimoji="1" lang="ja-JP" altLang="en-US" dirty="0"/>
              <a:t>出射角</a:t>
            </a:r>
          </a:p>
        </p:txBody>
      </p:sp>
      <p:sp>
        <p:nvSpPr>
          <p:cNvPr id="31" name="テキスト ボックス 30">
            <a:extLst>
              <a:ext uri="{FF2B5EF4-FFF2-40B4-BE49-F238E27FC236}">
                <a16:creationId xmlns:a16="http://schemas.microsoft.com/office/drawing/2014/main" id="{12A463AB-7936-47E7-8235-772D2F23A7A5}"/>
              </a:ext>
            </a:extLst>
          </p:cNvPr>
          <p:cNvSpPr txBox="1"/>
          <p:nvPr/>
        </p:nvSpPr>
        <p:spPr>
          <a:xfrm>
            <a:off x="2051720" y="980728"/>
            <a:ext cx="646331" cy="369332"/>
          </a:xfrm>
          <a:prstGeom prst="rect">
            <a:avLst/>
          </a:prstGeom>
          <a:noFill/>
        </p:spPr>
        <p:txBody>
          <a:bodyPr wrap="none" rtlCol="0">
            <a:spAutoFit/>
          </a:bodyPr>
          <a:lstStyle/>
          <a:p>
            <a:r>
              <a:rPr kumimoji="1" lang="ja-JP" altLang="en-US" dirty="0"/>
              <a:t>法線</a:t>
            </a:r>
          </a:p>
        </p:txBody>
      </p:sp>
      <p:sp>
        <p:nvSpPr>
          <p:cNvPr id="32" name="テキスト ボックス 31">
            <a:extLst>
              <a:ext uri="{FF2B5EF4-FFF2-40B4-BE49-F238E27FC236}">
                <a16:creationId xmlns:a16="http://schemas.microsoft.com/office/drawing/2014/main" id="{FFF5150B-0DE0-4A2B-ADBC-FB546BF527A2}"/>
              </a:ext>
            </a:extLst>
          </p:cNvPr>
          <p:cNvSpPr txBox="1"/>
          <p:nvPr/>
        </p:nvSpPr>
        <p:spPr>
          <a:xfrm>
            <a:off x="251520" y="2060848"/>
            <a:ext cx="646331" cy="369332"/>
          </a:xfrm>
          <a:prstGeom prst="rect">
            <a:avLst/>
          </a:prstGeom>
          <a:noFill/>
        </p:spPr>
        <p:txBody>
          <a:bodyPr wrap="none" rtlCol="0">
            <a:spAutoFit/>
          </a:bodyPr>
          <a:lstStyle/>
          <a:p>
            <a:r>
              <a:rPr kumimoji="1" lang="ja-JP" altLang="en-US" dirty="0"/>
              <a:t>空気</a:t>
            </a:r>
          </a:p>
        </p:txBody>
      </p:sp>
      <p:sp>
        <p:nvSpPr>
          <p:cNvPr id="33" name="テキスト ボックス 32">
            <a:extLst>
              <a:ext uri="{FF2B5EF4-FFF2-40B4-BE49-F238E27FC236}">
                <a16:creationId xmlns:a16="http://schemas.microsoft.com/office/drawing/2014/main" id="{CFF9A2D6-59D0-42BD-BC54-2A3DBF3C571E}"/>
              </a:ext>
            </a:extLst>
          </p:cNvPr>
          <p:cNvSpPr txBox="1"/>
          <p:nvPr/>
        </p:nvSpPr>
        <p:spPr>
          <a:xfrm>
            <a:off x="251520" y="2420888"/>
            <a:ext cx="646331" cy="369332"/>
          </a:xfrm>
          <a:prstGeom prst="rect">
            <a:avLst/>
          </a:prstGeom>
          <a:noFill/>
        </p:spPr>
        <p:txBody>
          <a:bodyPr wrap="none" rtlCol="0">
            <a:spAutoFit/>
          </a:bodyPr>
          <a:lstStyle/>
          <a:p>
            <a:r>
              <a:rPr kumimoji="1" lang="ja-JP" altLang="en-US" dirty="0"/>
              <a:t>物体</a:t>
            </a:r>
          </a:p>
        </p:txBody>
      </p:sp>
      <p:sp>
        <p:nvSpPr>
          <p:cNvPr id="34" name="テキスト ボックス 33">
            <a:extLst>
              <a:ext uri="{FF2B5EF4-FFF2-40B4-BE49-F238E27FC236}">
                <a16:creationId xmlns:a16="http://schemas.microsoft.com/office/drawing/2014/main" id="{8F1CB542-D446-4AA6-98C8-22A52CDC32F5}"/>
              </a:ext>
            </a:extLst>
          </p:cNvPr>
          <p:cNvSpPr txBox="1"/>
          <p:nvPr/>
        </p:nvSpPr>
        <p:spPr>
          <a:xfrm>
            <a:off x="3995936" y="908720"/>
            <a:ext cx="1107996" cy="369332"/>
          </a:xfrm>
          <a:prstGeom prst="rect">
            <a:avLst/>
          </a:prstGeom>
          <a:noFill/>
        </p:spPr>
        <p:txBody>
          <a:bodyPr wrap="none" rtlCol="0">
            <a:spAutoFit/>
          </a:bodyPr>
          <a:lstStyle/>
          <a:p>
            <a:r>
              <a:rPr kumimoji="1" lang="ja-JP" altLang="en-US" dirty="0"/>
              <a:t>熱放射光</a:t>
            </a:r>
          </a:p>
        </p:txBody>
      </p:sp>
      <p:sp>
        <p:nvSpPr>
          <p:cNvPr id="35" name="テキスト ボックス 34">
            <a:extLst>
              <a:ext uri="{FF2B5EF4-FFF2-40B4-BE49-F238E27FC236}">
                <a16:creationId xmlns:a16="http://schemas.microsoft.com/office/drawing/2014/main" id="{E5DE6748-CB28-4018-AC29-5BD3B1BB8575}"/>
              </a:ext>
            </a:extLst>
          </p:cNvPr>
          <p:cNvSpPr txBox="1"/>
          <p:nvPr/>
        </p:nvSpPr>
        <p:spPr>
          <a:xfrm>
            <a:off x="539552" y="3501008"/>
            <a:ext cx="1936749" cy="369332"/>
          </a:xfrm>
          <a:prstGeom prst="rect">
            <a:avLst/>
          </a:prstGeom>
          <a:noFill/>
        </p:spPr>
        <p:txBody>
          <a:bodyPr wrap="none" rtlCol="0">
            <a:spAutoFit/>
          </a:bodyPr>
          <a:lstStyle/>
          <a:p>
            <a:r>
              <a:rPr kumimoji="1" lang="ja-JP" altLang="en-US" dirty="0"/>
              <a:t>内部で発生した光</a:t>
            </a:r>
          </a:p>
        </p:txBody>
      </p:sp>
      <p:sp>
        <p:nvSpPr>
          <p:cNvPr id="2" name="テキスト ボックス 1">
            <a:extLst>
              <a:ext uri="{FF2B5EF4-FFF2-40B4-BE49-F238E27FC236}">
                <a16:creationId xmlns:a16="http://schemas.microsoft.com/office/drawing/2014/main" id="{17A36B6F-A110-49CA-BDDD-C2A6E5B2F286}"/>
              </a:ext>
            </a:extLst>
          </p:cNvPr>
          <p:cNvSpPr txBox="1"/>
          <p:nvPr/>
        </p:nvSpPr>
        <p:spPr>
          <a:xfrm>
            <a:off x="4283968" y="3573016"/>
            <a:ext cx="461665" cy="784830"/>
          </a:xfrm>
          <a:prstGeom prst="rect">
            <a:avLst/>
          </a:prstGeom>
          <a:noFill/>
        </p:spPr>
        <p:txBody>
          <a:bodyPr vert="eaVert" wrap="none" rtlCol="0">
            <a:spAutoFit/>
          </a:bodyPr>
          <a:lstStyle/>
          <a:p>
            <a:r>
              <a:rPr kumimoji="1" lang="ja-JP" altLang="en-US" dirty="0"/>
              <a:t>偏光度</a:t>
            </a:r>
          </a:p>
        </p:txBody>
      </p:sp>
      <p:sp>
        <p:nvSpPr>
          <p:cNvPr id="3" name="テキスト ボックス 2">
            <a:extLst>
              <a:ext uri="{FF2B5EF4-FFF2-40B4-BE49-F238E27FC236}">
                <a16:creationId xmlns:a16="http://schemas.microsoft.com/office/drawing/2014/main" id="{75DCE8DB-81BD-45AF-AC3F-11898A437389}"/>
              </a:ext>
            </a:extLst>
          </p:cNvPr>
          <p:cNvSpPr txBox="1"/>
          <p:nvPr/>
        </p:nvSpPr>
        <p:spPr>
          <a:xfrm>
            <a:off x="7740352" y="4725144"/>
            <a:ext cx="877163" cy="369332"/>
          </a:xfrm>
          <a:prstGeom prst="rect">
            <a:avLst/>
          </a:prstGeom>
          <a:noFill/>
        </p:spPr>
        <p:txBody>
          <a:bodyPr wrap="none" rtlCol="0">
            <a:spAutoFit/>
          </a:bodyPr>
          <a:lstStyle/>
          <a:p>
            <a:r>
              <a:rPr kumimoji="1" lang="ja-JP" altLang="en-US" dirty="0"/>
              <a:t>出射角</a:t>
            </a:r>
          </a:p>
        </p:txBody>
      </p:sp>
      <p:cxnSp>
        <p:nvCxnSpPr>
          <p:cNvPr id="37" name="直線コネクタ 36">
            <a:extLst>
              <a:ext uri="{FF2B5EF4-FFF2-40B4-BE49-F238E27FC236}">
                <a16:creationId xmlns:a16="http://schemas.microsoft.com/office/drawing/2014/main" id="{C1B09BE0-A28D-4E1D-B15F-5A5595EBEB3C}"/>
              </a:ext>
            </a:extLst>
          </p:cNvPr>
          <p:cNvCxnSpPr>
            <a:cxnSpLocks/>
          </p:cNvCxnSpPr>
          <p:nvPr/>
        </p:nvCxnSpPr>
        <p:spPr bwMode="auto">
          <a:xfrm>
            <a:off x="4716016" y="4005064"/>
            <a:ext cx="4032448" cy="0"/>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cxnSp>
        <p:nvCxnSpPr>
          <p:cNvPr id="38" name="直線コネクタ 37">
            <a:extLst>
              <a:ext uri="{FF2B5EF4-FFF2-40B4-BE49-F238E27FC236}">
                <a16:creationId xmlns:a16="http://schemas.microsoft.com/office/drawing/2014/main" id="{D35F29BF-860B-487D-B542-AE0AC154B54A}"/>
              </a:ext>
            </a:extLst>
          </p:cNvPr>
          <p:cNvCxnSpPr>
            <a:cxnSpLocks/>
          </p:cNvCxnSpPr>
          <p:nvPr/>
        </p:nvCxnSpPr>
        <p:spPr bwMode="auto">
          <a:xfrm>
            <a:off x="8172400" y="1412776"/>
            <a:ext cx="0" cy="3312368"/>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spTree>
    <p:extLst>
      <p:ext uri="{BB962C8B-B14F-4D97-AF65-F5344CB8AC3E}">
        <p14:creationId xmlns:p14="http://schemas.microsoft.com/office/powerpoint/2010/main" val="4156522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330" name="Rectangle 58"/>
          <p:cNvSpPr>
            <a:spLocks noChangeArrowheads="1"/>
          </p:cNvSpPr>
          <p:nvPr/>
        </p:nvSpPr>
        <p:spPr bwMode="auto">
          <a:xfrm>
            <a:off x="2971800" y="1516063"/>
            <a:ext cx="8820150" cy="720725"/>
          </a:xfrm>
          <a:prstGeom prst="rect">
            <a:avLst/>
          </a:prstGeom>
          <a:noFill/>
          <a:ln w="9525">
            <a:noFill/>
            <a:miter lim="800000"/>
            <a:headEnd/>
            <a:tailEnd/>
          </a:ln>
          <a:effectLst/>
        </p:spPr>
        <p:txBody>
          <a:bodyPr anchor="ctr"/>
          <a:lstStyle/>
          <a:p>
            <a:r>
              <a:rPr lang="ja-JP" altLang="en-US" sz="3200" b="1">
                <a:solidFill>
                  <a:schemeClr val="bg1"/>
                </a:solidFill>
              </a:rPr>
              <a:t>実験結果</a:t>
            </a:r>
          </a:p>
        </p:txBody>
      </p:sp>
      <p:pic>
        <p:nvPicPr>
          <p:cNvPr id="566331" name="Picture 59" descr="shellfish-image"/>
          <p:cNvPicPr>
            <a:picLocks noChangeAspect="1" noChangeArrowheads="1"/>
          </p:cNvPicPr>
          <p:nvPr/>
        </p:nvPicPr>
        <p:blipFill>
          <a:blip r:embed="rId2"/>
          <a:srcRect/>
          <a:stretch>
            <a:fillRect/>
          </a:stretch>
        </p:blipFill>
        <p:spPr bwMode="auto">
          <a:xfrm>
            <a:off x="683568" y="1700808"/>
            <a:ext cx="3048000" cy="2286000"/>
          </a:xfrm>
          <a:prstGeom prst="rect">
            <a:avLst/>
          </a:prstGeom>
          <a:noFill/>
        </p:spPr>
      </p:pic>
      <p:pic>
        <p:nvPicPr>
          <p:cNvPr id="566332" name="Picture 60" descr="ir-visible"/>
          <p:cNvPicPr>
            <a:picLocks noChangeAspect="1" noChangeArrowheads="1"/>
          </p:cNvPicPr>
          <p:nvPr/>
        </p:nvPicPr>
        <p:blipFill>
          <a:blip r:embed="rId3"/>
          <a:srcRect/>
          <a:stretch>
            <a:fillRect/>
          </a:stretch>
        </p:blipFill>
        <p:spPr bwMode="auto">
          <a:xfrm>
            <a:off x="5724128" y="1628800"/>
            <a:ext cx="2743200" cy="2571750"/>
          </a:xfrm>
          <a:prstGeom prst="rect">
            <a:avLst/>
          </a:prstGeom>
          <a:noFill/>
        </p:spPr>
      </p:pic>
      <p:sp>
        <p:nvSpPr>
          <p:cNvPr id="566333" name="AutoShape 61"/>
          <p:cNvSpPr>
            <a:spLocks noChangeArrowheads="1"/>
          </p:cNvSpPr>
          <p:nvPr/>
        </p:nvSpPr>
        <p:spPr bwMode="auto">
          <a:xfrm>
            <a:off x="4139282" y="2493566"/>
            <a:ext cx="1296988" cy="863600"/>
          </a:xfrm>
          <a:prstGeom prst="rightArrow">
            <a:avLst>
              <a:gd name="adj1" fmla="val 50000"/>
              <a:gd name="adj2" fmla="val 37546"/>
            </a:avLst>
          </a:prstGeom>
          <a:solidFill>
            <a:schemeClr val="accent1"/>
          </a:solidFill>
          <a:ln w="12700" algn="ctr">
            <a:solidFill>
              <a:schemeClr val="tx1"/>
            </a:solidFill>
            <a:miter lim="800000"/>
            <a:headEnd/>
            <a:tailEnd/>
          </a:ln>
          <a:effectLst/>
        </p:spPr>
        <p:txBody>
          <a:bodyPr lIns="90000" tIns="46800" rIns="90000" bIns="46800" anchor="ctr">
            <a:spAutoFit/>
          </a:bodyPr>
          <a:lstStyle/>
          <a:p>
            <a:endParaRPr lang="ja-JP" altLang="en-US"/>
          </a:p>
        </p:txBody>
      </p:sp>
      <p:sp>
        <p:nvSpPr>
          <p:cNvPr id="566349" name="Rectangle 77"/>
          <p:cNvSpPr>
            <a:spLocks noGrp="1" noChangeArrowheads="1"/>
          </p:cNvSpPr>
          <p:nvPr>
            <p:ph type="title"/>
          </p:nvPr>
        </p:nvSpPr>
        <p:spPr/>
        <p:txBody>
          <a:bodyPr/>
          <a:lstStyle/>
          <a:p>
            <a:r>
              <a:rPr lang="ja-JP" altLang="en-US" dirty="0"/>
              <a:t>法線計測結果 </a:t>
            </a:r>
            <a:r>
              <a:rPr lang="en-US" altLang="ja-JP" dirty="0"/>
              <a:t>[1]</a:t>
            </a:r>
            <a:endParaRPr lang="ja-JP" altLang="en-US" dirty="0"/>
          </a:p>
        </p:txBody>
      </p:sp>
    </p:spTree>
    <p:extLst>
      <p:ext uri="{BB962C8B-B14F-4D97-AF65-F5344CB8AC3E}">
        <p14:creationId xmlns:p14="http://schemas.microsoft.com/office/powerpoint/2010/main" val="747435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BFAAC5-3A05-46FE-8176-2578E78DDF14}"/>
              </a:ext>
            </a:extLst>
          </p:cNvPr>
          <p:cNvSpPr>
            <a:spLocks noGrp="1"/>
          </p:cNvSpPr>
          <p:nvPr>
            <p:ph type="ctrTitle" sz="quarter"/>
          </p:nvPr>
        </p:nvSpPr>
        <p:spPr/>
        <p:txBody>
          <a:bodyPr/>
          <a:lstStyle/>
          <a:p>
            <a:r>
              <a:rPr kumimoji="1" lang="ja-JP" altLang="en-US" dirty="0"/>
              <a:t>鏡面反射の偏光度</a:t>
            </a:r>
          </a:p>
        </p:txBody>
      </p:sp>
      <p:sp>
        <p:nvSpPr>
          <p:cNvPr id="3" name="字幕 2">
            <a:extLst>
              <a:ext uri="{FF2B5EF4-FFF2-40B4-BE49-F238E27FC236}">
                <a16:creationId xmlns:a16="http://schemas.microsoft.com/office/drawing/2014/main" id="{4F618973-07DB-4157-9735-9FA37A19399F}"/>
              </a:ext>
            </a:extLst>
          </p:cNvPr>
          <p:cNvSpPr>
            <a:spLocks noGrp="1"/>
          </p:cNvSpPr>
          <p:nvPr>
            <p:ph type="subTitle" sz="quarter" idx="1"/>
          </p:nvPr>
        </p:nvSpPr>
        <p:spPr>
          <a:xfrm>
            <a:off x="251520" y="4352934"/>
            <a:ext cx="8640960" cy="1719272"/>
          </a:xfrm>
        </p:spPr>
        <p:txBody>
          <a:bodyPr>
            <a:normAutofit fontScale="70000" lnSpcReduction="20000"/>
          </a:bodyPr>
          <a:lstStyle/>
          <a:p>
            <a:pPr algn="l"/>
            <a:r>
              <a:rPr lang="en-US" altLang="ja-JP" dirty="0"/>
              <a:t>[1] Miyazaki, </a:t>
            </a:r>
            <a:r>
              <a:rPr lang="en-US" altLang="ja-JP" dirty="0" err="1"/>
              <a:t>Kagesawa</a:t>
            </a:r>
            <a:r>
              <a:rPr lang="en-US" altLang="ja-JP" dirty="0"/>
              <a:t>, </a:t>
            </a:r>
            <a:r>
              <a:rPr lang="en-US" altLang="ja-JP" dirty="0" err="1"/>
              <a:t>Ikeuchi</a:t>
            </a:r>
            <a:r>
              <a:rPr lang="en-US" altLang="ja-JP" dirty="0"/>
              <a:t>, 2004 (10.1109/TPAMI.2004.1261080)</a:t>
            </a:r>
          </a:p>
          <a:p>
            <a:pPr algn="l"/>
            <a:r>
              <a:rPr lang="en-US" altLang="ja-JP" dirty="0"/>
              <a:t>[2] Huynh, Robles-Kelly, Hancock, 2013 (10.1007/s11263-012-0546-3)</a:t>
            </a:r>
          </a:p>
          <a:p>
            <a:pPr algn="l"/>
            <a:r>
              <a:rPr lang="en-US" altLang="ja-JP" dirty="0"/>
              <a:t>[3] Kobayashi, Morimoto, Sato, </a:t>
            </a:r>
            <a:r>
              <a:rPr lang="en-US" altLang="ja-JP" dirty="0" err="1"/>
              <a:t>Mukaigawa</a:t>
            </a:r>
            <a:r>
              <a:rPr lang="en-US" altLang="ja-JP" dirty="0"/>
              <a:t>, </a:t>
            </a:r>
            <a:r>
              <a:rPr lang="en-US" altLang="ja-JP" dirty="0" err="1"/>
              <a:t>Tomono</a:t>
            </a:r>
            <a:r>
              <a:rPr lang="en-US" altLang="ja-JP" dirty="0"/>
              <a:t>, </a:t>
            </a:r>
            <a:r>
              <a:rPr lang="en-US" altLang="ja-JP" dirty="0" err="1"/>
              <a:t>Ikeuchi</a:t>
            </a:r>
            <a:r>
              <a:rPr lang="en-US" altLang="ja-JP" dirty="0"/>
              <a:t>, 2021 (10.1109/TPAMI.2019.2937515)</a:t>
            </a:r>
            <a:endParaRPr kumimoji="1" lang="ja-JP" altLang="en-US" dirty="0"/>
          </a:p>
        </p:txBody>
      </p:sp>
    </p:spTree>
    <p:extLst>
      <p:ext uri="{BB962C8B-B14F-4D97-AF65-F5344CB8AC3E}">
        <p14:creationId xmlns:p14="http://schemas.microsoft.com/office/powerpoint/2010/main" val="412433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9" name="Rectangle 3"/>
          <p:cNvSpPr>
            <a:spLocks noChangeArrowheads="1"/>
          </p:cNvSpPr>
          <p:nvPr/>
        </p:nvSpPr>
        <p:spPr bwMode="auto">
          <a:xfrm>
            <a:off x="3506788" y="693143"/>
            <a:ext cx="5122862" cy="3600450"/>
          </a:xfrm>
          <a:prstGeom prst="rect">
            <a:avLst/>
          </a:prstGeom>
          <a:noFill/>
          <a:ln w="38100">
            <a:solidFill>
              <a:schemeClr val="tx1"/>
            </a:solidFill>
            <a:miter lim="800000"/>
            <a:headEnd/>
            <a:tailEnd/>
          </a:ln>
        </p:spPr>
        <p:txBody>
          <a:bodyPr/>
          <a:lstStyle/>
          <a:p>
            <a:endParaRPr lang="ja-JP" altLang="en-US"/>
          </a:p>
        </p:txBody>
      </p:sp>
      <p:sp>
        <p:nvSpPr>
          <p:cNvPr id="649220" name="Freeform 4"/>
          <p:cNvSpPr>
            <a:spLocks/>
          </p:cNvSpPr>
          <p:nvPr/>
        </p:nvSpPr>
        <p:spPr bwMode="auto">
          <a:xfrm>
            <a:off x="3506788" y="705843"/>
            <a:ext cx="5105400" cy="3433762"/>
          </a:xfrm>
          <a:custGeom>
            <a:avLst/>
            <a:gdLst/>
            <a:ahLst/>
            <a:cxnLst>
              <a:cxn ang="0">
                <a:pos x="4" y="291"/>
              </a:cxn>
              <a:cxn ang="0">
                <a:pos x="8" y="291"/>
              </a:cxn>
              <a:cxn ang="0">
                <a:pos x="13" y="291"/>
              </a:cxn>
              <a:cxn ang="0">
                <a:pos x="18" y="291"/>
              </a:cxn>
              <a:cxn ang="0">
                <a:pos x="23" y="291"/>
              </a:cxn>
              <a:cxn ang="0">
                <a:pos x="28" y="291"/>
              </a:cxn>
              <a:cxn ang="0">
                <a:pos x="33" y="291"/>
              </a:cxn>
              <a:cxn ang="0">
                <a:pos x="37" y="291"/>
              </a:cxn>
              <a:cxn ang="0">
                <a:pos x="42" y="290"/>
              </a:cxn>
              <a:cxn ang="0">
                <a:pos x="47" y="290"/>
              </a:cxn>
              <a:cxn ang="0">
                <a:pos x="52" y="290"/>
              </a:cxn>
              <a:cxn ang="0">
                <a:pos x="57" y="290"/>
              </a:cxn>
              <a:cxn ang="0">
                <a:pos x="61" y="290"/>
              </a:cxn>
              <a:cxn ang="0">
                <a:pos x="66" y="289"/>
              </a:cxn>
              <a:cxn ang="0">
                <a:pos x="71" y="289"/>
              </a:cxn>
              <a:cxn ang="0">
                <a:pos x="76" y="289"/>
              </a:cxn>
              <a:cxn ang="0">
                <a:pos x="80" y="288"/>
              </a:cxn>
              <a:cxn ang="0">
                <a:pos x="85" y="288"/>
              </a:cxn>
              <a:cxn ang="0">
                <a:pos x="90" y="287"/>
              </a:cxn>
              <a:cxn ang="0">
                <a:pos x="95" y="287"/>
              </a:cxn>
              <a:cxn ang="0">
                <a:pos x="100" y="286"/>
              </a:cxn>
              <a:cxn ang="0">
                <a:pos x="104" y="285"/>
              </a:cxn>
              <a:cxn ang="0">
                <a:pos x="109" y="285"/>
              </a:cxn>
              <a:cxn ang="0">
                <a:pos x="114" y="284"/>
              </a:cxn>
              <a:cxn ang="0">
                <a:pos x="119" y="283"/>
              </a:cxn>
              <a:cxn ang="0">
                <a:pos x="124" y="282"/>
              </a:cxn>
              <a:cxn ang="0">
                <a:pos x="128" y="281"/>
              </a:cxn>
              <a:cxn ang="0">
                <a:pos x="133" y="280"/>
              </a:cxn>
              <a:cxn ang="0">
                <a:pos x="138" y="279"/>
              </a:cxn>
              <a:cxn ang="0">
                <a:pos x="143" y="278"/>
              </a:cxn>
              <a:cxn ang="0">
                <a:pos x="148" y="277"/>
              </a:cxn>
              <a:cxn ang="0">
                <a:pos x="152" y="275"/>
              </a:cxn>
              <a:cxn ang="0">
                <a:pos x="157" y="274"/>
              </a:cxn>
              <a:cxn ang="0">
                <a:pos x="162" y="272"/>
              </a:cxn>
              <a:cxn ang="0">
                <a:pos x="167" y="270"/>
              </a:cxn>
              <a:cxn ang="0">
                <a:pos x="172" y="268"/>
              </a:cxn>
              <a:cxn ang="0">
                <a:pos x="176" y="266"/>
              </a:cxn>
              <a:cxn ang="0">
                <a:pos x="181" y="264"/>
              </a:cxn>
              <a:cxn ang="0">
                <a:pos x="186" y="261"/>
              </a:cxn>
              <a:cxn ang="0">
                <a:pos x="191" y="258"/>
              </a:cxn>
              <a:cxn ang="0">
                <a:pos x="196" y="255"/>
              </a:cxn>
              <a:cxn ang="0">
                <a:pos x="200" y="251"/>
              </a:cxn>
              <a:cxn ang="0">
                <a:pos x="205" y="248"/>
              </a:cxn>
              <a:cxn ang="0">
                <a:pos x="210" y="244"/>
              </a:cxn>
              <a:cxn ang="0">
                <a:pos x="215" y="239"/>
              </a:cxn>
              <a:cxn ang="0">
                <a:pos x="220" y="234"/>
              </a:cxn>
              <a:cxn ang="0">
                <a:pos x="224" y="229"/>
              </a:cxn>
              <a:cxn ang="0">
                <a:pos x="229" y="223"/>
              </a:cxn>
              <a:cxn ang="0">
                <a:pos x="234" y="216"/>
              </a:cxn>
              <a:cxn ang="0">
                <a:pos x="239" y="209"/>
              </a:cxn>
              <a:cxn ang="0">
                <a:pos x="244" y="201"/>
              </a:cxn>
              <a:cxn ang="0">
                <a:pos x="248" y="192"/>
              </a:cxn>
              <a:cxn ang="0">
                <a:pos x="253" y="182"/>
              </a:cxn>
              <a:cxn ang="0">
                <a:pos x="258" y="172"/>
              </a:cxn>
              <a:cxn ang="0">
                <a:pos x="263" y="160"/>
              </a:cxn>
              <a:cxn ang="0">
                <a:pos x="268" y="148"/>
              </a:cxn>
              <a:cxn ang="0">
                <a:pos x="272" y="134"/>
              </a:cxn>
              <a:cxn ang="0">
                <a:pos x="277" y="118"/>
              </a:cxn>
              <a:cxn ang="0">
                <a:pos x="282" y="101"/>
              </a:cxn>
              <a:cxn ang="0">
                <a:pos x="287" y="83"/>
              </a:cxn>
              <a:cxn ang="0">
                <a:pos x="292" y="63"/>
              </a:cxn>
              <a:cxn ang="0">
                <a:pos x="296" y="40"/>
              </a:cxn>
              <a:cxn ang="0">
                <a:pos x="301" y="16"/>
              </a:cxn>
            </a:cxnLst>
            <a:rect l="0" t="0" r="r" b="b"/>
            <a:pathLst>
              <a:path w="304" h="291">
                <a:moveTo>
                  <a:pt x="0" y="291"/>
                </a:moveTo>
                <a:lnTo>
                  <a:pt x="0" y="291"/>
                </a:lnTo>
                <a:lnTo>
                  <a:pt x="1" y="291"/>
                </a:lnTo>
                <a:lnTo>
                  <a:pt x="1" y="291"/>
                </a:lnTo>
                <a:lnTo>
                  <a:pt x="2" y="291"/>
                </a:lnTo>
                <a:lnTo>
                  <a:pt x="3" y="291"/>
                </a:lnTo>
                <a:lnTo>
                  <a:pt x="3" y="291"/>
                </a:lnTo>
                <a:lnTo>
                  <a:pt x="4" y="291"/>
                </a:lnTo>
                <a:lnTo>
                  <a:pt x="4" y="291"/>
                </a:lnTo>
                <a:lnTo>
                  <a:pt x="5" y="291"/>
                </a:lnTo>
                <a:lnTo>
                  <a:pt x="5" y="291"/>
                </a:lnTo>
                <a:lnTo>
                  <a:pt x="6" y="291"/>
                </a:lnTo>
                <a:lnTo>
                  <a:pt x="7" y="291"/>
                </a:lnTo>
                <a:lnTo>
                  <a:pt x="7" y="291"/>
                </a:lnTo>
                <a:lnTo>
                  <a:pt x="8" y="291"/>
                </a:lnTo>
                <a:lnTo>
                  <a:pt x="8" y="291"/>
                </a:lnTo>
                <a:lnTo>
                  <a:pt x="9" y="291"/>
                </a:lnTo>
                <a:lnTo>
                  <a:pt x="10" y="291"/>
                </a:lnTo>
                <a:lnTo>
                  <a:pt x="10" y="291"/>
                </a:lnTo>
                <a:lnTo>
                  <a:pt x="11" y="291"/>
                </a:lnTo>
                <a:lnTo>
                  <a:pt x="11" y="291"/>
                </a:lnTo>
                <a:lnTo>
                  <a:pt x="12" y="291"/>
                </a:lnTo>
                <a:lnTo>
                  <a:pt x="13" y="291"/>
                </a:lnTo>
                <a:lnTo>
                  <a:pt x="13" y="291"/>
                </a:lnTo>
                <a:lnTo>
                  <a:pt x="14" y="291"/>
                </a:lnTo>
                <a:lnTo>
                  <a:pt x="14" y="291"/>
                </a:lnTo>
                <a:lnTo>
                  <a:pt x="15" y="291"/>
                </a:lnTo>
                <a:lnTo>
                  <a:pt x="16" y="291"/>
                </a:lnTo>
                <a:lnTo>
                  <a:pt x="16" y="291"/>
                </a:lnTo>
                <a:lnTo>
                  <a:pt x="17" y="291"/>
                </a:lnTo>
                <a:lnTo>
                  <a:pt x="18" y="291"/>
                </a:lnTo>
                <a:lnTo>
                  <a:pt x="18" y="291"/>
                </a:lnTo>
                <a:lnTo>
                  <a:pt x="19" y="291"/>
                </a:lnTo>
                <a:lnTo>
                  <a:pt x="19" y="291"/>
                </a:lnTo>
                <a:lnTo>
                  <a:pt x="20" y="291"/>
                </a:lnTo>
                <a:lnTo>
                  <a:pt x="21" y="291"/>
                </a:lnTo>
                <a:lnTo>
                  <a:pt x="21" y="291"/>
                </a:lnTo>
                <a:lnTo>
                  <a:pt x="22" y="291"/>
                </a:lnTo>
                <a:lnTo>
                  <a:pt x="22" y="291"/>
                </a:lnTo>
                <a:lnTo>
                  <a:pt x="23" y="291"/>
                </a:lnTo>
                <a:lnTo>
                  <a:pt x="24" y="291"/>
                </a:lnTo>
                <a:lnTo>
                  <a:pt x="24" y="291"/>
                </a:lnTo>
                <a:lnTo>
                  <a:pt x="25" y="291"/>
                </a:lnTo>
                <a:lnTo>
                  <a:pt x="25" y="291"/>
                </a:lnTo>
                <a:lnTo>
                  <a:pt x="26" y="291"/>
                </a:lnTo>
                <a:lnTo>
                  <a:pt x="27" y="291"/>
                </a:lnTo>
                <a:lnTo>
                  <a:pt x="27" y="291"/>
                </a:lnTo>
                <a:lnTo>
                  <a:pt x="28" y="291"/>
                </a:lnTo>
                <a:lnTo>
                  <a:pt x="28" y="291"/>
                </a:lnTo>
                <a:lnTo>
                  <a:pt x="29" y="291"/>
                </a:lnTo>
                <a:lnTo>
                  <a:pt x="30" y="291"/>
                </a:lnTo>
                <a:lnTo>
                  <a:pt x="30" y="291"/>
                </a:lnTo>
                <a:lnTo>
                  <a:pt x="31" y="291"/>
                </a:lnTo>
                <a:lnTo>
                  <a:pt x="31" y="291"/>
                </a:lnTo>
                <a:lnTo>
                  <a:pt x="32" y="291"/>
                </a:lnTo>
                <a:lnTo>
                  <a:pt x="33" y="291"/>
                </a:lnTo>
                <a:lnTo>
                  <a:pt x="33" y="291"/>
                </a:lnTo>
                <a:lnTo>
                  <a:pt x="34" y="291"/>
                </a:lnTo>
                <a:lnTo>
                  <a:pt x="34" y="291"/>
                </a:lnTo>
                <a:lnTo>
                  <a:pt x="35" y="291"/>
                </a:lnTo>
                <a:lnTo>
                  <a:pt x="36" y="291"/>
                </a:lnTo>
                <a:lnTo>
                  <a:pt x="36" y="291"/>
                </a:lnTo>
                <a:lnTo>
                  <a:pt x="37" y="291"/>
                </a:lnTo>
                <a:lnTo>
                  <a:pt x="37" y="291"/>
                </a:lnTo>
                <a:lnTo>
                  <a:pt x="38" y="291"/>
                </a:lnTo>
                <a:lnTo>
                  <a:pt x="39" y="291"/>
                </a:lnTo>
                <a:lnTo>
                  <a:pt x="39" y="291"/>
                </a:lnTo>
                <a:lnTo>
                  <a:pt x="40" y="291"/>
                </a:lnTo>
                <a:lnTo>
                  <a:pt x="40" y="291"/>
                </a:lnTo>
                <a:lnTo>
                  <a:pt x="41" y="291"/>
                </a:lnTo>
                <a:lnTo>
                  <a:pt x="42" y="291"/>
                </a:lnTo>
                <a:lnTo>
                  <a:pt x="42" y="290"/>
                </a:lnTo>
                <a:lnTo>
                  <a:pt x="43" y="290"/>
                </a:lnTo>
                <a:lnTo>
                  <a:pt x="43" y="290"/>
                </a:lnTo>
                <a:lnTo>
                  <a:pt x="44" y="290"/>
                </a:lnTo>
                <a:lnTo>
                  <a:pt x="45" y="290"/>
                </a:lnTo>
                <a:lnTo>
                  <a:pt x="45" y="290"/>
                </a:lnTo>
                <a:lnTo>
                  <a:pt x="46" y="290"/>
                </a:lnTo>
                <a:lnTo>
                  <a:pt x="46" y="290"/>
                </a:lnTo>
                <a:lnTo>
                  <a:pt x="47" y="290"/>
                </a:lnTo>
                <a:lnTo>
                  <a:pt x="48" y="290"/>
                </a:lnTo>
                <a:lnTo>
                  <a:pt x="48" y="290"/>
                </a:lnTo>
                <a:lnTo>
                  <a:pt x="49" y="290"/>
                </a:lnTo>
                <a:lnTo>
                  <a:pt x="49" y="290"/>
                </a:lnTo>
                <a:lnTo>
                  <a:pt x="50" y="290"/>
                </a:lnTo>
                <a:lnTo>
                  <a:pt x="51" y="290"/>
                </a:lnTo>
                <a:lnTo>
                  <a:pt x="51" y="290"/>
                </a:lnTo>
                <a:lnTo>
                  <a:pt x="52" y="290"/>
                </a:lnTo>
                <a:lnTo>
                  <a:pt x="52" y="290"/>
                </a:lnTo>
                <a:lnTo>
                  <a:pt x="53" y="290"/>
                </a:lnTo>
                <a:lnTo>
                  <a:pt x="54" y="290"/>
                </a:lnTo>
                <a:lnTo>
                  <a:pt x="54" y="290"/>
                </a:lnTo>
                <a:lnTo>
                  <a:pt x="55" y="290"/>
                </a:lnTo>
                <a:lnTo>
                  <a:pt x="55" y="290"/>
                </a:lnTo>
                <a:lnTo>
                  <a:pt x="56" y="290"/>
                </a:lnTo>
                <a:lnTo>
                  <a:pt x="57" y="290"/>
                </a:lnTo>
                <a:lnTo>
                  <a:pt x="57" y="290"/>
                </a:lnTo>
                <a:lnTo>
                  <a:pt x="58" y="290"/>
                </a:lnTo>
                <a:lnTo>
                  <a:pt x="58" y="290"/>
                </a:lnTo>
                <a:lnTo>
                  <a:pt x="59" y="290"/>
                </a:lnTo>
                <a:lnTo>
                  <a:pt x="60" y="290"/>
                </a:lnTo>
                <a:lnTo>
                  <a:pt x="60" y="290"/>
                </a:lnTo>
                <a:lnTo>
                  <a:pt x="61" y="290"/>
                </a:lnTo>
                <a:lnTo>
                  <a:pt x="61" y="290"/>
                </a:lnTo>
                <a:lnTo>
                  <a:pt x="62" y="289"/>
                </a:lnTo>
                <a:lnTo>
                  <a:pt x="63" y="289"/>
                </a:lnTo>
                <a:lnTo>
                  <a:pt x="63" y="289"/>
                </a:lnTo>
                <a:lnTo>
                  <a:pt x="64" y="289"/>
                </a:lnTo>
                <a:lnTo>
                  <a:pt x="64" y="289"/>
                </a:lnTo>
                <a:lnTo>
                  <a:pt x="65" y="289"/>
                </a:lnTo>
                <a:lnTo>
                  <a:pt x="66" y="289"/>
                </a:lnTo>
                <a:lnTo>
                  <a:pt x="66" y="289"/>
                </a:lnTo>
                <a:lnTo>
                  <a:pt x="67" y="289"/>
                </a:lnTo>
                <a:lnTo>
                  <a:pt x="67" y="289"/>
                </a:lnTo>
                <a:lnTo>
                  <a:pt x="68" y="289"/>
                </a:lnTo>
                <a:lnTo>
                  <a:pt x="69" y="289"/>
                </a:lnTo>
                <a:lnTo>
                  <a:pt x="69" y="289"/>
                </a:lnTo>
                <a:lnTo>
                  <a:pt x="70" y="289"/>
                </a:lnTo>
                <a:lnTo>
                  <a:pt x="70" y="289"/>
                </a:lnTo>
                <a:lnTo>
                  <a:pt x="71" y="289"/>
                </a:lnTo>
                <a:lnTo>
                  <a:pt x="72" y="289"/>
                </a:lnTo>
                <a:lnTo>
                  <a:pt x="72" y="289"/>
                </a:lnTo>
                <a:lnTo>
                  <a:pt x="73" y="289"/>
                </a:lnTo>
                <a:lnTo>
                  <a:pt x="73" y="289"/>
                </a:lnTo>
                <a:lnTo>
                  <a:pt x="74" y="289"/>
                </a:lnTo>
                <a:lnTo>
                  <a:pt x="75" y="289"/>
                </a:lnTo>
                <a:lnTo>
                  <a:pt x="75" y="289"/>
                </a:lnTo>
                <a:lnTo>
                  <a:pt x="76" y="289"/>
                </a:lnTo>
                <a:lnTo>
                  <a:pt x="76" y="288"/>
                </a:lnTo>
                <a:lnTo>
                  <a:pt x="77" y="288"/>
                </a:lnTo>
                <a:lnTo>
                  <a:pt x="77" y="288"/>
                </a:lnTo>
                <a:lnTo>
                  <a:pt x="78" y="288"/>
                </a:lnTo>
                <a:lnTo>
                  <a:pt x="79" y="288"/>
                </a:lnTo>
                <a:lnTo>
                  <a:pt x="79" y="288"/>
                </a:lnTo>
                <a:lnTo>
                  <a:pt x="80" y="288"/>
                </a:lnTo>
                <a:lnTo>
                  <a:pt x="80" y="288"/>
                </a:lnTo>
                <a:lnTo>
                  <a:pt x="81" y="288"/>
                </a:lnTo>
                <a:lnTo>
                  <a:pt x="82" y="288"/>
                </a:lnTo>
                <a:lnTo>
                  <a:pt x="82" y="288"/>
                </a:lnTo>
                <a:lnTo>
                  <a:pt x="83" y="288"/>
                </a:lnTo>
                <a:lnTo>
                  <a:pt x="83" y="288"/>
                </a:lnTo>
                <a:lnTo>
                  <a:pt x="84" y="288"/>
                </a:lnTo>
                <a:lnTo>
                  <a:pt x="85" y="288"/>
                </a:lnTo>
                <a:lnTo>
                  <a:pt x="85" y="288"/>
                </a:lnTo>
                <a:lnTo>
                  <a:pt x="86" y="288"/>
                </a:lnTo>
                <a:lnTo>
                  <a:pt x="86" y="288"/>
                </a:lnTo>
                <a:lnTo>
                  <a:pt x="87" y="287"/>
                </a:lnTo>
                <a:lnTo>
                  <a:pt x="88" y="287"/>
                </a:lnTo>
                <a:lnTo>
                  <a:pt x="88" y="287"/>
                </a:lnTo>
                <a:lnTo>
                  <a:pt x="89" y="287"/>
                </a:lnTo>
                <a:lnTo>
                  <a:pt x="89" y="287"/>
                </a:lnTo>
                <a:lnTo>
                  <a:pt x="90" y="287"/>
                </a:lnTo>
                <a:lnTo>
                  <a:pt x="91" y="287"/>
                </a:lnTo>
                <a:lnTo>
                  <a:pt x="91" y="287"/>
                </a:lnTo>
                <a:lnTo>
                  <a:pt x="92" y="287"/>
                </a:lnTo>
                <a:lnTo>
                  <a:pt x="92" y="287"/>
                </a:lnTo>
                <a:lnTo>
                  <a:pt x="93" y="287"/>
                </a:lnTo>
                <a:lnTo>
                  <a:pt x="94" y="287"/>
                </a:lnTo>
                <a:lnTo>
                  <a:pt x="94" y="287"/>
                </a:lnTo>
                <a:lnTo>
                  <a:pt x="95" y="287"/>
                </a:lnTo>
                <a:lnTo>
                  <a:pt x="95" y="287"/>
                </a:lnTo>
                <a:lnTo>
                  <a:pt x="96" y="286"/>
                </a:lnTo>
                <a:lnTo>
                  <a:pt x="97" y="286"/>
                </a:lnTo>
                <a:lnTo>
                  <a:pt x="97" y="286"/>
                </a:lnTo>
                <a:lnTo>
                  <a:pt x="98" y="286"/>
                </a:lnTo>
                <a:lnTo>
                  <a:pt x="98" y="286"/>
                </a:lnTo>
                <a:lnTo>
                  <a:pt x="99" y="286"/>
                </a:lnTo>
                <a:lnTo>
                  <a:pt x="100" y="286"/>
                </a:lnTo>
                <a:lnTo>
                  <a:pt x="100" y="286"/>
                </a:lnTo>
                <a:lnTo>
                  <a:pt x="101" y="286"/>
                </a:lnTo>
                <a:lnTo>
                  <a:pt x="101" y="286"/>
                </a:lnTo>
                <a:lnTo>
                  <a:pt x="102" y="286"/>
                </a:lnTo>
                <a:lnTo>
                  <a:pt x="103" y="286"/>
                </a:lnTo>
                <a:lnTo>
                  <a:pt x="103" y="286"/>
                </a:lnTo>
                <a:lnTo>
                  <a:pt x="104" y="286"/>
                </a:lnTo>
                <a:lnTo>
                  <a:pt x="104" y="285"/>
                </a:lnTo>
                <a:lnTo>
                  <a:pt x="105" y="285"/>
                </a:lnTo>
                <a:lnTo>
                  <a:pt x="106" y="285"/>
                </a:lnTo>
                <a:lnTo>
                  <a:pt x="106" y="285"/>
                </a:lnTo>
                <a:lnTo>
                  <a:pt x="107" y="285"/>
                </a:lnTo>
                <a:lnTo>
                  <a:pt x="107" y="285"/>
                </a:lnTo>
                <a:lnTo>
                  <a:pt x="108" y="285"/>
                </a:lnTo>
                <a:lnTo>
                  <a:pt x="109" y="285"/>
                </a:lnTo>
                <a:lnTo>
                  <a:pt x="109" y="285"/>
                </a:lnTo>
                <a:lnTo>
                  <a:pt x="110" y="285"/>
                </a:lnTo>
                <a:lnTo>
                  <a:pt x="110" y="285"/>
                </a:lnTo>
                <a:lnTo>
                  <a:pt x="111" y="284"/>
                </a:lnTo>
                <a:lnTo>
                  <a:pt x="112" y="284"/>
                </a:lnTo>
                <a:lnTo>
                  <a:pt x="112" y="284"/>
                </a:lnTo>
                <a:lnTo>
                  <a:pt x="113" y="284"/>
                </a:lnTo>
                <a:lnTo>
                  <a:pt x="113" y="284"/>
                </a:lnTo>
                <a:lnTo>
                  <a:pt x="114" y="284"/>
                </a:lnTo>
                <a:lnTo>
                  <a:pt x="115" y="284"/>
                </a:lnTo>
                <a:lnTo>
                  <a:pt x="115" y="284"/>
                </a:lnTo>
                <a:lnTo>
                  <a:pt x="116" y="284"/>
                </a:lnTo>
                <a:lnTo>
                  <a:pt x="116" y="284"/>
                </a:lnTo>
                <a:lnTo>
                  <a:pt x="117" y="284"/>
                </a:lnTo>
                <a:lnTo>
                  <a:pt x="118" y="283"/>
                </a:lnTo>
                <a:lnTo>
                  <a:pt x="118" y="283"/>
                </a:lnTo>
                <a:lnTo>
                  <a:pt x="119" y="283"/>
                </a:lnTo>
                <a:lnTo>
                  <a:pt x="119" y="283"/>
                </a:lnTo>
                <a:lnTo>
                  <a:pt x="120" y="283"/>
                </a:lnTo>
                <a:lnTo>
                  <a:pt x="121" y="283"/>
                </a:lnTo>
                <a:lnTo>
                  <a:pt x="121" y="283"/>
                </a:lnTo>
                <a:lnTo>
                  <a:pt x="122" y="283"/>
                </a:lnTo>
                <a:lnTo>
                  <a:pt x="122" y="283"/>
                </a:lnTo>
                <a:lnTo>
                  <a:pt x="123" y="282"/>
                </a:lnTo>
                <a:lnTo>
                  <a:pt x="124" y="282"/>
                </a:lnTo>
                <a:lnTo>
                  <a:pt x="124" y="282"/>
                </a:lnTo>
                <a:lnTo>
                  <a:pt x="125" y="282"/>
                </a:lnTo>
                <a:lnTo>
                  <a:pt x="125" y="282"/>
                </a:lnTo>
                <a:lnTo>
                  <a:pt x="126" y="282"/>
                </a:lnTo>
                <a:lnTo>
                  <a:pt x="127" y="282"/>
                </a:lnTo>
                <a:lnTo>
                  <a:pt x="127" y="282"/>
                </a:lnTo>
                <a:lnTo>
                  <a:pt x="128" y="282"/>
                </a:lnTo>
                <a:lnTo>
                  <a:pt x="128" y="281"/>
                </a:lnTo>
                <a:lnTo>
                  <a:pt x="129" y="281"/>
                </a:lnTo>
                <a:lnTo>
                  <a:pt x="130" y="281"/>
                </a:lnTo>
                <a:lnTo>
                  <a:pt x="130" y="281"/>
                </a:lnTo>
                <a:lnTo>
                  <a:pt x="131" y="281"/>
                </a:lnTo>
                <a:lnTo>
                  <a:pt x="131" y="281"/>
                </a:lnTo>
                <a:lnTo>
                  <a:pt x="132" y="281"/>
                </a:lnTo>
                <a:lnTo>
                  <a:pt x="133" y="280"/>
                </a:lnTo>
                <a:lnTo>
                  <a:pt x="133" y="280"/>
                </a:lnTo>
                <a:lnTo>
                  <a:pt x="134" y="280"/>
                </a:lnTo>
                <a:lnTo>
                  <a:pt x="134" y="280"/>
                </a:lnTo>
                <a:lnTo>
                  <a:pt x="135" y="280"/>
                </a:lnTo>
                <a:lnTo>
                  <a:pt x="136" y="280"/>
                </a:lnTo>
                <a:lnTo>
                  <a:pt x="136" y="280"/>
                </a:lnTo>
                <a:lnTo>
                  <a:pt x="137" y="280"/>
                </a:lnTo>
                <a:lnTo>
                  <a:pt x="137" y="279"/>
                </a:lnTo>
                <a:lnTo>
                  <a:pt x="138" y="279"/>
                </a:lnTo>
                <a:lnTo>
                  <a:pt x="139" y="279"/>
                </a:lnTo>
                <a:lnTo>
                  <a:pt x="139" y="279"/>
                </a:lnTo>
                <a:lnTo>
                  <a:pt x="140" y="279"/>
                </a:lnTo>
                <a:lnTo>
                  <a:pt x="140" y="279"/>
                </a:lnTo>
                <a:lnTo>
                  <a:pt x="141" y="279"/>
                </a:lnTo>
                <a:lnTo>
                  <a:pt x="142" y="278"/>
                </a:lnTo>
                <a:lnTo>
                  <a:pt x="142" y="278"/>
                </a:lnTo>
                <a:lnTo>
                  <a:pt x="143" y="278"/>
                </a:lnTo>
                <a:lnTo>
                  <a:pt x="143" y="278"/>
                </a:lnTo>
                <a:lnTo>
                  <a:pt x="144" y="278"/>
                </a:lnTo>
                <a:lnTo>
                  <a:pt x="145" y="278"/>
                </a:lnTo>
                <a:lnTo>
                  <a:pt x="145" y="277"/>
                </a:lnTo>
                <a:lnTo>
                  <a:pt x="146" y="277"/>
                </a:lnTo>
                <a:lnTo>
                  <a:pt x="146" y="277"/>
                </a:lnTo>
                <a:lnTo>
                  <a:pt x="147" y="277"/>
                </a:lnTo>
                <a:lnTo>
                  <a:pt x="148" y="277"/>
                </a:lnTo>
                <a:lnTo>
                  <a:pt x="148" y="277"/>
                </a:lnTo>
                <a:lnTo>
                  <a:pt x="149" y="276"/>
                </a:lnTo>
                <a:lnTo>
                  <a:pt x="149" y="276"/>
                </a:lnTo>
                <a:lnTo>
                  <a:pt x="150" y="276"/>
                </a:lnTo>
                <a:lnTo>
                  <a:pt x="151" y="276"/>
                </a:lnTo>
                <a:lnTo>
                  <a:pt x="151" y="276"/>
                </a:lnTo>
                <a:lnTo>
                  <a:pt x="152" y="275"/>
                </a:lnTo>
                <a:lnTo>
                  <a:pt x="152" y="275"/>
                </a:lnTo>
                <a:lnTo>
                  <a:pt x="153" y="275"/>
                </a:lnTo>
                <a:lnTo>
                  <a:pt x="154" y="275"/>
                </a:lnTo>
                <a:lnTo>
                  <a:pt x="154" y="275"/>
                </a:lnTo>
                <a:lnTo>
                  <a:pt x="155" y="275"/>
                </a:lnTo>
                <a:lnTo>
                  <a:pt x="155" y="274"/>
                </a:lnTo>
                <a:lnTo>
                  <a:pt x="156" y="274"/>
                </a:lnTo>
                <a:lnTo>
                  <a:pt x="157" y="274"/>
                </a:lnTo>
                <a:lnTo>
                  <a:pt x="157" y="274"/>
                </a:lnTo>
                <a:lnTo>
                  <a:pt x="158" y="274"/>
                </a:lnTo>
                <a:lnTo>
                  <a:pt x="158" y="273"/>
                </a:lnTo>
                <a:lnTo>
                  <a:pt x="159" y="273"/>
                </a:lnTo>
                <a:lnTo>
                  <a:pt x="160" y="273"/>
                </a:lnTo>
                <a:lnTo>
                  <a:pt x="160" y="273"/>
                </a:lnTo>
                <a:lnTo>
                  <a:pt x="161" y="272"/>
                </a:lnTo>
                <a:lnTo>
                  <a:pt x="161" y="272"/>
                </a:lnTo>
                <a:lnTo>
                  <a:pt x="162" y="272"/>
                </a:lnTo>
                <a:lnTo>
                  <a:pt x="163" y="272"/>
                </a:lnTo>
                <a:lnTo>
                  <a:pt x="163" y="272"/>
                </a:lnTo>
                <a:lnTo>
                  <a:pt x="164" y="271"/>
                </a:lnTo>
                <a:lnTo>
                  <a:pt x="164" y="271"/>
                </a:lnTo>
                <a:lnTo>
                  <a:pt x="165" y="271"/>
                </a:lnTo>
                <a:lnTo>
                  <a:pt x="166" y="271"/>
                </a:lnTo>
                <a:lnTo>
                  <a:pt x="166" y="270"/>
                </a:lnTo>
                <a:lnTo>
                  <a:pt x="167" y="270"/>
                </a:lnTo>
                <a:lnTo>
                  <a:pt x="167" y="270"/>
                </a:lnTo>
                <a:lnTo>
                  <a:pt x="168" y="270"/>
                </a:lnTo>
                <a:lnTo>
                  <a:pt x="169" y="269"/>
                </a:lnTo>
                <a:lnTo>
                  <a:pt x="169" y="269"/>
                </a:lnTo>
                <a:lnTo>
                  <a:pt x="170" y="269"/>
                </a:lnTo>
                <a:lnTo>
                  <a:pt x="170" y="269"/>
                </a:lnTo>
                <a:lnTo>
                  <a:pt x="171" y="268"/>
                </a:lnTo>
                <a:lnTo>
                  <a:pt x="172" y="268"/>
                </a:lnTo>
                <a:lnTo>
                  <a:pt x="172" y="268"/>
                </a:lnTo>
                <a:lnTo>
                  <a:pt x="173" y="268"/>
                </a:lnTo>
                <a:lnTo>
                  <a:pt x="173" y="267"/>
                </a:lnTo>
                <a:lnTo>
                  <a:pt x="174" y="267"/>
                </a:lnTo>
                <a:lnTo>
                  <a:pt x="175" y="267"/>
                </a:lnTo>
                <a:lnTo>
                  <a:pt x="175" y="267"/>
                </a:lnTo>
                <a:lnTo>
                  <a:pt x="176" y="266"/>
                </a:lnTo>
                <a:lnTo>
                  <a:pt x="176" y="266"/>
                </a:lnTo>
                <a:lnTo>
                  <a:pt x="177" y="266"/>
                </a:lnTo>
                <a:lnTo>
                  <a:pt x="178" y="265"/>
                </a:lnTo>
                <a:lnTo>
                  <a:pt x="178" y="265"/>
                </a:lnTo>
                <a:lnTo>
                  <a:pt x="179" y="265"/>
                </a:lnTo>
                <a:lnTo>
                  <a:pt x="179" y="264"/>
                </a:lnTo>
                <a:lnTo>
                  <a:pt x="180" y="264"/>
                </a:lnTo>
                <a:lnTo>
                  <a:pt x="181" y="264"/>
                </a:lnTo>
                <a:lnTo>
                  <a:pt x="181" y="264"/>
                </a:lnTo>
                <a:lnTo>
                  <a:pt x="182" y="263"/>
                </a:lnTo>
                <a:lnTo>
                  <a:pt x="182" y="263"/>
                </a:lnTo>
                <a:lnTo>
                  <a:pt x="183" y="263"/>
                </a:lnTo>
                <a:lnTo>
                  <a:pt x="184" y="262"/>
                </a:lnTo>
                <a:lnTo>
                  <a:pt x="184" y="262"/>
                </a:lnTo>
                <a:lnTo>
                  <a:pt x="185" y="262"/>
                </a:lnTo>
                <a:lnTo>
                  <a:pt x="185" y="261"/>
                </a:lnTo>
                <a:lnTo>
                  <a:pt x="186" y="261"/>
                </a:lnTo>
                <a:lnTo>
                  <a:pt x="187" y="261"/>
                </a:lnTo>
                <a:lnTo>
                  <a:pt x="187" y="260"/>
                </a:lnTo>
                <a:lnTo>
                  <a:pt x="188" y="260"/>
                </a:lnTo>
                <a:lnTo>
                  <a:pt x="188" y="259"/>
                </a:lnTo>
                <a:lnTo>
                  <a:pt x="189" y="259"/>
                </a:lnTo>
                <a:lnTo>
                  <a:pt x="190" y="259"/>
                </a:lnTo>
                <a:lnTo>
                  <a:pt x="190" y="258"/>
                </a:lnTo>
                <a:lnTo>
                  <a:pt x="191" y="258"/>
                </a:lnTo>
                <a:lnTo>
                  <a:pt x="191" y="258"/>
                </a:lnTo>
                <a:lnTo>
                  <a:pt x="192" y="257"/>
                </a:lnTo>
                <a:lnTo>
                  <a:pt x="193" y="257"/>
                </a:lnTo>
                <a:lnTo>
                  <a:pt x="193" y="256"/>
                </a:lnTo>
                <a:lnTo>
                  <a:pt x="194" y="256"/>
                </a:lnTo>
                <a:lnTo>
                  <a:pt x="194" y="256"/>
                </a:lnTo>
                <a:lnTo>
                  <a:pt x="195" y="255"/>
                </a:lnTo>
                <a:lnTo>
                  <a:pt x="196" y="255"/>
                </a:lnTo>
                <a:lnTo>
                  <a:pt x="196" y="254"/>
                </a:lnTo>
                <a:lnTo>
                  <a:pt x="197" y="254"/>
                </a:lnTo>
                <a:lnTo>
                  <a:pt x="197" y="254"/>
                </a:lnTo>
                <a:lnTo>
                  <a:pt x="198" y="253"/>
                </a:lnTo>
                <a:lnTo>
                  <a:pt x="199" y="253"/>
                </a:lnTo>
                <a:lnTo>
                  <a:pt x="199" y="252"/>
                </a:lnTo>
                <a:lnTo>
                  <a:pt x="200" y="252"/>
                </a:lnTo>
                <a:lnTo>
                  <a:pt x="200" y="251"/>
                </a:lnTo>
                <a:lnTo>
                  <a:pt x="201" y="251"/>
                </a:lnTo>
                <a:lnTo>
                  <a:pt x="202" y="251"/>
                </a:lnTo>
                <a:lnTo>
                  <a:pt x="202" y="250"/>
                </a:lnTo>
                <a:lnTo>
                  <a:pt x="203" y="250"/>
                </a:lnTo>
                <a:lnTo>
                  <a:pt x="203" y="249"/>
                </a:lnTo>
                <a:lnTo>
                  <a:pt x="204" y="249"/>
                </a:lnTo>
                <a:lnTo>
                  <a:pt x="205" y="248"/>
                </a:lnTo>
                <a:lnTo>
                  <a:pt x="205" y="248"/>
                </a:lnTo>
                <a:lnTo>
                  <a:pt x="206" y="247"/>
                </a:lnTo>
                <a:lnTo>
                  <a:pt x="206" y="247"/>
                </a:lnTo>
                <a:lnTo>
                  <a:pt x="207" y="246"/>
                </a:lnTo>
                <a:lnTo>
                  <a:pt x="208" y="246"/>
                </a:lnTo>
                <a:lnTo>
                  <a:pt x="208" y="245"/>
                </a:lnTo>
                <a:lnTo>
                  <a:pt x="209" y="245"/>
                </a:lnTo>
                <a:lnTo>
                  <a:pt x="209" y="244"/>
                </a:lnTo>
                <a:lnTo>
                  <a:pt x="210" y="244"/>
                </a:lnTo>
                <a:lnTo>
                  <a:pt x="211" y="243"/>
                </a:lnTo>
                <a:lnTo>
                  <a:pt x="211" y="242"/>
                </a:lnTo>
                <a:lnTo>
                  <a:pt x="212" y="242"/>
                </a:lnTo>
                <a:lnTo>
                  <a:pt x="212" y="241"/>
                </a:lnTo>
                <a:lnTo>
                  <a:pt x="213" y="241"/>
                </a:lnTo>
                <a:lnTo>
                  <a:pt x="214" y="240"/>
                </a:lnTo>
                <a:lnTo>
                  <a:pt x="214" y="240"/>
                </a:lnTo>
                <a:lnTo>
                  <a:pt x="215" y="239"/>
                </a:lnTo>
                <a:lnTo>
                  <a:pt x="215" y="238"/>
                </a:lnTo>
                <a:lnTo>
                  <a:pt x="216" y="238"/>
                </a:lnTo>
                <a:lnTo>
                  <a:pt x="217" y="237"/>
                </a:lnTo>
                <a:lnTo>
                  <a:pt x="217" y="237"/>
                </a:lnTo>
                <a:lnTo>
                  <a:pt x="218" y="236"/>
                </a:lnTo>
                <a:lnTo>
                  <a:pt x="218" y="235"/>
                </a:lnTo>
                <a:lnTo>
                  <a:pt x="219" y="235"/>
                </a:lnTo>
                <a:lnTo>
                  <a:pt x="220" y="234"/>
                </a:lnTo>
                <a:lnTo>
                  <a:pt x="220" y="233"/>
                </a:lnTo>
                <a:lnTo>
                  <a:pt x="221" y="233"/>
                </a:lnTo>
                <a:lnTo>
                  <a:pt x="221" y="232"/>
                </a:lnTo>
                <a:lnTo>
                  <a:pt x="222" y="231"/>
                </a:lnTo>
                <a:lnTo>
                  <a:pt x="223" y="231"/>
                </a:lnTo>
                <a:lnTo>
                  <a:pt x="223" y="230"/>
                </a:lnTo>
                <a:lnTo>
                  <a:pt x="224" y="229"/>
                </a:lnTo>
                <a:lnTo>
                  <a:pt x="224" y="229"/>
                </a:lnTo>
                <a:lnTo>
                  <a:pt x="225" y="228"/>
                </a:lnTo>
                <a:lnTo>
                  <a:pt x="226" y="227"/>
                </a:lnTo>
                <a:lnTo>
                  <a:pt x="226" y="226"/>
                </a:lnTo>
                <a:lnTo>
                  <a:pt x="227" y="226"/>
                </a:lnTo>
                <a:lnTo>
                  <a:pt x="227" y="225"/>
                </a:lnTo>
                <a:lnTo>
                  <a:pt x="228" y="224"/>
                </a:lnTo>
                <a:lnTo>
                  <a:pt x="229" y="223"/>
                </a:lnTo>
                <a:lnTo>
                  <a:pt x="229" y="223"/>
                </a:lnTo>
                <a:lnTo>
                  <a:pt x="230" y="222"/>
                </a:lnTo>
                <a:lnTo>
                  <a:pt x="230" y="221"/>
                </a:lnTo>
                <a:lnTo>
                  <a:pt x="231" y="220"/>
                </a:lnTo>
                <a:lnTo>
                  <a:pt x="232" y="219"/>
                </a:lnTo>
                <a:lnTo>
                  <a:pt x="232" y="219"/>
                </a:lnTo>
                <a:lnTo>
                  <a:pt x="233" y="218"/>
                </a:lnTo>
                <a:lnTo>
                  <a:pt x="233" y="217"/>
                </a:lnTo>
                <a:lnTo>
                  <a:pt x="234" y="216"/>
                </a:lnTo>
                <a:lnTo>
                  <a:pt x="235" y="215"/>
                </a:lnTo>
                <a:lnTo>
                  <a:pt x="235" y="214"/>
                </a:lnTo>
                <a:lnTo>
                  <a:pt x="236" y="213"/>
                </a:lnTo>
                <a:lnTo>
                  <a:pt x="236" y="212"/>
                </a:lnTo>
                <a:lnTo>
                  <a:pt x="237" y="212"/>
                </a:lnTo>
                <a:lnTo>
                  <a:pt x="238" y="211"/>
                </a:lnTo>
                <a:lnTo>
                  <a:pt x="238" y="210"/>
                </a:lnTo>
                <a:lnTo>
                  <a:pt x="239" y="209"/>
                </a:lnTo>
                <a:lnTo>
                  <a:pt x="239" y="208"/>
                </a:lnTo>
                <a:lnTo>
                  <a:pt x="240" y="207"/>
                </a:lnTo>
                <a:lnTo>
                  <a:pt x="241" y="206"/>
                </a:lnTo>
                <a:lnTo>
                  <a:pt x="241" y="205"/>
                </a:lnTo>
                <a:lnTo>
                  <a:pt x="242" y="204"/>
                </a:lnTo>
                <a:lnTo>
                  <a:pt x="242" y="203"/>
                </a:lnTo>
                <a:lnTo>
                  <a:pt x="243" y="202"/>
                </a:lnTo>
                <a:lnTo>
                  <a:pt x="244" y="201"/>
                </a:lnTo>
                <a:lnTo>
                  <a:pt x="244" y="200"/>
                </a:lnTo>
                <a:lnTo>
                  <a:pt x="245" y="199"/>
                </a:lnTo>
                <a:lnTo>
                  <a:pt x="245" y="198"/>
                </a:lnTo>
                <a:lnTo>
                  <a:pt x="246" y="197"/>
                </a:lnTo>
                <a:lnTo>
                  <a:pt x="247" y="195"/>
                </a:lnTo>
                <a:lnTo>
                  <a:pt x="247" y="194"/>
                </a:lnTo>
                <a:lnTo>
                  <a:pt x="248" y="193"/>
                </a:lnTo>
                <a:lnTo>
                  <a:pt x="248" y="192"/>
                </a:lnTo>
                <a:lnTo>
                  <a:pt x="249" y="191"/>
                </a:lnTo>
                <a:lnTo>
                  <a:pt x="250" y="190"/>
                </a:lnTo>
                <a:lnTo>
                  <a:pt x="250" y="189"/>
                </a:lnTo>
                <a:lnTo>
                  <a:pt x="251" y="187"/>
                </a:lnTo>
                <a:lnTo>
                  <a:pt x="251" y="186"/>
                </a:lnTo>
                <a:lnTo>
                  <a:pt x="252" y="185"/>
                </a:lnTo>
                <a:lnTo>
                  <a:pt x="253" y="184"/>
                </a:lnTo>
                <a:lnTo>
                  <a:pt x="253" y="182"/>
                </a:lnTo>
                <a:lnTo>
                  <a:pt x="254" y="181"/>
                </a:lnTo>
                <a:lnTo>
                  <a:pt x="254" y="180"/>
                </a:lnTo>
                <a:lnTo>
                  <a:pt x="255" y="179"/>
                </a:lnTo>
                <a:lnTo>
                  <a:pt x="256" y="177"/>
                </a:lnTo>
                <a:lnTo>
                  <a:pt x="256" y="176"/>
                </a:lnTo>
                <a:lnTo>
                  <a:pt x="257" y="175"/>
                </a:lnTo>
                <a:lnTo>
                  <a:pt x="257" y="173"/>
                </a:lnTo>
                <a:lnTo>
                  <a:pt x="258" y="172"/>
                </a:lnTo>
                <a:lnTo>
                  <a:pt x="259" y="171"/>
                </a:lnTo>
                <a:lnTo>
                  <a:pt x="259" y="169"/>
                </a:lnTo>
                <a:lnTo>
                  <a:pt x="260" y="168"/>
                </a:lnTo>
                <a:lnTo>
                  <a:pt x="260" y="166"/>
                </a:lnTo>
                <a:lnTo>
                  <a:pt x="261" y="165"/>
                </a:lnTo>
                <a:lnTo>
                  <a:pt x="262" y="163"/>
                </a:lnTo>
                <a:lnTo>
                  <a:pt x="262" y="162"/>
                </a:lnTo>
                <a:lnTo>
                  <a:pt x="263" y="160"/>
                </a:lnTo>
                <a:lnTo>
                  <a:pt x="263" y="159"/>
                </a:lnTo>
                <a:lnTo>
                  <a:pt x="264" y="157"/>
                </a:lnTo>
                <a:lnTo>
                  <a:pt x="265" y="156"/>
                </a:lnTo>
                <a:lnTo>
                  <a:pt x="265" y="154"/>
                </a:lnTo>
                <a:lnTo>
                  <a:pt x="266" y="152"/>
                </a:lnTo>
                <a:lnTo>
                  <a:pt x="266" y="151"/>
                </a:lnTo>
                <a:lnTo>
                  <a:pt x="267" y="149"/>
                </a:lnTo>
                <a:lnTo>
                  <a:pt x="268" y="148"/>
                </a:lnTo>
                <a:lnTo>
                  <a:pt x="268" y="146"/>
                </a:lnTo>
                <a:lnTo>
                  <a:pt x="269" y="144"/>
                </a:lnTo>
                <a:lnTo>
                  <a:pt x="269" y="142"/>
                </a:lnTo>
                <a:lnTo>
                  <a:pt x="270" y="141"/>
                </a:lnTo>
                <a:lnTo>
                  <a:pt x="271" y="139"/>
                </a:lnTo>
                <a:lnTo>
                  <a:pt x="271" y="137"/>
                </a:lnTo>
                <a:lnTo>
                  <a:pt x="272" y="135"/>
                </a:lnTo>
                <a:lnTo>
                  <a:pt x="272" y="134"/>
                </a:lnTo>
                <a:lnTo>
                  <a:pt x="273" y="132"/>
                </a:lnTo>
                <a:lnTo>
                  <a:pt x="274" y="130"/>
                </a:lnTo>
                <a:lnTo>
                  <a:pt x="274" y="128"/>
                </a:lnTo>
                <a:lnTo>
                  <a:pt x="275" y="126"/>
                </a:lnTo>
                <a:lnTo>
                  <a:pt x="275" y="124"/>
                </a:lnTo>
                <a:lnTo>
                  <a:pt x="276" y="122"/>
                </a:lnTo>
                <a:lnTo>
                  <a:pt x="277" y="120"/>
                </a:lnTo>
                <a:lnTo>
                  <a:pt x="277" y="118"/>
                </a:lnTo>
                <a:lnTo>
                  <a:pt x="278" y="116"/>
                </a:lnTo>
                <a:lnTo>
                  <a:pt x="278" y="114"/>
                </a:lnTo>
                <a:lnTo>
                  <a:pt x="279" y="112"/>
                </a:lnTo>
                <a:lnTo>
                  <a:pt x="280" y="110"/>
                </a:lnTo>
                <a:lnTo>
                  <a:pt x="280" y="108"/>
                </a:lnTo>
                <a:lnTo>
                  <a:pt x="281" y="106"/>
                </a:lnTo>
                <a:lnTo>
                  <a:pt x="281" y="104"/>
                </a:lnTo>
                <a:lnTo>
                  <a:pt x="282" y="101"/>
                </a:lnTo>
                <a:lnTo>
                  <a:pt x="283" y="99"/>
                </a:lnTo>
                <a:lnTo>
                  <a:pt x="283" y="97"/>
                </a:lnTo>
                <a:lnTo>
                  <a:pt x="284" y="95"/>
                </a:lnTo>
                <a:lnTo>
                  <a:pt x="284" y="92"/>
                </a:lnTo>
                <a:lnTo>
                  <a:pt x="285" y="90"/>
                </a:lnTo>
                <a:lnTo>
                  <a:pt x="286" y="88"/>
                </a:lnTo>
                <a:lnTo>
                  <a:pt x="286" y="85"/>
                </a:lnTo>
                <a:lnTo>
                  <a:pt x="287" y="83"/>
                </a:lnTo>
                <a:lnTo>
                  <a:pt x="287" y="80"/>
                </a:lnTo>
                <a:lnTo>
                  <a:pt x="288" y="78"/>
                </a:lnTo>
                <a:lnTo>
                  <a:pt x="289" y="75"/>
                </a:lnTo>
                <a:lnTo>
                  <a:pt x="289" y="73"/>
                </a:lnTo>
                <a:lnTo>
                  <a:pt x="290" y="70"/>
                </a:lnTo>
                <a:lnTo>
                  <a:pt x="290" y="68"/>
                </a:lnTo>
                <a:lnTo>
                  <a:pt x="291" y="65"/>
                </a:lnTo>
                <a:lnTo>
                  <a:pt x="292" y="63"/>
                </a:lnTo>
                <a:lnTo>
                  <a:pt x="292" y="60"/>
                </a:lnTo>
                <a:lnTo>
                  <a:pt x="293" y="57"/>
                </a:lnTo>
                <a:lnTo>
                  <a:pt x="293" y="54"/>
                </a:lnTo>
                <a:lnTo>
                  <a:pt x="294" y="52"/>
                </a:lnTo>
                <a:lnTo>
                  <a:pt x="295" y="49"/>
                </a:lnTo>
                <a:lnTo>
                  <a:pt x="295" y="46"/>
                </a:lnTo>
                <a:lnTo>
                  <a:pt x="296" y="43"/>
                </a:lnTo>
                <a:lnTo>
                  <a:pt x="296" y="40"/>
                </a:lnTo>
                <a:lnTo>
                  <a:pt x="297" y="37"/>
                </a:lnTo>
                <a:lnTo>
                  <a:pt x="298" y="34"/>
                </a:lnTo>
                <a:lnTo>
                  <a:pt x="298" y="31"/>
                </a:lnTo>
                <a:lnTo>
                  <a:pt x="299" y="28"/>
                </a:lnTo>
                <a:lnTo>
                  <a:pt x="299" y="25"/>
                </a:lnTo>
                <a:lnTo>
                  <a:pt x="300" y="22"/>
                </a:lnTo>
                <a:lnTo>
                  <a:pt x="301" y="19"/>
                </a:lnTo>
                <a:lnTo>
                  <a:pt x="301" y="16"/>
                </a:lnTo>
                <a:lnTo>
                  <a:pt x="302" y="13"/>
                </a:lnTo>
                <a:lnTo>
                  <a:pt x="303" y="10"/>
                </a:lnTo>
                <a:lnTo>
                  <a:pt x="303" y="6"/>
                </a:lnTo>
                <a:lnTo>
                  <a:pt x="304" y="3"/>
                </a:lnTo>
                <a:lnTo>
                  <a:pt x="304" y="0"/>
                </a:lnTo>
              </a:path>
            </a:pathLst>
          </a:custGeom>
          <a:noFill/>
          <a:ln w="38100" cmpd="sng">
            <a:solidFill>
              <a:srgbClr val="CCCC00"/>
            </a:solidFill>
            <a:prstDash val="solid"/>
            <a:round/>
            <a:headEnd/>
            <a:tailEnd/>
          </a:ln>
        </p:spPr>
        <p:txBody>
          <a:bodyPr/>
          <a:lstStyle/>
          <a:p>
            <a:endParaRPr lang="ja-JP" altLang="en-US"/>
          </a:p>
        </p:txBody>
      </p:sp>
      <p:sp>
        <p:nvSpPr>
          <p:cNvPr id="649221" name="Freeform 5"/>
          <p:cNvSpPr>
            <a:spLocks/>
          </p:cNvSpPr>
          <p:nvPr/>
        </p:nvSpPr>
        <p:spPr bwMode="auto">
          <a:xfrm>
            <a:off x="3506788" y="716955"/>
            <a:ext cx="5105400" cy="3565525"/>
          </a:xfrm>
          <a:custGeom>
            <a:avLst/>
            <a:gdLst/>
            <a:ahLst/>
            <a:cxnLst>
              <a:cxn ang="0">
                <a:pos x="4" y="290"/>
              </a:cxn>
              <a:cxn ang="0">
                <a:pos x="8" y="290"/>
              </a:cxn>
              <a:cxn ang="0">
                <a:pos x="13" y="290"/>
              </a:cxn>
              <a:cxn ang="0">
                <a:pos x="18" y="290"/>
              </a:cxn>
              <a:cxn ang="0">
                <a:pos x="23" y="291"/>
              </a:cxn>
              <a:cxn ang="0">
                <a:pos x="28" y="291"/>
              </a:cxn>
              <a:cxn ang="0">
                <a:pos x="33" y="291"/>
              </a:cxn>
              <a:cxn ang="0">
                <a:pos x="37" y="291"/>
              </a:cxn>
              <a:cxn ang="0">
                <a:pos x="42" y="291"/>
              </a:cxn>
              <a:cxn ang="0">
                <a:pos x="47" y="291"/>
              </a:cxn>
              <a:cxn ang="0">
                <a:pos x="52" y="291"/>
              </a:cxn>
              <a:cxn ang="0">
                <a:pos x="57" y="292"/>
              </a:cxn>
              <a:cxn ang="0">
                <a:pos x="61" y="292"/>
              </a:cxn>
              <a:cxn ang="0">
                <a:pos x="66" y="292"/>
              </a:cxn>
              <a:cxn ang="0">
                <a:pos x="71" y="293"/>
              </a:cxn>
              <a:cxn ang="0">
                <a:pos x="76" y="293"/>
              </a:cxn>
              <a:cxn ang="0">
                <a:pos x="80" y="293"/>
              </a:cxn>
              <a:cxn ang="0">
                <a:pos x="85" y="294"/>
              </a:cxn>
              <a:cxn ang="0">
                <a:pos x="90" y="294"/>
              </a:cxn>
              <a:cxn ang="0">
                <a:pos x="95" y="294"/>
              </a:cxn>
              <a:cxn ang="0">
                <a:pos x="100" y="295"/>
              </a:cxn>
              <a:cxn ang="0">
                <a:pos x="104" y="295"/>
              </a:cxn>
              <a:cxn ang="0">
                <a:pos x="109" y="296"/>
              </a:cxn>
              <a:cxn ang="0">
                <a:pos x="114" y="296"/>
              </a:cxn>
              <a:cxn ang="0">
                <a:pos x="119" y="296"/>
              </a:cxn>
              <a:cxn ang="0">
                <a:pos x="124" y="297"/>
              </a:cxn>
              <a:cxn ang="0">
                <a:pos x="128" y="297"/>
              </a:cxn>
              <a:cxn ang="0">
                <a:pos x="133" y="298"/>
              </a:cxn>
              <a:cxn ang="0">
                <a:pos x="138" y="298"/>
              </a:cxn>
              <a:cxn ang="0">
                <a:pos x="143" y="299"/>
              </a:cxn>
              <a:cxn ang="0">
                <a:pos x="148" y="299"/>
              </a:cxn>
              <a:cxn ang="0">
                <a:pos x="152" y="300"/>
              </a:cxn>
              <a:cxn ang="0">
                <a:pos x="157" y="300"/>
              </a:cxn>
              <a:cxn ang="0">
                <a:pos x="162" y="301"/>
              </a:cxn>
              <a:cxn ang="0">
                <a:pos x="167" y="301"/>
              </a:cxn>
              <a:cxn ang="0">
                <a:pos x="172" y="302"/>
              </a:cxn>
              <a:cxn ang="0">
                <a:pos x="176" y="302"/>
              </a:cxn>
              <a:cxn ang="0">
                <a:pos x="181" y="302"/>
              </a:cxn>
              <a:cxn ang="0">
                <a:pos x="186" y="302"/>
              </a:cxn>
              <a:cxn ang="0">
                <a:pos x="191" y="302"/>
              </a:cxn>
              <a:cxn ang="0">
                <a:pos x="196" y="302"/>
              </a:cxn>
              <a:cxn ang="0">
                <a:pos x="200" y="302"/>
              </a:cxn>
              <a:cxn ang="0">
                <a:pos x="205" y="302"/>
              </a:cxn>
              <a:cxn ang="0">
                <a:pos x="210" y="301"/>
              </a:cxn>
              <a:cxn ang="0">
                <a:pos x="215" y="300"/>
              </a:cxn>
              <a:cxn ang="0">
                <a:pos x="220" y="299"/>
              </a:cxn>
              <a:cxn ang="0">
                <a:pos x="224" y="297"/>
              </a:cxn>
              <a:cxn ang="0">
                <a:pos x="229" y="294"/>
              </a:cxn>
              <a:cxn ang="0">
                <a:pos x="234" y="291"/>
              </a:cxn>
              <a:cxn ang="0">
                <a:pos x="239" y="288"/>
              </a:cxn>
              <a:cxn ang="0">
                <a:pos x="244" y="283"/>
              </a:cxn>
              <a:cxn ang="0">
                <a:pos x="248" y="277"/>
              </a:cxn>
              <a:cxn ang="0">
                <a:pos x="253" y="271"/>
              </a:cxn>
              <a:cxn ang="0">
                <a:pos x="258" y="262"/>
              </a:cxn>
              <a:cxn ang="0">
                <a:pos x="263" y="252"/>
              </a:cxn>
              <a:cxn ang="0">
                <a:pos x="268" y="239"/>
              </a:cxn>
              <a:cxn ang="0">
                <a:pos x="272" y="224"/>
              </a:cxn>
              <a:cxn ang="0">
                <a:pos x="277" y="206"/>
              </a:cxn>
              <a:cxn ang="0">
                <a:pos x="282" y="183"/>
              </a:cxn>
              <a:cxn ang="0">
                <a:pos x="287" y="156"/>
              </a:cxn>
              <a:cxn ang="0">
                <a:pos x="292" y="123"/>
              </a:cxn>
              <a:cxn ang="0">
                <a:pos x="296" y="84"/>
              </a:cxn>
              <a:cxn ang="0">
                <a:pos x="301" y="35"/>
              </a:cxn>
            </a:cxnLst>
            <a:rect l="0" t="0" r="r" b="b"/>
            <a:pathLst>
              <a:path w="304" h="302">
                <a:moveTo>
                  <a:pt x="0" y="290"/>
                </a:moveTo>
                <a:lnTo>
                  <a:pt x="0" y="290"/>
                </a:lnTo>
                <a:lnTo>
                  <a:pt x="1" y="290"/>
                </a:lnTo>
                <a:lnTo>
                  <a:pt x="1" y="290"/>
                </a:lnTo>
                <a:lnTo>
                  <a:pt x="2" y="290"/>
                </a:lnTo>
                <a:lnTo>
                  <a:pt x="3" y="290"/>
                </a:lnTo>
                <a:lnTo>
                  <a:pt x="3" y="290"/>
                </a:lnTo>
                <a:lnTo>
                  <a:pt x="4" y="290"/>
                </a:lnTo>
                <a:lnTo>
                  <a:pt x="4" y="290"/>
                </a:lnTo>
                <a:lnTo>
                  <a:pt x="5" y="290"/>
                </a:lnTo>
                <a:lnTo>
                  <a:pt x="5" y="290"/>
                </a:lnTo>
                <a:lnTo>
                  <a:pt x="6" y="290"/>
                </a:lnTo>
                <a:lnTo>
                  <a:pt x="7" y="290"/>
                </a:lnTo>
                <a:lnTo>
                  <a:pt x="7" y="290"/>
                </a:lnTo>
                <a:lnTo>
                  <a:pt x="8" y="290"/>
                </a:lnTo>
                <a:lnTo>
                  <a:pt x="8" y="290"/>
                </a:lnTo>
                <a:lnTo>
                  <a:pt x="9" y="290"/>
                </a:lnTo>
                <a:lnTo>
                  <a:pt x="10" y="290"/>
                </a:lnTo>
                <a:lnTo>
                  <a:pt x="10" y="290"/>
                </a:lnTo>
                <a:lnTo>
                  <a:pt x="11" y="290"/>
                </a:lnTo>
                <a:lnTo>
                  <a:pt x="11" y="290"/>
                </a:lnTo>
                <a:lnTo>
                  <a:pt x="12" y="290"/>
                </a:lnTo>
                <a:lnTo>
                  <a:pt x="13" y="290"/>
                </a:lnTo>
                <a:lnTo>
                  <a:pt x="13" y="290"/>
                </a:lnTo>
                <a:lnTo>
                  <a:pt x="14" y="290"/>
                </a:lnTo>
                <a:lnTo>
                  <a:pt x="14" y="290"/>
                </a:lnTo>
                <a:lnTo>
                  <a:pt x="15" y="290"/>
                </a:lnTo>
                <a:lnTo>
                  <a:pt x="16" y="290"/>
                </a:lnTo>
                <a:lnTo>
                  <a:pt x="16" y="290"/>
                </a:lnTo>
                <a:lnTo>
                  <a:pt x="17" y="290"/>
                </a:lnTo>
                <a:lnTo>
                  <a:pt x="18" y="290"/>
                </a:lnTo>
                <a:lnTo>
                  <a:pt x="18" y="290"/>
                </a:lnTo>
                <a:lnTo>
                  <a:pt x="19" y="290"/>
                </a:lnTo>
                <a:lnTo>
                  <a:pt x="19" y="290"/>
                </a:lnTo>
                <a:lnTo>
                  <a:pt x="20" y="290"/>
                </a:lnTo>
                <a:lnTo>
                  <a:pt x="21" y="290"/>
                </a:lnTo>
                <a:lnTo>
                  <a:pt x="21" y="291"/>
                </a:lnTo>
                <a:lnTo>
                  <a:pt x="22" y="291"/>
                </a:lnTo>
                <a:lnTo>
                  <a:pt x="22" y="291"/>
                </a:lnTo>
                <a:lnTo>
                  <a:pt x="23" y="291"/>
                </a:lnTo>
                <a:lnTo>
                  <a:pt x="24" y="291"/>
                </a:lnTo>
                <a:lnTo>
                  <a:pt x="24" y="291"/>
                </a:lnTo>
                <a:lnTo>
                  <a:pt x="25" y="291"/>
                </a:lnTo>
                <a:lnTo>
                  <a:pt x="25" y="291"/>
                </a:lnTo>
                <a:lnTo>
                  <a:pt x="26" y="291"/>
                </a:lnTo>
                <a:lnTo>
                  <a:pt x="27" y="291"/>
                </a:lnTo>
                <a:lnTo>
                  <a:pt x="27" y="291"/>
                </a:lnTo>
                <a:lnTo>
                  <a:pt x="28" y="291"/>
                </a:lnTo>
                <a:lnTo>
                  <a:pt x="28" y="291"/>
                </a:lnTo>
                <a:lnTo>
                  <a:pt x="29" y="291"/>
                </a:lnTo>
                <a:lnTo>
                  <a:pt x="30" y="291"/>
                </a:lnTo>
                <a:lnTo>
                  <a:pt x="30" y="291"/>
                </a:lnTo>
                <a:lnTo>
                  <a:pt x="31" y="291"/>
                </a:lnTo>
                <a:lnTo>
                  <a:pt x="31" y="291"/>
                </a:lnTo>
                <a:lnTo>
                  <a:pt x="32" y="291"/>
                </a:lnTo>
                <a:lnTo>
                  <a:pt x="33" y="291"/>
                </a:lnTo>
                <a:lnTo>
                  <a:pt x="33" y="291"/>
                </a:lnTo>
                <a:lnTo>
                  <a:pt x="34" y="291"/>
                </a:lnTo>
                <a:lnTo>
                  <a:pt x="34" y="291"/>
                </a:lnTo>
                <a:lnTo>
                  <a:pt x="35" y="291"/>
                </a:lnTo>
                <a:lnTo>
                  <a:pt x="36" y="291"/>
                </a:lnTo>
                <a:lnTo>
                  <a:pt x="36" y="291"/>
                </a:lnTo>
                <a:lnTo>
                  <a:pt x="37" y="291"/>
                </a:lnTo>
                <a:lnTo>
                  <a:pt x="37" y="291"/>
                </a:lnTo>
                <a:lnTo>
                  <a:pt x="38" y="291"/>
                </a:lnTo>
                <a:lnTo>
                  <a:pt x="39" y="291"/>
                </a:lnTo>
                <a:lnTo>
                  <a:pt x="39" y="291"/>
                </a:lnTo>
                <a:lnTo>
                  <a:pt x="40" y="291"/>
                </a:lnTo>
                <a:lnTo>
                  <a:pt x="40" y="291"/>
                </a:lnTo>
                <a:lnTo>
                  <a:pt x="41" y="291"/>
                </a:lnTo>
                <a:lnTo>
                  <a:pt x="42" y="291"/>
                </a:lnTo>
                <a:lnTo>
                  <a:pt x="42" y="291"/>
                </a:lnTo>
                <a:lnTo>
                  <a:pt x="43" y="291"/>
                </a:lnTo>
                <a:lnTo>
                  <a:pt x="43" y="291"/>
                </a:lnTo>
                <a:lnTo>
                  <a:pt x="44" y="291"/>
                </a:lnTo>
                <a:lnTo>
                  <a:pt x="45" y="291"/>
                </a:lnTo>
                <a:lnTo>
                  <a:pt x="45" y="291"/>
                </a:lnTo>
                <a:lnTo>
                  <a:pt x="46" y="291"/>
                </a:lnTo>
                <a:lnTo>
                  <a:pt x="46" y="291"/>
                </a:lnTo>
                <a:lnTo>
                  <a:pt x="47" y="291"/>
                </a:lnTo>
                <a:lnTo>
                  <a:pt x="48" y="291"/>
                </a:lnTo>
                <a:lnTo>
                  <a:pt x="48" y="291"/>
                </a:lnTo>
                <a:lnTo>
                  <a:pt x="49" y="291"/>
                </a:lnTo>
                <a:lnTo>
                  <a:pt x="49" y="291"/>
                </a:lnTo>
                <a:lnTo>
                  <a:pt x="50" y="291"/>
                </a:lnTo>
                <a:lnTo>
                  <a:pt x="51" y="291"/>
                </a:lnTo>
                <a:lnTo>
                  <a:pt x="51" y="291"/>
                </a:lnTo>
                <a:lnTo>
                  <a:pt x="52" y="291"/>
                </a:lnTo>
                <a:lnTo>
                  <a:pt x="52" y="292"/>
                </a:lnTo>
                <a:lnTo>
                  <a:pt x="53" y="292"/>
                </a:lnTo>
                <a:lnTo>
                  <a:pt x="54" y="292"/>
                </a:lnTo>
                <a:lnTo>
                  <a:pt x="54" y="292"/>
                </a:lnTo>
                <a:lnTo>
                  <a:pt x="55" y="292"/>
                </a:lnTo>
                <a:lnTo>
                  <a:pt x="55" y="292"/>
                </a:lnTo>
                <a:lnTo>
                  <a:pt x="56" y="292"/>
                </a:lnTo>
                <a:lnTo>
                  <a:pt x="57" y="292"/>
                </a:lnTo>
                <a:lnTo>
                  <a:pt x="57" y="292"/>
                </a:lnTo>
                <a:lnTo>
                  <a:pt x="58" y="292"/>
                </a:lnTo>
                <a:lnTo>
                  <a:pt x="58" y="292"/>
                </a:lnTo>
                <a:lnTo>
                  <a:pt x="59" y="292"/>
                </a:lnTo>
                <a:lnTo>
                  <a:pt x="60" y="292"/>
                </a:lnTo>
                <a:lnTo>
                  <a:pt x="60" y="292"/>
                </a:lnTo>
                <a:lnTo>
                  <a:pt x="61" y="292"/>
                </a:lnTo>
                <a:lnTo>
                  <a:pt x="61" y="292"/>
                </a:lnTo>
                <a:lnTo>
                  <a:pt x="62" y="292"/>
                </a:lnTo>
                <a:lnTo>
                  <a:pt x="63" y="292"/>
                </a:lnTo>
                <a:lnTo>
                  <a:pt x="63" y="292"/>
                </a:lnTo>
                <a:lnTo>
                  <a:pt x="64" y="292"/>
                </a:lnTo>
                <a:lnTo>
                  <a:pt x="64" y="292"/>
                </a:lnTo>
                <a:lnTo>
                  <a:pt x="65" y="292"/>
                </a:lnTo>
                <a:lnTo>
                  <a:pt x="66" y="292"/>
                </a:lnTo>
                <a:lnTo>
                  <a:pt x="66" y="292"/>
                </a:lnTo>
                <a:lnTo>
                  <a:pt x="67" y="292"/>
                </a:lnTo>
                <a:lnTo>
                  <a:pt x="67" y="292"/>
                </a:lnTo>
                <a:lnTo>
                  <a:pt x="68" y="292"/>
                </a:lnTo>
                <a:lnTo>
                  <a:pt x="69" y="292"/>
                </a:lnTo>
                <a:lnTo>
                  <a:pt x="69" y="292"/>
                </a:lnTo>
                <a:lnTo>
                  <a:pt x="70" y="292"/>
                </a:lnTo>
                <a:lnTo>
                  <a:pt x="70" y="292"/>
                </a:lnTo>
                <a:lnTo>
                  <a:pt x="71" y="293"/>
                </a:lnTo>
                <a:lnTo>
                  <a:pt x="72" y="293"/>
                </a:lnTo>
                <a:lnTo>
                  <a:pt x="72" y="293"/>
                </a:lnTo>
                <a:lnTo>
                  <a:pt x="73" y="293"/>
                </a:lnTo>
                <a:lnTo>
                  <a:pt x="73" y="293"/>
                </a:lnTo>
                <a:lnTo>
                  <a:pt x="74" y="293"/>
                </a:lnTo>
                <a:lnTo>
                  <a:pt x="75" y="293"/>
                </a:lnTo>
                <a:lnTo>
                  <a:pt x="75" y="293"/>
                </a:lnTo>
                <a:lnTo>
                  <a:pt x="76" y="293"/>
                </a:lnTo>
                <a:lnTo>
                  <a:pt x="76" y="293"/>
                </a:lnTo>
                <a:lnTo>
                  <a:pt x="77" y="293"/>
                </a:lnTo>
                <a:lnTo>
                  <a:pt x="77" y="293"/>
                </a:lnTo>
                <a:lnTo>
                  <a:pt x="78" y="293"/>
                </a:lnTo>
                <a:lnTo>
                  <a:pt x="79" y="293"/>
                </a:lnTo>
                <a:lnTo>
                  <a:pt x="79" y="293"/>
                </a:lnTo>
                <a:lnTo>
                  <a:pt x="80" y="293"/>
                </a:lnTo>
                <a:lnTo>
                  <a:pt x="80" y="293"/>
                </a:lnTo>
                <a:lnTo>
                  <a:pt x="81" y="293"/>
                </a:lnTo>
                <a:lnTo>
                  <a:pt x="82" y="293"/>
                </a:lnTo>
                <a:lnTo>
                  <a:pt x="82" y="293"/>
                </a:lnTo>
                <a:lnTo>
                  <a:pt x="83" y="293"/>
                </a:lnTo>
                <a:lnTo>
                  <a:pt x="83" y="293"/>
                </a:lnTo>
                <a:lnTo>
                  <a:pt x="84" y="293"/>
                </a:lnTo>
                <a:lnTo>
                  <a:pt x="85" y="293"/>
                </a:lnTo>
                <a:lnTo>
                  <a:pt x="85" y="294"/>
                </a:lnTo>
                <a:lnTo>
                  <a:pt x="86" y="294"/>
                </a:lnTo>
                <a:lnTo>
                  <a:pt x="86" y="294"/>
                </a:lnTo>
                <a:lnTo>
                  <a:pt x="87" y="294"/>
                </a:lnTo>
                <a:lnTo>
                  <a:pt x="88" y="294"/>
                </a:lnTo>
                <a:lnTo>
                  <a:pt x="88" y="294"/>
                </a:lnTo>
                <a:lnTo>
                  <a:pt x="89" y="294"/>
                </a:lnTo>
                <a:lnTo>
                  <a:pt x="89" y="294"/>
                </a:lnTo>
                <a:lnTo>
                  <a:pt x="90" y="294"/>
                </a:lnTo>
                <a:lnTo>
                  <a:pt x="91" y="294"/>
                </a:lnTo>
                <a:lnTo>
                  <a:pt x="91" y="294"/>
                </a:lnTo>
                <a:lnTo>
                  <a:pt x="92" y="294"/>
                </a:lnTo>
                <a:lnTo>
                  <a:pt x="92" y="294"/>
                </a:lnTo>
                <a:lnTo>
                  <a:pt x="93" y="294"/>
                </a:lnTo>
                <a:lnTo>
                  <a:pt x="94" y="294"/>
                </a:lnTo>
                <a:lnTo>
                  <a:pt x="94" y="294"/>
                </a:lnTo>
                <a:lnTo>
                  <a:pt x="95" y="294"/>
                </a:lnTo>
                <a:lnTo>
                  <a:pt x="95" y="294"/>
                </a:lnTo>
                <a:lnTo>
                  <a:pt x="96" y="294"/>
                </a:lnTo>
                <a:lnTo>
                  <a:pt x="97" y="294"/>
                </a:lnTo>
                <a:lnTo>
                  <a:pt x="97" y="294"/>
                </a:lnTo>
                <a:lnTo>
                  <a:pt x="98" y="295"/>
                </a:lnTo>
                <a:lnTo>
                  <a:pt x="98" y="295"/>
                </a:lnTo>
                <a:lnTo>
                  <a:pt x="99" y="295"/>
                </a:lnTo>
                <a:lnTo>
                  <a:pt x="100" y="295"/>
                </a:lnTo>
                <a:lnTo>
                  <a:pt x="100" y="295"/>
                </a:lnTo>
                <a:lnTo>
                  <a:pt x="101" y="295"/>
                </a:lnTo>
                <a:lnTo>
                  <a:pt x="101" y="295"/>
                </a:lnTo>
                <a:lnTo>
                  <a:pt x="102" y="295"/>
                </a:lnTo>
                <a:lnTo>
                  <a:pt x="103" y="295"/>
                </a:lnTo>
                <a:lnTo>
                  <a:pt x="103" y="295"/>
                </a:lnTo>
                <a:lnTo>
                  <a:pt x="104" y="295"/>
                </a:lnTo>
                <a:lnTo>
                  <a:pt x="104" y="295"/>
                </a:lnTo>
                <a:lnTo>
                  <a:pt x="105" y="295"/>
                </a:lnTo>
                <a:lnTo>
                  <a:pt x="106" y="295"/>
                </a:lnTo>
                <a:lnTo>
                  <a:pt x="106" y="295"/>
                </a:lnTo>
                <a:lnTo>
                  <a:pt x="107" y="295"/>
                </a:lnTo>
                <a:lnTo>
                  <a:pt x="107" y="295"/>
                </a:lnTo>
                <a:lnTo>
                  <a:pt x="108" y="295"/>
                </a:lnTo>
                <a:lnTo>
                  <a:pt x="109" y="295"/>
                </a:lnTo>
                <a:lnTo>
                  <a:pt x="109" y="296"/>
                </a:lnTo>
                <a:lnTo>
                  <a:pt x="110" y="296"/>
                </a:lnTo>
                <a:lnTo>
                  <a:pt x="110" y="296"/>
                </a:lnTo>
                <a:lnTo>
                  <a:pt x="111" y="296"/>
                </a:lnTo>
                <a:lnTo>
                  <a:pt x="112" y="296"/>
                </a:lnTo>
                <a:lnTo>
                  <a:pt x="112" y="296"/>
                </a:lnTo>
                <a:lnTo>
                  <a:pt x="113" y="296"/>
                </a:lnTo>
                <a:lnTo>
                  <a:pt x="113" y="296"/>
                </a:lnTo>
                <a:lnTo>
                  <a:pt x="114" y="296"/>
                </a:lnTo>
                <a:lnTo>
                  <a:pt x="115" y="296"/>
                </a:lnTo>
                <a:lnTo>
                  <a:pt x="115" y="296"/>
                </a:lnTo>
                <a:lnTo>
                  <a:pt x="116" y="296"/>
                </a:lnTo>
                <a:lnTo>
                  <a:pt x="116" y="296"/>
                </a:lnTo>
                <a:lnTo>
                  <a:pt x="117" y="296"/>
                </a:lnTo>
                <a:lnTo>
                  <a:pt x="118" y="296"/>
                </a:lnTo>
                <a:lnTo>
                  <a:pt x="118" y="296"/>
                </a:lnTo>
                <a:lnTo>
                  <a:pt x="119" y="296"/>
                </a:lnTo>
                <a:lnTo>
                  <a:pt x="119" y="297"/>
                </a:lnTo>
                <a:lnTo>
                  <a:pt x="120" y="297"/>
                </a:lnTo>
                <a:lnTo>
                  <a:pt x="121" y="297"/>
                </a:lnTo>
                <a:lnTo>
                  <a:pt x="121" y="297"/>
                </a:lnTo>
                <a:lnTo>
                  <a:pt x="122" y="297"/>
                </a:lnTo>
                <a:lnTo>
                  <a:pt x="122" y="297"/>
                </a:lnTo>
                <a:lnTo>
                  <a:pt x="123" y="297"/>
                </a:lnTo>
                <a:lnTo>
                  <a:pt x="124" y="297"/>
                </a:lnTo>
                <a:lnTo>
                  <a:pt x="124" y="297"/>
                </a:lnTo>
                <a:lnTo>
                  <a:pt x="125" y="297"/>
                </a:lnTo>
                <a:lnTo>
                  <a:pt x="125" y="297"/>
                </a:lnTo>
                <a:lnTo>
                  <a:pt x="126" y="297"/>
                </a:lnTo>
                <a:lnTo>
                  <a:pt x="127" y="297"/>
                </a:lnTo>
                <a:lnTo>
                  <a:pt x="127" y="297"/>
                </a:lnTo>
                <a:lnTo>
                  <a:pt x="128" y="297"/>
                </a:lnTo>
                <a:lnTo>
                  <a:pt x="128" y="297"/>
                </a:lnTo>
                <a:lnTo>
                  <a:pt x="129" y="298"/>
                </a:lnTo>
                <a:lnTo>
                  <a:pt x="130" y="298"/>
                </a:lnTo>
                <a:lnTo>
                  <a:pt x="130" y="298"/>
                </a:lnTo>
                <a:lnTo>
                  <a:pt x="131" y="298"/>
                </a:lnTo>
                <a:lnTo>
                  <a:pt x="131" y="298"/>
                </a:lnTo>
                <a:lnTo>
                  <a:pt x="132" y="298"/>
                </a:lnTo>
                <a:lnTo>
                  <a:pt x="133" y="298"/>
                </a:lnTo>
                <a:lnTo>
                  <a:pt x="133" y="298"/>
                </a:lnTo>
                <a:lnTo>
                  <a:pt x="134" y="298"/>
                </a:lnTo>
                <a:lnTo>
                  <a:pt x="134" y="298"/>
                </a:lnTo>
                <a:lnTo>
                  <a:pt x="135" y="298"/>
                </a:lnTo>
                <a:lnTo>
                  <a:pt x="136" y="298"/>
                </a:lnTo>
                <a:lnTo>
                  <a:pt x="136" y="298"/>
                </a:lnTo>
                <a:lnTo>
                  <a:pt x="137" y="298"/>
                </a:lnTo>
                <a:lnTo>
                  <a:pt x="137" y="298"/>
                </a:lnTo>
                <a:lnTo>
                  <a:pt x="138" y="298"/>
                </a:lnTo>
                <a:lnTo>
                  <a:pt x="139" y="299"/>
                </a:lnTo>
                <a:lnTo>
                  <a:pt x="139" y="299"/>
                </a:lnTo>
                <a:lnTo>
                  <a:pt x="140" y="299"/>
                </a:lnTo>
                <a:lnTo>
                  <a:pt x="140" y="299"/>
                </a:lnTo>
                <a:lnTo>
                  <a:pt x="141" y="299"/>
                </a:lnTo>
                <a:lnTo>
                  <a:pt x="142" y="299"/>
                </a:lnTo>
                <a:lnTo>
                  <a:pt x="142" y="299"/>
                </a:lnTo>
                <a:lnTo>
                  <a:pt x="143" y="299"/>
                </a:lnTo>
                <a:lnTo>
                  <a:pt x="143" y="299"/>
                </a:lnTo>
                <a:lnTo>
                  <a:pt x="144" y="299"/>
                </a:lnTo>
                <a:lnTo>
                  <a:pt x="145" y="299"/>
                </a:lnTo>
                <a:lnTo>
                  <a:pt x="145" y="299"/>
                </a:lnTo>
                <a:lnTo>
                  <a:pt x="146" y="299"/>
                </a:lnTo>
                <a:lnTo>
                  <a:pt x="146" y="299"/>
                </a:lnTo>
                <a:lnTo>
                  <a:pt x="147" y="299"/>
                </a:lnTo>
                <a:lnTo>
                  <a:pt x="148" y="299"/>
                </a:lnTo>
                <a:lnTo>
                  <a:pt x="148" y="300"/>
                </a:lnTo>
                <a:lnTo>
                  <a:pt x="149" y="300"/>
                </a:lnTo>
                <a:lnTo>
                  <a:pt x="149" y="300"/>
                </a:lnTo>
                <a:lnTo>
                  <a:pt x="150" y="300"/>
                </a:lnTo>
                <a:lnTo>
                  <a:pt x="151" y="300"/>
                </a:lnTo>
                <a:lnTo>
                  <a:pt x="151" y="300"/>
                </a:lnTo>
                <a:lnTo>
                  <a:pt x="152" y="300"/>
                </a:lnTo>
                <a:lnTo>
                  <a:pt x="152" y="300"/>
                </a:lnTo>
                <a:lnTo>
                  <a:pt x="153" y="300"/>
                </a:lnTo>
                <a:lnTo>
                  <a:pt x="154" y="300"/>
                </a:lnTo>
                <a:lnTo>
                  <a:pt x="154" y="300"/>
                </a:lnTo>
                <a:lnTo>
                  <a:pt x="155" y="300"/>
                </a:lnTo>
                <a:lnTo>
                  <a:pt x="155" y="300"/>
                </a:lnTo>
                <a:lnTo>
                  <a:pt x="156" y="300"/>
                </a:lnTo>
                <a:lnTo>
                  <a:pt x="157" y="300"/>
                </a:lnTo>
                <a:lnTo>
                  <a:pt x="157" y="300"/>
                </a:lnTo>
                <a:lnTo>
                  <a:pt x="158" y="301"/>
                </a:lnTo>
                <a:lnTo>
                  <a:pt x="158" y="301"/>
                </a:lnTo>
                <a:lnTo>
                  <a:pt x="159" y="301"/>
                </a:lnTo>
                <a:lnTo>
                  <a:pt x="160" y="301"/>
                </a:lnTo>
                <a:lnTo>
                  <a:pt x="160" y="301"/>
                </a:lnTo>
                <a:lnTo>
                  <a:pt x="161" y="301"/>
                </a:lnTo>
                <a:lnTo>
                  <a:pt x="161" y="301"/>
                </a:lnTo>
                <a:lnTo>
                  <a:pt x="162" y="301"/>
                </a:lnTo>
                <a:lnTo>
                  <a:pt x="163" y="301"/>
                </a:lnTo>
                <a:lnTo>
                  <a:pt x="163" y="301"/>
                </a:lnTo>
                <a:lnTo>
                  <a:pt x="164" y="301"/>
                </a:lnTo>
                <a:lnTo>
                  <a:pt x="164" y="301"/>
                </a:lnTo>
                <a:lnTo>
                  <a:pt x="165" y="301"/>
                </a:lnTo>
                <a:lnTo>
                  <a:pt x="166" y="301"/>
                </a:lnTo>
                <a:lnTo>
                  <a:pt x="166" y="301"/>
                </a:lnTo>
                <a:lnTo>
                  <a:pt x="167" y="301"/>
                </a:lnTo>
                <a:lnTo>
                  <a:pt x="167" y="301"/>
                </a:lnTo>
                <a:lnTo>
                  <a:pt x="168" y="301"/>
                </a:lnTo>
                <a:lnTo>
                  <a:pt x="169" y="301"/>
                </a:lnTo>
                <a:lnTo>
                  <a:pt x="169" y="302"/>
                </a:lnTo>
                <a:lnTo>
                  <a:pt x="170" y="302"/>
                </a:lnTo>
                <a:lnTo>
                  <a:pt x="170" y="302"/>
                </a:lnTo>
                <a:lnTo>
                  <a:pt x="171" y="302"/>
                </a:lnTo>
                <a:lnTo>
                  <a:pt x="172" y="302"/>
                </a:lnTo>
                <a:lnTo>
                  <a:pt x="172" y="302"/>
                </a:lnTo>
                <a:lnTo>
                  <a:pt x="173" y="302"/>
                </a:lnTo>
                <a:lnTo>
                  <a:pt x="173" y="302"/>
                </a:lnTo>
                <a:lnTo>
                  <a:pt x="174" y="302"/>
                </a:lnTo>
                <a:lnTo>
                  <a:pt x="175" y="302"/>
                </a:lnTo>
                <a:lnTo>
                  <a:pt x="175" y="302"/>
                </a:lnTo>
                <a:lnTo>
                  <a:pt x="176" y="302"/>
                </a:lnTo>
                <a:lnTo>
                  <a:pt x="176" y="302"/>
                </a:lnTo>
                <a:lnTo>
                  <a:pt x="177" y="302"/>
                </a:lnTo>
                <a:lnTo>
                  <a:pt x="178" y="302"/>
                </a:lnTo>
                <a:lnTo>
                  <a:pt x="178" y="302"/>
                </a:lnTo>
                <a:lnTo>
                  <a:pt x="179" y="302"/>
                </a:lnTo>
                <a:lnTo>
                  <a:pt x="179" y="302"/>
                </a:lnTo>
                <a:lnTo>
                  <a:pt x="180" y="302"/>
                </a:lnTo>
                <a:lnTo>
                  <a:pt x="181" y="302"/>
                </a:lnTo>
                <a:lnTo>
                  <a:pt x="181" y="302"/>
                </a:lnTo>
                <a:lnTo>
                  <a:pt x="182" y="302"/>
                </a:lnTo>
                <a:lnTo>
                  <a:pt x="182" y="302"/>
                </a:lnTo>
                <a:lnTo>
                  <a:pt x="183" y="302"/>
                </a:lnTo>
                <a:lnTo>
                  <a:pt x="184" y="302"/>
                </a:lnTo>
                <a:lnTo>
                  <a:pt x="184" y="302"/>
                </a:lnTo>
                <a:lnTo>
                  <a:pt x="185" y="302"/>
                </a:lnTo>
                <a:lnTo>
                  <a:pt x="185" y="302"/>
                </a:lnTo>
                <a:lnTo>
                  <a:pt x="186" y="302"/>
                </a:lnTo>
                <a:lnTo>
                  <a:pt x="187" y="302"/>
                </a:lnTo>
                <a:lnTo>
                  <a:pt x="187" y="302"/>
                </a:lnTo>
                <a:lnTo>
                  <a:pt x="188" y="302"/>
                </a:lnTo>
                <a:lnTo>
                  <a:pt x="188" y="302"/>
                </a:lnTo>
                <a:lnTo>
                  <a:pt x="189" y="302"/>
                </a:lnTo>
                <a:lnTo>
                  <a:pt x="190" y="302"/>
                </a:lnTo>
                <a:lnTo>
                  <a:pt x="190" y="302"/>
                </a:lnTo>
                <a:lnTo>
                  <a:pt x="191" y="302"/>
                </a:lnTo>
                <a:lnTo>
                  <a:pt x="191" y="302"/>
                </a:lnTo>
                <a:lnTo>
                  <a:pt x="192" y="302"/>
                </a:lnTo>
                <a:lnTo>
                  <a:pt x="193" y="302"/>
                </a:lnTo>
                <a:lnTo>
                  <a:pt x="193" y="302"/>
                </a:lnTo>
                <a:lnTo>
                  <a:pt x="194" y="302"/>
                </a:lnTo>
                <a:lnTo>
                  <a:pt x="194" y="302"/>
                </a:lnTo>
                <a:lnTo>
                  <a:pt x="195" y="302"/>
                </a:lnTo>
                <a:lnTo>
                  <a:pt x="196" y="302"/>
                </a:lnTo>
                <a:lnTo>
                  <a:pt x="196" y="302"/>
                </a:lnTo>
                <a:lnTo>
                  <a:pt x="197" y="302"/>
                </a:lnTo>
                <a:lnTo>
                  <a:pt x="197" y="302"/>
                </a:lnTo>
                <a:lnTo>
                  <a:pt x="198" y="302"/>
                </a:lnTo>
                <a:lnTo>
                  <a:pt x="199" y="302"/>
                </a:lnTo>
                <a:lnTo>
                  <a:pt x="199" y="302"/>
                </a:lnTo>
                <a:lnTo>
                  <a:pt x="200" y="302"/>
                </a:lnTo>
                <a:lnTo>
                  <a:pt x="200" y="302"/>
                </a:lnTo>
                <a:lnTo>
                  <a:pt x="201" y="302"/>
                </a:lnTo>
                <a:lnTo>
                  <a:pt x="202" y="302"/>
                </a:lnTo>
                <a:lnTo>
                  <a:pt x="202" y="302"/>
                </a:lnTo>
                <a:lnTo>
                  <a:pt x="203" y="302"/>
                </a:lnTo>
                <a:lnTo>
                  <a:pt x="203" y="302"/>
                </a:lnTo>
                <a:lnTo>
                  <a:pt x="204" y="302"/>
                </a:lnTo>
                <a:lnTo>
                  <a:pt x="205" y="302"/>
                </a:lnTo>
                <a:lnTo>
                  <a:pt x="205" y="302"/>
                </a:lnTo>
                <a:lnTo>
                  <a:pt x="206" y="302"/>
                </a:lnTo>
                <a:lnTo>
                  <a:pt x="206" y="302"/>
                </a:lnTo>
                <a:lnTo>
                  <a:pt x="207" y="301"/>
                </a:lnTo>
                <a:lnTo>
                  <a:pt x="208" y="301"/>
                </a:lnTo>
                <a:lnTo>
                  <a:pt x="208" y="301"/>
                </a:lnTo>
                <a:lnTo>
                  <a:pt x="209" y="301"/>
                </a:lnTo>
                <a:lnTo>
                  <a:pt x="209" y="301"/>
                </a:lnTo>
                <a:lnTo>
                  <a:pt x="210" y="301"/>
                </a:lnTo>
                <a:lnTo>
                  <a:pt x="211" y="301"/>
                </a:lnTo>
                <a:lnTo>
                  <a:pt x="211" y="301"/>
                </a:lnTo>
                <a:lnTo>
                  <a:pt x="212" y="301"/>
                </a:lnTo>
                <a:lnTo>
                  <a:pt x="212" y="300"/>
                </a:lnTo>
                <a:lnTo>
                  <a:pt x="213" y="300"/>
                </a:lnTo>
                <a:lnTo>
                  <a:pt x="214" y="300"/>
                </a:lnTo>
                <a:lnTo>
                  <a:pt x="214" y="300"/>
                </a:lnTo>
                <a:lnTo>
                  <a:pt x="215" y="300"/>
                </a:lnTo>
                <a:lnTo>
                  <a:pt x="215" y="300"/>
                </a:lnTo>
                <a:lnTo>
                  <a:pt x="216" y="300"/>
                </a:lnTo>
                <a:lnTo>
                  <a:pt x="217" y="299"/>
                </a:lnTo>
                <a:lnTo>
                  <a:pt x="217" y="299"/>
                </a:lnTo>
                <a:lnTo>
                  <a:pt x="218" y="299"/>
                </a:lnTo>
                <a:lnTo>
                  <a:pt x="218" y="299"/>
                </a:lnTo>
                <a:lnTo>
                  <a:pt x="219" y="299"/>
                </a:lnTo>
                <a:lnTo>
                  <a:pt x="220" y="299"/>
                </a:lnTo>
                <a:lnTo>
                  <a:pt x="220" y="298"/>
                </a:lnTo>
                <a:lnTo>
                  <a:pt x="221" y="298"/>
                </a:lnTo>
                <a:lnTo>
                  <a:pt x="221" y="298"/>
                </a:lnTo>
                <a:lnTo>
                  <a:pt x="222" y="298"/>
                </a:lnTo>
                <a:lnTo>
                  <a:pt x="223" y="297"/>
                </a:lnTo>
                <a:lnTo>
                  <a:pt x="223" y="297"/>
                </a:lnTo>
                <a:lnTo>
                  <a:pt x="224" y="297"/>
                </a:lnTo>
                <a:lnTo>
                  <a:pt x="224" y="297"/>
                </a:lnTo>
                <a:lnTo>
                  <a:pt x="225" y="296"/>
                </a:lnTo>
                <a:lnTo>
                  <a:pt x="226" y="296"/>
                </a:lnTo>
                <a:lnTo>
                  <a:pt x="226" y="296"/>
                </a:lnTo>
                <a:lnTo>
                  <a:pt x="227" y="296"/>
                </a:lnTo>
                <a:lnTo>
                  <a:pt x="227" y="295"/>
                </a:lnTo>
                <a:lnTo>
                  <a:pt x="228" y="295"/>
                </a:lnTo>
                <a:lnTo>
                  <a:pt x="229" y="295"/>
                </a:lnTo>
                <a:lnTo>
                  <a:pt x="229" y="294"/>
                </a:lnTo>
                <a:lnTo>
                  <a:pt x="230" y="294"/>
                </a:lnTo>
                <a:lnTo>
                  <a:pt x="230" y="294"/>
                </a:lnTo>
                <a:lnTo>
                  <a:pt x="231" y="293"/>
                </a:lnTo>
                <a:lnTo>
                  <a:pt x="232" y="293"/>
                </a:lnTo>
                <a:lnTo>
                  <a:pt x="232" y="293"/>
                </a:lnTo>
                <a:lnTo>
                  <a:pt x="233" y="292"/>
                </a:lnTo>
                <a:lnTo>
                  <a:pt x="233" y="292"/>
                </a:lnTo>
                <a:lnTo>
                  <a:pt x="234" y="291"/>
                </a:lnTo>
                <a:lnTo>
                  <a:pt x="235" y="291"/>
                </a:lnTo>
                <a:lnTo>
                  <a:pt x="235" y="291"/>
                </a:lnTo>
                <a:lnTo>
                  <a:pt x="236" y="290"/>
                </a:lnTo>
                <a:lnTo>
                  <a:pt x="236" y="290"/>
                </a:lnTo>
                <a:lnTo>
                  <a:pt x="237" y="289"/>
                </a:lnTo>
                <a:lnTo>
                  <a:pt x="238" y="289"/>
                </a:lnTo>
                <a:lnTo>
                  <a:pt x="238" y="288"/>
                </a:lnTo>
                <a:lnTo>
                  <a:pt x="239" y="288"/>
                </a:lnTo>
                <a:lnTo>
                  <a:pt x="239" y="287"/>
                </a:lnTo>
                <a:lnTo>
                  <a:pt x="240" y="287"/>
                </a:lnTo>
                <a:lnTo>
                  <a:pt x="241" y="286"/>
                </a:lnTo>
                <a:lnTo>
                  <a:pt x="241" y="286"/>
                </a:lnTo>
                <a:lnTo>
                  <a:pt x="242" y="285"/>
                </a:lnTo>
                <a:lnTo>
                  <a:pt x="242" y="284"/>
                </a:lnTo>
                <a:lnTo>
                  <a:pt x="243" y="284"/>
                </a:lnTo>
                <a:lnTo>
                  <a:pt x="244" y="283"/>
                </a:lnTo>
                <a:lnTo>
                  <a:pt x="244" y="283"/>
                </a:lnTo>
                <a:lnTo>
                  <a:pt x="245" y="282"/>
                </a:lnTo>
                <a:lnTo>
                  <a:pt x="245" y="281"/>
                </a:lnTo>
                <a:lnTo>
                  <a:pt x="246" y="280"/>
                </a:lnTo>
                <a:lnTo>
                  <a:pt x="247" y="280"/>
                </a:lnTo>
                <a:lnTo>
                  <a:pt x="247" y="279"/>
                </a:lnTo>
                <a:lnTo>
                  <a:pt x="248" y="278"/>
                </a:lnTo>
                <a:lnTo>
                  <a:pt x="248" y="277"/>
                </a:lnTo>
                <a:lnTo>
                  <a:pt x="249" y="277"/>
                </a:lnTo>
                <a:lnTo>
                  <a:pt x="250" y="276"/>
                </a:lnTo>
                <a:lnTo>
                  <a:pt x="250" y="275"/>
                </a:lnTo>
                <a:lnTo>
                  <a:pt x="251" y="274"/>
                </a:lnTo>
                <a:lnTo>
                  <a:pt x="251" y="273"/>
                </a:lnTo>
                <a:lnTo>
                  <a:pt x="252" y="272"/>
                </a:lnTo>
                <a:lnTo>
                  <a:pt x="253" y="271"/>
                </a:lnTo>
                <a:lnTo>
                  <a:pt x="253" y="271"/>
                </a:lnTo>
                <a:lnTo>
                  <a:pt x="254" y="270"/>
                </a:lnTo>
                <a:lnTo>
                  <a:pt x="254" y="269"/>
                </a:lnTo>
                <a:lnTo>
                  <a:pt x="255" y="268"/>
                </a:lnTo>
                <a:lnTo>
                  <a:pt x="256" y="266"/>
                </a:lnTo>
                <a:lnTo>
                  <a:pt x="256" y="265"/>
                </a:lnTo>
                <a:lnTo>
                  <a:pt x="257" y="264"/>
                </a:lnTo>
                <a:lnTo>
                  <a:pt x="257" y="263"/>
                </a:lnTo>
                <a:lnTo>
                  <a:pt x="258" y="262"/>
                </a:lnTo>
                <a:lnTo>
                  <a:pt x="259" y="261"/>
                </a:lnTo>
                <a:lnTo>
                  <a:pt x="259" y="260"/>
                </a:lnTo>
                <a:lnTo>
                  <a:pt x="260" y="258"/>
                </a:lnTo>
                <a:lnTo>
                  <a:pt x="260" y="257"/>
                </a:lnTo>
                <a:lnTo>
                  <a:pt x="261" y="256"/>
                </a:lnTo>
                <a:lnTo>
                  <a:pt x="262" y="254"/>
                </a:lnTo>
                <a:lnTo>
                  <a:pt x="262" y="253"/>
                </a:lnTo>
                <a:lnTo>
                  <a:pt x="263" y="252"/>
                </a:lnTo>
                <a:lnTo>
                  <a:pt x="263" y="250"/>
                </a:lnTo>
                <a:lnTo>
                  <a:pt x="264" y="249"/>
                </a:lnTo>
                <a:lnTo>
                  <a:pt x="265" y="247"/>
                </a:lnTo>
                <a:lnTo>
                  <a:pt x="265" y="246"/>
                </a:lnTo>
                <a:lnTo>
                  <a:pt x="266" y="244"/>
                </a:lnTo>
                <a:lnTo>
                  <a:pt x="266" y="243"/>
                </a:lnTo>
                <a:lnTo>
                  <a:pt x="267" y="241"/>
                </a:lnTo>
                <a:lnTo>
                  <a:pt x="268" y="239"/>
                </a:lnTo>
                <a:lnTo>
                  <a:pt x="268" y="237"/>
                </a:lnTo>
                <a:lnTo>
                  <a:pt x="269" y="236"/>
                </a:lnTo>
                <a:lnTo>
                  <a:pt x="269" y="234"/>
                </a:lnTo>
                <a:lnTo>
                  <a:pt x="270" y="232"/>
                </a:lnTo>
                <a:lnTo>
                  <a:pt x="271" y="230"/>
                </a:lnTo>
                <a:lnTo>
                  <a:pt x="271" y="228"/>
                </a:lnTo>
                <a:lnTo>
                  <a:pt x="272" y="226"/>
                </a:lnTo>
                <a:lnTo>
                  <a:pt x="272" y="224"/>
                </a:lnTo>
                <a:lnTo>
                  <a:pt x="273" y="222"/>
                </a:lnTo>
                <a:lnTo>
                  <a:pt x="274" y="220"/>
                </a:lnTo>
                <a:lnTo>
                  <a:pt x="274" y="217"/>
                </a:lnTo>
                <a:lnTo>
                  <a:pt x="275" y="215"/>
                </a:lnTo>
                <a:lnTo>
                  <a:pt x="275" y="213"/>
                </a:lnTo>
                <a:lnTo>
                  <a:pt x="276" y="210"/>
                </a:lnTo>
                <a:lnTo>
                  <a:pt x="277" y="208"/>
                </a:lnTo>
                <a:lnTo>
                  <a:pt x="277" y="206"/>
                </a:lnTo>
                <a:lnTo>
                  <a:pt x="278" y="203"/>
                </a:lnTo>
                <a:lnTo>
                  <a:pt x="278" y="200"/>
                </a:lnTo>
                <a:lnTo>
                  <a:pt x="279" y="198"/>
                </a:lnTo>
                <a:lnTo>
                  <a:pt x="280" y="195"/>
                </a:lnTo>
                <a:lnTo>
                  <a:pt x="280" y="192"/>
                </a:lnTo>
                <a:lnTo>
                  <a:pt x="281" y="189"/>
                </a:lnTo>
                <a:lnTo>
                  <a:pt x="281" y="186"/>
                </a:lnTo>
                <a:lnTo>
                  <a:pt x="282" y="183"/>
                </a:lnTo>
                <a:lnTo>
                  <a:pt x="283" y="180"/>
                </a:lnTo>
                <a:lnTo>
                  <a:pt x="283" y="177"/>
                </a:lnTo>
                <a:lnTo>
                  <a:pt x="284" y="174"/>
                </a:lnTo>
                <a:lnTo>
                  <a:pt x="284" y="170"/>
                </a:lnTo>
                <a:lnTo>
                  <a:pt x="285" y="167"/>
                </a:lnTo>
                <a:lnTo>
                  <a:pt x="286" y="163"/>
                </a:lnTo>
                <a:lnTo>
                  <a:pt x="286" y="160"/>
                </a:lnTo>
                <a:lnTo>
                  <a:pt x="287" y="156"/>
                </a:lnTo>
                <a:lnTo>
                  <a:pt x="287" y="152"/>
                </a:lnTo>
                <a:lnTo>
                  <a:pt x="288" y="149"/>
                </a:lnTo>
                <a:lnTo>
                  <a:pt x="289" y="145"/>
                </a:lnTo>
                <a:lnTo>
                  <a:pt x="289" y="141"/>
                </a:lnTo>
                <a:lnTo>
                  <a:pt x="290" y="136"/>
                </a:lnTo>
                <a:lnTo>
                  <a:pt x="290" y="132"/>
                </a:lnTo>
                <a:lnTo>
                  <a:pt x="291" y="128"/>
                </a:lnTo>
                <a:lnTo>
                  <a:pt x="292" y="123"/>
                </a:lnTo>
                <a:lnTo>
                  <a:pt x="292" y="119"/>
                </a:lnTo>
                <a:lnTo>
                  <a:pt x="293" y="114"/>
                </a:lnTo>
                <a:lnTo>
                  <a:pt x="293" y="109"/>
                </a:lnTo>
                <a:lnTo>
                  <a:pt x="294" y="105"/>
                </a:lnTo>
                <a:lnTo>
                  <a:pt x="295" y="99"/>
                </a:lnTo>
                <a:lnTo>
                  <a:pt x="295" y="94"/>
                </a:lnTo>
                <a:lnTo>
                  <a:pt x="296" y="89"/>
                </a:lnTo>
                <a:lnTo>
                  <a:pt x="296" y="84"/>
                </a:lnTo>
                <a:lnTo>
                  <a:pt x="297" y="78"/>
                </a:lnTo>
                <a:lnTo>
                  <a:pt x="298" y="72"/>
                </a:lnTo>
                <a:lnTo>
                  <a:pt x="298" y="67"/>
                </a:lnTo>
                <a:lnTo>
                  <a:pt x="299" y="61"/>
                </a:lnTo>
                <a:lnTo>
                  <a:pt x="299" y="55"/>
                </a:lnTo>
                <a:lnTo>
                  <a:pt x="300" y="48"/>
                </a:lnTo>
                <a:lnTo>
                  <a:pt x="301" y="42"/>
                </a:lnTo>
                <a:lnTo>
                  <a:pt x="301" y="35"/>
                </a:lnTo>
                <a:lnTo>
                  <a:pt x="302" y="29"/>
                </a:lnTo>
                <a:lnTo>
                  <a:pt x="303" y="22"/>
                </a:lnTo>
                <a:lnTo>
                  <a:pt x="303" y="15"/>
                </a:lnTo>
                <a:lnTo>
                  <a:pt x="304" y="7"/>
                </a:lnTo>
                <a:lnTo>
                  <a:pt x="304" y="0"/>
                </a:lnTo>
              </a:path>
            </a:pathLst>
          </a:custGeom>
          <a:noFill/>
          <a:ln w="38100" cmpd="sng">
            <a:solidFill>
              <a:srgbClr val="FF0000"/>
            </a:solidFill>
            <a:prstDash val="solid"/>
            <a:round/>
            <a:headEnd/>
            <a:tailEnd/>
          </a:ln>
        </p:spPr>
        <p:txBody>
          <a:bodyPr/>
          <a:lstStyle/>
          <a:p>
            <a:endParaRPr lang="ja-JP" altLang="en-US"/>
          </a:p>
        </p:txBody>
      </p:sp>
      <p:sp>
        <p:nvSpPr>
          <p:cNvPr id="649224" name="Rectangle 8"/>
          <p:cNvSpPr>
            <a:spLocks noChangeArrowheads="1"/>
          </p:cNvSpPr>
          <p:nvPr/>
        </p:nvSpPr>
        <p:spPr bwMode="auto">
          <a:xfrm>
            <a:off x="251520" y="1605782"/>
            <a:ext cx="381000" cy="381000"/>
          </a:xfrm>
          <a:prstGeom prst="rect">
            <a:avLst/>
          </a:prstGeom>
          <a:solidFill>
            <a:srgbClr val="FFFF00"/>
          </a:solidFill>
          <a:ln w="38100">
            <a:solidFill>
              <a:schemeClr val="tx1"/>
            </a:solidFill>
            <a:miter lim="800000"/>
            <a:headEnd/>
            <a:tailEnd/>
          </a:ln>
          <a:effectLst/>
        </p:spPr>
        <p:txBody>
          <a:bodyPr wrap="none" anchor="ctr"/>
          <a:lstStyle/>
          <a:p>
            <a:endParaRPr lang="ja-JP" altLang="en-US"/>
          </a:p>
        </p:txBody>
      </p:sp>
      <p:sp>
        <p:nvSpPr>
          <p:cNvPr id="649225" name="Rectangle 9"/>
          <p:cNvSpPr>
            <a:spLocks noChangeArrowheads="1"/>
          </p:cNvSpPr>
          <p:nvPr/>
        </p:nvSpPr>
        <p:spPr bwMode="auto">
          <a:xfrm>
            <a:off x="251520" y="834257"/>
            <a:ext cx="381000" cy="381000"/>
          </a:xfrm>
          <a:prstGeom prst="rect">
            <a:avLst/>
          </a:prstGeom>
          <a:solidFill>
            <a:srgbClr val="FF0000"/>
          </a:solidFill>
          <a:ln w="38100">
            <a:solidFill>
              <a:schemeClr val="tx1"/>
            </a:solidFill>
            <a:miter lim="800000"/>
            <a:headEnd/>
            <a:tailEnd/>
          </a:ln>
          <a:effectLst/>
        </p:spPr>
        <p:txBody>
          <a:bodyPr wrap="none" anchor="ctr"/>
          <a:lstStyle/>
          <a:p>
            <a:endParaRPr lang="ja-JP" altLang="en-US"/>
          </a:p>
        </p:txBody>
      </p:sp>
      <p:sp>
        <p:nvSpPr>
          <p:cNvPr id="649228" name="Rectangle 12"/>
          <p:cNvSpPr>
            <a:spLocks noGrp="1" noChangeArrowheads="1"/>
          </p:cNvSpPr>
          <p:nvPr>
            <p:ph type="title"/>
          </p:nvPr>
        </p:nvSpPr>
        <p:spPr/>
        <p:txBody>
          <a:bodyPr/>
          <a:lstStyle/>
          <a:p>
            <a:r>
              <a:rPr lang="ja-JP" altLang="en-US" dirty="0"/>
              <a:t>フレネルの式</a:t>
            </a:r>
            <a:endParaRPr lang="en-US" altLang="ja-JP" dirty="0"/>
          </a:p>
        </p:txBody>
      </p:sp>
      <p:sp>
        <p:nvSpPr>
          <p:cNvPr id="649230" name="Text Box 14"/>
          <p:cNvSpPr txBox="1">
            <a:spLocks noChangeArrowheads="1"/>
          </p:cNvSpPr>
          <p:nvPr/>
        </p:nvSpPr>
        <p:spPr bwMode="auto">
          <a:xfrm>
            <a:off x="3124200" y="548680"/>
            <a:ext cx="382588" cy="519113"/>
          </a:xfrm>
          <a:prstGeom prst="rect">
            <a:avLst/>
          </a:prstGeom>
          <a:noFill/>
          <a:ln w="38100" algn="ctr">
            <a:noFill/>
            <a:miter lim="800000"/>
            <a:headEnd/>
            <a:tailEnd/>
          </a:ln>
          <a:effectLst/>
        </p:spPr>
        <p:txBody>
          <a:bodyPr wrap="none">
            <a:spAutoFit/>
          </a:bodyPr>
          <a:lstStyle/>
          <a:p>
            <a:r>
              <a:rPr lang="en-US" altLang="ja-JP" sz="2800"/>
              <a:t>1</a:t>
            </a:r>
          </a:p>
        </p:txBody>
      </p:sp>
      <p:sp>
        <p:nvSpPr>
          <p:cNvPr id="649231" name="Text Box 15"/>
          <p:cNvSpPr txBox="1">
            <a:spLocks noChangeArrowheads="1"/>
          </p:cNvSpPr>
          <p:nvPr/>
        </p:nvSpPr>
        <p:spPr bwMode="auto">
          <a:xfrm>
            <a:off x="3146425" y="3918943"/>
            <a:ext cx="382588" cy="519112"/>
          </a:xfrm>
          <a:prstGeom prst="rect">
            <a:avLst/>
          </a:prstGeom>
          <a:noFill/>
          <a:ln w="38100" algn="ctr">
            <a:noFill/>
            <a:miter lim="800000"/>
            <a:headEnd/>
            <a:tailEnd/>
          </a:ln>
          <a:effectLst/>
        </p:spPr>
        <p:txBody>
          <a:bodyPr wrap="none">
            <a:spAutoFit/>
          </a:bodyPr>
          <a:lstStyle/>
          <a:p>
            <a:r>
              <a:rPr lang="en-US" altLang="ja-JP" sz="2800"/>
              <a:t>0</a:t>
            </a:r>
          </a:p>
        </p:txBody>
      </p:sp>
      <p:sp>
        <p:nvSpPr>
          <p:cNvPr id="649233" name="Text Box 17"/>
          <p:cNvSpPr txBox="1">
            <a:spLocks noChangeArrowheads="1"/>
          </p:cNvSpPr>
          <p:nvPr/>
        </p:nvSpPr>
        <p:spPr bwMode="auto">
          <a:xfrm>
            <a:off x="7524328" y="4293096"/>
            <a:ext cx="505267" cy="523220"/>
          </a:xfrm>
          <a:prstGeom prst="rect">
            <a:avLst/>
          </a:prstGeom>
          <a:noFill/>
          <a:ln w="38100" algn="ctr">
            <a:noFill/>
            <a:miter lim="800000"/>
            <a:headEnd/>
            <a:tailEnd/>
          </a:ln>
          <a:effectLst/>
        </p:spPr>
        <p:txBody>
          <a:bodyPr wrap="none">
            <a:spAutoFit/>
          </a:bodyPr>
          <a:lstStyle/>
          <a:p>
            <a:r>
              <a:rPr lang="en-US" altLang="ja-JP" sz="2800" dirty="0">
                <a:latin typeface="Symbol" pitchFamily="18" charset="2"/>
              </a:rPr>
              <a:t>q</a:t>
            </a:r>
            <a:r>
              <a:rPr lang="en-US" altLang="ja-JP" sz="2800" baseline="-25000" dirty="0"/>
              <a:t>1</a:t>
            </a:r>
          </a:p>
        </p:txBody>
      </p:sp>
      <p:sp>
        <p:nvSpPr>
          <p:cNvPr id="649234" name="Text Box 18"/>
          <p:cNvSpPr txBox="1">
            <a:spLocks noChangeArrowheads="1"/>
          </p:cNvSpPr>
          <p:nvPr/>
        </p:nvSpPr>
        <p:spPr bwMode="auto">
          <a:xfrm>
            <a:off x="8039100" y="4288830"/>
            <a:ext cx="723900" cy="519113"/>
          </a:xfrm>
          <a:prstGeom prst="rect">
            <a:avLst/>
          </a:prstGeom>
          <a:noFill/>
          <a:ln w="38100" algn="ctr">
            <a:noFill/>
            <a:miter lim="800000"/>
            <a:headEnd/>
            <a:tailEnd/>
          </a:ln>
          <a:effectLst/>
        </p:spPr>
        <p:txBody>
          <a:bodyPr wrap="none">
            <a:spAutoFit/>
          </a:bodyPr>
          <a:lstStyle/>
          <a:p>
            <a:r>
              <a:rPr lang="en-US" altLang="ja-JP" sz="2800"/>
              <a:t>90</a:t>
            </a:r>
            <a:r>
              <a:rPr lang="en-US" altLang="ja-JP" sz="2800">
                <a:latin typeface="Symbol" pitchFamily="18" charset="2"/>
              </a:rPr>
              <a:t></a:t>
            </a:r>
            <a:endParaRPr lang="en-US" altLang="ja-JP" sz="2800"/>
          </a:p>
        </p:txBody>
      </p:sp>
      <p:sp>
        <p:nvSpPr>
          <p:cNvPr id="649235" name="Line 19"/>
          <p:cNvSpPr>
            <a:spLocks noChangeShapeType="1"/>
          </p:cNvSpPr>
          <p:nvPr/>
        </p:nvSpPr>
        <p:spPr bwMode="auto">
          <a:xfrm flipV="1">
            <a:off x="6746875" y="693143"/>
            <a:ext cx="0" cy="3600450"/>
          </a:xfrm>
          <a:prstGeom prst="line">
            <a:avLst/>
          </a:prstGeom>
          <a:noFill/>
          <a:ln w="38100">
            <a:solidFill>
              <a:schemeClr val="tx1"/>
            </a:solidFill>
            <a:prstDash val="dash"/>
            <a:round/>
            <a:headEnd/>
            <a:tailEnd/>
          </a:ln>
          <a:effectLst/>
        </p:spPr>
        <p:txBody>
          <a:bodyPr wrap="none" anchor="ctr"/>
          <a:lstStyle/>
          <a:p>
            <a:endParaRPr lang="ja-JP" altLang="en-US"/>
          </a:p>
        </p:txBody>
      </p:sp>
      <p:grpSp>
        <p:nvGrpSpPr>
          <p:cNvPr id="2" name="Group 25"/>
          <p:cNvGrpSpPr>
            <a:grpSpLocks/>
          </p:cNvGrpSpPr>
          <p:nvPr/>
        </p:nvGrpSpPr>
        <p:grpSpPr bwMode="auto">
          <a:xfrm>
            <a:off x="5105400" y="1691680"/>
            <a:ext cx="762000" cy="457200"/>
            <a:chOff x="3840" y="1872"/>
            <a:chExt cx="480" cy="288"/>
          </a:xfrm>
        </p:grpSpPr>
        <p:sp>
          <p:nvSpPr>
            <p:cNvPr id="649242" name="Line 26"/>
            <p:cNvSpPr>
              <a:spLocks noChangeShapeType="1"/>
            </p:cNvSpPr>
            <p:nvPr/>
          </p:nvSpPr>
          <p:spPr bwMode="auto">
            <a:xfrm>
              <a:off x="4080" y="1872"/>
              <a:ext cx="0" cy="288"/>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649243" name="Line 27"/>
            <p:cNvSpPr>
              <a:spLocks noChangeShapeType="1"/>
            </p:cNvSpPr>
            <p:nvPr/>
          </p:nvSpPr>
          <p:spPr bwMode="auto">
            <a:xfrm>
              <a:off x="3840" y="2016"/>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649244" name="Line 28"/>
          <p:cNvSpPr>
            <a:spLocks noChangeShapeType="1"/>
          </p:cNvSpPr>
          <p:nvPr/>
        </p:nvSpPr>
        <p:spPr bwMode="auto">
          <a:xfrm>
            <a:off x="5486400" y="2225080"/>
            <a:ext cx="838200" cy="1981200"/>
          </a:xfrm>
          <a:prstGeom prst="line">
            <a:avLst/>
          </a:prstGeom>
          <a:noFill/>
          <a:ln w="38100">
            <a:solidFill>
              <a:schemeClr val="hlink"/>
            </a:solidFill>
            <a:prstDash val="sysDot"/>
            <a:round/>
            <a:headEnd/>
            <a:tailEnd type="arrow" w="med" len="med"/>
          </a:ln>
          <a:effectLst/>
        </p:spPr>
        <p:txBody>
          <a:bodyPr wrap="none" anchor="ctr">
            <a:spAutoFit/>
          </a:bodyPr>
          <a:lstStyle/>
          <a:p>
            <a:endParaRPr lang="ja-JP" altLang="en-US"/>
          </a:p>
        </p:txBody>
      </p:sp>
      <p:sp>
        <p:nvSpPr>
          <p:cNvPr id="649245" name="Line 29"/>
          <p:cNvSpPr>
            <a:spLocks noChangeShapeType="1"/>
          </p:cNvSpPr>
          <p:nvPr/>
        </p:nvSpPr>
        <p:spPr bwMode="auto">
          <a:xfrm>
            <a:off x="5943600" y="1920280"/>
            <a:ext cx="1447800" cy="1219200"/>
          </a:xfrm>
          <a:prstGeom prst="line">
            <a:avLst/>
          </a:prstGeom>
          <a:noFill/>
          <a:ln w="38100">
            <a:solidFill>
              <a:schemeClr val="hlink"/>
            </a:solidFill>
            <a:prstDash val="sysDot"/>
            <a:round/>
            <a:headEnd/>
            <a:tailEnd type="arrow" w="med" len="med"/>
          </a:ln>
          <a:effectLst/>
        </p:spPr>
        <p:txBody>
          <a:bodyPr anchor="ctr">
            <a:spAutoFit/>
          </a:bodyPr>
          <a:lstStyle/>
          <a:p>
            <a:endParaRPr lang="ja-JP" altLang="en-US"/>
          </a:p>
        </p:txBody>
      </p:sp>
      <p:sp>
        <p:nvSpPr>
          <p:cNvPr id="3" name="テキスト ボックス 2">
            <a:extLst>
              <a:ext uri="{FF2B5EF4-FFF2-40B4-BE49-F238E27FC236}">
                <a16:creationId xmlns:a16="http://schemas.microsoft.com/office/drawing/2014/main" id="{46B288FD-D83F-419A-902E-60E24866D340}"/>
              </a:ext>
            </a:extLst>
          </p:cNvPr>
          <p:cNvSpPr txBox="1"/>
          <p:nvPr/>
        </p:nvSpPr>
        <p:spPr>
          <a:xfrm>
            <a:off x="1907704" y="4869160"/>
            <a:ext cx="4977645" cy="369332"/>
          </a:xfrm>
          <a:prstGeom prst="rect">
            <a:avLst/>
          </a:prstGeom>
          <a:noFill/>
        </p:spPr>
        <p:txBody>
          <a:bodyPr wrap="none" rtlCol="0">
            <a:spAutoFit/>
          </a:bodyPr>
          <a:lstStyle/>
          <a:p>
            <a:r>
              <a:rPr kumimoji="1" lang="en-US" altLang="ja-JP" dirty="0"/>
              <a:t>p</a:t>
            </a:r>
            <a:r>
              <a:rPr kumimoji="1" lang="ja-JP" altLang="en-US" dirty="0"/>
              <a:t>成分</a:t>
            </a:r>
            <a:r>
              <a:rPr kumimoji="1" lang="en-US" altLang="ja-JP" dirty="0" err="1"/>
              <a:t>I</a:t>
            </a:r>
            <a:r>
              <a:rPr kumimoji="1" lang="en-US" altLang="ja-JP" baseline="-25000" dirty="0" err="1"/>
              <a:t>min</a:t>
            </a:r>
            <a:r>
              <a:rPr kumimoji="1" lang="ja-JP" altLang="en-US" dirty="0"/>
              <a:t>が観測される偏光角に法線が含まれる</a:t>
            </a:r>
          </a:p>
        </p:txBody>
      </p:sp>
      <p:sp>
        <p:nvSpPr>
          <p:cNvPr id="4" name="テキスト ボックス 3">
            <a:extLst>
              <a:ext uri="{FF2B5EF4-FFF2-40B4-BE49-F238E27FC236}">
                <a16:creationId xmlns:a16="http://schemas.microsoft.com/office/drawing/2014/main" id="{7ABB11B2-2E42-4B42-88F0-92013282BCA4}"/>
              </a:ext>
            </a:extLst>
          </p:cNvPr>
          <p:cNvSpPr txBox="1"/>
          <p:nvPr/>
        </p:nvSpPr>
        <p:spPr>
          <a:xfrm>
            <a:off x="683568" y="2204864"/>
            <a:ext cx="1531188" cy="369332"/>
          </a:xfrm>
          <a:prstGeom prst="rect">
            <a:avLst/>
          </a:prstGeom>
          <a:noFill/>
        </p:spPr>
        <p:txBody>
          <a:bodyPr wrap="none" rtlCol="0">
            <a:spAutoFit/>
          </a:bodyPr>
          <a:lstStyle/>
          <a:p>
            <a:r>
              <a:rPr kumimoji="1" lang="ja-JP" altLang="en-US" dirty="0"/>
              <a:t>スネルの法則</a:t>
            </a: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9334C1C8-95D1-49BF-B047-F91D82CF6B9D}"/>
                  </a:ext>
                </a:extLst>
              </p:cNvPr>
              <p:cNvSpPr txBox="1"/>
              <p:nvPr/>
            </p:nvSpPr>
            <p:spPr>
              <a:xfrm>
                <a:off x="539552" y="2636912"/>
                <a:ext cx="17200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sin</m:t>
                          </m:r>
                        </m:fName>
                        <m:e>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𝑛</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oMath>
                  </m:oMathPara>
                </a14:m>
                <a:endParaRPr kumimoji="1" lang="ja-JP" altLang="en-US" dirty="0"/>
              </a:p>
            </p:txBody>
          </p:sp>
        </mc:Choice>
        <mc:Fallback xmlns="">
          <p:sp>
            <p:nvSpPr>
              <p:cNvPr id="23" name="テキスト ボックス 22">
                <a:extLst>
                  <a:ext uri="{FF2B5EF4-FFF2-40B4-BE49-F238E27FC236}">
                    <a16:creationId xmlns:a16="http://schemas.microsoft.com/office/drawing/2014/main" id="{9334C1C8-95D1-49BF-B047-F91D82CF6B9D}"/>
                  </a:ext>
                </a:extLst>
              </p:cNvPr>
              <p:cNvSpPr txBox="1">
                <a:spLocks noRot="1" noChangeAspect="1" noMove="1" noResize="1" noEditPoints="1" noAdjustHandles="1" noChangeArrowheads="1" noChangeShapeType="1" noTextEdit="1"/>
              </p:cNvSpPr>
              <p:nvPr/>
            </p:nvSpPr>
            <p:spPr>
              <a:xfrm>
                <a:off x="539552" y="2636912"/>
                <a:ext cx="1720022" cy="276999"/>
              </a:xfrm>
              <a:prstGeom prst="rect">
                <a:avLst/>
              </a:prstGeom>
              <a:blipFill>
                <a:blip r:embed="rId2"/>
                <a:stretch>
                  <a:fillRect l="-709" b="-17778"/>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7112884A-3107-4F32-B6E0-73E2160BBA64}"/>
              </a:ext>
            </a:extLst>
          </p:cNvPr>
          <p:cNvSpPr txBox="1"/>
          <p:nvPr/>
        </p:nvSpPr>
        <p:spPr>
          <a:xfrm>
            <a:off x="5652120" y="4365104"/>
            <a:ext cx="877163" cy="369332"/>
          </a:xfrm>
          <a:prstGeom prst="rect">
            <a:avLst/>
          </a:prstGeom>
          <a:noFill/>
        </p:spPr>
        <p:txBody>
          <a:bodyPr wrap="none" rtlCol="0">
            <a:spAutoFit/>
          </a:bodyPr>
          <a:lstStyle/>
          <a:p>
            <a:r>
              <a:rPr kumimoji="1" lang="ja-JP" altLang="en-US" dirty="0"/>
              <a:t>反射角</a:t>
            </a:r>
          </a:p>
        </p:txBody>
      </p:sp>
      <p:sp>
        <p:nvSpPr>
          <p:cNvPr id="6" name="テキスト ボックス 5">
            <a:extLst>
              <a:ext uri="{FF2B5EF4-FFF2-40B4-BE49-F238E27FC236}">
                <a16:creationId xmlns:a16="http://schemas.microsoft.com/office/drawing/2014/main" id="{5724DC94-FCC1-45A6-9A94-DE88BE02037F}"/>
              </a:ext>
            </a:extLst>
          </p:cNvPr>
          <p:cNvSpPr txBox="1"/>
          <p:nvPr/>
        </p:nvSpPr>
        <p:spPr>
          <a:xfrm>
            <a:off x="3059832" y="2060848"/>
            <a:ext cx="461665" cy="784830"/>
          </a:xfrm>
          <a:prstGeom prst="rect">
            <a:avLst/>
          </a:prstGeom>
          <a:noFill/>
        </p:spPr>
        <p:txBody>
          <a:bodyPr vert="eaVert" wrap="none" rtlCol="0">
            <a:spAutoFit/>
          </a:bodyPr>
          <a:lstStyle/>
          <a:p>
            <a:r>
              <a:rPr kumimoji="1" lang="ja-JP" altLang="en-US" dirty="0"/>
              <a:t>反射率</a:t>
            </a: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8F63C379-DEAD-467B-AA84-78ACB4D403D2}"/>
                  </a:ext>
                </a:extLst>
              </p:cNvPr>
              <p:cNvSpPr txBox="1"/>
              <p:nvPr/>
            </p:nvSpPr>
            <p:spPr>
              <a:xfrm>
                <a:off x="710357" y="692696"/>
                <a:ext cx="1972784"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𝑝</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tan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num>
                        <m:den>
                          <m:func>
                            <m:funcPr>
                              <m:ctrlPr>
                                <a:rPr lang="en-US" altLang="ja-JP" i="1">
                                  <a:latin typeface="Cambria Math" panose="02040503050406030204" pitchFamily="18" charset="0"/>
                                </a:rPr>
                              </m:ctrlPr>
                            </m:funcPr>
                            <m:fName>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tan</m:t>
                                  </m:r>
                                </m:e>
                                <m:sup>
                                  <m:r>
                                    <a:rPr lang="en-US" altLang="ja-JP">
                                      <a:latin typeface="Cambria Math" panose="02040503050406030204" pitchFamily="18" charset="0"/>
                                    </a:rPr>
                                    <m:t>2</m:t>
                                  </m:r>
                                </m:sup>
                              </m:sSup>
                            </m:fName>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7" name="テキスト ボックス 6">
                <a:extLst>
                  <a:ext uri="{FF2B5EF4-FFF2-40B4-BE49-F238E27FC236}">
                    <a16:creationId xmlns:a16="http://schemas.microsoft.com/office/drawing/2014/main" id="{8F63C379-DEAD-467B-AA84-78ACB4D403D2}"/>
                  </a:ext>
                </a:extLst>
              </p:cNvPr>
              <p:cNvSpPr txBox="1">
                <a:spLocks noRot="1" noChangeAspect="1" noMove="1" noResize="1" noEditPoints="1" noAdjustHandles="1" noChangeArrowheads="1" noChangeShapeType="1" noTextEdit="1"/>
              </p:cNvSpPr>
              <p:nvPr/>
            </p:nvSpPr>
            <p:spPr>
              <a:xfrm>
                <a:off x="710357" y="692696"/>
                <a:ext cx="1972784" cy="601127"/>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9F151572-8240-49F4-B69B-B5B2F329F68E}"/>
                  </a:ext>
                </a:extLst>
              </p:cNvPr>
              <p:cNvSpPr txBox="1"/>
              <p:nvPr/>
            </p:nvSpPr>
            <p:spPr>
              <a:xfrm>
                <a:off x="710357" y="1484784"/>
                <a:ext cx="1922898"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𝑠</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sin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num>
                        <m:den>
                          <m:func>
                            <m:funcPr>
                              <m:ctrlPr>
                                <a:rPr lang="en-US" altLang="ja-JP" i="1">
                                  <a:latin typeface="Cambria Math" panose="02040503050406030204" pitchFamily="18" charset="0"/>
                                </a:rPr>
                              </m:ctrlPr>
                            </m:funcPr>
                            <m:fName>
                              <m:sSup>
                                <m:sSupPr>
                                  <m:ctrlPr>
                                    <a:rPr lang="en-US" altLang="ja-JP" i="1">
                                      <a:latin typeface="Cambria Math" panose="02040503050406030204" pitchFamily="18" charset="0"/>
                                    </a:rPr>
                                  </m:ctrlPr>
                                </m:sSupPr>
                                <m:e>
                                  <m:r>
                                    <m:rPr>
                                      <m:sty m:val="p"/>
                                    </m:rPr>
                                    <a:rPr lang="en-US" altLang="ja-JP" b="0" i="0" smtClean="0">
                                      <a:latin typeface="Cambria Math" panose="02040503050406030204" pitchFamily="18" charset="0"/>
                                    </a:rPr>
                                    <m:t>si</m:t>
                                  </m:r>
                                  <m:r>
                                    <m:rPr>
                                      <m:sty m:val="p"/>
                                    </m:rPr>
                                    <a:rPr lang="en-US" altLang="ja-JP">
                                      <a:latin typeface="Cambria Math" panose="02040503050406030204" pitchFamily="18" charset="0"/>
                                    </a:rPr>
                                    <m:t>n</m:t>
                                  </m:r>
                                </m:e>
                                <m:sup>
                                  <m:r>
                                    <a:rPr lang="en-US" altLang="ja-JP">
                                      <a:latin typeface="Cambria Math" panose="02040503050406030204" pitchFamily="18" charset="0"/>
                                    </a:rPr>
                                    <m:t>2</m:t>
                                  </m:r>
                                </m:sup>
                              </m:sSup>
                            </m:fName>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27" name="テキスト ボックス 26">
                <a:extLst>
                  <a:ext uri="{FF2B5EF4-FFF2-40B4-BE49-F238E27FC236}">
                    <a16:creationId xmlns:a16="http://schemas.microsoft.com/office/drawing/2014/main" id="{9F151572-8240-49F4-B69B-B5B2F329F68E}"/>
                  </a:ext>
                </a:extLst>
              </p:cNvPr>
              <p:cNvSpPr txBox="1">
                <a:spLocks noRot="1" noChangeAspect="1" noMove="1" noResize="1" noEditPoints="1" noAdjustHandles="1" noChangeArrowheads="1" noChangeShapeType="1" noTextEdit="1"/>
              </p:cNvSpPr>
              <p:nvPr/>
            </p:nvSpPr>
            <p:spPr>
              <a:xfrm>
                <a:off x="710357" y="1484784"/>
                <a:ext cx="1922898" cy="601127"/>
              </a:xfrm>
              <a:prstGeom prst="rect">
                <a:avLst/>
              </a:prstGeom>
              <a:blipFill>
                <a:blip r:embed="rId4"/>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516635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a:extLst>
              <a:ext uri="{FF2B5EF4-FFF2-40B4-BE49-F238E27FC236}">
                <a16:creationId xmlns:a16="http://schemas.microsoft.com/office/drawing/2014/main" id="{D1CCD90B-FD6F-41CB-9D43-1A3B819D8C20}"/>
              </a:ext>
            </a:extLst>
          </p:cNvPr>
          <p:cNvGraphicFramePr>
            <a:graphicFrameLocks noGrp="1"/>
          </p:cNvGraphicFramePr>
          <p:nvPr/>
        </p:nvGraphicFramePr>
        <p:xfrm>
          <a:off x="4572000" y="548680"/>
          <a:ext cx="4320480" cy="3600400"/>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線コネクタ 2">
            <a:extLst>
              <a:ext uri="{FF2B5EF4-FFF2-40B4-BE49-F238E27FC236}">
                <a16:creationId xmlns:a16="http://schemas.microsoft.com/office/drawing/2014/main" id="{1ADFE9EC-91CB-4C4A-9D31-1DEAC3426B74}"/>
              </a:ext>
            </a:extLst>
          </p:cNvPr>
          <p:cNvCxnSpPr>
            <a:cxnSpLocks/>
          </p:cNvCxnSpPr>
          <p:nvPr/>
        </p:nvCxnSpPr>
        <p:spPr bwMode="auto">
          <a:xfrm>
            <a:off x="4716016" y="1484784"/>
            <a:ext cx="4032448" cy="0"/>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cxnSp>
        <p:nvCxnSpPr>
          <p:cNvPr id="8" name="直線コネクタ 7">
            <a:extLst>
              <a:ext uri="{FF2B5EF4-FFF2-40B4-BE49-F238E27FC236}">
                <a16:creationId xmlns:a16="http://schemas.microsoft.com/office/drawing/2014/main" id="{9F0DE095-D540-4131-90FF-93DF01EED409}"/>
              </a:ext>
            </a:extLst>
          </p:cNvPr>
          <p:cNvCxnSpPr>
            <a:cxnSpLocks/>
          </p:cNvCxnSpPr>
          <p:nvPr/>
        </p:nvCxnSpPr>
        <p:spPr bwMode="auto">
          <a:xfrm>
            <a:off x="7956376" y="692696"/>
            <a:ext cx="0" cy="3312368"/>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sp>
        <p:nvSpPr>
          <p:cNvPr id="9" name="テキスト ボックス 8">
            <a:extLst>
              <a:ext uri="{FF2B5EF4-FFF2-40B4-BE49-F238E27FC236}">
                <a16:creationId xmlns:a16="http://schemas.microsoft.com/office/drawing/2014/main" id="{89BF0309-63E3-4E1C-84D9-D0F3B9CE3D2D}"/>
              </a:ext>
            </a:extLst>
          </p:cNvPr>
          <p:cNvSpPr txBox="1"/>
          <p:nvPr/>
        </p:nvSpPr>
        <p:spPr>
          <a:xfrm>
            <a:off x="6948264" y="4509120"/>
            <a:ext cx="877163" cy="646331"/>
          </a:xfrm>
          <a:prstGeom prst="rect">
            <a:avLst/>
          </a:prstGeom>
          <a:noFill/>
        </p:spPr>
        <p:txBody>
          <a:bodyPr wrap="none" rtlCol="0">
            <a:spAutoFit/>
          </a:bodyPr>
          <a:lstStyle/>
          <a:p>
            <a:r>
              <a:rPr kumimoji="1" lang="ja-JP" altLang="en-US" dirty="0"/>
              <a:t>曖昧性</a:t>
            </a:r>
            <a:endParaRPr kumimoji="1" lang="en-US" altLang="ja-JP" dirty="0"/>
          </a:p>
          <a:p>
            <a:r>
              <a:rPr kumimoji="1" lang="ja-JP" altLang="en-US" dirty="0"/>
              <a:t>（候補）</a:t>
            </a: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6B755948-A2B1-4C3E-AEA7-0B2A65F7986E}"/>
                  </a:ext>
                </a:extLst>
              </p:cNvPr>
              <p:cNvSpPr txBox="1"/>
              <p:nvPr/>
            </p:nvSpPr>
            <p:spPr>
              <a:xfrm>
                <a:off x="323528" y="1988840"/>
                <a:ext cx="3487686"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b="0" i="1" smtClean="0">
                          <a:latin typeface="Cambria Math" panose="02040503050406030204" pitchFamily="18" charset="0"/>
                        </a:rPr>
                        <m:t>𝜌</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p>
                            <m:sSupPr>
                              <m:ctrlPr>
                                <a:rPr kumimoji="1" lang="en-US" altLang="ja-JP" i="1" smtClean="0">
                                  <a:latin typeface="Cambria Math" panose="02040503050406030204" pitchFamily="18" charset="0"/>
                                </a:rPr>
                              </m:ctrlPr>
                            </m:sSupPr>
                            <m:e>
                              <m:r>
                                <m:rPr>
                                  <m:sty m:val="p"/>
                                </m:rPr>
                                <a:rPr kumimoji="1" lang="en-US" altLang="ja-JP" b="0" i="0" smtClean="0">
                                  <a:latin typeface="Cambria Math" panose="02040503050406030204" pitchFamily="18" charset="0"/>
                                </a:rPr>
                                <m:t>cos</m:t>
                              </m:r>
                            </m:e>
                            <m:sup>
                              <m:r>
                                <a:rPr kumimoji="1" lang="en-US" altLang="ja-JP" b="0" i="1" smtClean="0">
                                  <a:latin typeface="Cambria Math" panose="02040503050406030204" pitchFamily="18" charset="0"/>
                                </a:rPr>
                                <m:t>2</m:t>
                              </m:r>
                            </m:sup>
                          </m:sSup>
                          <m:d>
                            <m:dPr>
                              <m:ctrlPr>
                                <a:rPr kumimoji="1" lang="en-US" altLang="ja-JP" i="1" smtClean="0">
                                  <a:latin typeface="Cambria Math" panose="02040503050406030204" pitchFamily="18" charset="0"/>
                                </a:rPr>
                              </m:ctrlPr>
                            </m:dPr>
                            <m:e>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r>
                            <a:rPr kumimoji="1"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cos</m:t>
                              </m:r>
                            </m:e>
                            <m:sup>
                              <m:r>
                                <a:rPr lang="en-US" altLang="ja-JP" i="1">
                                  <a:latin typeface="Cambria Math" panose="02040503050406030204" pitchFamily="18" charset="0"/>
                                </a:rPr>
                                <m:t>2</m:t>
                              </m:r>
                            </m:sup>
                          </m:sSup>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num>
                        <m:den>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cos</m:t>
                              </m:r>
                            </m:e>
                            <m:sup>
                              <m:r>
                                <a:rPr lang="en-US" altLang="ja-JP" i="1">
                                  <a:latin typeface="Cambria Math" panose="02040503050406030204" pitchFamily="18" charset="0"/>
                                </a:rPr>
                                <m:t>2</m:t>
                              </m:r>
                            </m:sup>
                          </m:sSup>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cos</m:t>
                              </m:r>
                            </m:e>
                            <m:sup>
                              <m:r>
                                <a:rPr lang="en-US" altLang="ja-JP" i="1">
                                  <a:latin typeface="Cambria Math" panose="02040503050406030204" pitchFamily="18" charset="0"/>
                                </a:rPr>
                                <m:t>2</m:t>
                              </m:r>
                            </m:sup>
                          </m:sSup>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den>
                      </m:f>
                    </m:oMath>
                  </m:oMathPara>
                </a14:m>
                <a:endParaRPr kumimoji="1" lang="ja-JP" altLang="en-US" dirty="0"/>
              </a:p>
            </p:txBody>
          </p:sp>
        </mc:Choice>
        <mc:Fallback xmlns="">
          <p:sp>
            <p:nvSpPr>
              <p:cNvPr id="7" name="テキスト ボックス 6">
                <a:extLst>
                  <a:ext uri="{FF2B5EF4-FFF2-40B4-BE49-F238E27FC236}">
                    <a16:creationId xmlns:a16="http://schemas.microsoft.com/office/drawing/2014/main" id="{6B755948-A2B1-4C3E-AEA7-0B2A65F7986E}"/>
                  </a:ext>
                </a:extLst>
              </p:cNvPr>
              <p:cNvSpPr txBox="1">
                <a:spLocks noRot="1" noChangeAspect="1" noMove="1" noResize="1" noEditPoints="1" noAdjustHandles="1" noChangeArrowheads="1" noChangeShapeType="1" noTextEdit="1"/>
              </p:cNvSpPr>
              <p:nvPr/>
            </p:nvSpPr>
            <p:spPr>
              <a:xfrm>
                <a:off x="323528" y="1988840"/>
                <a:ext cx="3487686" cy="601127"/>
              </a:xfrm>
              <a:prstGeom prst="rect">
                <a:avLst/>
              </a:prstGeom>
              <a:blipFill>
                <a:blip r:embed="rId3"/>
                <a:stretch>
                  <a:fillRect/>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FCABE076-5EF0-447D-BDA1-7DA182170487}"/>
              </a:ext>
            </a:extLst>
          </p:cNvPr>
          <p:cNvSpPr txBox="1"/>
          <p:nvPr/>
        </p:nvSpPr>
        <p:spPr>
          <a:xfrm>
            <a:off x="251520" y="764704"/>
            <a:ext cx="2954655" cy="369332"/>
          </a:xfrm>
          <a:prstGeom prst="rect">
            <a:avLst/>
          </a:prstGeom>
          <a:noFill/>
        </p:spPr>
        <p:txBody>
          <a:bodyPr wrap="none" rtlCol="0">
            <a:spAutoFit/>
          </a:bodyPr>
          <a:lstStyle/>
          <a:p>
            <a:r>
              <a:rPr kumimoji="1" lang="ja-JP" altLang="en-US" dirty="0"/>
              <a:t>誘電体の鏡面反射の偏光度</a:t>
            </a:r>
          </a:p>
        </p:txBody>
      </p:sp>
      <p:sp>
        <p:nvSpPr>
          <p:cNvPr id="11" name="テキスト ボックス 10">
            <a:extLst>
              <a:ext uri="{FF2B5EF4-FFF2-40B4-BE49-F238E27FC236}">
                <a16:creationId xmlns:a16="http://schemas.microsoft.com/office/drawing/2014/main" id="{C8084F83-0BA6-4DE5-A5E3-D7CC8BAAEC6A}"/>
              </a:ext>
            </a:extLst>
          </p:cNvPr>
          <p:cNvSpPr txBox="1"/>
          <p:nvPr/>
        </p:nvSpPr>
        <p:spPr>
          <a:xfrm>
            <a:off x="1331640" y="4509120"/>
            <a:ext cx="1531188" cy="369332"/>
          </a:xfrm>
          <a:prstGeom prst="rect">
            <a:avLst/>
          </a:prstGeom>
          <a:noFill/>
        </p:spPr>
        <p:txBody>
          <a:bodyPr wrap="none" rtlCol="0">
            <a:spAutoFit/>
          </a:bodyPr>
          <a:lstStyle/>
          <a:p>
            <a:r>
              <a:rPr kumimoji="1" lang="ja-JP" altLang="en-US" dirty="0"/>
              <a:t>スネルの法則</a:t>
            </a: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8767B63D-FDF9-445E-929D-4F568D94034A}"/>
                  </a:ext>
                </a:extLst>
              </p:cNvPr>
              <p:cNvSpPr txBox="1"/>
              <p:nvPr/>
            </p:nvSpPr>
            <p:spPr>
              <a:xfrm>
                <a:off x="1259632" y="4869160"/>
                <a:ext cx="17200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sin</m:t>
                          </m:r>
                        </m:fName>
                        <m:e>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𝑛</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oMath>
                  </m:oMathPara>
                </a14:m>
                <a:endParaRPr kumimoji="1" lang="ja-JP" altLang="en-US" dirty="0"/>
              </a:p>
            </p:txBody>
          </p:sp>
        </mc:Choice>
        <mc:Fallback xmlns="">
          <p:sp>
            <p:nvSpPr>
              <p:cNvPr id="12" name="テキスト ボックス 11">
                <a:extLst>
                  <a:ext uri="{FF2B5EF4-FFF2-40B4-BE49-F238E27FC236}">
                    <a16:creationId xmlns:a16="http://schemas.microsoft.com/office/drawing/2014/main" id="{8767B63D-FDF9-445E-929D-4F568D94034A}"/>
                  </a:ext>
                </a:extLst>
              </p:cNvPr>
              <p:cNvSpPr txBox="1">
                <a:spLocks noRot="1" noChangeAspect="1" noMove="1" noResize="1" noEditPoints="1" noAdjustHandles="1" noChangeArrowheads="1" noChangeShapeType="1" noTextEdit="1"/>
              </p:cNvSpPr>
              <p:nvPr/>
            </p:nvSpPr>
            <p:spPr>
              <a:xfrm>
                <a:off x="1259632" y="4869160"/>
                <a:ext cx="1720022" cy="276999"/>
              </a:xfrm>
              <a:prstGeom prst="rect">
                <a:avLst/>
              </a:prstGeom>
              <a:blipFill>
                <a:blip r:embed="rId4"/>
                <a:stretch>
                  <a:fillRect l="-709" b="-17778"/>
                </a:stretch>
              </a:blipFill>
            </p:spPr>
            <p:txBody>
              <a:bodyPr/>
              <a:lstStyle/>
              <a:p>
                <a:r>
                  <a:rPr lang="ja-JP" altLang="en-US">
                    <a:noFill/>
                  </a:rPr>
                  <a:t> </a:t>
                </a:r>
              </a:p>
            </p:txBody>
          </p:sp>
        </mc:Fallback>
      </mc:AlternateContent>
      <p:cxnSp>
        <p:nvCxnSpPr>
          <p:cNvPr id="14" name="直線コネクタ 13">
            <a:extLst>
              <a:ext uri="{FF2B5EF4-FFF2-40B4-BE49-F238E27FC236}">
                <a16:creationId xmlns:a16="http://schemas.microsoft.com/office/drawing/2014/main" id="{A59C9187-E8C0-4291-9749-0EA5F9FB54BE}"/>
              </a:ext>
            </a:extLst>
          </p:cNvPr>
          <p:cNvCxnSpPr>
            <a:cxnSpLocks/>
          </p:cNvCxnSpPr>
          <p:nvPr/>
        </p:nvCxnSpPr>
        <p:spPr bwMode="auto">
          <a:xfrm>
            <a:off x="6732240" y="692696"/>
            <a:ext cx="0" cy="3312368"/>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sp>
        <p:nvSpPr>
          <p:cNvPr id="15" name="テキスト ボックス 14">
            <a:extLst>
              <a:ext uri="{FF2B5EF4-FFF2-40B4-BE49-F238E27FC236}">
                <a16:creationId xmlns:a16="http://schemas.microsoft.com/office/drawing/2014/main" id="{3ABCB84E-AE7D-401F-94EB-8E90719CB2FF}"/>
              </a:ext>
            </a:extLst>
          </p:cNvPr>
          <p:cNvSpPr txBox="1"/>
          <p:nvPr/>
        </p:nvSpPr>
        <p:spPr>
          <a:xfrm>
            <a:off x="4283968" y="1124744"/>
            <a:ext cx="461665" cy="784830"/>
          </a:xfrm>
          <a:prstGeom prst="rect">
            <a:avLst/>
          </a:prstGeom>
          <a:noFill/>
        </p:spPr>
        <p:txBody>
          <a:bodyPr vert="eaVert" wrap="none" rtlCol="0">
            <a:spAutoFit/>
          </a:bodyPr>
          <a:lstStyle/>
          <a:p>
            <a:r>
              <a:rPr kumimoji="1" lang="ja-JP" altLang="en-US" dirty="0"/>
              <a:t>偏光度</a:t>
            </a:r>
          </a:p>
        </p:txBody>
      </p:sp>
      <p:sp>
        <p:nvSpPr>
          <p:cNvPr id="16" name="テキスト ボックス 15">
            <a:extLst>
              <a:ext uri="{FF2B5EF4-FFF2-40B4-BE49-F238E27FC236}">
                <a16:creationId xmlns:a16="http://schemas.microsoft.com/office/drawing/2014/main" id="{736E8D5B-8328-4C03-A8B6-B4FB4A787FB9}"/>
              </a:ext>
            </a:extLst>
          </p:cNvPr>
          <p:cNvSpPr txBox="1"/>
          <p:nvPr/>
        </p:nvSpPr>
        <p:spPr>
          <a:xfrm>
            <a:off x="4427984" y="476672"/>
            <a:ext cx="312906" cy="369332"/>
          </a:xfrm>
          <a:prstGeom prst="rect">
            <a:avLst/>
          </a:prstGeom>
          <a:noFill/>
        </p:spPr>
        <p:txBody>
          <a:bodyPr wrap="none" rtlCol="0">
            <a:spAutoFit/>
          </a:bodyPr>
          <a:lstStyle/>
          <a:p>
            <a:r>
              <a:rPr kumimoji="1" lang="en-US" altLang="ja-JP" dirty="0"/>
              <a:t>1</a:t>
            </a:r>
            <a:endParaRPr kumimoji="1" lang="ja-JP" altLang="en-US" dirty="0"/>
          </a:p>
        </p:txBody>
      </p:sp>
      <p:sp>
        <p:nvSpPr>
          <p:cNvPr id="17" name="テキスト ボックス 16">
            <a:extLst>
              <a:ext uri="{FF2B5EF4-FFF2-40B4-BE49-F238E27FC236}">
                <a16:creationId xmlns:a16="http://schemas.microsoft.com/office/drawing/2014/main" id="{37B4F457-CC7A-4439-8484-937368F99E0A}"/>
              </a:ext>
            </a:extLst>
          </p:cNvPr>
          <p:cNvSpPr txBox="1"/>
          <p:nvPr/>
        </p:nvSpPr>
        <p:spPr>
          <a:xfrm>
            <a:off x="4427984" y="4005064"/>
            <a:ext cx="312906" cy="369332"/>
          </a:xfrm>
          <a:prstGeom prst="rect">
            <a:avLst/>
          </a:prstGeom>
          <a:noFill/>
        </p:spPr>
        <p:txBody>
          <a:bodyPr wrap="none" rtlCol="0">
            <a:spAutoFit/>
          </a:bodyPr>
          <a:lstStyle/>
          <a:p>
            <a:r>
              <a:rPr kumimoji="1" lang="en-US" altLang="ja-JP" dirty="0"/>
              <a:t>0</a:t>
            </a:r>
            <a:endParaRPr kumimoji="1" lang="ja-JP" altLang="en-US" dirty="0"/>
          </a:p>
        </p:txBody>
      </p:sp>
      <p:sp>
        <p:nvSpPr>
          <p:cNvPr id="18" name="テキスト ボックス 17">
            <a:extLst>
              <a:ext uri="{FF2B5EF4-FFF2-40B4-BE49-F238E27FC236}">
                <a16:creationId xmlns:a16="http://schemas.microsoft.com/office/drawing/2014/main" id="{811A03E6-9121-4B5B-9FCD-8AA884882D45}"/>
              </a:ext>
            </a:extLst>
          </p:cNvPr>
          <p:cNvSpPr txBox="1"/>
          <p:nvPr/>
        </p:nvSpPr>
        <p:spPr>
          <a:xfrm>
            <a:off x="6948264" y="4005064"/>
            <a:ext cx="877163" cy="369332"/>
          </a:xfrm>
          <a:prstGeom prst="rect">
            <a:avLst/>
          </a:prstGeom>
          <a:noFill/>
        </p:spPr>
        <p:txBody>
          <a:bodyPr wrap="none" rtlCol="0">
            <a:spAutoFit/>
          </a:bodyPr>
          <a:lstStyle/>
          <a:p>
            <a:r>
              <a:rPr kumimoji="1" lang="ja-JP" altLang="en-US" dirty="0"/>
              <a:t>反射角</a:t>
            </a:r>
          </a:p>
        </p:txBody>
      </p:sp>
      <p:sp>
        <p:nvSpPr>
          <p:cNvPr id="19" name="テキスト ボックス 18">
            <a:extLst>
              <a:ext uri="{FF2B5EF4-FFF2-40B4-BE49-F238E27FC236}">
                <a16:creationId xmlns:a16="http://schemas.microsoft.com/office/drawing/2014/main" id="{F99886CF-BFC0-40F4-A4A7-837149481F0A}"/>
              </a:ext>
            </a:extLst>
          </p:cNvPr>
          <p:cNvSpPr txBox="1"/>
          <p:nvPr/>
        </p:nvSpPr>
        <p:spPr>
          <a:xfrm>
            <a:off x="8316416" y="4005064"/>
            <a:ext cx="671979" cy="369332"/>
          </a:xfrm>
          <a:prstGeom prst="rect">
            <a:avLst/>
          </a:prstGeom>
          <a:noFill/>
        </p:spPr>
        <p:txBody>
          <a:bodyPr wrap="none" rtlCol="0">
            <a:spAutoFit/>
          </a:bodyPr>
          <a:lstStyle/>
          <a:p>
            <a:r>
              <a:rPr kumimoji="1" lang="en-US" altLang="ja-JP" dirty="0"/>
              <a:t>90°</a:t>
            </a:r>
            <a:endParaRPr kumimoji="1" lang="ja-JP" altLang="en-US" dirty="0"/>
          </a:p>
        </p:txBody>
      </p:sp>
      <p:cxnSp>
        <p:nvCxnSpPr>
          <p:cNvPr id="21" name="直線矢印コネクタ 20">
            <a:extLst>
              <a:ext uri="{FF2B5EF4-FFF2-40B4-BE49-F238E27FC236}">
                <a16:creationId xmlns:a16="http://schemas.microsoft.com/office/drawing/2014/main" id="{9D80DF06-6577-48C1-A42A-96EBF403EB69}"/>
              </a:ext>
            </a:extLst>
          </p:cNvPr>
          <p:cNvCxnSpPr>
            <a:endCxn id="13" idx="2"/>
          </p:cNvCxnSpPr>
          <p:nvPr/>
        </p:nvCxnSpPr>
        <p:spPr bwMode="auto">
          <a:xfrm flipV="1">
            <a:off x="6732240" y="4149080"/>
            <a:ext cx="0" cy="72008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2" name="直線矢印コネクタ 21">
            <a:extLst>
              <a:ext uri="{FF2B5EF4-FFF2-40B4-BE49-F238E27FC236}">
                <a16:creationId xmlns:a16="http://schemas.microsoft.com/office/drawing/2014/main" id="{F1292E3A-43FA-471E-BFB8-D4B270153AAE}"/>
              </a:ext>
            </a:extLst>
          </p:cNvPr>
          <p:cNvCxnSpPr/>
          <p:nvPr/>
        </p:nvCxnSpPr>
        <p:spPr bwMode="auto">
          <a:xfrm flipV="1">
            <a:off x="7956376" y="4149080"/>
            <a:ext cx="0" cy="72008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4" name="直線コネクタ 23">
            <a:extLst>
              <a:ext uri="{FF2B5EF4-FFF2-40B4-BE49-F238E27FC236}">
                <a16:creationId xmlns:a16="http://schemas.microsoft.com/office/drawing/2014/main" id="{6162B33B-5C50-4AF2-9F7D-45D428A0889E}"/>
              </a:ext>
            </a:extLst>
          </p:cNvPr>
          <p:cNvCxnSpPr>
            <a:cxnSpLocks/>
          </p:cNvCxnSpPr>
          <p:nvPr/>
        </p:nvCxnSpPr>
        <p:spPr bwMode="auto">
          <a:xfrm>
            <a:off x="6732240" y="4869160"/>
            <a:ext cx="216024"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5" name="直線コネクタ 24">
            <a:extLst>
              <a:ext uri="{FF2B5EF4-FFF2-40B4-BE49-F238E27FC236}">
                <a16:creationId xmlns:a16="http://schemas.microsoft.com/office/drawing/2014/main" id="{B241B7A3-780B-4B9E-9FFD-FA08C9890A53}"/>
              </a:ext>
            </a:extLst>
          </p:cNvPr>
          <p:cNvCxnSpPr>
            <a:cxnSpLocks/>
          </p:cNvCxnSpPr>
          <p:nvPr/>
        </p:nvCxnSpPr>
        <p:spPr bwMode="auto">
          <a:xfrm>
            <a:off x="7740352" y="4869160"/>
            <a:ext cx="216024"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2" name="タイトル 1">
            <a:extLst>
              <a:ext uri="{FF2B5EF4-FFF2-40B4-BE49-F238E27FC236}">
                <a16:creationId xmlns:a16="http://schemas.microsoft.com/office/drawing/2014/main" id="{EF50D735-21F3-49BE-B493-69DD50A6524C}"/>
              </a:ext>
            </a:extLst>
          </p:cNvPr>
          <p:cNvSpPr>
            <a:spLocks noGrp="1"/>
          </p:cNvSpPr>
          <p:nvPr>
            <p:ph type="title"/>
          </p:nvPr>
        </p:nvSpPr>
        <p:spPr/>
        <p:txBody>
          <a:bodyPr/>
          <a:lstStyle/>
          <a:p>
            <a:r>
              <a:rPr kumimoji="1" lang="ja-JP" altLang="en-US" dirty="0"/>
              <a:t>鏡面反射の偏光度</a:t>
            </a: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DC08E26B-2BBE-478B-A95D-3A80CC05A800}"/>
                  </a:ext>
                </a:extLst>
              </p:cNvPr>
              <p:cNvSpPr txBox="1"/>
              <p:nvPr/>
            </p:nvSpPr>
            <p:spPr>
              <a:xfrm>
                <a:off x="323528" y="1268760"/>
                <a:ext cx="2670218" cy="609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𝜌</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m:rPr>
                                  <m:sty m:val="p"/>
                                </m:rPr>
                                <a:rPr lang="en-US" altLang="ja-JP">
                                  <a:latin typeface="Cambria Math" panose="02040503050406030204" pitchFamily="18" charset="0"/>
                                </a:rPr>
                                <m:t>max</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m:rPr>
                                  <m:sty m:val="p"/>
                                </m:rPr>
                                <a:rPr lang="en-US" altLang="ja-JP">
                                  <a:latin typeface="Cambria Math" panose="02040503050406030204" pitchFamily="18" charset="0"/>
                                </a:rPr>
                                <m:t>min</m:t>
                              </m:r>
                            </m:sub>
                          </m:sSub>
                        </m:den>
                      </m:f>
                      <m:r>
                        <a:rPr kumimoji="1" lang="en-US" altLang="ja-JP" b="0" i="1" smtClean="0">
                          <a:latin typeface="Cambria Math" panose="02040503050406030204" pitchFamily="18" charset="0"/>
                        </a:rPr>
                        <m:t>=</m:t>
                      </m:r>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𝑅</m:t>
                              </m:r>
                            </m:e>
                            <m:sub>
                              <m:r>
                                <m:rPr>
                                  <m:sty m:val="p"/>
                                </m:rPr>
                                <a:rPr lang="en-US" altLang="ja-JP" b="0" i="0" smtClean="0">
                                  <a:latin typeface="Cambria Math" panose="02040503050406030204" pitchFamily="18" charset="0"/>
                                </a:rPr>
                                <m:t>s</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𝑅</m:t>
                              </m:r>
                            </m:e>
                            <m:sub>
                              <m:r>
                                <m:rPr>
                                  <m:sty m:val="p"/>
                                </m:rPr>
                                <a:rPr lang="en-US" altLang="ja-JP" b="0" i="0" smtClean="0">
                                  <a:latin typeface="Cambria Math" panose="02040503050406030204" pitchFamily="18" charset="0"/>
                                </a:rPr>
                                <m:t>p</m:t>
                              </m:r>
                            </m:sub>
                          </m:sSub>
                        </m:num>
                        <m:den>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𝑅</m:t>
                              </m:r>
                            </m:e>
                            <m:sub>
                              <m:r>
                                <m:rPr>
                                  <m:sty m:val="p"/>
                                </m:rPr>
                                <a:rPr lang="en-US" altLang="ja-JP" b="0" i="0" smtClean="0">
                                  <a:latin typeface="Cambria Math" panose="02040503050406030204" pitchFamily="18" charset="0"/>
                                </a:rPr>
                                <m:t>s</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𝑅</m:t>
                              </m:r>
                            </m:e>
                            <m:sub>
                              <m:r>
                                <m:rPr>
                                  <m:sty m:val="p"/>
                                </m:rPr>
                                <a:rPr lang="en-US" altLang="ja-JP" b="0" i="0" smtClean="0">
                                  <a:latin typeface="Cambria Math" panose="02040503050406030204" pitchFamily="18" charset="0"/>
                                </a:rPr>
                                <m:t>p</m:t>
                              </m:r>
                            </m:sub>
                          </m:sSub>
                        </m:den>
                      </m:f>
                    </m:oMath>
                  </m:oMathPara>
                </a14:m>
                <a:endParaRPr kumimoji="1" lang="ja-JP" altLang="en-US" dirty="0"/>
              </a:p>
            </p:txBody>
          </p:sp>
        </mc:Choice>
        <mc:Fallback xmlns="">
          <p:sp>
            <p:nvSpPr>
              <p:cNvPr id="23" name="テキスト ボックス 22">
                <a:extLst>
                  <a:ext uri="{FF2B5EF4-FFF2-40B4-BE49-F238E27FC236}">
                    <a16:creationId xmlns:a16="http://schemas.microsoft.com/office/drawing/2014/main" id="{DC08E26B-2BBE-478B-A95D-3A80CC05A800}"/>
                  </a:ext>
                </a:extLst>
              </p:cNvPr>
              <p:cNvSpPr txBox="1">
                <a:spLocks noRot="1" noChangeAspect="1" noMove="1" noResize="1" noEditPoints="1" noAdjustHandles="1" noChangeArrowheads="1" noChangeShapeType="1" noTextEdit="1"/>
              </p:cNvSpPr>
              <p:nvPr/>
            </p:nvSpPr>
            <p:spPr>
              <a:xfrm>
                <a:off x="323528" y="1268760"/>
                <a:ext cx="2670218" cy="609398"/>
              </a:xfrm>
              <a:prstGeom prst="rect">
                <a:avLst/>
              </a:prstGeom>
              <a:blipFill>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07152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グラフィックス 3">
            <a:extLst>
              <a:ext uri="{FF2B5EF4-FFF2-40B4-BE49-F238E27FC236}">
                <a16:creationId xmlns:a16="http://schemas.microsoft.com/office/drawing/2014/main" id="{B9E5AD5C-C430-4D8F-9E17-F778BE08E5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2080" y="548680"/>
            <a:ext cx="2880320" cy="2422769"/>
          </a:xfrm>
          <a:prstGeom prst="rect">
            <a:avLst/>
          </a:prstGeom>
        </p:spPr>
      </p:pic>
      <p:pic>
        <p:nvPicPr>
          <p:cNvPr id="6" name="図 5">
            <a:extLst>
              <a:ext uri="{FF2B5EF4-FFF2-40B4-BE49-F238E27FC236}">
                <a16:creationId xmlns:a16="http://schemas.microsoft.com/office/drawing/2014/main" id="{0DE6B5EA-B41C-49AD-B62C-DB1B2B4A166A}"/>
              </a:ext>
            </a:extLst>
          </p:cNvPr>
          <p:cNvPicPr>
            <a:picLocks noChangeAspect="1"/>
          </p:cNvPicPr>
          <p:nvPr/>
        </p:nvPicPr>
        <p:blipFill>
          <a:blip r:embed="rId4"/>
          <a:stretch>
            <a:fillRect/>
          </a:stretch>
        </p:blipFill>
        <p:spPr>
          <a:xfrm>
            <a:off x="5292080" y="3645024"/>
            <a:ext cx="2880320" cy="1735772"/>
          </a:xfrm>
          <a:prstGeom prst="rect">
            <a:avLst/>
          </a:prstGeom>
        </p:spPr>
      </p:pic>
      <p:sp>
        <p:nvSpPr>
          <p:cNvPr id="2" name="タイトル 1">
            <a:extLst>
              <a:ext uri="{FF2B5EF4-FFF2-40B4-BE49-F238E27FC236}">
                <a16:creationId xmlns:a16="http://schemas.microsoft.com/office/drawing/2014/main" id="{BFFA6331-2CD9-4582-A87B-F8F3A0C76F55}"/>
              </a:ext>
            </a:extLst>
          </p:cNvPr>
          <p:cNvSpPr>
            <a:spLocks noGrp="1"/>
          </p:cNvSpPr>
          <p:nvPr>
            <p:ph type="title"/>
          </p:nvPr>
        </p:nvSpPr>
        <p:spPr/>
        <p:txBody>
          <a:bodyPr/>
          <a:lstStyle/>
          <a:p>
            <a:r>
              <a:rPr kumimoji="1" lang="ja-JP" altLang="en-US" dirty="0"/>
              <a:t>曖昧性の除去 </a:t>
            </a:r>
            <a:r>
              <a:rPr kumimoji="1" lang="en-US" altLang="ja-JP" dirty="0"/>
              <a:t>[1]</a:t>
            </a:r>
            <a:endParaRPr kumimoji="1" lang="ja-JP" altLang="en-US" dirty="0"/>
          </a:p>
        </p:txBody>
      </p:sp>
      <p:grpSp>
        <p:nvGrpSpPr>
          <p:cNvPr id="8" name="グループ化 7">
            <a:extLst>
              <a:ext uri="{FF2B5EF4-FFF2-40B4-BE49-F238E27FC236}">
                <a16:creationId xmlns:a16="http://schemas.microsoft.com/office/drawing/2014/main" id="{52986766-8C75-468E-AC40-F623F4562C21}"/>
              </a:ext>
            </a:extLst>
          </p:cNvPr>
          <p:cNvGrpSpPr/>
          <p:nvPr/>
        </p:nvGrpSpPr>
        <p:grpSpPr>
          <a:xfrm>
            <a:off x="1691680" y="3284984"/>
            <a:ext cx="1456900" cy="862066"/>
            <a:chOff x="954860" y="4151110"/>
            <a:chExt cx="1456900" cy="862066"/>
          </a:xfrm>
        </p:grpSpPr>
        <p:sp>
          <p:nvSpPr>
            <p:cNvPr id="7" name="フリーフォーム: 図形 6">
              <a:extLst>
                <a:ext uri="{FF2B5EF4-FFF2-40B4-BE49-F238E27FC236}">
                  <a16:creationId xmlns:a16="http://schemas.microsoft.com/office/drawing/2014/main" id="{5DE91234-D568-460A-B9DC-6173A5151F70}"/>
                </a:ext>
              </a:extLst>
            </p:cNvPr>
            <p:cNvSpPr/>
            <p:nvPr/>
          </p:nvSpPr>
          <p:spPr bwMode="auto">
            <a:xfrm>
              <a:off x="954860" y="4151110"/>
              <a:ext cx="1448475" cy="736479"/>
            </a:xfrm>
            <a:custGeom>
              <a:avLst/>
              <a:gdLst>
                <a:gd name="connsiteX0" fmla="*/ 0 w 1448475"/>
                <a:gd name="connsiteY0" fmla="*/ 704147 h 736515"/>
                <a:gd name="connsiteX1" fmla="*/ 388418 w 1448475"/>
                <a:gd name="connsiteY1" fmla="*/ 348098 h 736515"/>
                <a:gd name="connsiteX2" fmla="*/ 736375 w 1448475"/>
                <a:gd name="connsiteY2" fmla="*/ 140 h 736515"/>
                <a:gd name="connsiteX3" fmla="*/ 1108609 w 1448475"/>
                <a:gd name="connsiteY3" fmla="*/ 388558 h 736515"/>
                <a:gd name="connsiteX4" fmla="*/ 1448475 w 1448475"/>
                <a:gd name="connsiteY4" fmla="*/ 736515 h 736515"/>
                <a:gd name="connsiteX0" fmla="*/ 0 w 1448475"/>
                <a:gd name="connsiteY0" fmla="*/ 704147 h 736515"/>
                <a:gd name="connsiteX1" fmla="*/ 388418 w 1448475"/>
                <a:gd name="connsiteY1" fmla="*/ 348098 h 736515"/>
                <a:gd name="connsiteX2" fmla="*/ 736375 w 1448475"/>
                <a:gd name="connsiteY2" fmla="*/ 140 h 736515"/>
                <a:gd name="connsiteX3" fmla="*/ 1108609 w 1448475"/>
                <a:gd name="connsiteY3" fmla="*/ 388558 h 736515"/>
                <a:gd name="connsiteX4" fmla="*/ 1448475 w 1448475"/>
                <a:gd name="connsiteY4" fmla="*/ 736515 h 736515"/>
                <a:gd name="connsiteX0" fmla="*/ 0 w 1448475"/>
                <a:gd name="connsiteY0" fmla="*/ 704147 h 736515"/>
                <a:gd name="connsiteX1" fmla="*/ 388418 w 1448475"/>
                <a:gd name="connsiteY1" fmla="*/ 348098 h 736515"/>
                <a:gd name="connsiteX2" fmla="*/ 736375 w 1448475"/>
                <a:gd name="connsiteY2" fmla="*/ 140 h 736515"/>
                <a:gd name="connsiteX3" fmla="*/ 1108609 w 1448475"/>
                <a:gd name="connsiteY3" fmla="*/ 388558 h 736515"/>
                <a:gd name="connsiteX4" fmla="*/ 1448475 w 1448475"/>
                <a:gd name="connsiteY4" fmla="*/ 736515 h 736515"/>
                <a:gd name="connsiteX0" fmla="*/ 0 w 1448475"/>
                <a:gd name="connsiteY0" fmla="*/ 704147 h 736515"/>
                <a:gd name="connsiteX1" fmla="*/ 388418 w 1448475"/>
                <a:gd name="connsiteY1" fmla="*/ 348098 h 736515"/>
                <a:gd name="connsiteX2" fmla="*/ 736375 w 1448475"/>
                <a:gd name="connsiteY2" fmla="*/ 140 h 736515"/>
                <a:gd name="connsiteX3" fmla="*/ 1108609 w 1448475"/>
                <a:gd name="connsiteY3" fmla="*/ 388558 h 736515"/>
                <a:gd name="connsiteX4" fmla="*/ 1448475 w 1448475"/>
                <a:gd name="connsiteY4" fmla="*/ 736515 h 736515"/>
                <a:gd name="connsiteX0" fmla="*/ 0 w 1448475"/>
                <a:gd name="connsiteY0" fmla="*/ 704147 h 736515"/>
                <a:gd name="connsiteX1" fmla="*/ 388418 w 1448475"/>
                <a:gd name="connsiteY1" fmla="*/ 348098 h 736515"/>
                <a:gd name="connsiteX2" fmla="*/ 736375 w 1448475"/>
                <a:gd name="connsiteY2" fmla="*/ 140 h 736515"/>
                <a:gd name="connsiteX3" fmla="*/ 1108609 w 1448475"/>
                <a:gd name="connsiteY3" fmla="*/ 388558 h 736515"/>
                <a:gd name="connsiteX4" fmla="*/ 1448475 w 1448475"/>
                <a:gd name="connsiteY4" fmla="*/ 736515 h 736515"/>
                <a:gd name="connsiteX0" fmla="*/ 0 w 1448475"/>
                <a:gd name="connsiteY0" fmla="*/ 704111 h 736479"/>
                <a:gd name="connsiteX1" fmla="*/ 388418 w 1448475"/>
                <a:gd name="connsiteY1" fmla="*/ 348062 h 736479"/>
                <a:gd name="connsiteX2" fmla="*/ 736375 w 1448475"/>
                <a:gd name="connsiteY2" fmla="*/ 104 h 736479"/>
                <a:gd name="connsiteX3" fmla="*/ 1108609 w 1448475"/>
                <a:gd name="connsiteY3" fmla="*/ 388522 h 736479"/>
                <a:gd name="connsiteX4" fmla="*/ 1448475 w 1448475"/>
                <a:gd name="connsiteY4" fmla="*/ 736479 h 736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475" h="736479">
                  <a:moveTo>
                    <a:pt x="0" y="704111"/>
                  </a:moveTo>
                  <a:cubicBezTo>
                    <a:pt x="11463" y="511924"/>
                    <a:pt x="257597" y="376384"/>
                    <a:pt x="388418" y="348062"/>
                  </a:cubicBezTo>
                  <a:cubicBezTo>
                    <a:pt x="519239" y="319740"/>
                    <a:pt x="616343" y="-6639"/>
                    <a:pt x="736375" y="104"/>
                  </a:cubicBezTo>
                  <a:cubicBezTo>
                    <a:pt x="856407" y="6847"/>
                    <a:pt x="973742" y="379081"/>
                    <a:pt x="1108609" y="388522"/>
                  </a:cubicBezTo>
                  <a:cubicBezTo>
                    <a:pt x="1243476" y="397963"/>
                    <a:pt x="1434988" y="518668"/>
                    <a:pt x="1448475" y="736479"/>
                  </a:cubicBezTo>
                </a:path>
              </a:pathLst>
            </a:cu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3" name="楕円 2">
              <a:extLst>
                <a:ext uri="{FF2B5EF4-FFF2-40B4-BE49-F238E27FC236}">
                  <a16:creationId xmlns:a16="http://schemas.microsoft.com/office/drawing/2014/main" id="{B18E96E0-4CA2-43D6-8A84-1C0D1AA1552B}"/>
                </a:ext>
              </a:extLst>
            </p:cNvPr>
            <p:cNvSpPr/>
            <p:nvPr/>
          </p:nvSpPr>
          <p:spPr bwMode="auto">
            <a:xfrm>
              <a:off x="971600" y="4725144"/>
              <a:ext cx="1440160" cy="288032"/>
            </a:xfrm>
            <a:prstGeom prst="ellipse">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grpSp>
        <p:nvGrpSpPr>
          <p:cNvPr id="11" name="グループ化 10">
            <a:extLst>
              <a:ext uri="{FF2B5EF4-FFF2-40B4-BE49-F238E27FC236}">
                <a16:creationId xmlns:a16="http://schemas.microsoft.com/office/drawing/2014/main" id="{E1183A65-EF4D-425A-AC83-5941EC0FD330}"/>
              </a:ext>
            </a:extLst>
          </p:cNvPr>
          <p:cNvGrpSpPr/>
          <p:nvPr/>
        </p:nvGrpSpPr>
        <p:grpSpPr>
          <a:xfrm rot="10200000" flipH="1">
            <a:off x="1763688" y="1628800"/>
            <a:ext cx="576064" cy="936104"/>
            <a:chOff x="971600" y="1052736"/>
            <a:chExt cx="576064" cy="936104"/>
          </a:xfrm>
          <a:solidFill>
            <a:schemeClr val="bg1">
              <a:lumMod val="50000"/>
            </a:schemeClr>
          </a:solidFill>
        </p:grpSpPr>
        <p:sp>
          <p:nvSpPr>
            <p:cNvPr id="9" name="直方体 8">
              <a:extLst>
                <a:ext uri="{FF2B5EF4-FFF2-40B4-BE49-F238E27FC236}">
                  <a16:creationId xmlns:a16="http://schemas.microsoft.com/office/drawing/2014/main" id="{185E6345-0FF3-405A-AEA6-F8F827CD72D8}"/>
                </a:ext>
              </a:extLst>
            </p:cNvPr>
            <p:cNvSpPr/>
            <p:nvPr/>
          </p:nvSpPr>
          <p:spPr bwMode="auto">
            <a:xfrm>
              <a:off x="971600" y="1268760"/>
              <a:ext cx="576064" cy="720080"/>
            </a:xfrm>
            <a:prstGeom prst="cube">
              <a:avLst/>
            </a:prstGeom>
            <a:grp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0" name="円柱 9">
              <a:extLst>
                <a:ext uri="{FF2B5EF4-FFF2-40B4-BE49-F238E27FC236}">
                  <a16:creationId xmlns:a16="http://schemas.microsoft.com/office/drawing/2014/main" id="{E2772263-7BB0-4438-8084-D08D1D75A4A7}"/>
                </a:ext>
              </a:extLst>
            </p:cNvPr>
            <p:cNvSpPr/>
            <p:nvPr/>
          </p:nvSpPr>
          <p:spPr bwMode="auto">
            <a:xfrm>
              <a:off x="1115616" y="1052736"/>
              <a:ext cx="288032" cy="288032"/>
            </a:xfrm>
            <a:prstGeom prst="can">
              <a:avLst/>
            </a:prstGeom>
            <a:grp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grpSp>
        <p:nvGrpSpPr>
          <p:cNvPr id="12" name="グループ化 11">
            <a:extLst>
              <a:ext uri="{FF2B5EF4-FFF2-40B4-BE49-F238E27FC236}">
                <a16:creationId xmlns:a16="http://schemas.microsoft.com/office/drawing/2014/main" id="{7533AD39-6F9A-4EB8-9F96-7269CDBC7B30}"/>
              </a:ext>
            </a:extLst>
          </p:cNvPr>
          <p:cNvGrpSpPr/>
          <p:nvPr/>
        </p:nvGrpSpPr>
        <p:grpSpPr>
          <a:xfrm rot="11400000" flipH="1">
            <a:off x="2483768" y="1628800"/>
            <a:ext cx="576064" cy="936104"/>
            <a:chOff x="971600" y="1052736"/>
            <a:chExt cx="576064" cy="936104"/>
          </a:xfrm>
          <a:solidFill>
            <a:schemeClr val="bg1">
              <a:lumMod val="50000"/>
            </a:schemeClr>
          </a:solidFill>
        </p:grpSpPr>
        <p:sp>
          <p:nvSpPr>
            <p:cNvPr id="13" name="直方体 12">
              <a:extLst>
                <a:ext uri="{FF2B5EF4-FFF2-40B4-BE49-F238E27FC236}">
                  <a16:creationId xmlns:a16="http://schemas.microsoft.com/office/drawing/2014/main" id="{F4FC1326-BCF2-4111-8C1E-862794675529}"/>
                </a:ext>
              </a:extLst>
            </p:cNvPr>
            <p:cNvSpPr/>
            <p:nvPr/>
          </p:nvSpPr>
          <p:spPr bwMode="auto">
            <a:xfrm>
              <a:off x="971600" y="1268760"/>
              <a:ext cx="576064" cy="720080"/>
            </a:xfrm>
            <a:prstGeom prst="cube">
              <a:avLst/>
            </a:prstGeom>
            <a:grp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 name="円柱 13">
              <a:extLst>
                <a:ext uri="{FF2B5EF4-FFF2-40B4-BE49-F238E27FC236}">
                  <a16:creationId xmlns:a16="http://schemas.microsoft.com/office/drawing/2014/main" id="{E885A8CD-F09A-487C-86D3-6800084205FA}"/>
                </a:ext>
              </a:extLst>
            </p:cNvPr>
            <p:cNvSpPr/>
            <p:nvPr/>
          </p:nvSpPr>
          <p:spPr bwMode="auto">
            <a:xfrm>
              <a:off x="1115616" y="1052736"/>
              <a:ext cx="288032" cy="288032"/>
            </a:xfrm>
            <a:prstGeom prst="can">
              <a:avLst/>
            </a:prstGeom>
            <a:grp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sp>
        <p:nvSpPr>
          <p:cNvPr id="15" name="矢印: 下 14">
            <a:extLst>
              <a:ext uri="{FF2B5EF4-FFF2-40B4-BE49-F238E27FC236}">
                <a16:creationId xmlns:a16="http://schemas.microsoft.com/office/drawing/2014/main" id="{C39DA10F-A2D1-4725-A7FA-F89D5147DFA8}"/>
              </a:ext>
            </a:extLst>
          </p:cNvPr>
          <p:cNvSpPr/>
          <p:nvPr/>
        </p:nvSpPr>
        <p:spPr bwMode="auto">
          <a:xfrm>
            <a:off x="6516216" y="3140968"/>
            <a:ext cx="432048" cy="288032"/>
          </a:xfrm>
          <a:prstGeom prst="down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7" name="直線矢印コネクタ 16">
            <a:extLst>
              <a:ext uri="{FF2B5EF4-FFF2-40B4-BE49-F238E27FC236}">
                <a16:creationId xmlns:a16="http://schemas.microsoft.com/office/drawing/2014/main" id="{E7053BCF-BCC7-4E63-950A-893547C1F8A3}"/>
              </a:ext>
            </a:extLst>
          </p:cNvPr>
          <p:cNvCxnSpPr/>
          <p:nvPr/>
        </p:nvCxnSpPr>
        <p:spPr bwMode="auto">
          <a:xfrm>
            <a:off x="2123728" y="2708920"/>
            <a:ext cx="72008" cy="50405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9" name="直線矢印コネクタ 18">
            <a:extLst>
              <a:ext uri="{FF2B5EF4-FFF2-40B4-BE49-F238E27FC236}">
                <a16:creationId xmlns:a16="http://schemas.microsoft.com/office/drawing/2014/main" id="{4550F5D1-A86B-4C1C-A2D0-720314E11DEE}"/>
              </a:ext>
            </a:extLst>
          </p:cNvPr>
          <p:cNvCxnSpPr/>
          <p:nvPr/>
        </p:nvCxnSpPr>
        <p:spPr bwMode="auto">
          <a:xfrm flipH="1">
            <a:off x="2555776" y="2708920"/>
            <a:ext cx="144016" cy="50405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825876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5516563"/>
            <a:ext cx="8642350" cy="1071562"/>
          </a:xfrm>
        </p:spPr>
        <p:txBody>
          <a:bodyPr/>
          <a:lstStyle/>
          <a:p>
            <a:r>
              <a:rPr kumimoji="1" lang="ja-JP" altLang="en-US"/>
              <a:t>偏光カメラ</a:t>
            </a:r>
          </a:p>
        </p:txBody>
      </p:sp>
      <p:sp>
        <p:nvSpPr>
          <p:cNvPr id="3" name="テキスト ボックス 2"/>
          <p:cNvSpPr txBox="1"/>
          <p:nvPr/>
        </p:nvSpPr>
        <p:spPr>
          <a:xfrm>
            <a:off x="6300192" y="692696"/>
            <a:ext cx="2326278" cy="369332"/>
          </a:xfrm>
          <a:prstGeom prst="rect">
            <a:avLst/>
          </a:prstGeom>
          <a:noFill/>
        </p:spPr>
        <p:txBody>
          <a:bodyPr wrap="none" rtlCol="0">
            <a:spAutoFit/>
          </a:bodyPr>
          <a:lstStyle/>
          <a:p>
            <a:r>
              <a:rPr kumimoji="1" lang="en-US" altLang="ja-JP" dirty="0"/>
              <a:t>Sony</a:t>
            </a:r>
            <a:r>
              <a:rPr kumimoji="1" lang="ja-JP" altLang="en-US" dirty="0" err="1"/>
              <a:t>の偏光撮</a:t>
            </a:r>
            <a:r>
              <a:rPr kumimoji="1" lang="ja-JP" altLang="en-US" dirty="0"/>
              <a:t>像素子</a:t>
            </a:r>
          </a:p>
        </p:txBody>
      </p:sp>
      <p:pic>
        <p:nvPicPr>
          <p:cNvPr id="7" name="図 6"/>
          <p:cNvPicPr>
            <a:picLocks noChangeAspect="1"/>
          </p:cNvPicPr>
          <p:nvPr/>
        </p:nvPicPr>
        <p:blipFill>
          <a:blip r:embed="rId2"/>
          <a:stretch>
            <a:fillRect/>
          </a:stretch>
        </p:blipFill>
        <p:spPr>
          <a:xfrm>
            <a:off x="6012160" y="1268759"/>
            <a:ext cx="2880320" cy="4075631"/>
          </a:xfrm>
          <a:prstGeom prst="rect">
            <a:avLst/>
          </a:prstGeom>
        </p:spPr>
      </p:pic>
      <p:grpSp>
        <p:nvGrpSpPr>
          <p:cNvPr id="8" name="Group 1293">
            <a:extLst>
              <a:ext uri="{FF2B5EF4-FFF2-40B4-BE49-F238E27FC236}">
                <a16:creationId xmlns:a16="http://schemas.microsoft.com/office/drawing/2014/main" id="{67BF7910-4EFC-4D24-A527-B18FD6A9D253}"/>
              </a:ext>
            </a:extLst>
          </p:cNvPr>
          <p:cNvGrpSpPr>
            <a:grpSpLocks/>
          </p:cNvGrpSpPr>
          <p:nvPr/>
        </p:nvGrpSpPr>
        <p:grpSpPr bwMode="auto">
          <a:xfrm>
            <a:off x="2620888" y="764704"/>
            <a:ext cx="2743200" cy="3657600"/>
            <a:chOff x="3312" y="864"/>
            <a:chExt cx="1728" cy="2304"/>
          </a:xfrm>
        </p:grpSpPr>
        <p:grpSp>
          <p:nvGrpSpPr>
            <p:cNvPr id="9" name="Group 1247">
              <a:extLst>
                <a:ext uri="{FF2B5EF4-FFF2-40B4-BE49-F238E27FC236}">
                  <a16:creationId xmlns:a16="http://schemas.microsoft.com/office/drawing/2014/main" id="{E9A41E88-E45B-422D-95D0-8986DC89864E}"/>
                </a:ext>
              </a:extLst>
            </p:cNvPr>
            <p:cNvGrpSpPr>
              <a:grpSpLocks/>
            </p:cNvGrpSpPr>
            <p:nvPr/>
          </p:nvGrpSpPr>
          <p:grpSpPr bwMode="auto">
            <a:xfrm>
              <a:off x="3312" y="864"/>
              <a:ext cx="432" cy="576"/>
              <a:chOff x="3744" y="864"/>
              <a:chExt cx="432" cy="576"/>
            </a:xfrm>
          </p:grpSpPr>
          <p:sp>
            <p:nvSpPr>
              <p:cNvPr id="55" name="AutoShape 1151">
                <a:extLst>
                  <a:ext uri="{FF2B5EF4-FFF2-40B4-BE49-F238E27FC236}">
                    <a16:creationId xmlns:a16="http://schemas.microsoft.com/office/drawing/2014/main" id="{C7158DBE-7BE4-4F15-AB49-311B48E3B3CC}"/>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6" name="AutoShape 1153">
                <a:extLst>
                  <a:ext uri="{FF2B5EF4-FFF2-40B4-BE49-F238E27FC236}">
                    <a16:creationId xmlns:a16="http://schemas.microsoft.com/office/drawing/2014/main" id="{EDCE763D-E439-4FB3-94DB-413C029C5FE6}"/>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0" name="Group 1248">
              <a:extLst>
                <a:ext uri="{FF2B5EF4-FFF2-40B4-BE49-F238E27FC236}">
                  <a16:creationId xmlns:a16="http://schemas.microsoft.com/office/drawing/2014/main" id="{F56BEB22-32D9-4B44-A68D-A708A53C1D5C}"/>
                </a:ext>
              </a:extLst>
            </p:cNvPr>
            <p:cNvGrpSpPr>
              <a:grpSpLocks/>
            </p:cNvGrpSpPr>
            <p:nvPr/>
          </p:nvGrpSpPr>
          <p:grpSpPr bwMode="auto">
            <a:xfrm>
              <a:off x="3312" y="1296"/>
              <a:ext cx="432" cy="576"/>
              <a:chOff x="3744" y="864"/>
              <a:chExt cx="432" cy="576"/>
            </a:xfrm>
          </p:grpSpPr>
          <p:sp>
            <p:nvSpPr>
              <p:cNvPr id="53" name="AutoShape 1249">
                <a:extLst>
                  <a:ext uri="{FF2B5EF4-FFF2-40B4-BE49-F238E27FC236}">
                    <a16:creationId xmlns:a16="http://schemas.microsoft.com/office/drawing/2014/main" id="{BDA5DF32-024A-4789-9B9D-9F9C1F7D7223}"/>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4" name="AutoShape 1250">
                <a:extLst>
                  <a:ext uri="{FF2B5EF4-FFF2-40B4-BE49-F238E27FC236}">
                    <a16:creationId xmlns:a16="http://schemas.microsoft.com/office/drawing/2014/main" id="{362F38DC-956B-4A5C-AE06-C17EACFDAA56}"/>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1" name="Group 1251">
              <a:extLst>
                <a:ext uri="{FF2B5EF4-FFF2-40B4-BE49-F238E27FC236}">
                  <a16:creationId xmlns:a16="http://schemas.microsoft.com/office/drawing/2014/main" id="{C74A6F4F-57A4-4062-A22D-A9894A0285E4}"/>
                </a:ext>
              </a:extLst>
            </p:cNvPr>
            <p:cNvGrpSpPr>
              <a:grpSpLocks/>
            </p:cNvGrpSpPr>
            <p:nvPr/>
          </p:nvGrpSpPr>
          <p:grpSpPr bwMode="auto">
            <a:xfrm>
              <a:off x="3312" y="1728"/>
              <a:ext cx="432" cy="576"/>
              <a:chOff x="3744" y="864"/>
              <a:chExt cx="432" cy="576"/>
            </a:xfrm>
          </p:grpSpPr>
          <p:sp>
            <p:nvSpPr>
              <p:cNvPr id="51" name="AutoShape 1252">
                <a:extLst>
                  <a:ext uri="{FF2B5EF4-FFF2-40B4-BE49-F238E27FC236}">
                    <a16:creationId xmlns:a16="http://schemas.microsoft.com/office/drawing/2014/main" id="{B2EB28ED-95AD-46C1-A7FA-9C84AE0BDDDC}"/>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2" name="AutoShape 1253">
                <a:extLst>
                  <a:ext uri="{FF2B5EF4-FFF2-40B4-BE49-F238E27FC236}">
                    <a16:creationId xmlns:a16="http://schemas.microsoft.com/office/drawing/2014/main" id="{3B79B104-9BD5-4BBA-99AF-1F9BD5508056}"/>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2" name="Group 1254">
              <a:extLst>
                <a:ext uri="{FF2B5EF4-FFF2-40B4-BE49-F238E27FC236}">
                  <a16:creationId xmlns:a16="http://schemas.microsoft.com/office/drawing/2014/main" id="{ACCF6D28-0991-4F77-9739-06A416F3F86E}"/>
                </a:ext>
              </a:extLst>
            </p:cNvPr>
            <p:cNvGrpSpPr>
              <a:grpSpLocks/>
            </p:cNvGrpSpPr>
            <p:nvPr/>
          </p:nvGrpSpPr>
          <p:grpSpPr bwMode="auto">
            <a:xfrm>
              <a:off x="3312" y="2160"/>
              <a:ext cx="432" cy="576"/>
              <a:chOff x="3744" y="864"/>
              <a:chExt cx="432" cy="576"/>
            </a:xfrm>
          </p:grpSpPr>
          <p:sp>
            <p:nvSpPr>
              <p:cNvPr id="49" name="AutoShape 1255">
                <a:extLst>
                  <a:ext uri="{FF2B5EF4-FFF2-40B4-BE49-F238E27FC236}">
                    <a16:creationId xmlns:a16="http://schemas.microsoft.com/office/drawing/2014/main" id="{27DB27BC-F6AC-4175-9EF3-D4CE2BB31E9B}"/>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0" name="AutoShape 1256">
                <a:extLst>
                  <a:ext uri="{FF2B5EF4-FFF2-40B4-BE49-F238E27FC236}">
                    <a16:creationId xmlns:a16="http://schemas.microsoft.com/office/drawing/2014/main" id="{5E6A9C3F-969A-443E-9534-8B57258CCFE3}"/>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3" name="Group 1257">
              <a:extLst>
                <a:ext uri="{FF2B5EF4-FFF2-40B4-BE49-F238E27FC236}">
                  <a16:creationId xmlns:a16="http://schemas.microsoft.com/office/drawing/2014/main" id="{8113A8A6-046B-48F1-B9CF-B3C66CF7D8B6}"/>
                </a:ext>
              </a:extLst>
            </p:cNvPr>
            <p:cNvGrpSpPr>
              <a:grpSpLocks/>
            </p:cNvGrpSpPr>
            <p:nvPr/>
          </p:nvGrpSpPr>
          <p:grpSpPr bwMode="auto">
            <a:xfrm>
              <a:off x="3744" y="1008"/>
              <a:ext cx="432" cy="576"/>
              <a:chOff x="3744" y="864"/>
              <a:chExt cx="432" cy="576"/>
            </a:xfrm>
          </p:grpSpPr>
          <p:sp>
            <p:nvSpPr>
              <p:cNvPr id="47" name="AutoShape 1258">
                <a:extLst>
                  <a:ext uri="{FF2B5EF4-FFF2-40B4-BE49-F238E27FC236}">
                    <a16:creationId xmlns:a16="http://schemas.microsoft.com/office/drawing/2014/main" id="{080665FD-1658-4832-B9D3-7130EA90EDD0}"/>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48" name="AutoShape 1259">
                <a:extLst>
                  <a:ext uri="{FF2B5EF4-FFF2-40B4-BE49-F238E27FC236}">
                    <a16:creationId xmlns:a16="http://schemas.microsoft.com/office/drawing/2014/main" id="{68BB7E2A-0D25-4C84-88EF-FA6A153F57FB}"/>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4" name="Group 1260">
              <a:extLst>
                <a:ext uri="{FF2B5EF4-FFF2-40B4-BE49-F238E27FC236}">
                  <a16:creationId xmlns:a16="http://schemas.microsoft.com/office/drawing/2014/main" id="{F23CD171-6C23-478A-8476-4FF135D8DD9B}"/>
                </a:ext>
              </a:extLst>
            </p:cNvPr>
            <p:cNvGrpSpPr>
              <a:grpSpLocks/>
            </p:cNvGrpSpPr>
            <p:nvPr/>
          </p:nvGrpSpPr>
          <p:grpSpPr bwMode="auto">
            <a:xfrm>
              <a:off x="3744" y="1440"/>
              <a:ext cx="432" cy="576"/>
              <a:chOff x="3744" y="864"/>
              <a:chExt cx="432" cy="576"/>
            </a:xfrm>
          </p:grpSpPr>
          <p:sp>
            <p:nvSpPr>
              <p:cNvPr id="45" name="AutoShape 1261">
                <a:extLst>
                  <a:ext uri="{FF2B5EF4-FFF2-40B4-BE49-F238E27FC236}">
                    <a16:creationId xmlns:a16="http://schemas.microsoft.com/office/drawing/2014/main" id="{59936594-16EF-40FB-8174-7DB357345F9A}"/>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46" name="AutoShape 1262">
                <a:extLst>
                  <a:ext uri="{FF2B5EF4-FFF2-40B4-BE49-F238E27FC236}">
                    <a16:creationId xmlns:a16="http://schemas.microsoft.com/office/drawing/2014/main" id="{75F8B198-6623-47D4-AEEE-420B81CCE7AE}"/>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5" name="Group 1263">
              <a:extLst>
                <a:ext uri="{FF2B5EF4-FFF2-40B4-BE49-F238E27FC236}">
                  <a16:creationId xmlns:a16="http://schemas.microsoft.com/office/drawing/2014/main" id="{436DBE8D-FA12-4659-91BB-58BEF6DF228F}"/>
                </a:ext>
              </a:extLst>
            </p:cNvPr>
            <p:cNvGrpSpPr>
              <a:grpSpLocks/>
            </p:cNvGrpSpPr>
            <p:nvPr/>
          </p:nvGrpSpPr>
          <p:grpSpPr bwMode="auto">
            <a:xfrm>
              <a:off x="3744" y="1872"/>
              <a:ext cx="432" cy="576"/>
              <a:chOff x="3744" y="864"/>
              <a:chExt cx="432" cy="576"/>
            </a:xfrm>
          </p:grpSpPr>
          <p:sp>
            <p:nvSpPr>
              <p:cNvPr id="43" name="AutoShape 1264">
                <a:extLst>
                  <a:ext uri="{FF2B5EF4-FFF2-40B4-BE49-F238E27FC236}">
                    <a16:creationId xmlns:a16="http://schemas.microsoft.com/office/drawing/2014/main" id="{6EA49138-D203-4EA6-8B2A-EAEA8778E3CA}"/>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44" name="AutoShape 1265">
                <a:extLst>
                  <a:ext uri="{FF2B5EF4-FFF2-40B4-BE49-F238E27FC236}">
                    <a16:creationId xmlns:a16="http://schemas.microsoft.com/office/drawing/2014/main" id="{8BED40DD-D29C-40BD-850D-8D51F8F7F707}"/>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6" name="Group 1266">
              <a:extLst>
                <a:ext uri="{FF2B5EF4-FFF2-40B4-BE49-F238E27FC236}">
                  <a16:creationId xmlns:a16="http://schemas.microsoft.com/office/drawing/2014/main" id="{744440C8-C876-4AD9-BDE5-11EBC49524F4}"/>
                </a:ext>
              </a:extLst>
            </p:cNvPr>
            <p:cNvGrpSpPr>
              <a:grpSpLocks/>
            </p:cNvGrpSpPr>
            <p:nvPr/>
          </p:nvGrpSpPr>
          <p:grpSpPr bwMode="auto">
            <a:xfrm>
              <a:off x="3744" y="2304"/>
              <a:ext cx="432" cy="576"/>
              <a:chOff x="3744" y="864"/>
              <a:chExt cx="432" cy="576"/>
            </a:xfrm>
          </p:grpSpPr>
          <p:sp>
            <p:nvSpPr>
              <p:cNvPr id="41" name="AutoShape 1267">
                <a:extLst>
                  <a:ext uri="{FF2B5EF4-FFF2-40B4-BE49-F238E27FC236}">
                    <a16:creationId xmlns:a16="http://schemas.microsoft.com/office/drawing/2014/main" id="{5B44DDA0-EC88-4107-B9CB-EC7E87582840}"/>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42" name="AutoShape 1268">
                <a:extLst>
                  <a:ext uri="{FF2B5EF4-FFF2-40B4-BE49-F238E27FC236}">
                    <a16:creationId xmlns:a16="http://schemas.microsoft.com/office/drawing/2014/main" id="{64FD540B-7A95-4891-868B-6E8D1684A384}"/>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7" name="Group 1269">
              <a:extLst>
                <a:ext uri="{FF2B5EF4-FFF2-40B4-BE49-F238E27FC236}">
                  <a16:creationId xmlns:a16="http://schemas.microsoft.com/office/drawing/2014/main" id="{6725779D-7E54-41CC-A284-BF0B95A8CF0F}"/>
                </a:ext>
              </a:extLst>
            </p:cNvPr>
            <p:cNvGrpSpPr>
              <a:grpSpLocks/>
            </p:cNvGrpSpPr>
            <p:nvPr/>
          </p:nvGrpSpPr>
          <p:grpSpPr bwMode="auto">
            <a:xfrm>
              <a:off x="4176" y="1152"/>
              <a:ext cx="432" cy="576"/>
              <a:chOff x="3744" y="864"/>
              <a:chExt cx="432" cy="576"/>
            </a:xfrm>
          </p:grpSpPr>
          <p:sp>
            <p:nvSpPr>
              <p:cNvPr id="39" name="AutoShape 1270">
                <a:extLst>
                  <a:ext uri="{FF2B5EF4-FFF2-40B4-BE49-F238E27FC236}">
                    <a16:creationId xmlns:a16="http://schemas.microsoft.com/office/drawing/2014/main" id="{93845B63-A5DB-4FA4-ABF8-2520B2AAE222}"/>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40" name="AutoShape 1271">
                <a:extLst>
                  <a:ext uri="{FF2B5EF4-FFF2-40B4-BE49-F238E27FC236}">
                    <a16:creationId xmlns:a16="http://schemas.microsoft.com/office/drawing/2014/main" id="{0E09BF01-3DAD-4630-87AD-194D4D96F5A7}"/>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8" name="Group 1272">
              <a:extLst>
                <a:ext uri="{FF2B5EF4-FFF2-40B4-BE49-F238E27FC236}">
                  <a16:creationId xmlns:a16="http://schemas.microsoft.com/office/drawing/2014/main" id="{36B4A519-15FC-4292-8A1C-1D44FD3198E2}"/>
                </a:ext>
              </a:extLst>
            </p:cNvPr>
            <p:cNvGrpSpPr>
              <a:grpSpLocks/>
            </p:cNvGrpSpPr>
            <p:nvPr/>
          </p:nvGrpSpPr>
          <p:grpSpPr bwMode="auto">
            <a:xfrm>
              <a:off x="4176" y="1584"/>
              <a:ext cx="432" cy="576"/>
              <a:chOff x="3744" y="864"/>
              <a:chExt cx="432" cy="576"/>
            </a:xfrm>
          </p:grpSpPr>
          <p:sp>
            <p:nvSpPr>
              <p:cNvPr id="37" name="AutoShape 1273">
                <a:extLst>
                  <a:ext uri="{FF2B5EF4-FFF2-40B4-BE49-F238E27FC236}">
                    <a16:creationId xmlns:a16="http://schemas.microsoft.com/office/drawing/2014/main" id="{C5E7FE2C-8532-41B7-9596-D64A36CAA180}"/>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38" name="AutoShape 1274">
                <a:extLst>
                  <a:ext uri="{FF2B5EF4-FFF2-40B4-BE49-F238E27FC236}">
                    <a16:creationId xmlns:a16="http://schemas.microsoft.com/office/drawing/2014/main" id="{B09AADE9-8864-4B8B-B8A5-1BA6F89E6556}"/>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9" name="Group 1275">
              <a:extLst>
                <a:ext uri="{FF2B5EF4-FFF2-40B4-BE49-F238E27FC236}">
                  <a16:creationId xmlns:a16="http://schemas.microsoft.com/office/drawing/2014/main" id="{8600D248-4512-4710-ACB0-FB4FCB87654B}"/>
                </a:ext>
              </a:extLst>
            </p:cNvPr>
            <p:cNvGrpSpPr>
              <a:grpSpLocks/>
            </p:cNvGrpSpPr>
            <p:nvPr/>
          </p:nvGrpSpPr>
          <p:grpSpPr bwMode="auto">
            <a:xfrm>
              <a:off x="4176" y="2016"/>
              <a:ext cx="432" cy="576"/>
              <a:chOff x="3744" y="864"/>
              <a:chExt cx="432" cy="576"/>
            </a:xfrm>
          </p:grpSpPr>
          <p:sp>
            <p:nvSpPr>
              <p:cNvPr id="35" name="AutoShape 1276">
                <a:extLst>
                  <a:ext uri="{FF2B5EF4-FFF2-40B4-BE49-F238E27FC236}">
                    <a16:creationId xmlns:a16="http://schemas.microsoft.com/office/drawing/2014/main" id="{6489C15D-59C8-4844-A298-D08271861B20}"/>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36" name="AutoShape 1277">
                <a:extLst>
                  <a:ext uri="{FF2B5EF4-FFF2-40B4-BE49-F238E27FC236}">
                    <a16:creationId xmlns:a16="http://schemas.microsoft.com/office/drawing/2014/main" id="{B8FB8932-E94A-4438-A829-FF68AA87E50F}"/>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20" name="Group 1278">
              <a:extLst>
                <a:ext uri="{FF2B5EF4-FFF2-40B4-BE49-F238E27FC236}">
                  <a16:creationId xmlns:a16="http://schemas.microsoft.com/office/drawing/2014/main" id="{33E59A3C-15DB-4CEB-84E0-8D733C198EF2}"/>
                </a:ext>
              </a:extLst>
            </p:cNvPr>
            <p:cNvGrpSpPr>
              <a:grpSpLocks/>
            </p:cNvGrpSpPr>
            <p:nvPr/>
          </p:nvGrpSpPr>
          <p:grpSpPr bwMode="auto">
            <a:xfrm>
              <a:off x="4176" y="2448"/>
              <a:ext cx="432" cy="576"/>
              <a:chOff x="3744" y="864"/>
              <a:chExt cx="432" cy="576"/>
            </a:xfrm>
          </p:grpSpPr>
          <p:sp>
            <p:nvSpPr>
              <p:cNvPr id="33" name="AutoShape 1279">
                <a:extLst>
                  <a:ext uri="{FF2B5EF4-FFF2-40B4-BE49-F238E27FC236}">
                    <a16:creationId xmlns:a16="http://schemas.microsoft.com/office/drawing/2014/main" id="{18670E9C-E7D6-43E2-94FD-C59352D45996}"/>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34" name="AutoShape 1280">
                <a:extLst>
                  <a:ext uri="{FF2B5EF4-FFF2-40B4-BE49-F238E27FC236}">
                    <a16:creationId xmlns:a16="http://schemas.microsoft.com/office/drawing/2014/main" id="{EA90D4E5-2079-4B51-AC9B-B82357161FF7}"/>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21" name="Group 1281">
              <a:extLst>
                <a:ext uri="{FF2B5EF4-FFF2-40B4-BE49-F238E27FC236}">
                  <a16:creationId xmlns:a16="http://schemas.microsoft.com/office/drawing/2014/main" id="{13C3C661-5F54-4285-AF70-AE71648E3348}"/>
                </a:ext>
              </a:extLst>
            </p:cNvPr>
            <p:cNvGrpSpPr>
              <a:grpSpLocks/>
            </p:cNvGrpSpPr>
            <p:nvPr/>
          </p:nvGrpSpPr>
          <p:grpSpPr bwMode="auto">
            <a:xfrm>
              <a:off x="4608" y="1296"/>
              <a:ext cx="432" cy="576"/>
              <a:chOff x="3744" y="864"/>
              <a:chExt cx="432" cy="576"/>
            </a:xfrm>
          </p:grpSpPr>
          <p:sp>
            <p:nvSpPr>
              <p:cNvPr id="31" name="AutoShape 1282">
                <a:extLst>
                  <a:ext uri="{FF2B5EF4-FFF2-40B4-BE49-F238E27FC236}">
                    <a16:creationId xmlns:a16="http://schemas.microsoft.com/office/drawing/2014/main" id="{53B92F3F-68F4-49FB-83B0-EB03B2B24C19}"/>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32" name="AutoShape 1283">
                <a:extLst>
                  <a:ext uri="{FF2B5EF4-FFF2-40B4-BE49-F238E27FC236}">
                    <a16:creationId xmlns:a16="http://schemas.microsoft.com/office/drawing/2014/main" id="{64B2A32C-4AE2-4665-9E2E-0A1E0A937FE0}"/>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22" name="Group 1284">
              <a:extLst>
                <a:ext uri="{FF2B5EF4-FFF2-40B4-BE49-F238E27FC236}">
                  <a16:creationId xmlns:a16="http://schemas.microsoft.com/office/drawing/2014/main" id="{D3EC6910-98B6-4780-81DE-43324D6D25E3}"/>
                </a:ext>
              </a:extLst>
            </p:cNvPr>
            <p:cNvGrpSpPr>
              <a:grpSpLocks/>
            </p:cNvGrpSpPr>
            <p:nvPr/>
          </p:nvGrpSpPr>
          <p:grpSpPr bwMode="auto">
            <a:xfrm>
              <a:off x="4608" y="1728"/>
              <a:ext cx="432" cy="576"/>
              <a:chOff x="3744" y="864"/>
              <a:chExt cx="432" cy="576"/>
            </a:xfrm>
          </p:grpSpPr>
          <p:sp>
            <p:nvSpPr>
              <p:cNvPr id="29" name="AutoShape 1285">
                <a:extLst>
                  <a:ext uri="{FF2B5EF4-FFF2-40B4-BE49-F238E27FC236}">
                    <a16:creationId xmlns:a16="http://schemas.microsoft.com/office/drawing/2014/main" id="{555E342B-3FC6-4294-BB3B-CC9E3ADBD761}"/>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30" name="AutoShape 1286">
                <a:extLst>
                  <a:ext uri="{FF2B5EF4-FFF2-40B4-BE49-F238E27FC236}">
                    <a16:creationId xmlns:a16="http://schemas.microsoft.com/office/drawing/2014/main" id="{79751492-B1F2-4550-8773-D266F9272C87}"/>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23" name="Group 1287">
              <a:extLst>
                <a:ext uri="{FF2B5EF4-FFF2-40B4-BE49-F238E27FC236}">
                  <a16:creationId xmlns:a16="http://schemas.microsoft.com/office/drawing/2014/main" id="{F7DD5078-E5A5-49D4-98FA-41DB3CDB7178}"/>
                </a:ext>
              </a:extLst>
            </p:cNvPr>
            <p:cNvGrpSpPr>
              <a:grpSpLocks/>
            </p:cNvGrpSpPr>
            <p:nvPr/>
          </p:nvGrpSpPr>
          <p:grpSpPr bwMode="auto">
            <a:xfrm>
              <a:off x="4608" y="2160"/>
              <a:ext cx="432" cy="576"/>
              <a:chOff x="3744" y="864"/>
              <a:chExt cx="432" cy="576"/>
            </a:xfrm>
          </p:grpSpPr>
          <p:sp>
            <p:nvSpPr>
              <p:cNvPr id="27" name="AutoShape 1288">
                <a:extLst>
                  <a:ext uri="{FF2B5EF4-FFF2-40B4-BE49-F238E27FC236}">
                    <a16:creationId xmlns:a16="http://schemas.microsoft.com/office/drawing/2014/main" id="{EEFC6193-A59C-4453-83FB-9C896C1610A3}"/>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28" name="AutoShape 1289">
                <a:extLst>
                  <a:ext uri="{FF2B5EF4-FFF2-40B4-BE49-F238E27FC236}">
                    <a16:creationId xmlns:a16="http://schemas.microsoft.com/office/drawing/2014/main" id="{1123EA22-71C3-4BC2-8F9A-5348256AFFD2}"/>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24" name="Group 1290">
              <a:extLst>
                <a:ext uri="{FF2B5EF4-FFF2-40B4-BE49-F238E27FC236}">
                  <a16:creationId xmlns:a16="http://schemas.microsoft.com/office/drawing/2014/main" id="{94F547BC-729E-470C-82D9-F9AB44EB9E41}"/>
                </a:ext>
              </a:extLst>
            </p:cNvPr>
            <p:cNvGrpSpPr>
              <a:grpSpLocks/>
            </p:cNvGrpSpPr>
            <p:nvPr/>
          </p:nvGrpSpPr>
          <p:grpSpPr bwMode="auto">
            <a:xfrm>
              <a:off x="4608" y="2592"/>
              <a:ext cx="432" cy="576"/>
              <a:chOff x="3744" y="864"/>
              <a:chExt cx="432" cy="576"/>
            </a:xfrm>
          </p:grpSpPr>
          <p:sp>
            <p:nvSpPr>
              <p:cNvPr id="25" name="AutoShape 1291">
                <a:extLst>
                  <a:ext uri="{FF2B5EF4-FFF2-40B4-BE49-F238E27FC236}">
                    <a16:creationId xmlns:a16="http://schemas.microsoft.com/office/drawing/2014/main" id="{8426FB78-8FBB-4F0C-B981-30E12B254646}"/>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26" name="AutoShape 1292">
                <a:extLst>
                  <a:ext uri="{FF2B5EF4-FFF2-40B4-BE49-F238E27FC236}">
                    <a16:creationId xmlns:a16="http://schemas.microsoft.com/office/drawing/2014/main" id="{2825C157-5D1E-4201-A966-F7E6F54375A5}"/>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grpSp>
        <p:nvGrpSpPr>
          <p:cNvPr id="57" name="Group 1159">
            <a:extLst>
              <a:ext uri="{FF2B5EF4-FFF2-40B4-BE49-F238E27FC236}">
                <a16:creationId xmlns:a16="http://schemas.microsoft.com/office/drawing/2014/main" id="{CB0A9CF5-8E7C-46BD-80CA-CFA6232B0880}"/>
              </a:ext>
            </a:extLst>
          </p:cNvPr>
          <p:cNvGrpSpPr>
            <a:grpSpLocks/>
          </p:cNvGrpSpPr>
          <p:nvPr/>
        </p:nvGrpSpPr>
        <p:grpSpPr bwMode="auto">
          <a:xfrm>
            <a:off x="944488" y="764704"/>
            <a:ext cx="1377950" cy="1828800"/>
            <a:chOff x="1152" y="864"/>
            <a:chExt cx="868" cy="1152"/>
          </a:xfrm>
        </p:grpSpPr>
        <p:sp>
          <p:nvSpPr>
            <p:cNvPr id="58" name="AutoShape 1120">
              <a:extLst>
                <a:ext uri="{FF2B5EF4-FFF2-40B4-BE49-F238E27FC236}">
                  <a16:creationId xmlns:a16="http://schemas.microsoft.com/office/drawing/2014/main" id="{D5A81CEF-EDDB-45ED-8FD2-73B4051DF3B2}"/>
                </a:ext>
              </a:extLst>
            </p:cNvPr>
            <p:cNvSpPr>
              <a:spLocks noChangeArrowheads="1"/>
            </p:cNvSpPr>
            <p:nvPr/>
          </p:nvSpPr>
          <p:spPr bwMode="auto">
            <a:xfrm rot="-5400000">
              <a:off x="1080" y="936"/>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9" name="AutoShape 1121">
              <a:extLst>
                <a:ext uri="{FF2B5EF4-FFF2-40B4-BE49-F238E27FC236}">
                  <a16:creationId xmlns:a16="http://schemas.microsoft.com/office/drawing/2014/main" id="{06A4086D-1C5B-4F59-A523-7238EF3BB786}"/>
                </a:ext>
              </a:extLst>
            </p:cNvPr>
            <p:cNvSpPr>
              <a:spLocks noChangeArrowheads="1"/>
            </p:cNvSpPr>
            <p:nvPr/>
          </p:nvSpPr>
          <p:spPr bwMode="auto">
            <a:xfrm rot="-5400000">
              <a:off x="1080" y="1368"/>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0" name="AutoShape 1122">
              <a:extLst>
                <a:ext uri="{FF2B5EF4-FFF2-40B4-BE49-F238E27FC236}">
                  <a16:creationId xmlns:a16="http://schemas.microsoft.com/office/drawing/2014/main" id="{17798BD2-8EE4-498D-882C-88154211DC71}"/>
                </a:ext>
              </a:extLst>
            </p:cNvPr>
            <p:cNvSpPr>
              <a:spLocks noChangeArrowheads="1"/>
            </p:cNvSpPr>
            <p:nvPr/>
          </p:nvSpPr>
          <p:spPr bwMode="auto">
            <a:xfrm rot="-5400000">
              <a:off x="1512" y="1512"/>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1" name="AutoShape 1123">
              <a:extLst>
                <a:ext uri="{FF2B5EF4-FFF2-40B4-BE49-F238E27FC236}">
                  <a16:creationId xmlns:a16="http://schemas.microsoft.com/office/drawing/2014/main" id="{A1F1DA34-B34F-4D70-BFAA-F2782EDE08ED}"/>
                </a:ext>
              </a:extLst>
            </p:cNvPr>
            <p:cNvSpPr>
              <a:spLocks noChangeArrowheads="1"/>
            </p:cNvSpPr>
            <p:nvPr/>
          </p:nvSpPr>
          <p:spPr bwMode="auto">
            <a:xfrm rot="-5400000">
              <a:off x="1512" y="1080"/>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2" name="AutoShape 1125">
              <a:extLst>
                <a:ext uri="{FF2B5EF4-FFF2-40B4-BE49-F238E27FC236}">
                  <a16:creationId xmlns:a16="http://schemas.microsoft.com/office/drawing/2014/main" id="{04911C84-D012-4333-BAA7-30532C5122BD}"/>
                </a:ext>
              </a:extLst>
            </p:cNvPr>
            <p:cNvSpPr>
              <a:spLocks noChangeArrowheads="1"/>
            </p:cNvSpPr>
            <p:nvPr/>
          </p:nvSpPr>
          <p:spPr bwMode="auto">
            <a:xfrm rot="-5400000">
              <a:off x="1080" y="936"/>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3" name="AutoShape 1129">
              <a:extLst>
                <a:ext uri="{FF2B5EF4-FFF2-40B4-BE49-F238E27FC236}">
                  <a16:creationId xmlns:a16="http://schemas.microsoft.com/office/drawing/2014/main" id="{55FB5173-D4E7-4489-969F-196B4199966B}"/>
                </a:ext>
              </a:extLst>
            </p:cNvPr>
            <p:cNvSpPr>
              <a:spLocks noChangeArrowheads="1"/>
            </p:cNvSpPr>
            <p:nvPr/>
          </p:nvSpPr>
          <p:spPr bwMode="auto">
            <a:xfrm>
              <a:off x="1632" y="148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4" name="AutoShape 1130">
              <a:extLst>
                <a:ext uri="{FF2B5EF4-FFF2-40B4-BE49-F238E27FC236}">
                  <a16:creationId xmlns:a16="http://schemas.microsoft.com/office/drawing/2014/main" id="{AA3B1356-6E28-4ECB-881D-0356068C3122}"/>
                </a:ext>
              </a:extLst>
            </p:cNvPr>
            <p:cNvSpPr>
              <a:spLocks noChangeArrowheads="1"/>
            </p:cNvSpPr>
            <p:nvPr/>
          </p:nvSpPr>
          <p:spPr bwMode="auto">
            <a:xfrm rot="-4291382">
              <a:off x="1344" y="80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5" name="AutoShape 1131">
              <a:extLst>
                <a:ext uri="{FF2B5EF4-FFF2-40B4-BE49-F238E27FC236}">
                  <a16:creationId xmlns:a16="http://schemas.microsoft.com/office/drawing/2014/main" id="{5B8B1081-5511-47B6-94D9-8102D4502385}"/>
                </a:ext>
              </a:extLst>
            </p:cNvPr>
            <p:cNvSpPr>
              <a:spLocks noChangeArrowheads="1"/>
            </p:cNvSpPr>
            <p:nvPr/>
          </p:nvSpPr>
          <p:spPr bwMode="auto">
            <a:xfrm rot="-7346619">
              <a:off x="1750" y="106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6" name="AutoShape 1132">
              <a:extLst>
                <a:ext uri="{FF2B5EF4-FFF2-40B4-BE49-F238E27FC236}">
                  <a16:creationId xmlns:a16="http://schemas.microsoft.com/office/drawing/2014/main" id="{B3D9B60E-9C60-47EB-9023-61F438CD6A91}"/>
                </a:ext>
              </a:extLst>
            </p:cNvPr>
            <p:cNvSpPr>
              <a:spLocks noChangeArrowheads="1"/>
            </p:cNvSpPr>
            <p:nvPr/>
          </p:nvSpPr>
          <p:spPr bwMode="auto">
            <a:xfrm rot="-13029508">
              <a:off x="1306" y="1362"/>
              <a:ext cx="48" cy="50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7" name="AutoShape 1133">
              <a:extLst>
                <a:ext uri="{FF2B5EF4-FFF2-40B4-BE49-F238E27FC236}">
                  <a16:creationId xmlns:a16="http://schemas.microsoft.com/office/drawing/2014/main" id="{A03E1FD1-7F73-4E9B-A6F1-4644F9E41819}"/>
                </a:ext>
              </a:extLst>
            </p:cNvPr>
            <p:cNvSpPr>
              <a:spLocks noChangeArrowheads="1"/>
            </p:cNvSpPr>
            <p:nvPr/>
          </p:nvSpPr>
          <p:spPr bwMode="auto">
            <a:xfrm>
              <a:off x="1728" y="152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8" name="AutoShape 1134">
              <a:extLst>
                <a:ext uri="{FF2B5EF4-FFF2-40B4-BE49-F238E27FC236}">
                  <a16:creationId xmlns:a16="http://schemas.microsoft.com/office/drawing/2014/main" id="{E077C158-2475-4684-9F5F-45E5FEEEFE22}"/>
                </a:ext>
              </a:extLst>
            </p:cNvPr>
            <p:cNvSpPr>
              <a:spLocks noChangeArrowheads="1"/>
            </p:cNvSpPr>
            <p:nvPr/>
          </p:nvSpPr>
          <p:spPr bwMode="auto">
            <a:xfrm>
              <a:off x="1824" y="155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9" name="AutoShape 1135">
              <a:extLst>
                <a:ext uri="{FF2B5EF4-FFF2-40B4-BE49-F238E27FC236}">
                  <a16:creationId xmlns:a16="http://schemas.microsoft.com/office/drawing/2014/main" id="{384F67A0-024A-4F4D-930F-646C26D734D3}"/>
                </a:ext>
              </a:extLst>
            </p:cNvPr>
            <p:cNvSpPr>
              <a:spLocks noChangeArrowheads="1"/>
            </p:cNvSpPr>
            <p:nvPr/>
          </p:nvSpPr>
          <p:spPr bwMode="auto">
            <a:xfrm>
              <a:off x="1920" y="158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0" name="AutoShape 1136">
              <a:extLst>
                <a:ext uri="{FF2B5EF4-FFF2-40B4-BE49-F238E27FC236}">
                  <a16:creationId xmlns:a16="http://schemas.microsoft.com/office/drawing/2014/main" id="{9E7AFCBB-1E9A-477F-9C78-4F0C549451D5}"/>
                </a:ext>
              </a:extLst>
            </p:cNvPr>
            <p:cNvSpPr>
              <a:spLocks noChangeArrowheads="1"/>
            </p:cNvSpPr>
            <p:nvPr/>
          </p:nvSpPr>
          <p:spPr bwMode="auto">
            <a:xfrm rot="-4291382">
              <a:off x="1344" y="90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1" name="AutoShape 1137">
              <a:extLst>
                <a:ext uri="{FF2B5EF4-FFF2-40B4-BE49-F238E27FC236}">
                  <a16:creationId xmlns:a16="http://schemas.microsoft.com/office/drawing/2014/main" id="{70546354-F541-466D-86F3-B0798D90EACA}"/>
                </a:ext>
              </a:extLst>
            </p:cNvPr>
            <p:cNvSpPr>
              <a:spLocks noChangeArrowheads="1"/>
            </p:cNvSpPr>
            <p:nvPr/>
          </p:nvSpPr>
          <p:spPr bwMode="auto">
            <a:xfrm rot="-4291382">
              <a:off x="1342" y="100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2" name="AutoShape 1138">
              <a:extLst>
                <a:ext uri="{FF2B5EF4-FFF2-40B4-BE49-F238E27FC236}">
                  <a16:creationId xmlns:a16="http://schemas.microsoft.com/office/drawing/2014/main" id="{1580FBED-8470-4C0A-8D26-6547230885D6}"/>
                </a:ext>
              </a:extLst>
            </p:cNvPr>
            <p:cNvSpPr>
              <a:spLocks noChangeArrowheads="1"/>
            </p:cNvSpPr>
            <p:nvPr/>
          </p:nvSpPr>
          <p:spPr bwMode="auto">
            <a:xfrm rot="-4291382">
              <a:off x="1340" y="109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3" name="AutoShape 1139">
              <a:extLst>
                <a:ext uri="{FF2B5EF4-FFF2-40B4-BE49-F238E27FC236}">
                  <a16:creationId xmlns:a16="http://schemas.microsoft.com/office/drawing/2014/main" id="{D530CD41-C851-48FC-94BD-3F192E76F345}"/>
                </a:ext>
              </a:extLst>
            </p:cNvPr>
            <p:cNvSpPr>
              <a:spLocks noChangeArrowheads="1"/>
            </p:cNvSpPr>
            <p:nvPr/>
          </p:nvSpPr>
          <p:spPr bwMode="auto">
            <a:xfrm rot="-7346619">
              <a:off x="1804" y="114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4" name="AutoShape 1140">
              <a:extLst>
                <a:ext uri="{FF2B5EF4-FFF2-40B4-BE49-F238E27FC236}">
                  <a16:creationId xmlns:a16="http://schemas.microsoft.com/office/drawing/2014/main" id="{414838EA-A5F7-4C35-9069-A01FB0867119}"/>
                </a:ext>
              </a:extLst>
            </p:cNvPr>
            <p:cNvSpPr>
              <a:spLocks noChangeArrowheads="1"/>
            </p:cNvSpPr>
            <p:nvPr/>
          </p:nvSpPr>
          <p:spPr bwMode="auto">
            <a:xfrm rot="-7346619">
              <a:off x="1687" y="105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5" name="AutoShape 1141">
              <a:extLst>
                <a:ext uri="{FF2B5EF4-FFF2-40B4-BE49-F238E27FC236}">
                  <a16:creationId xmlns:a16="http://schemas.microsoft.com/office/drawing/2014/main" id="{A98C8B64-2E04-4E7A-B4CB-66C250AD3AFF}"/>
                </a:ext>
              </a:extLst>
            </p:cNvPr>
            <p:cNvSpPr>
              <a:spLocks noChangeArrowheads="1"/>
            </p:cNvSpPr>
            <p:nvPr/>
          </p:nvSpPr>
          <p:spPr bwMode="auto">
            <a:xfrm rot="-7346619">
              <a:off x="1866" y="129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6" name="AutoShape 1142">
              <a:extLst>
                <a:ext uri="{FF2B5EF4-FFF2-40B4-BE49-F238E27FC236}">
                  <a16:creationId xmlns:a16="http://schemas.microsoft.com/office/drawing/2014/main" id="{67B54803-70B9-4851-B58A-1612BB8775D6}"/>
                </a:ext>
              </a:extLst>
            </p:cNvPr>
            <p:cNvSpPr>
              <a:spLocks noChangeArrowheads="1"/>
            </p:cNvSpPr>
            <p:nvPr/>
          </p:nvSpPr>
          <p:spPr bwMode="auto">
            <a:xfrm rot="-7346619">
              <a:off x="1631" y="1052"/>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7" name="AutoShape 1143">
              <a:extLst>
                <a:ext uri="{FF2B5EF4-FFF2-40B4-BE49-F238E27FC236}">
                  <a16:creationId xmlns:a16="http://schemas.microsoft.com/office/drawing/2014/main" id="{062473A1-A884-4B55-B1DF-D8DDA4698A91}"/>
                </a:ext>
              </a:extLst>
            </p:cNvPr>
            <p:cNvSpPr>
              <a:spLocks noChangeArrowheads="1"/>
            </p:cNvSpPr>
            <p:nvPr/>
          </p:nvSpPr>
          <p:spPr bwMode="auto">
            <a:xfrm rot="-7346619">
              <a:off x="1926" y="1446"/>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8" name="AutoShape 1146">
              <a:extLst>
                <a:ext uri="{FF2B5EF4-FFF2-40B4-BE49-F238E27FC236}">
                  <a16:creationId xmlns:a16="http://schemas.microsoft.com/office/drawing/2014/main" id="{002538AD-7D81-4746-83F7-867CE62E4FDB}"/>
                </a:ext>
              </a:extLst>
            </p:cNvPr>
            <p:cNvSpPr>
              <a:spLocks noChangeArrowheads="1"/>
            </p:cNvSpPr>
            <p:nvPr/>
          </p:nvSpPr>
          <p:spPr bwMode="auto">
            <a:xfrm rot="-13029508">
              <a:off x="1364" y="1296"/>
              <a:ext cx="48" cy="52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9" name="AutoShape 1147">
              <a:extLst>
                <a:ext uri="{FF2B5EF4-FFF2-40B4-BE49-F238E27FC236}">
                  <a16:creationId xmlns:a16="http://schemas.microsoft.com/office/drawing/2014/main" id="{27EC81CC-D98F-41CA-9488-CF9E5DAD0C25}"/>
                </a:ext>
              </a:extLst>
            </p:cNvPr>
            <p:cNvSpPr>
              <a:spLocks noChangeArrowheads="1"/>
            </p:cNvSpPr>
            <p:nvPr/>
          </p:nvSpPr>
          <p:spPr bwMode="auto">
            <a:xfrm rot="-13029508">
              <a:off x="1434" y="1353"/>
              <a:ext cx="48" cy="33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0" name="AutoShape 1148">
              <a:extLst>
                <a:ext uri="{FF2B5EF4-FFF2-40B4-BE49-F238E27FC236}">
                  <a16:creationId xmlns:a16="http://schemas.microsoft.com/office/drawing/2014/main" id="{D7CE1F59-8644-4C2E-BD02-44D1BB23822C}"/>
                </a:ext>
              </a:extLst>
            </p:cNvPr>
            <p:cNvSpPr>
              <a:spLocks noChangeArrowheads="1"/>
            </p:cNvSpPr>
            <p:nvPr/>
          </p:nvSpPr>
          <p:spPr bwMode="auto">
            <a:xfrm rot="-13029508">
              <a:off x="1233" y="1510"/>
              <a:ext cx="48" cy="28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1" name="AutoShape 1149">
              <a:extLst>
                <a:ext uri="{FF2B5EF4-FFF2-40B4-BE49-F238E27FC236}">
                  <a16:creationId xmlns:a16="http://schemas.microsoft.com/office/drawing/2014/main" id="{CE43043E-2A4F-41EB-A92F-B3548B76EE55}"/>
                </a:ext>
              </a:extLst>
            </p:cNvPr>
            <p:cNvSpPr>
              <a:spLocks noChangeArrowheads="1"/>
            </p:cNvSpPr>
            <p:nvPr/>
          </p:nvSpPr>
          <p:spPr bwMode="auto">
            <a:xfrm rot="-13029508">
              <a:off x="1498" y="1410"/>
              <a:ext cx="48" cy="13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2" name="AutoShape 1150">
              <a:extLst>
                <a:ext uri="{FF2B5EF4-FFF2-40B4-BE49-F238E27FC236}">
                  <a16:creationId xmlns:a16="http://schemas.microsoft.com/office/drawing/2014/main" id="{6DA2ACE5-86CD-440A-B83B-25248A3AE8AC}"/>
                </a:ext>
              </a:extLst>
            </p:cNvPr>
            <p:cNvSpPr>
              <a:spLocks noChangeArrowheads="1"/>
            </p:cNvSpPr>
            <p:nvPr/>
          </p:nvSpPr>
          <p:spPr bwMode="auto">
            <a:xfrm rot="-13029508">
              <a:off x="1171" y="1656"/>
              <a:ext cx="48" cy="7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3" name="AutoShape 1156">
              <a:extLst>
                <a:ext uri="{FF2B5EF4-FFF2-40B4-BE49-F238E27FC236}">
                  <a16:creationId xmlns:a16="http://schemas.microsoft.com/office/drawing/2014/main" id="{BB8A836E-7DE2-4F58-8C0E-1486B57B0B04}"/>
                </a:ext>
              </a:extLst>
            </p:cNvPr>
            <p:cNvSpPr>
              <a:spLocks noChangeArrowheads="1"/>
            </p:cNvSpPr>
            <p:nvPr/>
          </p:nvSpPr>
          <p:spPr bwMode="auto">
            <a:xfrm rot="-5400000">
              <a:off x="1512" y="1080"/>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4" name="AutoShape 1157">
              <a:extLst>
                <a:ext uri="{FF2B5EF4-FFF2-40B4-BE49-F238E27FC236}">
                  <a16:creationId xmlns:a16="http://schemas.microsoft.com/office/drawing/2014/main" id="{54EAAE5C-D00E-48D4-A2A6-4CF5C05EAABA}"/>
                </a:ext>
              </a:extLst>
            </p:cNvPr>
            <p:cNvSpPr>
              <a:spLocks noChangeArrowheads="1"/>
            </p:cNvSpPr>
            <p:nvPr/>
          </p:nvSpPr>
          <p:spPr bwMode="auto">
            <a:xfrm rot="-5400000">
              <a:off x="1080" y="1368"/>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5" name="AutoShape 1158">
              <a:extLst>
                <a:ext uri="{FF2B5EF4-FFF2-40B4-BE49-F238E27FC236}">
                  <a16:creationId xmlns:a16="http://schemas.microsoft.com/office/drawing/2014/main" id="{8CD606F2-E231-47BF-A554-9D4EECAC0A3F}"/>
                </a:ext>
              </a:extLst>
            </p:cNvPr>
            <p:cNvSpPr>
              <a:spLocks noChangeArrowheads="1"/>
            </p:cNvSpPr>
            <p:nvPr/>
          </p:nvSpPr>
          <p:spPr bwMode="auto">
            <a:xfrm rot="-5400000">
              <a:off x="1512" y="1512"/>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86" name="Group 1160">
            <a:extLst>
              <a:ext uri="{FF2B5EF4-FFF2-40B4-BE49-F238E27FC236}">
                <a16:creationId xmlns:a16="http://schemas.microsoft.com/office/drawing/2014/main" id="{EC5564BF-C9AB-4A8A-99B7-A08C98267829}"/>
              </a:ext>
            </a:extLst>
          </p:cNvPr>
          <p:cNvGrpSpPr>
            <a:grpSpLocks/>
          </p:cNvGrpSpPr>
          <p:nvPr/>
        </p:nvGrpSpPr>
        <p:grpSpPr bwMode="auto">
          <a:xfrm>
            <a:off x="938138" y="2136304"/>
            <a:ext cx="1377950" cy="1828800"/>
            <a:chOff x="1152" y="864"/>
            <a:chExt cx="868" cy="1152"/>
          </a:xfrm>
        </p:grpSpPr>
        <p:sp>
          <p:nvSpPr>
            <p:cNvPr id="87" name="AutoShape 1161">
              <a:extLst>
                <a:ext uri="{FF2B5EF4-FFF2-40B4-BE49-F238E27FC236}">
                  <a16:creationId xmlns:a16="http://schemas.microsoft.com/office/drawing/2014/main" id="{490CF52D-A007-4ECC-843A-109450FC8F6D}"/>
                </a:ext>
              </a:extLst>
            </p:cNvPr>
            <p:cNvSpPr>
              <a:spLocks noChangeArrowheads="1"/>
            </p:cNvSpPr>
            <p:nvPr/>
          </p:nvSpPr>
          <p:spPr bwMode="auto">
            <a:xfrm rot="-5400000">
              <a:off x="1080" y="936"/>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8" name="AutoShape 1162">
              <a:extLst>
                <a:ext uri="{FF2B5EF4-FFF2-40B4-BE49-F238E27FC236}">
                  <a16:creationId xmlns:a16="http://schemas.microsoft.com/office/drawing/2014/main" id="{EBCB0E4F-953F-48B3-ACC1-484DC301AC38}"/>
                </a:ext>
              </a:extLst>
            </p:cNvPr>
            <p:cNvSpPr>
              <a:spLocks noChangeArrowheads="1"/>
            </p:cNvSpPr>
            <p:nvPr/>
          </p:nvSpPr>
          <p:spPr bwMode="auto">
            <a:xfrm rot="-5400000">
              <a:off x="1080" y="1368"/>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9" name="AutoShape 1163">
              <a:extLst>
                <a:ext uri="{FF2B5EF4-FFF2-40B4-BE49-F238E27FC236}">
                  <a16:creationId xmlns:a16="http://schemas.microsoft.com/office/drawing/2014/main" id="{F5DDD428-7ECA-418A-8888-ACA52F3CA1E7}"/>
                </a:ext>
              </a:extLst>
            </p:cNvPr>
            <p:cNvSpPr>
              <a:spLocks noChangeArrowheads="1"/>
            </p:cNvSpPr>
            <p:nvPr/>
          </p:nvSpPr>
          <p:spPr bwMode="auto">
            <a:xfrm rot="-5400000">
              <a:off x="1512" y="1512"/>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0" name="AutoShape 1164">
              <a:extLst>
                <a:ext uri="{FF2B5EF4-FFF2-40B4-BE49-F238E27FC236}">
                  <a16:creationId xmlns:a16="http://schemas.microsoft.com/office/drawing/2014/main" id="{F77C76C5-86A0-4FA9-965C-BAED8F8CA0E6}"/>
                </a:ext>
              </a:extLst>
            </p:cNvPr>
            <p:cNvSpPr>
              <a:spLocks noChangeArrowheads="1"/>
            </p:cNvSpPr>
            <p:nvPr/>
          </p:nvSpPr>
          <p:spPr bwMode="auto">
            <a:xfrm rot="-5400000">
              <a:off x="1512" y="1080"/>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1" name="AutoShape 1165">
              <a:extLst>
                <a:ext uri="{FF2B5EF4-FFF2-40B4-BE49-F238E27FC236}">
                  <a16:creationId xmlns:a16="http://schemas.microsoft.com/office/drawing/2014/main" id="{BE6B2511-9E5B-4E98-B4CD-B1B40981021A}"/>
                </a:ext>
              </a:extLst>
            </p:cNvPr>
            <p:cNvSpPr>
              <a:spLocks noChangeArrowheads="1"/>
            </p:cNvSpPr>
            <p:nvPr/>
          </p:nvSpPr>
          <p:spPr bwMode="auto">
            <a:xfrm rot="-5400000">
              <a:off x="1080" y="936"/>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2" name="AutoShape 1166">
              <a:extLst>
                <a:ext uri="{FF2B5EF4-FFF2-40B4-BE49-F238E27FC236}">
                  <a16:creationId xmlns:a16="http://schemas.microsoft.com/office/drawing/2014/main" id="{7CA453C1-C6F1-4E44-97CF-340C1BF2E066}"/>
                </a:ext>
              </a:extLst>
            </p:cNvPr>
            <p:cNvSpPr>
              <a:spLocks noChangeArrowheads="1"/>
            </p:cNvSpPr>
            <p:nvPr/>
          </p:nvSpPr>
          <p:spPr bwMode="auto">
            <a:xfrm>
              <a:off x="1632" y="148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3" name="AutoShape 1167">
              <a:extLst>
                <a:ext uri="{FF2B5EF4-FFF2-40B4-BE49-F238E27FC236}">
                  <a16:creationId xmlns:a16="http://schemas.microsoft.com/office/drawing/2014/main" id="{42F18195-8511-4A04-B1B1-66F433155EC4}"/>
                </a:ext>
              </a:extLst>
            </p:cNvPr>
            <p:cNvSpPr>
              <a:spLocks noChangeArrowheads="1"/>
            </p:cNvSpPr>
            <p:nvPr/>
          </p:nvSpPr>
          <p:spPr bwMode="auto">
            <a:xfrm rot="-4291382">
              <a:off x="1344" y="80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4" name="AutoShape 1168">
              <a:extLst>
                <a:ext uri="{FF2B5EF4-FFF2-40B4-BE49-F238E27FC236}">
                  <a16:creationId xmlns:a16="http://schemas.microsoft.com/office/drawing/2014/main" id="{41D39636-C2A9-4972-AD89-56617CE8D419}"/>
                </a:ext>
              </a:extLst>
            </p:cNvPr>
            <p:cNvSpPr>
              <a:spLocks noChangeArrowheads="1"/>
            </p:cNvSpPr>
            <p:nvPr/>
          </p:nvSpPr>
          <p:spPr bwMode="auto">
            <a:xfrm rot="-7346619">
              <a:off x="1750" y="106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5" name="AutoShape 1169">
              <a:extLst>
                <a:ext uri="{FF2B5EF4-FFF2-40B4-BE49-F238E27FC236}">
                  <a16:creationId xmlns:a16="http://schemas.microsoft.com/office/drawing/2014/main" id="{7E9DF217-6893-4A80-8DC6-D8A9DBF9DD18}"/>
                </a:ext>
              </a:extLst>
            </p:cNvPr>
            <p:cNvSpPr>
              <a:spLocks noChangeArrowheads="1"/>
            </p:cNvSpPr>
            <p:nvPr/>
          </p:nvSpPr>
          <p:spPr bwMode="auto">
            <a:xfrm rot="-13029508">
              <a:off x="1306" y="1362"/>
              <a:ext cx="48" cy="50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6" name="AutoShape 1170">
              <a:extLst>
                <a:ext uri="{FF2B5EF4-FFF2-40B4-BE49-F238E27FC236}">
                  <a16:creationId xmlns:a16="http://schemas.microsoft.com/office/drawing/2014/main" id="{F5EE8059-C42C-411F-A7D9-65554E613360}"/>
                </a:ext>
              </a:extLst>
            </p:cNvPr>
            <p:cNvSpPr>
              <a:spLocks noChangeArrowheads="1"/>
            </p:cNvSpPr>
            <p:nvPr/>
          </p:nvSpPr>
          <p:spPr bwMode="auto">
            <a:xfrm>
              <a:off x="1728" y="152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7" name="AutoShape 1171">
              <a:extLst>
                <a:ext uri="{FF2B5EF4-FFF2-40B4-BE49-F238E27FC236}">
                  <a16:creationId xmlns:a16="http://schemas.microsoft.com/office/drawing/2014/main" id="{0FC894DF-8120-413E-BD18-2FBB58F70A40}"/>
                </a:ext>
              </a:extLst>
            </p:cNvPr>
            <p:cNvSpPr>
              <a:spLocks noChangeArrowheads="1"/>
            </p:cNvSpPr>
            <p:nvPr/>
          </p:nvSpPr>
          <p:spPr bwMode="auto">
            <a:xfrm>
              <a:off x="1824" y="155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8" name="AutoShape 1172">
              <a:extLst>
                <a:ext uri="{FF2B5EF4-FFF2-40B4-BE49-F238E27FC236}">
                  <a16:creationId xmlns:a16="http://schemas.microsoft.com/office/drawing/2014/main" id="{67E0A324-5970-4080-B4D9-3168A60EEE0C}"/>
                </a:ext>
              </a:extLst>
            </p:cNvPr>
            <p:cNvSpPr>
              <a:spLocks noChangeArrowheads="1"/>
            </p:cNvSpPr>
            <p:nvPr/>
          </p:nvSpPr>
          <p:spPr bwMode="auto">
            <a:xfrm>
              <a:off x="1920" y="158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9" name="AutoShape 1173">
              <a:extLst>
                <a:ext uri="{FF2B5EF4-FFF2-40B4-BE49-F238E27FC236}">
                  <a16:creationId xmlns:a16="http://schemas.microsoft.com/office/drawing/2014/main" id="{11E0B715-17E1-462C-8414-E2B89378BB80}"/>
                </a:ext>
              </a:extLst>
            </p:cNvPr>
            <p:cNvSpPr>
              <a:spLocks noChangeArrowheads="1"/>
            </p:cNvSpPr>
            <p:nvPr/>
          </p:nvSpPr>
          <p:spPr bwMode="auto">
            <a:xfrm rot="-4291382">
              <a:off x="1344" y="90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0" name="AutoShape 1174">
              <a:extLst>
                <a:ext uri="{FF2B5EF4-FFF2-40B4-BE49-F238E27FC236}">
                  <a16:creationId xmlns:a16="http://schemas.microsoft.com/office/drawing/2014/main" id="{5308BF25-27BD-4F7B-A63E-E31D92646AFA}"/>
                </a:ext>
              </a:extLst>
            </p:cNvPr>
            <p:cNvSpPr>
              <a:spLocks noChangeArrowheads="1"/>
            </p:cNvSpPr>
            <p:nvPr/>
          </p:nvSpPr>
          <p:spPr bwMode="auto">
            <a:xfrm rot="-4291382">
              <a:off x="1342" y="100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1" name="AutoShape 1175">
              <a:extLst>
                <a:ext uri="{FF2B5EF4-FFF2-40B4-BE49-F238E27FC236}">
                  <a16:creationId xmlns:a16="http://schemas.microsoft.com/office/drawing/2014/main" id="{83DB11D5-BA96-43B5-98CD-3AED2282C6B5}"/>
                </a:ext>
              </a:extLst>
            </p:cNvPr>
            <p:cNvSpPr>
              <a:spLocks noChangeArrowheads="1"/>
            </p:cNvSpPr>
            <p:nvPr/>
          </p:nvSpPr>
          <p:spPr bwMode="auto">
            <a:xfrm rot="-4291382">
              <a:off x="1340" y="109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2" name="AutoShape 1176">
              <a:extLst>
                <a:ext uri="{FF2B5EF4-FFF2-40B4-BE49-F238E27FC236}">
                  <a16:creationId xmlns:a16="http://schemas.microsoft.com/office/drawing/2014/main" id="{0A6AE150-308E-43AD-B0BE-B0615AEC52BE}"/>
                </a:ext>
              </a:extLst>
            </p:cNvPr>
            <p:cNvSpPr>
              <a:spLocks noChangeArrowheads="1"/>
            </p:cNvSpPr>
            <p:nvPr/>
          </p:nvSpPr>
          <p:spPr bwMode="auto">
            <a:xfrm rot="-7346619">
              <a:off x="1804" y="114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3" name="AutoShape 1177">
              <a:extLst>
                <a:ext uri="{FF2B5EF4-FFF2-40B4-BE49-F238E27FC236}">
                  <a16:creationId xmlns:a16="http://schemas.microsoft.com/office/drawing/2014/main" id="{EB12AB5D-60C0-4A59-AC10-C5FC86233DCE}"/>
                </a:ext>
              </a:extLst>
            </p:cNvPr>
            <p:cNvSpPr>
              <a:spLocks noChangeArrowheads="1"/>
            </p:cNvSpPr>
            <p:nvPr/>
          </p:nvSpPr>
          <p:spPr bwMode="auto">
            <a:xfrm rot="-7346619">
              <a:off x="1687" y="105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4" name="AutoShape 1178">
              <a:extLst>
                <a:ext uri="{FF2B5EF4-FFF2-40B4-BE49-F238E27FC236}">
                  <a16:creationId xmlns:a16="http://schemas.microsoft.com/office/drawing/2014/main" id="{B2043E62-778B-4763-BA69-39694E494256}"/>
                </a:ext>
              </a:extLst>
            </p:cNvPr>
            <p:cNvSpPr>
              <a:spLocks noChangeArrowheads="1"/>
            </p:cNvSpPr>
            <p:nvPr/>
          </p:nvSpPr>
          <p:spPr bwMode="auto">
            <a:xfrm rot="-7346619">
              <a:off x="1866" y="129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5" name="AutoShape 1179">
              <a:extLst>
                <a:ext uri="{FF2B5EF4-FFF2-40B4-BE49-F238E27FC236}">
                  <a16:creationId xmlns:a16="http://schemas.microsoft.com/office/drawing/2014/main" id="{8479F9EC-B6D8-45DF-B3E1-A27525055A15}"/>
                </a:ext>
              </a:extLst>
            </p:cNvPr>
            <p:cNvSpPr>
              <a:spLocks noChangeArrowheads="1"/>
            </p:cNvSpPr>
            <p:nvPr/>
          </p:nvSpPr>
          <p:spPr bwMode="auto">
            <a:xfrm rot="-7346619">
              <a:off x="1631" y="1052"/>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6" name="AutoShape 1180">
              <a:extLst>
                <a:ext uri="{FF2B5EF4-FFF2-40B4-BE49-F238E27FC236}">
                  <a16:creationId xmlns:a16="http://schemas.microsoft.com/office/drawing/2014/main" id="{E7C97715-AC65-4454-8D88-ED2483563C74}"/>
                </a:ext>
              </a:extLst>
            </p:cNvPr>
            <p:cNvSpPr>
              <a:spLocks noChangeArrowheads="1"/>
            </p:cNvSpPr>
            <p:nvPr/>
          </p:nvSpPr>
          <p:spPr bwMode="auto">
            <a:xfrm rot="-7346619">
              <a:off x="1926" y="1446"/>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7" name="AutoShape 1181">
              <a:extLst>
                <a:ext uri="{FF2B5EF4-FFF2-40B4-BE49-F238E27FC236}">
                  <a16:creationId xmlns:a16="http://schemas.microsoft.com/office/drawing/2014/main" id="{59E1837A-6CDE-4149-80D4-8E93F326072F}"/>
                </a:ext>
              </a:extLst>
            </p:cNvPr>
            <p:cNvSpPr>
              <a:spLocks noChangeArrowheads="1"/>
            </p:cNvSpPr>
            <p:nvPr/>
          </p:nvSpPr>
          <p:spPr bwMode="auto">
            <a:xfrm rot="-13029508">
              <a:off x="1364" y="1296"/>
              <a:ext cx="48" cy="52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8" name="AutoShape 1182">
              <a:extLst>
                <a:ext uri="{FF2B5EF4-FFF2-40B4-BE49-F238E27FC236}">
                  <a16:creationId xmlns:a16="http://schemas.microsoft.com/office/drawing/2014/main" id="{E8A27689-C7D9-47C0-94DE-C9897B37851C}"/>
                </a:ext>
              </a:extLst>
            </p:cNvPr>
            <p:cNvSpPr>
              <a:spLocks noChangeArrowheads="1"/>
            </p:cNvSpPr>
            <p:nvPr/>
          </p:nvSpPr>
          <p:spPr bwMode="auto">
            <a:xfrm rot="-13029508">
              <a:off x="1434" y="1353"/>
              <a:ext cx="48" cy="33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9" name="AutoShape 1183">
              <a:extLst>
                <a:ext uri="{FF2B5EF4-FFF2-40B4-BE49-F238E27FC236}">
                  <a16:creationId xmlns:a16="http://schemas.microsoft.com/office/drawing/2014/main" id="{8B005CBF-1795-45F3-8555-F2012F310103}"/>
                </a:ext>
              </a:extLst>
            </p:cNvPr>
            <p:cNvSpPr>
              <a:spLocks noChangeArrowheads="1"/>
            </p:cNvSpPr>
            <p:nvPr/>
          </p:nvSpPr>
          <p:spPr bwMode="auto">
            <a:xfrm rot="-13029508">
              <a:off x="1233" y="1510"/>
              <a:ext cx="48" cy="28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0" name="AutoShape 1184">
              <a:extLst>
                <a:ext uri="{FF2B5EF4-FFF2-40B4-BE49-F238E27FC236}">
                  <a16:creationId xmlns:a16="http://schemas.microsoft.com/office/drawing/2014/main" id="{F157FA3A-9396-4487-BE9C-6B690C13521A}"/>
                </a:ext>
              </a:extLst>
            </p:cNvPr>
            <p:cNvSpPr>
              <a:spLocks noChangeArrowheads="1"/>
            </p:cNvSpPr>
            <p:nvPr/>
          </p:nvSpPr>
          <p:spPr bwMode="auto">
            <a:xfrm rot="-13029508">
              <a:off x="1498" y="1410"/>
              <a:ext cx="48" cy="13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1" name="AutoShape 1185">
              <a:extLst>
                <a:ext uri="{FF2B5EF4-FFF2-40B4-BE49-F238E27FC236}">
                  <a16:creationId xmlns:a16="http://schemas.microsoft.com/office/drawing/2014/main" id="{F886051C-69B4-4741-B9A9-17351D02E37E}"/>
                </a:ext>
              </a:extLst>
            </p:cNvPr>
            <p:cNvSpPr>
              <a:spLocks noChangeArrowheads="1"/>
            </p:cNvSpPr>
            <p:nvPr/>
          </p:nvSpPr>
          <p:spPr bwMode="auto">
            <a:xfrm rot="-13029508">
              <a:off x="1171" y="1656"/>
              <a:ext cx="48" cy="7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2" name="AutoShape 1186">
              <a:extLst>
                <a:ext uri="{FF2B5EF4-FFF2-40B4-BE49-F238E27FC236}">
                  <a16:creationId xmlns:a16="http://schemas.microsoft.com/office/drawing/2014/main" id="{7A9ED138-5D96-4625-99AE-D2F4CDA1F50A}"/>
                </a:ext>
              </a:extLst>
            </p:cNvPr>
            <p:cNvSpPr>
              <a:spLocks noChangeArrowheads="1"/>
            </p:cNvSpPr>
            <p:nvPr/>
          </p:nvSpPr>
          <p:spPr bwMode="auto">
            <a:xfrm rot="-5400000">
              <a:off x="1512" y="1080"/>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3" name="AutoShape 1187">
              <a:extLst>
                <a:ext uri="{FF2B5EF4-FFF2-40B4-BE49-F238E27FC236}">
                  <a16:creationId xmlns:a16="http://schemas.microsoft.com/office/drawing/2014/main" id="{1BAB6E12-A01D-4D79-9AED-40B0FB22C1E0}"/>
                </a:ext>
              </a:extLst>
            </p:cNvPr>
            <p:cNvSpPr>
              <a:spLocks noChangeArrowheads="1"/>
            </p:cNvSpPr>
            <p:nvPr/>
          </p:nvSpPr>
          <p:spPr bwMode="auto">
            <a:xfrm rot="-5400000">
              <a:off x="1080" y="1368"/>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4" name="AutoShape 1188">
              <a:extLst>
                <a:ext uri="{FF2B5EF4-FFF2-40B4-BE49-F238E27FC236}">
                  <a16:creationId xmlns:a16="http://schemas.microsoft.com/office/drawing/2014/main" id="{996B90B9-FFFF-4E43-B8AF-E3D66BCDD9FB}"/>
                </a:ext>
              </a:extLst>
            </p:cNvPr>
            <p:cNvSpPr>
              <a:spLocks noChangeArrowheads="1"/>
            </p:cNvSpPr>
            <p:nvPr/>
          </p:nvSpPr>
          <p:spPr bwMode="auto">
            <a:xfrm rot="-5400000">
              <a:off x="1512" y="1512"/>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15" name="Group 1189">
            <a:extLst>
              <a:ext uri="{FF2B5EF4-FFF2-40B4-BE49-F238E27FC236}">
                <a16:creationId xmlns:a16="http://schemas.microsoft.com/office/drawing/2014/main" id="{031A339B-A69D-4008-8A71-060F5F4CB154}"/>
              </a:ext>
            </a:extLst>
          </p:cNvPr>
          <p:cNvGrpSpPr>
            <a:grpSpLocks/>
          </p:cNvGrpSpPr>
          <p:nvPr/>
        </p:nvGrpSpPr>
        <p:grpSpPr bwMode="auto">
          <a:xfrm>
            <a:off x="2309738" y="1221904"/>
            <a:ext cx="1377950" cy="1828800"/>
            <a:chOff x="1152" y="864"/>
            <a:chExt cx="868" cy="1152"/>
          </a:xfrm>
        </p:grpSpPr>
        <p:sp>
          <p:nvSpPr>
            <p:cNvPr id="116" name="AutoShape 1190">
              <a:extLst>
                <a:ext uri="{FF2B5EF4-FFF2-40B4-BE49-F238E27FC236}">
                  <a16:creationId xmlns:a16="http://schemas.microsoft.com/office/drawing/2014/main" id="{49E1AD64-315F-4891-B8FE-7DBC1DB7C3C8}"/>
                </a:ext>
              </a:extLst>
            </p:cNvPr>
            <p:cNvSpPr>
              <a:spLocks noChangeArrowheads="1"/>
            </p:cNvSpPr>
            <p:nvPr/>
          </p:nvSpPr>
          <p:spPr bwMode="auto">
            <a:xfrm rot="-5400000">
              <a:off x="1080" y="936"/>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7" name="AutoShape 1191">
              <a:extLst>
                <a:ext uri="{FF2B5EF4-FFF2-40B4-BE49-F238E27FC236}">
                  <a16:creationId xmlns:a16="http://schemas.microsoft.com/office/drawing/2014/main" id="{E6C2F7E5-FD16-4D10-A2DF-C3D62D4DC72E}"/>
                </a:ext>
              </a:extLst>
            </p:cNvPr>
            <p:cNvSpPr>
              <a:spLocks noChangeArrowheads="1"/>
            </p:cNvSpPr>
            <p:nvPr/>
          </p:nvSpPr>
          <p:spPr bwMode="auto">
            <a:xfrm rot="-5400000">
              <a:off x="1080" y="1368"/>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8" name="AutoShape 1192">
              <a:extLst>
                <a:ext uri="{FF2B5EF4-FFF2-40B4-BE49-F238E27FC236}">
                  <a16:creationId xmlns:a16="http://schemas.microsoft.com/office/drawing/2014/main" id="{F6201571-32A2-4CCE-A24E-F1539F3C4C26}"/>
                </a:ext>
              </a:extLst>
            </p:cNvPr>
            <p:cNvSpPr>
              <a:spLocks noChangeArrowheads="1"/>
            </p:cNvSpPr>
            <p:nvPr/>
          </p:nvSpPr>
          <p:spPr bwMode="auto">
            <a:xfrm rot="-5400000">
              <a:off x="1512" y="1512"/>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9" name="AutoShape 1193">
              <a:extLst>
                <a:ext uri="{FF2B5EF4-FFF2-40B4-BE49-F238E27FC236}">
                  <a16:creationId xmlns:a16="http://schemas.microsoft.com/office/drawing/2014/main" id="{194C363B-E38C-4C21-A9A6-8F38B710C875}"/>
                </a:ext>
              </a:extLst>
            </p:cNvPr>
            <p:cNvSpPr>
              <a:spLocks noChangeArrowheads="1"/>
            </p:cNvSpPr>
            <p:nvPr/>
          </p:nvSpPr>
          <p:spPr bwMode="auto">
            <a:xfrm rot="-5400000">
              <a:off x="1512" y="1080"/>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0" name="AutoShape 1194">
              <a:extLst>
                <a:ext uri="{FF2B5EF4-FFF2-40B4-BE49-F238E27FC236}">
                  <a16:creationId xmlns:a16="http://schemas.microsoft.com/office/drawing/2014/main" id="{2AC7FACA-4B5A-4CB1-847F-DD01BFA24F40}"/>
                </a:ext>
              </a:extLst>
            </p:cNvPr>
            <p:cNvSpPr>
              <a:spLocks noChangeArrowheads="1"/>
            </p:cNvSpPr>
            <p:nvPr/>
          </p:nvSpPr>
          <p:spPr bwMode="auto">
            <a:xfrm rot="-5400000">
              <a:off x="1080" y="936"/>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1" name="AutoShape 1195">
              <a:extLst>
                <a:ext uri="{FF2B5EF4-FFF2-40B4-BE49-F238E27FC236}">
                  <a16:creationId xmlns:a16="http://schemas.microsoft.com/office/drawing/2014/main" id="{460ED57E-FEF6-4554-BACB-02F50A22137D}"/>
                </a:ext>
              </a:extLst>
            </p:cNvPr>
            <p:cNvSpPr>
              <a:spLocks noChangeArrowheads="1"/>
            </p:cNvSpPr>
            <p:nvPr/>
          </p:nvSpPr>
          <p:spPr bwMode="auto">
            <a:xfrm>
              <a:off x="1632" y="148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2" name="AutoShape 1196">
              <a:extLst>
                <a:ext uri="{FF2B5EF4-FFF2-40B4-BE49-F238E27FC236}">
                  <a16:creationId xmlns:a16="http://schemas.microsoft.com/office/drawing/2014/main" id="{BA8E30FC-5D83-4263-829B-ABB18D9DA372}"/>
                </a:ext>
              </a:extLst>
            </p:cNvPr>
            <p:cNvSpPr>
              <a:spLocks noChangeArrowheads="1"/>
            </p:cNvSpPr>
            <p:nvPr/>
          </p:nvSpPr>
          <p:spPr bwMode="auto">
            <a:xfrm rot="-4291382">
              <a:off x="1344" y="80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3" name="AutoShape 1197">
              <a:extLst>
                <a:ext uri="{FF2B5EF4-FFF2-40B4-BE49-F238E27FC236}">
                  <a16:creationId xmlns:a16="http://schemas.microsoft.com/office/drawing/2014/main" id="{02190C84-62F7-48B8-A938-1CF27F523183}"/>
                </a:ext>
              </a:extLst>
            </p:cNvPr>
            <p:cNvSpPr>
              <a:spLocks noChangeArrowheads="1"/>
            </p:cNvSpPr>
            <p:nvPr/>
          </p:nvSpPr>
          <p:spPr bwMode="auto">
            <a:xfrm rot="-7346619">
              <a:off x="1750" y="106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4" name="AutoShape 1198">
              <a:extLst>
                <a:ext uri="{FF2B5EF4-FFF2-40B4-BE49-F238E27FC236}">
                  <a16:creationId xmlns:a16="http://schemas.microsoft.com/office/drawing/2014/main" id="{DD5C99E4-F1C2-43FE-B6FD-364CCF4B8300}"/>
                </a:ext>
              </a:extLst>
            </p:cNvPr>
            <p:cNvSpPr>
              <a:spLocks noChangeArrowheads="1"/>
            </p:cNvSpPr>
            <p:nvPr/>
          </p:nvSpPr>
          <p:spPr bwMode="auto">
            <a:xfrm rot="-13029508">
              <a:off x="1306" y="1362"/>
              <a:ext cx="48" cy="50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5" name="AutoShape 1199">
              <a:extLst>
                <a:ext uri="{FF2B5EF4-FFF2-40B4-BE49-F238E27FC236}">
                  <a16:creationId xmlns:a16="http://schemas.microsoft.com/office/drawing/2014/main" id="{DC614485-C987-4227-8533-70F04D67AD88}"/>
                </a:ext>
              </a:extLst>
            </p:cNvPr>
            <p:cNvSpPr>
              <a:spLocks noChangeArrowheads="1"/>
            </p:cNvSpPr>
            <p:nvPr/>
          </p:nvSpPr>
          <p:spPr bwMode="auto">
            <a:xfrm>
              <a:off x="1728" y="152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6" name="AutoShape 1200">
              <a:extLst>
                <a:ext uri="{FF2B5EF4-FFF2-40B4-BE49-F238E27FC236}">
                  <a16:creationId xmlns:a16="http://schemas.microsoft.com/office/drawing/2014/main" id="{DDDA1443-610C-40C8-8604-95416631D812}"/>
                </a:ext>
              </a:extLst>
            </p:cNvPr>
            <p:cNvSpPr>
              <a:spLocks noChangeArrowheads="1"/>
            </p:cNvSpPr>
            <p:nvPr/>
          </p:nvSpPr>
          <p:spPr bwMode="auto">
            <a:xfrm>
              <a:off x="1824" y="155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7" name="AutoShape 1201">
              <a:extLst>
                <a:ext uri="{FF2B5EF4-FFF2-40B4-BE49-F238E27FC236}">
                  <a16:creationId xmlns:a16="http://schemas.microsoft.com/office/drawing/2014/main" id="{739D2703-932E-4E34-A65D-7086E2221C7C}"/>
                </a:ext>
              </a:extLst>
            </p:cNvPr>
            <p:cNvSpPr>
              <a:spLocks noChangeArrowheads="1"/>
            </p:cNvSpPr>
            <p:nvPr/>
          </p:nvSpPr>
          <p:spPr bwMode="auto">
            <a:xfrm>
              <a:off x="1920" y="158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8" name="AutoShape 1202">
              <a:extLst>
                <a:ext uri="{FF2B5EF4-FFF2-40B4-BE49-F238E27FC236}">
                  <a16:creationId xmlns:a16="http://schemas.microsoft.com/office/drawing/2014/main" id="{139E8F6B-AD0C-437F-864D-E1FFDEC8BC8D}"/>
                </a:ext>
              </a:extLst>
            </p:cNvPr>
            <p:cNvSpPr>
              <a:spLocks noChangeArrowheads="1"/>
            </p:cNvSpPr>
            <p:nvPr/>
          </p:nvSpPr>
          <p:spPr bwMode="auto">
            <a:xfrm rot="-4291382">
              <a:off x="1344" y="90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9" name="AutoShape 1203">
              <a:extLst>
                <a:ext uri="{FF2B5EF4-FFF2-40B4-BE49-F238E27FC236}">
                  <a16:creationId xmlns:a16="http://schemas.microsoft.com/office/drawing/2014/main" id="{51A11521-3C62-460B-B051-F5F4BEEB6AC1}"/>
                </a:ext>
              </a:extLst>
            </p:cNvPr>
            <p:cNvSpPr>
              <a:spLocks noChangeArrowheads="1"/>
            </p:cNvSpPr>
            <p:nvPr/>
          </p:nvSpPr>
          <p:spPr bwMode="auto">
            <a:xfrm rot="-4291382">
              <a:off x="1342" y="100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0" name="AutoShape 1204">
              <a:extLst>
                <a:ext uri="{FF2B5EF4-FFF2-40B4-BE49-F238E27FC236}">
                  <a16:creationId xmlns:a16="http://schemas.microsoft.com/office/drawing/2014/main" id="{239E7250-5EA8-4DF9-9DA7-3ADC9F99EB25}"/>
                </a:ext>
              </a:extLst>
            </p:cNvPr>
            <p:cNvSpPr>
              <a:spLocks noChangeArrowheads="1"/>
            </p:cNvSpPr>
            <p:nvPr/>
          </p:nvSpPr>
          <p:spPr bwMode="auto">
            <a:xfrm rot="-4291382">
              <a:off x="1340" y="109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1" name="AutoShape 1205">
              <a:extLst>
                <a:ext uri="{FF2B5EF4-FFF2-40B4-BE49-F238E27FC236}">
                  <a16:creationId xmlns:a16="http://schemas.microsoft.com/office/drawing/2014/main" id="{11CFFE89-C42E-4008-BF39-7E077EB596F7}"/>
                </a:ext>
              </a:extLst>
            </p:cNvPr>
            <p:cNvSpPr>
              <a:spLocks noChangeArrowheads="1"/>
            </p:cNvSpPr>
            <p:nvPr/>
          </p:nvSpPr>
          <p:spPr bwMode="auto">
            <a:xfrm rot="-7346619">
              <a:off x="1804" y="114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2" name="AutoShape 1206">
              <a:extLst>
                <a:ext uri="{FF2B5EF4-FFF2-40B4-BE49-F238E27FC236}">
                  <a16:creationId xmlns:a16="http://schemas.microsoft.com/office/drawing/2014/main" id="{BFEEC40B-8340-4BB2-B478-D76353828AEC}"/>
                </a:ext>
              </a:extLst>
            </p:cNvPr>
            <p:cNvSpPr>
              <a:spLocks noChangeArrowheads="1"/>
            </p:cNvSpPr>
            <p:nvPr/>
          </p:nvSpPr>
          <p:spPr bwMode="auto">
            <a:xfrm rot="-7346619">
              <a:off x="1687" y="105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3" name="AutoShape 1207">
              <a:extLst>
                <a:ext uri="{FF2B5EF4-FFF2-40B4-BE49-F238E27FC236}">
                  <a16:creationId xmlns:a16="http://schemas.microsoft.com/office/drawing/2014/main" id="{468CEA3F-E84A-4EE8-8D12-CAB6455A8AF3}"/>
                </a:ext>
              </a:extLst>
            </p:cNvPr>
            <p:cNvSpPr>
              <a:spLocks noChangeArrowheads="1"/>
            </p:cNvSpPr>
            <p:nvPr/>
          </p:nvSpPr>
          <p:spPr bwMode="auto">
            <a:xfrm rot="-7346619">
              <a:off x="1866" y="129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4" name="AutoShape 1208">
              <a:extLst>
                <a:ext uri="{FF2B5EF4-FFF2-40B4-BE49-F238E27FC236}">
                  <a16:creationId xmlns:a16="http://schemas.microsoft.com/office/drawing/2014/main" id="{1E38C1D4-8FD9-41E4-9437-F77C1E47D794}"/>
                </a:ext>
              </a:extLst>
            </p:cNvPr>
            <p:cNvSpPr>
              <a:spLocks noChangeArrowheads="1"/>
            </p:cNvSpPr>
            <p:nvPr/>
          </p:nvSpPr>
          <p:spPr bwMode="auto">
            <a:xfrm rot="-7346619">
              <a:off x="1631" y="1052"/>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5" name="AutoShape 1209">
              <a:extLst>
                <a:ext uri="{FF2B5EF4-FFF2-40B4-BE49-F238E27FC236}">
                  <a16:creationId xmlns:a16="http://schemas.microsoft.com/office/drawing/2014/main" id="{55D98D44-8376-4EF9-A355-60DC12189186}"/>
                </a:ext>
              </a:extLst>
            </p:cNvPr>
            <p:cNvSpPr>
              <a:spLocks noChangeArrowheads="1"/>
            </p:cNvSpPr>
            <p:nvPr/>
          </p:nvSpPr>
          <p:spPr bwMode="auto">
            <a:xfrm rot="-7346619">
              <a:off x="1926" y="1446"/>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6" name="AutoShape 1210">
              <a:extLst>
                <a:ext uri="{FF2B5EF4-FFF2-40B4-BE49-F238E27FC236}">
                  <a16:creationId xmlns:a16="http://schemas.microsoft.com/office/drawing/2014/main" id="{37FA4175-D82C-45E5-83F1-007E807DA292}"/>
                </a:ext>
              </a:extLst>
            </p:cNvPr>
            <p:cNvSpPr>
              <a:spLocks noChangeArrowheads="1"/>
            </p:cNvSpPr>
            <p:nvPr/>
          </p:nvSpPr>
          <p:spPr bwMode="auto">
            <a:xfrm rot="-13029508">
              <a:off x="1364" y="1296"/>
              <a:ext cx="48" cy="52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7" name="AutoShape 1211">
              <a:extLst>
                <a:ext uri="{FF2B5EF4-FFF2-40B4-BE49-F238E27FC236}">
                  <a16:creationId xmlns:a16="http://schemas.microsoft.com/office/drawing/2014/main" id="{BA9C376B-6B8D-49BE-9411-A88B87F86049}"/>
                </a:ext>
              </a:extLst>
            </p:cNvPr>
            <p:cNvSpPr>
              <a:spLocks noChangeArrowheads="1"/>
            </p:cNvSpPr>
            <p:nvPr/>
          </p:nvSpPr>
          <p:spPr bwMode="auto">
            <a:xfrm rot="-13029508">
              <a:off x="1434" y="1353"/>
              <a:ext cx="48" cy="33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8" name="AutoShape 1212">
              <a:extLst>
                <a:ext uri="{FF2B5EF4-FFF2-40B4-BE49-F238E27FC236}">
                  <a16:creationId xmlns:a16="http://schemas.microsoft.com/office/drawing/2014/main" id="{63118E0A-F85C-4B99-B5E3-86E95AB7257D}"/>
                </a:ext>
              </a:extLst>
            </p:cNvPr>
            <p:cNvSpPr>
              <a:spLocks noChangeArrowheads="1"/>
            </p:cNvSpPr>
            <p:nvPr/>
          </p:nvSpPr>
          <p:spPr bwMode="auto">
            <a:xfrm rot="-13029508">
              <a:off x="1233" y="1510"/>
              <a:ext cx="48" cy="28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9" name="AutoShape 1213">
              <a:extLst>
                <a:ext uri="{FF2B5EF4-FFF2-40B4-BE49-F238E27FC236}">
                  <a16:creationId xmlns:a16="http://schemas.microsoft.com/office/drawing/2014/main" id="{E292BA16-E9E4-4025-A221-58FBF282CBAB}"/>
                </a:ext>
              </a:extLst>
            </p:cNvPr>
            <p:cNvSpPr>
              <a:spLocks noChangeArrowheads="1"/>
            </p:cNvSpPr>
            <p:nvPr/>
          </p:nvSpPr>
          <p:spPr bwMode="auto">
            <a:xfrm rot="-13029508">
              <a:off x="1498" y="1410"/>
              <a:ext cx="48" cy="13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0" name="AutoShape 1214">
              <a:extLst>
                <a:ext uri="{FF2B5EF4-FFF2-40B4-BE49-F238E27FC236}">
                  <a16:creationId xmlns:a16="http://schemas.microsoft.com/office/drawing/2014/main" id="{B4BA43EB-64E6-49EB-AEF0-6BC8065A07DE}"/>
                </a:ext>
              </a:extLst>
            </p:cNvPr>
            <p:cNvSpPr>
              <a:spLocks noChangeArrowheads="1"/>
            </p:cNvSpPr>
            <p:nvPr/>
          </p:nvSpPr>
          <p:spPr bwMode="auto">
            <a:xfrm rot="-13029508">
              <a:off x="1171" y="1656"/>
              <a:ext cx="48" cy="7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1" name="AutoShape 1215">
              <a:extLst>
                <a:ext uri="{FF2B5EF4-FFF2-40B4-BE49-F238E27FC236}">
                  <a16:creationId xmlns:a16="http://schemas.microsoft.com/office/drawing/2014/main" id="{3877BB2A-2A9C-4C63-84CA-6EB386C5765D}"/>
                </a:ext>
              </a:extLst>
            </p:cNvPr>
            <p:cNvSpPr>
              <a:spLocks noChangeArrowheads="1"/>
            </p:cNvSpPr>
            <p:nvPr/>
          </p:nvSpPr>
          <p:spPr bwMode="auto">
            <a:xfrm rot="-5400000">
              <a:off x="1512" y="1080"/>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2" name="AutoShape 1216">
              <a:extLst>
                <a:ext uri="{FF2B5EF4-FFF2-40B4-BE49-F238E27FC236}">
                  <a16:creationId xmlns:a16="http://schemas.microsoft.com/office/drawing/2014/main" id="{B4EA12A5-2CC7-4CAA-B2E3-962E826BA964}"/>
                </a:ext>
              </a:extLst>
            </p:cNvPr>
            <p:cNvSpPr>
              <a:spLocks noChangeArrowheads="1"/>
            </p:cNvSpPr>
            <p:nvPr/>
          </p:nvSpPr>
          <p:spPr bwMode="auto">
            <a:xfrm rot="-5400000">
              <a:off x="1080" y="1368"/>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3" name="AutoShape 1217">
              <a:extLst>
                <a:ext uri="{FF2B5EF4-FFF2-40B4-BE49-F238E27FC236}">
                  <a16:creationId xmlns:a16="http://schemas.microsoft.com/office/drawing/2014/main" id="{1012B0BD-AE84-4F34-BF63-680D7CE0B3F8}"/>
                </a:ext>
              </a:extLst>
            </p:cNvPr>
            <p:cNvSpPr>
              <a:spLocks noChangeArrowheads="1"/>
            </p:cNvSpPr>
            <p:nvPr/>
          </p:nvSpPr>
          <p:spPr bwMode="auto">
            <a:xfrm rot="-5400000">
              <a:off x="1512" y="1512"/>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44" name="Group 1218">
            <a:extLst>
              <a:ext uri="{FF2B5EF4-FFF2-40B4-BE49-F238E27FC236}">
                <a16:creationId xmlns:a16="http://schemas.microsoft.com/office/drawing/2014/main" id="{D8D2C7E2-A90F-4224-9F96-D6F518F0E2F6}"/>
              </a:ext>
            </a:extLst>
          </p:cNvPr>
          <p:cNvGrpSpPr>
            <a:grpSpLocks/>
          </p:cNvGrpSpPr>
          <p:nvPr/>
        </p:nvGrpSpPr>
        <p:grpSpPr bwMode="auto">
          <a:xfrm>
            <a:off x="2316088" y="2593504"/>
            <a:ext cx="1377950" cy="1828800"/>
            <a:chOff x="1152" y="864"/>
            <a:chExt cx="868" cy="1152"/>
          </a:xfrm>
        </p:grpSpPr>
        <p:sp>
          <p:nvSpPr>
            <p:cNvPr id="145" name="AutoShape 1219">
              <a:extLst>
                <a:ext uri="{FF2B5EF4-FFF2-40B4-BE49-F238E27FC236}">
                  <a16:creationId xmlns:a16="http://schemas.microsoft.com/office/drawing/2014/main" id="{CE83D8A3-6467-457D-BD74-6FB268F0C53C}"/>
                </a:ext>
              </a:extLst>
            </p:cNvPr>
            <p:cNvSpPr>
              <a:spLocks noChangeArrowheads="1"/>
            </p:cNvSpPr>
            <p:nvPr/>
          </p:nvSpPr>
          <p:spPr bwMode="auto">
            <a:xfrm rot="-5400000">
              <a:off x="1080" y="936"/>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6" name="AutoShape 1220">
              <a:extLst>
                <a:ext uri="{FF2B5EF4-FFF2-40B4-BE49-F238E27FC236}">
                  <a16:creationId xmlns:a16="http://schemas.microsoft.com/office/drawing/2014/main" id="{20FF262D-42B4-4FFA-BBE6-C1DCC45C667C}"/>
                </a:ext>
              </a:extLst>
            </p:cNvPr>
            <p:cNvSpPr>
              <a:spLocks noChangeArrowheads="1"/>
            </p:cNvSpPr>
            <p:nvPr/>
          </p:nvSpPr>
          <p:spPr bwMode="auto">
            <a:xfrm rot="-5400000">
              <a:off x="1080" y="1368"/>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7" name="AutoShape 1221">
              <a:extLst>
                <a:ext uri="{FF2B5EF4-FFF2-40B4-BE49-F238E27FC236}">
                  <a16:creationId xmlns:a16="http://schemas.microsoft.com/office/drawing/2014/main" id="{D1201EE5-8DEB-44E3-8DDD-77A4A1BAA16F}"/>
                </a:ext>
              </a:extLst>
            </p:cNvPr>
            <p:cNvSpPr>
              <a:spLocks noChangeArrowheads="1"/>
            </p:cNvSpPr>
            <p:nvPr/>
          </p:nvSpPr>
          <p:spPr bwMode="auto">
            <a:xfrm rot="-5400000">
              <a:off x="1512" y="1512"/>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8" name="AutoShape 1222">
              <a:extLst>
                <a:ext uri="{FF2B5EF4-FFF2-40B4-BE49-F238E27FC236}">
                  <a16:creationId xmlns:a16="http://schemas.microsoft.com/office/drawing/2014/main" id="{A3F2BB86-DECF-4B5E-B139-3A94D191B855}"/>
                </a:ext>
              </a:extLst>
            </p:cNvPr>
            <p:cNvSpPr>
              <a:spLocks noChangeArrowheads="1"/>
            </p:cNvSpPr>
            <p:nvPr/>
          </p:nvSpPr>
          <p:spPr bwMode="auto">
            <a:xfrm rot="-5400000">
              <a:off x="1512" y="1080"/>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9" name="AutoShape 1223">
              <a:extLst>
                <a:ext uri="{FF2B5EF4-FFF2-40B4-BE49-F238E27FC236}">
                  <a16:creationId xmlns:a16="http://schemas.microsoft.com/office/drawing/2014/main" id="{5A2CE28C-4768-4DD8-A082-0A2ED12BAB2F}"/>
                </a:ext>
              </a:extLst>
            </p:cNvPr>
            <p:cNvSpPr>
              <a:spLocks noChangeArrowheads="1"/>
            </p:cNvSpPr>
            <p:nvPr/>
          </p:nvSpPr>
          <p:spPr bwMode="auto">
            <a:xfrm rot="-5400000">
              <a:off x="1080" y="936"/>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0" name="AutoShape 1224">
              <a:extLst>
                <a:ext uri="{FF2B5EF4-FFF2-40B4-BE49-F238E27FC236}">
                  <a16:creationId xmlns:a16="http://schemas.microsoft.com/office/drawing/2014/main" id="{5A666B5D-7753-4FB8-96B1-AE6CCAA5AD2F}"/>
                </a:ext>
              </a:extLst>
            </p:cNvPr>
            <p:cNvSpPr>
              <a:spLocks noChangeArrowheads="1"/>
            </p:cNvSpPr>
            <p:nvPr/>
          </p:nvSpPr>
          <p:spPr bwMode="auto">
            <a:xfrm>
              <a:off x="1632" y="148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1" name="AutoShape 1225">
              <a:extLst>
                <a:ext uri="{FF2B5EF4-FFF2-40B4-BE49-F238E27FC236}">
                  <a16:creationId xmlns:a16="http://schemas.microsoft.com/office/drawing/2014/main" id="{E48C336D-DBA3-4935-B697-D128D3352897}"/>
                </a:ext>
              </a:extLst>
            </p:cNvPr>
            <p:cNvSpPr>
              <a:spLocks noChangeArrowheads="1"/>
            </p:cNvSpPr>
            <p:nvPr/>
          </p:nvSpPr>
          <p:spPr bwMode="auto">
            <a:xfrm rot="-4291382">
              <a:off x="1344" y="80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2" name="AutoShape 1226">
              <a:extLst>
                <a:ext uri="{FF2B5EF4-FFF2-40B4-BE49-F238E27FC236}">
                  <a16:creationId xmlns:a16="http://schemas.microsoft.com/office/drawing/2014/main" id="{EEE82965-AE61-44EA-9D98-58CDC2B85510}"/>
                </a:ext>
              </a:extLst>
            </p:cNvPr>
            <p:cNvSpPr>
              <a:spLocks noChangeArrowheads="1"/>
            </p:cNvSpPr>
            <p:nvPr/>
          </p:nvSpPr>
          <p:spPr bwMode="auto">
            <a:xfrm rot="-7346619">
              <a:off x="1750" y="106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3" name="AutoShape 1227">
              <a:extLst>
                <a:ext uri="{FF2B5EF4-FFF2-40B4-BE49-F238E27FC236}">
                  <a16:creationId xmlns:a16="http://schemas.microsoft.com/office/drawing/2014/main" id="{F2DF2F83-8401-48AC-8963-04A1E295D3DC}"/>
                </a:ext>
              </a:extLst>
            </p:cNvPr>
            <p:cNvSpPr>
              <a:spLocks noChangeArrowheads="1"/>
            </p:cNvSpPr>
            <p:nvPr/>
          </p:nvSpPr>
          <p:spPr bwMode="auto">
            <a:xfrm rot="-13029508">
              <a:off x="1306" y="1362"/>
              <a:ext cx="48" cy="50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4" name="AutoShape 1228">
              <a:extLst>
                <a:ext uri="{FF2B5EF4-FFF2-40B4-BE49-F238E27FC236}">
                  <a16:creationId xmlns:a16="http://schemas.microsoft.com/office/drawing/2014/main" id="{3613EE28-EEC6-4125-9705-0E129E544AC2}"/>
                </a:ext>
              </a:extLst>
            </p:cNvPr>
            <p:cNvSpPr>
              <a:spLocks noChangeArrowheads="1"/>
            </p:cNvSpPr>
            <p:nvPr/>
          </p:nvSpPr>
          <p:spPr bwMode="auto">
            <a:xfrm>
              <a:off x="1728" y="152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5" name="AutoShape 1229">
              <a:extLst>
                <a:ext uri="{FF2B5EF4-FFF2-40B4-BE49-F238E27FC236}">
                  <a16:creationId xmlns:a16="http://schemas.microsoft.com/office/drawing/2014/main" id="{8FC79142-92DF-49B3-AAB9-A4A9C38FE5CE}"/>
                </a:ext>
              </a:extLst>
            </p:cNvPr>
            <p:cNvSpPr>
              <a:spLocks noChangeArrowheads="1"/>
            </p:cNvSpPr>
            <p:nvPr/>
          </p:nvSpPr>
          <p:spPr bwMode="auto">
            <a:xfrm>
              <a:off x="1824" y="155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6" name="AutoShape 1230">
              <a:extLst>
                <a:ext uri="{FF2B5EF4-FFF2-40B4-BE49-F238E27FC236}">
                  <a16:creationId xmlns:a16="http://schemas.microsoft.com/office/drawing/2014/main" id="{11BD59A3-0A6A-4AD9-9F3E-898A63284E73}"/>
                </a:ext>
              </a:extLst>
            </p:cNvPr>
            <p:cNvSpPr>
              <a:spLocks noChangeArrowheads="1"/>
            </p:cNvSpPr>
            <p:nvPr/>
          </p:nvSpPr>
          <p:spPr bwMode="auto">
            <a:xfrm>
              <a:off x="1920" y="158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7" name="AutoShape 1231">
              <a:extLst>
                <a:ext uri="{FF2B5EF4-FFF2-40B4-BE49-F238E27FC236}">
                  <a16:creationId xmlns:a16="http://schemas.microsoft.com/office/drawing/2014/main" id="{3104CA57-9A5E-4EF0-B5F9-1B6544CA6AF8}"/>
                </a:ext>
              </a:extLst>
            </p:cNvPr>
            <p:cNvSpPr>
              <a:spLocks noChangeArrowheads="1"/>
            </p:cNvSpPr>
            <p:nvPr/>
          </p:nvSpPr>
          <p:spPr bwMode="auto">
            <a:xfrm rot="-4291382">
              <a:off x="1344" y="90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8" name="AutoShape 1232">
              <a:extLst>
                <a:ext uri="{FF2B5EF4-FFF2-40B4-BE49-F238E27FC236}">
                  <a16:creationId xmlns:a16="http://schemas.microsoft.com/office/drawing/2014/main" id="{DBFEC838-C929-4C4F-9F17-82B67BC43200}"/>
                </a:ext>
              </a:extLst>
            </p:cNvPr>
            <p:cNvSpPr>
              <a:spLocks noChangeArrowheads="1"/>
            </p:cNvSpPr>
            <p:nvPr/>
          </p:nvSpPr>
          <p:spPr bwMode="auto">
            <a:xfrm rot="-4291382">
              <a:off x="1342" y="100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9" name="AutoShape 1233">
              <a:extLst>
                <a:ext uri="{FF2B5EF4-FFF2-40B4-BE49-F238E27FC236}">
                  <a16:creationId xmlns:a16="http://schemas.microsoft.com/office/drawing/2014/main" id="{E8CE328E-7D9D-4731-9893-0A9C02FB497E}"/>
                </a:ext>
              </a:extLst>
            </p:cNvPr>
            <p:cNvSpPr>
              <a:spLocks noChangeArrowheads="1"/>
            </p:cNvSpPr>
            <p:nvPr/>
          </p:nvSpPr>
          <p:spPr bwMode="auto">
            <a:xfrm rot="-4291382">
              <a:off x="1340" y="109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0" name="AutoShape 1234">
              <a:extLst>
                <a:ext uri="{FF2B5EF4-FFF2-40B4-BE49-F238E27FC236}">
                  <a16:creationId xmlns:a16="http://schemas.microsoft.com/office/drawing/2014/main" id="{27D98BCD-CF9D-4D74-83CD-238B745BD6F7}"/>
                </a:ext>
              </a:extLst>
            </p:cNvPr>
            <p:cNvSpPr>
              <a:spLocks noChangeArrowheads="1"/>
            </p:cNvSpPr>
            <p:nvPr/>
          </p:nvSpPr>
          <p:spPr bwMode="auto">
            <a:xfrm rot="-7346619">
              <a:off x="1804" y="114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1" name="AutoShape 1235">
              <a:extLst>
                <a:ext uri="{FF2B5EF4-FFF2-40B4-BE49-F238E27FC236}">
                  <a16:creationId xmlns:a16="http://schemas.microsoft.com/office/drawing/2014/main" id="{794156CF-09EE-4A8B-95F5-A3BCA82EE537}"/>
                </a:ext>
              </a:extLst>
            </p:cNvPr>
            <p:cNvSpPr>
              <a:spLocks noChangeArrowheads="1"/>
            </p:cNvSpPr>
            <p:nvPr/>
          </p:nvSpPr>
          <p:spPr bwMode="auto">
            <a:xfrm rot="-7346619">
              <a:off x="1687" y="105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2" name="AutoShape 1236">
              <a:extLst>
                <a:ext uri="{FF2B5EF4-FFF2-40B4-BE49-F238E27FC236}">
                  <a16:creationId xmlns:a16="http://schemas.microsoft.com/office/drawing/2014/main" id="{1CE7CE03-98AA-4380-88E2-342D29661F73}"/>
                </a:ext>
              </a:extLst>
            </p:cNvPr>
            <p:cNvSpPr>
              <a:spLocks noChangeArrowheads="1"/>
            </p:cNvSpPr>
            <p:nvPr/>
          </p:nvSpPr>
          <p:spPr bwMode="auto">
            <a:xfrm rot="-7346619">
              <a:off x="1866" y="129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3" name="AutoShape 1237">
              <a:extLst>
                <a:ext uri="{FF2B5EF4-FFF2-40B4-BE49-F238E27FC236}">
                  <a16:creationId xmlns:a16="http://schemas.microsoft.com/office/drawing/2014/main" id="{F4F92023-67B7-4534-AA68-9D5EA10E6FC7}"/>
                </a:ext>
              </a:extLst>
            </p:cNvPr>
            <p:cNvSpPr>
              <a:spLocks noChangeArrowheads="1"/>
            </p:cNvSpPr>
            <p:nvPr/>
          </p:nvSpPr>
          <p:spPr bwMode="auto">
            <a:xfrm rot="-7346619">
              <a:off x="1631" y="1052"/>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4" name="AutoShape 1238">
              <a:extLst>
                <a:ext uri="{FF2B5EF4-FFF2-40B4-BE49-F238E27FC236}">
                  <a16:creationId xmlns:a16="http://schemas.microsoft.com/office/drawing/2014/main" id="{7027CA7E-058E-4DDF-B65D-DB606B3E1F4D}"/>
                </a:ext>
              </a:extLst>
            </p:cNvPr>
            <p:cNvSpPr>
              <a:spLocks noChangeArrowheads="1"/>
            </p:cNvSpPr>
            <p:nvPr/>
          </p:nvSpPr>
          <p:spPr bwMode="auto">
            <a:xfrm rot="-7346619">
              <a:off x="1926" y="1446"/>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5" name="AutoShape 1239">
              <a:extLst>
                <a:ext uri="{FF2B5EF4-FFF2-40B4-BE49-F238E27FC236}">
                  <a16:creationId xmlns:a16="http://schemas.microsoft.com/office/drawing/2014/main" id="{F42DB1CD-ECC0-4767-8746-4099F698FA01}"/>
                </a:ext>
              </a:extLst>
            </p:cNvPr>
            <p:cNvSpPr>
              <a:spLocks noChangeArrowheads="1"/>
            </p:cNvSpPr>
            <p:nvPr/>
          </p:nvSpPr>
          <p:spPr bwMode="auto">
            <a:xfrm rot="-13029508">
              <a:off x="1364" y="1296"/>
              <a:ext cx="48" cy="52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6" name="AutoShape 1240">
              <a:extLst>
                <a:ext uri="{FF2B5EF4-FFF2-40B4-BE49-F238E27FC236}">
                  <a16:creationId xmlns:a16="http://schemas.microsoft.com/office/drawing/2014/main" id="{8B72BDB4-EA37-42FF-A20B-19C154BAB0A5}"/>
                </a:ext>
              </a:extLst>
            </p:cNvPr>
            <p:cNvSpPr>
              <a:spLocks noChangeArrowheads="1"/>
            </p:cNvSpPr>
            <p:nvPr/>
          </p:nvSpPr>
          <p:spPr bwMode="auto">
            <a:xfrm rot="-13029508">
              <a:off x="1434" y="1353"/>
              <a:ext cx="48" cy="33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7" name="AutoShape 1241">
              <a:extLst>
                <a:ext uri="{FF2B5EF4-FFF2-40B4-BE49-F238E27FC236}">
                  <a16:creationId xmlns:a16="http://schemas.microsoft.com/office/drawing/2014/main" id="{0ED1205C-0799-4C7D-A7F9-51550F313E51}"/>
                </a:ext>
              </a:extLst>
            </p:cNvPr>
            <p:cNvSpPr>
              <a:spLocks noChangeArrowheads="1"/>
            </p:cNvSpPr>
            <p:nvPr/>
          </p:nvSpPr>
          <p:spPr bwMode="auto">
            <a:xfrm rot="-13029508">
              <a:off x="1233" y="1510"/>
              <a:ext cx="48" cy="28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8" name="AutoShape 1242">
              <a:extLst>
                <a:ext uri="{FF2B5EF4-FFF2-40B4-BE49-F238E27FC236}">
                  <a16:creationId xmlns:a16="http://schemas.microsoft.com/office/drawing/2014/main" id="{BE42E0F6-DF9C-40DA-A1C6-FDEDA0776C57}"/>
                </a:ext>
              </a:extLst>
            </p:cNvPr>
            <p:cNvSpPr>
              <a:spLocks noChangeArrowheads="1"/>
            </p:cNvSpPr>
            <p:nvPr/>
          </p:nvSpPr>
          <p:spPr bwMode="auto">
            <a:xfrm rot="-13029508">
              <a:off x="1498" y="1410"/>
              <a:ext cx="48" cy="13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9" name="AutoShape 1243">
              <a:extLst>
                <a:ext uri="{FF2B5EF4-FFF2-40B4-BE49-F238E27FC236}">
                  <a16:creationId xmlns:a16="http://schemas.microsoft.com/office/drawing/2014/main" id="{BA43ECE5-EE80-4C9F-9511-FFFE818F7152}"/>
                </a:ext>
              </a:extLst>
            </p:cNvPr>
            <p:cNvSpPr>
              <a:spLocks noChangeArrowheads="1"/>
            </p:cNvSpPr>
            <p:nvPr/>
          </p:nvSpPr>
          <p:spPr bwMode="auto">
            <a:xfrm rot="-13029508">
              <a:off x="1171" y="1656"/>
              <a:ext cx="48" cy="7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70" name="AutoShape 1244">
              <a:extLst>
                <a:ext uri="{FF2B5EF4-FFF2-40B4-BE49-F238E27FC236}">
                  <a16:creationId xmlns:a16="http://schemas.microsoft.com/office/drawing/2014/main" id="{FC0756D4-BB55-4AD5-8DA8-7E46E973DA87}"/>
                </a:ext>
              </a:extLst>
            </p:cNvPr>
            <p:cNvSpPr>
              <a:spLocks noChangeArrowheads="1"/>
            </p:cNvSpPr>
            <p:nvPr/>
          </p:nvSpPr>
          <p:spPr bwMode="auto">
            <a:xfrm rot="-5400000">
              <a:off x="1512" y="1080"/>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71" name="AutoShape 1245">
              <a:extLst>
                <a:ext uri="{FF2B5EF4-FFF2-40B4-BE49-F238E27FC236}">
                  <a16:creationId xmlns:a16="http://schemas.microsoft.com/office/drawing/2014/main" id="{CC77AB07-3D60-4C4E-A5BC-B2E85ED95ABA}"/>
                </a:ext>
              </a:extLst>
            </p:cNvPr>
            <p:cNvSpPr>
              <a:spLocks noChangeArrowheads="1"/>
            </p:cNvSpPr>
            <p:nvPr/>
          </p:nvSpPr>
          <p:spPr bwMode="auto">
            <a:xfrm rot="-5400000">
              <a:off x="1080" y="1368"/>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72" name="AutoShape 1246">
              <a:extLst>
                <a:ext uri="{FF2B5EF4-FFF2-40B4-BE49-F238E27FC236}">
                  <a16:creationId xmlns:a16="http://schemas.microsoft.com/office/drawing/2014/main" id="{1B625B69-F056-48FC-9A36-37B07E5BA97C}"/>
                </a:ext>
              </a:extLst>
            </p:cNvPr>
            <p:cNvSpPr>
              <a:spLocks noChangeArrowheads="1"/>
            </p:cNvSpPr>
            <p:nvPr/>
          </p:nvSpPr>
          <p:spPr bwMode="auto">
            <a:xfrm rot="-5400000">
              <a:off x="1512" y="1512"/>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sp>
        <p:nvSpPr>
          <p:cNvPr id="173" name="Line 1294">
            <a:extLst>
              <a:ext uri="{FF2B5EF4-FFF2-40B4-BE49-F238E27FC236}">
                <a16:creationId xmlns:a16="http://schemas.microsoft.com/office/drawing/2014/main" id="{7151CBE5-4181-47B3-BAC4-0759FB6EBE53}"/>
              </a:ext>
            </a:extLst>
          </p:cNvPr>
          <p:cNvSpPr>
            <a:spLocks noChangeShapeType="1"/>
          </p:cNvSpPr>
          <p:nvPr/>
        </p:nvSpPr>
        <p:spPr bwMode="auto">
          <a:xfrm flipV="1">
            <a:off x="3344788" y="3669829"/>
            <a:ext cx="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174" name="Line 1295">
            <a:extLst>
              <a:ext uri="{FF2B5EF4-FFF2-40B4-BE49-F238E27FC236}">
                <a16:creationId xmlns:a16="http://schemas.microsoft.com/office/drawing/2014/main" id="{1CA839D0-9B59-4538-BC86-6E17ABC23EE9}"/>
              </a:ext>
            </a:extLst>
          </p:cNvPr>
          <p:cNvSpPr>
            <a:spLocks noChangeShapeType="1"/>
          </p:cNvSpPr>
          <p:nvPr/>
        </p:nvSpPr>
        <p:spPr bwMode="auto">
          <a:xfrm flipV="1">
            <a:off x="1973188" y="3212629"/>
            <a:ext cx="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175" name="Line 1296">
            <a:extLst>
              <a:ext uri="{FF2B5EF4-FFF2-40B4-BE49-F238E27FC236}">
                <a16:creationId xmlns:a16="http://schemas.microsoft.com/office/drawing/2014/main" id="{8102550F-E361-4988-958B-A6C7FD0D3A89}"/>
              </a:ext>
            </a:extLst>
          </p:cNvPr>
          <p:cNvSpPr>
            <a:spLocks noChangeShapeType="1"/>
          </p:cNvSpPr>
          <p:nvPr/>
        </p:nvSpPr>
        <p:spPr bwMode="auto">
          <a:xfrm flipV="1">
            <a:off x="1973188" y="1841029"/>
            <a:ext cx="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176" name="Line 1297">
            <a:extLst>
              <a:ext uri="{FF2B5EF4-FFF2-40B4-BE49-F238E27FC236}">
                <a16:creationId xmlns:a16="http://schemas.microsoft.com/office/drawing/2014/main" id="{9707E8C2-2CBD-4DA5-8933-A1B6DC901446}"/>
              </a:ext>
            </a:extLst>
          </p:cNvPr>
          <p:cNvSpPr>
            <a:spLocks noChangeShapeType="1"/>
          </p:cNvSpPr>
          <p:nvPr/>
        </p:nvSpPr>
        <p:spPr bwMode="auto">
          <a:xfrm flipV="1">
            <a:off x="3344788" y="2298229"/>
            <a:ext cx="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177" name="Line 1298">
            <a:extLst>
              <a:ext uri="{FF2B5EF4-FFF2-40B4-BE49-F238E27FC236}">
                <a16:creationId xmlns:a16="http://schemas.microsoft.com/office/drawing/2014/main" id="{8B8B8E50-B7D6-410D-9300-831480F0ADAB}"/>
              </a:ext>
            </a:extLst>
          </p:cNvPr>
          <p:cNvSpPr>
            <a:spLocks noChangeShapeType="1"/>
          </p:cNvSpPr>
          <p:nvPr/>
        </p:nvSpPr>
        <p:spPr bwMode="auto">
          <a:xfrm flipH="1" flipV="1">
            <a:off x="1020688" y="1117129"/>
            <a:ext cx="533400" cy="1809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78" name="Line 1299">
            <a:extLst>
              <a:ext uri="{FF2B5EF4-FFF2-40B4-BE49-F238E27FC236}">
                <a16:creationId xmlns:a16="http://schemas.microsoft.com/office/drawing/2014/main" id="{1623868C-6263-43E9-A660-5AEE80A32C8B}"/>
              </a:ext>
            </a:extLst>
          </p:cNvPr>
          <p:cNvSpPr>
            <a:spLocks noChangeShapeType="1"/>
          </p:cNvSpPr>
          <p:nvPr/>
        </p:nvSpPr>
        <p:spPr bwMode="auto">
          <a:xfrm flipH="1" flipV="1">
            <a:off x="1020688" y="2488729"/>
            <a:ext cx="533400" cy="1809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79" name="Line 1300">
            <a:extLst>
              <a:ext uri="{FF2B5EF4-FFF2-40B4-BE49-F238E27FC236}">
                <a16:creationId xmlns:a16="http://schemas.microsoft.com/office/drawing/2014/main" id="{1E5F1425-B9B3-40C5-8A02-1BC2BFA3465B}"/>
              </a:ext>
            </a:extLst>
          </p:cNvPr>
          <p:cNvSpPr>
            <a:spLocks noChangeShapeType="1"/>
          </p:cNvSpPr>
          <p:nvPr/>
        </p:nvSpPr>
        <p:spPr bwMode="auto">
          <a:xfrm flipH="1" flipV="1">
            <a:off x="2392288" y="2945929"/>
            <a:ext cx="533400" cy="1809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0" name="Line 1301">
            <a:extLst>
              <a:ext uri="{FF2B5EF4-FFF2-40B4-BE49-F238E27FC236}">
                <a16:creationId xmlns:a16="http://schemas.microsoft.com/office/drawing/2014/main" id="{FC1F9DD6-FD68-46F2-9EC4-CC4CF169A4C0}"/>
              </a:ext>
            </a:extLst>
          </p:cNvPr>
          <p:cNvSpPr>
            <a:spLocks noChangeShapeType="1"/>
          </p:cNvSpPr>
          <p:nvPr/>
        </p:nvSpPr>
        <p:spPr bwMode="auto">
          <a:xfrm flipH="1" flipV="1">
            <a:off x="2392288" y="1574329"/>
            <a:ext cx="533400" cy="1809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1" name="Line 1302">
            <a:extLst>
              <a:ext uri="{FF2B5EF4-FFF2-40B4-BE49-F238E27FC236}">
                <a16:creationId xmlns:a16="http://schemas.microsoft.com/office/drawing/2014/main" id="{E1894C14-819A-49B2-B11D-7F41498BF6C6}"/>
              </a:ext>
            </a:extLst>
          </p:cNvPr>
          <p:cNvSpPr>
            <a:spLocks noChangeShapeType="1"/>
          </p:cNvSpPr>
          <p:nvPr/>
        </p:nvSpPr>
        <p:spPr bwMode="auto">
          <a:xfrm flipV="1">
            <a:off x="1706488" y="1298104"/>
            <a:ext cx="533400" cy="304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2" name="Line 1303">
            <a:extLst>
              <a:ext uri="{FF2B5EF4-FFF2-40B4-BE49-F238E27FC236}">
                <a16:creationId xmlns:a16="http://schemas.microsoft.com/office/drawing/2014/main" id="{0AE4B3CE-093E-4486-B1DA-F10747607FBF}"/>
              </a:ext>
            </a:extLst>
          </p:cNvPr>
          <p:cNvSpPr>
            <a:spLocks noChangeShapeType="1"/>
          </p:cNvSpPr>
          <p:nvPr/>
        </p:nvSpPr>
        <p:spPr bwMode="auto">
          <a:xfrm flipV="1">
            <a:off x="3078088" y="1755304"/>
            <a:ext cx="533400" cy="304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3" name="Line 1304">
            <a:extLst>
              <a:ext uri="{FF2B5EF4-FFF2-40B4-BE49-F238E27FC236}">
                <a16:creationId xmlns:a16="http://schemas.microsoft.com/office/drawing/2014/main" id="{D2F68E60-6AE6-48AF-83D7-4F5D3B952E65}"/>
              </a:ext>
            </a:extLst>
          </p:cNvPr>
          <p:cNvSpPr>
            <a:spLocks noChangeShapeType="1"/>
          </p:cNvSpPr>
          <p:nvPr/>
        </p:nvSpPr>
        <p:spPr bwMode="auto">
          <a:xfrm flipV="1">
            <a:off x="3078088" y="3126904"/>
            <a:ext cx="533400" cy="304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4" name="Line 1305">
            <a:extLst>
              <a:ext uri="{FF2B5EF4-FFF2-40B4-BE49-F238E27FC236}">
                <a16:creationId xmlns:a16="http://schemas.microsoft.com/office/drawing/2014/main" id="{7F8F8D95-4371-4691-A7BC-EE9DE7F29E3D}"/>
              </a:ext>
            </a:extLst>
          </p:cNvPr>
          <p:cNvSpPr>
            <a:spLocks noChangeShapeType="1"/>
          </p:cNvSpPr>
          <p:nvPr/>
        </p:nvSpPr>
        <p:spPr bwMode="auto">
          <a:xfrm flipV="1">
            <a:off x="1706488" y="2669704"/>
            <a:ext cx="533400" cy="304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5" name="Line 1306">
            <a:extLst>
              <a:ext uri="{FF2B5EF4-FFF2-40B4-BE49-F238E27FC236}">
                <a16:creationId xmlns:a16="http://schemas.microsoft.com/office/drawing/2014/main" id="{81533796-06F7-4D50-8D0A-7E5C3CD75142}"/>
              </a:ext>
            </a:extLst>
          </p:cNvPr>
          <p:cNvSpPr>
            <a:spLocks noChangeShapeType="1"/>
          </p:cNvSpPr>
          <p:nvPr/>
        </p:nvSpPr>
        <p:spPr bwMode="auto">
          <a:xfrm>
            <a:off x="1030213" y="1593379"/>
            <a:ext cx="45720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6" name="Line 1308">
            <a:extLst>
              <a:ext uri="{FF2B5EF4-FFF2-40B4-BE49-F238E27FC236}">
                <a16:creationId xmlns:a16="http://schemas.microsoft.com/office/drawing/2014/main" id="{BFE196E3-AA35-4D5B-B531-9927D59BC317}"/>
              </a:ext>
            </a:extLst>
          </p:cNvPr>
          <p:cNvSpPr>
            <a:spLocks noChangeShapeType="1"/>
          </p:cNvSpPr>
          <p:nvPr/>
        </p:nvSpPr>
        <p:spPr bwMode="auto">
          <a:xfrm>
            <a:off x="1030213" y="2964979"/>
            <a:ext cx="45720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7" name="Line 1309">
            <a:extLst>
              <a:ext uri="{FF2B5EF4-FFF2-40B4-BE49-F238E27FC236}">
                <a16:creationId xmlns:a16="http://schemas.microsoft.com/office/drawing/2014/main" id="{1ACC66DD-EFF4-4B34-82A2-5D48DBF71F5A}"/>
              </a:ext>
            </a:extLst>
          </p:cNvPr>
          <p:cNvSpPr>
            <a:spLocks noChangeShapeType="1"/>
          </p:cNvSpPr>
          <p:nvPr/>
        </p:nvSpPr>
        <p:spPr bwMode="auto">
          <a:xfrm>
            <a:off x="2401813" y="3422179"/>
            <a:ext cx="45720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8" name="Line 1310">
            <a:extLst>
              <a:ext uri="{FF2B5EF4-FFF2-40B4-BE49-F238E27FC236}">
                <a16:creationId xmlns:a16="http://schemas.microsoft.com/office/drawing/2014/main" id="{F61853F6-27A6-4505-9BAB-6FEF8F01BD0A}"/>
              </a:ext>
            </a:extLst>
          </p:cNvPr>
          <p:cNvSpPr>
            <a:spLocks noChangeShapeType="1"/>
          </p:cNvSpPr>
          <p:nvPr/>
        </p:nvSpPr>
        <p:spPr bwMode="auto">
          <a:xfrm>
            <a:off x="2401813" y="2050579"/>
            <a:ext cx="45720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9" name="テキスト ボックス 188">
            <a:extLst>
              <a:ext uri="{FF2B5EF4-FFF2-40B4-BE49-F238E27FC236}">
                <a16:creationId xmlns:a16="http://schemas.microsoft.com/office/drawing/2014/main" id="{45B41666-7C50-47BE-B1A6-255C739F0813}"/>
              </a:ext>
            </a:extLst>
          </p:cNvPr>
          <p:cNvSpPr txBox="1"/>
          <p:nvPr/>
        </p:nvSpPr>
        <p:spPr>
          <a:xfrm>
            <a:off x="1763688" y="4581128"/>
            <a:ext cx="1107996" cy="369332"/>
          </a:xfrm>
          <a:prstGeom prst="rect">
            <a:avLst/>
          </a:prstGeom>
          <a:noFill/>
        </p:spPr>
        <p:txBody>
          <a:bodyPr wrap="none" rtlCol="0">
            <a:spAutoFit/>
          </a:bodyPr>
          <a:lstStyle/>
          <a:p>
            <a:r>
              <a:rPr kumimoji="1" lang="ja-JP" altLang="en-US" dirty="0"/>
              <a:t>偏光素子</a:t>
            </a:r>
          </a:p>
        </p:txBody>
      </p:sp>
      <p:sp>
        <p:nvSpPr>
          <p:cNvPr id="190" name="テキスト ボックス 189">
            <a:extLst>
              <a:ext uri="{FF2B5EF4-FFF2-40B4-BE49-F238E27FC236}">
                <a16:creationId xmlns:a16="http://schemas.microsoft.com/office/drawing/2014/main" id="{5A952926-5192-4583-B3A9-2544E5CBD303}"/>
              </a:ext>
            </a:extLst>
          </p:cNvPr>
          <p:cNvSpPr txBox="1"/>
          <p:nvPr/>
        </p:nvSpPr>
        <p:spPr>
          <a:xfrm>
            <a:off x="3419872" y="4581128"/>
            <a:ext cx="1107996" cy="369332"/>
          </a:xfrm>
          <a:prstGeom prst="rect">
            <a:avLst/>
          </a:prstGeom>
          <a:noFill/>
        </p:spPr>
        <p:txBody>
          <a:bodyPr wrap="none" rtlCol="0">
            <a:spAutoFit/>
          </a:bodyPr>
          <a:lstStyle/>
          <a:p>
            <a:r>
              <a:rPr kumimoji="1" lang="ja-JP" altLang="en-US" dirty="0"/>
              <a:t>撮像素子</a:t>
            </a:r>
          </a:p>
        </p:txBody>
      </p:sp>
    </p:spTree>
    <p:extLst>
      <p:ext uri="{BB962C8B-B14F-4D97-AF65-F5344CB8AC3E}">
        <p14:creationId xmlns:p14="http://schemas.microsoft.com/office/powerpoint/2010/main" val="28598697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lang="ja-JP" altLang="en-US"/>
              <a:t>偏光レイトレーシング法</a:t>
            </a:r>
            <a:endParaRPr kumimoji="1" lang="ja-JP" altLang="en-US" dirty="0"/>
          </a:p>
        </p:txBody>
      </p:sp>
      <p:sp>
        <p:nvSpPr>
          <p:cNvPr id="5" name="サブタイトル 4"/>
          <p:cNvSpPr>
            <a:spLocks noGrp="1"/>
          </p:cNvSpPr>
          <p:nvPr>
            <p:ph type="subTitle" sz="quarter" idx="1"/>
          </p:nvPr>
        </p:nvSpPr>
        <p:spPr/>
        <p:txBody>
          <a:bodyPr>
            <a:normAutofit/>
          </a:bodyPr>
          <a:lstStyle/>
          <a:p>
            <a:pPr algn="l"/>
            <a:r>
              <a:rPr lang="en-US" altLang="ja-JP" dirty="0"/>
              <a:t>[1] Miyazaki, </a:t>
            </a:r>
            <a:r>
              <a:rPr lang="en-US" altLang="ja-JP" dirty="0" err="1"/>
              <a:t>Ikeuchi</a:t>
            </a:r>
            <a:r>
              <a:rPr lang="en-US" altLang="ja-JP" dirty="0"/>
              <a:t>, 2007 (10.1109/TPAMI.2007.1117)</a:t>
            </a:r>
            <a:endParaRPr kumimoji="1" lang="ja-JP" altLang="en-US" dirty="0"/>
          </a:p>
        </p:txBody>
      </p:sp>
    </p:spTree>
    <p:extLst>
      <p:ext uri="{BB962C8B-B14F-4D97-AF65-F5344CB8AC3E}">
        <p14:creationId xmlns:p14="http://schemas.microsoft.com/office/powerpoint/2010/main" val="1639761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ja-JP" altLang="en-US" dirty="0"/>
              <a:t>透明物体</a:t>
            </a:r>
          </a:p>
        </p:txBody>
      </p:sp>
      <p:sp>
        <p:nvSpPr>
          <p:cNvPr id="246787" name="Rectangle 3"/>
          <p:cNvSpPr>
            <a:spLocks noGrp="1" noChangeArrowheads="1"/>
          </p:cNvSpPr>
          <p:nvPr>
            <p:ph type="body" sz="quarter" idx="13"/>
          </p:nvPr>
        </p:nvSpPr>
        <p:spPr>
          <a:prstGeom prst="rect">
            <a:avLst/>
          </a:prstGeom>
        </p:spPr>
        <p:txBody>
          <a:bodyPr/>
          <a:lstStyle/>
          <a:p>
            <a:r>
              <a:rPr lang="ja-JP" altLang="en-US" dirty="0"/>
              <a:t>透明な物体の３次元形状を計測する</a:t>
            </a:r>
          </a:p>
          <a:p>
            <a:pPr lvl="1"/>
            <a:r>
              <a:rPr lang="ja-JP" altLang="en-US" dirty="0"/>
              <a:t>偏光を解析する</a:t>
            </a:r>
          </a:p>
        </p:txBody>
      </p:sp>
      <p:grpSp>
        <p:nvGrpSpPr>
          <p:cNvPr id="2" name="Group 96"/>
          <p:cNvGrpSpPr>
            <a:grpSpLocks/>
          </p:cNvGrpSpPr>
          <p:nvPr/>
        </p:nvGrpSpPr>
        <p:grpSpPr bwMode="auto">
          <a:xfrm>
            <a:off x="6156251" y="2328887"/>
            <a:ext cx="2366962" cy="2814638"/>
            <a:chOff x="3923" y="2341"/>
            <a:chExt cx="1491" cy="1773"/>
          </a:xfrm>
        </p:grpSpPr>
        <p:pic>
          <p:nvPicPr>
            <p:cNvPr id="246797" name="Picture 13" descr="render"/>
            <p:cNvPicPr>
              <a:picLocks noChangeAspect="1" noChangeArrowheads="1"/>
            </p:cNvPicPr>
            <p:nvPr/>
          </p:nvPicPr>
          <p:blipFill>
            <a:blip r:embed="rId2" cstate="print"/>
            <a:srcRect/>
            <a:stretch>
              <a:fillRect/>
            </a:stretch>
          </p:blipFill>
          <p:spPr bwMode="auto">
            <a:xfrm>
              <a:off x="4089" y="2543"/>
              <a:ext cx="938" cy="523"/>
            </a:xfrm>
            <a:prstGeom prst="rect">
              <a:avLst/>
            </a:prstGeom>
            <a:noFill/>
          </p:spPr>
        </p:pic>
        <p:sp>
          <p:nvSpPr>
            <p:cNvPr id="246798" name="Rectangle 14"/>
            <p:cNvSpPr>
              <a:spLocks noChangeArrowheads="1"/>
            </p:cNvSpPr>
            <p:nvPr/>
          </p:nvSpPr>
          <p:spPr bwMode="auto">
            <a:xfrm>
              <a:off x="3991" y="2341"/>
              <a:ext cx="1152" cy="881"/>
            </a:xfrm>
            <a:prstGeom prst="rect">
              <a:avLst/>
            </a:prstGeom>
            <a:noFill/>
            <a:ln w="38100" cap="sq">
              <a:solidFill>
                <a:srgbClr val="000000"/>
              </a:solidFill>
              <a:miter lim="800000"/>
              <a:headEnd type="none" w="sm" len="sm"/>
              <a:tailEnd type="none" w="sm" len="sm"/>
            </a:ln>
            <a:effectLst/>
          </p:spPr>
          <p:txBody>
            <a:bodyPr wrap="none" anchor="ctr"/>
            <a:lstStyle/>
            <a:p>
              <a:endParaRPr lang="ja-JP" altLang="en-US"/>
            </a:p>
          </p:txBody>
        </p:sp>
        <p:sp>
          <p:nvSpPr>
            <p:cNvPr id="246799" name="AutoShape 15"/>
            <p:cNvSpPr>
              <a:spLocks noChangeArrowheads="1"/>
            </p:cNvSpPr>
            <p:nvPr/>
          </p:nvSpPr>
          <p:spPr bwMode="auto">
            <a:xfrm flipV="1">
              <a:off x="3923" y="3628"/>
              <a:ext cx="1288" cy="203"/>
            </a:xfrm>
            <a:custGeom>
              <a:avLst/>
              <a:gdLst>
                <a:gd name="G0" fmla="+- 1084 0 0"/>
                <a:gd name="G1" fmla="+- 21600 0 1084"/>
                <a:gd name="G2" fmla="*/ 1084 1 2"/>
                <a:gd name="G3" fmla="+- 21600 0 G2"/>
                <a:gd name="G4" fmla="+/ 1084 21600 2"/>
                <a:gd name="G5" fmla="+/ G1 0 2"/>
                <a:gd name="G6" fmla="*/ 21600 21600 1084"/>
                <a:gd name="G7" fmla="*/ G6 1 2"/>
                <a:gd name="G8" fmla="+- 21600 0 G7"/>
                <a:gd name="G9" fmla="*/ 21600 1 2"/>
                <a:gd name="G10" fmla="+- 1084 0 G9"/>
                <a:gd name="G11" fmla="?: G10 G8 0"/>
                <a:gd name="G12" fmla="?: G10 G7 21600"/>
                <a:gd name="T0" fmla="*/ 21058 w 21600"/>
                <a:gd name="T1" fmla="*/ 10800 h 21600"/>
                <a:gd name="T2" fmla="*/ 10800 w 21600"/>
                <a:gd name="T3" fmla="*/ 21600 h 21600"/>
                <a:gd name="T4" fmla="*/ 542 w 21600"/>
                <a:gd name="T5" fmla="*/ 10800 h 21600"/>
                <a:gd name="T6" fmla="*/ 10800 w 21600"/>
                <a:gd name="T7" fmla="*/ 0 h 21600"/>
                <a:gd name="T8" fmla="*/ 2342 w 21600"/>
                <a:gd name="T9" fmla="*/ 2342 h 21600"/>
                <a:gd name="T10" fmla="*/ 19258 w 21600"/>
                <a:gd name="T11" fmla="*/ 19258 h 21600"/>
              </a:gdLst>
              <a:ahLst/>
              <a:cxnLst>
                <a:cxn ang="0">
                  <a:pos x="T0" y="T1"/>
                </a:cxn>
                <a:cxn ang="0">
                  <a:pos x="T2" y="T3"/>
                </a:cxn>
                <a:cxn ang="0">
                  <a:pos x="T4" y="T5"/>
                </a:cxn>
                <a:cxn ang="0">
                  <a:pos x="T6" y="T7"/>
                </a:cxn>
              </a:cxnLst>
              <a:rect l="T8" t="T9" r="T10" b="T11"/>
              <a:pathLst>
                <a:path w="21600" h="21600">
                  <a:moveTo>
                    <a:pt x="0" y="0"/>
                  </a:moveTo>
                  <a:lnTo>
                    <a:pt x="1084" y="21600"/>
                  </a:lnTo>
                  <a:lnTo>
                    <a:pt x="20516" y="21600"/>
                  </a:lnTo>
                  <a:lnTo>
                    <a:pt x="21600" y="0"/>
                  </a:lnTo>
                  <a:close/>
                </a:path>
              </a:pathLst>
            </a:custGeom>
            <a:noFill/>
            <a:ln w="38100" cap="sq">
              <a:solidFill>
                <a:srgbClr val="000000"/>
              </a:solidFill>
              <a:miter lim="800000"/>
              <a:headEnd type="none" w="sm" len="sm"/>
              <a:tailEnd type="none" w="sm" len="sm"/>
            </a:ln>
            <a:effectLst/>
          </p:spPr>
          <p:txBody>
            <a:bodyPr wrap="none" anchor="ctr"/>
            <a:lstStyle/>
            <a:p>
              <a:endParaRPr lang="ja-JP" altLang="en-US"/>
            </a:p>
          </p:txBody>
        </p:sp>
        <p:sp>
          <p:nvSpPr>
            <p:cNvPr id="246800" name="Rectangle 16"/>
            <p:cNvSpPr>
              <a:spLocks noChangeArrowheads="1"/>
            </p:cNvSpPr>
            <p:nvPr/>
          </p:nvSpPr>
          <p:spPr bwMode="auto">
            <a:xfrm>
              <a:off x="3991" y="3290"/>
              <a:ext cx="1152" cy="270"/>
            </a:xfrm>
            <a:prstGeom prst="rect">
              <a:avLst/>
            </a:prstGeom>
            <a:noFill/>
            <a:ln w="38100" cap="sq">
              <a:solidFill>
                <a:srgbClr val="000000"/>
              </a:solidFill>
              <a:miter lim="800000"/>
              <a:headEnd type="none" w="sm" len="sm"/>
              <a:tailEnd type="none" w="sm" len="sm"/>
            </a:ln>
            <a:effectLst/>
          </p:spPr>
          <p:txBody>
            <a:bodyPr wrap="none" anchor="ctr"/>
            <a:lstStyle/>
            <a:p>
              <a:endParaRPr lang="ja-JP" altLang="en-US"/>
            </a:p>
          </p:txBody>
        </p:sp>
        <p:sp>
          <p:nvSpPr>
            <p:cNvPr id="246801" name="Oval 17"/>
            <p:cNvSpPr>
              <a:spLocks noChangeArrowheads="1"/>
            </p:cNvSpPr>
            <p:nvPr/>
          </p:nvSpPr>
          <p:spPr bwMode="auto">
            <a:xfrm>
              <a:off x="5279" y="3628"/>
              <a:ext cx="135" cy="203"/>
            </a:xfrm>
            <a:prstGeom prst="ellipse">
              <a:avLst/>
            </a:prstGeom>
            <a:noFill/>
            <a:ln w="38100" cap="sq">
              <a:solidFill>
                <a:srgbClr val="000000"/>
              </a:solidFill>
              <a:round/>
              <a:headEnd type="none" w="sm" len="sm"/>
              <a:tailEnd type="none" w="sm" len="sm"/>
            </a:ln>
            <a:effectLst/>
          </p:spPr>
          <p:txBody>
            <a:bodyPr wrap="none" anchor="ctr"/>
            <a:lstStyle/>
            <a:p>
              <a:endParaRPr lang="ja-JP" altLang="en-US"/>
            </a:p>
          </p:txBody>
        </p:sp>
        <p:sp>
          <p:nvSpPr>
            <p:cNvPr id="246802" name="Line 18"/>
            <p:cNvSpPr>
              <a:spLocks noChangeShapeType="1"/>
            </p:cNvSpPr>
            <p:nvPr/>
          </p:nvSpPr>
          <p:spPr bwMode="auto">
            <a:xfrm>
              <a:off x="5279" y="3729"/>
              <a:ext cx="135" cy="0"/>
            </a:xfrm>
            <a:prstGeom prst="line">
              <a:avLst/>
            </a:prstGeom>
            <a:noFill/>
            <a:ln w="38100" cap="sq">
              <a:solidFill>
                <a:srgbClr val="000000"/>
              </a:solidFill>
              <a:round/>
              <a:headEnd type="none" w="sm" len="sm"/>
              <a:tailEnd type="none" w="sm" len="sm"/>
            </a:ln>
            <a:effectLst/>
          </p:spPr>
          <p:txBody>
            <a:bodyPr wrap="none" anchor="ctr"/>
            <a:lstStyle/>
            <a:p>
              <a:endParaRPr lang="ja-JP" altLang="en-US"/>
            </a:p>
          </p:txBody>
        </p:sp>
        <p:sp>
          <p:nvSpPr>
            <p:cNvPr id="246803" name="Freeform 19"/>
            <p:cNvSpPr>
              <a:spLocks/>
            </p:cNvSpPr>
            <p:nvPr/>
          </p:nvSpPr>
          <p:spPr bwMode="auto">
            <a:xfrm>
              <a:off x="5351" y="3655"/>
              <a:ext cx="1" cy="76"/>
            </a:xfrm>
            <a:custGeom>
              <a:avLst/>
              <a:gdLst/>
              <a:ahLst/>
              <a:cxnLst>
                <a:cxn ang="0">
                  <a:pos x="0" y="0"/>
                </a:cxn>
                <a:cxn ang="0">
                  <a:pos x="0" y="54"/>
                </a:cxn>
              </a:cxnLst>
              <a:rect l="0" t="0" r="r" b="b"/>
              <a:pathLst>
                <a:path w="1" h="54">
                  <a:moveTo>
                    <a:pt x="0" y="0"/>
                  </a:moveTo>
                  <a:lnTo>
                    <a:pt x="0" y="54"/>
                  </a:lnTo>
                </a:path>
              </a:pathLst>
            </a:custGeom>
            <a:noFill/>
            <a:ln w="38100" cap="sq" cmpd="sng">
              <a:solidFill>
                <a:srgbClr val="000000"/>
              </a:solidFill>
              <a:prstDash val="solid"/>
              <a:round/>
              <a:headEnd type="none" w="sm" len="sm"/>
              <a:tailEnd type="none" w="sm" len="sm"/>
            </a:ln>
            <a:effectLst/>
          </p:spPr>
          <p:txBody>
            <a:bodyPr wrap="none" anchor="ctr"/>
            <a:lstStyle/>
            <a:p>
              <a:endParaRPr lang="ja-JP" altLang="en-US"/>
            </a:p>
          </p:txBody>
        </p:sp>
        <p:sp>
          <p:nvSpPr>
            <p:cNvPr id="246804" name="Line 20"/>
            <p:cNvSpPr>
              <a:spLocks noChangeShapeType="1"/>
            </p:cNvSpPr>
            <p:nvPr/>
          </p:nvSpPr>
          <p:spPr bwMode="auto">
            <a:xfrm>
              <a:off x="4058" y="3696"/>
              <a:ext cx="1018" cy="0"/>
            </a:xfrm>
            <a:prstGeom prst="line">
              <a:avLst/>
            </a:prstGeom>
            <a:noFill/>
            <a:ln w="38100" cap="rnd" cmpd="dbl">
              <a:solidFill>
                <a:srgbClr val="000000"/>
              </a:solidFill>
              <a:prstDash val="sysDot"/>
              <a:round/>
              <a:headEnd type="none" w="sm" len="sm"/>
              <a:tailEnd type="none" w="sm" len="sm"/>
            </a:ln>
            <a:effectLst/>
          </p:spPr>
          <p:txBody>
            <a:bodyPr wrap="none" anchor="ctr"/>
            <a:lstStyle/>
            <a:p>
              <a:endParaRPr lang="ja-JP" altLang="en-US"/>
            </a:p>
          </p:txBody>
        </p:sp>
        <p:sp>
          <p:nvSpPr>
            <p:cNvPr id="246805" name="Line 21"/>
            <p:cNvSpPr>
              <a:spLocks noChangeShapeType="1"/>
            </p:cNvSpPr>
            <p:nvPr/>
          </p:nvSpPr>
          <p:spPr bwMode="auto">
            <a:xfrm>
              <a:off x="4058" y="3763"/>
              <a:ext cx="1018" cy="0"/>
            </a:xfrm>
            <a:prstGeom prst="line">
              <a:avLst/>
            </a:prstGeom>
            <a:noFill/>
            <a:ln w="38100" cap="rnd" cmpd="dbl">
              <a:solidFill>
                <a:srgbClr val="000000"/>
              </a:solidFill>
              <a:prstDash val="sysDot"/>
              <a:round/>
              <a:headEnd type="none" w="sm" len="sm"/>
              <a:tailEnd type="none" w="sm" len="sm"/>
            </a:ln>
            <a:effectLst/>
          </p:spPr>
          <p:txBody>
            <a:bodyPr wrap="none" anchor="ctr"/>
            <a:lstStyle/>
            <a:p>
              <a:endParaRPr lang="ja-JP" altLang="en-US"/>
            </a:p>
          </p:txBody>
        </p:sp>
        <p:sp>
          <p:nvSpPr>
            <p:cNvPr id="246806" name="Line 22"/>
            <p:cNvSpPr>
              <a:spLocks noChangeShapeType="1"/>
            </p:cNvSpPr>
            <p:nvPr/>
          </p:nvSpPr>
          <p:spPr bwMode="auto">
            <a:xfrm>
              <a:off x="4804" y="3357"/>
              <a:ext cx="272" cy="0"/>
            </a:xfrm>
            <a:prstGeom prst="line">
              <a:avLst/>
            </a:prstGeom>
            <a:noFill/>
            <a:ln w="38100" cap="sq">
              <a:solidFill>
                <a:srgbClr val="000000"/>
              </a:solidFill>
              <a:round/>
              <a:headEnd type="none" w="sm" len="sm"/>
              <a:tailEnd type="none" w="sm" len="sm"/>
            </a:ln>
            <a:effectLst/>
          </p:spPr>
          <p:txBody>
            <a:bodyPr wrap="none" anchor="ctr"/>
            <a:lstStyle/>
            <a:p>
              <a:endParaRPr lang="ja-JP" altLang="en-US"/>
            </a:p>
          </p:txBody>
        </p:sp>
        <p:sp>
          <p:nvSpPr>
            <p:cNvPr id="246807" name="Line 23"/>
            <p:cNvSpPr>
              <a:spLocks noChangeShapeType="1"/>
            </p:cNvSpPr>
            <p:nvPr/>
          </p:nvSpPr>
          <p:spPr bwMode="auto">
            <a:xfrm>
              <a:off x="4804" y="3425"/>
              <a:ext cx="272" cy="0"/>
            </a:xfrm>
            <a:prstGeom prst="line">
              <a:avLst/>
            </a:prstGeom>
            <a:noFill/>
            <a:ln w="38100" cap="sq">
              <a:solidFill>
                <a:srgbClr val="000000"/>
              </a:solidFill>
              <a:round/>
              <a:headEnd type="none" w="sm" len="sm"/>
              <a:tailEnd type="none" w="sm" len="sm"/>
            </a:ln>
            <a:effectLst/>
          </p:spPr>
          <p:txBody>
            <a:bodyPr wrap="none" anchor="ctr"/>
            <a:lstStyle/>
            <a:p>
              <a:endParaRPr lang="ja-JP" altLang="en-US"/>
            </a:p>
          </p:txBody>
        </p:sp>
        <p:sp>
          <p:nvSpPr>
            <p:cNvPr id="246808" name="Oval 24"/>
            <p:cNvSpPr>
              <a:spLocks noChangeArrowheads="1"/>
            </p:cNvSpPr>
            <p:nvPr/>
          </p:nvSpPr>
          <p:spPr bwMode="auto">
            <a:xfrm>
              <a:off x="4058" y="3357"/>
              <a:ext cx="68" cy="68"/>
            </a:xfrm>
            <a:prstGeom prst="ellipse">
              <a:avLst/>
            </a:prstGeom>
            <a:solidFill>
              <a:srgbClr val="000000"/>
            </a:solidFill>
            <a:ln w="12700" cap="sq">
              <a:solidFill>
                <a:srgbClr val="000000"/>
              </a:solidFill>
              <a:round/>
              <a:headEnd type="none" w="sm" len="sm"/>
              <a:tailEnd type="none" w="sm" len="sm"/>
            </a:ln>
            <a:effectLst/>
          </p:spPr>
          <p:txBody>
            <a:bodyPr wrap="none" anchor="ctr"/>
            <a:lstStyle/>
            <a:p>
              <a:endParaRPr lang="ja-JP" altLang="en-US"/>
            </a:p>
          </p:txBody>
        </p:sp>
        <p:sp>
          <p:nvSpPr>
            <p:cNvPr id="246809" name="Rectangle 25" descr="30%"/>
            <p:cNvSpPr>
              <a:spLocks noChangeArrowheads="1"/>
            </p:cNvSpPr>
            <p:nvPr/>
          </p:nvSpPr>
          <p:spPr bwMode="auto">
            <a:xfrm>
              <a:off x="4195" y="3357"/>
              <a:ext cx="135" cy="136"/>
            </a:xfrm>
            <a:prstGeom prst="rect">
              <a:avLst/>
            </a:prstGeom>
            <a:pattFill prst="pct30">
              <a:fgClr>
                <a:srgbClr val="000000"/>
              </a:fgClr>
              <a:bgClr>
                <a:srgbClr val="FFFFFF"/>
              </a:bgClr>
            </a:pattFill>
            <a:ln w="12700" cap="sq">
              <a:noFill/>
              <a:miter lim="800000"/>
              <a:headEnd type="none" w="sm" len="sm"/>
              <a:tailEnd type="none" w="sm" len="sm"/>
            </a:ln>
            <a:effectLst/>
          </p:spPr>
          <p:txBody>
            <a:bodyPr wrap="none" anchor="ctr"/>
            <a:lstStyle/>
            <a:p>
              <a:endParaRPr lang="ja-JP" altLang="en-US"/>
            </a:p>
          </p:txBody>
        </p:sp>
        <p:sp>
          <p:nvSpPr>
            <p:cNvPr id="246810" name="Text Box 26"/>
            <p:cNvSpPr txBox="1">
              <a:spLocks noChangeArrowheads="1"/>
            </p:cNvSpPr>
            <p:nvPr/>
          </p:nvSpPr>
          <p:spPr bwMode="auto">
            <a:xfrm>
              <a:off x="4019" y="3826"/>
              <a:ext cx="1268" cy="288"/>
            </a:xfrm>
            <a:prstGeom prst="rect">
              <a:avLst/>
            </a:prstGeom>
            <a:noFill/>
            <a:ln w="9525">
              <a:noFill/>
              <a:miter lim="800000"/>
              <a:headEnd/>
              <a:tailEnd/>
            </a:ln>
            <a:effectLst/>
          </p:spPr>
          <p:txBody>
            <a:bodyPr wrap="none">
              <a:spAutoFit/>
            </a:bodyPr>
            <a:lstStyle/>
            <a:p>
              <a:pPr algn="l"/>
              <a:r>
                <a:rPr lang="ja-JP" altLang="en-US"/>
                <a:t>仮想透明物体</a:t>
              </a:r>
              <a:endParaRPr lang="en-US" altLang="ja-JP"/>
            </a:p>
          </p:txBody>
        </p:sp>
      </p:grpSp>
      <p:sp>
        <p:nvSpPr>
          <p:cNvPr id="246812" name="AutoShape 28"/>
          <p:cNvSpPr>
            <a:spLocks noChangeArrowheads="1"/>
          </p:cNvSpPr>
          <p:nvPr/>
        </p:nvSpPr>
        <p:spPr bwMode="auto">
          <a:xfrm>
            <a:off x="3779763" y="3265512"/>
            <a:ext cx="2305050" cy="358775"/>
          </a:xfrm>
          <a:prstGeom prst="rightArrow">
            <a:avLst>
              <a:gd name="adj1" fmla="val 50000"/>
              <a:gd name="adj2" fmla="val 160619"/>
            </a:avLst>
          </a:prstGeom>
          <a:solidFill>
            <a:srgbClr val="33CCCC"/>
          </a:solidFill>
          <a:ln w="12700" algn="ctr">
            <a:noFill/>
            <a:miter lim="800000"/>
            <a:headEnd/>
            <a:tailEnd/>
          </a:ln>
          <a:effectLst/>
        </p:spPr>
        <p:txBody>
          <a:bodyPr lIns="90000" tIns="46800" rIns="90000" bIns="46800" anchor="ctr">
            <a:spAutoFit/>
          </a:bodyPr>
          <a:lstStyle/>
          <a:p>
            <a:endParaRPr lang="ja-JP" altLang="en-US"/>
          </a:p>
        </p:txBody>
      </p:sp>
      <p:grpSp>
        <p:nvGrpSpPr>
          <p:cNvPr id="3" name="Group 97"/>
          <p:cNvGrpSpPr>
            <a:grpSpLocks/>
          </p:cNvGrpSpPr>
          <p:nvPr/>
        </p:nvGrpSpPr>
        <p:grpSpPr bwMode="auto">
          <a:xfrm>
            <a:off x="1403276" y="2762275"/>
            <a:ext cx="2087562" cy="1916112"/>
            <a:chOff x="929" y="2614"/>
            <a:chExt cx="1315" cy="1207"/>
          </a:xfrm>
        </p:grpSpPr>
        <p:pic>
          <p:nvPicPr>
            <p:cNvPr id="246794" name="Picture 10" descr="photo"/>
            <p:cNvPicPr>
              <a:picLocks noChangeAspect="1" noChangeArrowheads="1"/>
            </p:cNvPicPr>
            <p:nvPr/>
          </p:nvPicPr>
          <p:blipFill>
            <a:blip r:embed="rId3" cstate="print"/>
            <a:srcRect/>
            <a:stretch>
              <a:fillRect/>
            </a:stretch>
          </p:blipFill>
          <p:spPr bwMode="auto">
            <a:xfrm>
              <a:off x="929" y="2614"/>
              <a:ext cx="1315" cy="916"/>
            </a:xfrm>
            <a:prstGeom prst="rect">
              <a:avLst/>
            </a:prstGeom>
            <a:noFill/>
          </p:spPr>
        </p:pic>
        <p:sp>
          <p:nvSpPr>
            <p:cNvPr id="246795" name="Text Box 11"/>
            <p:cNvSpPr txBox="1">
              <a:spLocks noChangeArrowheads="1"/>
            </p:cNvSpPr>
            <p:nvPr/>
          </p:nvSpPr>
          <p:spPr bwMode="auto">
            <a:xfrm>
              <a:off x="1015" y="3533"/>
              <a:ext cx="1076" cy="288"/>
            </a:xfrm>
            <a:prstGeom prst="rect">
              <a:avLst/>
            </a:prstGeom>
            <a:noFill/>
            <a:ln w="9525">
              <a:noFill/>
              <a:miter lim="800000"/>
              <a:headEnd/>
              <a:tailEnd/>
            </a:ln>
            <a:effectLst/>
          </p:spPr>
          <p:txBody>
            <a:bodyPr wrap="none">
              <a:spAutoFit/>
            </a:bodyPr>
            <a:lstStyle/>
            <a:p>
              <a:r>
                <a:rPr lang="ja-JP" altLang="en-US"/>
                <a:t>実透明物体</a:t>
              </a:r>
              <a:endParaRPr lang="en-US" altLang="ja-JP"/>
            </a:p>
          </p:txBody>
        </p:sp>
      </p:grpSp>
      <p:grpSp>
        <p:nvGrpSpPr>
          <p:cNvPr id="4" name="Group 99"/>
          <p:cNvGrpSpPr>
            <a:grpSpLocks/>
          </p:cNvGrpSpPr>
          <p:nvPr/>
        </p:nvGrpSpPr>
        <p:grpSpPr bwMode="auto">
          <a:xfrm>
            <a:off x="755576" y="2328887"/>
            <a:ext cx="1317625" cy="750888"/>
            <a:chOff x="521" y="2341"/>
            <a:chExt cx="830" cy="473"/>
          </a:xfrm>
        </p:grpSpPr>
        <p:sp>
          <p:nvSpPr>
            <p:cNvPr id="246817" name="Line 33"/>
            <p:cNvSpPr>
              <a:spLocks noChangeShapeType="1"/>
            </p:cNvSpPr>
            <p:nvPr/>
          </p:nvSpPr>
          <p:spPr bwMode="auto">
            <a:xfrm>
              <a:off x="521" y="2341"/>
              <a:ext cx="830" cy="473"/>
            </a:xfrm>
            <a:prstGeom prst="line">
              <a:avLst/>
            </a:prstGeom>
            <a:noFill/>
            <a:ln w="38100">
              <a:solidFill>
                <a:srgbClr val="FFFF00"/>
              </a:solidFill>
              <a:round/>
              <a:headEnd/>
              <a:tailEnd type="triangle" w="med" len="med"/>
            </a:ln>
            <a:effectLst/>
          </p:spPr>
          <p:txBody>
            <a:bodyPr/>
            <a:lstStyle/>
            <a:p>
              <a:endParaRPr lang="ja-JP" altLang="en-US"/>
            </a:p>
          </p:txBody>
        </p:sp>
        <p:grpSp>
          <p:nvGrpSpPr>
            <p:cNvPr id="5" name="Group 67"/>
            <p:cNvGrpSpPr>
              <a:grpSpLocks/>
            </p:cNvGrpSpPr>
            <p:nvPr/>
          </p:nvGrpSpPr>
          <p:grpSpPr bwMode="auto">
            <a:xfrm>
              <a:off x="567" y="2387"/>
              <a:ext cx="641" cy="317"/>
              <a:chOff x="703" y="2476"/>
              <a:chExt cx="641" cy="317"/>
            </a:xfrm>
          </p:grpSpPr>
          <p:sp>
            <p:nvSpPr>
              <p:cNvPr id="246832" name="Freeform 48"/>
              <p:cNvSpPr>
                <a:spLocks/>
              </p:cNvSpPr>
              <p:nvPr/>
            </p:nvSpPr>
            <p:spPr bwMode="auto">
              <a:xfrm rot="1680000">
                <a:off x="703" y="2476"/>
                <a:ext cx="630" cy="317"/>
              </a:xfrm>
              <a:custGeom>
                <a:avLst/>
                <a:gdLst/>
                <a:ahLst/>
                <a:cxnLst>
                  <a:cxn ang="0">
                    <a:pos x="0" y="480"/>
                  </a:cxn>
                  <a:cxn ang="0">
                    <a:pos x="240" y="144"/>
                  </a:cxn>
                  <a:cxn ang="0">
                    <a:pos x="528" y="0"/>
                  </a:cxn>
                  <a:cxn ang="0">
                    <a:pos x="768" y="144"/>
                  </a:cxn>
                  <a:cxn ang="0">
                    <a:pos x="1008" y="480"/>
                  </a:cxn>
                  <a:cxn ang="0">
                    <a:pos x="1296" y="864"/>
                  </a:cxn>
                  <a:cxn ang="0">
                    <a:pos x="1536" y="1008"/>
                  </a:cxn>
                  <a:cxn ang="0">
                    <a:pos x="1776" y="864"/>
                  </a:cxn>
                  <a:cxn ang="0">
                    <a:pos x="2064" y="480"/>
                  </a:cxn>
                  <a:cxn ang="0">
                    <a:pos x="2304" y="144"/>
                  </a:cxn>
                  <a:cxn ang="0">
                    <a:pos x="2592" y="0"/>
                  </a:cxn>
                  <a:cxn ang="0">
                    <a:pos x="2832" y="144"/>
                  </a:cxn>
                  <a:cxn ang="0">
                    <a:pos x="3072" y="480"/>
                  </a:cxn>
                  <a:cxn ang="0">
                    <a:pos x="3360" y="864"/>
                  </a:cxn>
                  <a:cxn ang="0">
                    <a:pos x="3600" y="1008"/>
                  </a:cxn>
                  <a:cxn ang="0">
                    <a:pos x="3840" y="864"/>
                  </a:cxn>
                  <a:cxn ang="0">
                    <a:pos x="4128" y="480"/>
                  </a:cxn>
                  <a:cxn ang="0">
                    <a:pos x="4368" y="144"/>
                  </a:cxn>
                  <a:cxn ang="0">
                    <a:pos x="4656" y="0"/>
                  </a:cxn>
                  <a:cxn ang="0">
                    <a:pos x="4896" y="144"/>
                  </a:cxn>
                  <a:cxn ang="0">
                    <a:pos x="5136" y="480"/>
                  </a:cxn>
                  <a:cxn ang="0">
                    <a:pos x="5424" y="864"/>
                  </a:cxn>
                  <a:cxn ang="0">
                    <a:pos x="5664" y="1008"/>
                  </a:cxn>
                </a:cxnLst>
                <a:rect l="0" t="0" r="r" b="b"/>
                <a:pathLst>
                  <a:path w="5664" h="1008">
                    <a:moveTo>
                      <a:pt x="0" y="480"/>
                    </a:moveTo>
                    <a:cubicBezTo>
                      <a:pt x="76" y="352"/>
                      <a:pt x="152" y="224"/>
                      <a:pt x="240" y="144"/>
                    </a:cubicBezTo>
                    <a:cubicBezTo>
                      <a:pt x="328" y="64"/>
                      <a:pt x="440" y="0"/>
                      <a:pt x="528" y="0"/>
                    </a:cubicBezTo>
                    <a:cubicBezTo>
                      <a:pt x="616" y="0"/>
                      <a:pt x="688" y="64"/>
                      <a:pt x="768" y="144"/>
                    </a:cubicBezTo>
                    <a:cubicBezTo>
                      <a:pt x="848" y="224"/>
                      <a:pt x="920" y="360"/>
                      <a:pt x="1008" y="480"/>
                    </a:cubicBezTo>
                    <a:cubicBezTo>
                      <a:pt x="1096" y="600"/>
                      <a:pt x="1208" y="776"/>
                      <a:pt x="1296" y="864"/>
                    </a:cubicBezTo>
                    <a:cubicBezTo>
                      <a:pt x="1384" y="952"/>
                      <a:pt x="1456" y="1008"/>
                      <a:pt x="1536" y="1008"/>
                    </a:cubicBezTo>
                    <a:cubicBezTo>
                      <a:pt x="1616" y="1008"/>
                      <a:pt x="1688" y="952"/>
                      <a:pt x="1776" y="864"/>
                    </a:cubicBezTo>
                    <a:cubicBezTo>
                      <a:pt x="1864" y="776"/>
                      <a:pt x="1976" y="600"/>
                      <a:pt x="2064" y="480"/>
                    </a:cubicBezTo>
                    <a:cubicBezTo>
                      <a:pt x="2152" y="360"/>
                      <a:pt x="2216" y="224"/>
                      <a:pt x="2304" y="144"/>
                    </a:cubicBezTo>
                    <a:cubicBezTo>
                      <a:pt x="2392" y="64"/>
                      <a:pt x="2504" y="0"/>
                      <a:pt x="2592" y="0"/>
                    </a:cubicBezTo>
                    <a:cubicBezTo>
                      <a:pt x="2680" y="0"/>
                      <a:pt x="2752" y="64"/>
                      <a:pt x="2832" y="144"/>
                    </a:cubicBezTo>
                    <a:cubicBezTo>
                      <a:pt x="2912" y="224"/>
                      <a:pt x="2984" y="360"/>
                      <a:pt x="3072" y="480"/>
                    </a:cubicBezTo>
                    <a:cubicBezTo>
                      <a:pt x="3160" y="600"/>
                      <a:pt x="3272" y="776"/>
                      <a:pt x="3360" y="864"/>
                    </a:cubicBezTo>
                    <a:cubicBezTo>
                      <a:pt x="3448" y="952"/>
                      <a:pt x="3520" y="1008"/>
                      <a:pt x="3600" y="1008"/>
                    </a:cubicBezTo>
                    <a:cubicBezTo>
                      <a:pt x="3680" y="1008"/>
                      <a:pt x="3752" y="952"/>
                      <a:pt x="3840" y="864"/>
                    </a:cubicBezTo>
                    <a:cubicBezTo>
                      <a:pt x="3928" y="776"/>
                      <a:pt x="4040" y="600"/>
                      <a:pt x="4128" y="480"/>
                    </a:cubicBezTo>
                    <a:cubicBezTo>
                      <a:pt x="4216" y="360"/>
                      <a:pt x="4280" y="224"/>
                      <a:pt x="4368" y="144"/>
                    </a:cubicBezTo>
                    <a:cubicBezTo>
                      <a:pt x="4456" y="64"/>
                      <a:pt x="4568" y="0"/>
                      <a:pt x="4656" y="0"/>
                    </a:cubicBezTo>
                    <a:cubicBezTo>
                      <a:pt x="4744" y="0"/>
                      <a:pt x="4816" y="64"/>
                      <a:pt x="4896" y="144"/>
                    </a:cubicBezTo>
                    <a:cubicBezTo>
                      <a:pt x="4976" y="224"/>
                      <a:pt x="5048" y="360"/>
                      <a:pt x="5136" y="480"/>
                    </a:cubicBezTo>
                    <a:cubicBezTo>
                      <a:pt x="5224" y="600"/>
                      <a:pt x="5336" y="776"/>
                      <a:pt x="5424" y="864"/>
                    </a:cubicBezTo>
                    <a:cubicBezTo>
                      <a:pt x="5512" y="952"/>
                      <a:pt x="5584" y="1008"/>
                      <a:pt x="5664" y="1008"/>
                    </a:cubicBezTo>
                  </a:path>
                </a:pathLst>
              </a:custGeom>
              <a:noFill/>
              <a:ln w="38100" cmpd="sng">
                <a:solidFill>
                  <a:srgbClr val="FF0000"/>
                </a:solidFill>
                <a:round/>
                <a:headEnd/>
                <a:tailEnd/>
              </a:ln>
              <a:effectLst/>
            </p:spPr>
            <p:txBody>
              <a:bodyPr wrap="none" anchor="ctr"/>
              <a:lstStyle/>
              <a:p>
                <a:endParaRPr lang="ja-JP" altLang="en-US"/>
              </a:p>
            </p:txBody>
          </p:sp>
          <p:sp>
            <p:nvSpPr>
              <p:cNvPr id="246833" name="Freeform 49"/>
              <p:cNvSpPr>
                <a:spLocks/>
              </p:cNvSpPr>
              <p:nvPr/>
            </p:nvSpPr>
            <p:spPr bwMode="auto">
              <a:xfrm rot="1680000">
                <a:off x="709" y="2539"/>
                <a:ext cx="635" cy="172"/>
              </a:xfrm>
              <a:custGeom>
                <a:avLst/>
                <a:gdLst/>
                <a:ahLst/>
                <a:cxnLst>
                  <a:cxn ang="0">
                    <a:pos x="515" y="126"/>
                  </a:cxn>
                  <a:cxn ang="0">
                    <a:pos x="924" y="31"/>
                  </a:cxn>
                  <a:cxn ang="0">
                    <a:pos x="1057" y="12"/>
                  </a:cxn>
                  <a:cxn ang="0">
                    <a:pos x="1085" y="27"/>
                  </a:cxn>
                  <a:cxn ang="0">
                    <a:pos x="884" y="145"/>
                  </a:cxn>
                  <a:cxn ang="0">
                    <a:pos x="597" y="291"/>
                  </a:cxn>
                  <a:cxn ang="0">
                    <a:pos x="259" y="471"/>
                  </a:cxn>
                  <a:cxn ang="0">
                    <a:pos x="181" y="546"/>
                  </a:cxn>
                  <a:cxn ang="0">
                    <a:pos x="373" y="522"/>
                  </a:cxn>
                  <a:cxn ang="0">
                    <a:pos x="849" y="401"/>
                  </a:cxn>
                  <a:cxn ang="0">
                    <a:pos x="1627" y="192"/>
                  </a:cxn>
                  <a:cxn ang="0">
                    <a:pos x="2079" y="71"/>
                  </a:cxn>
                  <a:cxn ang="0">
                    <a:pos x="2370" y="16"/>
                  </a:cxn>
                  <a:cxn ang="0">
                    <a:pos x="2429" y="16"/>
                  </a:cxn>
                  <a:cxn ang="0">
                    <a:pos x="2374" y="71"/>
                  </a:cxn>
                  <a:cxn ang="0">
                    <a:pos x="2154" y="192"/>
                  </a:cxn>
                  <a:cxn ang="0">
                    <a:pos x="1741" y="401"/>
                  </a:cxn>
                  <a:cxn ang="0">
                    <a:pos x="1545" y="522"/>
                  </a:cxn>
                  <a:cxn ang="0">
                    <a:pos x="1619" y="542"/>
                  </a:cxn>
                  <a:cxn ang="0">
                    <a:pos x="1946" y="471"/>
                  </a:cxn>
                  <a:cxn ang="0">
                    <a:pos x="2614" y="291"/>
                  </a:cxn>
                  <a:cxn ang="0">
                    <a:pos x="3144" y="145"/>
                  </a:cxn>
                  <a:cxn ang="0">
                    <a:pos x="3557" y="43"/>
                  </a:cxn>
                  <a:cxn ang="0">
                    <a:pos x="3750" y="12"/>
                  </a:cxn>
                  <a:cxn ang="0">
                    <a:pos x="3781" y="31"/>
                  </a:cxn>
                  <a:cxn ang="0">
                    <a:pos x="3659" y="114"/>
                  </a:cxn>
                  <a:cxn ang="0">
                    <a:pos x="3360" y="267"/>
                  </a:cxn>
                  <a:cxn ang="0">
                    <a:pos x="3007" y="452"/>
                  </a:cxn>
                  <a:cxn ang="0">
                    <a:pos x="2889" y="538"/>
                  </a:cxn>
                  <a:cxn ang="0">
                    <a:pos x="2932" y="534"/>
                  </a:cxn>
                  <a:cxn ang="0">
                    <a:pos x="2964" y="491"/>
                  </a:cxn>
                  <a:cxn ang="0">
                    <a:pos x="3239" y="338"/>
                  </a:cxn>
                  <a:cxn ang="0">
                    <a:pos x="3585" y="161"/>
                  </a:cxn>
                  <a:cxn ang="0">
                    <a:pos x="3805" y="35"/>
                  </a:cxn>
                  <a:cxn ang="0">
                    <a:pos x="3809" y="0"/>
                  </a:cxn>
                  <a:cxn ang="0">
                    <a:pos x="3636" y="24"/>
                  </a:cxn>
                  <a:cxn ang="0">
                    <a:pos x="3160" y="137"/>
                  </a:cxn>
                  <a:cxn ang="0">
                    <a:pos x="2629" y="283"/>
                  </a:cxn>
                  <a:cxn ang="0">
                    <a:pos x="1957" y="460"/>
                  </a:cxn>
                  <a:cxn ang="0">
                    <a:pos x="1643" y="530"/>
                  </a:cxn>
                  <a:cxn ang="0">
                    <a:pos x="1584" y="534"/>
                  </a:cxn>
                  <a:cxn ang="0">
                    <a:pos x="1588" y="507"/>
                  </a:cxn>
                  <a:cxn ang="0">
                    <a:pos x="1828" y="365"/>
                  </a:cxn>
                  <a:cxn ang="0">
                    <a:pos x="2177" y="185"/>
                  </a:cxn>
                  <a:cxn ang="0">
                    <a:pos x="2429" y="47"/>
                  </a:cxn>
                  <a:cxn ang="0">
                    <a:pos x="2460" y="0"/>
                  </a:cxn>
                  <a:cxn ang="0">
                    <a:pos x="2307" y="20"/>
                  </a:cxn>
                  <a:cxn ang="0">
                    <a:pos x="1883" y="114"/>
                  </a:cxn>
                  <a:cxn ang="0">
                    <a:pos x="1321" y="271"/>
                  </a:cxn>
                  <a:cxn ang="0">
                    <a:pos x="637" y="452"/>
                  </a:cxn>
                  <a:cxn ang="0">
                    <a:pos x="307" y="526"/>
                  </a:cxn>
                  <a:cxn ang="0">
                    <a:pos x="208" y="538"/>
                  </a:cxn>
                  <a:cxn ang="0">
                    <a:pos x="224" y="511"/>
                  </a:cxn>
                  <a:cxn ang="0">
                    <a:pos x="421" y="393"/>
                  </a:cxn>
                  <a:cxn ang="0">
                    <a:pos x="774" y="212"/>
                  </a:cxn>
                  <a:cxn ang="0">
                    <a:pos x="1053" y="63"/>
                  </a:cxn>
                  <a:cxn ang="0">
                    <a:pos x="1104" y="4"/>
                  </a:cxn>
                  <a:cxn ang="0">
                    <a:pos x="975" y="16"/>
                  </a:cxn>
                  <a:cxn ang="0">
                    <a:pos x="527" y="114"/>
                  </a:cxn>
                </a:cxnLst>
                <a:rect l="0" t="0" r="r" b="b"/>
                <a:pathLst>
                  <a:path w="3828" h="546">
                    <a:moveTo>
                      <a:pt x="4" y="259"/>
                    </a:moveTo>
                    <a:lnTo>
                      <a:pt x="0" y="267"/>
                    </a:lnTo>
                    <a:lnTo>
                      <a:pt x="94" y="240"/>
                    </a:lnTo>
                    <a:lnTo>
                      <a:pt x="185" y="212"/>
                    </a:lnTo>
                    <a:lnTo>
                      <a:pt x="271" y="189"/>
                    </a:lnTo>
                    <a:lnTo>
                      <a:pt x="358" y="165"/>
                    </a:lnTo>
                    <a:lnTo>
                      <a:pt x="358" y="161"/>
                    </a:lnTo>
                    <a:lnTo>
                      <a:pt x="350" y="169"/>
                    </a:lnTo>
                    <a:lnTo>
                      <a:pt x="432" y="145"/>
                    </a:lnTo>
                    <a:lnTo>
                      <a:pt x="515" y="126"/>
                    </a:lnTo>
                    <a:lnTo>
                      <a:pt x="586" y="106"/>
                    </a:lnTo>
                    <a:lnTo>
                      <a:pt x="625" y="94"/>
                    </a:lnTo>
                    <a:lnTo>
                      <a:pt x="656" y="86"/>
                    </a:lnTo>
                    <a:lnTo>
                      <a:pt x="723" y="71"/>
                    </a:lnTo>
                    <a:lnTo>
                      <a:pt x="786" y="59"/>
                    </a:lnTo>
                    <a:lnTo>
                      <a:pt x="794" y="55"/>
                    </a:lnTo>
                    <a:lnTo>
                      <a:pt x="782" y="59"/>
                    </a:lnTo>
                    <a:lnTo>
                      <a:pt x="841" y="43"/>
                    </a:lnTo>
                    <a:lnTo>
                      <a:pt x="896" y="35"/>
                    </a:lnTo>
                    <a:lnTo>
                      <a:pt x="924" y="31"/>
                    </a:lnTo>
                    <a:lnTo>
                      <a:pt x="947" y="27"/>
                    </a:lnTo>
                    <a:lnTo>
                      <a:pt x="971" y="20"/>
                    </a:lnTo>
                    <a:lnTo>
                      <a:pt x="994" y="20"/>
                    </a:lnTo>
                    <a:lnTo>
                      <a:pt x="1014" y="16"/>
                    </a:lnTo>
                    <a:lnTo>
                      <a:pt x="1026" y="8"/>
                    </a:lnTo>
                    <a:lnTo>
                      <a:pt x="1006" y="16"/>
                    </a:lnTo>
                    <a:lnTo>
                      <a:pt x="1026" y="16"/>
                    </a:lnTo>
                    <a:lnTo>
                      <a:pt x="1038" y="12"/>
                    </a:lnTo>
                    <a:lnTo>
                      <a:pt x="1049" y="12"/>
                    </a:lnTo>
                    <a:lnTo>
                      <a:pt x="1057" y="12"/>
                    </a:lnTo>
                    <a:lnTo>
                      <a:pt x="1069" y="16"/>
                    </a:lnTo>
                    <a:lnTo>
                      <a:pt x="1085" y="8"/>
                    </a:lnTo>
                    <a:lnTo>
                      <a:pt x="1065" y="16"/>
                    </a:lnTo>
                    <a:lnTo>
                      <a:pt x="1073" y="16"/>
                    </a:lnTo>
                    <a:lnTo>
                      <a:pt x="1073" y="20"/>
                    </a:lnTo>
                    <a:lnTo>
                      <a:pt x="1077" y="20"/>
                    </a:lnTo>
                    <a:lnTo>
                      <a:pt x="1073" y="27"/>
                    </a:lnTo>
                    <a:lnTo>
                      <a:pt x="1069" y="31"/>
                    </a:lnTo>
                    <a:lnTo>
                      <a:pt x="1065" y="35"/>
                    </a:lnTo>
                    <a:lnTo>
                      <a:pt x="1085" y="27"/>
                    </a:lnTo>
                    <a:lnTo>
                      <a:pt x="1069" y="31"/>
                    </a:lnTo>
                    <a:lnTo>
                      <a:pt x="1057" y="43"/>
                    </a:lnTo>
                    <a:lnTo>
                      <a:pt x="1038" y="59"/>
                    </a:lnTo>
                    <a:lnTo>
                      <a:pt x="1018" y="71"/>
                    </a:lnTo>
                    <a:lnTo>
                      <a:pt x="990" y="86"/>
                    </a:lnTo>
                    <a:lnTo>
                      <a:pt x="979" y="94"/>
                    </a:lnTo>
                    <a:lnTo>
                      <a:pt x="963" y="106"/>
                    </a:lnTo>
                    <a:lnTo>
                      <a:pt x="947" y="114"/>
                    </a:lnTo>
                    <a:lnTo>
                      <a:pt x="928" y="126"/>
                    </a:lnTo>
                    <a:lnTo>
                      <a:pt x="884" y="145"/>
                    </a:lnTo>
                    <a:lnTo>
                      <a:pt x="841" y="169"/>
                    </a:lnTo>
                    <a:lnTo>
                      <a:pt x="857" y="165"/>
                    </a:lnTo>
                    <a:lnTo>
                      <a:pt x="845" y="169"/>
                    </a:lnTo>
                    <a:lnTo>
                      <a:pt x="798" y="192"/>
                    </a:lnTo>
                    <a:lnTo>
                      <a:pt x="747" y="216"/>
                    </a:lnTo>
                    <a:lnTo>
                      <a:pt x="700" y="240"/>
                    </a:lnTo>
                    <a:lnTo>
                      <a:pt x="696" y="244"/>
                    </a:lnTo>
                    <a:lnTo>
                      <a:pt x="649" y="267"/>
                    </a:lnTo>
                    <a:lnTo>
                      <a:pt x="621" y="279"/>
                    </a:lnTo>
                    <a:lnTo>
                      <a:pt x="597" y="291"/>
                    </a:lnTo>
                    <a:lnTo>
                      <a:pt x="546" y="318"/>
                    </a:lnTo>
                    <a:lnTo>
                      <a:pt x="491" y="346"/>
                    </a:lnTo>
                    <a:lnTo>
                      <a:pt x="436" y="373"/>
                    </a:lnTo>
                    <a:lnTo>
                      <a:pt x="381" y="401"/>
                    </a:lnTo>
                    <a:lnTo>
                      <a:pt x="358" y="416"/>
                    </a:lnTo>
                    <a:lnTo>
                      <a:pt x="334" y="428"/>
                    </a:lnTo>
                    <a:lnTo>
                      <a:pt x="314" y="440"/>
                    </a:lnTo>
                    <a:lnTo>
                      <a:pt x="295" y="452"/>
                    </a:lnTo>
                    <a:lnTo>
                      <a:pt x="275" y="460"/>
                    </a:lnTo>
                    <a:lnTo>
                      <a:pt x="259" y="471"/>
                    </a:lnTo>
                    <a:lnTo>
                      <a:pt x="236" y="487"/>
                    </a:lnTo>
                    <a:lnTo>
                      <a:pt x="212" y="503"/>
                    </a:lnTo>
                    <a:lnTo>
                      <a:pt x="197" y="515"/>
                    </a:lnTo>
                    <a:lnTo>
                      <a:pt x="189" y="522"/>
                    </a:lnTo>
                    <a:lnTo>
                      <a:pt x="185" y="526"/>
                    </a:lnTo>
                    <a:lnTo>
                      <a:pt x="185" y="526"/>
                    </a:lnTo>
                    <a:lnTo>
                      <a:pt x="177" y="538"/>
                    </a:lnTo>
                    <a:lnTo>
                      <a:pt x="177" y="538"/>
                    </a:lnTo>
                    <a:lnTo>
                      <a:pt x="177" y="542"/>
                    </a:lnTo>
                    <a:lnTo>
                      <a:pt x="181" y="546"/>
                    </a:lnTo>
                    <a:lnTo>
                      <a:pt x="189" y="546"/>
                    </a:lnTo>
                    <a:lnTo>
                      <a:pt x="232" y="546"/>
                    </a:lnTo>
                    <a:lnTo>
                      <a:pt x="248" y="546"/>
                    </a:lnTo>
                    <a:lnTo>
                      <a:pt x="263" y="542"/>
                    </a:lnTo>
                    <a:lnTo>
                      <a:pt x="279" y="538"/>
                    </a:lnTo>
                    <a:lnTo>
                      <a:pt x="299" y="538"/>
                    </a:lnTo>
                    <a:lnTo>
                      <a:pt x="318" y="530"/>
                    </a:lnTo>
                    <a:lnTo>
                      <a:pt x="342" y="526"/>
                    </a:lnTo>
                    <a:lnTo>
                      <a:pt x="350" y="526"/>
                    </a:lnTo>
                    <a:lnTo>
                      <a:pt x="373" y="522"/>
                    </a:lnTo>
                    <a:lnTo>
                      <a:pt x="401" y="515"/>
                    </a:lnTo>
                    <a:lnTo>
                      <a:pt x="456" y="503"/>
                    </a:lnTo>
                    <a:lnTo>
                      <a:pt x="519" y="487"/>
                    </a:lnTo>
                    <a:lnTo>
                      <a:pt x="586" y="471"/>
                    </a:lnTo>
                    <a:lnTo>
                      <a:pt x="625" y="460"/>
                    </a:lnTo>
                    <a:lnTo>
                      <a:pt x="664" y="452"/>
                    </a:lnTo>
                    <a:lnTo>
                      <a:pt x="707" y="440"/>
                    </a:lnTo>
                    <a:lnTo>
                      <a:pt x="755" y="428"/>
                    </a:lnTo>
                    <a:lnTo>
                      <a:pt x="798" y="416"/>
                    </a:lnTo>
                    <a:lnTo>
                      <a:pt x="849" y="401"/>
                    </a:lnTo>
                    <a:lnTo>
                      <a:pt x="955" y="373"/>
                    </a:lnTo>
                    <a:lnTo>
                      <a:pt x="1057" y="346"/>
                    </a:lnTo>
                    <a:lnTo>
                      <a:pt x="1159" y="318"/>
                    </a:lnTo>
                    <a:lnTo>
                      <a:pt x="1258" y="291"/>
                    </a:lnTo>
                    <a:lnTo>
                      <a:pt x="1305" y="279"/>
                    </a:lnTo>
                    <a:lnTo>
                      <a:pt x="1356" y="267"/>
                    </a:lnTo>
                    <a:lnTo>
                      <a:pt x="1442" y="244"/>
                    </a:lnTo>
                    <a:lnTo>
                      <a:pt x="1450" y="240"/>
                    </a:lnTo>
                    <a:lnTo>
                      <a:pt x="1537" y="216"/>
                    </a:lnTo>
                    <a:lnTo>
                      <a:pt x="1627" y="192"/>
                    </a:lnTo>
                    <a:lnTo>
                      <a:pt x="1714" y="169"/>
                    </a:lnTo>
                    <a:lnTo>
                      <a:pt x="1796" y="145"/>
                    </a:lnTo>
                    <a:lnTo>
                      <a:pt x="1796" y="141"/>
                    </a:lnTo>
                    <a:lnTo>
                      <a:pt x="1788" y="145"/>
                    </a:lnTo>
                    <a:lnTo>
                      <a:pt x="1871" y="126"/>
                    </a:lnTo>
                    <a:lnTo>
                      <a:pt x="1906" y="114"/>
                    </a:lnTo>
                    <a:lnTo>
                      <a:pt x="1942" y="106"/>
                    </a:lnTo>
                    <a:lnTo>
                      <a:pt x="1981" y="94"/>
                    </a:lnTo>
                    <a:lnTo>
                      <a:pt x="2012" y="86"/>
                    </a:lnTo>
                    <a:lnTo>
                      <a:pt x="2079" y="71"/>
                    </a:lnTo>
                    <a:lnTo>
                      <a:pt x="2142" y="59"/>
                    </a:lnTo>
                    <a:lnTo>
                      <a:pt x="2150" y="55"/>
                    </a:lnTo>
                    <a:lnTo>
                      <a:pt x="2138" y="59"/>
                    </a:lnTo>
                    <a:lnTo>
                      <a:pt x="2201" y="43"/>
                    </a:lnTo>
                    <a:lnTo>
                      <a:pt x="2252" y="35"/>
                    </a:lnTo>
                    <a:lnTo>
                      <a:pt x="2280" y="31"/>
                    </a:lnTo>
                    <a:lnTo>
                      <a:pt x="2303" y="27"/>
                    </a:lnTo>
                    <a:lnTo>
                      <a:pt x="2327" y="20"/>
                    </a:lnTo>
                    <a:lnTo>
                      <a:pt x="2350" y="20"/>
                    </a:lnTo>
                    <a:lnTo>
                      <a:pt x="2370" y="16"/>
                    </a:lnTo>
                    <a:lnTo>
                      <a:pt x="2382" y="8"/>
                    </a:lnTo>
                    <a:lnTo>
                      <a:pt x="2366" y="16"/>
                    </a:lnTo>
                    <a:lnTo>
                      <a:pt x="2382" y="16"/>
                    </a:lnTo>
                    <a:lnTo>
                      <a:pt x="2394" y="12"/>
                    </a:lnTo>
                    <a:lnTo>
                      <a:pt x="2409" y="12"/>
                    </a:lnTo>
                    <a:lnTo>
                      <a:pt x="2417" y="12"/>
                    </a:lnTo>
                    <a:lnTo>
                      <a:pt x="2425" y="16"/>
                    </a:lnTo>
                    <a:lnTo>
                      <a:pt x="2441" y="8"/>
                    </a:lnTo>
                    <a:lnTo>
                      <a:pt x="2421" y="16"/>
                    </a:lnTo>
                    <a:lnTo>
                      <a:pt x="2429" y="16"/>
                    </a:lnTo>
                    <a:lnTo>
                      <a:pt x="2433" y="20"/>
                    </a:lnTo>
                    <a:lnTo>
                      <a:pt x="2433" y="20"/>
                    </a:lnTo>
                    <a:lnTo>
                      <a:pt x="2429" y="27"/>
                    </a:lnTo>
                    <a:lnTo>
                      <a:pt x="2429" y="31"/>
                    </a:lnTo>
                    <a:lnTo>
                      <a:pt x="2425" y="35"/>
                    </a:lnTo>
                    <a:lnTo>
                      <a:pt x="2445" y="27"/>
                    </a:lnTo>
                    <a:lnTo>
                      <a:pt x="2425" y="31"/>
                    </a:lnTo>
                    <a:lnTo>
                      <a:pt x="2413" y="43"/>
                    </a:lnTo>
                    <a:lnTo>
                      <a:pt x="2394" y="59"/>
                    </a:lnTo>
                    <a:lnTo>
                      <a:pt x="2374" y="71"/>
                    </a:lnTo>
                    <a:lnTo>
                      <a:pt x="2346" y="86"/>
                    </a:lnTo>
                    <a:lnTo>
                      <a:pt x="2339" y="94"/>
                    </a:lnTo>
                    <a:lnTo>
                      <a:pt x="2319" y="106"/>
                    </a:lnTo>
                    <a:lnTo>
                      <a:pt x="2303" y="114"/>
                    </a:lnTo>
                    <a:lnTo>
                      <a:pt x="2284" y="126"/>
                    </a:lnTo>
                    <a:lnTo>
                      <a:pt x="2240" y="145"/>
                    </a:lnTo>
                    <a:lnTo>
                      <a:pt x="2197" y="169"/>
                    </a:lnTo>
                    <a:lnTo>
                      <a:pt x="2213" y="165"/>
                    </a:lnTo>
                    <a:lnTo>
                      <a:pt x="2201" y="169"/>
                    </a:lnTo>
                    <a:lnTo>
                      <a:pt x="2154" y="192"/>
                    </a:lnTo>
                    <a:lnTo>
                      <a:pt x="2103" y="216"/>
                    </a:lnTo>
                    <a:lnTo>
                      <a:pt x="2056" y="240"/>
                    </a:lnTo>
                    <a:lnTo>
                      <a:pt x="2052" y="244"/>
                    </a:lnTo>
                    <a:lnTo>
                      <a:pt x="2005" y="267"/>
                    </a:lnTo>
                    <a:lnTo>
                      <a:pt x="1977" y="279"/>
                    </a:lnTo>
                    <a:lnTo>
                      <a:pt x="1953" y="291"/>
                    </a:lnTo>
                    <a:lnTo>
                      <a:pt x="1902" y="318"/>
                    </a:lnTo>
                    <a:lnTo>
                      <a:pt x="1847" y="346"/>
                    </a:lnTo>
                    <a:lnTo>
                      <a:pt x="1792" y="373"/>
                    </a:lnTo>
                    <a:lnTo>
                      <a:pt x="1741" y="401"/>
                    </a:lnTo>
                    <a:lnTo>
                      <a:pt x="1714" y="416"/>
                    </a:lnTo>
                    <a:lnTo>
                      <a:pt x="1690" y="428"/>
                    </a:lnTo>
                    <a:lnTo>
                      <a:pt x="1670" y="440"/>
                    </a:lnTo>
                    <a:lnTo>
                      <a:pt x="1651" y="452"/>
                    </a:lnTo>
                    <a:lnTo>
                      <a:pt x="1635" y="460"/>
                    </a:lnTo>
                    <a:lnTo>
                      <a:pt x="1619" y="471"/>
                    </a:lnTo>
                    <a:lnTo>
                      <a:pt x="1592" y="487"/>
                    </a:lnTo>
                    <a:lnTo>
                      <a:pt x="1568" y="503"/>
                    </a:lnTo>
                    <a:lnTo>
                      <a:pt x="1553" y="515"/>
                    </a:lnTo>
                    <a:lnTo>
                      <a:pt x="1545" y="522"/>
                    </a:lnTo>
                    <a:lnTo>
                      <a:pt x="1541" y="526"/>
                    </a:lnTo>
                    <a:lnTo>
                      <a:pt x="1541" y="526"/>
                    </a:lnTo>
                    <a:lnTo>
                      <a:pt x="1533" y="538"/>
                    </a:lnTo>
                    <a:lnTo>
                      <a:pt x="1533" y="538"/>
                    </a:lnTo>
                    <a:lnTo>
                      <a:pt x="1537" y="542"/>
                    </a:lnTo>
                    <a:lnTo>
                      <a:pt x="1537" y="546"/>
                    </a:lnTo>
                    <a:lnTo>
                      <a:pt x="1545" y="546"/>
                    </a:lnTo>
                    <a:lnTo>
                      <a:pt x="1588" y="546"/>
                    </a:lnTo>
                    <a:lnTo>
                      <a:pt x="1604" y="546"/>
                    </a:lnTo>
                    <a:lnTo>
                      <a:pt x="1619" y="542"/>
                    </a:lnTo>
                    <a:lnTo>
                      <a:pt x="1635" y="538"/>
                    </a:lnTo>
                    <a:lnTo>
                      <a:pt x="1655" y="538"/>
                    </a:lnTo>
                    <a:lnTo>
                      <a:pt x="1678" y="530"/>
                    </a:lnTo>
                    <a:lnTo>
                      <a:pt x="1698" y="526"/>
                    </a:lnTo>
                    <a:lnTo>
                      <a:pt x="1706" y="526"/>
                    </a:lnTo>
                    <a:lnTo>
                      <a:pt x="1729" y="522"/>
                    </a:lnTo>
                    <a:lnTo>
                      <a:pt x="1757" y="515"/>
                    </a:lnTo>
                    <a:lnTo>
                      <a:pt x="1812" y="503"/>
                    </a:lnTo>
                    <a:lnTo>
                      <a:pt x="1875" y="487"/>
                    </a:lnTo>
                    <a:lnTo>
                      <a:pt x="1946" y="471"/>
                    </a:lnTo>
                    <a:lnTo>
                      <a:pt x="1981" y="460"/>
                    </a:lnTo>
                    <a:lnTo>
                      <a:pt x="2024" y="452"/>
                    </a:lnTo>
                    <a:lnTo>
                      <a:pt x="2063" y="440"/>
                    </a:lnTo>
                    <a:lnTo>
                      <a:pt x="2111" y="428"/>
                    </a:lnTo>
                    <a:lnTo>
                      <a:pt x="2158" y="416"/>
                    </a:lnTo>
                    <a:lnTo>
                      <a:pt x="2205" y="401"/>
                    </a:lnTo>
                    <a:lnTo>
                      <a:pt x="2311" y="373"/>
                    </a:lnTo>
                    <a:lnTo>
                      <a:pt x="2413" y="346"/>
                    </a:lnTo>
                    <a:lnTo>
                      <a:pt x="2515" y="318"/>
                    </a:lnTo>
                    <a:lnTo>
                      <a:pt x="2614" y="291"/>
                    </a:lnTo>
                    <a:lnTo>
                      <a:pt x="2661" y="279"/>
                    </a:lnTo>
                    <a:lnTo>
                      <a:pt x="2712" y="267"/>
                    </a:lnTo>
                    <a:lnTo>
                      <a:pt x="2798" y="244"/>
                    </a:lnTo>
                    <a:lnTo>
                      <a:pt x="2806" y="240"/>
                    </a:lnTo>
                    <a:lnTo>
                      <a:pt x="2893" y="216"/>
                    </a:lnTo>
                    <a:lnTo>
                      <a:pt x="2983" y="192"/>
                    </a:lnTo>
                    <a:lnTo>
                      <a:pt x="3070" y="169"/>
                    </a:lnTo>
                    <a:lnTo>
                      <a:pt x="3152" y="145"/>
                    </a:lnTo>
                    <a:lnTo>
                      <a:pt x="3152" y="141"/>
                    </a:lnTo>
                    <a:lnTo>
                      <a:pt x="3144" y="145"/>
                    </a:lnTo>
                    <a:lnTo>
                      <a:pt x="3227" y="126"/>
                    </a:lnTo>
                    <a:lnTo>
                      <a:pt x="3262" y="114"/>
                    </a:lnTo>
                    <a:lnTo>
                      <a:pt x="3298" y="106"/>
                    </a:lnTo>
                    <a:lnTo>
                      <a:pt x="3337" y="94"/>
                    </a:lnTo>
                    <a:lnTo>
                      <a:pt x="3368" y="86"/>
                    </a:lnTo>
                    <a:lnTo>
                      <a:pt x="3435" y="71"/>
                    </a:lnTo>
                    <a:lnTo>
                      <a:pt x="3498" y="59"/>
                    </a:lnTo>
                    <a:lnTo>
                      <a:pt x="3506" y="55"/>
                    </a:lnTo>
                    <a:lnTo>
                      <a:pt x="3494" y="59"/>
                    </a:lnTo>
                    <a:lnTo>
                      <a:pt x="3557" y="43"/>
                    </a:lnTo>
                    <a:lnTo>
                      <a:pt x="3608" y="35"/>
                    </a:lnTo>
                    <a:lnTo>
                      <a:pt x="3636" y="31"/>
                    </a:lnTo>
                    <a:lnTo>
                      <a:pt x="3659" y="27"/>
                    </a:lnTo>
                    <a:lnTo>
                      <a:pt x="3683" y="20"/>
                    </a:lnTo>
                    <a:lnTo>
                      <a:pt x="3706" y="20"/>
                    </a:lnTo>
                    <a:lnTo>
                      <a:pt x="3726" y="16"/>
                    </a:lnTo>
                    <a:lnTo>
                      <a:pt x="3738" y="8"/>
                    </a:lnTo>
                    <a:lnTo>
                      <a:pt x="3722" y="16"/>
                    </a:lnTo>
                    <a:lnTo>
                      <a:pt x="3738" y="16"/>
                    </a:lnTo>
                    <a:lnTo>
                      <a:pt x="3750" y="12"/>
                    </a:lnTo>
                    <a:lnTo>
                      <a:pt x="3765" y="12"/>
                    </a:lnTo>
                    <a:lnTo>
                      <a:pt x="3773" y="12"/>
                    </a:lnTo>
                    <a:lnTo>
                      <a:pt x="3781" y="16"/>
                    </a:lnTo>
                    <a:lnTo>
                      <a:pt x="3797" y="8"/>
                    </a:lnTo>
                    <a:lnTo>
                      <a:pt x="3777" y="16"/>
                    </a:lnTo>
                    <a:lnTo>
                      <a:pt x="3785" y="16"/>
                    </a:lnTo>
                    <a:lnTo>
                      <a:pt x="3789" y="20"/>
                    </a:lnTo>
                    <a:lnTo>
                      <a:pt x="3789" y="20"/>
                    </a:lnTo>
                    <a:lnTo>
                      <a:pt x="3785" y="27"/>
                    </a:lnTo>
                    <a:lnTo>
                      <a:pt x="3781" y="31"/>
                    </a:lnTo>
                    <a:lnTo>
                      <a:pt x="3781" y="35"/>
                    </a:lnTo>
                    <a:lnTo>
                      <a:pt x="3801" y="27"/>
                    </a:lnTo>
                    <a:lnTo>
                      <a:pt x="3781" y="31"/>
                    </a:lnTo>
                    <a:lnTo>
                      <a:pt x="3769" y="43"/>
                    </a:lnTo>
                    <a:lnTo>
                      <a:pt x="3750" y="59"/>
                    </a:lnTo>
                    <a:lnTo>
                      <a:pt x="3730" y="71"/>
                    </a:lnTo>
                    <a:lnTo>
                      <a:pt x="3702" y="86"/>
                    </a:lnTo>
                    <a:lnTo>
                      <a:pt x="3695" y="94"/>
                    </a:lnTo>
                    <a:lnTo>
                      <a:pt x="3675" y="106"/>
                    </a:lnTo>
                    <a:lnTo>
                      <a:pt x="3659" y="114"/>
                    </a:lnTo>
                    <a:lnTo>
                      <a:pt x="3640" y="126"/>
                    </a:lnTo>
                    <a:lnTo>
                      <a:pt x="3596" y="145"/>
                    </a:lnTo>
                    <a:lnTo>
                      <a:pt x="3553" y="169"/>
                    </a:lnTo>
                    <a:lnTo>
                      <a:pt x="3569" y="165"/>
                    </a:lnTo>
                    <a:lnTo>
                      <a:pt x="3557" y="169"/>
                    </a:lnTo>
                    <a:lnTo>
                      <a:pt x="3510" y="192"/>
                    </a:lnTo>
                    <a:lnTo>
                      <a:pt x="3459" y="216"/>
                    </a:lnTo>
                    <a:lnTo>
                      <a:pt x="3412" y="240"/>
                    </a:lnTo>
                    <a:lnTo>
                      <a:pt x="3408" y="244"/>
                    </a:lnTo>
                    <a:lnTo>
                      <a:pt x="3360" y="267"/>
                    </a:lnTo>
                    <a:lnTo>
                      <a:pt x="3333" y="279"/>
                    </a:lnTo>
                    <a:lnTo>
                      <a:pt x="3309" y="291"/>
                    </a:lnTo>
                    <a:lnTo>
                      <a:pt x="3258" y="318"/>
                    </a:lnTo>
                    <a:lnTo>
                      <a:pt x="3203" y="346"/>
                    </a:lnTo>
                    <a:lnTo>
                      <a:pt x="3148" y="373"/>
                    </a:lnTo>
                    <a:lnTo>
                      <a:pt x="3097" y="401"/>
                    </a:lnTo>
                    <a:lnTo>
                      <a:pt x="3070" y="416"/>
                    </a:lnTo>
                    <a:lnTo>
                      <a:pt x="3046" y="428"/>
                    </a:lnTo>
                    <a:lnTo>
                      <a:pt x="3026" y="440"/>
                    </a:lnTo>
                    <a:lnTo>
                      <a:pt x="3007" y="452"/>
                    </a:lnTo>
                    <a:lnTo>
                      <a:pt x="2991" y="460"/>
                    </a:lnTo>
                    <a:lnTo>
                      <a:pt x="2975" y="471"/>
                    </a:lnTo>
                    <a:lnTo>
                      <a:pt x="2948" y="487"/>
                    </a:lnTo>
                    <a:lnTo>
                      <a:pt x="2924" y="503"/>
                    </a:lnTo>
                    <a:lnTo>
                      <a:pt x="2908" y="515"/>
                    </a:lnTo>
                    <a:lnTo>
                      <a:pt x="2901" y="522"/>
                    </a:lnTo>
                    <a:lnTo>
                      <a:pt x="2897" y="526"/>
                    </a:lnTo>
                    <a:lnTo>
                      <a:pt x="2897" y="526"/>
                    </a:lnTo>
                    <a:lnTo>
                      <a:pt x="2889" y="538"/>
                    </a:lnTo>
                    <a:lnTo>
                      <a:pt x="2889" y="538"/>
                    </a:lnTo>
                    <a:lnTo>
                      <a:pt x="2893" y="542"/>
                    </a:lnTo>
                    <a:lnTo>
                      <a:pt x="2893" y="546"/>
                    </a:lnTo>
                    <a:lnTo>
                      <a:pt x="2901" y="546"/>
                    </a:lnTo>
                    <a:lnTo>
                      <a:pt x="2916" y="546"/>
                    </a:lnTo>
                    <a:lnTo>
                      <a:pt x="2952" y="534"/>
                    </a:lnTo>
                    <a:lnTo>
                      <a:pt x="2944" y="534"/>
                    </a:lnTo>
                    <a:lnTo>
                      <a:pt x="2936" y="534"/>
                    </a:lnTo>
                    <a:lnTo>
                      <a:pt x="2920" y="538"/>
                    </a:lnTo>
                    <a:lnTo>
                      <a:pt x="2940" y="534"/>
                    </a:lnTo>
                    <a:lnTo>
                      <a:pt x="2932" y="534"/>
                    </a:lnTo>
                    <a:lnTo>
                      <a:pt x="2928" y="530"/>
                    </a:lnTo>
                    <a:lnTo>
                      <a:pt x="2928" y="526"/>
                    </a:lnTo>
                    <a:lnTo>
                      <a:pt x="2928" y="522"/>
                    </a:lnTo>
                    <a:lnTo>
                      <a:pt x="2932" y="519"/>
                    </a:lnTo>
                    <a:lnTo>
                      <a:pt x="2932" y="515"/>
                    </a:lnTo>
                    <a:lnTo>
                      <a:pt x="2912" y="522"/>
                    </a:lnTo>
                    <a:lnTo>
                      <a:pt x="2936" y="519"/>
                    </a:lnTo>
                    <a:lnTo>
                      <a:pt x="2940" y="511"/>
                    </a:lnTo>
                    <a:lnTo>
                      <a:pt x="2944" y="507"/>
                    </a:lnTo>
                    <a:lnTo>
                      <a:pt x="2964" y="491"/>
                    </a:lnTo>
                    <a:lnTo>
                      <a:pt x="2983" y="479"/>
                    </a:lnTo>
                    <a:lnTo>
                      <a:pt x="3011" y="460"/>
                    </a:lnTo>
                    <a:lnTo>
                      <a:pt x="3026" y="452"/>
                    </a:lnTo>
                    <a:lnTo>
                      <a:pt x="3042" y="440"/>
                    </a:lnTo>
                    <a:lnTo>
                      <a:pt x="3062" y="432"/>
                    </a:lnTo>
                    <a:lnTo>
                      <a:pt x="3085" y="420"/>
                    </a:lnTo>
                    <a:lnTo>
                      <a:pt x="3109" y="405"/>
                    </a:lnTo>
                    <a:lnTo>
                      <a:pt x="3133" y="393"/>
                    </a:lnTo>
                    <a:lnTo>
                      <a:pt x="3184" y="365"/>
                    </a:lnTo>
                    <a:lnTo>
                      <a:pt x="3239" y="338"/>
                    </a:lnTo>
                    <a:lnTo>
                      <a:pt x="3294" y="310"/>
                    </a:lnTo>
                    <a:lnTo>
                      <a:pt x="3349" y="283"/>
                    </a:lnTo>
                    <a:lnTo>
                      <a:pt x="3372" y="271"/>
                    </a:lnTo>
                    <a:lnTo>
                      <a:pt x="3396" y="259"/>
                    </a:lnTo>
                    <a:lnTo>
                      <a:pt x="3443" y="232"/>
                    </a:lnTo>
                    <a:lnTo>
                      <a:pt x="3427" y="236"/>
                    </a:lnTo>
                    <a:lnTo>
                      <a:pt x="3439" y="236"/>
                    </a:lnTo>
                    <a:lnTo>
                      <a:pt x="3486" y="212"/>
                    </a:lnTo>
                    <a:lnTo>
                      <a:pt x="3533" y="185"/>
                    </a:lnTo>
                    <a:lnTo>
                      <a:pt x="3585" y="161"/>
                    </a:lnTo>
                    <a:lnTo>
                      <a:pt x="3588" y="161"/>
                    </a:lnTo>
                    <a:lnTo>
                      <a:pt x="3636" y="137"/>
                    </a:lnTo>
                    <a:lnTo>
                      <a:pt x="3675" y="114"/>
                    </a:lnTo>
                    <a:lnTo>
                      <a:pt x="3695" y="106"/>
                    </a:lnTo>
                    <a:lnTo>
                      <a:pt x="3714" y="94"/>
                    </a:lnTo>
                    <a:lnTo>
                      <a:pt x="3730" y="86"/>
                    </a:lnTo>
                    <a:lnTo>
                      <a:pt x="3742" y="79"/>
                    </a:lnTo>
                    <a:lnTo>
                      <a:pt x="3769" y="63"/>
                    </a:lnTo>
                    <a:lnTo>
                      <a:pt x="3785" y="47"/>
                    </a:lnTo>
                    <a:lnTo>
                      <a:pt x="3805" y="35"/>
                    </a:lnTo>
                    <a:lnTo>
                      <a:pt x="3816" y="24"/>
                    </a:lnTo>
                    <a:lnTo>
                      <a:pt x="3820" y="24"/>
                    </a:lnTo>
                    <a:lnTo>
                      <a:pt x="3824" y="20"/>
                    </a:lnTo>
                    <a:lnTo>
                      <a:pt x="3824" y="16"/>
                    </a:lnTo>
                    <a:lnTo>
                      <a:pt x="3828" y="8"/>
                    </a:lnTo>
                    <a:lnTo>
                      <a:pt x="3824" y="8"/>
                    </a:lnTo>
                    <a:lnTo>
                      <a:pt x="3824" y="4"/>
                    </a:lnTo>
                    <a:lnTo>
                      <a:pt x="3816" y="4"/>
                    </a:lnTo>
                    <a:lnTo>
                      <a:pt x="3816" y="0"/>
                    </a:lnTo>
                    <a:lnTo>
                      <a:pt x="3809" y="0"/>
                    </a:lnTo>
                    <a:lnTo>
                      <a:pt x="3801" y="0"/>
                    </a:lnTo>
                    <a:lnTo>
                      <a:pt x="3785" y="0"/>
                    </a:lnTo>
                    <a:lnTo>
                      <a:pt x="3773" y="0"/>
                    </a:lnTo>
                    <a:lnTo>
                      <a:pt x="3757" y="4"/>
                    </a:lnTo>
                    <a:lnTo>
                      <a:pt x="3754" y="4"/>
                    </a:lnTo>
                    <a:lnTo>
                      <a:pt x="3734" y="8"/>
                    </a:lnTo>
                    <a:lnTo>
                      <a:pt x="3714" y="8"/>
                    </a:lnTo>
                    <a:lnTo>
                      <a:pt x="3687" y="16"/>
                    </a:lnTo>
                    <a:lnTo>
                      <a:pt x="3663" y="20"/>
                    </a:lnTo>
                    <a:lnTo>
                      <a:pt x="3636" y="24"/>
                    </a:lnTo>
                    <a:lnTo>
                      <a:pt x="3581" y="35"/>
                    </a:lnTo>
                    <a:lnTo>
                      <a:pt x="3518" y="47"/>
                    </a:lnTo>
                    <a:lnTo>
                      <a:pt x="3514" y="47"/>
                    </a:lnTo>
                    <a:lnTo>
                      <a:pt x="3451" y="63"/>
                    </a:lnTo>
                    <a:lnTo>
                      <a:pt x="3384" y="79"/>
                    </a:lnTo>
                    <a:lnTo>
                      <a:pt x="3353" y="86"/>
                    </a:lnTo>
                    <a:lnTo>
                      <a:pt x="3317" y="94"/>
                    </a:lnTo>
                    <a:lnTo>
                      <a:pt x="3278" y="106"/>
                    </a:lnTo>
                    <a:lnTo>
                      <a:pt x="3239" y="114"/>
                    </a:lnTo>
                    <a:lnTo>
                      <a:pt x="3160" y="137"/>
                    </a:lnTo>
                    <a:lnTo>
                      <a:pt x="3152" y="137"/>
                    </a:lnTo>
                    <a:lnTo>
                      <a:pt x="3070" y="161"/>
                    </a:lnTo>
                    <a:lnTo>
                      <a:pt x="2979" y="185"/>
                    </a:lnTo>
                    <a:lnTo>
                      <a:pt x="2893" y="212"/>
                    </a:lnTo>
                    <a:lnTo>
                      <a:pt x="2806" y="236"/>
                    </a:lnTo>
                    <a:lnTo>
                      <a:pt x="2806" y="236"/>
                    </a:lnTo>
                    <a:lnTo>
                      <a:pt x="2810" y="232"/>
                    </a:lnTo>
                    <a:lnTo>
                      <a:pt x="2720" y="259"/>
                    </a:lnTo>
                    <a:lnTo>
                      <a:pt x="2677" y="271"/>
                    </a:lnTo>
                    <a:lnTo>
                      <a:pt x="2629" y="283"/>
                    </a:lnTo>
                    <a:lnTo>
                      <a:pt x="2531" y="310"/>
                    </a:lnTo>
                    <a:lnTo>
                      <a:pt x="2425" y="338"/>
                    </a:lnTo>
                    <a:lnTo>
                      <a:pt x="2323" y="365"/>
                    </a:lnTo>
                    <a:lnTo>
                      <a:pt x="2221" y="393"/>
                    </a:lnTo>
                    <a:lnTo>
                      <a:pt x="2174" y="405"/>
                    </a:lnTo>
                    <a:lnTo>
                      <a:pt x="2122" y="420"/>
                    </a:lnTo>
                    <a:lnTo>
                      <a:pt x="2079" y="432"/>
                    </a:lnTo>
                    <a:lnTo>
                      <a:pt x="2036" y="440"/>
                    </a:lnTo>
                    <a:lnTo>
                      <a:pt x="1997" y="452"/>
                    </a:lnTo>
                    <a:lnTo>
                      <a:pt x="1957" y="460"/>
                    </a:lnTo>
                    <a:lnTo>
                      <a:pt x="1891" y="479"/>
                    </a:lnTo>
                    <a:lnTo>
                      <a:pt x="1828" y="491"/>
                    </a:lnTo>
                    <a:lnTo>
                      <a:pt x="1769" y="507"/>
                    </a:lnTo>
                    <a:lnTo>
                      <a:pt x="1745" y="511"/>
                    </a:lnTo>
                    <a:lnTo>
                      <a:pt x="1722" y="519"/>
                    </a:lnTo>
                    <a:lnTo>
                      <a:pt x="1714" y="522"/>
                    </a:lnTo>
                    <a:lnTo>
                      <a:pt x="1725" y="515"/>
                    </a:lnTo>
                    <a:lnTo>
                      <a:pt x="1682" y="522"/>
                    </a:lnTo>
                    <a:lnTo>
                      <a:pt x="1663" y="526"/>
                    </a:lnTo>
                    <a:lnTo>
                      <a:pt x="1643" y="530"/>
                    </a:lnTo>
                    <a:lnTo>
                      <a:pt x="1627" y="534"/>
                    </a:lnTo>
                    <a:lnTo>
                      <a:pt x="1615" y="534"/>
                    </a:lnTo>
                    <a:lnTo>
                      <a:pt x="1604" y="538"/>
                    </a:lnTo>
                    <a:lnTo>
                      <a:pt x="1619" y="534"/>
                    </a:lnTo>
                    <a:lnTo>
                      <a:pt x="1608" y="534"/>
                    </a:lnTo>
                    <a:lnTo>
                      <a:pt x="1596" y="534"/>
                    </a:lnTo>
                    <a:lnTo>
                      <a:pt x="1588" y="534"/>
                    </a:lnTo>
                    <a:lnTo>
                      <a:pt x="1580" y="534"/>
                    </a:lnTo>
                    <a:lnTo>
                      <a:pt x="1564" y="538"/>
                    </a:lnTo>
                    <a:lnTo>
                      <a:pt x="1584" y="534"/>
                    </a:lnTo>
                    <a:lnTo>
                      <a:pt x="1576" y="534"/>
                    </a:lnTo>
                    <a:lnTo>
                      <a:pt x="1572" y="530"/>
                    </a:lnTo>
                    <a:lnTo>
                      <a:pt x="1572" y="526"/>
                    </a:lnTo>
                    <a:lnTo>
                      <a:pt x="1572" y="522"/>
                    </a:lnTo>
                    <a:lnTo>
                      <a:pt x="1576" y="519"/>
                    </a:lnTo>
                    <a:lnTo>
                      <a:pt x="1576" y="515"/>
                    </a:lnTo>
                    <a:lnTo>
                      <a:pt x="1556" y="522"/>
                    </a:lnTo>
                    <a:lnTo>
                      <a:pt x="1580" y="519"/>
                    </a:lnTo>
                    <a:lnTo>
                      <a:pt x="1584" y="511"/>
                    </a:lnTo>
                    <a:lnTo>
                      <a:pt x="1588" y="507"/>
                    </a:lnTo>
                    <a:lnTo>
                      <a:pt x="1608" y="491"/>
                    </a:lnTo>
                    <a:lnTo>
                      <a:pt x="1627" y="479"/>
                    </a:lnTo>
                    <a:lnTo>
                      <a:pt x="1655" y="460"/>
                    </a:lnTo>
                    <a:lnTo>
                      <a:pt x="1670" y="452"/>
                    </a:lnTo>
                    <a:lnTo>
                      <a:pt x="1686" y="440"/>
                    </a:lnTo>
                    <a:lnTo>
                      <a:pt x="1706" y="432"/>
                    </a:lnTo>
                    <a:lnTo>
                      <a:pt x="1729" y="420"/>
                    </a:lnTo>
                    <a:lnTo>
                      <a:pt x="1753" y="405"/>
                    </a:lnTo>
                    <a:lnTo>
                      <a:pt x="1777" y="393"/>
                    </a:lnTo>
                    <a:lnTo>
                      <a:pt x="1828" y="365"/>
                    </a:lnTo>
                    <a:lnTo>
                      <a:pt x="1883" y="338"/>
                    </a:lnTo>
                    <a:lnTo>
                      <a:pt x="1938" y="310"/>
                    </a:lnTo>
                    <a:lnTo>
                      <a:pt x="1993" y="283"/>
                    </a:lnTo>
                    <a:lnTo>
                      <a:pt x="2016" y="271"/>
                    </a:lnTo>
                    <a:lnTo>
                      <a:pt x="2040" y="259"/>
                    </a:lnTo>
                    <a:lnTo>
                      <a:pt x="2087" y="232"/>
                    </a:lnTo>
                    <a:lnTo>
                      <a:pt x="2071" y="236"/>
                    </a:lnTo>
                    <a:lnTo>
                      <a:pt x="2083" y="236"/>
                    </a:lnTo>
                    <a:lnTo>
                      <a:pt x="2130" y="212"/>
                    </a:lnTo>
                    <a:lnTo>
                      <a:pt x="2177" y="185"/>
                    </a:lnTo>
                    <a:lnTo>
                      <a:pt x="2229" y="161"/>
                    </a:lnTo>
                    <a:lnTo>
                      <a:pt x="2232" y="161"/>
                    </a:lnTo>
                    <a:lnTo>
                      <a:pt x="2280" y="137"/>
                    </a:lnTo>
                    <a:lnTo>
                      <a:pt x="2319" y="114"/>
                    </a:lnTo>
                    <a:lnTo>
                      <a:pt x="2339" y="106"/>
                    </a:lnTo>
                    <a:lnTo>
                      <a:pt x="2358" y="94"/>
                    </a:lnTo>
                    <a:lnTo>
                      <a:pt x="2374" y="86"/>
                    </a:lnTo>
                    <a:lnTo>
                      <a:pt x="2386" y="79"/>
                    </a:lnTo>
                    <a:lnTo>
                      <a:pt x="2413" y="63"/>
                    </a:lnTo>
                    <a:lnTo>
                      <a:pt x="2429" y="47"/>
                    </a:lnTo>
                    <a:lnTo>
                      <a:pt x="2449" y="35"/>
                    </a:lnTo>
                    <a:lnTo>
                      <a:pt x="2460" y="24"/>
                    </a:lnTo>
                    <a:lnTo>
                      <a:pt x="2464" y="24"/>
                    </a:lnTo>
                    <a:lnTo>
                      <a:pt x="2468" y="20"/>
                    </a:lnTo>
                    <a:lnTo>
                      <a:pt x="2468" y="16"/>
                    </a:lnTo>
                    <a:lnTo>
                      <a:pt x="2472" y="8"/>
                    </a:lnTo>
                    <a:lnTo>
                      <a:pt x="2468" y="8"/>
                    </a:lnTo>
                    <a:lnTo>
                      <a:pt x="2468" y="4"/>
                    </a:lnTo>
                    <a:lnTo>
                      <a:pt x="2460" y="4"/>
                    </a:lnTo>
                    <a:lnTo>
                      <a:pt x="2460" y="0"/>
                    </a:lnTo>
                    <a:lnTo>
                      <a:pt x="2453" y="0"/>
                    </a:lnTo>
                    <a:lnTo>
                      <a:pt x="2445" y="0"/>
                    </a:lnTo>
                    <a:lnTo>
                      <a:pt x="2429" y="0"/>
                    </a:lnTo>
                    <a:lnTo>
                      <a:pt x="2417" y="0"/>
                    </a:lnTo>
                    <a:lnTo>
                      <a:pt x="2401" y="4"/>
                    </a:lnTo>
                    <a:lnTo>
                      <a:pt x="2398" y="4"/>
                    </a:lnTo>
                    <a:lnTo>
                      <a:pt x="2378" y="8"/>
                    </a:lnTo>
                    <a:lnTo>
                      <a:pt x="2358" y="8"/>
                    </a:lnTo>
                    <a:lnTo>
                      <a:pt x="2331" y="16"/>
                    </a:lnTo>
                    <a:lnTo>
                      <a:pt x="2307" y="20"/>
                    </a:lnTo>
                    <a:lnTo>
                      <a:pt x="2280" y="24"/>
                    </a:lnTo>
                    <a:lnTo>
                      <a:pt x="2225" y="35"/>
                    </a:lnTo>
                    <a:lnTo>
                      <a:pt x="2162" y="47"/>
                    </a:lnTo>
                    <a:lnTo>
                      <a:pt x="2158" y="47"/>
                    </a:lnTo>
                    <a:lnTo>
                      <a:pt x="2095" y="63"/>
                    </a:lnTo>
                    <a:lnTo>
                      <a:pt x="2028" y="79"/>
                    </a:lnTo>
                    <a:lnTo>
                      <a:pt x="1997" y="86"/>
                    </a:lnTo>
                    <a:lnTo>
                      <a:pt x="1961" y="94"/>
                    </a:lnTo>
                    <a:lnTo>
                      <a:pt x="1922" y="106"/>
                    </a:lnTo>
                    <a:lnTo>
                      <a:pt x="1883" y="114"/>
                    </a:lnTo>
                    <a:lnTo>
                      <a:pt x="1804" y="137"/>
                    </a:lnTo>
                    <a:lnTo>
                      <a:pt x="1796" y="137"/>
                    </a:lnTo>
                    <a:lnTo>
                      <a:pt x="1714" y="161"/>
                    </a:lnTo>
                    <a:lnTo>
                      <a:pt x="1623" y="185"/>
                    </a:lnTo>
                    <a:lnTo>
                      <a:pt x="1537" y="212"/>
                    </a:lnTo>
                    <a:lnTo>
                      <a:pt x="1450" y="236"/>
                    </a:lnTo>
                    <a:lnTo>
                      <a:pt x="1450" y="236"/>
                    </a:lnTo>
                    <a:lnTo>
                      <a:pt x="1454" y="232"/>
                    </a:lnTo>
                    <a:lnTo>
                      <a:pt x="1364" y="259"/>
                    </a:lnTo>
                    <a:lnTo>
                      <a:pt x="1321" y="271"/>
                    </a:lnTo>
                    <a:lnTo>
                      <a:pt x="1273" y="283"/>
                    </a:lnTo>
                    <a:lnTo>
                      <a:pt x="1175" y="310"/>
                    </a:lnTo>
                    <a:lnTo>
                      <a:pt x="1069" y="338"/>
                    </a:lnTo>
                    <a:lnTo>
                      <a:pt x="967" y="365"/>
                    </a:lnTo>
                    <a:lnTo>
                      <a:pt x="865" y="393"/>
                    </a:lnTo>
                    <a:lnTo>
                      <a:pt x="818" y="405"/>
                    </a:lnTo>
                    <a:lnTo>
                      <a:pt x="766" y="420"/>
                    </a:lnTo>
                    <a:lnTo>
                      <a:pt x="723" y="432"/>
                    </a:lnTo>
                    <a:lnTo>
                      <a:pt x="680" y="440"/>
                    </a:lnTo>
                    <a:lnTo>
                      <a:pt x="637" y="452"/>
                    </a:lnTo>
                    <a:lnTo>
                      <a:pt x="601" y="460"/>
                    </a:lnTo>
                    <a:lnTo>
                      <a:pt x="531" y="479"/>
                    </a:lnTo>
                    <a:lnTo>
                      <a:pt x="472" y="491"/>
                    </a:lnTo>
                    <a:lnTo>
                      <a:pt x="413" y="507"/>
                    </a:lnTo>
                    <a:lnTo>
                      <a:pt x="389" y="511"/>
                    </a:lnTo>
                    <a:lnTo>
                      <a:pt x="366" y="519"/>
                    </a:lnTo>
                    <a:lnTo>
                      <a:pt x="354" y="522"/>
                    </a:lnTo>
                    <a:lnTo>
                      <a:pt x="369" y="515"/>
                    </a:lnTo>
                    <a:lnTo>
                      <a:pt x="326" y="522"/>
                    </a:lnTo>
                    <a:lnTo>
                      <a:pt x="307" y="526"/>
                    </a:lnTo>
                    <a:lnTo>
                      <a:pt x="287" y="530"/>
                    </a:lnTo>
                    <a:lnTo>
                      <a:pt x="271" y="534"/>
                    </a:lnTo>
                    <a:lnTo>
                      <a:pt x="259" y="534"/>
                    </a:lnTo>
                    <a:lnTo>
                      <a:pt x="248" y="538"/>
                    </a:lnTo>
                    <a:lnTo>
                      <a:pt x="263" y="534"/>
                    </a:lnTo>
                    <a:lnTo>
                      <a:pt x="252" y="534"/>
                    </a:lnTo>
                    <a:lnTo>
                      <a:pt x="240" y="534"/>
                    </a:lnTo>
                    <a:lnTo>
                      <a:pt x="232" y="534"/>
                    </a:lnTo>
                    <a:lnTo>
                      <a:pt x="224" y="534"/>
                    </a:lnTo>
                    <a:lnTo>
                      <a:pt x="208" y="538"/>
                    </a:lnTo>
                    <a:lnTo>
                      <a:pt x="228" y="534"/>
                    </a:lnTo>
                    <a:lnTo>
                      <a:pt x="220" y="534"/>
                    </a:lnTo>
                    <a:lnTo>
                      <a:pt x="216" y="530"/>
                    </a:lnTo>
                    <a:lnTo>
                      <a:pt x="216" y="526"/>
                    </a:lnTo>
                    <a:lnTo>
                      <a:pt x="216" y="522"/>
                    </a:lnTo>
                    <a:lnTo>
                      <a:pt x="216" y="519"/>
                    </a:lnTo>
                    <a:lnTo>
                      <a:pt x="220" y="515"/>
                    </a:lnTo>
                    <a:lnTo>
                      <a:pt x="200" y="522"/>
                    </a:lnTo>
                    <a:lnTo>
                      <a:pt x="220" y="519"/>
                    </a:lnTo>
                    <a:lnTo>
                      <a:pt x="224" y="511"/>
                    </a:lnTo>
                    <a:lnTo>
                      <a:pt x="232" y="507"/>
                    </a:lnTo>
                    <a:lnTo>
                      <a:pt x="252" y="491"/>
                    </a:lnTo>
                    <a:lnTo>
                      <a:pt x="271" y="479"/>
                    </a:lnTo>
                    <a:lnTo>
                      <a:pt x="299" y="460"/>
                    </a:lnTo>
                    <a:lnTo>
                      <a:pt x="314" y="452"/>
                    </a:lnTo>
                    <a:lnTo>
                      <a:pt x="330" y="440"/>
                    </a:lnTo>
                    <a:lnTo>
                      <a:pt x="350" y="432"/>
                    </a:lnTo>
                    <a:lnTo>
                      <a:pt x="369" y="420"/>
                    </a:lnTo>
                    <a:lnTo>
                      <a:pt x="397" y="405"/>
                    </a:lnTo>
                    <a:lnTo>
                      <a:pt x="421" y="393"/>
                    </a:lnTo>
                    <a:lnTo>
                      <a:pt x="472" y="365"/>
                    </a:lnTo>
                    <a:lnTo>
                      <a:pt x="527" y="338"/>
                    </a:lnTo>
                    <a:lnTo>
                      <a:pt x="582" y="310"/>
                    </a:lnTo>
                    <a:lnTo>
                      <a:pt x="637" y="283"/>
                    </a:lnTo>
                    <a:lnTo>
                      <a:pt x="660" y="271"/>
                    </a:lnTo>
                    <a:lnTo>
                      <a:pt x="680" y="259"/>
                    </a:lnTo>
                    <a:lnTo>
                      <a:pt x="731" y="232"/>
                    </a:lnTo>
                    <a:lnTo>
                      <a:pt x="715" y="236"/>
                    </a:lnTo>
                    <a:lnTo>
                      <a:pt x="727" y="236"/>
                    </a:lnTo>
                    <a:lnTo>
                      <a:pt x="774" y="212"/>
                    </a:lnTo>
                    <a:lnTo>
                      <a:pt x="821" y="185"/>
                    </a:lnTo>
                    <a:lnTo>
                      <a:pt x="873" y="161"/>
                    </a:lnTo>
                    <a:lnTo>
                      <a:pt x="876" y="161"/>
                    </a:lnTo>
                    <a:lnTo>
                      <a:pt x="924" y="137"/>
                    </a:lnTo>
                    <a:lnTo>
                      <a:pt x="963" y="114"/>
                    </a:lnTo>
                    <a:lnTo>
                      <a:pt x="983" y="106"/>
                    </a:lnTo>
                    <a:lnTo>
                      <a:pt x="1002" y="94"/>
                    </a:lnTo>
                    <a:lnTo>
                      <a:pt x="1018" y="86"/>
                    </a:lnTo>
                    <a:lnTo>
                      <a:pt x="1030" y="79"/>
                    </a:lnTo>
                    <a:lnTo>
                      <a:pt x="1053" y="63"/>
                    </a:lnTo>
                    <a:lnTo>
                      <a:pt x="1073" y="47"/>
                    </a:lnTo>
                    <a:lnTo>
                      <a:pt x="1093" y="35"/>
                    </a:lnTo>
                    <a:lnTo>
                      <a:pt x="1104" y="24"/>
                    </a:lnTo>
                    <a:lnTo>
                      <a:pt x="1104" y="24"/>
                    </a:lnTo>
                    <a:lnTo>
                      <a:pt x="1108" y="20"/>
                    </a:lnTo>
                    <a:lnTo>
                      <a:pt x="1112" y="16"/>
                    </a:lnTo>
                    <a:lnTo>
                      <a:pt x="1116" y="8"/>
                    </a:lnTo>
                    <a:lnTo>
                      <a:pt x="1112" y="8"/>
                    </a:lnTo>
                    <a:lnTo>
                      <a:pt x="1112" y="4"/>
                    </a:lnTo>
                    <a:lnTo>
                      <a:pt x="1104" y="4"/>
                    </a:lnTo>
                    <a:lnTo>
                      <a:pt x="1104" y="0"/>
                    </a:lnTo>
                    <a:lnTo>
                      <a:pt x="1097" y="0"/>
                    </a:lnTo>
                    <a:lnTo>
                      <a:pt x="1089" y="0"/>
                    </a:lnTo>
                    <a:lnTo>
                      <a:pt x="1073" y="0"/>
                    </a:lnTo>
                    <a:lnTo>
                      <a:pt x="1061" y="0"/>
                    </a:lnTo>
                    <a:lnTo>
                      <a:pt x="1045" y="4"/>
                    </a:lnTo>
                    <a:lnTo>
                      <a:pt x="1042" y="4"/>
                    </a:lnTo>
                    <a:lnTo>
                      <a:pt x="1018" y="8"/>
                    </a:lnTo>
                    <a:lnTo>
                      <a:pt x="998" y="8"/>
                    </a:lnTo>
                    <a:lnTo>
                      <a:pt x="975" y="16"/>
                    </a:lnTo>
                    <a:lnTo>
                      <a:pt x="951" y="20"/>
                    </a:lnTo>
                    <a:lnTo>
                      <a:pt x="924" y="24"/>
                    </a:lnTo>
                    <a:lnTo>
                      <a:pt x="869" y="35"/>
                    </a:lnTo>
                    <a:lnTo>
                      <a:pt x="806" y="47"/>
                    </a:lnTo>
                    <a:lnTo>
                      <a:pt x="802" y="47"/>
                    </a:lnTo>
                    <a:lnTo>
                      <a:pt x="739" y="63"/>
                    </a:lnTo>
                    <a:lnTo>
                      <a:pt x="672" y="79"/>
                    </a:lnTo>
                    <a:lnTo>
                      <a:pt x="637" y="86"/>
                    </a:lnTo>
                    <a:lnTo>
                      <a:pt x="601" y="94"/>
                    </a:lnTo>
                    <a:lnTo>
                      <a:pt x="527" y="114"/>
                    </a:lnTo>
                    <a:lnTo>
                      <a:pt x="448" y="134"/>
                    </a:lnTo>
                    <a:lnTo>
                      <a:pt x="366" y="157"/>
                    </a:lnTo>
                    <a:lnTo>
                      <a:pt x="358" y="161"/>
                    </a:lnTo>
                    <a:lnTo>
                      <a:pt x="271" y="185"/>
                    </a:lnTo>
                    <a:lnTo>
                      <a:pt x="94" y="236"/>
                    </a:lnTo>
                    <a:lnTo>
                      <a:pt x="4" y="259"/>
                    </a:lnTo>
                    <a:close/>
                  </a:path>
                </a:pathLst>
              </a:custGeom>
              <a:solidFill>
                <a:srgbClr val="FF0000"/>
              </a:solidFill>
              <a:ln w="19050" cmpd="sng">
                <a:solidFill>
                  <a:srgbClr val="FF0000"/>
                </a:solidFill>
                <a:round/>
                <a:headEnd/>
                <a:tailEnd/>
              </a:ln>
            </p:spPr>
            <p:txBody>
              <a:bodyPr/>
              <a:lstStyle/>
              <a:p>
                <a:endParaRPr lang="ja-JP" altLang="en-US"/>
              </a:p>
            </p:txBody>
          </p:sp>
        </p:grpSp>
      </p:grpSp>
      <p:grpSp>
        <p:nvGrpSpPr>
          <p:cNvPr id="6" name="Group 98"/>
          <p:cNvGrpSpPr>
            <a:grpSpLocks/>
          </p:cNvGrpSpPr>
          <p:nvPr/>
        </p:nvGrpSpPr>
        <p:grpSpPr bwMode="auto">
          <a:xfrm>
            <a:off x="2771701" y="2473350"/>
            <a:ext cx="1223962" cy="606425"/>
            <a:chOff x="1791" y="2432"/>
            <a:chExt cx="771" cy="382"/>
          </a:xfrm>
        </p:grpSpPr>
        <p:sp>
          <p:nvSpPr>
            <p:cNvPr id="246821" name="Line 37"/>
            <p:cNvSpPr>
              <a:spLocks noChangeShapeType="1"/>
            </p:cNvSpPr>
            <p:nvPr/>
          </p:nvSpPr>
          <p:spPr bwMode="auto">
            <a:xfrm flipV="1">
              <a:off x="1791" y="2432"/>
              <a:ext cx="771" cy="382"/>
            </a:xfrm>
            <a:prstGeom prst="line">
              <a:avLst/>
            </a:prstGeom>
            <a:noFill/>
            <a:ln w="38100">
              <a:solidFill>
                <a:srgbClr val="FFFF00"/>
              </a:solidFill>
              <a:round/>
              <a:headEnd/>
              <a:tailEnd type="triangle" w="med" len="med"/>
            </a:ln>
            <a:effectLst/>
          </p:spPr>
          <p:txBody>
            <a:bodyPr/>
            <a:lstStyle/>
            <a:p>
              <a:endParaRPr lang="ja-JP" altLang="en-US"/>
            </a:p>
          </p:txBody>
        </p:sp>
        <p:sp>
          <p:nvSpPr>
            <p:cNvPr id="246835" name="Freeform 51"/>
            <p:cNvSpPr>
              <a:spLocks/>
            </p:cNvSpPr>
            <p:nvPr/>
          </p:nvSpPr>
          <p:spPr bwMode="auto">
            <a:xfrm rot="19920000">
              <a:off x="1837" y="2532"/>
              <a:ext cx="635" cy="172"/>
            </a:xfrm>
            <a:custGeom>
              <a:avLst/>
              <a:gdLst/>
              <a:ahLst/>
              <a:cxnLst>
                <a:cxn ang="0">
                  <a:pos x="515" y="126"/>
                </a:cxn>
                <a:cxn ang="0">
                  <a:pos x="924" y="31"/>
                </a:cxn>
                <a:cxn ang="0">
                  <a:pos x="1057" y="12"/>
                </a:cxn>
                <a:cxn ang="0">
                  <a:pos x="1085" y="27"/>
                </a:cxn>
                <a:cxn ang="0">
                  <a:pos x="884" y="145"/>
                </a:cxn>
                <a:cxn ang="0">
                  <a:pos x="597" y="291"/>
                </a:cxn>
                <a:cxn ang="0">
                  <a:pos x="259" y="471"/>
                </a:cxn>
                <a:cxn ang="0">
                  <a:pos x="181" y="546"/>
                </a:cxn>
                <a:cxn ang="0">
                  <a:pos x="373" y="522"/>
                </a:cxn>
                <a:cxn ang="0">
                  <a:pos x="849" y="401"/>
                </a:cxn>
                <a:cxn ang="0">
                  <a:pos x="1627" y="192"/>
                </a:cxn>
                <a:cxn ang="0">
                  <a:pos x="2079" y="71"/>
                </a:cxn>
                <a:cxn ang="0">
                  <a:pos x="2370" y="16"/>
                </a:cxn>
                <a:cxn ang="0">
                  <a:pos x="2429" y="16"/>
                </a:cxn>
                <a:cxn ang="0">
                  <a:pos x="2374" y="71"/>
                </a:cxn>
                <a:cxn ang="0">
                  <a:pos x="2154" y="192"/>
                </a:cxn>
                <a:cxn ang="0">
                  <a:pos x="1741" y="401"/>
                </a:cxn>
                <a:cxn ang="0">
                  <a:pos x="1545" y="522"/>
                </a:cxn>
                <a:cxn ang="0">
                  <a:pos x="1619" y="542"/>
                </a:cxn>
                <a:cxn ang="0">
                  <a:pos x="1946" y="471"/>
                </a:cxn>
                <a:cxn ang="0">
                  <a:pos x="2614" y="291"/>
                </a:cxn>
                <a:cxn ang="0">
                  <a:pos x="3144" y="145"/>
                </a:cxn>
                <a:cxn ang="0">
                  <a:pos x="3557" y="43"/>
                </a:cxn>
                <a:cxn ang="0">
                  <a:pos x="3750" y="12"/>
                </a:cxn>
                <a:cxn ang="0">
                  <a:pos x="3781" y="31"/>
                </a:cxn>
                <a:cxn ang="0">
                  <a:pos x="3659" y="114"/>
                </a:cxn>
                <a:cxn ang="0">
                  <a:pos x="3360" y="267"/>
                </a:cxn>
                <a:cxn ang="0">
                  <a:pos x="3007" y="452"/>
                </a:cxn>
                <a:cxn ang="0">
                  <a:pos x="2889" y="538"/>
                </a:cxn>
                <a:cxn ang="0">
                  <a:pos x="2932" y="534"/>
                </a:cxn>
                <a:cxn ang="0">
                  <a:pos x="2964" y="491"/>
                </a:cxn>
                <a:cxn ang="0">
                  <a:pos x="3239" y="338"/>
                </a:cxn>
                <a:cxn ang="0">
                  <a:pos x="3585" y="161"/>
                </a:cxn>
                <a:cxn ang="0">
                  <a:pos x="3805" y="35"/>
                </a:cxn>
                <a:cxn ang="0">
                  <a:pos x="3809" y="0"/>
                </a:cxn>
                <a:cxn ang="0">
                  <a:pos x="3636" y="24"/>
                </a:cxn>
                <a:cxn ang="0">
                  <a:pos x="3160" y="137"/>
                </a:cxn>
                <a:cxn ang="0">
                  <a:pos x="2629" y="283"/>
                </a:cxn>
                <a:cxn ang="0">
                  <a:pos x="1957" y="460"/>
                </a:cxn>
                <a:cxn ang="0">
                  <a:pos x="1643" y="530"/>
                </a:cxn>
                <a:cxn ang="0">
                  <a:pos x="1584" y="534"/>
                </a:cxn>
                <a:cxn ang="0">
                  <a:pos x="1588" y="507"/>
                </a:cxn>
                <a:cxn ang="0">
                  <a:pos x="1828" y="365"/>
                </a:cxn>
                <a:cxn ang="0">
                  <a:pos x="2177" y="185"/>
                </a:cxn>
                <a:cxn ang="0">
                  <a:pos x="2429" y="47"/>
                </a:cxn>
                <a:cxn ang="0">
                  <a:pos x="2460" y="0"/>
                </a:cxn>
                <a:cxn ang="0">
                  <a:pos x="2307" y="20"/>
                </a:cxn>
                <a:cxn ang="0">
                  <a:pos x="1883" y="114"/>
                </a:cxn>
                <a:cxn ang="0">
                  <a:pos x="1321" y="271"/>
                </a:cxn>
                <a:cxn ang="0">
                  <a:pos x="637" y="452"/>
                </a:cxn>
                <a:cxn ang="0">
                  <a:pos x="307" y="526"/>
                </a:cxn>
                <a:cxn ang="0">
                  <a:pos x="208" y="538"/>
                </a:cxn>
                <a:cxn ang="0">
                  <a:pos x="224" y="511"/>
                </a:cxn>
                <a:cxn ang="0">
                  <a:pos x="421" y="393"/>
                </a:cxn>
                <a:cxn ang="0">
                  <a:pos x="774" y="212"/>
                </a:cxn>
                <a:cxn ang="0">
                  <a:pos x="1053" y="63"/>
                </a:cxn>
                <a:cxn ang="0">
                  <a:pos x="1104" y="4"/>
                </a:cxn>
                <a:cxn ang="0">
                  <a:pos x="975" y="16"/>
                </a:cxn>
                <a:cxn ang="0">
                  <a:pos x="527" y="114"/>
                </a:cxn>
              </a:cxnLst>
              <a:rect l="0" t="0" r="r" b="b"/>
              <a:pathLst>
                <a:path w="3828" h="546">
                  <a:moveTo>
                    <a:pt x="4" y="259"/>
                  </a:moveTo>
                  <a:lnTo>
                    <a:pt x="0" y="267"/>
                  </a:lnTo>
                  <a:lnTo>
                    <a:pt x="94" y="240"/>
                  </a:lnTo>
                  <a:lnTo>
                    <a:pt x="185" y="212"/>
                  </a:lnTo>
                  <a:lnTo>
                    <a:pt x="271" y="189"/>
                  </a:lnTo>
                  <a:lnTo>
                    <a:pt x="358" y="165"/>
                  </a:lnTo>
                  <a:lnTo>
                    <a:pt x="358" y="161"/>
                  </a:lnTo>
                  <a:lnTo>
                    <a:pt x="350" y="169"/>
                  </a:lnTo>
                  <a:lnTo>
                    <a:pt x="432" y="145"/>
                  </a:lnTo>
                  <a:lnTo>
                    <a:pt x="515" y="126"/>
                  </a:lnTo>
                  <a:lnTo>
                    <a:pt x="586" y="106"/>
                  </a:lnTo>
                  <a:lnTo>
                    <a:pt x="625" y="94"/>
                  </a:lnTo>
                  <a:lnTo>
                    <a:pt x="656" y="86"/>
                  </a:lnTo>
                  <a:lnTo>
                    <a:pt x="723" y="71"/>
                  </a:lnTo>
                  <a:lnTo>
                    <a:pt x="786" y="59"/>
                  </a:lnTo>
                  <a:lnTo>
                    <a:pt x="794" y="55"/>
                  </a:lnTo>
                  <a:lnTo>
                    <a:pt x="782" y="59"/>
                  </a:lnTo>
                  <a:lnTo>
                    <a:pt x="841" y="43"/>
                  </a:lnTo>
                  <a:lnTo>
                    <a:pt x="896" y="35"/>
                  </a:lnTo>
                  <a:lnTo>
                    <a:pt x="924" y="31"/>
                  </a:lnTo>
                  <a:lnTo>
                    <a:pt x="947" y="27"/>
                  </a:lnTo>
                  <a:lnTo>
                    <a:pt x="971" y="20"/>
                  </a:lnTo>
                  <a:lnTo>
                    <a:pt x="994" y="20"/>
                  </a:lnTo>
                  <a:lnTo>
                    <a:pt x="1014" y="16"/>
                  </a:lnTo>
                  <a:lnTo>
                    <a:pt x="1026" y="8"/>
                  </a:lnTo>
                  <a:lnTo>
                    <a:pt x="1006" y="16"/>
                  </a:lnTo>
                  <a:lnTo>
                    <a:pt x="1026" y="16"/>
                  </a:lnTo>
                  <a:lnTo>
                    <a:pt x="1038" y="12"/>
                  </a:lnTo>
                  <a:lnTo>
                    <a:pt x="1049" y="12"/>
                  </a:lnTo>
                  <a:lnTo>
                    <a:pt x="1057" y="12"/>
                  </a:lnTo>
                  <a:lnTo>
                    <a:pt x="1069" y="16"/>
                  </a:lnTo>
                  <a:lnTo>
                    <a:pt x="1085" y="8"/>
                  </a:lnTo>
                  <a:lnTo>
                    <a:pt x="1065" y="16"/>
                  </a:lnTo>
                  <a:lnTo>
                    <a:pt x="1073" y="16"/>
                  </a:lnTo>
                  <a:lnTo>
                    <a:pt x="1073" y="20"/>
                  </a:lnTo>
                  <a:lnTo>
                    <a:pt x="1077" y="20"/>
                  </a:lnTo>
                  <a:lnTo>
                    <a:pt x="1073" y="27"/>
                  </a:lnTo>
                  <a:lnTo>
                    <a:pt x="1069" y="31"/>
                  </a:lnTo>
                  <a:lnTo>
                    <a:pt x="1065" y="35"/>
                  </a:lnTo>
                  <a:lnTo>
                    <a:pt x="1085" y="27"/>
                  </a:lnTo>
                  <a:lnTo>
                    <a:pt x="1069" y="31"/>
                  </a:lnTo>
                  <a:lnTo>
                    <a:pt x="1057" y="43"/>
                  </a:lnTo>
                  <a:lnTo>
                    <a:pt x="1038" y="59"/>
                  </a:lnTo>
                  <a:lnTo>
                    <a:pt x="1018" y="71"/>
                  </a:lnTo>
                  <a:lnTo>
                    <a:pt x="990" y="86"/>
                  </a:lnTo>
                  <a:lnTo>
                    <a:pt x="979" y="94"/>
                  </a:lnTo>
                  <a:lnTo>
                    <a:pt x="963" y="106"/>
                  </a:lnTo>
                  <a:lnTo>
                    <a:pt x="947" y="114"/>
                  </a:lnTo>
                  <a:lnTo>
                    <a:pt x="928" y="126"/>
                  </a:lnTo>
                  <a:lnTo>
                    <a:pt x="884" y="145"/>
                  </a:lnTo>
                  <a:lnTo>
                    <a:pt x="841" y="169"/>
                  </a:lnTo>
                  <a:lnTo>
                    <a:pt x="857" y="165"/>
                  </a:lnTo>
                  <a:lnTo>
                    <a:pt x="845" y="169"/>
                  </a:lnTo>
                  <a:lnTo>
                    <a:pt x="798" y="192"/>
                  </a:lnTo>
                  <a:lnTo>
                    <a:pt x="747" y="216"/>
                  </a:lnTo>
                  <a:lnTo>
                    <a:pt x="700" y="240"/>
                  </a:lnTo>
                  <a:lnTo>
                    <a:pt x="696" y="244"/>
                  </a:lnTo>
                  <a:lnTo>
                    <a:pt x="649" y="267"/>
                  </a:lnTo>
                  <a:lnTo>
                    <a:pt x="621" y="279"/>
                  </a:lnTo>
                  <a:lnTo>
                    <a:pt x="597" y="291"/>
                  </a:lnTo>
                  <a:lnTo>
                    <a:pt x="546" y="318"/>
                  </a:lnTo>
                  <a:lnTo>
                    <a:pt x="491" y="346"/>
                  </a:lnTo>
                  <a:lnTo>
                    <a:pt x="436" y="373"/>
                  </a:lnTo>
                  <a:lnTo>
                    <a:pt x="381" y="401"/>
                  </a:lnTo>
                  <a:lnTo>
                    <a:pt x="358" y="416"/>
                  </a:lnTo>
                  <a:lnTo>
                    <a:pt x="334" y="428"/>
                  </a:lnTo>
                  <a:lnTo>
                    <a:pt x="314" y="440"/>
                  </a:lnTo>
                  <a:lnTo>
                    <a:pt x="295" y="452"/>
                  </a:lnTo>
                  <a:lnTo>
                    <a:pt x="275" y="460"/>
                  </a:lnTo>
                  <a:lnTo>
                    <a:pt x="259" y="471"/>
                  </a:lnTo>
                  <a:lnTo>
                    <a:pt x="236" y="487"/>
                  </a:lnTo>
                  <a:lnTo>
                    <a:pt x="212" y="503"/>
                  </a:lnTo>
                  <a:lnTo>
                    <a:pt x="197" y="515"/>
                  </a:lnTo>
                  <a:lnTo>
                    <a:pt x="189" y="522"/>
                  </a:lnTo>
                  <a:lnTo>
                    <a:pt x="185" y="526"/>
                  </a:lnTo>
                  <a:lnTo>
                    <a:pt x="185" y="526"/>
                  </a:lnTo>
                  <a:lnTo>
                    <a:pt x="177" y="538"/>
                  </a:lnTo>
                  <a:lnTo>
                    <a:pt x="177" y="538"/>
                  </a:lnTo>
                  <a:lnTo>
                    <a:pt x="177" y="542"/>
                  </a:lnTo>
                  <a:lnTo>
                    <a:pt x="181" y="546"/>
                  </a:lnTo>
                  <a:lnTo>
                    <a:pt x="189" y="546"/>
                  </a:lnTo>
                  <a:lnTo>
                    <a:pt x="232" y="546"/>
                  </a:lnTo>
                  <a:lnTo>
                    <a:pt x="248" y="546"/>
                  </a:lnTo>
                  <a:lnTo>
                    <a:pt x="263" y="542"/>
                  </a:lnTo>
                  <a:lnTo>
                    <a:pt x="279" y="538"/>
                  </a:lnTo>
                  <a:lnTo>
                    <a:pt x="299" y="538"/>
                  </a:lnTo>
                  <a:lnTo>
                    <a:pt x="318" y="530"/>
                  </a:lnTo>
                  <a:lnTo>
                    <a:pt x="342" y="526"/>
                  </a:lnTo>
                  <a:lnTo>
                    <a:pt x="350" y="526"/>
                  </a:lnTo>
                  <a:lnTo>
                    <a:pt x="373" y="522"/>
                  </a:lnTo>
                  <a:lnTo>
                    <a:pt x="401" y="515"/>
                  </a:lnTo>
                  <a:lnTo>
                    <a:pt x="456" y="503"/>
                  </a:lnTo>
                  <a:lnTo>
                    <a:pt x="519" y="487"/>
                  </a:lnTo>
                  <a:lnTo>
                    <a:pt x="586" y="471"/>
                  </a:lnTo>
                  <a:lnTo>
                    <a:pt x="625" y="460"/>
                  </a:lnTo>
                  <a:lnTo>
                    <a:pt x="664" y="452"/>
                  </a:lnTo>
                  <a:lnTo>
                    <a:pt x="707" y="440"/>
                  </a:lnTo>
                  <a:lnTo>
                    <a:pt x="755" y="428"/>
                  </a:lnTo>
                  <a:lnTo>
                    <a:pt x="798" y="416"/>
                  </a:lnTo>
                  <a:lnTo>
                    <a:pt x="849" y="401"/>
                  </a:lnTo>
                  <a:lnTo>
                    <a:pt x="955" y="373"/>
                  </a:lnTo>
                  <a:lnTo>
                    <a:pt x="1057" y="346"/>
                  </a:lnTo>
                  <a:lnTo>
                    <a:pt x="1159" y="318"/>
                  </a:lnTo>
                  <a:lnTo>
                    <a:pt x="1258" y="291"/>
                  </a:lnTo>
                  <a:lnTo>
                    <a:pt x="1305" y="279"/>
                  </a:lnTo>
                  <a:lnTo>
                    <a:pt x="1356" y="267"/>
                  </a:lnTo>
                  <a:lnTo>
                    <a:pt x="1442" y="244"/>
                  </a:lnTo>
                  <a:lnTo>
                    <a:pt x="1450" y="240"/>
                  </a:lnTo>
                  <a:lnTo>
                    <a:pt x="1537" y="216"/>
                  </a:lnTo>
                  <a:lnTo>
                    <a:pt x="1627" y="192"/>
                  </a:lnTo>
                  <a:lnTo>
                    <a:pt x="1714" y="169"/>
                  </a:lnTo>
                  <a:lnTo>
                    <a:pt x="1796" y="145"/>
                  </a:lnTo>
                  <a:lnTo>
                    <a:pt x="1796" y="141"/>
                  </a:lnTo>
                  <a:lnTo>
                    <a:pt x="1788" y="145"/>
                  </a:lnTo>
                  <a:lnTo>
                    <a:pt x="1871" y="126"/>
                  </a:lnTo>
                  <a:lnTo>
                    <a:pt x="1906" y="114"/>
                  </a:lnTo>
                  <a:lnTo>
                    <a:pt x="1942" y="106"/>
                  </a:lnTo>
                  <a:lnTo>
                    <a:pt x="1981" y="94"/>
                  </a:lnTo>
                  <a:lnTo>
                    <a:pt x="2012" y="86"/>
                  </a:lnTo>
                  <a:lnTo>
                    <a:pt x="2079" y="71"/>
                  </a:lnTo>
                  <a:lnTo>
                    <a:pt x="2142" y="59"/>
                  </a:lnTo>
                  <a:lnTo>
                    <a:pt x="2150" y="55"/>
                  </a:lnTo>
                  <a:lnTo>
                    <a:pt x="2138" y="59"/>
                  </a:lnTo>
                  <a:lnTo>
                    <a:pt x="2201" y="43"/>
                  </a:lnTo>
                  <a:lnTo>
                    <a:pt x="2252" y="35"/>
                  </a:lnTo>
                  <a:lnTo>
                    <a:pt x="2280" y="31"/>
                  </a:lnTo>
                  <a:lnTo>
                    <a:pt x="2303" y="27"/>
                  </a:lnTo>
                  <a:lnTo>
                    <a:pt x="2327" y="20"/>
                  </a:lnTo>
                  <a:lnTo>
                    <a:pt x="2350" y="20"/>
                  </a:lnTo>
                  <a:lnTo>
                    <a:pt x="2370" y="16"/>
                  </a:lnTo>
                  <a:lnTo>
                    <a:pt x="2382" y="8"/>
                  </a:lnTo>
                  <a:lnTo>
                    <a:pt x="2366" y="16"/>
                  </a:lnTo>
                  <a:lnTo>
                    <a:pt x="2382" y="16"/>
                  </a:lnTo>
                  <a:lnTo>
                    <a:pt x="2394" y="12"/>
                  </a:lnTo>
                  <a:lnTo>
                    <a:pt x="2409" y="12"/>
                  </a:lnTo>
                  <a:lnTo>
                    <a:pt x="2417" y="12"/>
                  </a:lnTo>
                  <a:lnTo>
                    <a:pt x="2425" y="16"/>
                  </a:lnTo>
                  <a:lnTo>
                    <a:pt x="2441" y="8"/>
                  </a:lnTo>
                  <a:lnTo>
                    <a:pt x="2421" y="16"/>
                  </a:lnTo>
                  <a:lnTo>
                    <a:pt x="2429" y="16"/>
                  </a:lnTo>
                  <a:lnTo>
                    <a:pt x="2433" y="20"/>
                  </a:lnTo>
                  <a:lnTo>
                    <a:pt x="2433" y="20"/>
                  </a:lnTo>
                  <a:lnTo>
                    <a:pt x="2429" y="27"/>
                  </a:lnTo>
                  <a:lnTo>
                    <a:pt x="2429" y="31"/>
                  </a:lnTo>
                  <a:lnTo>
                    <a:pt x="2425" y="35"/>
                  </a:lnTo>
                  <a:lnTo>
                    <a:pt x="2445" y="27"/>
                  </a:lnTo>
                  <a:lnTo>
                    <a:pt x="2425" y="31"/>
                  </a:lnTo>
                  <a:lnTo>
                    <a:pt x="2413" y="43"/>
                  </a:lnTo>
                  <a:lnTo>
                    <a:pt x="2394" y="59"/>
                  </a:lnTo>
                  <a:lnTo>
                    <a:pt x="2374" y="71"/>
                  </a:lnTo>
                  <a:lnTo>
                    <a:pt x="2346" y="86"/>
                  </a:lnTo>
                  <a:lnTo>
                    <a:pt x="2339" y="94"/>
                  </a:lnTo>
                  <a:lnTo>
                    <a:pt x="2319" y="106"/>
                  </a:lnTo>
                  <a:lnTo>
                    <a:pt x="2303" y="114"/>
                  </a:lnTo>
                  <a:lnTo>
                    <a:pt x="2284" y="126"/>
                  </a:lnTo>
                  <a:lnTo>
                    <a:pt x="2240" y="145"/>
                  </a:lnTo>
                  <a:lnTo>
                    <a:pt x="2197" y="169"/>
                  </a:lnTo>
                  <a:lnTo>
                    <a:pt x="2213" y="165"/>
                  </a:lnTo>
                  <a:lnTo>
                    <a:pt x="2201" y="169"/>
                  </a:lnTo>
                  <a:lnTo>
                    <a:pt x="2154" y="192"/>
                  </a:lnTo>
                  <a:lnTo>
                    <a:pt x="2103" y="216"/>
                  </a:lnTo>
                  <a:lnTo>
                    <a:pt x="2056" y="240"/>
                  </a:lnTo>
                  <a:lnTo>
                    <a:pt x="2052" y="244"/>
                  </a:lnTo>
                  <a:lnTo>
                    <a:pt x="2005" y="267"/>
                  </a:lnTo>
                  <a:lnTo>
                    <a:pt x="1977" y="279"/>
                  </a:lnTo>
                  <a:lnTo>
                    <a:pt x="1953" y="291"/>
                  </a:lnTo>
                  <a:lnTo>
                    <a:pt x="1902" y="318"/>
                  </a:lnTo>
                  <a:lnTo>
                    <a:pt x="1847" y="346"/>
                  </a:lnTo>
                  <a:lnTo>
                    <a:pt x="1792" y="373"/>
                  </a:lnTo>
                  <a:lnTo>
                    <a:pt x="1741" y="401"/>
                  </a:lnTo>
                  <a:lnTo>
                    <a:pt x="1714" y="416"/>
                  </a:lnTo>
                  <a:lnTo>
                    <a:pt x="1690" y="428"/>
                  </a:lnTo>
                  <a:lnTo>
                    <a:pt x="1670" y="440"/>
                  </a:lnTo>
                  <a:lnTo>
                    <a:pt x="1651" y="452"/>
                  </a:lnTo>
                  <a:lnTo>
                    <a:pt x="1635" y="460"/>
                  </a:lnTo>
                  <a:lnTo>
                    <a:pt x="1619" y="471"/>
                  </a:lnTo>
                  <a:lnTo>
                    <a:pt x="1592" y="487"/>
                  </a:lnTo>
                  <a:lnTo>
                    <a:pt x="1568" y="503"/>
                  </a:lnTo>
                  <a:lnTo>
                    <a:pt x="1553" y="515"/>
                  </a:lnTo>
                  <a:lnTo>
                    <a:pt x="1545" y="522"/>
                  </a:lnTo>
                  <a:lnTo>
                    <a:pt x="1541" y="526"/>
                  </a:lnTo>
                  <a:lnTo>
                    <a:pt x="1541" y="526"/>
                  </a:lnTo>
                  <a:lnTo>
                    <a:pt x="1533" y="538"/>
                  </a:lnTo>
                  <a:lnTo>
                    <a:pt x="1533" y="538"/>
                  </a:lnTo>
                  <a:lnTo>
                    <a:pt x="1537" y="542"/>
                  </a:lnTo>
                  <a:lnTo>
                    <a:pt x="1537" y="546"/>
                  </a:lnTo>
                  <a:lnTo>
                    <a:pt x="1545" y="546"/>
                  </a:lnTo>
                  <a:lnTo>
                    <a:pt x="1588" y="546"/>
                  </a:lnTo>
                  <a:lnTo>
                    <a:pt x="1604" y="546"/>
                  </a:lnTo>
                  <a:lnTo>
                    <a:pt x="1619" y="542"/>
                  </a:lnTo>
                  <a:lnTo>
                    <a:pt x="1635" y="538"/>
                  </a:lnTo>
                  <a:lnTo>
                    <a:pt x="1655" y="538"/>
                  </a:lnTo>
                  <a:lnTo>
                    <a:pt x="1678" y="530"/>
                  </a:lnTo>
                  <a:lnTo>
                    <a:pt x="1698" y="526"/>
                  </a:lnTo>
                  <a:lnTo>
                    <a:pt x="1706" y="526"/>
                  </a:lnTo>
                  <a:lnTo>
                    <a:pt x="1729" y="522"/>
                  </a:lnTo>
                  <a:lnTo>
                    <a:pt x="1757" y="515"/>
                  </a:lnTo>
                  <a:lnTo>
                    <a:pt x="1812" y="503"/>
                  </a:lnTo>
                  <a:lnTo>
                    <a:pt x="1875" y="487"/>
                  </a:lnTo>
                  <a:lnTo>
                    <a:pt x="1946" y="471"/>
                  </a:lnTo>
                  <a:lnTo>
                    <a:pt x="1981" y="460"/>
                  </a:lnTo>
                  <a:lnTo>
                    <a:pt x="2024" y="452"/>
                  </a:lnTo>
                  <a:lnTo>
                    <a:pt x="2063" y="440"/>
                  </a:lnTo>
                  <a:lnTo>
                    <a:pt x="2111" y="428"/>
                  </a:lnTo>
                  <a:lnTo>
                    <a:pt x="2158" y="416"/>
                  </a:lnTo>
                  <a:lnTo>
                    <a:pt x="2205" y="401"/>
                  </a:lnTo>
                  <a:lnTo>
                    <a:pt x="2311" y="373"/>
                  </a:lnTo>
                  <a:lnTo>
                    <a:pt x="2413" y="346"/>
                  </a:lnTo>
                  <a:lnTo>
                    <a:pt x="2515" y="318"/>
                  </a:lnTo>
                  <a:lnTo>
                    <a:pt x="2614" y="291"/>
                  </a:lnTo>
                  <a:lnTo>
                    <a:pt x="2661" y="279"/>
                  </a:lnTo>
                  <a:lnTo>
                    <a:pt x="2712" y="267"/>
                  </a:lnTo>
                  <a:lnTo>
                    <a:pt x="2798" y="244"/>
                  </a:lnTo>
                  <a:lnTo>
                    <a:pt x="2806" y="240"/>
                  </a:lnTo>
                  <a:lnTo>
                    <a:pt x="2893" y="216"/>
                  </a:lnTo>
                  <a:lnTo>
                    <a:pt x="2983" y="192"/>
                  </a:lnTo>
                  <a:lnTo>
                    <a:pt x="3070" y="169"/>
                  </a:lnTo>
                  <a:lnTo>
                    <a:pt x="3152" y="145"/>
                  </a:lnTo>
                  <a:lnTo>
                    <a:pt x="3152" y="141"/>
                  </a:lnTo>
                  <a:lnTo>
                    <a:pt x="3144" y="145"/>
                  </a:lnTo>
                  <a:lnTo>
                    <a:pt x="3227" y="126"/>
                  </a:lnTo>
                  <a:lnTo>
                    <a:pt x="3262" y="114"/>
                  </a:lnTo>
                  <a:lnTo>
                    <a:pt x="3298" y="106"/>
                  </a:lnTo>
                  <a:lnTo>
                    <a:pt x="3337" y="94"/>
                  </a:lnTo>
                  <a:lnTo>
                    <a:pt x="3368" y="86"/>
                  </a:lnTo>
                  <a:lnTo>
                    <a:pt x="3435" y="71"/>
                  </a:lnTo>
                  <a:lnTo>
                    <a:pt x="3498" y="59"/>
                  </a:lnTo>
                  <a:lnTo>
                    <a:pt x="3506" y="55"/>
                  </a:lnTo>
                  <a:lnTo>
                    <a:pt x="3494" y="59"/>
                  </a:lnTo>
                  <a:lnTo>
                    <a:pt x="3557" y="43"/>
                  </a:lnTo>
                  <a:lnTo>
                    <a:pt x="3608" y="35"/>
                  </a:lnTo>
                  <a:lnTo>
                    <a:pt x="3636" y="31"/>
                  </a:lnTo>
                  <a:lnTo>
                    <a:pt x="3659" y="27"/>
                  </a:lnTo>
                  <a:lnTo>
                    <a:pt x="3683" y="20"/>
                  </a:lnTo>
                  <a:lnTo>
                    <a:pt x="3706" y="20"/>
                  </a:lnTo>
                  <a:lnTo>
                    <a:pt x="3726" y="16"/>
                  </a:lnTo>
                  <a:lnTo>
                    <a:pt x="3738" y="8"/>
                  </a:lnTo>
                  <a:lnTo>
                    <a:pt x="3722" y="16"/>
                  </a:lnTo>
                  <a:lnTo>
                    <a:pt x="3738" y="16"/>
                  </a:lnTo>
                  <a:lnTo>
                    <a:pt x="3750" y="12"/>
                  </a:lnTo>
                  <a:lnTo>
                    <a:pt x="3765" y="12"/>
                  </a:lnTo>
                  <a:lnTo>
                    <a:pt x="3773" y="12"/>
                  </a:lnTo>
                  <a:lnTo>
                    <a:pt x="3781" y="16"/>
                  </a:lnTo>
                  <a:lnTo>
                    <a:pt x="3797" y="8"/>
                  </a:lnTo>
                  <a:lnTo>
                    <a:pt x="3777" y="16"/>
                  </a:lnTo>
                  <a:lnTo>
                    <a:pt x="3785" y="16"/>
                  </a:lnTo>
                  <a:lnTo>
                    <a:pt x="3789" y="20"/>
                  </a:lnTo>
                  <a:lnTo>
                    <a:pt x="3789" y="20"/>
                  </a:lnTo>
                  <a:lnTo>
                    <a:pt x="3785" y="27"/>
                  </a:lnTo>
                  <a:lnTo>
                    <a:pt x="3781" y="31"/>
                  </a:lnTo>
                  <a:lnTo>
                    <a:pt x="3781" y="35"/>
                  </a:lnTo>
                  <a:lnTo>
                    <a:pt x="3801" y="27"/>
                  </a:lnTo>
                  <a:lnTo>
                    <a:pt x="3781" y="31"/>
                  </a:lnTo>
                  <a:lnTo>
                    <a:pt x="3769" y="43"/>
                  </a:lnTo>
                  <a:lnTo>
                    <a:pt x="3750" y="59"/>
                  </a:lnTo>
                  <a:lnTo>
                    <a:pt x="3730" y="71"/>
                  </a:lnTo>
                  <a:lnTo>
                    <a:pt x="3702" y="86"/>
                  </a:lnTo>
                  <a:lnTo>
                    <a:pt x="3695" y="94"/>
                  </a:lnTo>
                  <a:lnTo>
                    <a:pt x="3675" y="106"/>
                  </a:lnTo>
                  <a:lnTo>
                    <a:pt x="3659" y="114"/>
                  </a:lnTo>
                  <a:lnTo>
                    <a:pt x="3640" y="126"/>
                  </a:lnTo>
                  <a:lnTo>
                    <a:pt x="3596" y="145"/>
                  </a:lnTo>
                  <a:lnTo>
                    <a:pt x="3553" y="169"/>
                  </a:lnTo>
                  <a:lnTo>
                    <a:pt x="3569" y="165"/>
                  </a:lnTo>
                  <a:lnTo>
                    <a:pt x="3557" y="169"/>
                  </a:lnTo>
                  <a:lnTo>
                    <a:pt x="3510" y="192"/>
                  </a:lnTo>
                  <a:lnTo>
                    <a:pt x="3459" y="216"/>
                  </a:lnTo>
                  <a:lnTo>
                    <a:pt x="3412" y="240"/>
                  </a:lnTo>
                  <a:lnTo>
                    <a:pt x="3408" y="244"/>
                  </a:lnTo>
                  <a:lnTo>
                    <a:pt x="3360" y="267"/>
                  </a:lnTo>
                  <a:lnTo>
                    <a:pt x="3333" y="279"/>
                  </a:lnTo>
                  <a:lnTo>
                    <a:pt x="3309" y="291"/>
                  </a:lnTo>
                  <a:lnTo>
                    <a:pt x="3258" y="318"/>
                  </a:lnTo>
                  <a:lnTo>
                    <a:pt x="3203" y="346"/>
                  </a:lnTo>
                  <a:lnTo>
                    <a:pt x="3148" y="373"/>
                  </a:lnTo>
                  <a:lnTo>
                    <a:pt x="3097" y="401"/>
                  </a:lnTo>
                  <a:lnTo>
                    <a:pt x="3070" y="416"/>
                  </a:lnTo>
                  <a:lnTo>
                    <a:pt x="3046" y="428"/>
                  </a:lnTo>
                  <a:lnTo>
                    <a:pt x="3026" y="440"/>
                  </a:lnTo>
                  <a:lnTo>
                    <a:pt x="3007" y="452"/>
                  </a:lnTo>
                  <a:lnTo>
                    <a:pt x="2991" y="460"/>
                  </a:lnTo>
                  <a:lnTo>
                    <a:pt x="2975" y="471"/>
                  </a:lnTo>
                  <a:lnTo>
                    <a:pt x="2948" y="487"/>
                  </a:lnTo>
                  <a:lnTo>
                    <a:pt x="2924" y="503"/>
                  </a:lnTo>
                  <a:lnTo>
                    <a:pt x="2908" y="515"/>
                  </a:lnTo>
                  <a:lnTo>
                    <a:pt x="2901" y="522"/>
                  </a:lnTo>
                  <a:lnTo>
                    <a:pt x="2897" y="526"/>
                  </a:lnTo>
                  <a:lnTo>
                    <a:pt x="2897" y="526"/>
                  </a:lnTo>
                  <a:lnTo>
                    <a:pt x="2889" y="538"/>
                  </a:lnTo>
                  <a:lnTo>
                    <a:pt x="2889" y="538"/>
                  </a:lnTo>
                  <a:lnTo>
                    <a:pt x="2893" y="542"/>
                  </a:lnTo>
                  <a:lnTo>
                    <a:pt x="2893" y="546"/>
                  </a:lnTo>
                  <a:lnTo>
                    <a:pt x="2901" y="546"/>
                  </a:lnTo>
                  <a:lnTo>
                    <a:pt x="2916" y="546"/>
                  </a:lnTo>
                  <a:lnTo>
                    <a:pt x="2952" y="534"/>
                  </a:lnTo>
                  <a:lnTo>
                    <a:pt x="2944" y="534"/>
                  </a:lnTo>
                  <a:lnTo>
                    <a:pt x="2936" y="534"/>
                  </a:lnTo>
                  <a:lnTo>
                    <a:pt x="2920" y="538"/>
                  </a:lnTo>
                  <a:lnTo>
                    <a:pt x="2940" y="534"/>
                  </a:lnTo>
                  <a:lnTo>
                    <a:pt x="2932" y="534"/>
                  </a:lnTo>
                  <a:lnTo>
                    <a:pt x="2928" y="530"/>
                  </a:lnTo>
                  <a:lnTo>
                    <a:pt x="2928" y="526"/>
                  </a:lnTo>
                  <a:lnTo>
                    <a:pt x="2928" y="522"/>
                  </a:lnTo>
                  <a:lnTo>
                    <a:pt x="2932" y="519"/>
                  </a:lnTo>
                  <a:lnTo>
                    <a:pt x="2932" y="515"/>
                  </a:lnTo>
                  <a:lnTo>
                    <a:pt x="2912" y="522"/>
                  </a:lnTo>
                  <a:lnTo>
                    <a:pt x="2936" y="519"/>
                  </a:lnTo>
                  <a:lnTo>
                    <a:pt x="2940" y="511"/>
                  </a:lnTo>
                  <a:lnTo>
                    <a:pt x="2944" y="507"/>
                  </a:lnTo>
                  <a:lnTo>
                    <a:pt x="2964" y="491"/>
                  </a:lnTo>
                  <a:lnTo>
                    <a:pt x="2983" y="479"/>
                  </a:lnTo>
                  <a:lnTo>
                    <a:pt x="3011" y="460"/>
                  </a:lnTo>
                  <a:lnTo>
                    <a:pt x="3026" y="452"/>
                  </a:lnTo>
                  <a:lnTo>
                    <a:pt x="3042" y="440"/>
                  </a:lnTo>
                  <a:lnTo>
                    <a:pt x="3062" y="432"/>
                  </a:lnTo>
                  <a:lnTo>
                    <a:pt x="3085" y="420"/>
                  </a:lnTo>
                  <a:lnTo>
                    <a:pt x="3109" y="405"/>
                  </a:lnTo>
                  <a:lnTo>
                    <a:pt x="3133" y="393"/>
                  </a:lnTo>
                  <a:lnTo>
                    <a:pt x="3184" y="365"/>
                  </a:lnTo>
                  <a:lnTo>
                    <a:pt x="3239" y="338"/>
                  </a:lnTo>
                  <a:lnTo>
                    <a:pt x="3294" y="310"/>
                  </a:lnTo>
                  <a:lnTo>
                    <a:pt x="3349" y="283"/>
                  </a:lnTo>
                  <a:lnTo>
                    <a:pt x="3372" y="271"/>
                  </a:lnTo>
                  <a:lnTo>
                    <a:pt x="3396" y="259"/>
                  </a:lnTo>
                  <a:lnTo>
                    <a:pt x="3443" y="232"/>
                  </a:lnTo>
                  <a:lnTo>
                    <a:pt x="3427" y="236"/>
                  </a:lnTo>
                  <a:lnTo>
                    <a:pt x="3439" y="236"/>
                  </a:lnTo>
                  <a:lnTo>
                    <a:pt x="3486" y="212"/>
                  </a:lnTo>
                  <a:lnTo>
                    <a:pt x="3533" y="185"/>
                  </a:lnTo>
                  <a:lnTo>
                    <a:pt x="3585" y="161"/>
                  </a:lnTo>
                  <a:lnTo>
                    <a:pt x="3588" y="161"/>
                  </a:lnTo>
                  <a:lnTo>
                    <a:pt x="3636" y="137"/>
                  </a:lnTo>
                  <a:lnTo>
                    <a:pt x="3675" y="114"/>
                  </a:lnTo>
                  <a:lnTo>
                    <a:pt x="3695" y="106"/>
                  </a:lnTo>
                  <a:lnTo>
                    <a:pt x="3714" y="94"/>
                  </a:lnTo>
                  <a:lnTo>
                    <a:pt x="3730" y="86"/>
                  </a:lnTo>
                  <a:lnTo>
                    <a:pt x="3742" y="79"/>
                  </a:lnTo>
                  <a:lnTo>
                    <a:pt x="3769" y="63"/>
                  </a:lnTo>
                  <a:lnTo>
                    <a:pt x="3785" y="47"/>
                  </a:lnTo>
                  <a:lnTo>
                    <a:pt x="3805" y="35"/>
                  </a:lnTo>
                  <a:lnTo>
                    <a:pt x="3816" y="24"/>
                  </a:lnTo>
                  <a:lnTo>
                    <a:pt x="3820" y="24"/>
                  </a:lnTo>
                  <a:lnTo>
                    <a:pt x="3824" y="20"/>
                  </a:lnTo>
                  <a:lnTo>
                    <a:pt x="3824" y="16"/>
                  </a:lnTo>
                  <a:lnTo>
                    <a:pt x="3828" y="8"/>
                  </a:lnTo>
                  <a:lnTo>
                    <a:pt x="3824" y="8"/>
                  </a:lnTo>
                  <a:lnTo>
                    <a:pt x="3824" y="4"/>
                  </a:lnTo>
                  <a:lnTo>
                    <a:pt x="3816" y="4"/>
                  </a:lnTo>
                  <a:lnTo>
                    <a:pt x="3816" y="0"/>
                  </a:lnTo>
                  <a:lnTo>
                    <a:pt x="3809" y="0"/>
                  </a:lnTo>
                  <a:lnTo>
                    <a:pt x="3801" y="0"/>
                  </a:lnTo>
                  <a:lnTo>
                    <a:pt x="3785" y="0"/>
                  </a:lnTo>
                  <a:lnTo>
                    <a:pt x="3773" y="0"/>
                  </a:lnTo>
                  <a:lnTo>
                    <a:pt x="3757" y="4"/>
                  </a:lnTo>
                  <a:lnTo>
                    <a:pt x="3754" y="4"/>
                  </a:lnTo>
                  <a:lnTo>
                    <a:pt x="3734" y="8"/>
                  </a:lnTo>
                  <a:lnTo>
                    <a:pt x="3714" y="8"/>
                  </a:lnTo>
                  <a:lnTo>
                    <a:pt x="3687" y="16"/>
                  </a:lnTo>
                  <a:lnTo>
                    <a:pt x="3663" y="20"/>
                  </a:lnTo>
                  <a:lnTo>
                    <a:pt x="3636" y="24"/>
                  </a:lnTo>
                  <a:lnTo>
                    <a:pt x="3581" y="35"/>
                  </a:lnTo>
                  <a:lnTo>
                    <a:pt x="3518" y="47"/>
                  </a:lnTo>
                  <a:lnTo>
                    <a:pt x="3514" y="47"/>
                  </a:lnTo>
                  <a:lnTo>
                    <a:pt x="3451" y="63"/>
                  </a:lnTo>
                  <a:lnTo>
                    <a:pt x="3384" y="79"/>
                  </a:lnTo>
                  <a:lnTo>
                    <a:pt x="3353" y="86"/>
                  </a:lnTo>
                  <a:lnTo>
                    <a:pt x="3317" y="94"/>
                  </a:lnTo>
                  <a:lnTo>
                    <a:pt x="3278" y="106"/>
                  </a:lnTo>
                  <a:lnTo>
                    <a:pt x="3239" y="114"/>
                  </a:lnTo>
                  <a:lnTo>
                    <a:pt x="3160" y="137"/>
                  </a:lnTo>
                  <a:lnTo>
                    <a:pt x="3152" y="137"/>
                  </a:lnTo>
                  <a:lnTo>
                    <a:pt x="3070" y="161"/>
                  </a:lnTo>
                  <a:lnTo>
                    <a:pt x="2979" y="185"/>
                  </a:lnTo>
                  <a:lnTo>
                    <a:pt x="2893" y="212"/>
                  </a:lnTo>
                  <a:lnTo>
                    <a:pt x="2806" y="236"/>
                  </a:lnTo>
                  <a:lnTo>
                    <a:pt x="2806" y="236"/>
                  </a:lnTo>
                  <a:lnTo>
                    <a:pt x="2810" y="232"/>
                  </a:lnTo>
                  <a:lnTo>
                    <a:pt x="2720" y="259"/>
                  </a:lnTo>
                  <a:lnTo>
                    <a:pt x="2677" y="271"/>
                  </a:lnTo>
                  <a:lnTo>
                    <a:pt x="2629" y="283"/>
                  </a:lnTo>
                  <a:lnTo>
                    <a:pt x="2531" y="310"/>
                  </a:lnTo>
                  <a:lnTo>
                    <a:pt x="2425" y="338"/>
                  </a:lnTo>
                  <a:lnTo>
                    <a:pt x="2323" y="365"/>
                  </a:lnTo>
                  <a:lnTo>
                    <a:pt x="2221" y="393"/>
                  </a:lnTo>
                  <a:lnTo>
                    <a:pt x="2174" y="405"/>
                  </a:lnTo>
                  <a:lnTo>
                    <a:pt x="2122" y="420"/>
                  </a:lnTo>
                  <a:lnTo>
                    <a:pt x="2079" y="432"/>
                  </a:lnTo>
                  <a:lnTo>
                    <a:pt x="2036" y="440"/>
                  </a:lnTo>
                  <a:lnTo>
                    <a:pt x="1997" y="452"/>
                  </a:lnTo>
                  <a:lnTo>
                    <a:pt x="1957" y="460"/>
                  </a:lnTo>
                  <a:lnTo>
                    <a:pt x="1891" y="479"/>
                  </a:lnTo>
                  <a:lnTo>
                    <a:pt x="1828" y="491"/>
                  </a:lnTo>
                  <a:lnTo>
                    <a:pt x="1769" y="507"/>
                  </a:lnTo>
                  <a:lnTo>
                    <a:pt x="1745" y="511"/>
                  </a:lnTo>
                  <a:lnTo>
                    <a:pt x="1722" y="519"/>
                  </a:lnTo>
                  <a:lnTo>
                    <a:pt x="1714" y="522"/>
                  </a:lnTo>
                  <a:lnTo>
                    <a:pt x="1725" y="515"/>
                  </a:lnTo>
                  <a:lnTo>
                    <a:pt x="1682" y="522"/>
                  </a:lnTo>
                  <a:lnTo>
                    <a:pt x="1663" y="526"/>
                  </a:lnTo>
                  <a:lnTo>
                    <a:pt x="1643" y="530"/>
                  </a:lnTo>
                  <a:lnTo>
                    <a:pt x="1627" y="534"/>
                  </a:lnTo>
                  <a:lnTo>
                    <a:pt x="1615" y="534"/>
                  </a:lnTo>
                  <a:lnTo>
                    <a:pt x="1604" y="538"/>
                  </a:lnTo>
                  <a:lnTo>
                    <a:pt x="1619" y="534"/>
                  </a:lnTo>
                  <a:lnTo>
                    <a:pt x="1608" y="534"/>
                  </a:lnTo>
                  <a:lnTo>
                    <a:pt x="1596" y="534"/>
                  </a:lnTo>
                  <a:lnTo>
                    <a:pt x="1588" y="534"/>
                  </a:lnTo>
                  <a:lnTo>
                    <a:pt x="1580" y="534"/>
                  </a:lnTo>
                  <a:lnTo>
                    <a:pt x="1564" y="538"/>
                  </a:lnTo>
                  <a:lnTo>
                    <a:pt x="1584" y="534"/>
                  </a:lnTo>
                  <a:lnTo>
                    <a:pt x="1576" y="534"/>
                  </a:lnTo>
                  <a:lnTo>
                    <a:pt x="1572" y="530"/>
                  </a:lnTo>
                  <a:lnTo>
                    <a:pt x="1572" y="526"/>
                  </a:lnTo>
                  <a:lnTo>
                    <a:pt x="1572" y="522"/>
                  </a:lnTo>
                  <a:lnTo>
                    <a:pt x="1576" y="519"/>
                  </a:lnTo>
                  <a:lnTo>
                    <a:pt x="1576" y="515"/>
                  </a:lnTo>
                  <a:lnTo>
                    <a:pt x="1556" y="522"/>
                  </a:lnTo>
                  <a:lnTo>
                    <a:pt x="1580" y="519"/>
                  </a:lnTo>
                  <a:lnTo>
                    <a:pt x="1584" y="511"/>
                  </a:lnTo>
                  <a:lnTo>
                    <a:pt x="1588" y="507"/>
                  </a:lnTo>
                  <a:lnTo>
                    <a:pt x="1608" y="491"/>
                  </a:lnTo>
                  <a:lnTo>
                    <a:pt x="1627" y="479"/>
                  </a:lnTo>
                  <a:lnTo>
                    <a:pt x="1655" y="460"/>
                  </a:lnTo>
                  <a:lnTo>
                    <a:pt x="1670" y="452"/>
                  </a:lnTo>
                  <a:lnTo>
                    <a:pt x="1686" y="440"/>
                  </a:lnTo>
                  <a:lnTo>
                    <a:pt x="1706" y="432"/>
                  </a:lnTo>
                  <a:lnTo>
                    <a:pt x="1729" y="420"/>
                  </a:lnTo>
                  <a:lnTo>
                    <a:pt x="1753" y="405"/>
                  </a:lnTo>
                  <a:lnTo>
                    <a:pt x="1777" y="393"/>
                  </a:lnTo>
                  <a:lnTo>
                    <a:pt x="1828" y="365"/>
                  </a:lnTo>
                  <a:lnTo>
                    <a:pt x="1883" y="338"/>
                  </a:lnTo>
                  <a:lnTo>
                    <a:pt x="1938" y="310"/>
                  </a:lnTo>
                  <a:lnTo>
                    <a:pt x="1993" y="283"/>
                  </a:lnTo>
                  <a:lnTo>
                    <a:pt x="2016" y="271"/>
                  </a:lnTo>
                  <a:lnTo>
                    <a:pt x="2040" y="259"/>
                  </a:lnTo>
                  <a:lnTo>
                    <a:pt x="2087" y="232"/>
                  </a:lnTo>
                  <a:lnTo>
                    <a:pt x="2071" y="236"/>
                  </a:lnTo>
                  <a:lnTo>
                    <a:pt x="2083" y="236"/>
                  </a:lnTo>
                  <a:lnTo>
                    <a:pt x="2130" y="212"/>
                  </a:lnTo>
                  <a:lnTo>
                    <a:pt x="2177" y="185"/>
                  </a:lnTo>
                  <a:lnTo>
                    <a:pt x="2229" y="161"/>
                  </a:lnTo>
                  <a:lnTo>
                    <a:pt x="2232" y="161"/>
                  </a:lnTo>
                  <a:lnTo>
                    <a:pt x="2280" y="137"/>
                  </a:lnTo>
                  <a:lnTo>
                    <a:pt x="2319" y="114"/>
                  </a:lnTo>
                  <a:lnTo>
                    <a:pt x="2339" y="106"/>
                  </a:lnTo>
                  <a:lnTo>
                    <a:pt x="2358" y="94"/>
                  </a:lnTo>
                  <a:lnTo>
                    <a:pt x="2374" y="86"/>
                  </a:lnTo>
                  <a:lnTo>
                    <a:pt x="2386" y="79"/>
                  </a:lnTo>
                  <a:lnTo>
                    <a:pt x="2413" y="63"/>
                  </a:lnTo>
                  <a:lnTo>
                    <a:pt x="2429" y="47"/>
                  </a:lnTo>
                  <a:lnTo>
                    <a:pt x="2449" y="35"/>
                  </a:lnTo>
                  <a:lnTo>
                    <a:pt x="2460" y="24"/>
                  </a:lnTo>
                  <a:lnTo>
                    <a:pt x="2464" y="24"/>
                  </a:lnTo>
                  <a:lnTo>
                    <a:pt x="2468" y="20"/>
                  </a:lnTo>
                  <a:lnTo>
                    <a:pt x="2468" y="16"/>
                  </a:lnTo>
                  <a:lnTo>
                    <a:pt x="2472" y="8"/>
                  </a:lnTo>
                  <a:lnTo>
                    <a:pt x="2468" y="8"/>
                  </a:lnTo>
                  <a:lnTo>
                    <a:pt x="2468" y="4"/>
                  </a:lnTo>
                  <a:lnTo>
                    <a:pt x="2460" y="4"/>
                  </a:lnTo>
                  <a:lnTo>
                    <a:pt x="2460" y="0"/>
                  </a:lnTo>
                  <a:lnTo>
                    <a:pt x="2453" y="0"/>
                  </a:lnTo>
                  <a:lnTo>
                    <a:pt x="2445" y="0"/>
                  </a:lnTo>
                  <a:lnTo>
                    <a:pt x="2429" y="0"/>
                  </a:lnTo>
                  <a:lnTo>
                    <a:pt x="2417" y="0"/>
                  </a:lnTo>
                  <a:lnTo>
                    <a:pt x="2401" y="4"/>
                  </a:lnTo>
                  <a:lnTo>
                    <a:pt x="2398" y="4"/>
                  </a:lnTo>
                  <a:lnTo>
                    <a:pt x="2378" y="8"/>
                  </a:lnTo>
                  <a:lnTo>
                    <a:pt x="2358" y="8"/>
                  </a:lnTo>
                  <a:lnTo>
                    <a:pt x="2331" y="16"/>
                  </a:lnTo>
                  <a:lnTo>
                    <a:pt x="2307" y="20"/>
                  </a:lnTo>
                  <a:lnTo>
                    <a:pt x="2280" y="24"/>
                  </a:lnTo>
                  <a:lnTo>
                    <a:pt x="2225" y="35"/>
                  </a:lnTo>
                  <a:lnTo>
                    <a:pt x="2162" y="47"/>
                  </a:lnTo>
                  <a:lnTo>
                    <a:pt x="2158" y="47"/>
                  </a:lnTo>
                  <a:lnTo>
                    <a:pt x="2095" y="63"/>
                  </a:lnTo>
                  <a:lnTo>
                    <a:pt x="2028" y="79"/>
                  </a:lnTo>
                  <a:lnTo>
                    <a:pt x="1997" y="86"/>
                  </a:lnTo>
                  <a:lnTo>
                    <a:pt x="1961" y="94"/>
                  </a:lnTo>
                  <a:lnTo>
                    <a:pt x="1922" y="106"/>
                  </a:lnTo>
                  <a:lnTo>
                    <a:pt x="1883" y="114"/>
                  </a:lnTo>
                  <a:lnTo>
                    <a:pt x="1804" y="137"/>
                  </a:lnTo>
                  <a:lnTo>
                    <a:pt x="1796" y="137"/>
                  </a:lnTo>
                  <a:lnTo>
                    <a:pt x="1714" y="161"/>
                  </a:lnTo>
                  <a:lnTo>
                    <a:pt x="1623" y="185"/>
                  </a:lnTo>
                  <a:lnTo>
                    <a:pt x="1537" y="212"/>
                  </a:lnTo>
                  <a:lnTo>
                    <a:pt x="1450" y="236"/>
                  </a:lnTo>
                  <a:lnTo>
                    <a:pt x="1450" y="236"/>
                  </a:lnTo>
                  <a:lnTo>
                    <a:pt x="1454" y="232"/>
                  </a:lnTo>
                  <a:lnTo>
                    <a:pt x="1364" y="259"/>
                  </a:lnTo>
                  <a:lnTo>
                    <a:pt x="1321" y="271"/>
                  </a:lnTo>
                  <a:lnTo>
                    <a:pt x="1273" y="283"/>
                  </a:lnTo>
                  <a:lnTo>
                    <a:pt x="1175" y="310"/>
                  </a:lnTo>
                  <a:lnTo>
                    <a:pt x="1069" y="338"/>
                  </a:lnTo>
                  <a:lnTo>
                    <a:pt x="967" y="365"/>
                  </a:lnTo>
                  <a:lnTo>
                    <a:pt x="865" y="393"/>
                  </a:lnTo>
                  <a:lnTo>
                    <a:pt x="818" y="405"/>
                  </a:lnTo>
                  <a:lnTo>
                    <a:pt x="766" y="420"/>
                  </a:lnTo>
                  <a:lnTo>
                    <a:pt x="723" y="432"/>
                  </a:lnTo>
                  <a:lnTo>
                    <a:pt x="680" y="440"/>
                  </a:lnTo>
                  <a:lnTo>
                    <a:pt x="637" y="452"/>
                  </a:lnTo>
                  <a:lnTo>
                    <a:pt x="601" y="460"/>
                  </a:lnTo>
                  <a:lnTo>
                    <a:pt x="531" y="479"/>
                  </a:lnTo>
                  <a:lnTo>
                    <a:pt x="472" y="491"/>
                  </a:lnTo>
                  <a:lnTo>
                    <a:pt x="413" y="507"/>
                  </a:lnTo>
                  <a:lnTo>
                    <a:pt x="389" y="511"/>
                  </a:lnTo>
                  <a:lnTo>
                    <a:pt x="366" y="519"/>
                  </a:lnTo>
                  <a:lnTo>
                    <a:pt x="354" y="522"/>
                  </a:lnTo>
                  <a:lnTo>
                    <a:pt x="369" y="515"/>
                  </a:lnTo>
                  <a:lnTo>
                    <a:pt x="326" y="522"/>
                  </a:lnTo>
                  <a:lnTo>
                    <a:pt x="307" y="526"/>
                  </a:lnTo>
                  <a:lnTo>
                    <a:pt x="287" y="530"/>
                  </a:lnTo>
                  <a:lnTo>
                    <a:pt x="271" y="534"/>
                  </a:lnTo>
                  <a:lnTo>
                    <a:pt x="259" y="534"/>
                  </a:lnTo>
                  <a:lnTo>
                    <a:pt x="248" y="538"/>
                  </a:lnTo>
                  <a:lnTo>
                    <a:pt x="263" y="534"/>
                  </a:lnTo>
                  <a:lnTo>
                    <a:pt x="252" y="534"/>
                  </a:lnTo>
                  <a:lnTo>
                    <a:pt x="240" y="534"/>
                  </a:lnTo>
                  <a:lnTo>
                    <a:pt x="232" y="534"/>
                  </a:lnTo>
                  <a:lnTo>
                    <a:pt x="224" y="534"/>
                  </a:lnTo>
                  <a:lnTo>
                    <a:pt x="208" y="538"/>
                  </a:lnTo>
                  <a:lnTo>
                    <a:pt x="228" y="534"/>
                  </a:lnTo>
                  <a:lnTo>
                    <a:pt x="220" y="534"/>
                  </a:lnTo>
                  <a:lnTo>
                    <a:pt x="216" y="530"/>
                  </a:lnTo>
                  <a:lnTo>
                    <a:pt x="216" y="526"/>
                  </a:lnTo>
                  <a:lnTo>
                    <a:pt x="216" y="522"/>
                  </a:lnTo>
                  <a:lnTo>
                    <a:pt x="216" y="519"/>
                  </a:lnTo>
                  <a:lnTo>
                    <a:pt x="220" y="515"/>
                  </a:lnTo>
                  <a:lnTo>
                    <a:pt x="200" y="522"/>
                  </a:lnTo>
                  <a:lnTo>
                    <a:pt x="220" y="519"/>
                  </a:lnTo>
                  <a:lnTo>
                    <a:pt x="224" y="511"/>
                  </a:lnTo>
                  <a:lnTo>
                    <a:pt x="232" y="507"/>
                  </a:lnTo>
                  <a:lnTo>
                    <a:pt x="252" y="491"/>
                  </a:lnTo>
                  <a:lnTo>
                    <a:pt x="271" y="479"/>
                  </a:lnTo>
                  <a:lnTo>
                    <a:pt x="299" y="460"/>
                  </a:lnTo>
                  <a:lnTo>
                    <a:pt x="314" y="452"/>
                  </a:lnTo>
                  <a:lnTo>
                    <a:pt x="330" y="440"/>
                  </a:lnTo>
                  <a:lnTo>
                    <a:pt x="350" y="432"/>
                  </a:lnTo>
                  <a:lnTo>
                    <a:pt x="369" y="420"/>
                  </a:lnTo>
                  <a:lnTo>
                    <a:pt x="397" y="405"/>
                  </a:lnTo>
                  <a:lnTo>
                    <a:pt x="421" y="393"/>
                  </a:lnTo>
                  <a:lnTo>
                    <a:pt x="472" y="365"/>
                  </a:lnTo>
                  <a:lnTo>
                    <a:pt x="527" y="338"/>
                  </a:lnTo>
                  <a:lnTo>
                    <a:pt x="582" y="310"/>
                  </a:lnTo>
                  <a:lnTo>
                    <a:pt x="637" y="283"/>
                  </a:lnTo>
                  <a:lnTo>
                    <a:pt x="660" y="271"/>
                  </a:lnTo>
                  <a:lnTo>
                    <a:pt x="680" y="259"/>
                  </a:lnTo>
                  <a:lnTo>
                    <a:pt x="731" y="232"/>
                  </a:lnTo>
                  <a:lnTo>
                    <a:pt x="715" y="236"/>
                  </a:lnTo>
                  <a:lnTo>
                    <a:pt x="727" y="236"/>
                  </a:lnTo>
                  <a:lnTo>
                    <a:pt x="774" y="212"/>
                  </a:lnTo>
                  <a:lnTo>
                    <a:pt x="821" y="185"/>
                  </a:lnTo>
                  <a:lnTo>
                    <a:pt x="873" y="161"/>
                  </a:lnTo>
                  <a:lnTo>
                    <a:pt x="876" y="161"/>
                  </a:lnTo>
                  <a:lnTo>
                    <a:pt x="924" y="137"/>
                  </a:lnTo>
                  <a:lnTo>
                    <a:pt x="963" y="114"/>
                  </a:lnTo>
                  <a:lnTo>
                    <a:pt x="983" y="106"/>
                  </a:lnTo>
                  <a:lnTo>
                    <a:pt x="1002" y="94"/>
                  </a:lnTo>
                  <a:lnTo>
                    <a:pt x="1018" y="86"/>
                  </a:lnTo>
                  <a:lnTo>
                    <a:pt x="1030" y="79"/>
                  </a:lnTo>
                  <a:lnTo>
                    <a:pt x="1053" y="63"/>
                  </a:lnTo>
                  <a:lnTo>
                    <a:pt x="1073" y="47"/>
                  </a:lnTo>
                  <a:lnTo>
                    <a:pt x="1093" y="35"/>
                  </a:lnTo>
                  <a:lnTo>
                    <a:pt x="1104" y="24"/>
                  </a:lnTo>
                  <a:lnTo>
                    <a:pt x="1104" y="24"/>
                  </a:lnTo>
                  <a:lnTo>
                    <a:pt x="1108" y="20"/>
                  </a:lnTo>
                  <a:lnTo>
                    <a:pt x="1112" y="16"/>
                  </a:lnTo>
                  <a:lnTo>
                    <a:pt x="1116" y="8"/>
                  </a:lnTo>
                  <a:lnTo>
                    <a:pt x="1112" y="8"/>
                  </a:lnTo>
                  <a:lnTo>
                    <a:pt x="1112" y="4"/>
                  </a:lnTo>
                  <a:lnTo>
                    <a:pt x="1104" y="4"/>
                  </a:lnTo>
                  <a:lnTo>
                    <a:pt x="1104" y="0"/>
                  </a:lnTo>
                  <a:lnTo>
                    <a:pt x="1097" y="0"/>
                  </a:lnTo>
                  <a:lnTo>
                    <a:pt x="1089" y="0"/>
                  </a:lnTo>
                  <a:lnTo>
                    <a:pt x="1073" y="0"/>
                  </a:lnTo>
                  <a:lnTo>
                    <a:pt x="1061" y="0"/>
                  </a:lnTo>
                  <a:lnTo>
                    <a:pt x="1045" y="4"/>
                  </a:lnTo>
                  <a:lnTo>
                    <a:pt x="1042" y="4"/>
                  </a:lnTo>
                  <a:lnTo>
                    <a:pt x="1018" y="8"/>
                  </a:lnTo>
                  <a:lnTo>
                    <a:pt x="998" y="8"/>
                  </a:lnTo>
                  <a:lnTo>
                    <a:pt x="975" y="16"/>
                  </a:lnTo>
                  <a:lnTo>
                    <a:pt x="951" y="20"/>
                  </a:lnTo>
                  <a:lnTo>
                    <a:pt x="924" y="24"/>
                  </a:lnTo>
                  <a:lnTo>
                    <a:pt x="869" y="35"/>
                  </a:lnTo>
                  <a:lnTo>
                    <a:pt x="806" y="47"/>
                  </a:lnTo>
                  <a:lnTo>
                    <a:pt x="802" y="47"/>
                  </a:lnTo>
                  <a:lnTo>
                    <a:pt x="739" y="63"/>
                  </a:lnTo>
                  <a:lnTo>
                    <a:pt x="672" y="79"/>
                  </a:lnTo>
                  <a:lnTo>
                    <a:pt x="637" y="86"/>
                  </a:lnTo>
                  <a:lnTo>
                    <a:pt x="601" y="94"/>
                  </a:lnTo>
                  <a:lnTo>
                    <a:pt x="527" y="114"/>
                  </a:lnTo>
                  <a:lnTo>
                    <a:pt x="448" y="134"/>
                  </a:lnTo>
                  <a:lnTo>
                    <a:pt x="366" y="157"/>
                  </a:lnTo>
                  <a:lnTo>
                    <a:pt x="358" y="161"/>
                  </a:lnTo>
                  <a:lnTo>
                    <a:pt x="271" y="185"/>
                  </a:lnTo>
                  <a:lnTo>
                    <a:pt x="94" y="236"/>
                  </a:lnTo>
                  <a:lnTo>
                    <a:pt x="4" y="259"/>
                  </a:lnTo>
                  <a:close/>
                </a:path>
              </a:pathLst>
            </a:custGeom>
            <a:solidFill>
              <a:srgbClr val="FF0000"/>
            </a:solidFill>
            <a:ln w="19050" cmpd="sng">
              <a:solidFill>
                <a:srgbClr val="FF0000"/>
              </a:solidFill>
              <a:round/>
              <a:headEnd/>
              <a:tailEnd/>
            </a:ln>
          </p:spPr>
          <p:txBody>
            <a:bodyPr/>
            <a:lstStyle/>
            <a:p>
              <a:endParaRPr lang="ja-JP" altLang="en-US"/>
            </a:p>
          </p:txBody>
        </p:sp>
      </p:grpSp>
      <p:grpSp>
        <p:nvGrpSpPr>
          <p:cNvPr id="7" name="Group 100"/>
          <p:cNvGrpSpPr>
            <a:grpSpLocks/>
          </p:cNvGrpSpPr>
          <p:nvPr/>
        </p:nvGrpSpPr>
        <p:grpSpPr bwMode="auto">
          <a:xfrm>
            <a:off x="3103488" y="1628800"/>
            <a:ext cx="1973263" cy="989012"/>
            <a:chOff x="2000" y="1900"/>
            <a:chExt cx="1243" cy="623"/>
          </a:xfrm>
        </p:grpSpPr>
        <p:grpSp>
          <p:nvGrpSpPr>
            <p:cNvPr id="8" name="Group 54"/>
            <p:cNvGrpSpPr>
              <a:grpSpLocks/>
            </p:cNvGrpSpPr>
            <p:nvPr/>
          </p:nvGrpSpPr>
          <p:grpSpPr bwMode="auto">
            <a:xfrm rot="-1744611">
              <a:off x="2608" y="2232"/>
              <a:ext cx="136" cy="291"/>
              <a:chOff x="2222" y="2424"/>
              <a:chExt cx="213" cy="427"/>
            </a:xfrm>
          </p:grpSpPr>
          <p:sp>
            <p:nvSpPr>
              <p:cNvPr id="246839" name="Oval 55"/>
              <p:cNvSpPr>
                <a:spLocks noChangeArrowheads="1"/>
              </p:cNvSpPr>
              <p:nvPr/>
            </p:nvSpPr>
            <p:spPr bwMode="auto">
              <a:xfrm>
                <a:off x="2222" y="2424"/>
                <a:ext cx="213" cy="427"/>
              </a:xfrm>
              <a:prstGeom prst="ellipse">
                <a:avLst/>
              </a:prstGeom>
              <a:solidFill>
                <a:srgbClr val="CC99FF"/>
              </a:solidFill>
              <a:ln w="38100">
                <a:solidFill>
                  <a:srgbClr val="800080"/>
                </a:solidFill>
                <a:round/>
                <a:headEnd/>
                <a:tailEnd/>
              </a:ln>
              <a:effectLst/>
            </p:spPr>
            <p:txBody>
              <a:bodyPr wrap="none" anchor="ctr"/>
              <a:lstStyle/>
              <a:p>
                <a:endParaRPr lang="ja-JP" altLang="en-US"/>
              </a:p>
            </p:txBody>
          </p:sp>
          <p:sp>
            <p:nvSpPr>
              <p:cNvPr id="246840" name="Line 56"/>
              <p:cNvSpPr>
                <a:spLocks noChangeShapeType="1"/>
              </p:cNvSpPr>
              <p:nvPr/>
            </p:nvSpPr>
            <p:spPr bwMode="auto">
              <a:xfrm>
                <a:off x="2315" y="2424"/>
                <a:ext cx="0" cy="427"/>
              </a:xfrm>
              <a:prstGeom prst="line">
                <a:avLst/>
              </a:prstGeom>
              <a:noFill/>
              <a:ln w="19050">
                <a:solidFill>
                  <a:srgbClr val="800080"/>
                </a:solidFill>
                <a:round/>
                <a:headEnd/>
                <a:tailEnd/>
              </a:ln>
              <a:effectLst/>
            </p:spPr>
            <p:txBody>
              <a:bodyPr/>
              <a:lstStyle/>
              <a:p>
                <a:endParaRPr lang="ja-JP" altLang="en-US"/>
              </a:p>
            </p:txBody>
          </p:sp>
          <p:sp>
            <p:nvSpPr>
              <p:cNvPr id="246841" name="Line 57"/>
              <p:cNvSpPr>
                <a:spLocks noChangeShapeType="1"/>
              </p:cNvSpPr>
              <p:nvPr/>
            </p:nvSpPr>
            <p:spPr bwMode="auto">
              <a:xfrm>
                <a:off x="2289" y="2451"/>
                <a:ext cx="0" cy="373"/>
              </a:xfrm>
              <a:prstGeom prst="line">
                <a:avLst/>
              </a:prstGeom>
              <a:noFill/>
              <a:ln w="19050">
                <a:solidFill>
                  <a:srgbClr val="800080"/>
                </a:solidFill>
                <a:round/>
                <a:headEnd/>
                <a:tailEnd/>
              </a:ln>
              <a:effectLst/>
            </p:spPr>
            <p:txBody>
              <a:bodyPr/>
              <a:lstStyle/>
              <a:p>
                <a:endParaRPr lang="ja-JP" altLang="en-US"/>
              </a:p>
            </p:txBody>
          </p:sp>
          <p:sp>
            <p:nvSpPr>
              <p:cNvPr id="246842" name="Line 58"/>
              <p:cNvSpPr>
                <a:spLocks noChangeShapeType="1"/>
              </p:cNvSpPr>
              <p:nvPr/>
            </p:nvSpPr>
            <p:spPr bwMode="auto">
              <a:xfrm>
                <a:off x="2262" y="2477"/>
                <a:ext cx="0" cy="321"/>
              </a:xfrm>
              <a:prstGeom prst="line">
                <a:avLst/>
              </a:prstGeom>
              <a:noFill/>
              <a:ln w="19050">
                <a:solidFill>
                  <a:srgbClr val="800080"/>
                </a:solidFill>
                <a:round/>
                <a:headEnd/>
                <a:tailEnd/>
              </a:ln>
              <a:effectLst/>
            </p:spPr>
            <p:txBody>
              <a:bodyPr/>
              <a:lstStyle/>
              <a:p>
                <a:endParaRPr lang="ja-JP" altLang="en-US"/>
              </a:p>
            </p:txBody>
          </p:sp>
          <p:sp>
            <p:nvSpPr>
              <p:cNvPr id="246843" name="Line 59"/>
              <p:cNvSpPr>
                <a:spLocks noChangeShapeType="1"/>
              </p:cNvSpPr>
              <p:nvPr/>
            </p:nvSpPr>
            <p:spPr bwMode="auto">
              <a:xfrm>
                <a:off x="2342" y="2424"/>
                <a:ext cx="0" cy="427"/>
              </a:xfrm>
              <a:prstGeom prst="line">
                <a:avLst/>
              </a:prstGeom>
              <a:noFill/>
              <a:ln w="19050">
                <a:solidFill>
                  <a:srgbClr val="800080"/>
                </a:solidFill>
                <a:round/>
                <a:headEnd/>
                <a:tailEnd/>
              </a:ln>
              <a:effectLst/>
            </p:spPr>
            <p:txBody>
              <a:bodyPr/>
              <a:lstStyle/>
              <a:p>
                <a:endParaRPr lang="ja-JP" altLang="en-US"/>
              </a:p>
            </p:txBody>
          </p:sp>
          <p:sp>
            <p:nvSpPr>
              <p:cNvPr id="246844" name="Line 60"/>
              <p:cNvSpPr>
                <a:spLocks noChangeShapeType="1"/>
              </p:cNvSpPr>
              <p:nvPr/>
            </p:nvSpPr>
            <p:spPr bwMode="auto">
              <a:xfrm>
                <a:off x="2368" y="2451"/>
                <a:ext cx="0" cy="373"/>
              </a:xfrm>
              <a:prstGeom prst="line">
                <a:avLst/>
              </a:prstGeom>
              <a:noFill/>
              <a:ln w="19050">
                <a:solidFill>
                  <a:srgbClr val="800080"/>
                </a:solidFill>
                <a:round/>
                <a:headEnd/>
                <a:tailEnd/>
              </a:ln>
              <a:effectLst/>
            </p:spPr>
            <p:txBody>
              <a:bodyPr/>
              <a:lstStyle/>
              <a:p>
                <a:endParaRPr lang="ja-JP" altLang="en-US"/>
              </a:p>
            </p:txBody>
          </p:sp>
          <p:sp>
            <p:nvSpPr>
              <p:cNvPr id="246845" name="Line 61"/>
              <p:cNvSpPr>
                <a:spLocks noChangeShapeType="1"/>
              </p:cNvSpPr>
              <p:nvPr/>
            </p:nvSpPr>
            <p:spPr bwMode="auto">
              <a:xfrm>
                <a:off x="2395" y="2477"/>
                <a:ext cx="0" cy="321"/>
              </a:xfrm>
              <a:prstGeom prst="line">
                <a:avLst/>
              </a:prstGeom>
              <a:noFill/>
              <a:ln w="19050">
                <a:solidFill>
                  <a:srgbClr val="800080"/>
                </a:solidFill>
                <a:round/>
                <a:headEnd/>
                <a:tailEnd/>
              </a:ln>
              <a:effectLst/>
            </p:spPr>
            <p:txBody>
              <a:bodyPr/>
              <a:lstStyle/>
              <a:p>
                <a:endParaRPr lang="ja-JP" altLang="en-US"/>
              </a:p>
            </p:txBody>
          </p:sp>
        </p:grpSp>
        <p:grpSp>
          <p:nvGrpSpPr>
            <p:cNvPr id="9" name="Group 62"/>
            <p:cNvGrpSpPr>
              <a:grpSpLocks/>
            </p:cNvGrpSpPr>
            <p:nvPr/>
          </p:nvGrpSpPr>
          <p:grpSpPr bwMode="auto">
            <a:xfrm rot="36053811">
              <a:off x="2926" y="1979"/>
              <a:ext cx="181" cy="453"/>
              <a:chOff x="295" y="2704"/>
              <a:chExt cx="317" cy="681"/>
            </a:xfrm>
          </p:grpSpPr>
          <p:sp>
            <p:nvSpPr>
              <p:cNvPr id="246847" name="AutoShape 63"/>
              <p:cNvSpPr>
                <a:spLocks noChangeArrowheads="1"/>
              </p:cNvSpPr>
              <p:nvPr/>
            </p:nvSpPr>
            <p:spPr bwMode="auto">
              <a:xfrm>
                <a:off x="295" y="2840"/>
                <a:ext cx="317" cy="545"/>
              </a:xfrm>
              <a:prstGeom prst="cube">
                <a:avLst>
                  <a:gd name="adj" fmla="val 25000"/>
                </a:avLst>
              </a:prstGeom>
              <a:solidFill>
                <a:srgbClr val="808080"/>
              </a:solidFill>
              <a:ln w="25400">
                <a:solidFill>
                  <a:srgbClr val="000000"/>
                </a:solidFill>
                <a:miter lim="800000"/>
                <a:headEnd/>
                <a:tailEnd/>
              </a:ln>
              <a:effectLst/>
            </p:spPr>
            <p:txBody>
              <a:bodyPr lIns="90000" tIns="46800" rIns="90000" bIns="46800" anchor="ctr">
                <a:spAutoFit/>
              </a:bodyPr>
              <a:lstStyle/>
              <a:p>
                <a:endParaRPr lang="ja-JP" altLang="en-US"/>
              </a:p>
            </p:txBody>
          </p:sp>
          <p:sp>
            <p:nvSpPr>
              <p:cNvPr id="246848" name="AutoShape 64"/>
              <p:cNvSpPr>
                <a:spLocks noChangeArrowheads="1"/>
              </p:cNvSpPr>
              <p:nvPr/>
            </p:nvSpPr>
            <p:spPr bwMode="auto">
              <a:xfrm>
                <a:off x="368" y="2704"/>
                <a:ext cx="181" cy="182"/>
              </a:xfrm>
              <a:prstGeom prst="can">
                <a:avLst>
                  <a:gd name="adj" fmla="val 25138"/>
                </a:avLst>
              </a:prstGeom>
              <a:solidFill>
                <a:srgbClr val="808080"/>
              </a:solidFill>
              <a:ln w="25400">
                <a:solidFill>
                  <a:srgbClr val="000000"/>
                </a:solidFill>
                <a:round/>
                <a:headEnd/>
                <a:tailEnd/>
              </a:ln>
              <a:effectLst/>
            </p:spPr>
            <p:txBody>
              <a:bodyPr lIns="90000" tIns="46800" rIns="90000" bIns="46800" anchor="ctr">
                <a:spAutoFit/>
              </a:bodyPr>
              <a:lstStyle/>
              <a:p>
                <a:endParaRPr lang="ja-JP" altLang="en-US"/>
              </a:p>
            </p:txBody>
          </p:sp>
        </p:grpSp>
        <p:sp>
          <p:nvSpPr>
            <p:cNvPr id="246853" name="Text Box 69"/>
            <p:cNvSpPr txBox="1">
              <a:spLocks noChangeArrowheads="1"/>
            </p:cNvSpPr>
            <p:nvPr/>
          </p:nvSpPr>
          <p:spPr bwMode="auto">
            <a:xfrm>
              <a:off x="2000" y="1900"/>
              <a:ext cx="884" cy="288"/>
            </a:xfrm>
            <a:prstGeom prst="rect">
              <a:avLst/>
            </a:prstGeom>
            <a:noFill/>
            <a:ln w="9525">
              <a:noFill/>
              <a:miter lim="800000"/>
              <a:headEnd/>
              <a:tailEnd/>
            </a:ln>
            <a:effectLst/>
          </p:spPr>
          <p:txBody>
            <a:bodyPr wrap="none">
              <a:spAutoFit/>
            </a:bodyPr>
            <a:lstStyle/>
            <a:p>
              <a:r>
                <a:rPr lang="ja-JP" altLang="en-US"/>
                <a:t>偏光解析</a:t>
              </a:r>
              <a:endParaRPr lang="en-US" altLang="ja-JP"/>
            </a:p>
          </p:txBody>
        </p:sp>
      </p:grpSp>
    </p:spTree>
    <p:extLst>
      <p:ext uri="{BB962C8B-B14F-4D97-AF65-F5344CB8AC3E}">
        <p14:creationId xmlns:p14="http://schemas.microsoft.com/office/powerpoint/2010/main" val="582911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ja-JP" altLang="en-US" dirty="0"/>
              <a:t>偏光レイトレーシング</a:t>
            </a:r>
          </a:p>
        </p:txBody>
      </p:sp>
      <p:grpSp>
        <p:nvGrpSpPr>
          <p:cNvPr id="2" name="Group 3"/>
          <p:cNvGrpSpPr>
            <a:grpSpLocks/>
          </p:cNvGrpSpPr>
          <p:nvPr/>
        </p:nvGrpSpPr>
        <p:grpSpPr bwMode="auto">
          <a:xfrm>
            <a:off x="467544" y="620688"/>
            <a:ext cx="4343400" cy="4608512"/>
            <a:chOff x="2925" y="709"/>
            <a:chExt cx="2223" cy="2358"/>
          </a:xfrm>
        </p:grpSpPr>
        <p:sp>
          <p:nvSpPr>
            <p:cNvPr id="43013" name="AutoShape 4"/>
            <p:cNvSpPr>
              <a:spLocks noChangeArrowheads="1"/>
            </p:cNvSpPr>
            <p:nvPr/>
          </p:nvSpPr>
          <p:spPr bwMode="auto">
            <a:xfrm>
              <a:off x="2925" y="709"/>
              <a:ext cx="2223" cy="2358"/>
            </a:xfrm>
            <a:prstGeom prst="roundRect">
              <a:avLst>
                <a:gd name="adj" fmla="val 16667"/>
              </a:avLst>
            </a:prstGeom>
            <a:noFill/>
            <a:ln w="12700" algn="ctr">
              <a:solidFill>
                <a:schemeClr val="tx1"/>
              </a:solidFill>
              <a:round/>
              <a:headEnd/>
              <a:tailEnd/>
            </a:ln>
          </p:spPr>
          <p:txBody>
            <a:bodyPr lIns="90000" tIns="46800" rIns="90000" bIns="46800" anchor="ctr">
              <a:spAutoFit/>
            </a:bodyPr>
            <a:lstStyle/>
            <a:p>
              <a:endParaRPr lang="ja-JP" altLang="en-US"/>
            </a:p>
          </p:txBody>
        </p:sp>
        <p:sp>
          <p:nvSpPr>
            <p:cNvPr id="43014" name="Oval 5"/>
            <p:cNvSpPr>
              <a:spLocks noChangeArrowheads="1"/>
            </p:cNvSpPr>
            <p:nvPr/>
          </p:nvSpPr>
          <p:spPr bwMode="auto">
            <a:xfrm>
              <a:off x="3697" y="2250"/>
              <a:ext cx="726" cy="726"/>
            </a:xfrm>
            <a:prstGeom prst="ellipse">
              <a:avLst/>
            </a:prstGeom>
            <a:gradFill rotWithShape="1">
              <a:gsLst>
                <a:gs pos="0">
                  <a:srgbClr val="FFFFFF"/>
                </a:gs>
                <a:gs pos="50000">
                  <a:srgbClr val="66CCFF"/>
                </a:gs>
                <a:gs pos="100000">
                  <a:srgbClr val="FFFFFF"/>
                </a:gs>
              </a:gsLst>
              <a:lin ang="2700000" scaled="1"/>
            </a:gradFill>
            <a:ln w="12700" algn="ctr">
              <a:solidFill>
                <a:schemeClr val="tx1"/>
              </a:solidFill>
              <a:round/>
              <a:headEnd/>
              <a:tailEnd/>
            </a:ln>
          </p:spPr>
          <p:txBody>
            <a:bodyPr lIns="90000" tIns="46800" rIns="90000" bIns="46800" anchor="ctr">
              <a:spAutoFit/>
            </a:bodyPr>
            <a:lstStyle/>
            <a:p>
              <a:endParaRPr lang="ja-JP" altLang="en-US"/>
            </a:p>
          </p:txBody>
        </p:sp>
        <p:grpSp>
          <p:nvGrpSpPr>
            <p:cNvPr id="3" name="Group 6"/>
            <p:cNvGrpSpPr>
              <a:grpSpLocks/>
            </p:cNvGrpSpPr>
            <p:nvPr/>
          </p:nvGrpSpPr>
          <p:grpSpPr bwMode="auto">
            <a:xfrm flipV="1">
              <a:off x="3919" y="799"/>
              <a:ext cx="277" cy="568"/>
              <a:chOff x="2789" y="2045"/>
              <a:chExt cx="409" cy="841"/>
            </a:xfrm>
          </p:grpSpPr>
          <p:sp>
            <p:nvSpPr>
              <p:cNvPr id="43044" name="AutoShape 7"/>
              <p:cNvSpPr>
                <a:spLocks noChangeArrowheads="1"/>
              </p:cNvSpPr>
              <p:nvPr/>
            </p:nvSpPr>
            <p:spPr bwMode="auto">
              <a:xfrm>
                <a:off x="2789" y="2205"/>
                <a:ext cx="409" cy="681"/>
              </a:xfrm>
              <a:prstGeom prst="cube">
                <a:avLst>
                  <a:gd name="adj" fmla="val 25000"/>
                </a:avLst>
              </a:prstGeom>
              <a:solidFill>
                <a:srgbClr val="808080"/>
              </a:solidFill>
              <a:ln w="38100">
                <a:solidFill>
                  <a:srgbClr val="000000"/>
                </a:solidFill>
                <a:miter lim="800000"/>
                <a:headEnd/>
                <a:tailEnd/>
              </a:ln>
            </p:spPr>
            <p:txBody>
              <a:bodyPr wrap="none" lIns="90000" tIns="46800" rIns="90000" bIns="46800" anchor="ctr">
                <a:spAutoFit/>
              </a:bodyPr>
              <a:lstStyle/>
              <a:p>
                <a:endParaRPr lang="ja-JP" altLang="en-US"/>
              </a:p>
            </p:txBody>
          </p:sp>
          <p:sp>
            <p:nvSpPr>
              <p:cNvPr id="43045" name="AutoShape 8"/>
              <p:cNvSpPr>
                <a:spLocks noChangeArrowheads="1"/>
              </p:cNvSpPr>
              <p:nvPr/>
            </p:nvSpPr>
            <p:spPr bwMode="auto">
              <a:xfrm>
                <a:off x="2880" y="2045"/>
                <a:ext cx="227" cy="227"/>
              </a:xfrm>
              <a:prstGeom prst="can">
                <a:avLst>
                  <a:gd name="adj" fmla="val 25000"/>
                </a:avLst>
              </a:prstGeom>
              <a:solidFill>
                <a:srgbClr val="808080"/>
              </a:solidFill>
              <a:ln w="38100">
                <a:solidFill>
                  <a:srgbClr val="000000"/>
                </a:solidFill>
                <a:round/>
                <a:headEnd/>
                <a:tailEnd/>
              </a:ln>
            </p:spPr>
            <p:txBody>
              <a:bodyPr lIns="90000" tIns="46800" rIns="90000" bIns="46800" anchor="ctr">
                <a:spAutoFit/>
              </a:bodyPr>
              <a:lstStyle/>
              <a:p>
                <a:endParaRPr lang="ja-JP" altLang="en-US"/>
              </a:p>
            </p:txBody>
          </p:sp>
        </p:grpSp>
        <p:grpSp>
          <p:nvGrpSpPr>
            <p:cNvPr id="4" name="Group 9"/>
            <p:cNvGrpSpPr>
              <a:grpSpLocks/>
            </p:cNvGrpSpPr>
            <p:nvPr/>
          </p:nvGrpSpPr>
          <p:grpSpPr bwMode="auto">
            <a:xfrm rot="-5400000">
              <a:off x="3940" y="1327"/>
              <a:ext cx="213" cy="427"/>
              <a:chOff x="2222" y="2424"/>
              <a:chExt cx="213" cy="427"/>
            </a:xfrm>
          </p:grpSpPr>
          <p:sp>
            <p:nvSpPr>
              <p:cNvPr id="43037" name="Oval 10"/>
              <p:cNvSpPr>
                <a:spLocks noChangeArrowheads="1"/>
              </p:cNvSpPr>
              <p:nvPr/>
            </p:nvSpPr>
            <p:spPr bwMode="auto">
              <a:xfrm>
                <a:off x="2222" y="2424"/>
                <a:ext cx="213" cy="427"/>
              </a:xfrm>
              <a:prstGeom prst="ellipse">
                <a:avLst/>
              </a:prstGeom>
              <a:solidFill>
                <a:srgbClr val="CC99FF"/>
              </a:solidFill>
              <a:ln w="38100">
                <a:solidFill>
                  <a:srgbClr val="800080"/>
                </a:solidFill>
                <a:round/>
                <a:headEnd/>
                <a:tailEnd/>
              </a:ln>
            </p:spPr>
            <p:txBody>
              <a:bodyPr wrap="none" anchor="ctr"/>
              <a:lstStyle/>
              <a:p>
                <a:endParaRPr lang="ja-JP" altLang="en-US"/>
              </a:p>
            </p:txBody>
          </p:sp>
          <p:sp>
            <p:nvSpPr>
              <p:cNvPr id="43038" name="Line 11"/>
              <p:cNvSpPr>
                <a:spLocks noChangeShapeType="1"/>
              </p:cNvSpPr>
              <p:nvPr/>
            </p:nvSpPr>
            <p:spPr bwMode="auto">
              <a:xfrm>
                <a:off x="2315" y="2424"/>
                <a:ext cx="0" cy="427"/>
              </a:xfrm>
              <a:prstGeom prst="line">
                <a:avLst/>
              </a:prstGeom>
              <a:noFill/>
              <a:ln w="19050">
                <a:solidFill>
                  <a:srgbClr val="800080"/>
                </a:solidFill>
                <a:round/>
                <a:headEnd/>
                <a:tailEnd/>
              </a:ln>
            </p:spPr>
            <p:txBody>
              <a:bodyPr/>
              <a:lstStyle/>
              <a:p>
                <a:endParaRPr lang="ja-JP" altLang="en-US"/>
              </a:p>
            </p:txBody>
          </p:sp>
          <p:sp>
            <p:nvSpPr>
              <p:cNvPr id="43039" name="Line 12"/>
              <p:cNvSpPr>
                <a:spLocks noChangeShapeType="1"/>
              </p:cNvSpPr>
              <p:nvPr/>
            </p:nvSpPr>
            <p:spPr bwMode="auto">
              <a:xfrm>
                <a:off x="2289" y="2451"/>
                <a:ext cx="0" cy="373"/>
              </a:xfrm>
              <a:prstGeom prst="line">
                <a:avLst/>
              </a:prstGeom>
              <a:noFill/>
              <a:ln w="19050">
                <a:solidFill>
                  <a:srgbClr val="800080"/>
                </a:solidFill>
                <a:round/>
                <a:headEnd/>
                <a:tailEnd/>
              </a:ln>
            </p:spPr>
            <p:txBody>
              <a:bodyPr/>
              <a:lstStyle/>
              <a:p>
                <a:endParaRPr lang="ja-JP" altLang="en-US"/>
              </a:p>
            </p:txBody>
          </p:sp>
          <p:sp>
            <p:nvSpPr>
              <p:cNvPr id="43040" name="Line 13"/>
              <p:cNvSpPr>
                <a:spLocks noChangeShapeType="1"/>
              </p:cNvSpPr>
              <p:nvPr/>
            </p:nvSpPr>
            <p:spPr bwMode="auto">
              <a:xfrm>
                <a:off x="2262" y="2477"/>
                <a:ext cx="0" cy="321"/>
              </a:xfrm>
              <a:prstGeom prst="line">
                <a:avLst/>
              </a:prstGeom>
              <a:noFill/>
              <a:ln w="19050">
                <a:solidFill>
                  <a:srgbClr val="800080"/>
                </a:solidFill>
                <a:round/>
                <a:headEnd/>
                <a:tailEnd/>
              </a:ln>
            </p:spPr>
            <p:txBody>
              <a:bodyPr/>
              <a:lstStyle/>
              <a:p>
                <a:endParaRPr lang="ja-JP" altLang="en-US"/>
              </a:p>
            </p:txBody>
          </p:sp>
          <p:sp>
            <p:nvSpPr>
              <p:cNvPr id="43041" name="Line 14"/>
              <p:cNvSpPr>
                <a:spLocks noChangeShapeType="1"/>
              </p:cNvSpPr>
              <p:nvPr/>
            </p:nvSpPr>
            <p:spPr bwMode="auto">
              <a:xfrm>
                <a:off x="2342" y="2424"/>
                <a:ext cx="0" cy="427"/>
              </a:xfrm>
              <a:prstGeom prst="line">
                <a:avLst/>
              </a:prstGeom>
              <a:noFill/>
              <a:ln w="19050">
                <a:solidFill>
                  <a:srgbClr val="800080"/>
                </a:solidFill>
                <a:round/>
                <a:headEnd/>
                <a:tailEnd/>
              </a:ln>
            </p:spPr>
            <p:txBody>
              <a:bodyPr/>
              <a:lstStyle/>
              <a:p>
                <a:endParaRPr lang="ja-JP" altLang="en-US"/>
              </a:p>
            </p:txBody>
          </p:sp>
          <p:sp>
            <p:nvSpPr>
              <p:cNvPr id="43042" name="Line 15"/>
              <p:cNvSpPr>
                <a:spLocks noChangeShapeType="1"/>
              </p:cNvSpPr>
              <p:nvPr/>
            </p:nvSpPr>
            <p:spPr bwMode="auto">
              <a:xfrm>
                <a:off x="2368" y="2451"/>
                <a:ext cx="0" cy="373"/>
              </a:xfrm>
              <a:prstGeom prst="line">
                <a:avLst/>
              </a:prstGeom>
              <a:noFill/>
              <a:ln w="19050">
                <a:solidFill>
                  <a:srgbClr val="800080"/>
                </a:solidFill>
                <a:round/>
                <a:headEnd/>
                <a:tailEnd/>
              </a:ln>
            </p:spPr>
            <p:txBody>
              <a:bodyPr/>
              <a:lstStyle/>
              <a:p>
                <a:endParaRPr lang="ja-JP" altLang="en-US"/>
              </a:p>
            </p:txBody>
          </p:sp>
          <p:sp>
            <p:nvSpPr>
              <p:cNvPr id="43043" name="Line 16"/>
              <p:cNvSpPr>
                <a:spLocks noChangeShapeType="1"/>
              </p:cNvSpPr>
              <p:nvPr/>
            </p:nvSpPr>
            <p:spPr bwMode="auto">
              <a:xfrm>
                <a:off x="2395" y="2477"/>
                <a:ext cx="0" cy="321"/>
              </a:xfrm>
              <a:prstGeom prst="line">
                <a:avLst/>
              </a:prstGeom>
              <a:noFill/>
              <a:ln w="19050">
                <a:solidFill>
                  <a:srgbClr val="800080"/>
                </a:solidFill>
                <a:round/>
                <a:headEnd/>
                <a:tailEnd/>
              </a:ln>
            </p:spPr>
            <p:txBody>
              <a:bodyPr/>
              <a:lstStyle/>
              <a:p>
                <a:endParaRPr lang="ja-JP" altLang="en-US"/>
              </a:p>
            </p:txBody>
          </p:sp>
        </p:grpSp>
        <p:grpSp>
          <p:nvGrpSpPr>
            <p:cNvPr id="5" name="Group 17"/>
            <p:cNvGrpSpPr>
              <a:grpSpLocks/>
            </p:cNvGrpSpPr>
            <p:nvPr/>
          </p:nvGrpSpPr>
          <p:grpSpPr bwMode="auto">
            <a:xfrm rot="2170765">
              <a:off x="3016" y="1706"/>
              <a:ext cx="226" cy="259"/>
              <a:chOff x="567" y="3612"/>
              <a:chExt cx="317" cy="362"/>
            </a:xfrm>
          </p:grpSpPr>
          <p:sp>
            <p:nvSpPr>
              <p:cNvPr id="43031" name="Oval 18"/>
              <p:cNvSpPr>
                <a:spLocks noChangeArrowheads="1"/>
              </p:cNvSpPr>
              <p:nvPr/>
            </p:nvSpPr>
            <p:spPr bwMode="auto">
              <a:xfrm>
                <a:off x="567" y="3702"/>
                <a:ext cx="181" cy="181"/>
              </a:xfrm>
              <a:prstGeom prst="ellipse">
                <a:avLst/>
              </a:prstGeom>
              <a:solidFill>
                <a:srgbClr val="FFFF00"/>
              </a:solidFill>
              <a:ln w="38100">
                <a:solidFill>
                  <a:srgbClr val="FF6600"/>
                </a:solidFill>
                <a:round/>
                <a:headEnd/>
                <a:tailEnd/>
              </a:ln>
            </p:spPr>
            <p:txBody>
              <a:bodyPr wrap="none" anchor="ctr"/>
              <a:lstStyle/>
              <a:p>
                <a:endParaRPr lang="ja-JP" altLang="en-US"/>
              </a:p>
            </p:txBody>
          </p:sp>
          <p:sp>
            <p:nvSpPr>
              <p:cNvPr id="43032" name="Line 19"/>
              <p:cNvSpPr>
                <a:spLocks noChangeShapeType="1"/>
              </p:cNvSpPr>
              <p:nvPr/>
            </p:nvSpPr>
            <p:spPr bwMode="auto">
              <a:xfrm flipV="1">
                <a:off x="748" y="3612"/>
                <a:ext cx="91" cy="90"/>
              </a:xfrm>
              <a:prstGeom prst="line">
                <a:avLst/>
              </a:prstGeom>
              <a:noFill/>
              <a:ln w="38100">
                <a:solidFill>
                  <a:srgbClr val="FFCC00"/>
                </a:solidFill>
                <a:round/>
                <a:headEnd/>
                <a:tailEnd/>
              </a:ln>
            </p:spPr>
            <p:txBody>
              <a:bodyPr/>
              <a:lstStyle/>
              <a:p>
                <a:endParaRPr lang="ja-JP" altLang="en-US"/>
              </a:p>
            </p:txBody>
          </p:sp>
          <p:sp>
            <p:nvSpPr>
              <p:cNvPr id="43033" name="Line 20"/>
              <p:cNvSpPr>
                <a:spLocks noChangeShapeType="1"/>
              </p:cNvSpPr>
              <p:nvPr/>
            </p:nvSpPr>
            <p:spPr bwMode="auto">
              <a:xfrm flipV="1">
                <a:off x="793" y="3702"/>
                <a:ext cx="91" cy="46"/>
              </a:xfrm>
              <a:prstGeom prst="line">
                <a:avLst/>
              </a:prstGeom>
              <a:noFill/>
              <a:ln w="38100">
                <a:solidFill>
                  <a:srgbClr val="FFCC00"/>
                </a:solidFill>
                <a:round/>
                <a:headEnd/>
                <a:tailEnd/>
              </a:ln>
            </p:spPr>
            <p:txBody>
              <a:bodyPr/>
              <a:lstStyle/>
              <a:p>
                <a:endParaRPr lang="ja-JP" altLang="en-US"/>
              </a:p>
            </p:txBody>
          </p:sp>
          <p:sp>
            <p:nvSpPr>
              <p:cNvPr id="43034" name="Line 21"/>
              <p:cNvSpPr>
                <a:spLocks noChangeShapeType="1"/>
              </p:cNvSpPr>
              <p:nvPr/>
            </p:nvSpPr>
            <p:spPr bwMode="auto">
              <a:xfrm>
                <a:off x="793" y="3793"/>
                <a:ext cx="91" cy="0"/>
              </a:xfrm>
              <a:prstGeom prst="line">
                <a:avLst/>
              </a:prstGeom>
              <a:noFill/>
              <a:ln w="38100">
                <a:solidFill>
                  <a:srgbClr val="FFCC00"/>
                </a:solidFill>
                <a:round/>
                <a:headEnd/>
                <a:tailEnd/>
              </a:ln>
            </p:spPr>
            <p:txBody>
              <a:bodyPr/>
              <a:lstStyle/>
              <a:p>
                <a:endParaRPr lang="ja-JP" altLang="en-US"/>
              </a:p>
            </p:txBody>
          </p:sp>
          <p:sp>
            <p:nvSpPr>
              <p:cNvPr id="43035" name="Line 22"/>
              <p:cNvSpPr>
                <a:spLocks noChangeShapeType="1"/>
              </p:cNvSpPr>
              <p:nvPr/>
            </p:nvSpPr>
            <p:spPr bwMode="auto">
              <a:xfrm>
                <a:off x="793" y="3838"/>
                <a:ext cx="91" cy="46"/>
              </a:xfrm>
              <a:prstGeom prst="line">
                <a:avLst/>
              </a:prstGeom>
              <a:noFill/>
              <a:ln w="38100">
                <a:solidFill>
                  <a:srgbClr val="FFCC00"/>
                </a:solidFill>
                <a:round/>
                <a:headEnd/>
                <a:tailEnd/>
              </a:ln>
            </p:spPr>
            <p:txBody>
              <a:bodyPr/>
              <a:lstStyle/>
              <a:p>
                <a:endParaRPr lang="ja-JP" altLang="en-US"/>
              </a:p>
            </p:txBody>
          </p:sp>
          <p:sp>
            <p:nvSpPr>
              <p:cNvPr id="43036" name="Line 23"/>
              <p:cNvSpPr>
                <a:spLocks noChangeShapeType="1"/>
              </p:cNvSpPr>
              <p:nvPr/>
            </p:nvSpPr>
            <p:spPr bwMode="auto">
              <a:xfrm>
                <a:off x="748" y="3884"/>
                <a:ext cx="91" cy="90"/>
              </a:xfrm>
              <a:prstGeom prst="line">
                <a:avLst/>
              </a:prstGeom>
              <a:noFill/>
              <a:ln w="38100">
                <a:solidFill>
                  <a:srgbClr val="FFCC00"/>
                </a:solidFill>
                <a:round/>
                <a:headEnd/>
                <a:tailEnd/>
              </a:ln>
            </p:spPr>
            <p:txBody>
              <a:bodyPr/>
              <a:lstStyle/>
              <a:p>
                <a:endParaRPr lang="ja-JP" altLang="en-US"/>
              </a:p>
            </p:txBody>
          </p:sp>
        </p:grpSp>
        <p:sp>
          <p:nvSpPr>
            <p:cNvPr id="43018" name="Line 24"/>
            <p:cNvSpPr>
              <a:spLocks noChangeShapeType="1"/>
            </p:cNvSpPr>
            <p:nvPr/>
          </p:nvSpPr>
          <p:spPr bwMode="auto">
            <a:xfrm>
              <a:off x="3288" y="1932"/>
              <a:ext cx="590" cy="363"/>
            </a:xfrm>
            <a:prstGeom prst="line">
              <a:avLst/>
            </a:prstGeom>
            <a:noFill/>
            <a:ln w="12700">
              <a:solidFill>
                <a:srgbClr val="FF9900"/>
              </a:solidFill>
              <a:round/>
              <a:headEnd/>
              <a:tailEnd type="triangle" w="med" len="med"/>
            </a:ln>
          </p:spPr>
          <p:txBody>
            <a:bodyPr wrap="none" lIns="90000" tIns="46800" rIns="90000" bIns="46800" anchor="ctr">
              <a:spAutoFit/>
            </a:bodyPr>
            <a:lstStyle/>
            <a:p>
              <a:endParaRPr lang="ja-JP" altLang="en-US"/>
            </a:p>
          </p:txBody>
        </p:sp>
        <p:sp>
          <p:nvSpPr>
            <p:cNvPr id="43019" name="Line 25"/>
            <p:cNvSpPr>
              <a:spLocks noChangeShapeType="1"/>
            </p:cNvSpPr>
            <p:nvPr/>
          </p:nvSpPr>
          <p:spPr bwMode="auto">
            <a:xfrm flipV="1">
              <a:off x="3878" y="1706"/>
              <a:ext cx="0" cy="589"/>
            </a:xfrm>
            <a:prstGeom prst="line">
              <a:avLst/>
            </a:prstGeom>
            <a:noFill/>
            <a:ln w="12700">
              <a:solidFill>
                <a:srgbClr val="FF9900"/>
              </a:solidFill>
              <a:round/>
              <a:headEnd/>
              <a:tailEnd type="triangle" w="med" len="med"/>
            </a:ln>
          </p:spPr>
          <p:txBody>
            <a:bodyPr wrap="none" lIns="90000" tIns="46800" rIns="90000" bIns="46800" anchor="ctr">
              <a:spAutoFit/>
            </a:bodyPr>
            <a:lstStyle/>
            <a:p>
              <a:endParaRPr lang="ja-JP" altLang="en-US"/>
            </a:p>
          </p:txBody>
        </p:sp>
        <p:sp>
          <p:nvSpPr>
            <p:cNvPr id="43020" name="Line 26"/>
            <p:cNvSpPr>
              <a:spLocks noChangeShapeType="1"/>
            </p:cNvSpPr>
            <p:nvPr/>
          </p:nvSpPr>
          <p:spPr bwMode="auto">
            <a:xfrm flipV="1">
              <a:off x="3923" y="1706"/>
              <a:ext cx="0" cy="589"/>
            </a:xfrm>
            <a:prstGeom prst="line">
              <a:avLst/>
            </a:prstGeom>
            <a:noFill/>
            <a:ln w="12700">
              <a:solidFill>
                <a:srgbClr val="FF9900"/>
              </a:solidFill>
              <a:round/>
              <a:headEnd/>
              <a:tailEnd type="triangle" w="med" len="med"/>
            </a:ln>
          </p:spPr>
          <p:txBody>
            <a:bodyPr wrap="none" lIns="90000" tIns="46800" rIns="90000" bIns="46800" anchor="ctr">
              <a:spAutoFit/>
            </a:bodyPr>
            <a:lstStyle/>
            <a:p>
              <a:endParaRPr lang="ja-JP" altLang="en-US"/>
            </a:p>
          </p:txBody>
        </p:sp>
        <p:sp>
          <p:nvSpPr>
            <p:cNvPr id="43021" name="Line 27"/>
            <p:cNvSpPr>
              <a:spLocks noChangeShapeType="1"/>
            </p:cNvSpPr>
            <p:nvPr/>
          </p:nvSpPr>
          <p:spPr bwMode="auto">
            <a:xfrm flipH="1" flipV="1">
              <a:off x="3923" y="2296"/>
              <a:ext cx="46" cy="680"/>
            </a:xfrm>
            <a:prstGeom prst="line">
              <a:avLst/>
            </a:prstGeom>
            <a:noFill/>
            <a:ln w="12700">
              <a:solidFill>
                <a:srgbClr val="FF9900"/>
              </a:solidFill>
              <a:round/>
              <a:headEnd/>
              <a:tailEnd type="triangle" w="med" len="med"/>
            </a:ln>
          </p:spPr>
          <p:txBody>
            <a:bodyPr lIns="90000" tIns="46800" rIns="90000" bIns="46800" anchor="ctr">
              <a:spAutoFit/>
            </a:bodyPr>
            <a:lstStyle/>
            <a:p>
              <a:endParaRPr lang="ja-JP" altLang="en-US"/>
            </a:p>
          </p:txBody>
        </p:sp>
        <p:sp>
          <p:nvSpPr>
            <p:cNvPr id="43022" name="Line 28"/>
            <p:cNvSpPr>
              <a:spLocks noChangeShapeType="1"/>
            </p:cNvSpPr>
            <p:nvPr/>
          </p:nvSpPr>
          <p:spPr bwMode="auto">
            <a:xfrm flipH="1">
              <a:off x="3969" y="2750"/>
              <a:ext cx="408" cy="226"/>
            </a:xfrm>
            <a:prstGeom prst="line">
              <a:avLst/>
            </a:prstGeom>
            <a:noFill/>
            <a:ln w="12700">
              <a:solidFill>
                <a:srgbClr val="FF9900"/>
              </a:solidFill>
              <a:round/>
              <a:headEnd/>
              <a:tailEnd type="triangle" w="med" len="med"/>
            </a:ln>
          </p:spPr>
          <p:txBody>
            <a:bodyPr lIns="90000" tIns="46800" rIns="90000" bIns="46800" anchor="ctr">
              <a:spAutoFit/>
            </a:bodyPr>
            <a:lstStyle/>
            <a:p>
              <a:endParaRPr lang="ja-JP" altLang="en-US"/>
            </a:p>
          </p:txBody>
        </p:sp>
        <p:sp>
          <p:nvSpPr>
            <p:cNvPr id="43023" name="Line 29"/>
            <p:cNvSpPr>
              <a:spLocks noChangeShapeType="1"/>
            </p:cNvSpPr>
            <p:nvPr/>
          </p:nvSpPr>
          <p:spPr bwMode="auto">
            <a:xfrm flipH="1">
              <a:off x="4422" y="2341"/>
              <a:ext cx="408" cy="363"/>
            </a:xfrm>
            <a:prstGeom prst="line">
              <a:avLst/>
            </a:prstGeom>
            <a:noFill/>
            <a:ln w="12700">
              <a:solidFill>
                <a:srgbClr val="FF9900"/>
              </a:solidFill>
              <a:round/>
              <a:headEnd/>
              <a:tailEnd type="triangle" w="med" len="med"/>
            </a:ln>
          </p:spPr>
          <p:txBody>
            <a:bodyPr lIns="90000" tIns="46800" rIns="90000" bIns="46800" anchor="ctr">
              <a:spAutoFit/>
            </a:bodyPr>
            <a:lstStyle/>
            <a:p>
              <a:endParaRPr lang="ja-JP" altLang="en-US"/>
            </a:p>
          </p:txBody>
        </p:sp>
        <p:grpSp>
          <p:nvGrpSpPr>
            <p:cNvPr id="6" name="Group 30"/>
            <p:cNvGrpSpPr>
              <a:grpSpLocks/>
            </p:cNvGrpSpPr>
            <p:nvPr/>
          </p:nvGrpSpPr>
          <p:grpSpPr bwMode="auto">
            <a:xfrm rot="8186673">
              <a:off x="4830" y="2082"/>
              <a:ext cx="226" cy="259"/>
              <a:chOff x="567" y="3612"/>
              <a:chExt cx="317" cy="362"/>
            </a:xfrm>
          </p:grpSpPr>
          <p:sp>
            <p:nvSpPr>
              <p:cNvPr id="43025" name="Oval 31"/>
              <p:cNvSpPr>
                <a:spLocks noChangeArrowheads="1"/>
              </p:cNvSpPr>
              <p:nvPr/>
            </p:nvSpPr>
            <p:spPr bwMode="auto">
              <a:xfrm>
                <a:off x="567" y="3702"/>
                <a:ext cx="181" cy="181"/>
              </a:xfrm>
              <a:prstGeom prst="ellipse">
                <a:avLst/>
              </a:prstGeom>
              <a:solidFill>
                <a:srgbClr val="FFFF00"/>
              </a:solidFill>
              <a:ln w="38100">
                <a:solidFill>
                  <a:srgbClr val="FF6600"/>
                </a:solidFill>
                <a:round/>
                <a:headEnd/>
                <a:tailEnd/>
              </a:ln>
            </p:spPr>
            <p:txBody>
              <a:bodyPr wrap="none" anchor="ctr"/>
              <a:lstStyle/>
              <a:p>
                <a:endParaRPr lang="ja-JP" altLang="en-US"/>
              </a:p>
            </p:txBody>
          </p:sp>
          <p:sp>
            <p:nvSpPr>
              <p:cNvPr id="43026" name="Line 32"/>
              <p:cNvSpPr>
                <a:spLocks noChangeShapeType="1"/>
              </p:cNvSpPr>
              <p:nvPr/>
            </p:nvSpPr>
            <p:spPr bwMode="auto">
              <a:xfrm flipV="1">
                <a:off x="748" y="3612"/>
                <a:ext cx="91" cy="90"/>
              </a:xfrm>
              <a:prstGeom prst="line">
                <a:avLst/>
              </a:prstGeom>
              <a:noFill/>
              <a:ln w="38100">
                <a:solidFill>
                  <a:srgbClr val="FFCC00"/>
                </a:solidFill>
                <a:round/>
                <a:headEnd/>
                <a:tailEnd/>
              </a:ln>
            </p:spPr>
            <p:txBody>
              <a:bodyPr/>
              <a:lstStyle/>
              <a:p>
                <a:endParaRPr lang="ja-JP" altLang="en-US"/>
              </a:p>
            </p:txBody>
          </p:sp>
          <p:sp>
            <p:nvSpPr>
              <p:cNvPr id="43027" name="Line 33"/>
              <p:cNvSpPr>
                <a:spLocks noChangeShapeType="1"/>
              </p:cNvSpPr>
              <p:nvPr/>
            </p:nvSpPr>
            <p:spPr bwMode="auto">
              <a:xfrm flipV="1">
                <a:off x="793" y="3702"/>
                <a:ext cx="91" cy="46"/>
              </a:xfrm>
              <a:prstGeom prst="line">
                <a:avLst/>
              </a:prstGeom>
              <a:noFill/>
              <a:ln w="38100">
                <a:solidFill>
                  <a:srgbClr val="FFCC00"/>
                </a:solidFill>
                <a:round/>
                <a:headEnd/>
                <a:tailEnd/>
              </a:ln>
            </p:spPr>
            <p:txBody>
              <a:bodyPr/>
              <a:lstStyle/>
              <a:p>
                <a:endParaRPr lang="ja-JP" altLang="en-US"/>
              </a:p>
            </p:txBody>
          </p:sp>
          <p:sp>
            <p:nvSpPr>
              <p:cNvPr id="43028" name="Line 34"/>
              <p:cNvSpPr>
                <a:spLocks noChangeShapeType="1"/>
              </p:cNvSpPr>
              <p:nvPr/>
            </p:nvSpPr>
            <p:spPr bwMode="auto">
              <a:xfrm>
                <a:off x="793" y="3793"/>
                <a:ext cx="91" cy="0"/>
              </a:xfrm>
              <a:prstGeom prst="line">
                <a:avLst/>
              </a:prstGeom>
              <a:noFill/>
              <a:ln w="38100">
                <a:solidFill>
                  <a:srgbClr val="FFCC00"/>
                </a:solidFill>
                <a:round/>
                <a:headEnd/>
                <a:tailEnd/>
              </a:ln>
            </p:spPr>
            <p:txBody>
              <a:bodyPr/>
              <a:lstStyle/>
              <a:p>
                <a:endParaRPr lang="ja-JP" altLang="en-US"/>
              </a:p>
            </p:txBody>
          </p:sp>
          <p:sp>
            <p:nvSpPr>
              <p:cNvPr id="43029" name="Line 35"/>
              <p:cNvSpPr>
                <a:spLocks noChangeShapeType="1"/>
              </p:cNvSpPr>
              <p:nvPr/>
            </p:nvSpPr>
            <p:spPr bwMode="auto">
              <a:xfrm>
                <a:off x="793" y="3838"/>
                <a:ext cx="91" cy="46"/>
              </a:xfrm>
              <a:prstGeom prst="line">
                <a:avLst/>
              </a:prstGeom>
              <a:noFill/>
              <a:ln w="38100">
                <a:solidFill>
                  <a:srgbClr val="FFCC00"/>
                </a:solidFill>
                <a:round/>
                <a:headEnd/>
                <a:tailEnd/>
              </a:ln>
            </p:spPr>
            <p:txBody>
              <a:bodyPr/>
              <a:lstStyle/>
              <a:p>
                <a:endParaRPr lang="ja-JP" altLang="en-US"/>
              </a:p>
            </p:txBody>
          </p:sp>
          <p:sp>
            <p:nvSpPr>
              <p:cNvPr id="43030" name="Line 36"/>
              <p:cNvSpPr>
                <a:spLocks noChangeShapeType="1"/>
              </p:cNvSpPr>
              <p:nvPr/>
            </p:nvSpPr>
            <p:spPr bwMode="auto">
              <a:xfrm>
                <a:off x="748" y="3884"/>
                <a:ext cx="91" cy="90"/>
              </a:xfrm>
              <a:prstGeom prst="line">
                <a:avLst/>
              </a:prstGeom>
              <a:noFill/>
              <a:ln w="38100">
                <a:solidFill>
                  <a:srgbClr val="FFCC00"/>
                </a:solidFill>
                <a:round/>
                <a:headEnd/>
                <a:tailEnd/>
              </a:ln>
            </p:spPr>
            <p:txBody>
              <a:bodyPr/>
              <a:lstStyle/>
              <a:p>
                <a:endParaRPr lang="ja-JP" altLang="en-US"/>
              </a:p>
            </p:txBody>
          </p:sp>
        </p:grpSp>
      </p:grpSp>
      <p:sp>
        <p:nvSpPr>
          <p:cNvPr id="49" name="Text Box 34"/>
          <p:cNvSpPr txBox="1">
            <a:spLocks noChangeArrowheads="1"/>
          </p:cNvSpPr>
          <p:nvPr/>
        </p:nvSpPr>
        <p:spPr bwMode="auto">
          <a:xfrm>
            <a:off x="2843808" y="2636912"/>
            <a:ext cx="1704975" cy="457200"/>
          </a:xfrm>
          <a:prstGeom prst="rect">
            <a:avLst/>
          </a:prstGeom>
          <a:noFill/>
          <a:ln w="12700" algn="ctr">
            <a:noFill/>
            <a:miter lim="800000"/>
            <a:headEnd/>
            <a:tailEnd/>
          </a:ln>
          <a:effectLst/>
        </p:spPr>
        <p:txBody>
          <a:bodyPr wrap="none" lIns="90000" tIns="46800" rIns="90000" bIns="46800">
            <a:spAutoFit/>
          </a:bodyPr>
          <a:lstStyle/>
          <a:p>
            <a:r>
              <a:rPr lang="ja-JP" altLang="en-US" dirty="0"/>
              <a:t>光線の追跡</a:t>
            </a:r>
          </a:p>
        </p:txBody>
      </p:sp>
      <p:sp>
        <p:nvSpPr>
          <p:cNvPr id="50" name="Text Box 7"/>
          <p:cNvSpPr txBox="1">
            <a:spLocks noChangeArrowheads="1"/>
          </p:cNvSpPr>
          <p:nvPr/>
        </p:nvSpPr>
        <p:spPr bwMode="auto">
          <a:xfrm>
            <a:off x="5292080" y="2996952"/>
            <a:ext cx="3092811" cy="371513"/>
          </a:xfrm>
          <a:prstGeom prst="rect">
            <a:avLst/>
          </a:prstGeom>
          <a:noFill/>
          <a:ln w="12700" algn="ctr">
            <a:noFill/>
            <a:miter lim="800000"/>
            <a:headEnd/>
            <a:tailEnd/>
          </a:ln>
          <a:effectLst/>
        </p:spPr>
        <p:txBody>
          <a:bodyPr wrap="none" lIns="90000" tIns="46800" rIns="90000" bIns="46800">
            <a:spAutoFit/>
          </a:bodyPr>
          <a:lstStyle/>
          <a:p>
            <a:r>
              <a:rPr lang="ja-JP" altLang="en-US" dirty="0"/>
              <a:t>偏光状態（ストークスベクトル）</a:t>
            </a:r>
          </a:p>
        </p:txBody>
      </p:sp>
      <p:grpSp>
        <p:nvGrpSpPr>
          <p:cNvPr id="7" name="Group 9"/>
          <p:cNvGrpSpPr>
            <a:grpSpLocks/>
          </p:cNvGrpSpPr>
          <p:nvPr/>
        </p:nvGrpSpPr>
        <p:grpSpPr bwMode="auto">
          <a:xfrm>
            <a:off x="5220518" y="2119883"/>
            <a:ext cx="884238" cy="877888"/>
            <a:chOff x="1383" y="572"/>
            <a:chExt cx="545" cy="545"/>
          </a:xfrm>
        </p:grpSpPr>
        <p:sp>
          <p:nvSpPr>
            <p:cNvPr id="52" name="Oval 10"/>
            <p:cNvSpPr>
              <a:spLocks noChangeArrowheads="1"/>
            </p:cNvSpPr>
            <p:nvPr/>
          </p:nvSpPr>
          <p:spPr bwMode="auto">
            <a:xfrm>
              <a:off x="1383" y="572"/>
              <a:ext cx="544" cy="544"/>
            </a:xfrm>
            <a:prstGeom prst="ellipse">
              <a:avLst/>
            </a:prstGeom>
            <a:noFill/>
            <a:ln w="38100">
              <a:solidFill>
                <a:srgbClr val="660066"/>
              </a:solidFill>
              <a:round/>
              <a:headEnd/>
              <a:tailEnd/>
            </a:ln>
            <a:effectLst/>
          </p:spPr>
          <p:txBody>
            <a:bodyPr wrap="none" anchor="ctr"/>
            <a:lstStyle/>
            <a:p>
              <a:endParaRPr lang="ja-JP" altLang="en-US"/>
            </a:p>
          </p:txBody>
        </p:sp>
        <p:sp>
          <p:nvSpPr>
            <p:cNvPr id="53" name="Line 11"/>
            <p:cNvSpPr>
              <a:spLocks noChangeShapeType="1"/>
            </p:cNvSpPr>
            <p:nvPr/>
          </p:nvSpPr>
          <p:spPr bwMode="auto">
            <a:xfrm>
              <a:off x="1655" y="572"/>
              <a:ext cx="0" cy="545"/>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54" name="Line 12"/>
            <p:cNvSpPr>
              <a:spLocks noChangeShapeType="1"/>
            </p:cNvSpPr>
            <p:nvPr/>
          </p:nvSpPr>
          <p:spPr bwMode="auto">
            <a:xfrm rot="-5400000">
              <a:off x="1656" y="572"/>
              <a:ext cx="0" cy="545"/>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55" name="Line 13"/>
            <p:cNvSpPr>
              <a:spLocks noChangeShapeType="1"/>
            </p:cNvSpPr>
            <p:nvPr/>
          </p:nvSpPr>
          <p:spPr bwMode="auto">
            <a:xfrm rot="5400000" flipV="1">
              <a:off x="1474" y="663"/>
              <a:ext cx="363" cy="363"/>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56" name="Line 14"/>
            <p:cNvSpPr>
              <a:spLocks noChangeShapeType="1"/>
            </p:cNvSpPr>
            <p:nvPr/>
          </p:nvSpPr>
          <p:spPr bwMode="auto">
            <a:xfrm rot="-5400000" flipH="1" flipV="1">
              <a:off x="1474" y="663"/>
              <a:ext cx="363" cy="363"/>
            </a:xfrm>
            <a:prstGeom prst="line">
              <a:avLst/>
            </a:prstGeom>
            <a:noFill/>
            <a:ln w="38100">
              <a:solidFill>
                <a:srgbClr val="660066"/>
              </a:solidFill>
              <a:round/>
              <a:headEnd type="stealth" w="med" len="med"/>
              <a:tailEnd type="stealth" w="med" len="med"/>
            </a:ln>
            <a:effectLst/>
          </p:spPr>
          <p:txBody>
            <a:bodyPr/>
            <a:lstStyle/>
            <a:p>
              <a:endParaRPr lang="ja-JP" altLang="en-US"/>
            </a:p>
          </p:txBody>
        </p:sp>
      </p:grpSp>
      <p:sp>
        <p:nvSpPr>
          <p:cNvPr id="57" name="Line 15"/>
          <p:cNvSpPr>
            <a:spLocks noChangeShapeType="1"/>
          </p:cNvSpPr>
          <p:nvPr/>
        </p:nvSpPr>
        <p:spPr bwMode="auto">
          <a:xfrm rot="-5400000">
            <a:off x="7894662" y="2123852"/>
            <a:ext cx="0" cy="884238"/>
          </a:xfrm>
          <a:prstGeom prst="line">
            <a:avLst/>
          </a:prstGeom>
          <a:noFill/>
          <a:ln w="38100">
            <a:solidFill>
              <a:srgbClr val="660066"/>
            </a:solidFill>
            <a:round/>
            <a:headEnd type="stealth" w="med" len="med"/>
            <a:tailEnd type="stealth" w="med" len="med"/>
          </a:ln>
          <a:effectLst/>
        </p:spPr>
        <p:txBody>
          <a:bodyPr/>
          <a:lstStyle/>
          <a:p>
            <a:endParaRPr lang="ja-JP" altLang="en-US"/>
          </a:p>
        </p:txBody>
      </p:sp>
      <p:grpSp>
        <p:nvGrpSpPr>
          <p:cNvPr id="8" name="Group 16"/>
          <p:cNvGrpSpPr>
            <a:grpSpLocks/>
          </p:cNvGrpSpPr>
          <p:nvPr/>
        </p:nvGrpSpPr>
        <p:grpSpPr bwMode="auto">
          <a:xfrm>
            <a:off x="6373043" y="2350071"/>
            <a:ext cx="884238" cy="431800"/>
            <a:chOff x="1383" y="572"/>
            <a:chExt cx="545" cy="545"/>
          </a:xfrm>
        </p:grpSpPr>
        <p:sp>
          <p:nvSpPr>
            <p:cNvPr id="59" name="Oval 17"/>
            <p:cNvSpPr>
              <a:spLocks noChangeArrowheads="1"/>
            </p:cNvSpPr>
            <p:nvPr/>
          </p:nvSpPr>
          <p:spPr bwMode="auto">
            <a:xfrm>
              <a:off x="1383" y="572"/>
              <a:ext cx="544" cy="544"/>
            </a:xfrm>
            <a:prstGeom prst="ellipse">
              <a:avLst/>
            </a:prstGeom>
            <a:noFill/>
            <a:ln w="38100">
              <a:solidFill>
                <a:srgbClr val="660066"/>
              </a:solidFill>
              <a:round/>
              <a:headEnd/>
              <a:tailEnd/>
            </a:ln>
            <a:effectLst/>
          </p:spPr>
          <p:txBody>
            <a:bodyPr wrap="none" anchor="ctr"/>
            <a:lstStyle/>
            <a:p>
              <a:endParaRPr lang="ja-JP" altLang="en-US"/>
            </a:p>
          </p:txBody>
        </p:sp>
        <p:sp>
          <p:nvSpPr>
            <p:cNvPr id="60" name="Line 18"/>
            <p:cNvSpPr>
              <a:spLocks noChangeShapeType="1"/>
            </p:cNvSpPr>
            <p:nvPr/>
          </p:nvSpPr>
          <p:spPr bwMode="auto">
            <a:xfrm>
              <a:off x="1655" y="572"/>
              <a:ext cx="0" cy="545"/>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61" name="Line 19"/>
            <p:cNvSpPr>
              <a:spLocks noChangeShapeType="1"/>
            </p:cNvSpPr>
            <p:nvPr/>
          </p:nvSpPr>
          <p:spPr bwMode="auto">
            <a:xfrm rot="-5400000">
              <a:off x="1656" y="572"/>
              <a:ext cx="0" cy="545"/>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62" name="Line 20"/>
            <p:cNvSpPr>
              <a:spLocks noChangeShapeType="1"/>
            </p:cNvSpPr>
            <p:nvPr/>
          </p:nvSpPr>
          <p:spPr bwMode="auto">
            <a:xfrm rot="5400000" flipV="1">
              <a:off x="1474" y="663"/>
              <a:ext cx="363" cy="363"/>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63" name="Line 21"/>
            <p:cNvSpPr>
              <a:spLocks noChangeShapeType="1"/>
            </p:cNvSpPr>
            <p:nvPr/>
          </p:nvSpPr>
          <p:spPr bwMode="auto">
            <a:xfrm rot="-5400000" flipH="1" flipV="1">
              <a:off x="1474" y="663"/>
              <a:ext cx="363" cy="363"/>
            </a:xfrm>
            <a:prstGeom prst="line">
              <a:avLst/>
            </a:prstGeom>
            <a:noFill/>
            <a:ln w="38100">
              <a:solidFill>
                <a:srgbClr val="660066"/>
              </a:solidFill>
              <a:round/>
              <a:headEnd type="stealth" w="med" len="med"/>
              <a:tailEnd type="stealth" w="med" len="med"/>
            </a:ln>
            <a:effectLst/>
          </p:spPr>
          <p:txBody>
            <a:bodyPr/>
            <a:lstStyle/>
            <a:p>
              <a:endParaRPr lang="ja-JP" altLang="en-US"/>
            </a:p>
          </p:txBody>
        </p:sp>
      </p:grpSp>
      <p:sp>
        <p:nvSpPr>
          <p:cNvPr id="64" name="AutoShape 49"/>
          <p:cNvSpPr>
            <a:spLocks noChangeArrowheads="1"/>
          </p:cNvSpPr>
          <p:nvPr/>
        </p:nvSpPr>
        <p:spPr bwMode="auto">
          <a:xfrm>
            <a:off x="5076056" y="2061146"/>
            <a:ext cx="3386137" cy="1439862"/>
          </a:xfrm>
          <a:prstGeom prst="roundRect">
            <a:avLst>
              <a:gd name="adj" fmla="val 16667"/>
            </a:avLst>
          </a:prstGeom>
          <a:noFill/>
          <a:ln w="12700" algn="ctr">
            <a:solidFill>
              <a:schemeClr val="tx1"/>
            </a:solidFill>
            <a:prstDash val="lgDash"/>
            <a:round/>
            <a:headEnd/>
            <a:tailEnd/>
          </a:ln>
          <a:effectLst/>
        </p:spPr>
        <p:txBody>
          <a:bodyPr lIns="90000" tIns="46800" rIns="90000" bIns="46800" anchor="ctr">
            <a:spAutoFit/>
          </a:bodyPr>
          <a:lstStyle/>
          <a:p>
            <a:endParaRPr lang="ja-JP" altLang="en-US"/>
          </a:p>
        </p:txBody>
      </p:sp>
      <p:sp>
        <p:nvSpPr>
          <p:cNvPr id="65" name="正方形/長方形 64"/>
          <p:cNvSpPr/>
          <p:nvPr/>
        </p:nvSpPr>
        <p:spPr>
          <a:xfrm>
            <a:off x="6012160" y="3645024"/>
            <a:ext cx="1625766" cy="369332"/>
          </a:xfrm>
          <a:prstGeom prst="rect">
            <a:avLst/>
          </a:prstGeom>
        </p:spPr>
        <p:txBody>
          <a:bodyPr wrap="none">
            <a:spAutoFit/>
          </a:bodyPr>
          <a:lstStyle/>
          <a:p>
            <a:r>
              <a:rPr lang="ja-JP" altLang="en-US" dirty="0"/>
              <a:t>ミュラー計算法</a:t>
            </a:r>
          </a:p>
        </p:txBody>
      </p:sp>
    </p:spTree>
    <p:extLst>
      <p:ext uri="{BB962C8B-B14F-4D97-AF65-F5344CB8AC3E}">
        <p14:creationId xmlns:p14="http://schemas.microsoft.com/office/powerpoint/2010/main" val="32356355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 y="620688"/>
            <a:ext cx="8229600" cy="1081087"/>
            <a:chOff x="288" y="663"/>
            <a:chExt cx="5184" cy="681"/>
          </a:xfrm>
        </p:grpSpPr>
        <p:sp>
          <p:nvSpPr>
            <p:cNvPr id="537604" name="AutoShape 4"/>
            <p:cNvSpPr>
              <a:spLocks noChangeArrowheads="1"/>
            </p:cNvSpPr>
            <p:nvPr/>
          </p:nvSpPr>
          <p:spPr bwMode="auto">
            <a:xfrm>
              <a:off x="288" y="663"/>
              <a:ext cx="5184" cy="681"/>
            </a:xfrm>
            <a:prstGeom prst="roundRect">
              <a:avLst>
                <a:gd name="adj" fmla="val 8597"/>
              </a:avLst>
            </a:prstGeom>
            <a:noFill/>
            <a:ln w="12700" algn="ctr">
              <a:solidFill>
                <a:schemeClr val="tx2"/>
              </a:solidFill>
              <a:round/>
              <a:headEnd/>
              <a:tailEnd/>
            </a:ln>
            <a:effectLst/>
          </p:spPr>
          <p:txBody>
            <a:bodyPr lIns="90000" tIns="46800" rIns="90000" bIns="46800" anchor="ctr">
              <a:spAutoFit/>
            </a:bodyPr>
            <a:lstStyle/>
            <a:p>
              <a:endParaRPr lang="ja-JP" altLang="en-US"/>
            </a:p>
          </p:txBody>
        </p:sp>
        <p:sp>
          <p:nvSpPr>
            <p:cNvPr id="537605" name="Text Box 5"/>
            <p:cNvSpPr txBox="1">
              <a:spLocks noChangeArrowheads="1"/>
            </p:cNvSpPr>
            <p:nvPr/>
          </p:nvSpPr>
          <p:spPr bwMode="auto">
            <a:xfrm>
              <a:off x="768" y="672"/>
              <a:ext cx="4162" cy="596"/>
            </a:xfrm>
            <a:prstGeom prst="rect">
              <a:avLst/>
            </a:prstGeom>
            <a:noFill/>
            <a:ln w="12700" algn="ctr">
              <a:noFill/>
              <a:miter lim="800000"/>
              <a:headEnd/>
              <a:tailEnd/>
            </a:ln>
            <a:effectLst/>
          </p:spPr>
          <p:txBody>
            <a:bodyPr wrap="none" lIns="90000" tIns="46800" rIns="90000" bIns="46800">
              <a:spAutoFit/>
            </a:bodyPr>
            <a:lstStyle/>
            <a:p>
              <a:pPr algn="l">
                <a:tabLst>
                  <a:tab pos="1789113" algn="l"/>
                  <a:tab pos="3949700" algn="l"/>
                </a:tabLst>
              </a:pPr>
              <a:r>
                <a:rPr lang="en-US" altLang="ja-JP" sz="2800"/>
                <a:t>Light:	</a:t>
              </a:r>
              <a:r>
                <a:rPr lang="en-US" altLang="ja-JP" sz="2800" u="sng"/>
                <a:t>4D vector</a:t>
              </a:r>
              <a:r>
                <a:rPr lang="en-US" altLang="ja-JP" sz="2800"/>
                <a:t>	(Stokes vector)</a:t>
              </a:r>
            </a:p>
            <a:p>
              <a:pPr algn="l">
                <a:tabLst>
                  <a:tab pos="1789113" algn="l"/>
                  <a:tab pos="3949700" algn="l"/>
                </a:tabLst>
              </a:pPr>
              <a:r>
                <a:rPr lang="en-US" altLang="ja-JP" sz="2800"/>
                <a:t>Material:	</a:t>
              </a:r>
              <a:r>
                <a:rPr lang="en-US" altLang="ja-JP" sz="2800" u="sng"/>
                <a:t>4x4 matrix</a:t>
              </a:r>
              <a:r>
                <a:rPr lang="en-US" altLang="ja-JP" sz="2800"/>
                <a:t>	(Mueller matrix)</a:t>
              </a:r>
            </a:p>
          </p:txBody>
        </p:sp>
      </p:grpSp>
      <p:grpSp>
        <p:nvGrpSpPr>
          <p:cNvPr id="3" name="Group 6"/>
          <p:cNvGrpSpPr>
            <a:grpSpLocks/>
          </p:cNvGrpSpPr>
          <p:nvPr/>
        </p:nvGrpSpPr>
        <p:grpSpPr bwMode="auto">
          <a:xfrm>
            <a:off x="457200" y="1827188"/>
            <a:ext cx="8229600" cy="2160587"/>
            <a:chOff x="288" y="1423"/>
            <a:chExt cx="5184" cy="1361"/>
          </a:xfrm>
        </p:grpSpPr>
        <p:graphicFrame>
          <p:nvGraphicFramePr>
            <p:cNvPr id="537607" name="Object 7"/>
            <p:cNvGraphicFramePr>
              <a:graphicFrameLocks noChangeAspect="1"/>
            </p:cNvGraphicFramePr>
            <p:nvPr/>
          </p:nvGraphicFramePr>
          <p:xfrm>
            <a:off x="1056" y="1518"/>
            <a:ext cx="378" cy="1124"/>
          </p:xfrm>
          <a:graphic>
            <a:graphicData uri="http://schemas.openxmlformats.org/presentationml/2006/ole">
              <mc:AlternateContent xmlns:mc="http://schemas.openxmlformats.org/markup-compatibility/2006">
                <mc:Choice xmlns:v="urn:schemas-microsoft-com:vml" Requires="v">
                  <p:oleObj name="数式" r:id="rId3" imgW="317160" imgH="939600" progId="Equation.3">
                    <p:embed/>
                  </p:oleObj>
                </mc:Choice>
                <mc:Fallback>
                  <p:oleObj name="数式" r:id="rId3" imgW="317160" imgH="939600" progId="Equation.3">
                    <p:embed/>
                    <p:pic>
                      <p:nvPicPr>
                        <p:cNvPr id="537607"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 y="1518"/>
                          <a:ext cx="378" cy="1124"/>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7608" name="Text Box 8"/>
            <p:cNvSpPr txBox="1">
              <a:spLocks noChangeArrowheads="1"/>
            </p:cNvSpPr>
            <p:nvPr/>
          </p:nvSpPr>
          <p:spPr bwMode="auto">
            <a:xfrm>
              <a:off x="1500" y="1536"/>
              <a:ext cx="3732" cy="1134"/>
            </a:xfrm>
            <a:prstGeom prst="rect">
              <a:avLst/>
            </a:prstGeom>
            <a:noFill/>
            <a:ln w="12700" algn="ctr">
              <a:noFill/>
              <a:miter lim="800000"/>
              <a:headEnd/>
              <a:tailEnd/>
            </a:ln>
            <a:effectLst/>
          </p:spPr>
          <p:txBody>
            <a:bodyPr wrap="none" lIns="90000" tIns="46800" rIns="90000" bIns="46800">
              <a:spAutoFit/>
            </a:bodyPr>
            <a:lstStyle/>
            <a:p>
              <a:pPr algn="l"/>
              <a:r>
                <a:rPr lang="en-US" altLang="ja-JP" sz="2800"/>
                <a:t>Intensity</a:t>
              </a:r>
            </a:p>
            <a:p>
              <a:pPr algn="l"/>
              <a:r>
                <a:rPr lang="en-US" altLang="ja-JP" sz="2800"/>
                <a:t>Power of 0</a:t>
              </a:r>
              <a:r>
                <a:rPr lang="en-US" altLang="ja-JP" sz="2800">
                  <a:latin typeface="Symbol" pitchFamily="18" charset="2"/>
                </a:rPr>
                <a:t></a:t>
              </a:r>
              <a:r>
                <a:rPr lang="en-US" altLang="ja-JP" sz="2800"/>
                <a:t> linear polarized light</a:t>
              </a:r>
            </a:p>
            <a:p>
              <a:pPr algn="l"/>
              <a:r>
                <a:rPr lang="en-US" altLang="ja-JP" sz="2800"/>
                <a:t>Power of 45</a:t>
              </a:r>
              <a:r>
                <a:rPr lang="en-US" altLang="ja-JP" sz="2800">
                  <a:latin typeface="Symbol" pitchFamily="18" charset="2"/>
                </a:rPr>
                <a:t></a:t>
              </a:r>
              <a:r>
                <a:rPr lang="en-US" altLang="ja-JP" sz="2800"/>
                <a:t> linear polarized light</a:t>
              </a:r>
            </a:p>
            <a:p>
              <a:pPr algn="l"/>
              <a:r>
                <a:rPr lang="en-US" altLang="ja-JP" sz="2800"/>
                <a:t>Power of right circular polarized light</a:t>
              </a:r>
            </a:p>
          </p:txBody>
        </p:sp>
        <p:sp>
          <p:nvSpPr>
            <p:cNvPr id="537609" name="AutoShape 9"/>
            <p:cNvSpPr>
              <a:spLocks noChangeArrowheads="1"/>
            </p:cNvSpPr>
            <p:nvPr/>
          </p:nvSpPr>
          <p:spPr bwMode="auto">
            <a:xfrm>
              <a:off x="288" y="1423"/>
              <a:ext cx="5184" cy="1361"/>
            </a:xfrm>
            <a:prstGeom prst="roundRect">
              <a:avLst>
                <a:gd name="adj" fmla="val 8597"/>
              </a:avLst>
            </a:prstGeom>
            <a:noFill/>
            <a:ln w="12700" algn="ctr">
              <a:solidFill>
                <a:schemeClr val="tx2"/>
              </a:solidFill>
              <a:round/>
              <a:headEnd/>
              <a:tailEnd/>
            </a:ln>
            <a:effectLst/>
          </p:spPr>
          <p:txBody>
            <a:bodyPr lIns="90000" tIns="46800" rIns="90000" bIns="46800" anchor="ctr">
              <a:spAutoFit/>
            </a:bodyPr>
            <a:lstStyle/>
            <a:p>
              <a:endParaRPr lang="ja-JP" altLang="en-US"/>
            </a:p>
          </p:txBody>
        </p:sp>
        <p:grpSp>
          <p:nvGrpSpPr>
            <p:cNvPr id="4" name="Group 10"/>
            <p:cNvGrpSpPr>
              <a:grpSpLocks/>
            </p:cNvGrpSpPr>
            <p:nvPr/>
          </p:nvGrpSpPr>
          <p:grpSpPr bwMode="auto">
            <a:xfrm>
              <a:off x="622" y="1490"/>
              <a:ext cx="338" cy="335"/>
              <a:chOff x="1383" y="572"/>
              <a:chExt cx="545" cy="545"/>
            </a:xfrm>
          </p:grpSpPr>
          <p:sp>
            <p:nvSpPr>
              <p:cNvPr id="537611" name="Oval 11"/>
              <p:cNvSpPr>
                <a:spLocks noChangeArrowheads="1"/>
              </p:cNvSpPr>
              <p:nvPr/>
            </p:nvSpPr>
            <p:spPr bwMode="auto">
              <a:xfrm>
                <a:off x="1383" y="572"/>
                <a:ext cx="544" cy="544"/>
              </a:xfrm>
              <a:prstGeom prst="ellipse">
                <a:avLst/>
              </a:prstGeom>
              <a:noFill/>
              <a:ln w="19050">
                <a:solidFill>
                  <a:srgbClr val="FF00FF"/>
                </a:solidFill>
                <a:round/>
                <a:headEnd/>
                <a:tailEnd/>
              </a:ln>
              <a:effectLst/>
            </p:spPr>
            <p:txBody>
              <a:bodyPr wrap="none" anchor="ctr"/>
              <a:lstStyle/>
              <a:p>
                <a:endParaRPr lang="ja-JP" altLang="en-US"/>
              </a:p>
            </p:txBody>
          </p:sp>
          <p:sp>
            <p:nvSpPr>
              <p:cNvPr id="537612" name="Line 12"/>
              <p:cNvSpPr>
                <a:spLocks noChangeShapeType="1"/>
              </p:cNvSpPr>
              <p:nvPr/>
            </p:nvSpPr>
            <p:spPr bwMode="auto">
              <a:xfrm>
                <a:off x="1655" y="572"/>
                <a:ext cx="0" cy="545"/>
              </a:xfrm>
              <a:prstGeom prst="line">
                <a:avLst/>
              </a:prstGeom>
              <a:noFill/>
              <a:ln w="19050">
                <a:solidFill>
                  <a:srgbClr val="FF00FF"/>
                </a:solidFill>
                <a:round/>
                <a:headEnd type="stealth" w="med" len="med"/>
                <a:tailEnd type="stealth" w="med" len="med"/>
              </a:ln>
              <a:effectLst/>
            </p:spPr>
            <p:txBody>
              <a:bodyPr/>
              <a:lstStyle/>
              <a:p>
                <a:endParaRPr lang="ja-JP" altLang="en-US"/>
              </a:p>
            </p:txBody>
          </p:sp>
          <p:sp>
            <p:nvSpPr>
              <p:cNvPr id="537613" name="Line 13"/>
              <p:cNvSpPr>
                <a:spLocks noChangeShapeType="1"/>
              </p:cNvSpPr>
              <p:nvPr/>
            </p:nvSpPr>
            <p:spPr bwMode="auto">
              <a:xfrm rot="-5400000">
                <a:off x="1656" y="572"/>
                <a:ext cx="0" cy="545"/>
              </a:xfrm>
              <a:prstGeom prst="line">
                <a:avLst/>
              </a:prstGeom>
              <a:noFill/>
              <a:ln w="19050">
                <a:solidFill>
                  <a:srgbClr val="FF00FF"/>
                </a:solidFill>
                <a:round/>
                <a:headEnd type="stealth" w="med" len="med"/>
                <a:tailEnd type="stealth" w="med" len="med"/>
              </a:ln>
              <a:effectLst/>
            </p:spPr>
            <p:txBody>
              <a:bodyPr/>
              <a:lstStyle/>
              <a:p>
                <a:endParaRPr lang="ja-JP" altLang="en-US"/>
              </a:p>
            </p:txBody>
          </p:sp>
          <p:sp>
            <p:nvSpPr>
              <p:cNvPr id="537614" name="Line 14"/>
              <p:cNvSpPr>
                <a:spLocks noChangeShapeType="1"/>
              </p:cNvSpPr>
              <p:nvPr/>
            </p:nvSpPr>
            <p:spPr bwMode="auto">
              <a:xfrm rot="5400000" flipV="1">
                <a:off x="1474" y="663"/>
                <a:ext cx="363" cy="363"/>
              </a:xfrm>
              <a:prstGeom prst="line">
                <a:avLst/>
              </a:prstGeom>
              <a:noFill/>
              <a:ln w="19050">
                <a:solidFill>
                  <a:srgbClr val="FF00FF"/>
                </a:solidFill>
                <a:round/>
                <a:headEnd type="stealth" w="med" len="med"/>
                <a:tailEnd type="stealth" w="med" len="med"/>
              </a:ln>
              <a:effectLst/>
            </p:spPr>
            <p:txBody>
              <a:bodyPr/>
              <a:lstStyle/>
              <a:p>
                <a:endParaRPr lang="ja-JP" altLang="en-US"/>
              </a:p>
            </p:txBody>
          </p:sp>
          <p:sp>
            <p:nvSpPr>
              <p:cNvPr id="537615" name="Line 15"/>
              <p:cNvSpPr>
                <a:spLocks noChangeShapeType="1"/>
              </p:cNvSpPr>
              <p:nvPr/>
            </p:nvSpPr>
            <p:spPr bwMode="auto">
              <a:xfrm rot="-5400000" flipH="1" flipV="1">
                <a:off x="1474" y="663"/>
                <a:ext cx="363" cy="363"/>
              </a:xfrm>
              <a:prstGeom prst="line">
                <a:avLst/>
              </a:prstGeom>
              <a:noFill/>
              <a:ln w="19050">
                <a:solidFill>
                  <a:srgbClr val="FF00FF"/>
                </a:solidFill>
                <a:round/>
                <a:headEnd type="stealth" w="med" len="med"/>
                <a:tailEnd type="stealth" w="med" len="med"/>
              </a:ln>
              <a:effectLst/>
            </p:spPr>
            <p:txBody>
              <a:bodyPr/>
              <a:lstStyle/>
              <a:p>
                <a:endParaRPr lang="ja-JP" altLang="en-US"/>
              </a:p>
            </p:txBody>
          </p:sp>
        </p:grpSp>
        <p:sp>
          <p:nvSpPr>
            <p:cNvPr id="537616" name="Line 16"/>
            <p:cNvSpPr>
              <a:spLocks noChangeShapeType="1"/>
            </p:cNvSpPr>
            <p:nvPr/>
          </p:nvSpPr>
          <p:spPr bwMode="auto">
            <a:xfrm rot="-5400000">
              <a:off x="792" y="1802"/>
              <a:ext cx="1" cy="338"/>
            </a:xfrm>
            <a:prstGeom prst="line">
              <a:avLst/>
            </a:prstGeom>
            <a:noFill/>
            <a:ln w="19050">
              <a:solidFill>
                <a:srgbClr val="FF00FF"/>
              </a:solidFill>
              <a:round/>
              <a:headEnd type="stealth" w="med" len="med"/>
              <a:tailEnd type="stealth" w="med" len="med"/>
            </a:ln>
            <a:effectLst/>
          </p:spPr>
          <p:txBody>
            <a:bodyPr/>
            <a:lstStyle/>
            <a:p>
              <a:endParaRPr lang="ja-JP" altLang="en-US"/>
            </a:p>
          </p:txBody>
        </p:sp>
        <p:sp>
          <p:nvSpPr>
            <p:cNvPr id="537617" name="Line 17"/>
            <p:cNvSpPr>
              <a:spLocks noChangeShapeType="1"/>
            </p:cNvSpPr>
            <p:nvPr/>
          </p:nvSpPr>
          <p:spPr bwMode="auto">
            <a:xfrm rot="-5400000">
              <a:off x="686" y="2100"/>
              <a:ext cx="220" cy="247"/>
            </a:xfrm>
            <a:prstGeom prst="line">
              <a:avLst/>
            </a:prstGeom>
            <a:noFill/>
            <a:ln w="19050">
              <a:solidFill>
                <a:srgbClr val="FF00FF"/>
              </a:solidFill>
              <a:round/>
              <a:headEnd type="stealth" w="med" len="med"/>
              <a:tailEnd type="stealth" w="med" len="med"/>
            </a:ln>
            <a:effectLst/>
          </p:spPr>
          <p:txBody>
            <a:bodyPr/>
            <a:lstStyle/>
            <a:p>
              <a:endParaRPr lang="ja-JP" altLang="en-US"/>
            </a:p>
          </p:txBody>
        </p:sp>
        <p:grpSp>
          <p:nvGrpSpPr>
            <p:cNvPr id="5" name="Group 18"/>
            <p:cNvGrpSpPr>
              <a:grpSpLocks/>
            </p:cNvGrpSpPr>
            <p:nvPr/>
          </p:nvGrpSpPr>
          <p:grpSpPr bwMode="auto">
            <a:xfrm>
              <a:off x="624" y="2354"/>
              <a:ext cx="337" cy="334"/>
              <a:chOff x="793" y="3067"/>
              <a:chExt cx="556" cy="552"/>
            </a:xfrm>
          </p:grpSpPr>
          <p:sp>
            <p:nvSpPr>
              <p:cNvPr id="537619" name="Oval 19"/>
              <p:cNvSpPr>
                <a:spLocks noChangeArrowheads="1"/>
              </p:cNvSpPr>
              <p:nvPr/>
            </p:nvSpPr>
            <p:spPr bwMode="auto">
              <a:xfrm>
                <a:off x="793" y="3067"/>
                <a:ext cx="556" cy="552"/>
              </a:xfrm>
              <a:prstGeom prst="ellipse">
                <a:avLst/>
              </a:prstGeom>
              <a:noFill/>
              <a:ln w="19050">
                <a:solidFill>
                  <a:srgbClr val="FF00FF"/>
                </a:solidFill>
                <a:round/>
                <a:headEnd/>
                <a:tailEnd/>
              </a:ln>
              <a:effectLst/>
            </p:spPr>
            <p:txBody>
              <a:bodyPr wrap="none" anchor="ctr"/>
              <a:lstStyle/>
              <a:p>
                <a:endParaRPr lang="ja-JP" altLang="en-US"/>
              </a:p>
            </p:txBody>
          </p:sp>
          <p:sp>
            <p:nvSpPr>
              <p:cNvPr id="537620" name="Line 20"/>
              <p:cNvSpPr>
                <a:spLocks noChangeShapeType="1"/>
              </p:cNvSpPr>
              <p:nvPr/>
            </p:nvSpPr>
            <p:spPr bwMode="auto">
              <a:xfrm rot="-5400000">
                <a:off x="1118" y="3060"/>
                <a:ext cx="0" cy="13"/>
              </a:xfrm>
              <a:prstGeom prst="line">
                <a:avLst/>
              </a:prstGeom>
              <a:noFill/>
              <a:ln w="19050">
                <a:solidFill>
                  <a:srgbClr val="FF00FF"/>
                </a:solidFill>
                <a:round/>
                <a:headEnd/>
                <a:tailEnd type="stealth" w="lg" len="lg"/>
              </a:ln>
              <a:effectLst/>
            </p:spPr>
            <p:txBody>
              <a:bodyPr/>
              <a:lstStyle/>
              <a:p>
                <a:endParaRPr lang="ja-JP" altLang="en-US"/>
              </a:p>
            </p:txBody>
          </p:sp>
          <p:sp>
            <p:nvSpPr>
              <p:cNvPr id="537621" name="Line 21"/>
              <p:cNvSpPr>
                <a:spLocks noChangeShapeType="1"/>
              </p:cNvSpPr>
              <p:nvPr/>
            </p:nvSpPr>
            <p:spPr bwMode="auto">
              <a:xfrm rot="5400000" flipH="1">
                <a:off x="1060" y="3605"/>
                <a:ext cx="0" cy="13"/>
              </a:xfrm>
              <a:prstGeom prst="line">
                <a:avLst/>
              </a:prstGeom>
              <a:noFill/>
              <a:ln w="19050">
                <a:solidFill>
                  <a:srgbClr val="FF00FF"/>
                </a:solidFill>
                <a:round/>
                <a:headEnd/>
                <a:tailEnd type="stealth" w="lg" len="lg"/>
              </a:ln>
              <a:effectLst/>
            </p:spPr>
            <p:txBody>
              <a:bodyPr/>
              <a:lstStyle/>
              <a:p>
                <a:endParaRPr lang="ja-JP" altLang="en-US"/>
              </a:p>
            </p:txBody>
          </p:sp>
        </p:grpSp>
      </p:grpSp>
      <p:sp>
        <p:nvSpPr>
          <p:cNvPr id="537640" name="Text Box 40"/>
          <p:cNvSpPr txBox="1">
            <a:spLocks noChangeArrowheads="1"/>
          </p:cNvSpPr>
          <p:nvPr/>
        </p:nvSpPr>
        <p:spPr bwMode="auto">
          <a:xfrm>
            <a:off x="457200" y="4368775"/>
            <a:ext cx="1765300" cy="519113"/>
          </a:xfrm>
          <a:prstGeom prst="rect">
            <a:avLst/>
          </a:prstGeom>
          <a:noFill/>
          <a:ln w="12700" algn="ctr">
            <a:noFill/>
            <a:miter lim="800000"/>
            <a:headEnd/>
            <a:tailEnd/>
          </a:ln>
          <a:effectLst/>
        </p:spPr>
        <p:txBody>
          <a:bodyPr wrap="none" lIns="90000" tIns="46800" rIns="90000" bIns="46800">
            <a:spAutoFit/>
          </a:bodyPr>
          <a:lstStyle/>
          <a:p>
            <a:r>
              <a:rPr lang="en-US" altLang="ja-JP" sz="2800" u="sng">
                <a:solidFill>
                  <a:schemeClr val="tx2"/>
                </a:solidFill>
              </a:rPr>
              <a:t>Reflection</a:t>
            </a:r>
          </a:p>
        </p:txBody>
      </p:sp>
      <p:graphicFrame>
        <p:nvGraphicFramePr>
          <p:cNvPr id="537641" name="Object 41"/>
          <p:cNvGraphicFramePr>
            <a:graphicFrameLocks noChangeAspect="1"/>
          </p:cNvGraphicFramePr>
          <p:nvPr/>
        </p:nvGraphicFramePr>
        <p:xfrm>
          <a:off x="2286000" y="4063975"/>
          <a:ext cx="3657600" cy="1143000"/>
        </p:xfrm>
        <a:graphic>
          <a:graphicData uri="http://schemas.openxmlformats.org/presentationml/2006/ole">
            <mc:AlternateContent xmlns:mc="http://schemas.openxmlformats.org/markup-compatibility/2006">
              <mc:Choice xmlns:v="urn:schemas-microsoft-com:vml" Requires="v">
                <p:oleObj name="数式" r:id="rId5" imgW="3085920" imgH="965160" progId="Equation.3">
                  <p:embed/>
                </p:oleObj>
              </mc:Choice>
              <mc:Fallback>
                <p:oleObj name="数式" r:id="rId5" imgW="3085920" imgH="965160" progId="Equation.3">
                  <p:embed/>
                  <p:pic>
                    <p:nvPicPr>
                      <p:cNvPr id="537641"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063975"/>
                        <a:ext cx="36576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7642" name="Rectangle 42"/>
          <p:cNvSpPr>
            <a:spLocks noGrp="1" noChangeArrowheads="1"/>
          </p:cNvSpPr>
          <p:nvPr>
            <p:ph type="title"/>
          </p:nvPr>
        </p:nvSpPr>
        <p:spPr/>
        <p:txBody>
          <a:bodyPr/>
          <a:lstStyle/>
          <a:p>
            <a:r>
              <a:rPr lang="ja-JP" altLang="en-US"/>
              <a:t>ミュラー計算</a:t>
            </a:r>
          </a:p>
        </p:txBody>
      </p:sp>
      <p:sp>
        <p:nvSpPr>
          <p:cNvPr id="537645" name="Rectangle 45"/>
          <p:cNvSpPr>
            <a:spLocks noChangeArrowheads="1"/>
          </p:cNvSpPr>
          <p:nvPr/>
        </p:nvSpPr>
        <p:spPr bwMode="auto">
          <a:xfrm>
            <a:off x="6134100" y="4052863"/>
            <a:ext cx="2552700" cy="1130300"/>
          </a:xfrm>
          <a:prstGeom prst="rect">
            <a:avLst/>
          </a:prstGeom>
          <a:noFill/>
          <a:ln w="38100">
            <a:solidFill>
              <a:schemeClr val="tx1"/>
            </a:solidFill>
            <a:miter lim="800000"/>
            <a:headEnd/>
            <a:tailEnd/>
          </a:ln>
        </p:spPr>
        <p:txBody>
          <a:bodyPr/>
          <a:lstStyle/>
          <a:p>
            <a:endParaRPr lang="ja-JP" altLang="en-US"/>
          </a:p>
        </p:txBody>
      </p:sp>
      <p:sp>
        <p:nvSpPr>
          <p:cNvPr id="537646" name="Freeform 46"/>
          <p:cNvSpPr>
            <a:spLocks/>
          </p:cNvSpPr>
          <p:nvPr/>
        </p:nvSpPr>
        <p:spPr bwMode="auto">
          <a:xfrm>
            <a:off x="6134100" y="4056038"/>
            <a:ext cx="2544763" cy="1079500"/>
          </a:xfrm>
          <a:custGeom>
            <a:avLst/>
            <a:gdLst/>
            <a:ahLst/>
            <a:cxnLst>
              <a:cxn ang="0">
                <a:pos x="4" y="291"/>
              </a:cxn>
              <a:cxn ang="0">
                <a:pos x="8" y="291"/>
              </a:cxn>
              <a:cxn ang="0">
                <a:pos x="13" y="291"/>
              </a:cxn>
              <a:cxn ang="0">
                <a:pos x="18" y="291"/>
              </a:cxn>
              <a:cxn ang="0">
                <a:pos x="23" y="291"/>
              </a:cxn>
              <a:cxn ang="0">
                <a:pos x="28" y="291"/>
              </a:cxn>
              <a:cxn ang="0">
                <a:pos x="33" y="291"/>
              </a:cxn>
              <a:cxn ang="0">
                <a:pos x="37" y="291"/>
              </a:cxn>
              <a:cxn ang="0">
                <a:pos x="42" y="290"/>
              </a:cxn>
              <a:cxn ang="0">
                <a:pos x="47" y="290"/>
              </a:cxn>
              <a:cxn ang="0">
                <a:pos x="52" y="290"/>
              </a:cxn>
              <a:cxn ang="0">
                <a:pos x="57" y="290"/>
              </a:cxn>
              <a:cxn ang="0">
                <a:pos x="61" y="290"/>
              </a:cxn>
              <a:cxn ang="0">
                <a:pos x="66" y="289"/>
              </a:cxn>
              <a:cxn ang="0">
                <a:pos x="71" y="289"/>
              </a:cxn>
              <a:cxn ang="0">
                <a:pos x="76" y="289"/>
              </a:cxn>
              <a:cxn ang="0">
                <a:pos x="80" y="288"/>
              </a:cxn>
              <a:cxn ang="0">
                <a:pos x="85" y="288"/>
              </a:cxn>
              <a:cxn ang="0">
                <a:pos x="90" y="287"/>
              </a:cxn>
              <a:cxn ang="0">
                <a:pos x="95" y="287"/>
              </a:cxn>
              <a:cxn ang="0">
                <a:pos x="100" y="286"/>
              </a:cxn>
              <a:cxn ang="0">
                <a:pos x="104" y="285"/>
              </a:cxn>
              <a:cxn ang="0">
                <a:pos x="109" y="285"/>
              </a:cxn>
              <a:cxn ang="0">
                <a:pos x="114" y="284"/>
              </a:cxn>
              <a:cxn ang="0">
                <a:pos x="119" y="283"/>
              </a:cxn>
              <a:cxn ang="0">
                <a:pos x="124" y="282"/>
              </a:cxn>
              <a:cxn ang="0">
                <a:pos x="128" y="281"/>
              </a:cxn>
              <a:cxn ang="0">
                <a:pos x="133" y="280"/>
              </a:cxn>
              <a:cxn ang="0">
                <a:pos x="138" y="279"/>
              </a:cxn>
              <a:cxn ang="0">
                <a:pos x="143" y="278"/>
              </a:cxn>
              <a:cxn ang="0">
                <a:pos x="148" y="277"/>
              </a:cxn>
              <a:cxn ang="0">
                <a:pos x="152" y="275"/>
              </a:cxn>
              <a:cxn ang="0">
                <a:pos x="157" y="274"/>
              </a:cxn>
              <a:cxn ang="0">
                <a:pos x="162" y="272"/>
              </a:cxn>
              <a:cxn ang="0">
                <a:pos x="167" y="270"/>
              </a:cxn>
              <a:cxn ang="0">
                <a:pos x="172" y="268"/>
              </a:cxn>
              <a:cxn ang="0">
                <a:pos x="176" y="266"/>
              </a:cxn>
              <a:cxn ang="0">
                <a:pos x="181" y="264"/>
              </a:cxn>
              <a:cxn ang="0">
                <a:pos x="186" y="261"/>
              </a:cxn>
              <a:cxn ang="0">
                <a:pos x="191" y="258"/>
              </a:cxn>
              <a:cxn ang="0">
                <a:pos x="196" y="255"/>
              </a:cxn>
              <a:cxn ang="0">
                <a:pos x="200" y="251"/>
              </a:cxn>
              <a:cxn ang="0">
                <a:pos x="205" y="248"/>
              </a:cxn>
              <a:cxn ang="0">
                <a:pos x="210" y="244"/>
              </a:cxn>
              <a:cxn ang="0">
                <a:pos x="215" y="239"/>
              </a:cxn>
              <a:cxn ang="0">
                <a:pos x="220" y="234"/>
              </a:cxn>
              <a:cxn ang="0">
                <a:pos x="224" y="229"/>
              </a:cxn>
              <a:cxn ang="0">
                <a:pos x="229" y="223"/>
              </a:cxn>
              <a:cxn ang="0">
                <a:pos x="234" y="216"/>
              </a:cxn>
              <a:cxn ang="0">
                <a:pos x="239" y="209"/>
              </a:cxn>
              <a:cxn ang="0">
                <a:pos x="244" y="201"/>
              </a:cxn>
              <a:cxn ang="0">
                <a:pos x="248" y="192"/>
              </a:cxn>
              <a:cxn ang="0">
                <a:pos x="253" y="182"/>
              </a:cxn>
              <a:cxn ang="0">
                <a:pos x="258" y="172"/>
              </a:cxn>
              <a:cxn ang="0">
                <a:pos x="263" y="160"/>
              </a:cxn>
              <a:cxn ang="0">
                <a:pos x="268" y="148"/>
              </a:cxn>
              <a:cxn ang="0">
                <a:pos x="272" y="134"/>
              </a:cxn>
              <a:cxn ang="0">
                <a:pos x="277" y="118"/>
              </a:cxn>
              <a:cxn ang="0">
                <a:pos x="282" y="101"/>
              </a:cxn>
              <a:cxn ang="0">
                <a:pos x="287" y="83"/>
              </a:cxn>
              <a:cxn ang="0">
                <a:pos x="292" y="63"/>
              </a:cxn>
              <a:cxn ang="0">
                <a:pos x="296" y="40"/>
              </a:cxn>
              <a:cxn ang="0">
                <a:pos x="301" y="16"/>
              </a:cxn>
            </a:cxnLst>
            <a:rect l="0" t="0" r="r" b="b"/>
            <a:pathLst>
              <a:path w="304" h="291">
                <a:moveTo>
                  <a:pt x="0" y="291"/>
                </a:moveTo>
                <a:lnTo>
                  <a:pt x="0" y="291"/>
                </a:lnTo>
                <a:lnTo>
                  <a:pt x="1" y="291"/>
                </a:lnTo>
                <a:lnTo>
                  <a:pt x="1" y="291"/>
                </a:lnTo>
                <a:lnTo>
                  <a:pt x="2" y="291"/>
                </a:lnTo>
                <a:lnTo>
                  <a:pt x="3" y="291"/>
                </a:lnTo>
                <a:lnTo>
                  <a:pt x="3" y="291"/>
                </a:lnTo>
                <a:lnTo>
                  <a:pt x="4" y="291"/>
                </a:lnTo>
                <a:lnTo>
                  <a:pt x="4" y="291"/>
                </a:lnTo>
                <a:lnTo>
                  <a:pt x="5" y="291"/>
                </a:lnTo>
                <a:lnTo>
                  <a:pt x="5" y="291"/>
                </a:lnTo>
                <a:lnTo>
                  <a:pt x="6" y="291"/>
                </a:lnTo>
                <a:lnTo>
                  <a:pt x="7" y="291"/>
                </a:lnTo>
                <a:lnTo>
                  <a:pt x="7" y="291"/>
                </a:lnTo>
                <a:lnTo>
                  <a:pt x="8" y="291"/>
                </a:lnTo>
                <a:lnTo>
                  <a:pt x="8" y="291"/>
                </a:lnTo>
                <a:lnTo>
                  <a:pt x="9" y="291"/>
                </a:lnTo>
                <a:lnTo>
                  <a:pt x="10" y="291"/>
                </a:lnTo>
                <a:lnTo>
                  <a:pt x="10" y="291"/>
                </a:lnTo>
                <a:lnTo>
                  <a:pt x="11" y="291"/>
                </a:lnTo>
                <a:lnTo>
                  <a:pt x="11" y="291"/>
                </a:lnTo>
                <a:lnTo>
                  <a:pt x="12" y="291"/>
                </a:lnTo>
                <a:lnTo>
                  <a:pt x="13" y="291"/>
                </a:lnTo>
                <a:lnTo>
                  <a:pt x="13" y="291"/>
                </a:lnTo>
                <a:lnTo>
                  <a:pt x="14" y="291"/>
                </a:lnTo>
                <a:lnTo>
                  <a:pt x="14" y="291"/>
                </a:lnTo>
                <a:lnTo>
                  <a:pt x="15" y="291"/>
                </a:lnTo>
                <a:lnTo>
                  <a:pt x="16" y="291"/>
                </a:lnTo>
                <a:lnTo>
                  <a:pt x="16" y="291"/>
                </a:lnTo>
                <a:lnTo>
                  <a:pt x="17" y="291"/>
                </a:lnTo>
                <a:lnTo>
                  <a:pt x="18" y="291"/>
                </a:lnTo>
                <a:lnTo>
                  <a:pt x="18" y="291"/>
                </a:lnTo>
                <a:lnTo>
                  <a:pt x="19" y="291"/>
                </a:lnTo>
                <a:lnTo>
                  <a:pt x="19" y="291"/>
                </a:lnTo>
                <a:lnTo>
                  <a:pt x="20" y="291"/>
                </a:lnTo>
                <a:lnTo>
                  <a:pt x="21" y="291"/>
                </a:lnTo>
                <a:lnTo>
                  <a:pt x="21" y="291"/>
                </a:lnTo>
                <a:lnTo>
                  <a:pt x="22" y="291"/>
                </a:lnTo>
                <a:lnTo>
                  <a:pt x="22" y="291"/>
                </a:lnTo>
                <a:lnTo>
                  <a:pt x="23" y="291"/>
                </a:lnTo>
                <a:lnTo>
                  <a:pt x="24" y="291"/>
                </a:lnTo>
                <a:lnTo>
                  <a:pt x="24" y="291"/>
                </a:lnTo>
                <a:lnTo>
                  <a:pt x="25" y="291"/>
                </a:lnTo>
                <a:lnTo>
                  <a:pt x="25" y="291"/>
                </a:lnTo>
                <a:lnTo>
                  <a:pt x="26" y="291"/>
                </a:lnTo>
                <a:lnTo>
                  <a:pt x="27" y="291"/>
                </a:lnTo>
                <a:lnTo>
                  <a:pt x="27" y="291"/>
                </a:lnTo>
                <a:lnTo>
                  <a:pt x="28" y="291"/>
                </a:lnTo>
                <a:lnTo>
                  <a:pt x="28" y="291"/>
                </a:lnTo>
                <a:lnTo>
                  <a:pt x="29" y="291"/>
                </a:lnTo>
                <a:lnTo>
                  <a:pt x="30" y="291"/>
                </a:lnTo>
                <a:lnTo>
                  <a:pt x="30" y="291"/>
                </a:lnTo>
                <a:lnTo>
                  <a:pt x="31" y="291"/>
                </a:lnTo>
                <a:lnTo>
                  <a:pt x="31" y="291"/>
                </a:lnTo>
                <a:lnTo>
                  <a:pt x="32" y="291"/>
                </a:lnTo>
                <a:lnTo>
                  <a:pt x="33" y="291"/>
                </a:lnTo>
                <a:lnTo>
                  <a:pt x="33" y="291"/>
                </a:lnTo>
                <a:lnTo>
                  <a:pt x="34" y="291"/>
                </a:lnTo>
                <a:lnTo>
                  <a:pt x="34" y="291"/>
                </a:lnTo>
                <a:lnTo>
                  <a:pt x="35" y="291"/>
                </a:lnTo>
                <a:lnTo>
                  <a:pt x="36" y="291"/>
                </a:lnTo>
                <a:lnTo>
                  <a:pt x="36" y="291"/>
                </a:lnTo>
                <a:lnTo>
                  <a:pt x="37" y="291"/>
                </a:lnTo>
                <a:lnTo>
                  <a:pt x="37" y="291"/>
                </a:lnTo>
                <a:lnTo>
                  <a:pt x="38" y="291"/>
                </a:lnTo>
                <a:lnTo>
                  <a:pt x="39" y="291"/>
                </a:lnTo>
                <a:lnTo>
                  <a:pt x="39" y="291"/>
                </a:lnTo>
                <a:lnTo>
                  <a:pt x="40" y="291"/>
                </a:lnTo>
                <a:lnTo>
                  <a:pt x="40" y="291"/>
                </a:lnTo>
                <a:lnTo>
                  <a:pt x="41" y="291"/>
                </a:lnTo>
                <a:lnTo>
                  <a:pt x="42" y="291"/>
                </a:lnTo>
                <a:lnTo>
                  <a:pt x="42" y="290"/>
                </a:lnTo>
                <a:lnTo>
                  <a:pt x="43" y="290"/>
                </a:lnTo>
                <a:lnTo>
                  <a:pt x="43" y="290"/>
                </a:lnTo>
                <a:lnTo>
                  <a:pt x="44" y="290"/>
                </a:lnTo>
                <a:lnTo>
                  <a:pt x="45" y="290"/>
                </a:lnTo>
                <a:lnTo>
                  <a:pt x="45" y="290"/>
                </a:lnTo>
                <a:lnTo>
                  <a:pt x="46" y="290"/>
                </a:lnTo>
                <a:lnTo>
                  <a:pt x="46" y="290"/>
                </a:lnTo>
                <a:lnTo>
                  <a:pt x="47" y="290"/>
                </a:lnTo>
                <a:lnTo>
                  <a:pt x="48" y="290"/>
                </a:lnTo>
                <a:lnTo>
                  <a:pt x="48" y="290"/>
                </a:lnTo>
                <a:lnTo>
                  <a:pt x="49" y="290"/>
                </a:lnTo>
                <a:lnTo>
                  <a:pt x="49" y="290"/>
                </a:lnTo>
                <a:lnTo>
                  <a:pt x="50" y="290"/>
                </a:lnTo>
                <a:lnTo>
                  <a:pt x="51" y="290"/>
                </a:lnTo>
                <a:lnTo>
                  <a:pt x="51" y="290"/>
                </a:lnTo>
                <a:lnTo>
                  <a:pt x="52" y="290"/>
                </a:lnTo>
                <a:lnTo>
                  <a:pt x="52" y="290"/>
                </a:lnTo>
                <a:lnTo>
                  <a:pt x="53" y="290"/>
                </a:lnTo>
                <a:lnTo>
                  <a:pt x="54" y="290"/>
                </a:lnTo>
                <a:lnTo>
                  <a:pt x="54" y="290"/>
                </a:lnTo>
                <a:lnTo>
                  <a:pt x="55" y="290"/>
                </a:lnTo>
                <a:lnTo>
                  <a:pt x="55" y="290"/>
                </a:lnTo>
                <a:lnTo>
                  <a:pt x="56" y="290"/>
                </a:lnTo>
                <a:lnTo>
                  <a:pt x="57" y="290"/>
                </a:lnTo>
                <a:lnTo>
                  <a:pt x="57" y="290"/>
                </a:lnTo>
                <a:lnTo>
                  <a:pt x="58" y="290"/>
                </a:lnTo>
                <a:lnTo>
                  <a:pt x="58" y="290"/>
                </a:lnTo>
                <a:lnTo>
                  <a:pt x="59" y="290"/>
                </a:lnTo>
                <a:lnTo>
                  <a:pt x="60" y="290"/>
                </a:lnTo>
                <a:lnTo>
                  <a:pt x="60" y="290"/>
                </a:lnTo>
                <a:lnTo>
                  <a:pt x="61" y="290"/>
                </a:lnTo>
                <a:lnTo>
                  <a:pt x="61" y="290"/>
                </a:lnTo>
                <a:lnTo>
                  <a:pt x="62" y="289"/>
                </a:lnTo>
                <a:lnTo>
                  <a:pt x="63" y="289"/>
                </a:lnTo>
                <a:lnTo>
                  <a:pt x="63" y="289"/>
                </a:lnTo>
                <a:lnTo>
                  <a:pt x="64" y="289"/>
                </a:lnTo>
                <a:lnTo>
                  <a:pt x="64" y="289"/>
                </a:lnTo>
                <a:lnTo>
                  <a:pt x="65" y="289"/>
                </a:lnTo>
                <a:lnTo>
                  <a:pt x="66" y="289"/>
                </a:lnTo>
                <a:lnTo>
                  <a:pt x="66" y="289"/>
                </a:lnTo>
                <a:lnTo>
                  <a:pt x="67" y="289"/>
                </a:lnTo>
                <a:lnTo>
                  <a:pt x="67" y="289"/>
                </a:lnTo>
                <a:lnTo>
                  <a:pt x="68" y="289"/>
                </a:lnTo>
                <a:lnTo>
                  <a:pt x="69" y="289"/>
                </a:lnTo>
                <a:lnTo>
                  <a:pt x="69" y="289"/>
                </a:lnTo>
                <a:lnTo>
                  <a:pt x="70" y="289"/>
                </a:lnTo>
                <a:lnTo>
                  <a:pt x="70" y="289"/>
                </a:lnTo>
                <a:lnTo>
                  <a:pt x="71" y="289"/>
                </a:lnTo>
                <a:lnTo>
                  <a:pt x="72" y="289"/>
                </a:lnTo>
                <a:lnTo>
                  <a:pt x="72" y="289"/>
                </a:lnTo>
                <a:lnTo>
                  <a:pt x="73" y="289"/>
                </a:lnTo>
                <a:lnTo>
                  <a:pt x="73" y="289"/>
                </a:lnTo>
                <a:lnTo>
                  <a:pt x="74" y="289"/>
                </a:lnTo>
                <a:lnTo>
                  <a:pt x="75" y="289"/>
                </a:lnTo>
                <a:lnTo>
                  <a:pt x="75" y="289"/>
                </a:lnTo>
                <a:lnTo>
                  <a:pt x="76" y="289"/>
                </a:lnTo>
                <a:lnTo>
                  <a:pt x="76" y="288"/>
                </a:lnTo>
                <a:lnTo>
                  <a:pt x="77" y="288"/>
                </a:lnTo>
                <a:lnTo>
                  <a:pt x="77" y="288"/>
                </a:lnTo>
                <a:lnTo>
                  <a:pt x="78" y="288"/>
                </a:lnTo>
                <a:lnTo>
                  <a:pt x="79" y="288"/>
                </a:lnTo>
                <a:lnTo>
                  <a:pt x="79" y="288"/>
                </a:lnTo>
                <a:lnTo>
                  <a:pt x="80" y="288"/>
                </a:lnTo>
                <a:lnTo>
                  <a:pt x="80" y="288"/>
                </a:lnTo>
                <a:lnTo>
                  <a:pt x="81" y="288"/>
                </a:lnTo>
                <a:lnTo>
                  <a:pt x="82" y="288"/>
                </a:lnTo>
                <a:lnTo>
                  <a:pt x="82" y="288"/>
                </a:lnTo>
                <a:lnTo>
                  <a:pt x="83" y="288"/>
                </a:lnTo>
                <a:lnTo>
                  <a:pt x="83" y="288"/>
                </a:lnTo>
                <a:lnTo>
                  <a:pt x="84" y="288"/>
                </a:lnTo>
                <a:lnTo>
                  <a:pt x="85" y="288"/>
                </a:lnTo>
                <a:lnTo>
                  <a:pt x="85" y="288"/>
                </a:lnTo>
                <a:lnTo>
                  <a:pt x="86" y="288"/>
                </a:lnTo>
                <a:lnTo>
                  <a:pt x="86" y="288"/>
                </a:lnTo>
                <a:lnTo>
                  <a:pt x="87" y="287"/>
                </a:lnTo>
                <a:lnTo>
                  <a:pt x="88" y="287"/>
                </a:lnTo>
                <a:lnTo>
                  <a:pt x="88" y="287"/>
                </a:lnTo>
                <a:lnTo>
                  <a:pt x="89" y="287"/>
                </a:lnTo>
                <a:lnTo>
                  <a:pt x="89" y="287"/>
                </a:lnTo>
                <a:lnTo>
                  <a:pt x="90" y="287"/>
                </a:lnTo>
                <a:lnTo>
                  <a:pt x="91" y="287"/>
                </a:lnTo>
                <a:lnTo>
                  <a:pt x="91" y="287"/>
                </a:lnTo>
                <a:lnTo>
                  <a:pt x="92" y="287"/>
                </a:lnTo>
                <a:lnTo>
                  <a:pt x="92" y="287"/>
                </a:lnTo>
                <a:lnTo>
                  <a:pt x="93" y="287"/>
                </a:lnTo>
                <a:lnTo>
                  <a:pt x="94" y="287"/>
                </a:lnTo>
                <a:lnTo>
                  <a:pt x="94" y="287"/>
                </a:lnTo>
                <a:lnTo>
                  <a:pt x="95" y="287"/>
                </a:lnTo>
                <a:lnTo>
                  <a:pt x="95" y="287"/>
                </a:lnTo>
                <a:lnTo>
                  <a:pt x="96" y="286"/>
                </a:lnTo>
                <a:lnTo>
                  <a:pt x="97" y="286"/>
                </a:lnTo>
                <a:lnTo>
                  <a:pt x="97" y="286"/>
                </a:lnTo>
                <a:lnTo>
                  <a:pt x="98" y="286"/>
                </a:lnTo>
                <a:lnTo>
                  <a:pt x="98" y="286"/>
                </a:lnTo>
                <a:lnTo>
                  <a:pt x="99" y="286"/>
                </a:lnTo>
                <a:lnTo>
                  <a:pt x="100" y="286"/>
                </a:lnTo>
                <a:lnTo>
                  <a:pt x="100" y="286"/>
                </a:lnTo>
                <a:lnTo>
                  <a:pt x="101" y="286"/>
                </a:lnTo>
                <a:lnTo>
                  <a:pt x="101" y="286"/>
                </a:lnTo>
                <a:lnTo>
                  <a:pt x="102" y="286"/>
                </a:lnTo>
                <a:lnTo>
                  <a:pt x="103" y="286"/>
                </a:lnTo>
                <a:lnTo>
                  <a:pt x="103" y="286"/>
                </a:lnTo>
                <a:lnTo>
                  <a:pt x="104" y="286"/>
                </a:lnTo>
                <a:lnTo>
                  <a:pt x="104" y="285"/>
                </a:lnTo>
                <a:lnTo>
                  <a:pt x="105" y="285"/>
                </a:lnTo>
                <a:lnTo>
                  <a:pt x="106" y="285"/>
                </a:lnTo>
                <a:lnTo>
                  <a:pt x="106" y="285"/>
                </a:lnTo>
                <a:lnTo>
                  <a:pt x="107" y="285"/>
                </a:lnTo>
                <a:lnTo>
                  <a:pt x="107" y="285"/>
                </a:lnTo>
                <a:lnTo>
                  <a:pt x="108" y="285"/>
                </a:lnTo>
                <a:lnTo>
                  <a:pt x="109" y="285"/>
                </a:lnTo>
                <a:lnTo>
                  <a:pt x="109" y="285"/>
                </a:lnTo>
                <a:lnTo>
                  <a:pt x="110" y="285"/>
                </a:lnTo>
                <a:lnTo>
                  <a:pt x="110" y="285"/>
                </a:lnTo>
                <a:lnTo>
                  <a:pt x="111" y="284"/>
                </a:lnTo>
                <a:lnTo>
                  <a:pt x="112" y="284"/>
                </a:lnTo>
                <a:lnTo>
                  <a:pt x="112" y="284"/>
                </a:lnTo>
                <a:lnTo>
                  <a:pt x="113" y="284"/>
                </a:lnTo>
                <a:lnTo>
                  <a:pt x="113" y="284"/>
                </a:lnTo>
                <a:lnTo>
                  <a:pt x="114" y="284"/>
                </a:lnTo>
                <a:lnTo>
                  <a:pt x="115" y="284"/>
                </a:lnTo>
                <a:lnTo>
                  <a:pt x="115" y="284"/>
                </a:lnTo>
                <a:lnTo>
                  <a:pt x="116" y="284"/>
                </a:lnTo>
                <a:lnTo>
                  <a:pt x="116" y="284"/>
                </a:lnTo>
                <a:lnTo>
                  <a:pt x="117" y="284"/>
                </a:lnTo>
                <a:lnTo>
                  <a:pt x="118" y="283"/>
                </a:lnTo>
                <a:lnTo>
                  <a:pt x="118" y="283"/>
                </a:lnTo>
                <a:lnTo>
                  <a:pt x="119" y="283"/>
                </a:lnTo>
                <a:lnTo>
                  <a:pt x="119" y="283"/>
                </a:lnTo>
                <a:lnTo>
                  <a:pt x="120" y="283"/>
                </a:lnTo>
                <a:lnTo>
                  <a:pt x="121" y="283"/>
                </a:lnTo>
                <a:lnTo>
                  <a:pt x="121" y="283"/>
                </a:lnTo>
                <a:lnTo>
                  <a:pt x="122" y="283"/>
                </a:lnTo>
                <a:lnTo>
                  <a:pt x="122" y="283"/>
                </a:lnTo>
                <a:lnTo>
                  <a:pt x="123" y="282"/>
                </a:lnTo>
                <a:lnTo>
                  <a:pt x="124" y="282"/>
                </a:lnTo>
                <a:lnTo>
                  <a:pt x="124" y="282"/>
                </a:lnTo>
                <a:lnTo>
                  <a:pt x="125" y="282"/>
                </a:lnTo>
                <a:lnTo>
                  <a:pt x="125" y="282"/>
                </a:lnTo>
                <a:lnTo>
                  <a:pt x="126" y="282"/>
                </a:lnTo>
                <a:lnTo>
                  <a:pt x="127" y="282"/>
                </a:lnTo>
                <a:lnTo>
                  <a:pt x="127" y="282"/>
                </a:lnTo>
                <a:lnTo>
                  <a:pt x="128" y="282"/>
                </a:lnTo>
                <a:lnTo>
                  <a:pt x="128" y="281"/>
                </a:lnTo>
                <a:lnTo>
                  <a:pt x="129" y="281"/>
                </a:lnTo>
                <a:lnTo>
                  <a:pt x="130" y="281"/>
                </a:lnTo>
                <a:lnTo>
                  <a:pt x="130" y="281"/>
                </a:lnTo>
                <a:lnTo>
                  <a:pt x="131" y="281"/>
                </a:lnTo>
                <a:lnTo>
                  <a:pt x="131" y="281"/>
                </a:lnTo>
                <a:lnTo>
                  <a:pt x="132" y="281"/>
                </a:lnTo>
                <a:lnTo>
                  <a:pt x="133" y="280"/>
                </a:lnTo>
                <a:lnTo>
                  <a:pt x="133" y="280"/>
                </a:lnTo>
                <a:lnTo>
                  <a:pt x="134" y="280"/>
                </a:lnTo>
                <a:lnTo>
                  <a:pt x="134" y="280"/>
                </a:lnTo>
                <a:lnTo>
                  <a:pt x="135" y="280"/>
                </a:lnTo>
                <a:lnTo>
                  <a:pt x="136" y="280"/>
                </a:lnTo>
                <a:lnTo>
                  <a:pt x="136" y="280"/>
                </a:lnTo>
                <a:lnTo>
                  <a:pt x="137" y="280"/>
                </a:lnTo>
                <a:lnTo>
                  <a:pt x="137" y="279"/>
                </a:lnTo>
                <a:lnTo>
                  <a:pt x="138" y="279"/>
                </a:lnTo>
                <a:lnTo>
                  <a:pt x="139" y="279"/>
                </a:lnTo>
                <a:lnTo>
                  <a:pt x="139" y="279"/>
                </a:lnTo>
                <a:lnTo>
                  <a:pt x="140" y="279"/>
                </a:lnTo>
                <a:lnTo>
                  <a:pt x="140" y="279"/>
                </a:lnTo>
                <a:lnTo>
                  <a:pt x="141" y="279"/>
                </a:lnTo>
                <a:lnTo>
                  <a:pt x="142" y="278"/>
                </a:lnTo>
                <a:lnTo>
                  <a:pt x="142" y="278"/>
                </a:lnTo>
                <a:lnTo>
                  <a:pt x="143" y="278"/>
                </a:lnTo>
                <a:lnTo>
                  <a:pt x="143" y="278"/>
                </a:lnTo>
                <a:lnTo>
                  <a:pt x="144" y="278"/>
                </a:lnTo>
                <a:lnTo>
                  <a:pt x="145" y="278"/>
                </a:lnTo>
                <a:lnTo>
                  <a:pt x="145" y="277"/>
                </a:lnTo>
                <a:lnTo>
                  <a:pt x="146" y="277"/>
                </a:lnTo>
                <a:lnTo>
                  <a:pt x="146" y="277"/>
                </a:lnTo>
                <a:lnTo>
                  <a:pt x="147" y="277"/>
                </a:lnTo>
                <a:lnTo>
                  <a:pt x="148" y="277"/>
                </a:lnTo>
                <a:lnTo>
                  <a:pt x="148" y="277"/>
                </a:lnTo>
                <a:lnTo>
                  <a:pt x="149" y="276"/>
                </a:lnTo>
                <a:lnTo>
                  <a:pt x="149" y="276"/>
                </a:lnTo>
                <a:lnTo>
                  <a:pt x="150" y="276"/>
                </a:lnTo>
                <a:lnTo>
                  <a:pt x="151" y="276"/>
                </a:lnTo>
                <a:lnTo>
                  <a:pt x="151" y="276"/>
                </a:lnTo>
                <a:lnTo>
                  <a:pt x="152" y="275"/>
                </a:lnTo>
                <a:lnTo>
                  <a:pt x="152" y="275"/>
                </a:lnTo>
                <a:lnTo>
                  <a:pt x="153" y="275"/>
                </a:lnTo>
                <a:lnTo>
                  <a:pt x="154" y="275"/>
                </a:lnTo>
                <a:lnTo>
                  <a:pt x="154" y="275"/>
                </a:lnTo>
                <a:lnTo>
                  <a:pt x="155" y="275"/>
                </a:lnTo>
                <a:lnTo>
                  <a:pt x="155" y="274"/>
                </a:lnTo>
                <a:lnTo>
                  <a:pt x="156" y="274"/>
                </a:lnTo>
                <a:lnTo>
                  <a:pt x="157" y="274"/>
                </a:lnTo>
                <a:lnTo>
                  <a:pt x="157" y="274"/>
                </a:lnTo>
                <a:lnTo>
                  <a:pt x="158" y="274"/>
                </a:lnTo>
                <a:lnTo>
                  <a:pt x="158" y="273"/>
                </a:lnTo>
                <a:lnTo>
                  <a:pt x="159" y="273"/>
                </a:lnTo>
                <a:lnTo>
                  <a:pt x="160" y="273"/>
                </a:lnTo>
                <a:lnTo>
                  <a:pt x="160" y="273"/>
                </a:lnTo>
                <a:lnTo>
                  <a:pt x="161" y="272"/>
                </a:lnTo>
                <a:lnTo>
                  <a:pt x="161" y="272"/>
                </a:lnTo>
                <a:lnTo>
                  <a:pt x="162" y="272"/>
                </a:lnTo>
                <a:lnTo>
                  <a:pt x="163" y="272"/>
                </a:lnTo>
                <a:lnTo>
                  <a:pt x="163" y="272"/>
                </a:lnTo>
                <a:lnTo>
                  <a:pt x="164" y="271"/>
                </a:lnTo>
                <a:lnTo>
                  <a:pt x="164" y="271"/>
                </a:lnTo>
                <a:lnTo>
                  <a:pt x="165" y="271"/>
                </a:lnTo>
                <a:lnTo>
                  <a:pt x="166" y="271"/>
                </a:lnTo>
                <a:lnTo>
                  <a:pt x="166" y="270"/>
                </a:lnTo>
                <a:lnTo>
                  <a:pt x="167" y="270"/>
                </a:lnTo>
                <a:lnTo>
                  <a:pt x="167" y="270"/>
                </a:lnTo>
                <a:lnTo>
                  <a:pt x="168" y="270"/>
                </a:lnTo>
                <a:lnTo>
                  <a:pt x="169" y="269"/>
                </a:lnTo>
                <a:lnTo>
                  <a:pt x="169" y="269"/>
                </a:lnTo>
                <a:lnTo>
                  <a:pt x="170" y="269"/>
                </a:lnTo>
                <a:lnTo>
                  <a:pt x="170" y="269"/>
                </a:lnTo>
                <a:lnTo>
                  <a:pt x="171" y="268"/>
                </a:lnTo>
                <a:lnTo>
                  <a:pt x="172" y="268"/>
                </a:lnTo>
                <a:lnTo>
                  <a:pt x="172" y="268"/>
                </a:lnTo>
                <a:lnTo>
                  <a:pt x="173" y="268"/>
                </a:lnTo>
                <a:lnTo>
                  <a:pt x="173" y="267"/>
                </a:lnTo>
                <a:lnTo>
                  <a:pt x="174" y="267"/>
                </a:lnTo>
                <a:lnTo>
                  <a:pt x="175" y="267"/>
                </a:lnTo>
                <a:lnTo>
                  <a:pt x="175" y="267"/>
                </a:lnTo>
                <a:lnTo>
                  <a:pt x="176" y="266"/>
                </a:lnTo>
                <a:lnTo>
                  <a:pt x="176" y="266"/>
                </a:lnTo>
                <a:lnTo>
                  <a:pt x="177" y="266"/>
                </a:lnTo>
                <a:lnTo>
                  <a:pt x="178" y="265"/>
                </a:lnTo>
                <a:lnTo>
                  <a:pt x="178" y="265"/>
                </a:lnTo>
                <a:lnTo>
                  <a:pt x="179" y="265"/>
                </a:lnTo>
                <a:lnTo>
                  <a:pt x="179" y="264"/>
                </a:lnTo>
                <a:lnTo>
                  <a:pt x="180" y="264"/>
                </a:lnTo>
                <a:lnTo>
                  <a:pt x="181" y="264"/>
                </a:lnTo>
                <a:lnTo>
                  <a:pt x="181" y="264"/>
                </a:lnTo>
                <a:lnTo>
                  <a:pt x="182" y="263"/>
                </a:lnTo>
                <a:lnTo>
                  <a:pt x="182" y="263"/>
                </a:lnTo>
                <a:lnTo>
                  <a:pt x="183" y="263"/>
                </a:lnTo>
                <a:lnTo>
                  <a:pt x="184" y="262"/>
                </a:lnTo>
                <a:lnTo>
                  <a:pt x="184" y="262"/>
                </a:lnTo>
                <a:lnTo>
                  <a:pt x="185" y="262"/>
                </a:lnTo>
                <a:lnTo>
                  <a:pt x="185" y="261"/>
                </a:lnTo>
                <a:lnTo>
                  <a:pt x="186" y="261"/>
                </a:lnTo>
                <a:lnTo>
                  <a:pt x="187" y="261"/>
                </a:lnTo>
                <a:lnTo>
                  <a:pt x="187" y="260"/>
                </a:lnTo>
                <a:lnTo>
                  <a:pt x="188" y="260"/>
                </a:lnTo>
                <a:lnTo>
                  <a:pt x="188" y="259"/>
                </a:lnTo>
                <a:lnTo>
                  <a:pt x="189" y="259"/>
                </a:lnTo>
                <a:lnTo>
                  <a:pt x="190" y="259"/>
                </a:lnTo>
                <a:lnTo>
                  <a:pt x="190" y="258"/>
                </a:lnTo>
                <a:lnTo>
                  <a:pt x="191" y="258"/>
                </a:lnTo>
                <a:lnTo>
                  <a:pt x="191" y="258"/>
                </a:lnTo>
                <a:lnTo>
                  <a:pt x="192" y="257"/>
                </a:lnTo>
                <a:lnTo>
                  <a:pt x="193" y="257"/>
                </a:lnTo>
                <a:lnTo>
                  <a:pt x="193" y="256"/>
                </a:lnTo>
                <a:lnTo>
                  <a:pt x="194" y="256"/>
                </a:lnTo>
                <a:lnTo>
                  <a:pt x="194" y="256"/>
                </a:lnTo>
                <a:lnTo>
                  <a:pt x="195" y="255"/>
                </a:lnTo>
                <a:lnTo>
                  <a:pt x="196" y="255"/>
                </a:lnTo>
                <a:lnTo>
                  <a:pt x="196" y="254"/>
                </a:lnTo>
                <a:lnTo>
                  <a:pt x="197" y="254"/>
                </a:lnTo>
                <a:lnTo>
                  <a:pt x="197" y="254"/>
                </a:lnTo>
                <a:lnTo>
                  <a:pt x="198" y="253"/>
                </a:lnTo>
                <a:lnTo>
                  <a:pt x="199" y="253"/>
                </a:lnTo>
                <a:lnTo>
                  <a:pt x="199" y="252"/>
                </a:lnTo>
                <a:lnTo>
                  <a:pt x="200" y="252"/>
                </a:lnTo>
                <a:lnTo>
                  <a:pt x="200" y="251"/>
                </a:lnTo>
                <a:lnTo>
                  <a:pt x="201" y="251"/>
                </a:lnTo>
                <a:lnTo>
                  <a:pt x="202" y="251"/>
                </a:lnTo>
                <a:lnTo>
                  <a:pt x="202" y="250"/>
                </a:lnTo>
                <a:lnTo>
                  <a:pt x="203" y="250"/>
                </a:lnTo>
                <a:lnTo>
                  <a:pt x="203" y="249"/>
                </a:lnTo>
                <a:lnTo>
                  <a:pt x="204" y="249"/>
                </a:lnTo>
                <a:lnTo>
                  <a:pt x="205" y="248"/>
                </a:lnTo>
                <a:lnTo>
                  <a:pt x="205" y="248"/>
                </a:lnTo>
                <a:lnTo>
                  <a:pt x="206" y="247"/>
                </a:lnTo>
                <a:lnTo>
                  <a:pt x="206" y="247"/>
                </a:lnTo>
                <a:lnTo>
                  <a:pt x="207" y="246"/>
                </a:lnTo>
                <a:lnTo>
                  <a:pt x="208" y="246"/>
                </a:lnTo>
                <a:lnTo>
                  <a:pt x="208" y="245"/>
                </a:lnTo>
                <a:lnTo>
                  <a:pt x="209" y="245"/>
                </a:lnTo>
                <a:lnTo>
                  <a:pt x="209" y="244"/>
                </a:lnTo>
                <a:lnTo>
                  <a:pt x="210" y="244"/>
                </a:lnTo>
                <a:lnTo>
                  <a:pt x="211" y="243"/>
                </a:lnTo>
                <a:lnTo>
                  <a:pt x="211" y="242"/>
                </a:lnTo>
                <a:lnTo>
                  <a:pt x="212" y="242"/>
                </a:lnTo>
                <a:lnTo>
                  <a:pt x="212" y="241"/>
                </a:lnTo>
                <a:lnTo>
                  <a:pt x="213" y="241"/>
                </a:lnTo>
                <a:lnTo>
                  <a:pt x="214" y="240"/>
                </a:lnTo>
                <a:lnTo>
                  <a:pt x="214" y="240"/>
                </a:lnTo>
                <a:lnTo>
                  <a:pt x="215" y="239"/>
                </a:lnTo>
                <a:lnTo>
                  <a:pt x="215" y="238"/>
                </a:lnTo>
                <a:lnTo>
                  <a:pt x="216" y="238"/>
                </a:lnTo>
                <a:lnTo>
                  <a:pt x="217" y="237"/>
                </a:lnTo>
                <a:lnTo>
                  <a:pt x="217" y="237"/>
                </a:lnTo>
                <a:lnTo>
                  <a:pt x="218" y="236"/>
                </a:lnTo>
                <a:lnTo>
                  <a:pt x="218" y="235"/>
                </a:lnTo>
                <a:lnTo>
                  <a:pt x="219" y="235"/>
                </a:lnTo>
                <a:lnTo>
                  <a:pt x="220" y="234"/>
                </a:lnTo>
                <a:lnTo>
                  <a:pt x="220" y="233"/>
                </a:lnTo>
                <a:lnTo>
                  <a:pt x="221" y="233"/>
                </a:lnTo>
                <a:lnTo>
                  <a:pt x="221" y="232"/>
                </a:lnTo>
                <a:lnTo>
                  <a:pt x="222" y="231"/>
                </a:lnTo>
                <a:lnTo>
                  <a:pt x="223" y="231"/>
                </a:lnTo>
                <a:lnTo>
                  <a:pt x="223" y="230"/>
                </a:lnTo>
                <a:lnTo>
                  <a:pt x="224" y="229"/>
                </a:lnTo>
                <a:lnTo>
                  <a:pt x="224" y="229"/>
                </a:lnTo>
                <a:lnTo>
                  <a:pt x="225" y="228"/>
                </a:lnTo>
                <a:lnTo>
                  <a:pt x="226" y="227"/>
                </a:lnTo>
                <a:lnTo>
                  <a:pt x="226" y="226"/>
                </a:lnTo>
                <a:lnTo>
                  <a:pt x="227" y="226"/>
                </a:lnTo>
                <a:lnTo>
                  <a:pt x="227" y="225"/>
                </a:lnTo>
                <a:lnTo>
                  <a:pt x="228" y="224"/>
                </a:lnTo>
                <a:lnTo>
                  <a:pt x="229" y="223"/>
                </a:lnTo>
                <a:lnTo>
                  <a:pt x="229" y="223"/>
                </a:lnTo>
                <a:lnTo>
                  <a:pt x="230" y="222"/>
                </a:lnTo>
                <a:lnTo>
                  <a:pt x="230" y="221"/>
                </a:lnTo>
                <a:lnTo>
                  <a:pt x="231" y="220"/>
                </a:lnTo>
                <a:lnTo>
                  <a:pt x="232" y="219"/>
                </a:lnTo>
                <a:lnTo>
                  <a:pt x="232" y="219"/>
                </a:lnTo>
                <a:lnTo>
                  <a:pt x="233" y="218"/>
                </a:lnTo>
                <a:lnTo>
                  <a:pt x="233" y="217"/>
                </a:lnTo>
                <a:lnTo>
                  <a:pt x="234" y="216"/>
                </a:lnTo>
                <a:lnTo>
                  <a:pt x="235" y="215"/>
                </a:lnTo>
                <a:lnTo>
                  <a:pt x="235" y="214"/>
                </a:lnTo>
                <a:lnTo>
                  <a:pt x="236" y="213"/>
                </a:lnTo>
                <a:lnTo>
                  <a:pt x="236" y="212"/>
                </a:lnTo>
                <a:lnTo>
                  <a:pt x="237" y="212"/>
                </a:lnTo>
                <a:lnTo>
                  <a:pt x="238" y="211"/>
                </a:lnTo>
                <a:lnTo>
                  <a:pt x="238" y="210"/>
                </a:lnTo>
                <a:lnTo>
                  <a:pt x="239" y="209"/>
                </a:lnTo>
                <a:lnTo>
                  <a:pt x="239" y="208"/>
                </a:lnTo>
                <a:lnTo>
                  <a:pt x="240" y="207"/>
                </a:lnTo>
                <a:lnTo>
                  <a:pt x="241" y="206"/>
                </a:lnTo>
                <a:lnTo>
                  <a:pt x="241" y="205"/>
                </a:lnTo>
                <a:lnTo>
                  <a:pt x="242" y="204"/>
                </a:lnTo>
                <a:lnTo>
                  <a:pt x="242" y="203"/>
                </a:lnTo>
                <a:lnTo>
                  <a:pt x="243" y="202"/>
                </a:lnTo>
                <a:lnTo>
                  <a:pt x="244" y="201"/>
                </a:lnTo>
                <a:lnTo>
                  <a:pt x="244" y="200"/>
                </a:lnTo>
                <a:lnTo>
                  <a:pt x="245" y="199"/>
                </a:lnTo>
                <a:lnTo>
                  <a:pt x="245" y="198"/>
                </a:lnTo>
                <a:lnTo>
                  <a:pt x="246" y="197"/>
                </a:lnTo>
                <a:lnTo>
                  <a:pt x="247" y="195"/>
                </a:lnTo>
                <a:lnTo>
                  <a:pt x="247" y="194"/>
                </a:lnTo>
                <a:lnTo>
                  <a:pt x="248" y="193"/>
                </a:lnTo>
                <a:lnTo>
                  <a:pt x="248" y="192"/>
                </a:lnTo>
                <a:lnTo>
                  <a:pt x="249" y="191"/>
                </a:lnTo>
                <a:lnTo>
                  <a:pt x="250" y="190"/>
                </a:lnTo>
                <a:lnTo>
                  <a:pt x="250" y="189"/>
                </a:lnTo>
                <a:lnTo>
                  <a:pt x="251" y="187"/>
                </a:lnTo>
                <a:lnTo>
                  <a:pt x="251" y="186"/>
                </a:lnTo>
                <a:lnTo>
                  <a:pt x="252" y="185"/>
                </a:lnTo>
                <a:lnTo>
                  <a:pt x="253" y="184"/>
                </a:lnTo>
                <a:lnTo>
                  <a:pt x="253" y="182"/>
                </a:lnTo>
                <a:lnTo>
                  <a:pt x="254" y="181"/>
                </a:lnTo>
                <a:lnTo>
                  <a:pt x="254" y="180"/>
                </a:lnTo>
                <a:lnTo>
                  <a:pt x="255" y="179"/>
                </a:lnTo>
                <a:lnTo>
                  <a:pt x="256" y="177"/>
                </a:lnTo>
                <a:lnTo>
                  <a:pt x="256" y="176"/>
                </a:lnTo>
                <a:lnTo>
                  <a:pt x="257" y="175"/>
                </a:lnTo>
                <a:lnTo>
                  <a:pt x="257" y="173"/>
                </a:lnTo>
                <a:lnTo>
                  <a:pt x="258" y="172"/>
                </a:lnTo>
                <a:lnTo>
                  <a:pt x="259" y="171"/>
                </a:lnTo>
                <a:lnTo>
                  <a:pt x="259" y="169"/>
                </a:lnTo>
                <a:lnTo>
                  <a:pt x="260" y="168"/>
                </a:lnTo>
                <a:lnTo>
                  <a:pt x="260" y="166"/>
                </a:lnTo>
                <a:lnTo>
                  <a:pt x="261" y="165"/>
                </a:lnTo>
                <a:lnTo>
                  <a:pt x="262" y="163"/>
                </a:lnTo>
                <a:lnTo>
                  <a:pt x="262" y="162"/>
                </a:lnTo>
                <a:lnTo>
                  <a:pt x="263" y="160"/>
                </a:lnTo>
                <a:lnTo>
                  <a:pt x="263" y="159"/>
                </a:lnTo>
                <a:lnTo>
                  <a:pt x="264" y="157"/>
                </a:lnTo>
                <a:lnTo>
                  <a:pt x="265" y="156"/>
                </a:lnTo>
                <a:lnTo>
                  <a:pt x="265" y="154"/>
                </a:lnTo>
                <a:lnTo>
                  <a:pt x="266" y="152"/>
                </a:lnTo>
                <a:lnTo>
                  <a:pt x="266" y="151"/>
                </a:lnTo>
                <a:lnTo>
                  <a:pt x="267" y="149"/>
                </a:lnTo>
                <a:lnTo>
                  <a:pt x="268" y="148"/>
                </a:lnTo>
                <a:lnTo>
                  <a:pt x="268" y="146"/>
                </a:lnTo>
                <a:lnTo>
                  <a:pt x="269" y="144"/>
                </a:lnTo>
                <a:lnTo>
                  <a:pt x="269" y="142"/>
                </a:lnTo>
                <a:lnTo>
                  <a:pt x="270" y="141"/>
                </a:lnTo>
                <a:lnTo>
                  <a:pt x="271" y="139"/>
                </a:lnTo>
                <a:lnTo>
                  <a:pt x="271" y="137"/>
                </a:lnTo>
                <a:lnTo>
                  <a:pt x="272" y="135"/>
                </a:lnTo>
                <a:lnTo>
                  <a:pt x="272" y="134"/>
                </a:lnTo>
                <a:lnTo>
                  <a:pt x="273" y="132"/>
                </a:lnTo>
                <a:lnTo>
                  <a:pt x="274" y="130"/>
                </a:lnTo>
                <a:lnTo>
                  <a:pt x="274" y="128"/>
                </a:lnTo>
                <a:lnTo>
                  <a:pt x="275" y="126"/>
                </a:lnTo>
                <a:lnTo>
                  <a:pt x="275" y="124"/>
                </a:lnTo>
                <a:lnTo>
                  <a:pt x="276" y="122"/>
                </a:lnTo>
                <a:lnTo>
                  <a:pt x="277" y="120"/>
                </a:lnTo>
                <a:lnTo>
                  <a:pt x="277" y="118"/>
                </a:lnTo>
                <a:lnTo>
                  <a:pt x="278" y="116"/>
                </a:lnTo>
                <a:lnTo>
                  <a:pt x="278" y="114"/>
                </a:lnTo>
                <a:lnTo>
                  <a:pt x="279" y="112"/>
                </a:lnTo>
                <a:lnTo>
                  <a:pt x="280" y="110"/>
                </a:lnTo>
                <a:lnTo>
                  <a:pt x="280" y="108"/>
                </a:lnTo>
                <a:lnTo>
                  <a:pt x="281" y="106"/>
                </a:lnTo>
                <a:lnTo>
                  <a:pt x="281" y="104"/>
                </a:lnTo>
                <a:lnTo>
                  <a:pt x="282" y="101"/>
                </a:lnTo>
                <a:lnTo>
                  <a:pt x="283" y="99"/>
                </a:lnTo>
                <a:lnTo>
                  <a:pt x="283" y="97"/>
                </a:lnTo>
                <a:lnTo>
                  <a:pt x="284" y="95"/>
                </a:lnTo>
                <a:lnTo>
                  <a:pt x="284" y="92"/>
                </a:lnTo>
                <a:lnTo>
                  <a:pt x="285" y="90"/>
                </a:lnTo>
                <a:lnTo>
                  <a:pt x="286" y="88"/>
                </a:lnTo>
                <a:lnTo>
                  <a:pt x="286" y="85"/>
                </a:lnTo>
                <a:lnTo>
                  <a:pt x="287" y="83"/>
                </a:lnTo>
                <a:lnTo>
                  <a:pt x="287" y="80"/>
                </a:lnTo>
                <a:lnTo>
                  <a:pt x="288" y="78"/>
                </a:lnTo>
                <a:lnTo>
                  <a:pt x="289" y="75"/>
                </a:lnTo>
                <a:lnTo>
                  <a:pt x="289" y="73"/>
                </a:lnTo>
                <a:lnTo>
                  <a:pt x="290" y="70"/>
                </a:lnTo>
                <a:lnTo>
                  <a:pt x="290" y="68"/>
                </a:lnTo>
                <a:lnTo>
                  <a:pt x="291" y="65"/>
                </a:lnTo>
                <a:lnTo>
                  <a:pt x="292" y="63"/>
                </a:lnTo>
                <a:lnTo>
                  <a:pt x="292" y="60"/>
                </a:lnTo>
                <a:lnTo>
                  <a:pt x="293" y="57"/>
                </a:lnTo>
                <a:lnTo>
                  <a:pt x="293" y="54"/>
                </a:lnTo>
                <a:lnTo>
                  <a:pt x="294" y="52"/>
                </a:lnTo>
                <a:lnTo>
                  <a:pt x="295" y="49"/>
                </a:lnTo>
                <a:lnTo>
                  <a:pt x="295" y="46"/>
                </a:lnTo>
                <a:lnTo>
                  <a:pt x="296" y="43"/>
                </a:lnTo>
                <a:lnTo>
                  <a:pt x="296" y="40"/>
                </a:lnTo>
                <a:lnTo>
                  <a:pt x="297" y="37"/>
                </a:lnTo>
                <a:lnTo>
                  <a:pt x="298" y="34"/>
                </a:lnTo>
                <a:lnTo>
                  <a:pt x="298" y="31"/>
                </a:lnTo>
                <a:lnTo>
                  <a:pt x="299" y="28"/>
                </a:lnTo>
                <a:lnTo>
                  <a:pt x="299" y="25"/>
                </a:lnTo>
                <a:lnTo>
                  <a:pt x="300" y="22"/>
                </a:lnTo>
                <a:lnTo>
                  <a:pt x="301" y="19"/>
                </a:lnTo>
                <a:lnTo>
                  <a:pt x="301" y="16"/>
                </a:lnTo>
                <a:lnTo>
                  <a:pt x="302" y="13"/>
                </a:lnTo>
                <a:lnTo>
                  <a:pt x="303" y="10"/>
                </a:lnTo>
                <a:lnTo>
                  <a:pt x="303" y="6"/>
                </a:lnTo>
                <a:lnTo>
                  <a:pt x="304" y="3"/>
                </a:lnTo>
                <a:lnTo>
                  <a:pt x="304" y="0"/>
                </a:lnTo>
              </a:path>
            </a:pathLst>
          </a:custGeom>
          <a:noFill/>
          <a:ln w="38100" cmpd="sng">
            <a:solidFill>
              <a:srgbClr val="CCCC00"/>
            </a:solidFill>
            <a:prstDash val="solid"/>
            <a:round/>
            <a:headEnd/>
            <a:tailEnd/>
          </a:ln>
        </p:spPr>
        <p:txBody>
          <a:bodyPr/>
          <a:lstStyle/>
          <a:p>
            <a:endParaRPr lang="ja-JP" altLang="en-US"/>
          </a:p>
        </p:txBody>
      </p:sp>
      <p:sp>
        <p:nvSpPr>
          <p:cNvPr id="537647" name="Freeform 47"/>
          <p:cNvSpPr>
            <a:spLocks/>
          </p:cNvSpPr>
          <p:nvPr/>
        </p:nvSpPr>
        <p:spPr bwMode="auto">
          <a:xfrm>
            <a:off x="6134100" y="4059213"/>
            <a:ext cx="2544763" cy="1120775"/>
          </a:xfrm>
          <a:custGeom>
            <a:avLst/>
            <a:gdLst/>
            <a:ahLst/>
            <a:cxnLst>
              <a:cxn ang="0">
                <a:pos x="4" y="290"/>
              </a:cxn>
              <a:cxn ang="0">
                <a:pos x="8" y="290"/>
              </a:cxn>
              <a:cxn ang="0">
                <a:pos x="13" y="290"/>
              </a:cxn>
              <a:cxn ang="0">
                <a:pos x="18" y="290"/>
              </a:cxn>
              <a:cxn ang="0">
                <a:pos x="23" y="291"/>
              </a:cxn>
              <a:cxn ang="0">
                <a:pos x="28" y="291"/>
              </a:cxn>
              <a:cxn ang="0">
                <a:pos x="33" y="291"/>
              </a:cxn>
              <a:cxn ang="0">
                <a:pos x="37" y="291"/>
              </a:cxn>
              <a:cxn ang="0">
                <a:pos x="42" y="291"/>
              </a:cxn>
              <a:cxn ang="0">
                <a:pos x="47" y="291"/>
              </a:cxn>
              <a:cxn ang="0">
                <a:pos x="52" y="291"/>
              </a:cxn>
              <a:cxn ang="0">
                <a:pos x="57" y="292"/>
              </a:cxn>
              <a:cxn ang="0">
                <a:pos x="61" y="292"/>
              </a:cxn>
              <a:cxn ang="0">
                <a:pos x="66" y="292"/>
              </a:cxn>
              <a:cxn ang="0">
                <a:pos x="71" y="293"/>
              </a:cxn>
              <a:cxn ang="0">
                <a:pos x="76" y="293"/>
              </a:cxn>
              <a:cxn ang="0">
                <a:pos x="80" y="293"/>
              </a:cxn>
              <a:cxn ang="0">
                <a:pos x="85" y="294"/>
              </a:cxn>
              <a:cxn ang="0">
                <a:pos x="90" y="294"/>
              </a:cxn>
              <a:cxn ang="0">
                <a:pos x="95" y="294"/>
              </a:cxn>
              <a:cxn ang="0">
                <a:pos x="100" y="295"/>
              </a:cxn>
              <a:cxn ang="0">
                <a:pos x="104" y="295"/>
              </a:cxn>
              <a:cxn ang="0">
                <a:pos x="109" y="296"/>
              </a:cxn>
              <a:cxn ang="0">
                <a:pos x="114" y="296"/>
              </a:cxn>
              <a:cxn ang="0">
                <a:pos x="119" y="296"/>
              </a:cxn>
              <a:cxn ang="0">
                <a:pos x="124" y="297"/>
              </a:cxn>
              <a:cxn ang="0">
                <a:pos x="128" y="297"/>
              </a:cxn>
              <a:cxn ang="0">
                <a:pos x="133" y="298"/>
              </a:cxn>
              <a:cxn ang="0">
                <a:pos x="138" y="298"/>
              </a:cxn>
              <a:cxn ang="0">
                <a:pos x="143" y="299"/>
              </a:cxn>
              <a:cxn ang="0">
                <a:pos x="148" y="299"/>
              </a:cxn>
              <a:cxn ang="0">
                <a:pos x="152" y="300"/>
              </a:cxn>
              <a:cxn ang="0">
                <a:pos x="157" y="300"/>
              </a:cxn>
              <a:cxn ang="0">
                <a:pos x="162" y="301"/>
              </a:cxn>
              <a:cxn ang="0">
                <a:pos x="167" y="301"/>
              </a:cxn>
              <a:cxn ang="0">
                <a:pos x="172" y="302"/>
              </a:cxn>
              <a:cxn ang="0">
                <a:pos x="176" y="302"/>
              </a:cxn>
              <a:cxn ang="0">
                <a:pos x="181" y="302"/>
              </a:cxn>
              <a:cxn ang="0">
                <a:pos x="186" y="302"/>
              </a:cxn>
              <a:cxn ang="0">
                <a:pos x="191" y="302"/>
              </a:cxn>
              <a:cxn ang="0">
                <a:pos x="196" y="302"/>
              </a:cxn>
              <a:cxn ang="0">
                <a:pos x="200" y="302"/>
              </a:cxn>
              <a:cxn ang="0">
                <a:pos x="205" y="302"/>
              </a:cxn>
              <a:cxn ang="0">
                <a:pos x="210" y="301"/>
              </a:cxn>
              <a:cxn ang="0">
                <a:pos x="215" y="300"/>
              </a:cxn>
              <a:cxn ang="0">
                <a:pos x="220" y="299"/>
              </a:cxn>
              <a:cxn ang="0">
                <a:pos x="224" y="297"/>
              </a:cxn>
              <a:cxn ang="0">
                <a:pos x="229" y="294"/>
              </a:cxn>
              <a:cxn ang="0">
                <a:pos x="234" y="291"/>
              </a:cxn>
              <a:cxn ang="0">
                <a:pos x="239" y="288"/>
              </a:cxn>
              <a:cxn ang="0">
                <a:pos x="244" y="283"/>
              </a:cxn>
              <a:cxn ang="0">
                <a:pos x="248" y="277"/>
              </a:cxn>
              <a:cxn ang="0">
                <a:pos x="253" y="271"/>
              </a:cxn>
              <a:cxn ang="0">
                <a:pos x="258" y="262"/>
              </a:cxn>
              <a:cxn ang="0">
                <a:pos x="263" y="252"/>
              </a:cxn>
              <a:cxn ang="0">
                <a:pos x="268" y="239"/>
              </a:cxn>
              <a:cxn ang="0">
                <a:pos x="272" y="224"/>
              </a:cxn>
              <a:cxn ang="0">
                <a:pos x="277" y="206"/>
              </a:cxn>
              <a:cxn ang="0">
                <a:pos x="282" y="183"/>
              </a:cxn>
              <a:cxn ang="0">
                <a:pos x="287" y="156"/>
              </a:cxn>
              <a:cxn ang="0">
                <a:pos x="292" y="123"/>
              </a:cxn>
              <a:cxn ang="0">
                <a:pos x="296" y="84"/>
              </a:cxn>
              <a:cxn ang="0">
                <a:pos x="301" y="35"/>
              </a:cxn>
            </a:cxnLst>
            <a:rect l="0" t="0" r="r" b="b"/>
            <a:pathLst>
              <a:path w="304" h="302">
                <a:moveTo>
                  <a:pt x="0" y="290"/>
                </a:moveTo>
                <a:lnTo>
                  <a:pt x="0" y="290"/>
                </a:lnTo>
                <a:lnTo>
                  <a:pt x="1" y="290"/>
                </a:lnTo>
                <a:lnTo>
                  <a:pt x="1" y="290"/>
                </a:lnTo>
                <a:lnTo>
                  <a:pt x="2" y="290"/>
                </a:lnTo>
                <a:lnTo>
                  <a:pt x="3" y="290"/>
                </a:lnTo>
                <a:lnTo>
                  <a:pt x="3" y="290"/>
                </a:lnTo>
                <a:lnTo>
                  <a:pt x="4" y="290"/>
                </a:lnTo>
                <a:lnTo>
                  <a:pt x="4" y="290"/>
                </a:lnTo>
                <a:lnTo>
                  <a:pt x="5" y="290"/>
                </a:lnTo>
                <a:lnTo>
                  <a:pt x="5" y="290"/>
                </a:lnTo>
                <a:lnTo>
                  <a:pt x="6" y="290"/>
                </a:lnTo>
                <a:lnTo>
                  <a:pt x="7" y="290"/>
                </a:lnTo>
                <a:lnTo>
                  <a:pt x="7" y="290"/>
                </a:lnTo>
                <a:lnTo>
                  <a:pt x="8" y="290"/>
                </a:lnTo>
                <a:lnTo>
                  <a:pt x="8" y="290"/>
                </a:lnTo>
                <a:lnTo>
                  <a:pt x="9" y="290"/>
                </a:lnTo>
                <a:lnTo>
                  <a:pt x="10" y="290"/>
                </a:lnTo>
                <a:lnTo>
                  <a:pt x="10" y="290"/>
                </a:lnTo>
                <a:lnTo>
                  <a:pt x="11" y="290"/>
                </a:lnTo>
                <a:lnTo>
                  <a:pt x="11" y="290"/>
                </a:lnTo>
                <a:lnTo>
                  <a:pt x="12" y="290"/>
                </a:lnTo>
                <a:lnTo>
                  <a:pt x="13" y="290"/>
                </a:lnTo>
                <a:lnTo>
                  <a:pt x="13" y="290"/>
                </a:lnTo>
                <a:lnTo>
                  <a:pt x="14" y="290"/>
                </a:lnTo>
                <a:lnTo>
                  <a:pt x="14" y="290"/>
                </a:lnTo>
                <a:lnTo>
                  <a:pt x="15" y="290"/>
                </a:lnTo>
                <a:lnTo>
                  <a:pt x="16" y="290"/>
                </a:lnTo>
                <a:lnTo>
                  <a:pt x="16" y="290"/>
                </a:lnTo>
                <a:lnTo>
                  <a:pt x="17" y="290"/>
                </a:lnTo>
                <a:lnTo>
                  <a:pt x="18" y="290"/>
                </a:lnTo>
                <a:lnTo>
                  <a:pt x="18" y="290"/>
                </a:lnTo>
                <a:lnTo>
                  <a:pt x="19" y="290"/>
                </a:lnTo>
                <a:lnTo>
                  <a:pt x="19" y="290"/>
                </a:lnTo>
                <a:lnTo>
                  <a:pt x="20" y="290"/>
                </a:lnTo>
                <a:lnTo>
                  <a:pt x="21" y="290"/>
                </a:lnTo>
                <a:lnTo>
                  <a:pt x="21" y="291"/>
                </a:lnTo>
                <a:lnTo>
                  <a:pt x="22" y="291"/>
                </a:lnTo>
                <a:lnTo>
                  <a:pt x="22" y="291"/>
                </a:lnTo>
                <a:lnTo>
                  <a:pt x="23" y="291"/>
                </a:lnTo>
                <a:lnTo>
                  <a:pt x="24" y="291"/>
                </a:lnTo>
                <a:lnTo>
                  <a:pt x="24" y="291"/>
                </a:lnTo>
                <a:lnTo>
                  <a:pt x="25" y="291"/>
                </a:lnTo>
                <a:lnTo>
                  <a:pt x="25" y="291"/>
                </a:lnTo>
                <a:lnTo>
                  <a:pt x="26" y="291"/>
                </a:lnTo>
                <a:lnTo>
                  <a:pt x="27" y="291"/>
                </a:lnTo>
                <a:lnTo>
                  <a:pt x="27" y="291"/>
                </a:lnTo>
                <a:lnTo>
                  <a:pt x="28" y="291"/>
                </a:lnTo>
                <a:lnTo>
                  <a:pt x="28" y="291"/>
                </a:lnTo>
                <a:lnTo>
                  <a:pt x="29" y="291"/>
                </a:lnTo>
                <a:lnTo>
                  <a:pt x="30" y="291"/>
                </a:lnTo>
                <a:lnTo>
                  <a:pt x="30" y="291"/>
                </a:lnTo>
                <a:lnTo>
                  <a:pt x="31" y="291"/>
                </a:lnTo>
                <a:lnTo>
                  <a:pt x="31" y="291"/>
                </a:lnTo>
                <a:lnTo>
                  <a:pt x="32" y="291"/>
                </a:lnTo>
                <a:lnTo>
                  <a:pt x="33" y="291"/>
                </a:lnTo>
                <a:lnTo>
                  <a:pt x="33" y="291"/>
                </a:lnTo>
                <a:lnTo>
                  <a:pt x="34" y="291"/>
                </a:lnTo>
                <a:lnTo>
                  <a:pt x="34" y="291"/>
                </a:lnTo>
                <a:lnTo>
                  <a:pt x="35" y="291"/>
                </a:lnTo>
                <a:lnTo>
                  <a:pt x="36" y="291"/>
                </a:lnTo>
                <a:lnTo>
                  <a:pt x="36" y="291"/>
                </a:lnTo>
                <a:lnTo>
                  <a:pt x="37" y="291"/>
                </a:lnTo>
                <a:lnTo>
                  <a:pt x="37" y="291"/>
                </a:lnTo>
                <a:lnTo>
                  <a:pt x="38" y="291"/>
                </a:lnTo>
                <a:lnTo>
                  <a:pt x="39" y="291"/>
                </a:lnTo>
                <a:lnTo>
                  <a:pt x="39" y="291"/>
                </a:lnTo>
                <a:lnTo>
                  <a:pt x="40" y="291"/>
                </a:lnTo>
                <a:lnTo>
                  <a:pt x="40" y="291"/>
                </a:lnTo>
                <a:lnTo>
                  <a:pt x="41" y="291"/>
                </a:lnTo>
                <a:lnTo>
                  <a:pt x="42" y="291"/>
                </a:lnTo>
                <a:lnTo>
                  <a:pt x="42" y="291"/>
                </a:lnTo>
                <a:lnTo>
                  <a:pt x="43" y="291"/>
                </a:lnTo>
                <a:lnTo>
                  <a:pt x="43" y="291"/>
                </a:lnTo>
                <a:lnTo>
                  <a:pt x="44" y="291"/>
                </a:lnTo>
                <a:lnTo>
                  <a:pt x="45" y="291"/>
                </a:lnTo>
                <a:lnTo>
                  <a:pt x="45" y="291"/>
                </a:lnTo>
                <a:lnTo>
                  <a:pt x="46" y="291"/>
                </a:lnTo>
                <a:lnTo>
                  <a:pt x="46" y="291"/>
                </a:lnTo>
                <a:lnTo>
                  <a:pt x="47" y="291"/>
                </a:lnTo>
                <a:lnTo>
                  <a:pt x="48" y="291"/>
                </a:lnTo>
                <a:lnTo>
                  <a:pt x="48" y="291"/>
                </a:lnTo>
                <a:lnTo>
                  <a:pt x="49" y="291"/>
                </a:lnTo>
                <a:lnTo>
                  <a:pt x="49" y="291"/>
                </a:lnTo>
                <a:lnTo>
                  <a:pt x="50" y="291"/>
                </a:lnTo>
                <a:lnTo>
                  <a:pt x="51" y="291"/>
                </a:lnTo>
                <a:lnTo>
                  <a:pt x="51" y="291"/>
                </a:lnTo>
                <a:lnTo>
                  <a:pt x="52" y="291"/>
                </a:lnTo>
                <a:lnTo>
                  <a:pt x="52" y="292"/>
                </a:lnTo>
                <a:lnTo>
                  <a:pt x="53" y="292"/>
                </a:lnTo>
                <a:lnTo>
                  <a:pt x="54" y="292"/>
                </a:lnTo>
                <a:lnTo>
                  <a:pt x="54" y="292"/>
                </a:lnTo>
                <a:lnTo>
                  <a:pt x="55" y="292"/>
                </a:lnTo>
                <a:lnTo>
                  <a:pt x="55" y="292"/>
                </a:lnTo>
                <a:lnTo>
                  <a:pt x="56" y="292"/>
                </a:lnTo>
                <a:lnTo>
                  <a:pt x="57" y="292"/>
                </a:lnTo>
                <a:lnTo>
                  <a:pt x="57" y="292"/>
                </a:lnTo>
                <a:lnTo>
                  <a:pt x="58" y="292"/>
                </a:lnTo>
                <a:lnTo>
                  <a:pt x="58" y="292"/>
                </a:lnTo>
                <a:lnTo>
                  <a:pt x="59" y="292"/>
                </a:lnTo>
                <a:lnTo>
                  <a:pt x="60" y="292"/>
                </a:lnTo>
                <a:lnTo>
                  <a:pt x="60" y="292"/>
                </a:lnTo>
                <a:lnTo>
                  <a:pt x="61" y="292"/>
                </a:lnTo>
                <a:lnTo>
                  <a:pt x="61" y="292"/>
                </a:lnTo>
                <a:lnTo>
                  <a:pt x="62" y="292"/>
                </a:lnTo>
                <a:lnTo>
                  <a:pt x="63" y="292"/>
                </a:lnTo>
                <a:lnTo>
                  <a:pt x="63" y="292"/>
                </a:lnTo>
                <a:lnTo>
                  <a:pt x="64" y="292"/>
                </a:lnTo>
                <a:lnTo>
                  <a:pt x="64" y="292"/>
                </a:lnTo>
                <a:lnTo>
                  <a:pt x="65" y="292"/>
                </a:lnTo>
                <a:lnTo>
                  <a:pt x="66" y="292"/>
                </a:lnTo>
                <a:lnTo>
                  <a:pt x="66" y="292"/>
                </a:lnTo>
                <a:lnTo>
                  <a:pt x="67" y="292"/>
                </a:lnTo>
                <a:lnTo>
                  <a:pt x="67" y="292"/>
                </a:lnTo>
                <a:lnTo>
                  <a:pt x="68" y="292"/>
                </a:lnTo>
                <a:lnTo>
                  <a:pt x="69" y="292"/>
                </a:lnTo>
                <a:lnTo>
                  <a:pt x="69" y="292"/>
                </a:lnTo>
                <a:lnTo>
                  <a:pt x="70" y="292"/>
                </a:lnTo>
                <a:lnTo>
                  <a:pt x="70" y="292"/>
                </a:lnTo>
                <a:lnTo>
                  <a:pt x="71" y="293"/>
                </a:lnTo>
                <a:lnTo>
                  <a:pt x="72" y="293"/>
                </a:lnTo>
                <a:lnTo>
                  <a:pt x="72" y="293"/>
                </a:lnTo>
                <a:lnTo>
                  <a:pt x="73" y="293"/>
                </a:lnTo>
                <a:lnTo>
                  <a:pt x="73" y="293"/>
                </a:lnTo>
                <a:lnTo>
                  <a:pt x="74" y="293"/>
                </a:lnTo>
                <a:lnTo>
                  <a:pt x="75" y="293"/>
                </a:lnTo>
                <a:lnTo>
                  <a:pt x="75" y="293"/>
                </a:lnTo>
                <a:lnTo>
                  <a:pt x="76" y="293"/>
                </a:lnTo>
                <a:lnTo>
                  <a:pt x="76" y="293"/>
                </a:lnTo>
                <a:lnTo>
                  <a:pt x="77" y="293"/>
                </a:lnTo>
                <a:lnTo>
                  <a:pt x="77" y="293"/>
                </a:lnTo>
                <a:lnTo>
                  <a:pt x="78" y="293"/>
                </a:lnTo>
                <a:lnTo>
                  <a:pt x="79" y="293"/>
                </a:lnTo>
                <a:lnTo>
                  <a:pt x="79" y="293"/>
                </a:lnTo>
                <a:lnTo>
                  <a:pt x="80" y="293"/>
                </a:lnTo>
                <a:lnTo>
                  <a:pt x="80" y="293"/>
                </a:lnTo>
                <a:lnTo>
                  <a:pt x="81" y="293"/>
                </a:lnTo>
                <a:lnTo>
                  <a:pt x="82" y="293"/>
                </a:lnTo>
                <a:lnTo>
                  <a:pt x="82" y="293"/>
                </a:lnTo>
                <a:lnTo>
                  <a:pt x="83" y="293"/>
                </a:lnTo>
                <a:lnTo>
                  <a:pt x="83" y="293"/>
                </a:lnTo>
                <a:lnTo>
                  <a:pt x="84" y="293"/>
                </a:lnTo>
                <a:lnTo>
                  <a:pt x="85" y="293"/>
                </a:lnTo>
                <a:lnTo>
                  <a:pt x="85" y="294"/>
                </a:lnTo>
                <a:lnTo>
                  <a:pt x="86" y="294"/>
                </a:lnTo>
                <a:lnTo>
                  <a:pt x="86" y="294"/>
                </a:lnTo>
                <a:lnTo>
                  <a:pt x="87" y="294"/>
                </a:lnTo>
                <a:lnTo>
                  <a:pt x="88" y="294"/>
                </a:lnTo>
                <a:lnTo>
                  <a:pt x="88" y="294"/>
                </a:lnTo>
                <a:lnTo>
                  <a:pt x="89" y="294"/>
                </a:lnTo>
                <a:lnTo>
                  <a:pt x="89" y="294"/>
                </a:lnTo>
                <a:lnTo>
                  <a:pt x="90" y="294"/>
                </a:lnTo>
                <a:lnTo>
                  <a:pt x="91" y="294"/>
                </a:lnTo>
                <a:lnTo>
                  <a:pt x="91" y="294"/>
                </a:lnTo>
                <a:lnTo>
                  <a:pt x="92" y="294"/>
                </a:lnTo>
                <a:lnTo>
                  <a:pt x="92" y="294"/>
                </a:lnTo>
                <a:lnTo>
                  <a:pt x="93" y="294"/>
                </a:lnTo>
                <a:lnTo>
                  <a:pt x="94" y="294"/>
                </a:lnTo>
                <a:lnTo>
                  <a:pt x="94" y="294"/>
                </a:lnTo>
                <a:lnTo>
                  <a:pt x="95" y="294"/>
                </a:lnTo>
                <a:lnTo>
                  <a:pt x="95" y="294"/>
                </a:lnTo>
                <a:lnTo>
                  <a:pt x="96" y="294"/>
                </a:lnTo>
                <a:lnTo>
                  <a:pt x="97" y="294"/>
                </a:lnTo>
                <a:lnTo>
                  <a:pt x="97" y="294"/>
                </a:lnTo>
                <a:lnTo>
                  <a:pt x="98" y="295"/>
                </a:lnTo>
                <a:lnTo>
                  <a:pt x="98" y="295"/>
                </a:lnTo>
                <a:lnTo>
                  <a:pt x="99" y="295"/>
                </a:lnTo>
                <a:lnTo>
                  <a:pt x="100" y="295"/>
                </a:lnTo>
                <a:lnTo>
                  <a:pt x="100" y="295"/>
                </a:lnTo>
                <a:lnTo>
                  <a:pt x="101" y="295"/>
                </a:lnTo>
                <a:lnTo>
                  <a:pt x="101" y="295"/>
                </a:lnTo>
                <a:lnTo>
                  <a:pt x="102" y="295"/>
                </a:lnTo>
                <a:lnTo>
                  <a:pt x="103" y="295"/>
                </a:lnTo>
                <a:lnTo>
                  <a:pt x="103" y="295"/>
                </a:lnTo>
                <a:lnTo>
                  <a:pt x="104" y="295"/>
                </a:lnTo>
                <a:lnTo>
                  <a:pt x="104" y="295"/>
                </a:lnTo>
                <a:lnTo>
                  <a:pt x="105" y="295"/>
                </a:lnTo>
                <a:lnTo>
                  <a:pt x="106" y="295"/>
                </a:lnTo>
                <a:lnTo>
                  <a:pt x="106" y="295"/>
                </a:lnTo>
                <a:lnTo>
                  <a:pt x="107" y="295"/>
                </a:lnTo>
                <a:lnTo>
                  <a:pt x="107" y="295"/>
                </a:lnTo>
                <a:lnTo>
                  <a:pt x="108" y="295"/>
                </a:lnTo>
                <a:lnTo>
                  <a:pt x="109" y="295"/>
                </a:lnTo>
                <a:lnTo>
                  <a:pt x="109" y="296"/>
                </a:lnTo>
                <a:lnTo>
                  <a:pt x="110" y="296"/>
                </a:lnTo>
                <a:lnTo>
                  <a:pt x="110" y="296"/>
                </a:lnTo>
                <a:lnTo>
                  <a:pt x="111" y="296"/>
                </a:lnTo>
                <a:lnTo>
                  <a:pt x="112" y="296"/>
                </a:lnTo>
                <a:lnTo>
                  <a:pt x="112" y="296"/>
                </a:lnTo>
                <a:lnTo>
                  <a:pt x="113" y="296"/>
                </a:lnTo>
                <a:lnTo>
                  <a:pt x="113" y="296"/>
                </a:lnTo>
                <a:lnTo>
                  <a:pt x="114" y="296"/>
                </a:lnTo>
                <a:lnTo>
                  <a:pt x="115" y="296"/>
                </a:lnTo>
                <a:lnTo>
                  <a:pt x="115" y="296"/>
                </a:lnTo>
                <a:lnTo>
                  <a:pt x="116" y="296"/>
                </a:lnTo>
                <a:lnTo>
                  <a:pt x="116" y="296"/>
                </a:lnTo>
                <a:lnTo>
                  <a:pt x="117" y="296"/>
                </a:lnTo>
                <a:lnTo>
                  <a:pt x="118" y="296"/>
                </a:lnTo>
                <a:lnTo>
                  <a:pt x="118" y="296"/>
                </a:lnTo>
                <a:lnTo>
                  <a:pt x="119" y="296"/>
                </a:lnTo>
                <a:lnTo>
                  <a:pt x="119" y="297"/>
                </a:lnTo>
                <a:lnTo>
                  <a:pt x="120" y="297"/>
                </a:lnTo>
                <a:lnTo>
                  <a:pt x="121" y="297"/>
                </a:lnTo>
                <a:lnTo>
                  <a:pt x="121" y="297"/>
                </a:lnTo>
                <a:lnTo>
                  <a:pt x="122" y="297"/>
                </a:lnTo>
                <a:lnTo>
                  <a:pt x="122" y="297"/>
                </a:lnTo>
                <a:lnTo>
                  <a:pt x="123" y="297"/>
                </a:lnTo>
                <a:lnTo>
                  <a:pt x="124" y="297"/>
                </a:lnTo>
                <a:lnTo>
                  <a:pt x="124" y="297"/>
                </a:lnTo>
                <a:lnTo>
                  <a:pt x="125" y="297"/>
                </a:lnTo>
                <a:lnTo>
                  <a:pt x="125" y="297"/>
                </a:lnTo>
                <a:lnTo>
                  <a:pt x="126" y="297"/>
                </a:lnTo>
                <a:lnTo>
                  <a:pt x="127" y="297"/>
                </a:lnTo>
                <a:lnTo>
                  <a:pt x="127" y="297"/>
                </a:lnTo>
                <a:lnTo>
                  <a:pt x="128" y="297"/>
                </a:lnTo>
                <a:lnTo>
                  <a:pt x="128" y="297"/>
                </a:lnTo>
                <a:lnTo>
                  <a:pt x="129" y="298"/>
                </a:lnTo>
                <a:lnTo>
                  <a:pt x="130" y="298"/>
                </a:lnTo>
                <a:lnTo>
                  <a:pt x="130" y="298"/>
                </a:lnTo>
                <a:lnTo>
                  <a:pt x="131" y="298"/>
                </a:lnTo>
                <a:lnTo>
                  <a:pt x="131" y="298"/>
                </a:lnTo>
                <a:lnTo>
                  <a:pt x="132" y="298"/>
                </a:lnTo>
                <a:lnTo>
                  <a:pt x="133" y="298"/>
                </a:lnTo>
                <a:lnTo>
                  <a:pt x="133" y="298"/>
                </a:lnTo>
                <a:lnTo>
                  <a:pt x="134" y="298"/>
                </a:lnTo>
                <a:lnTo>
                  <a:pt x="134" y="298"/>
                </a:lnTo>
                <a:lnTo>
                  <a:pt x="135" y="298"/>
                </a:lnTo>
                <a:lnTo>
                  <a:pt x="136" y="298"/>
                </a:lnTo>
                <a:lnTo>
                  <a:pt x="136" y="298"/>
                </a:lnTo>
                <a:lnTo>
                  <a:pt x="137" y="298"/>
                </a:lnTo>
                <a:lnTo>
                  <a:pt x="137" y="298"/>
                </a:lnTo>
                <a:lnTo>
                  <a:pt x="138" y="298"/>
                </a:lnTo>
                <a:lnTo>
                  <a:pt x="139" y="299"/>
                </a:lnTo>
                <a:lnTo>
                  <a:pt x="139" y="299"/>
                </a:lnTo>
                <a:lnTo>
                  <a:pt x="140" y="299"/>
                </a:lnTo>
                <a:lnTo>
                  <a:pt x="140" y="299"/>
                </a:lnTo>
                <a:lnTo>
                  <a:pt x="141" y="299"/>
                </a:lnTo>
                <a:lnTo>
                  <a:pt x="142" y="299"/>
                </a:lnTo>
                <a:lnTo>
                  <a:pt x="142" y="299"/>
                </a:lnTo>
                <a:lnTo>
                  <a:pt x="143" y="299"/>
                </a:lnTo>
                <a:lnTo>
                  <a:pt x="143" y="299"/>
                </a:lnTo>
                <a:lnTo>
                  <a:pt x="144" y="299"/>
                </a:lnTo>
                <a:lnTo>
                  <a:pt x="145" y="299"/>
                </a:lnTo>
                <a:lnTo>
                  <a:pt x="145" y="299"/>
                </a:lnTo>
                <a:lnTo>
                  <a:pt x="146" y="299"/>
                </a:lnTo>
                <a:lnTo>
                  <a:pt x="146" y="299"/>
                </a:lnTo>
                <a:lnTo>
                  <a:pt x="147" y="299"/>
                </a:lnTo>
                <a:lnTo>
                  <a:pt x="148" y="299"/>
                </a:lnTo>
                <a:lnTo>
                  <a:pt x="148" y="300"/>
                </a:lnTo>
                <a:lnTo>
                  <a:pt x="149" y="300"/>
                </a:lnTo>
                <a:lnTo>
                  <a:pt x="149" y="300"/>
                </a:lnTo>
                <a:lnTo>
                  <a:pt x="150" y="300"/>
                </a:lnTo>
                <a:lnTo>
                  <a:pt x="151" y="300"/>
                </a:lnTo>
                <a:lnTo>
                  <a:pt x="151" y="300"/>
                </a:lnTo>
                <a:lnTo>
                  <a:pt x="152" y="300"/>
                </a:lnTo>
                <a:lnTo>
                  <a:pt x="152" y="300"/>
                </a:lnTo>
                <a:lnTo>
                  <a:pt x="153" y="300"/>
                </a:lnTo>
                <a:lnTo>
                  <a:pt x="154" y="300"/>
                </a:lnTo>
                <a:lnTo>
                  <a:pt x="154" y="300"/>
                </a:lnTo>
                <a:lnTo>
                  <a:pt x="155" y="300"/>
                </a:lnTo>
                <a:lnTo>
                  <a:pt x="155" y="300"/>
                </a:lnTo>
                <a:lnTo>
                  <a:pt x="156" y="300"/>
                </a:lnTo>
                <a:lnTo>
                  <a:pt x="157" y="300"/>
                </a:lnTo>
                <a:lnTo>
                  <a:pt x="157" y="300"/>
                </a:lnTo>
                <a:lnTo>
                  <a:pt x="158" y="301"/>
                </a:lnTo>
                <a:lnTo>
                  <a:pt x="158" y="301"/>
                </a:lnTo>
                <a:lnTo>
                  <a:pt x="159" y="301"/>
                </a:lnTo>
                <a:lnTo>
                  <a:pt x="160" y="301"/>
                </a:lnTo>
                <a:lnTo>
                  <a:pt x="160" y="301"/>
                </a:lnTo>
                <a:lnTo>
                  <a:pt x="161" y="301"/>
                </a:lnTo>
                <a:lnTo>
                  <a:pt x="161" y="301"/>
                </a:lnTo>
                <a:lnTo>
                  <a:pt x="162" y="301"/>
                </a:lnTo>
                <a:lnTo>
                  <a:pt x="163" y="301"/>
                </a:lnTo>
                <a:lnTo>
                  <a:pt x="163" y="301"/>
                </a:lnTo>
                <a:lnTo>
                  <a:pt x="164" y="301"/>
                </a:lnTo>
                <a:lnTo>
                  <a:pt x="164" y="301"/>
                </a:lnTo>
                <a:lnTo>
                  <a:pt x="165" y="301"/>
                </a:lnTo>
                <a:lnTo>
                  <a:pt x="166" y="301"/>
                </a:lnTo>
                <a:lnTo>
                  <a:pt x="166" y="301"/>
                </a:lnTo>
                <a:lnTo>
                  <a:pt x="167" y="301"/>
                </a:lnTo>
                <a:lnTo>
                  <a:pt x="167" y="301"/>
                </a:lnTo>
                <a:lnTo>
                  <a:pt x="168" y="301"/>
                </a:lnTo>
                <a:lnTo>
                  <a:pt x="169" y="301"/>
                </a:lnTo>
                <a:lnTo>
                  <a:pt x="169" y="302"/>
                </a:lnTo>
                <a:lnTo>
                  <a:pt x="170" y="302"/>
                </a:lnTo>
                <a:lnTo>
                  <a:pt x="170" y="302"/>
                </a:lnTo>
                <a:lnTo>
                  <a:pt x="171" y="302"/>
                </a:lnTo>
                <a:lnTo>
                  <a:pt x="172" y="302"/>
                </a:lnTo>
                <a:lnTo>
                  <a:pt x="172" y="302"/>
                </a:lnTo>
                <a:lnTo>
                  <a:pt x="173" y="302"/>
                </a:lnTo>
                <a:lnTo>
                  <a:pt x="173" y="302"/>
                </a:lnTo>
                <a:lnTo>
                  <a:pt x="174" y="302"/>
                </a:lnTo>
                <a:lnTo>
                  <a:pt x="175" y="302"/>
                </a:lnTo>
                <a:lnTo>
                  <a:pt x="175" y="302"/>
                </a:lnTo>
                <a:lnTo>
                  <a:pt x="176" y="302"/>
                </a:lnTo>
                <a:lnTo>
                  <a:pt x="176" y="302"/>
                </a:lnTo>
                <a:lnTo>
                  <a:pt x="177" y="302"/>
                </a:lnTo>
                <a:lnTo>
                  <a:pt x="178" y="302"/>
                </a:lnTo>
                <a:lnTo>
                  <a:pt x="178" y="302"/>
                </a:lnTo>
                <a:lnTo>
                  <a:pt x="179" y="302"/>
                </a:lnTo>
                <a:lnTo>
                  <a:pt x="179" y="302"/>
                </a:lnTo>
                <a:lnTo>
                  <a:pt x="180" y="302"/>
                </a:lnTo>
                <a:lnTo>
                  <a:pt x="181" y="302"/>
                </a:lnTo>
                <a:lnTo>
                  <a:pt x="181" y="302"/>
                </a:lnTo>
                <a:lnTo>
                  <a:pt x="182" y="302"/>
                </a:lnTo>
                <a:lnTo>
                  <a:pt x="182" y="302"/>
                </a:lnTo>
                <a:lnTo>
                  <a:pt x="183" y="302"/>
                </a:lnTo>
                <a:lnTo>
                  <a:pt x="184" y="302"/>
                </a:lnTo>
                <a:lnTo>
                  <a:pt x="184" y="302"/>
                </a:lnTo>
                <a:lnTo>
                  <a:pt x="185" y="302"/>
                </a:lnTo>
                <a:lnTo>
                  <a:pt x="185" y="302"/>
                </a:lnTo>
                <a:lnTo>
                  <a:pt x="186" y="302"/>
                </a:lnTo>
                <a:lnTo>
                  <a:pt x="187" y="302"/>
                </a:lnTo>
                <a:lnTo>
                  <a:pt x="187" y="302"/>
                </a:lnTo>
                <a:lnTo>
                  <a:pt x="188" y="302"/>
                </a:lnTo>
                <a:lnTo>
                  <a:pt x="188" y="302"/>
                </a:lnTo>
                <a:lnTo>
                  <a:pt x="189" y="302"/>
                </a:lnTo>
                <a:lnTo>
                  <a:pt x="190" y="302"/>
                </a:lnTo>
                <a:lnTo>
                  <a:pt x="190" y="302"/>
                </a:lnTo>
                <a:lnTo>
                  <a:pt x="191" y="302"/>
                </a:lnTo>
                <a:lnTo>
                  <a:pt x="191" y="302"/>
                </a:lnTo>
                <a:lnTo>
                  <a:pt x="192" y="302"/>
                </a:lnTo>
                <a:lnTo>
                  <a:pt x="193" y="302"/>
                </a:lnTo>
                <a:lnTo>
                  <a:pt x="193" y="302"/>
                </a:lnTo>
                <a:lnTo>
                  <a:pt x="194" y="302"/>
                </a:lnTo>
                <a:lnTo>
                  <a:pt x="194" y="302"/>
                </a:lnTo>
                <a:lnTo>
                  <a:pt x="195" y="302"/>
                </a:lnTo>
                <a:lnTo>
                  <a:pt x="196" y="302"/>
                </a:lnTo>
                <a:lnTo>
                  <a:pt x="196" y="302"/>
                </a:lnTo>
                <a:lnTo>
                  <a:pt x="197" y="302"/>
                </a:lnTo>
                <a:lnTo>
                  <a:pt x="197" y="302"/>
                </a:lnTo>
                <a:lnTo>
                  <a:pt x="198" y="302"/>
                </a:lnTo>
                <a:lnTo>
                  <a:pt x="199" y="302"/>
                </a:lnTo>
                <a:lnTo>
                  <a:pt x="199" y="302"/>
                </a:lnTo>
                <a:lnTo>
                  <a:pt x="200" y="302"/>
                </a:lnTo>
                <a:lnTo>
                  <a:pt x="200" y="302"/>
                </a:lnTo>
                <a:lnTo>
                  <a:pt x="201" y="302"/>
                </a:lnTo>
                <a:lnTo>
                  <a:pt x="202" y="302"/>
                </a:lnTo>
                <a:lnTo>
                  <a:pt x="202" y="302"/>
                </a:lnTo>
                <a:lnTo>
                  <a:pt x="203" y="302"/>
                </a:lnTo>
                <a:lnTo>
                  <a:pt x="203" y="302"/>
                </a:lnTo>
                <a:lnTo>
                  <a:pt x="204" y="302"/>
                </a:lnTo>
                <a:lnTo>
                  <a:pt x="205" y="302"/>
                </a:lnTo>
                <a:lnTo>
                  <a:pt x="205" y="302"/>
                </a:lnTo>
                <a:lnTo>
                  <a:pt x="206" y="302"/>
                </a:lnTo>
                <a:lnTo>
                  <a:pt x="206" y="302"/>
                </a:lnTo>
                <a:lnTo>
                  <a:pt x="207" y="301"/>
                </a:lnTo>
                <a:lnTo>
                  <a:pt x="208" y="301"/>
                </a:lnTo>
                <a:lnTo>
                  <a:pt x="208" y="301"/>
                </a:lnTo>
                <a:lnTo>
                  <a:pt x="209" y="301"/>
                </a:lnTo>
                <a:lnTo>
                  <a:pt x="209" y="301"/>
                </a:lnTo>
                <a:lnTo>
                  <a:pt x="210" y="301"/>
                </a:lnTo>
                <a:lnTo>
                  <a:pt x="211" y="301"/>
                </a:lnTo>
                <a:lnTo>
                  <a:pt x="211" y="301"/>
                </a:lnTo>
                <a:lnTo>
                  <a:pt x="212" y="301"/>
                </a:lnTo>
                <a:lnTo>
                  <a:pt x="212" y="300"/>
                </a:lnTo>
                <a:lnTo>
                  <a:pt x="213" y="300"/>
                </a:lnTo>
                <a:lnTo>
                  <a:pt x="214" y="300"/>
                </a:lnTo>
                <a:lnTo>
                  <a:pt x="214" y="300"/>
                </a:lnTo>
                <a:lnTo>
                  <a:pt x="215" y="300"/>
                </a:lnTo>
                <a:lnTo>
                  <a:pt x="215" y="300"/>
                </a:lnTo>
                <a:lnTo>
                  <a:pt x="216" y="300"/>
                </a:lnTo>
                <a:lnTo>
                  <a:pt x="217" y="299"/>
                </a:lnTo>
                <a:lnTo>
                  <a:pt x="217" y="299"/>
                </a:lnTo>
                <a:lnTo>
                  <a:pt x="218" y="299"/>
                </a:lnTo>
                <a:lnTo>
                  <a:pt x="218" y="299"/>
                </a:lnTo>
                <a:lnTo>
                  <a:pt x="219" y="299"/>
                </a:lnTo>
                <a:lnTo>
                  <a:pt x="220" y="299"/>
                </a:lnTo>
                <a:lnTo>
                  <a:pt x="220" y="298"/>
                </a:lnTo>
                <a:lnTo>
                  <a:pt x="221" y="298"/>
                </a:lnTo>
                <a:lnTo>
                  <a:pt x="221" y="298"/>
                </a:lnTo>
                <a:lnTo>
                  <a:pt x="222" y="298"/>
                </a:lnTo>
                <a:lnTo>
                  <a:pt x="223" y="297"/>
                </a:lnTo>
                <a:lnTo>
                  <a:pt x="223" y="297"/>
                </a:lnTo>
                <a:lnTo>
                  <a:pt x="224" y="297"/>
                </a:lnTo>
                <a:lnTo>
                  <a:pt x="224" y="297"/>
                </a:lnTo>
                <a:lnTo>
                  <a:pt x="225" y="296"/>
                </a:lnTo>
                <a:lnTo>
                  <a:pt x="226" y="296"/>
                </a:lnTo>
                <a:lnTo>
                  <a:pt x="226" y="296"/>
                </a:lnTo>
                <a:lnTo>
                  <a:pt x="227" y="296"/>
                </a:lnTo>
                <a:lnTo>
                  <a:pt x="227" y="295"/>
                </a:lnTo>
                <a:lnTo>
                  <a:pt x="228" y="295"/>
                </a:lnTo>
                <a:lnTo>
                  <a:pt x="229" y="295"/>
                </a:lnTo>
                <a:lnTo>
                  <a:pt x="229" y="294"/>
                </a:lnTo>
                <a:lnTo>
                  <a:pt x="230" y="294"/>
                </a:lnTo>
                <a:lnTo>
                  <a:pt x="230" y="294"/>
                </a:lnTo>
                <a:lnTo>
                  <a:pt x="231" y="293"/>
                </a:lnTo>
                <a:lnTo>
                  <a:pt x="232" y="293"/>
                </a:lnTo>
                <a:lnTo>
                  <a:pt x="232" y="293"/>
                </a:lnTo>
                <a:lnTo>
                  <a:pt x="233" y="292"/>
                </a:lnTo>
                <a:lnTo>
                  <a:pt x="233" y="292"/>
                </a:lnTo>
                <a:lnTo>
                  <a:pt x="234" y="291"/>
                </a:lnTo>
                <a:lnTo>
                  <a:pt x="235" y="291"/>
                </a:lnTo>
                <a:lnTo>
                  <a:pt x="235" y="291"/>
                </a:lnTo>
                <a:lnTo>
                  <a:pt x="236" y="290"/>
                </a:lnTo>
                <a:lnTo>
                  <a:pt x="236" y="290"/>
                </a:lnTo>
                <a:lnTo>
                  <a:pt x="237" y="289"/>
                </a:lnTo>
                <a:lnTo>
                  <a:pt x="238" y="289"/>
                </a:lnTo>
                <a:lnTo>
                  <a:pt x="238" y="288"/>
                </a:lnTo>
                <a:lnTo>
                  <a:pt x="239" y="288"/>
                </a:lnTo>
                <a:lnTo>
                  <a:pt x="239" y="287"/>
                </a:lnTo>
                <a:lnTo>
                  <a:pt x="240" y="287"/>
                </a:lnTo>
                <a:lnTo>
                  <a:pt x="241" y="286"/>
                </a:lnTo>
                <a:lnTo>
                  <a:pt x="241" y="286"/>
                </a:lnTo>
                <a:lnTo>
                  <a:pt x="242" y="285"/>
                </a:lnTo>
                <a:lnTo>
                  <a:pt x="242" y="284"/>
                </a:lnTo>
                <a:lnTo>
                  <a:pt x="243" y="284"/>
                </a:lnTo>
                <a:lnTo>
                  <a:pt x="244" y="283"/>
                </a:lnTo>
                <a:lnTo>
                  <a:pt x="244" y="283"/>
                </a:lnTo>
                <a:lnTo>
                  <a:pt x="245" y="282"/>
                </a:lnTo>
                <a:lnTo>
                  <a:pt x="245" y="281"/>
                </a:lnTo>
                <a:lnTo>
                  <a:pt x="246" y="280"/>
                </a:lnTo>
                <a:lnTo>
                  <a:pt x="247" y="280"/>
                </a:lnTo>
                <a:lnTo>
                  <a:pt x="247" y="279"/>
                </a:lnTo>
                <a:lnTo>
                  <a:pt x="248" y="278"/>
                </a:lnTo>
                <a:lnTo>
                  <a:pt x="248" y="277"/>
                </a:lnTo>
                <a:lnTo>
                  <a:pt x="249" y="277"/>
                </a:lnTo>
                <a:lnTo>
                  <a:pt x="250" y="276"/>
                </a:lnTo>
                <a:lnTo>
                  <a:pt x="250" y="275"/>
                </a:lnTo>
                <a:lnTo>
                  <a:pt x="251" y="274"/>
                </a:lnTo>
                <a:lnTo>
                  <a:pt x="251" y="273"/>
                </a:lnTo>
                <a:lnTo>
                  <a:pt x="252" y="272"/>
                </a:lnTo>
                <a:lnTo>
                  <a:pt x="253" y="271"/>
                </a:lnTo>
                <a:lnTo>
                  <a:pt x="253" y="271"/>
                </a:lnTo>
                <a:lnTo>
                  <a:pt x="254" y="270"/>
                </a:lnTo>
                <a:lnTo>
                  <a:pt x="254" y="269"/>
                </a:lnTo>
                <a:lnTo>
                  <a:pt x="255" y="268"/>
                </a:lnTo>
                <a:lnTo>
                  <a:pt x="256" y="266"/>
                </a:lnTo>
                <a:lnTo>
                  <a:pt x="256" y="265"/>
                </a:lnTo>
                <a:lnTo>
                  <a:pt x="257" y="264"/>
                </a:lnTo>
                <a:lnTo>
                  <a:pt x="257" y="263"/>
                </a:lnTo>
                <a:lnTo>
                  <a:pt x="258" y="262"/>
                </a:lnTo>
                <a:lnTo>
                  <a:pt x="259" y="261"/>
                </a:lnTo>
                <a:lnTo>
                  <a:pt x="259" y="260"/>
                </a:lnTo>
                <a:lnTo>
                  <a:pt x="260" y="258"/>
                </a:lnTo>
                <a:lnTo>
                  <a:pt x="260" y="257"/>
                </a:lnTo>
                <a:lnTo>
                  <a:pt x="261" y="256"/>
                </a:lnTo>
                <a:lnTo>
                  <a:pt x="262" y="254"/>
                </a:lnTo>
                <a:lnTo>
                  <a:pt x="262" y="253"/>
                </a:lnTo>
                <a:lnTo>
                  <a:pt x="263" y="252"/>
                </a:lnTo>
                <a:lnTo>
                  <a:pt x="263" y="250"/>
                </a:lnTo>
                <a:lnTo>
                  <a:pt x="264" y="249"/>
                </a:lnTo>
                <a:lnTo>
                  <a:pt x="265" y="247"/>
                </a:lnTo>
                <a:lnTo>
                  <a:pt x="265" y="246"/>
                </a:lnTo>
                <a:lnTo>
                  <a:pt x="266" y="244"/>
                </a:lnTo>
                <a:lnTo>
                  <a:pt x="266" y="243"/>
                </a:lnTo>
                <a:lnTo>
                  <a:pt x="267" y="241"/>
                </a:lnTo>
                <a:lnTo>
                  <a:pt x="268" y="239"/>
                </a:lnTo>
                <a:lnTo>
                  <a:pt x="268" y="237"/>
                </a:lnTo>
                <a:lnTo>
                  <a:pt x="269" y="236"/>
                </a:lnTo>
                <a:lnTo>
                  <a:pt x="269" y="234"/>
                </a:lnTo>
                <a:lnTo>
                  <a:pt x="270" y="232"/>
                </a:lnTo>
                <a:lnTo>
                  <a:pt x="271" y="230"/>
                </a:lnTo>
                <a:lnTo>
                  <a:pt x="271" y="228"/>
                </a:lnTo>
                <a:lnTo>
                  <a:pt x="272" y="226"/>
                </a:lnTo>
                <a:lnTo>
                  <a:pt x="272" y="224"/>
                </a:lnTo>
                <a:lnTo>
                  <a:pt x="273" y="222"/>
                </a:lnTo>
                <a:lnTo>
                  <a:pt x="274" y="220"/>
                </a:lnTo>
                <a:lnTo>
                  <a:pt x="274" y="217"/>
                </a:lnTo>
                <a:lnTo>
                  <a:pt x="275" y="215"/>
                </a:lnTo>
                <a:lnTo>
                  <a:pt x="275" y="213"/>
                </a:lnTo>
                <a:lnTo>
                  <a:pt x="276" y="210"/>
                </a:lnTo>
                <a:lnTo>
                  <a:pt x="277" y="208"/>
                </a:lnTo>
                <a:lnTo>
                  <a:pt x="277" y="206"/>
                </a:lnTo>
                <a:lnTo>
                  <a:pt x="278" y="203"/>
                </a:lnTo>
                <a:lnTo>
                  <a:pt x="278" y="200"/>
                </a:lnTo>
                <a:lnTo>
                  <a:pt x="279" y="198"/>
                </a:lnTo>
                <a:lnTo>
                  <a:pt x="280" y="195"/>
                </a:lnTo>
                <a:lnTo>
                  <a:pt x="280" y="192"/>
                </a:lnTo>
                <a:lnTo>
                  <a:pt x="281" y="189"/>
                </a:lnTo>
                <a:lnTo>
                  <a:pt x="281" y="186"/>
                </a:lnTo>
                <a:lnTo>
                  <a:pt x="282" y="183"/>
                </a:lnTo>
                <a:lnTo>
                  <a:pt x="283" y="180"/>
                </a:lnTo>
                <a:lnTo>
                  <a:pt x="283" y="177"/>
                </a:lnTo>
                <a:lnTo>
                  <a:pt x="284" y="174"/>
                </a:lnTo>
                <a:lnTo>
                  <a:pt x="284" y="170"/>
                </a:lnTo>
                <a:lnTo>
                  <a:pt x="285" y="167"/>
                </a:lnTo>
                <a:lnTo>
                  <a:pt x="286" y="163"/>
                </a:lnTo>
                <a:lnTo>
                  <a:pt x="286" y="160"/>
                </a:lnTo>
                <a:lnTo>
                  <a:pt x="287" y="156"/>
                </a:lnTo>
                <a:lnTo>
                  <a:pt x="287" y="152"/>
                </a:lnTo>
                <a:lnTo>
                  <a:pt x="288" y="149"/>
                </a:lnTo>
                <a:lnTo>
                  <a:pt x="289" y="145"/>
                </a:lnTo>
                <a:lnTo>
                  <a:pt x="289" y="141"/>
                </a:lnTo>
                <a:lnTo>
                  <a:pt x="290" y="136"/>
                </a:lnTo>
                <a:lnTo>
                  <a:pt x="290" y="132"/>
                </a:lnTo>
                <a:lnTo>
                  <a:pt x="291" y="128"/>
                </a:lnTo>
                <a:lnTo>
                  <a:pt x="292" y="123"/>
                </a:lnTo>
                <a:lnTo>
                  <a:pt x="292" y="119"/>
                </a:lnTo>
                <a:lnTo>
                  <a:pt x="293" y="114"/>
                </a:lnTo>
                <a:lnTo>
                  <a:pt x="293" y="109"/>
                </a:lnTo>
                <a:lnTo>
                  <a:pt x="294" y="105"/>
                </a:lnTo>
                <a:lnTo>
                  <a:pt x="295" y="99"/>
                </a:lnTo>
                <a:lnTo>
                  <a:pt x="295" y="94"/>
                </a:lnTo>
                <a:lnTo>
                  <a:pt x="296" y="89"/>
                </a:lnTo>
                <a:lnTo>
                  <a:pt x="296" y="84"/>
                </a:lnTo>
                <a:lnTo>
                  <a:pt x="297" y="78"/>
                </a:lnTo>
                <a:lnTo>
                  <a:pt x="298" y="72"/>
                </a:lnTo>
                <a:lnTo>
                  <a:pt x="298" y="67"/>
                </a:lnTo>
                <a:lnTo>
                  <a:pt x="299" y="61"/>
                </a:lnTo>
                <a:lnTo>
                  <a:pt x="299" y="55"/>
                </a:lnTo>
                <a:lnTo>
                  <a:pt x="300" y="48"/>
                </a:lnTo>
                <a:lnTo>
                  <a:pt x="301" y="42"/>
                </a:lnTo>
                <a:lnTo>
                  <a:pt x="301" y="35"/>
                </a:lnTo>
                <a:lnTo>
                  <a:pt x="302" y="29"/>
                </a:lnTo>
                <a:lnTo>
                  <a:pt x="303" y="22"/>
                </a:lnTo>
                <a:lnTo>
                  <a:pt x="303" y="15"/>
                </a:lnTo>
                <a:lnTo>
                  <a:pt x="304" y="7"/>
                </a:lnTo>
                <a:lnTo>
                  <a:pt x="304" y="0"/>
                </a:lnTo>
              </a:path>
            </a:pathLst>
          </a:custGeom>
          <a:noFill/>
          <a:ln w="38100" cmpd="sng">
            <a:solidFill>
              <a:srgbClr val="FF0000"/>
            </a:solidFill>
            <a:prstDash val="solid"/>
            <a:round/>
            <a:headEnd/>
            <a:tailEnd/>
          </a:ln>
        </p:spPr>
        <p:txBody>
          <a:bodyPr/>
          <a:lstStyle/>
          <a:p>
            <a:endParaRPr lang="ja-JP"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bwMode="auto">
          <a:xfrm>
            <a:off x="5652120" y="2852936"/>
            <a:ext cx="3240360" cy="1800200"/>
          </a:xfrm>
          <a:prstGeom prst="roundRect">
            <a:avLst/>
          </a:prstGeom>
          <a:solidFill>
            <a:schemeClr val="accent5">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5" name="角丸四角形 14"/>
          <p:cNvSpPr/>
          <p:nvPr/>
        </p:nvSpPr>
        <p:spPr bwMode="auto">
          <a:xfrm>
            <a:off x="5652120" y="692696"/>
            <a:ext cx="3240360" cy="1800200"/>
          </a:xfrm>
          <a:prstGeom prst="roundRect">
            <a:avLst/>
          </a:prstGeom>
          <a:solidFill>
            <a:schemeClr val="accent3">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 name="角丸四角形 13"/>
          <p:cNvSpPr/>
          <p:nvPr/>
        </p:nvSpPr>
        <p:spPr bwMode="auto">
          <a:xfrm>
            <a:off x="323528" y="2852936"/>
            <a:ext cx="5256584" cy="1800200"/>
          </a:xfrm>
          <a:prstGeom prst="roundRect">
            <a:avLst/>
          </a:prstGeom>
          <a:solidFill>
            <a:schemeClr val="accent2">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 name="角丸四角形 12"/>
          <p:cNvSpPr/>
          <p:nvPr/>
        </p:nvSpPr>
        <p:spPr bwMode="auto">
          <a:xfrm>
            <a:off x="323528" y="692696"/>
            <a:ext cx="5256584" cy="1800200"/>
          </a:xfrm>
          <a:prstGeom prst="roundRect">
            <a:avLst/>
          </a:prstGeom>
          <a:solidFill>
            <a:schemeClr val="accent1">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p:txBody>
          <a:bodyPr/>
          <a:lstStyle/>
          <a:p>
            <a:r>
              <a:rPr kumimoji="1" lang="ja-JP" altLang="en-US"/>
              <a:t>ミュラー行列</a:t>
            </a:r>
          </a:p>
        </p:txBody>
      </p:sp>
      <p:graphicFrame>
        <p:nvGraphicFramePr>
          <p:cNvPr id="3" name="Object 3"/>
          <p:cNvGraphicFramePr>
            <a:graphicFrameLocks noChangeAspect="1"/>
          </p:cNvGraphicFramePr>
          <p:nvPr/>
        </p:nvGraphicFramePr>
        <p:xfrm>
          <a:off x="467544" y="908720"/>
          <a:ext cx="4960937" cy="1470025"/>
        </p:xfrm>
        <a:graphic>
          <a:graphicData uri="http://schemas.openxmlformats.org/presentationml/2006/ole">
            <mc:AlternateContent xmlns:mc="http://schemas.openxmlformats.org/markup-compatibility/2006">
              <mc:Choice xmlns:v="urn:schemas-microsoft-com:vml" Requires="v">
                <p:oleObj name="数式" r:id="rId2" imgW="3276360" imgH="965160" progId="Equation.3">
                  <p:embed/>
                </p:oleObj>
              </mc:Choice>
              <mc:Fallback>
                <p:oleObj name="数式" r:id="rId2" imgW="3276360" imgH="965160" progId="Equation.3">
                  <p:embed/>
                  <p:pic>
                    <p:nvPicPr>
                      <p:cNvPr id="3" name="Object 3"/>
                      <p:cNvPicPr>
                        <a:picLocks noChangeAspect="1" noChangeArrowheads="1"/>
                      </p:cNvPicPr>
                      <p:nvPr/>
                    </p:nvPicPr>
                    <p:blipFill>
                      <a:blip r:embed="rId3"/>
                      <a:srcRect/>
                      <a:stretch>
                        <a:fillRect/>
                      </a:stretch>
                    </p:blipFill>
                    <p:spPr bwMode="auto">
                      <a:xfrm>
                        <a:off x="467544" y="908720"/>
                        <a:ext cx="4960937" cy="14700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nvGraphicFramePr>
        <p:xfrm>
          <a:off x="603622" y="3068960"/>
          <a:ext cx="4616450" cy="1470025"/>
        </p:xfrm>
        <a:graphic>
          <a:graphicData uri="http://schemas.openxmlformats.org/presentationml/2006/ole">
            <mc:AlternateContent xmlns:mc="http://schemas.openxmlformats.org/markup-compatibility/2006">
              <mc:Choice xmlns:v="urn:schemas-microsoft-com:vml" Requires="v">
                <p:oleObj name="数式" r:id="rId4" imgW="3047760" imgH="965160" progId="Equation.3">
                  <p:embed/>
                </p:oleObj>
              </mc:Choice>
              <mc:Fallback>
                <p:oleObj name="数式" r:id="rId4" imgW="3047760" imgH="965160" progId="Equation.3">
                  <p:embed/>
                  <p:pic>
                    <p:nvPicPr>
                      <p:cNvPr id="4" name="Object 3"/>
                      <p:cNvPicPr>
                        <a:picLocks noChangeAspect="1" noChangeArrowheads="1"/>
                      </p:cNvPicPr>
                      <p:nvPr/>
                    </p:nvPicPr>
                    <p:blipFill>
                      <a:blip r:embed="rId5"/>
                      <a:srcRect/>
                      <a:stretch>
                        <a:fillRect/>
                      </a:stretch>
                    </p:blipFill>
                    <p:spPr bwMode="auto">
                      <a:xfrm>
                        <a:off x="603622" y="3068960"/>
                        <a:ext cx="4616450" cy="14700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
          <p:cNvGraphicFramePr>
            <a:graphicFrameLocks noChangeAspect="1"/>
          </p:cNvGraphicFramePr>
          <p:nvPr/>
        </p:nvGraphicFramePr>
        <p:xfrm>
          <a:off x="5796136" y="956642"/>
          <a:ext cx="2943225" cy="1392238"/>
        </p:xfrm>
        <a:graphic>
          <a:graphicData uri="http://schemas.openxmlformats.org/presentationml/2006/ole">
            <mc:AlternateContent xmlns:mc="http://schemas.openxmlformats.org/markup-compatibility/2006">
              <mc:Choice xmlns:v="urn:schemas-microsoft-com:vml" Requires="v">
                <p:oleObj name="数式" r:id="rId6" imgW="1942920" imgH="914400" progId="Equation.3">
                  <p:embed/>
                </p:oleObj>
              </mc:Choice>
              <mc:Fallback>
                <p:oleObj name="数式" r:id="rId6" imgW="1942920" imgH="914400" progId="Equation.3">
                  <p:embed/>
                  <p:pic>
                    <p:nvPicPr>
                      <p:cNvPr id="5"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956642"/>
                        <a:ext cx="2943225" cy="13922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オブジェクト 7"/>
          <p:cNvGraphicFramePr>
            <a:graphicFrameLocks noChangeAspect="1"/>
          </p:cNvGraphicFramePr>
          <p:nvPr/>
        </p:nvGraphicFramePr>
        <p:xfrm>
          <a:off x="5868144" y="3140968"/>
          <a:ext cx="2857520" cy="1246918"/>
        </p:xfrm>
        <a:graphic>
          <a:graphicData uri="http://schemas.openxmlformats.org/presentationml/2006/ole">
            <mc:AlternateContent xmlns:mc="http://schemas.openxmlformats.org/markup-compatibility/2006">
              <mc:Choice xmlns:v="urn:schemas-microsoft-com:vml" Requires="v">
                <p:oleObj name="数式" r:id="rId8" imgW="2095200" imgH="914400" progId="Equation.3">
                  <p:embed/>
                </p:oleObj>
              </mc:Choice>
              <mc:Fallback>
                <p:oleObj name="数式" r:id="rId8" imgW="2095200" imgH="914400" progId="Equation.3">
                  <p:embed/>
                  <p:pic>
                    <p:nvPicPr>
                      <p:cNvPr id="8" name="オブジェクト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8144" y="3140968"/>
                        <a:ext cx="2857520" cy="12469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テキスト ボックス 8"/>
          <p:cNvSpPr txBox="1"/>
          <p:nvPr/>
        </p:nvSpPr>
        <p:spPr>
          <a:xfrm>
            <a:off x="395536" y="836712"/>
            <a:ext cx="646331" cy="369332"/>
          </a:xfrm>
          <a:prstGeom prst="rect">
            <a:avLst/>
          </a:prstGeom>
          <a:noFill/>
        </p:spPr>
        <p:txBody>
          <a:bodyPr wrap="none" rtlCol="0">
            <a:spAutoFit/>
          </a:bodyPr>
          <a:lstStyle/>
          <a:p>
            <a:r>
              <a:rPr kumimoji="1" lang="ja-JP" altLang="en-US"/>
              <a:t>反射</a:t>
            </a:r>
          </a:p>
        </p:txBody>
      </p:sp>
      <p:sp>
        <p:nvSpPr>
          <p:cNvPr id="10" name="テキスト ボックス 9"/>
          <p:cNvSpPr txBox="1"/>
          <p:nvPr/>
        </p:nvSpPr>
        <p:spPr>
          <a:xfrm>
            <a:off x="467544" y="2996952"/>
            <a:ext cx="646331" cy="369332"/>
          </a:xfrm>
          <a:prstGeom prst="rect">
            <a:avLst/>
          </a:prstGeom>
          <a:noFill/>
        </p:spPr>
        <p:txBody>
          <a:bodyPr wrap="none" rtlCol="0">
            <a:spAutoFit/>
          </a:bodyPr>
          <a:lstStyle/>
          <a:p>
            <a:r>
              <a:rPr kumimoji="1" lang="ja-JP" altLang="en-US"/>
              <a:t>透過</a:t>
            </a:r>
          </a:p>
        </p:txBody>
      </p:sp>
      <p:sp>
        <p:nvSpPr>
          <p:cNvPr id="11" name="テキスト ボックス 10"/>
          <p:cNvSpPr txBox="1"/>
          <p:nvPr/>
        </p:nvSpPr>
        <p:spPr>
          <a:xfrm>
            <a:off x="5724128" y="836712"/>
            <a:ext cx="646331" cy="369332"/>
          </a:xfrm>
          <a:prstGeom prst="rect">
            <a:avLst/>
          </a:prstGeom>
          <a:noFill/>
        </p:spPr>
        <p:txBody>
          <a:bodyPr wrap="none" rtlCol="0">
            <a:spAutoFit/>
          </a:bodyPr>
          <a:lstStyle/>
          <a:p>
            <a:r>
              <a:rPr kumimoji="1" lang="ja-JP" altLang="en-US"/>
              <a:t>位相</a:t>
            </a:r>
          </a:p>
        </p:txBody>
      </p:sp>
      <p:sp>
        <p:nvSpPr>
          <p:cNvPr id="12" name="テキスト ボックス 11"/>
          <p:cNvSpPr txBox="1"/>
          <p:nvPr/>
        </p:nvSpPr>
        <p:spPr>
          <a:xfrm>
            <a:off x="5724128" y="2996952"/>
            <a:ext cx="646331" cy="369332"/>
          </a:xfrm>
          <a:prstGeom prst="rect">
            <a:avLst/>
          </a:prstGeom>
          <a:noFill/>
        </p:spPr>
        <p:txBody>
          <a:bodyPr wrap="none" rtlCol="0">
            <a:spAutoFit/>
          </a:bodyPr>
          <a:lstStyle/>
          <a:p>
            <a:r>
              <a:rPr kumimoji="1" lang="ja-JP" altLang="en-US"/>
              <a:t>回転</a:t>
            </a:r>
          </a:p>
        </p:txBody>
      </p:sp>
    </p:spTree>
    <p:extLst>
      <p:ext uri="{BB962C8B-B14F-4D97-AF65-F5344CB8AC3E}">
        <p14:creationId xmlns:p14="http://schemas.microsoft.com/office/powerpoint/2010/main" val="16913754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8" name="Rectangle 4"/>
          <p:cNvSpPr>
            <a:spLocks noGrp="1" noChangeArrowheads="1"/>
          </p:cNvSpPr>
          <p:nvPr>
            <p:ph type="title"/>
          </p:nvPr>
        </p:nvSpPr>
        <p:spPr/>
        <p:txBody>
          <a:bodyPr/>
          <a:lstStyle/>
          <a:p>
            <a:pPr>
              <a:defRPr/>
            </a:pPr>
            <a:r>
              <a:rPr lang="ja-JP" altLang="en-US"/>
              <a:t>座標系の変換</a:t>
            </a:r>
          </a:p>
        </p:txBody>
      </p:sp>
      <p:sp>
        <p:nvSpPr>
          <p:cNvPr id="5137" name="Line 5"/>
          <p:cNvSpPr>
            <a:spLocks noChangeShapeType="1"/>
          </p:cNvSpPr>
          <p:nvPr/>
        </p:nvSpPr>
        <p:spPr bwMode="auto">
          <a:xfrm>
            <a:off x="5762625" y="2552625"/>
            <a:ext cx="720725" cy="0"/>
          </a:xfrm>
          <a:prstGeom prst="line">
            <a:avLst/>
          </a:prstGeom>
          <a:noFill/>
          <a:ln w="38100">
            <a:solidFill>
              <a:srgbClr val="520000"/>
            </a:solidFill>
            <a:round/>
            <a:headEnd/>
            <a:tailEnd type="triangle" w="med" len="med"/>
          </a:ln>
        </p:spPr>
        <p:txBody>
          <a:bodyPr/>
          <a:lstStyle/>
          <a:p>
            <a:endParaRPr lang="ja-JP" altLang="en-US"/>
          </a:p>
        </p:txBody>
      </p:sp>
      <p:sp>
        <p:nvSpPr>
          <p:cNvPr id="5138" name="Line 6"/>
          <p:cNvSpPr>
            <a:spLocks noChangeShapeType="1"/>
          </p:cNvSpPr>
          <p:nvPr/>
        </p:nvSpPr>
        <p:spPr bwMode="auto">
          <a:xfrm>
            <a:off x="5762625" y="2336725"/>
            <a:ext cx="215900" cy="0"/>
          </a:xfrm>
          <a:prstGeom prst="line">
            <a:avLst/>
          </a:prstGeom>
          <a:noFill/>
          <a:ln w="19050">
            <a:solidFill>
              <a:srgbClr val="003366"/>
            </a:solidFill>
            <a:round/>
            <a:headEnd/>
            <a:tailEnd/>
          </a:ln>
        </p:spPr>
        <p:txBody>
          <a:bodyPr/>
          <a:lstStyle/>
          <a:p>
            <a:endParaRPr lang="ja-JP" altLang="en-US"/>
          </a:p>
        </p:txBody>
      </p:sp>
      <p:sp>
        <p:nvSpPr>
          <p:cNvPr id="5139" name="Line 7"/>
          <p:cNvSpPr>
            <a:spLocks noChangeShapeType="1"/>
          </p:cNvSpPr>
          <p:nvPr/>
        </p:nvSpPr>
        <p:spPr bwMode="auto">
          <a:xfrm rot="16200000">
            <a:off x="5870575" y="2444675"/>
            <a:ext cx="215900" cy="0"/>
          </a:xfrm>
          <a:prstGeom prst="line">
            <a:avLst/>
          </a:prstGeom>
          <a:noFill/>
          <a:ln w="19050">
            <a:solidFill>
              <a:srgbClr val="003366"/>
            </a:solidFill>
            <a:round/>
            <a:headEnd/>
            <a:tailEnd/>
          </a:ln>
        </p:spPr>
        <p:txBody>
          <a:bodyPr/>
          <a:lstStyle/>
          <a:p>
            <a:endParaRPr lang="ja-JP" altLang="en-US"/>
          </a:p>
        </p:txBody>
      </p:sp>
      <p:sp>
        <p:nvSpPr>
          <p:cNvPr id="5140" name="Line 8"/>
          <p:cNvSpPr>
            <a:spLocks noChangeShapeType="1"/>
          </p:cNvSpPr>
          <p:nvPr/>
        </p:nvSpPr>
        <p:spPr bwMode="auto">
          <a:xfrm>
            <a:off x="5589588" y="2479600"/>
            <a:ext cx="215900" cy="0"/>
          </a:xfrm>
          <a:prstGeom prst="line">
            <a:avLst/>
          </a:prstGeom>
          <a:noFill/>
          <a:ln w="19050">
            <a:solidFill>
              <a:srgbClr val="003366"/>
            </a:solidFill>
            <a:round/>
            <a:headEnd/>
            <a:tailEnd/>
          </a:ln>
        </p:spPr>
        <p:txBody>
          <a:bodyPr/>
          <a:lstStyle/>
          <a:p>
            <a:endParaRPr lang="ja-JP" altLang="en-US"/>
          </a:p>
        </p:txBody>
      </p:sp>
      <p:sp>
        <p:nvSpPr>
          <p:cNvPr id="5141" name="Line 9"/>
          <p:cNvSpPr>
            <a:spLocks noChangeShapeType="1"/>
          </p:cNvSpPr>
          <p:nvPr/>
        </p:nvSpPr>
        <p:spPr bwMode="auto">
          <a:xfrm>
            <a:off x="5805488" y="2479600"/>
            <a:ext cx="177800" cy="74613"/>
          </a:xfrm>
          <a:prstGeom prst="line">
            <a:avLst/>
          </a:prstGeom>
          <a:noFill/>
          <a:ln w="19050">
            <a:solidFill>
              <a:srgbClr val="003366"/>
            </a:solidFill>
            <a:round/>
            <a:headEnd/>
            <a:tailEnd/>
          </a:ln>
        </p:spPr>
        <p:txBody>
          <a:bodyPr/>
          <a:lstStyle/>
          <a:p>
            <a:endParaRPr lang="ja-JP" altLang="en-US"/>
          </a:p>
        </p:txBody>
      </p:sp>
      <p:sp>
        <p:nvSpPr>
          <p:cNvPr id="5142" name="AutoShape 10"/>
          <p:cNvSpPr>
            <a:spLocks noChangeArrowheads="1"/>
          </p:cNvSpPr>
          <p:nvPr/>
        </p:nvSpPr>
        <p:spPr bwMode="auto">
          <a:xfrm rot="5400000">
            <a:off x="4645819" y="2083519"/>
            <a:ext cx="2232025" cy="1008063"/>
          </a:xfrm>
          <a:prstGeom prst="parallelogram">
            <a:avLst>
              <a:gd name="adj" fmla="val 44396"/>
            </a:avLst>
          </a:prstGeom>
          <a:solidFill>
            <a:srgbClr val="FFFFCC">
              <a:alpha val="50195"/>
            </a:srgbClr>
          </a:solidFill>
          <a:ln w="38100">
            <a:solidFill>
              <a:srgbClr val="333300"/>
            </a:solidFill>
            <a:miter lim="800000"/>
            <a:headEnd/>
            <a:tailEnd/>
          </a:ln>
        </p:spPr>
        <p:txBody>
          <a:bodyPr wrap="none" anchor="ctr"/>
          <a:lstStyle/>
          <a:p>
            <a:endParaRPr lang="ja-JP" altLang="en-US"/>
          </a:p>
        </p:txBody>
      </p:sp>
      <p:sp>
        <p:nvSpPr>
          <p:cNvPr id="5143" name="Line 11"/>
          <p:cNvSpPr>
            <a:spLocks noChangeShapeType="1"/>
          </p:cNvSpPr>
          <p:nvPr/>
        </p:nvSpPr>
        <p:spPr bwMode="auto">
          <a:xfrm rot="16200000">
            <a:off x="5484813" y="2376413"/>
            <a:ext cx="215900" cy="0"/>
          </a:xfrm>
          <a:prstGeom prst="line">
            <a:avLst/>
          </a:prstGeom>
          <a:noFill/>
          <a:ln w="19050">
            <a:solidFill>
              <a:srgbClr val="003366"/>
            </a:solidFill>
            <a:round/>
            <a:headEnd/>
            <a:tailEnd/>
          </a:ln>
        </p:spPr>
        <p:txBody>
          <a:bodyPr/>
          <a:lstStyle/>
          <a:p>
            <a:endParaRPr lang="ja-JP" altLang="en-US"/>
          </a:p>
        </p:txBody>
      </p:sp>
      <p:sp>
        <p:nvSpPr>
          <p:cNvPr id="5144" name="Line 12"/>
          <p:cNvSpPr>
            <a:spLocks noChangeShapeType="1"/>
          </p:cNvSpPr>
          <p:nvPr/>
        </p:nvSpPr>
        <p:spPr bwMode="auto">
          <a:xfrm>
            <a:off x="5589588" y="2263700"/>
            <a:ext cx="177800" cy="74613"/>
          </a:xfrm>
          <a:prstGeom prst="line">
            <a:avLst/>
          </a:prstGeom>
          <a:noFill/>
          <a:ln w="19050">
            <a:solidFill>
              <a:srgbClr val="003366"/>
            </a:solidFill>
            <a:round/>
            <a:headEnd/>
            <a:tailEnd/>
          </a:ln>
        </p:spPr>
        <p:txBody>
          <a:bodyPr/>
          <a:lstStyle/>
          <a:p>
            <a:endParaRPr lang="ja-JP" altLang="en-US"/>
          </a:p>
        </p:txBody>
      </p:sp>
      <p:sp>
        <p:nvSpPr>
          <p:cNvPr id="5145" name="Line 18"/>
          <p:cNvSpPr>
            <a:spLocks noChangeShapeType="1"/>
          </p:cNvSpPr>
          <p:nvPr/>
        </p:nvSpPr>
        <p:spPr bwMode="auto">
          <a:xfrm flipH="1" flipV="1">
            <a:off x="5257800" y="2336725"/>
            <a:ext cx="504825" cy="217488"/>
          </a:xfrm>
          <a:prstGeom prst="line">
            <a:avLst/>
          </a:prstGeom>
          <a:noFill/>
          <a:ln w="38100">
            <a:solidFill>
              <a:srgbClr val="520000"/>
            </a:solidFill>
            <a:round/>
            <a:headEnd/>
            <a:tailEnd type="triangle" w="med" len="med"/>
          </a:ln>
        </p:spPr>
        <p:txBody>
          <a:bodyPr/>
          <a:lstStyle/>
          <a:p>
            <a:endParaRPr lang="ja-JP" altLang="en-US"/>
          </a:p>
        </p:txBody>
      </p:sp>
      <p:sp>
        <p:nvSpPr>
          <p:cNvPr id="5146" name="Line 19"/>
          <p:cNvSpPr>
            <a:spLocks noChangeShapeType="1"/>
          </p:cNvSpPr>
          <p:nvPr/>
        </p:nvSpPr>
        <p:spPr bwMode="auto">
          <a:xfrm flipV="1">
            <a:off x="5762625" y="1760463"/>
            <a:ext cx="0" cy="792162"/>
          </a:xfrm>
          <a:prstGeom prst="line">
            <a:avLst/>
          </a:prstGeom>
          <a:noFill/>
          <a:ln w="38100">
            <a:solidFill>
              <a:srgbClr val="520000"/>
            </a:solidFill>
            <a:round/>
            <a:headEnd/>
            <a:tailEnd type="triangle" w="med" len="med"/>
          </a:ln>
        </p:spPr>
        <p:txBody>
          <a:bodyPr/>
          <a:lstStyle/>
          <a:p>
            <a:endParaRPr lang="ja-JP" altLang="en-US"/>
          </a:p>
        </p:txBody>
      </p:sp>
      <p:sp>
        <p:nvSpPr>
          <p:cNvPr id="5147" name="Line 20"/>
          <p:cNvSpPr>
            <a:spLocks noChangeShapeType="1"/>
          </p:cNvSpPr>
          <p:nvPr/>
        </p:nvSpPr>
        <p:spPr bwMode="auto">
          <a:xfrm flipV="1">
            <a:off x="1792288" y="2551038"/>
            <a:ext cx="369887" cy="571500"/>
          </a:xfrm>
          <a:prstGeom prst="line">
            <a:avLst/>
          </a:prstGeom>
          <a:noFill/>
          <a:ln w="38100">
            <a:solidFill>
              <a:srgbClr val="000052"/>
            </a:solidFill>
            <a:round/>
            <a:headEnd/>
            <a:tailEnd/>
          </a:ln>
        </p:spPr>
        <p:txBody>
          <a:bodyPr/>
          <a:lstStyle/>
          <a:p>
            <a:endParaRPr lang="ja-JP" altLang="en-US"/>
          </a:p>
        </p:txBody>
      </p:sp>
      <p:sp>
        <p:nvSpPr>
          <p:cNvPr id="5148" name="Line 21"/>
          <p:cNvSpPr>
            <a:spLocks noChangeShapeType="1"/>
          </p:cNvSpPr>
          <p:nvPr/>
        </p:nvSpPr>
        <p:spPr bwMode="auto">
          <a:xfrm flipH="1">
            <a:off x="1225550" y="2552625"/>
            <a:ext cx="936625" cy="358775"/>
          </a:xfrm>
          <a:prstGeom prst="line">
            <a:avLst/>
          </a:prstGeom>
          <a:noFill/>
          <a:ln w="38100">
            <a:solidFill>
              <a:srgbClr val="302F00"/>
            </a:solidFill>
            <a:round/>
            <a:headEnd type="stealth" w="med" len="med"/>
            <a:tailEnd/>
          </a:ln>
        </p:spPr>
        <p:txBody>
          <a:bodyPr/>
          <a:lstStyle/>
          <a:p>
            <a:endParaRPr lang="ja-JP" altLang="en-US"/>
          </a:p>
        </p:txBody>
      </p:sp>
      <p:sp>
        <p:nvSpPr>
          <p:cNvPr id="5149" name="AutoShape 22"/>
          <p:cNvSpPr>
            <a:spLocks noChangeArrowheads="1"/>
          </p:cNvSpPr>
          <p:nvPr/>
        </p:nvSpPr>
        <p:spPr bwMode="auto">
          <a:xfrm rot="14211746">
            <a:off x="483394" y="2213694"/>
            <a:ext cx="3325813" cy="688975"/>
          </a:xfrm>
          <a:prstGeom prst="parallelogram">
            <a:avLst>
              <a:gd name="adj" fmla="val 291598"/>
            </a:avLst>
          </a:prstGeom>
          <a:solidFill>
            <a:srgbClr val="CCFFFF">
              <a:alpha val="50195"/>
            </a:srgbClr>
          </a:solidFill>
          <a:ln w="38100">
            <a:solidFill>
              <a:srgbClr val="003366"/>
            </a:solidFill>
            <a:miter lim="800000"/>
            <a:headEnd/>
            <a:tailEnd/>
          </a:ln>
        </p:spPr>
        <p:txBody>
          <a:bodyPr wrap="none" anchor="ctr"/>
          <a:lstStyle/>
          <a:p>
            <a:endParaRPr lang="ja-JP" altLang="en-US"/>
          </a:p>
        </p:txBody>
      </p:sp>
      <p:sp>
        <p:nvSpPr>
          <p:cNvPr id="5150" name="Freeform 59"/>
          <p:cNvSpPr>
            <a:spLocks/>
          </p:cNvSpPr>
          <p:nvPr/>
        </p:nvSpPr>
        <p:spPr bwMode="auto">
          <a:xfrm>
            <a:off x="5153025" y="1573138"/>
            <a:ext cx="1008063" cy="700087"/>
          </a:xfrm>
          <a:custGeom>
            <a:avLst/>
            <a:gdLst>
              <a:gd name="T0" fmla="*/ 0 w 697"/>
              <a:gd name="T1" fmla="*/ 2147483647 h 484"/>
              <a:gd name="T2" fmla="*/ 2147483647 w 697"/>
              <a:gd name="T3" fmla="*/ 2147483647 h 484"/>
              <a:gd name="T4" fmla="*/ 2147483647 w 697"/>
              <a:gd name="T5" fmla="*/ 2147483647 h 484"/>
              <a:gd name="T6" fmla="*/ 2147483647 w 697"/>
              <a:gd name="T7" fmla="*/ 0 h 484"/>
              <a:gd name="T8" fmla="*/ 2147483647 w 697"/>
              <a:gd name="T9" fmla="*/ 2147483647 h 484"/>
              <a:gd name="T10" fmla="*/ 2147483647 w 697"/>
              <a:gd name="T11" fmla="*/ 2147483647 h 484"/>
              <a:gd name="T12" fmla="*/ 0 60000 65536"/>
              <a:gd name="T13" fmla="*/ 0 60000 65536"/>
              <a:gd name="T14" fmla="*/ 0 60000 65536"/>
              <a:gd name="T15" fmla="*/ 0 60000 65536"/>
              <a:gd name="T16" fmla="*/ 0 60000 65536"/>
              <a:gd name="T17" fmla="*/ 0 60000 65536"/>
              <a:gd name="T18" fmla="*/ 0 w 697"/>
              <a:gd name="T19" fmla="*/ 0 h 484"/>
              <a:gd name="T20" fmla="*/ 697 w 697"/>
              <a:gd name="T21" fmla="*/ 484 h 484"/>
            </a:gdLst>
            <a:ahLst/>
            <a:cxnLst>
              <a:cxn ang="T12">
                <a:pos x="T0" y="T1"/>
              </a:cxn>
              <a:cxn ang="T13">
                <a:pos x="T2" y="T3"/>
              </a:cxn>
              <a:cxn ang="T14">
                <a:pos x="T4" y="T5"/>
              </a:cxn>
              <a:cxn ang="T15">
                <a:pos x="T6" y="T7"/>
              </a:cxn>
              <a:cxn ang="T16">
                <a:pos x="T8" y="T9"/>
              </a:cxn>
              <a:cxn ang="T17">
                <a:pos x="T10" y="T11"/>
              </a:cxn>
            </a:cxnLst>
            <a:rect l="T18" t="T19" r="T20" b="T21"/>
            <a:pathLst>
              <a:path w="697" h="484">
                <a:moveTo>
                  <a:pt x="0" y="484"/>
                </a:moveTo>
                <a:cubicBezTo>
                  <a:pt x="7" y="449"/>
                  <a:pt x="9" y="346"/>
                  <a:pt x="40" y="276"/>
                </a:cubicBezTo>
                <a:cubicBezTo>
                  <a:pt x="71" y="206"/>
                  <a:pt x="124" y="109"/>
                  <a:pt x="184" y="63"/>
                </a:cubicBezTo>
                <a:cubicBezTo>
                  <a:pt x="244" y="17"/>
                  <a:pt x="332" y="0"/>
                  <a:pt x="403" y="0"/>
                </a:cubicBezTo>
                <a:cubicBezTo>
                  <a:pt x="474" y="0"/>
                  <a:pt x="562" y="35"/>
                  <a:pt x="611" y="63"/>
                </a:cubicBezTo>
                <a:cubicBezTo>
                  <a:pt x="660" y="91"/>
                  <a:pt x="679" y="145"/>
                  <a:pt x="697" y="167"/>
                </a:cubicBezTo>
              </a:path>
            </a:pathLst>
          </a:custGeom>
          <a:noFill/>
          <a:ln w="19050">
            <a:solidFill>
              <a:srgbClr val="002600"/>
            </a:solidFill>
            <a:round/>
            <a:headEnd/>
            <a:tailEnd type="arrow" w="med" len="med"/>
          </a:ln>
        </p:spPr>
        <p:txBody>
          <a:bodyPr/>
          <a:lstStyle/>
          <a:p>
            <a:endParaRPr lang="ja-JP" altLang="en-US"/>
          </a:p>
        </p:txBody>
      </p:sp>
      <p:sp>
        <p:nvSpPr>
          <p:cNvPr id="5151" name="AutoShape 23"/>
          <p:cNvSpPr>
            <a:spLocks noChangeArrowheads="1"/>
          </p:cNvSpPr>
          <p:nvPr/>
        </p:nvSpPr>
        <p:spPr bwMode="auto">
          <a:xfrm>
            <a:off x="2162175" y="1976363"/>
            <a:ext cx="3960813" cy="576262"/>
          </a:xfrm>
          <a:prstGeom prst="parallelogram">
            <a:avLst>
              <a:gd name="adj" fmla="val 62814"/>
            </a:avLst>
          </a:prstGeom>
          <a:solidFill>
            <a:srgbClr val="FFCCFF">
              <a:alpha val="50195"/>
            </a:srgbClr>
          </a:solidFill>
          <a:ln w="38100">
            <a:solidFill>
              <a:srgbClr val="FF00FF"/>
            </a:solidFill>
            <a:miter lim="800000"/>
            <a:headEnd/>
            <a:tailEnd/>
          </a:ln>
        </p:spPr>
        <p:txBody>
          <a:bodyPr wrap="none" anchor="ctr"/>
          <a:lstStyle/>
          <a:p>
            <a:endParaRPr lang="ja-JP" altLang="en-US"/>
          </a:p>
        </p:txBody>
      </p:sp>
      <p:sp>
        <p:nvSpPr>
          <p:cNvPr id="5152" name="Line 24"/>
          <p:cNvSpPr>
            <a:spLocks noChangeShapeType="1"/>
          </p:cNvSpPr>
          <p:nvPr/>
        </p:nvSpPr>
        <p:spPr bwMode="auto">
          <a:xfrm>
            <a:off x="2162175" y="2552625"/>
            <a:ext cx="3600450" cy="0"/>
          </a:xfrm>
          <a:prstGeom prst="line">
            <a:avLst/>
          </a:prstGeom>
          <a:noFill/>
          <a:ln w="38100">
            <a:solidFill>
              <a:srgbClr val="302F00"/>
            </a:solidFill>
            <a:round/>
            <a:headEnd/>
            <a:tailEnd/>
          </a:ln>
        </p:spPr>
        <p:txBody>
          <a:bodyPr/>
          <a:lstStyle/>
          <a:p>
            <a:endParaRPr lang="ja-JP" altLang="en-US"/>
          </a:p>
        </p:txBody>
      </p:sp>
      <p:grpSp>
        <p:nvGrpSpPr>
          <p:cNvPr id="2" name="Group 25"/>
          <p:cNvGrpSpPr>
            <a:grpSpLocks/>
          </p:cNvGrpSpPr>
          <p:nvPr/>
        </p:nvGrpSpPr>
        <p:grpSpPr bwMode="auto">
          <a:xfrm>
            <a:off x="7142163" y="2336725"/>
            <a:ext cx="863600" cy="415925"/>
            <a:chOff x="4649" y="1979"/>
            <a:chExt cx="771" cy="318"/>
          </a:xfrm>
        </p:grpSpPr>
        <p:sp>
          <p:nvSpPr>
            <p:cNvPr id="5189" name="AutoShape 26"/>
            <p:cNvSpPr>
              <a:spLocks noChangeArrowheads="1"/>
            </p:cNvSpPr>
            <p:nvPr/>
          </p:nvSpPr>
          <p:spPr bwMode="auto">
            <a:xfrm flipH="1">
              <a:off x="4785" y="1979"/>
              <a:ext cx="635" cy="318"/>
            </a:xfrm>
            <a:prstGeom prst="cube">
              <a:avLst>
                <a:gd name="adj" fmla="val 25000"/>
              </a:avLst>
            </a:prstGeom>
            <a:solidFill>
              <a:srgbClr val="4D4D4D"/>
            </a:solidFill>
            <a:ln w="38100">
              <a:solidFill>
                <a:srgbClr val="000000"/>
              </a:solidFill>
              <a:miter lim="800000"/>
              <a:headEnd/>
              <a:tailEnd/>
            </a:ln>
          </p:spPr>
          <p:txBody>
            <a:bodyPr wrap="none" anchor="ctr"/>
            <a:lstStyle/>
            <a:p>
              <a:endParaRPr lang="ja-JP" altLang="en-US"/>
            </a:p>
          </p:txBody>
        </p:sp>
        <p:sp>
          <p:nvSpPr>
            <p:cNvPr id="5190" name="AutoShape 27"/>
            <p:cNvSpPr>
              <a:spLocks noChangeArrowheads="1"/>
            </p:cNvSpPr>
            <p:nvPr/>
          </p:nvSpPr>
          <p:spPr bwMode="auto">
            <a:xfrm rot="-5400000">
              <a:off x="4672" y="2046"/>
              <a:ext cx="136" cy="182"/>
            </a:xfrm>
            <a:prstGeom prst="can">
              <a:avLst>
                <a:gd name="adj" fmla="val 33456"/>
              </a:avLst>
            </a:prstGeom>
            <a:solidFill>
              <a:srgbClr val="4D4D4D"/>
            </a:solidFill>
            <a:ln w="38100">
              <a:solidFill>
                <a:srgbClr val="000000"/>
              </a:solidFill>
              <a:round/>
              <a:headEnd/>
              <a:tailEnd/>
            </a:ln>
          </p:spPr>
          <p:txBody>
            <a:bodyPr wrap="none" anchor="ctr"/>
            <a:lstStyle/>
            <a:p>
              <a:endParaRPr lang="ja-JP" altLang="en-US"/>
            </a:p>
          </p:txBody>
        </p:sp>
      </p:grpSp>
      <p:sp>
        <p:nvSpPr>
          <p:cNvPr id="5154" name="Line 28"/>
          <p:cNvSpPr>
            <a:spLocks noChangeShapeType="1"/>
          </p:cNvSpPr>
          <p:nvPr/>
        </p:nvSpPr>
        <p:spPr bwMode="auto">
          <a:xfrm flipV="1">
            <a:off x="2162175" y="1976363"/>
            <a:ext cx="360363" cy="576262"/>
          </a:xfrm>
          <a:prstGeom prst="line">
            <a:avLst/>
          </a:prstGeom>
          <a:noFill/>
          <a:ln w="38100">
            <a:solidFill>
              <a:srgbClr val="000052"/>
            </a:solidFill>
            <a:round/>
            <a:headEnd/>
            <a:tailEnd type="arrow" w="med" len="med"/>
          </a:ln>
        </p:spPr>
        <p:txBody>
          <a:bodyPr/>
          <a:lstStyle/>
          <a:p>
            <a:endParaRPr lang="ja-JP" altLang="en-US"/>
          </a:p>
        </p:txBody>
      </p:sp>
      <p:sp>
        <p:nvSpPr>
          <p:cNvPr id="5155" name="Line 29"/>
          <p:cNvSpPr>
            <a:spLocks noChangeShapeType="1"/>
          </p:cNvSpPr>
          <p:nvPr/>
        </p:nvSpPr>
        <p:spPr bwMode="auto">
          <a:xfrm flipH="1" flipV="1">
            <a:off x="1801813" y="1616000"/>
            <a:ext cx="360362" cy="936625"/>
          </a:xfrm>
          <a:prstGeom prst="line">
            <a:avLst/>
          </a:prstGeom>
          <a:noFill/>
          <a:ln w="38100">
            <a:solidFill>
              <a:srgbClr val="302F00"/>
            </a:solidFill>
            <a:round/>
            <a:headEnd type="stealth" w="med" len="med"/>
            <a:tailEnd/>
          </a:ln>
        </p:spPr>
        <p:txBody>
          <a:bodyPr/>
          <a:lstStyle/>
          <a:p>
            <a:endParaRPr lang="ja-JP" altLang="en-US"/>
          </a:p>
        </p:txBody>
      </p:sp>
      <p:sp>
        <p:nvSpPr>
          <p:cNvPr id="5156" name="Line 30"/>
          <p:cNvSpPr>
            <a:spLocks noChangeShapeType="1"/>
          </p:cNvSpPr>
          <p:nvPr/>
        </p:nvSpPr>
        <p:spPr bwMode="auto">
          <a:xfrm flipV="1">
            <a:off x="5762625" y="1976363"/>
            <a:ext cx="360363" cy="576262"/>
          </a:xfrm>
          <a:prstGeom prst="line">
            <a:avLst/>
          </a:prstGeom>
          <a:noFill/>
          <a:ln w="38100">
            <a:solidFill>
              <a:srgbClr val="000052"/>
            </a:solidFill>
            <a:round/>
            <a:headEnd/>
            <a:tailEnd/>
          </a:ln>
        </p:spPr>
        <p:txBody>
          <a:bodyPr/>
          <a:lstStyle/>
          <a:p>
            <a:endParaRPr lang="ja-JP" altLang="en-US"/>
          </a:p>
        </p:txBody>
      </p:sp>
      <p:sp>
        <p:nvSpPr>
          <p:cNvPr id="5157" name="Line 31"/>
          <p:cNvSpPr>
            <a:spLocks noChangeShapeType="1"/>
          </p:cNvSpPr>
          <p:nvPr/>
        </p:nvSpPr>
        <p:spPr bwMode="auto">
          <a:xfrm flipV="1">
            <a:off x="3746500" y="1976363"/>
            <a:ext cx="360363" cy="576262"/>
          </a:xfrm>
          <a:prstGeom prst="line">
            <a:avLst/>
          </a:prstGeom>
          <a:noFill/>
          <a:ln w="38100">
            <a:solidFill>
              <a:srgbClr val="400040"/>
            </a:solidFill>
            <a:round/>
            <a:headEnd/>
            <a:tailEnd type="triangle" w="med" len="med"/>
          </a:ln>
        </p:spPr>
        <p:txBody>
          <a:bodyPr/>
          <a:lstStyle/>
          <a:p>
            <a:endParaRPr lang="ja-JP" altLang="en-US"/>
          </a:p>
        </p:txBody>
      </p:sp>
      <p:sp>
        <p:nvSpPr>
          <p:cNvPr id="5158" name="Line 32"/>
          <p:cNvSpPr>
            <a:spLocks noChangeShapeType="1"/>
          </p:cNvSpPr>
          <p:nvPr/>
        </p:nvSpPr>
        <p:spPr bwMode="auto">
          <a:xfrm>
            <a:off x="3746500" y="2552625"/>
            <a:ext cx="647700" cy="0"/>
          </a:xfrm>
          <a:prstGeom prst="line">
            <a:avLst/>
          </a:prstGeom>
          <a:noFill/>
          <a:ln w="38100">
            <a:solidFill>
              <a:srgbClr val="400040"/>
            </a:solidFill>
            <a:round/>
            <a:headEnd/>
            <a:tailEnd type="triangle" w="med" len="med"/>
          </a:ln>
        </p:spPr>
        <p:txBody>
          <a:bodyPr/>
          <a:lstStyle/>
          <a:p>
            <a:endParaRPr lang="ja-JP" altLang="en-US"/>
          </a:p>
        </p:txBody>
      </p:sp>
      <p:sp>
        <p:nvSpPr>
          <p:cNvPr id="5159" name="Freeform 33"/>
          <p:cNvSpPr>
            <a:spLocks/>
          </p:cNvSpPr>
          <p:nvPr/>
        </p:nvSpPr>
        <p:spPr bwMode="auto">
          <a:xfrm>
            <a:off x="2017713" y="2104950"/>
            <a:ext cx="431800" cy="87313"/>
          </a:xfrm>
          <a:custGeom>
            <a:avLst/>
            <a:gdLst>
              <a:gd name="T0" fmla="*/ 2147483647 w 213"/>
              <a:gd name="T1" fmla="*/ 2147483647 h 55"/>
              <a:gd name="T2" fmla="*/ 2147483647 w 213"/>
              <a:gd name="T3" fmla="*/ 2147483647 h 55"/>
              <a:gd name="T4" fmla="*/ 0 w 213"/>
              <a:gd name="T5" fmla="*/ 2147483647 h 55"/>
              <a:gd name="T6" fmla="*/ 0 60000 65536"/>
              <a:gd name="T7" fmla="*/ 0 60000 65536"/>
              <a:gd name="T8" fmla="*/ 0 60000 65536"/>
              <a:gd name="T9" fmla="*/ 0 w 213"/>
              <a:gd name="T10" fmla="*/ 0 h 55"/>
              <a:gd name="T11" fmla="*/ 213 w 213"/>
              <a:gd name="T12" fmla="*/ 55 h 55"/>
            </a:gdLst>
            <a:ahLst/>
            <a:cxnLst>
              <a:cxn ang="T6">
                <a:pos x="T0" y="T1"/>
              </a:cxn>
              <a:cxn ang="T7">
                <a:pos x="T2" y="T3"/>
              </a:cxn>
              <a:cxn ang="T8">
                <a:pos x="T4" y="T5"/>
              </a:cxn>
            </a:cxnLst>
            <a:rect l="T9" t="T10" r="T11" b="T12"/>
            <a:pathLst>
              <a:path w="213" h="55">
                <a:moveTo>
                  <a:pt x="213" y="55"/>
                </a:moveTo>
                <a:cubicBezTo>
                  <a:pt x="196" y="47"/>
                  <a:pt x="143" y="12"/>
                  <a:pt x="108" y="6"/>
                </a:cubicBezTo>
                <a:cubicBezTo>
                  <a:pt x="73" y="0"/>
                  <a:pt x="22" y="15"/>
                  <a:pt x="0" y="18"/>
                </a:cubicBezTo>
              </a:path>
            </a:pathLst>
          </a:custGeom>
          <a:noFill/>
          <a:ln w="19050">
            <a:solidFill>
              <a:srgbClr val="002600"/>
            </a:solidFill>
            <a:round/>
            <a:headEnd/>
            <a:tailEnd/>
          </a:ln>
        </p:spPr>
        <p:txBody>
          <a:bodyPr/>
          <a:lstStyle/>
          <a:p>
            <a:endParaRPr lang="ja-JP" altLang="en-US"/>
          </a:p>
        </p:txBody>
      </p:sp>
      <p:sp>
        <p:nvSpPr>
          <p:cNvPr id="5160" name="Freeform 34"/>
          <p:cNvSpPr>
            <a:spLocks/>
          </p:cNvSpPr>
          <p:nvPr/>
        </p:nvSpPr>
        <p:spPr bwMode="auto">
          <a:xfrm>
            <a:off x="2449513" y="2192263"/>
            <a:ext cx="215900" cy="360362"/>
          </a:xfrm>
          <a:custGeom>
            <a:avLst/>
            <a:gdLst>
              <a:gd name="T0" fmla="*/ 0 w 136"/>
              <a:gd name="T1" fmla="*/ 0 h 227"/>
              <a:gd name="T2" fmla="*/ 2147483647 w 136"/>
              <a:gd name="T3" fmla="*/ 2147483647 h 227"/>
              <a:gd name="T4" fmla="*/ 2147483647 w 136"/>
              <a:gd name="T5" fmla="*/ 2147483647 h 227"/>
              <a:gd name="T6" fmla="*/ 0 60000 65536"/>
              <a:gd name="T7" fmla="*/ 0 60000 65536"/>
              <a:gd name="T8" fmla="*/ 0 60000 65536"/>
              <a:gd name="T9" fmla="*/ 0 w 136"/>
              <a:gd name="T10" fmla="*/ 0 h 227"/>
              <a:gd name="T11" fmla="*/ 136 w 136"/>
              <a:gd name="T12" fmla="*/ 227 h 227"/>
            </a:gdLst>
            <a:ahLst/>
            <a:cxnLst>
              <a:cxn ang="T6">
                <a:pos x="T0" y="T1"/>
              </a:cxn>
              <a:cxn ang="T7">
                <a:pos x="T2" y="T3"/>
              </a:cxn>
              <a:cxn ang="T8">
                <a:pos x="T4" y="T5"/>
              </a:cxn>
            </a:cxnLst>
            <a:rect l="T9" t="T10" r="T11" b="T12"/>
            <a:pathLst>
              <a:path w="136" h="227">
                <a:moveTo>
                  <a:pt x="0" y="0"/>
                </a:moveTo>
                <a:cubicBezTo>
                  <a:pt x="34" y="26"/>
                  <a:pt x="68" y="53"/>
                  <a:pt x="91" y="91"/>
                </a:cubicBezTo>
                <a:cubicBezTo>
                  <a:pt x="114" y="129"/>
                  <a:pt x="125" y="178"/>
                  <a:pt x="136" y="227"/>
                </a:cubicBezTo>
              </a:path>
            </a:pathLst>
          </a:custGeom>
          <a:noFill/>
          <a:ln w="19050">
            <a:solidFill>
              <a:srgbClr val="002600"/>
            </a:solidFill>
            <a:round/>
            <a:headEnd/>
            <a:tailEnd/>
          </a:ln>
        </p:spPr>
        <p:txBody>
          <a:bodyPr/>
          <a:lstStyle/>
          <a:p>
            <a:endParaRPr lang="ja-JP" altLang="en-US"/>
          </a:p>
        </p:txBody>
      </p:sp>
      <p:sp>
        <p:nvSpPr>
          <p:cNvPr id="5161" name="Freeform 35"/>
          <p:cNvSpPr>
            <a:spLocks/>
          </p:cNvSpPr>
          <p:nvPr/>
        </p:nvSpPr>
        <p:spPr bwMode="auto">
          <a:xfrm>
            <a:off x="1657350" y="2768525"/>
            <a:ext cx="217488" cy="214313"/>
          </a:xfrm>
          <a:custGeom>
            <a:avLst/>
            <a:gdLst>
              <a:gd name="T0" fmla="*/ 2147483647 w 126"/>
              <a:gd name="T1" fmla="*/ 2147483647 h 96"/>
              <a:gd name="T2" fmla="*/ 2147483647 w 126"/>
              <a:gd name="T3" fmla="*/ 2147483647 h 96"/>
              <a:gd name="T4" fmla="*/ 0 w 126"/>
              <a:gd name="T5" fmla="*/ 0 h 96"/>
              <a:gd name="T6" fmla="*/ 0 60000 65536"/>
              <a:gd name="T7" fmla="*/ 0 60000 65536"/>
              <a:gd name="T8" fmla="*/ 0 60000 65536"/>
              <a:gd name="T9" fmla="*/ 0 w 126"/>
              <a:gd name="T10" fmla="*/ 0 h 96"/>
              <a:gd name="T11" fmla="*/ 126 w 126"/>
              <a:gd name="T12" fmla="*/ 96 h 96"/>
            </a:gdLst>
            <a:ahLst/>
            <a:cxnLst>
              <a:cxn ang="T6">
                <a:pos x="T0" y="T1"/>
              </a:cxn>
              <a:cxn ang="T7">
                <a:pos x="T2" y="T3"/>
              </a:cxn>
              <a:cxn ang="T8">
                <a:pos x="T4" y="T5"/>
              </a:cxn>
            </a:cxnLst>
            <a:rect l="T9" t="T10" r="T11" b="T12"/>
            <a:pathLst>
              <a:path w="126" h="96">
                <a:moveTo>
                  <a:pt x="126" y="96"/>
                </a:moveTo>
                <a:cubicBezTo>
                  <a:pt x="113" y="92"/>
                  <a:pt x="71" y="84"/>
                  <a:pt x="50" y="68"/>
                </a:cubicBezTo>
                <a:cubicBezTo>
                  <a:pt x="29" y="52"/>
                  <a:pt x="10" y="14"/>
                  <a:pt x="0" y="0"/>
                </a:cubicBezTo>
              </a:path>
            </a:pathLst>
          </a:custGeom>
          <a:noFill/>
          <a:ln w="19050">
            <a:solidFill>
              <a:srgbClr val="002600"/>
            </a:solidFill>
            <a:round/>
            <a:headEnd/>
            <a:tailEnd/>
          </a:ln>
        </p:spPr>
        <p:txBody>
          <a:bodyPr/>
          <a:lstStyle/>
          <a:p>
            <a:endParaRPr lang="ja-JP" altLang="en-US"/>
          </a:p>
        </p:txBody>
      </p:sp>
      <p:sp>
        <p:nvSpPr>
          <p:cNvPr id="5162" name="Line 37"/>
          <p:cNvSpPr>
            <a:spLocks noChangeShapeType="1"/>
          </p:cNvSpPr>
          <p:nvPr/>
        </p:nvSpPr>
        <p:spPr bwMode="auto">
          <a:xfrm>
            <a:off x="3836988" y="2408163"/>
            <a:ext cx="206375" cy="0"/>
          </a:xfrm>
          <a:prstGeom prst="line">
            <a:avLst/>
          </a:prstGeom>
          <a:noFill/>
          <a:ln w="19050">
            <a:solidFill>
              <a:srgbClr val="003366"/>
            </a:solidFill>
            <a:round/>
            <a:headEnd/>
            <a:tailEnd/>
          </a:ln>
        </p:spPr>
        <p:txBody>
          <a:bodyPr/>
          <a:lstStyle/>
          <a:p>
            <a:endParaRPr lang="ja-JP" altLang="en-US"/>
          </a:p>
        </p:txBody>
      </p:sp>
      <p:sp>
        <p:nvSpPr>
          <p:cNvPr id="5163" name="Line 38"/>
          <p:cNvSpPr>
            <a:spLocks noChangeShapeType="1"/>
          </p:cNvSpPr>
          <p:nvPr/>
        </p:nvSpPr>
        <p:spPr bwMode="auto">
          <a:xfrm rot="5400000">
            <a:off x="3936207" y="2429593"/>
            <a:ext cx="139700" cy="87313"/>
          </a:xfrm>
          <a:prstGeom prst="line">
            <a:avLst/>
          </a:prstGeom>
          <a:noFill/>
          <a:ln w="19050">
            <a:solidFill>
              <a:srgbClr val="003366"/>
            </a:solidFill>
            <a:round/>
            <a:headEnd/>
            <a:tailEnd/>
          </a:ln>
        </p:spPr>
        <p:txBody>
          <a:bodyPr/>
          <a:lstStyle/>
          <a:p>
            <a:endParaRPr lang="ja-JP" altLang="en-US"/>
          </a:p>
        </p:txBody>
      </p:sp>
      <p:grpSp>
        <p:nvGrpSpPr>
          <p:cNvPr id="3" name="Group 39"/>
          <p:cNvGrpSpPr>
            <a:grpSpLocks/>
          </p:cNvGrpSpPr>
          <p:nvPr/>
        </p:nvGrpSpPr>
        <p:grpSpPr bwMode="auto">
          <a:xfrm>
            <a:off x="6842125" y="2263700"/>
            <a:ext cx="227013" cy="550863"/>
            <a:chOff x="2205" y="1623"/>
            <a:chExt cx="318" cy="590"/>
          </a:xfrm>
        </p:grpSpPr>
        <p:sp>
          <p:nvSpPr>
            <p:cNvPr id="5181" name="Oval 40"/>
            <p:cNvSpPr>
              <a:spLocks noChangeArrowheads="1"/>
            </p:cNvSpPr>
            <p:nvPr/>
          </p:nvSpPr>
          <p:spPr bwMode="auto">
            <a:xfrm>
              <a:off x="2205" y="1623"/>
              <a:ext cx="318" cy="590"/>
            </a:xfrm>
            <a:prstGeom prst="ellipse">
              <a:avLst/>
            </a:prstGeom>
            <a:solidFill>
              <a:srgbClr val="FFCCFF"/>
            </a:solidFill>
            <a:ln w="12700" algn="ctr">
              <a:noFill/>
              <a:round/>
              <a:headEnd/>
              <a:tailEnd/>
            </a:ln>
          </p:spPr>
          <p:txBody>
            <a:bodyPr wrap="none" lIns="0" tIns="0" rIns="0" bIns="0" anchor="ctr">
              <a:spAutoFit/>
            </a:bodyPr>
            <a:lstStyle/>
            <a:p>
              <a:endParaRPr lang="ja-JP" altLang="en-US"/>
            </a:p>
          </p:txBody>
        </p:sp>
        <p:sp>
          <p:nvSpPr>
            <p:cNvPr id="5182" name="Line 41"/>
            <p:cNvSpPr>
              <a:spLocks noChangeShapeType="1"/>
            </p:cNvSpPr>
            <p:nvPr/>
          </p:nvSpPr>
          <p:spPr bwMode="auto">
            <a:xfrm>
              <a:off x="2341" y="1623"/>
              <a:ext cx="0" cy="590"/>
            </a:xfrm>
            <a:prstGeom prst="line">
              <a:avLst/>
            </a:prstGeom>
            <a:noFill/>
            <a:ln w="6350">
              <a:solidFill>
                <a:srgbClr val="FF00FF"/>
              </a:solidFill>
              <a:round/>
              <a:headEnd/>
              <a:tailEnd/>
            </a:ln>
          </p:spPr>
          <p:txBody>
            <a:bodyPr wrap="none" lIns="0" tIns="0" rIns="0" bIns="0">
              <a:spAutoFit/>
            </a:bodyPr>
            <a:lstStyle/>
            <a:p>
              <a:endParaRPr lang="ja-JP" altLang="en-US"/>
            </a:p>
          </p:txBody>
        </p:sp>
        <p:sp>
          <p:nvSpPr>
            <p:cNvPr id="5183" name="Line 42"/>
            <p:cNvSpPr>
              <a:spLocks noChangeShapeType="1"/>
            </p:cNvSpPr>
            <p:nvPr/>
          </p:nvSpPr>
          <p:spPr bwMode="auto">
            <a:xfrm>
              <a:off x="2387" y="1623"/>
              <a:ext cx="0" cy="590"/>
            </a:xfrm>
            <a:prstGeom prst="line">
              <a:avLst/>
            </a:prstGeom>
            <a:noFill/>
            <a:ln w="6350">
              <a:solidFill>
                <a:srgbClr val="FF00FF"/>
              </a:solidFill>
              <a:round/>
              <a:headEnd/>
              <a:tailEnd/>
            </a:ln>
          </p:spPr>
          <p:txBody>
            <a:bodyPr wrap="none" lIns="0" tIns="0" rIns="0" bIns="0">
              <a:spAutoFit/>
            </a:bodyPr>
            <a:lstStyle/>
            <a:p>
              <a:endParaRPr lang="ja-JP" altLang="en-US"/>
            </a:p>
          </p:txBody>
        </p:sp>
        <p:sp>
          <p:nvSpPr>
            <p:cNvPr id="5184" name="Line 43"/>
            <p:cNvSpPr>
              <a:spLocks noChangeShapeType="1"/>
            </p:cNvSpPr>
            <p:nvPr/>
          </p:nvSpPr>
          <p:spPr bwMode="auto">
            <a:xfrm>
              <a:off x="2432" y="1647"/>
              <a:ext cx="0" cy="544"/>
            </a:xfrm>
            <a:prstGeom prst="line">
              <a:avLst/>
            </a:prstGeom>
            <a:noFill/>
            <a:ln w="6350">
              <a:solidFill>
                <a:srgbClr val="FF00FF"/>
              </a:solidFill>
              <a:round/>
              <a:headEnd/>
              <a:tailEnd/>
            </a:ln>
          </p:spPr>
          <p:txBody>
            <a:bodyPr lIns="0" tIns="0" rIns="0" bIns="0">
              <a:spAutoFit/>
            </a:bodyPr>
            <a:lstStyle/>
            <a:p>
              <a:endParaRPr lang="ja-JP" altLang="en-US"/>
            </a:p>
          </p:txBody>
        </p:sp>
        <p:sp>
          <p:nvSpPr>
            <p:cNvPr id="5185" name="Line 44"/>
            <p:cNvSpPr>
              <a:spLocks noChangeShapeType="1"/>
            </p:cNvSpPr>
            <p:nvPr/>
          </p:nvSpPr>
          <p:spPr bwMode="auto">
            <a:xfrm>
              <a:off x="2477" y="1714"/>
              <a:ext cx="1" cy="408"/>
            </a:xfrm>
            <a:prstGeom prst="line">
              <a:avLst/>
            </a:prstGeom>
            <a:noFill/>
            <a:ln w="6350">
              <a:solidFill>
                <a:srgbClr val="FF00FF"/>
              </a:solidFill>
              <a:round/>
              <a:headEnd/>
              <a:tailEnd/>
            </a:ln>
          </p:spPr>
          <p:txBody>
            <a:bodyPr lIns="0" tIns="0" rIns="0" bIns="0">
              <a:spAutoFit/>
            </a:bodyPr>
            <a:lstStyle/>
            <a:p>
              <a:endParaRPr lang="ja-JP" altLang="en-US"/>
            </a:p>
          </p:txBody>
        </p:sp>
        <p:sp>
          <p:nvSpPr>
            <p:cNvPr id="5186" name="Line 45"/>
            <p:cNvSpPr>
              <a:spLocks noChangeShapeType="1"/>
            </p:cNvSpPr>
            <p:nvPr/>
          </p:nvSpPr>
          <p:spPr bwMode="auto">
            <a:xfrm>
              <a:off x="2296" y="1647"/>
              <a:ext cx="0" cy="544"/>
            </a:xfrm>
            <a:prstGeom prst="line">
              <a:avLst/>
            </a:prstGeom>
            <a:noFill/>
            <a:ln w="6350">
              <a:solidFill>
                <a:srgbClr val="FF00FF"/>
              </a:solidFill>
              <a:round/>
              <a:headEnd/>
              <a:tailEnd/>
            </a:ln>
          </p:spPr>
          <p:txBody>
            <a:bodyPr lIns="0" tIns="0" rIns="0" bIns="0">
              <a:spAutoFit/>
            </a:bodyPr>
            <a:lstStyle/>
            <a:p>
              <a:endParaRPr lang="ja-JP" altLang="en-US"/>
            </a:p>
          </p:txBody>
        </p:sp>
        <p:sp>
          <p:nvSpPr>
            <p:cNvPr id="5187" name="Line 46"/>
            <p:cNvSpPr>
              <a:spLocks noChangeShapeType="1"/>
            </p:cNvSpPr>
            <p:nvPr/>
          </p:nvSpPr>
          <p:spPr bwMode="auto">
            <a:xfrm>
              <a:off x="2251" y="1714"/>
              <a:ext cx="0" cy="408"/>
            </a:xfrm>
            <a:prstGeom prst="line">
              <a:avLst/>
            </a:prstGeom>
            <a:noFill/>
            <a:ln w="6350">
              <a:solidFill>
                <a:srgbClr val="FF00FF"/>
              </a:solidFill>
              <a:round/>
              <a:headEnd/>
              <a:tailEnd/>
            </a:ln>
          </p:spPr>
          <p:txBody>
            <a:bodyPr lIns="0" tIns="0" rIns="0" bIns="0">
              <a:spAutoFit/>
            </a:bodyPr>
            <a:lstStyle/>
            <a:p>
              <a:endParaRPr lang="ja-JP" altLang="en-US"/>
            </a:p>
          </p:txBody>
        </p:sp>
        <p:sp>
          <p:nvSpPr>
            <p:cNvPr id="5188" name="Oval 47"/>
            <p:cNvSpPr>
              <a:spLocks noChangeArrowheads="1"/>
            </p:cNvSpPr>
            <p:nvPr/>
          </p:nvSpPr>
          <p:spPr bwMode="auto">
            <a:xfrm>
              <a:off x="2205" y="1623"/>
              <a:ext cx="318" cy="590"/>
            </a:xfrm>
            <a:prstGeom prst="ellipse">
              <a:avLst/>
            </a:prstGeom>
            <a:noFill/>
            <a:ln w="19050" algn="ctr">
              <a:solidFill>
                <a:srgbClr val="800080"/>
              </a:solidFill>
              <a:round/>
              <a:headEnd/>
              <a:tailEnd/>
            </a:ln>
          </p:spPr>
          <p:txBody>
            <a:bodyPr wrap="none" lIns="0" tIns="0" rIns="0" bIns="0" anchor="ctr">
              <a:spAutoFit/>
            </a:bodyPr>
            <a:lstStyle/>
            <a:p>
              <a:endParaRPr lang="ja-JP" altLang="en-US"/>
            </a:p>
          </p:txBody>
        </p:sp>
      </p:grpSp>
      <p:sp>
        <p:nvSpPr>
          <p:cNvPr id="5165" name="Text Box 49"/>
          <p:cNvSpPr txBox="1">
            <a:spLocks noChangeArrowheads="1"/>
          </p:cNvSpPr>
          <p:nvPr/>
        </p:nvSpPr>
        <p:spPr bwMode="auto">
          <a:xfrm>
            <a:off x="1585913" y="3487663"/>
            <a:ext cx="1400175" cy="457200"/>
          </a:xfrm>
          <a:prstGeom prst="rect">
            <a:avLst/>
          </a:prstGeom>
          <a:noFill/>
          <a:ln w="12700" algn="ctr">
            <a:noFill/>
            <a:miter lim="800000"/>
            <a:headEnd/>
            <a:tailEnd/>
          </a:ln>
        </p:spPr>
        <p:txBody>
          <a:bodyPr wrap="none" lIns="90000" tIns="46800" rIns="90000" bIns="46800">
            <a:spAutoFit/>
          </a:bodyPr>
          <a:lstStyle/>
          <a:p>
            <a:r>
              <a:rPr lang="ja-JP" altLang="en-US"/>
              <a:t>物体表面</a:t>
            </a:r>
          </a:p>
        </p:txBody>
      </p:sp>
      <p:sp>
        <p:nvSpPr>
          <p:cNvPr id="5166" name="Text Box 50"/>
          <p:cNvSpPr txBox="1">
            <a:spLocks noChangeArrowheads="1"/>
          </p:cNvSpPr>
          <p:nvPr/>
        </p:nvSpPr>
        <p:spPr bwMode="auto">
          <a:xfrm>
            <a:off x="5114925" y="3703563"/>
            <a:ext cx="1400175" cy="457200"/>
          </a:xfrm>
          <a:prstGeom prst="rect">
            <a:avLst/>
          </a:prstGeom>
          <a:noFill/>
          <a:ln w="12700" algn="ctr">
            <a:noFill/>
            <a:miter lim="800000"/>
            <a:headEnd/>
            <a:tailEnd/>
          </a:ln>
        </p:spPr>
        <p:txBody>
          <a:bodyPr wrap="none" lIns="90000" tIns="46800" rIns="90000" bIns="46800">
            <a:spAutoFit/>
          </a:bodyPr>
          <a:lstStyle/>
          <a:p>
            <a:r>
              <a:rPr lang="ja-JP" altLang="en-US"/>
              <a:t>画像平面</a:t>
            </a:r>
          </a:p>
        </p:txBody>
      </p:sp>
      <p:sp>
        <p:nvSpPr>
          <p:cNvPr id="5167" name="Text Box 51"/>
          <p:cNvSpPr txBox="1">
            <a:spLocks noChangeArrowheads="1"/>
          </p:cNvSpPr>
          <p:nvPr/>
        </p:nvSpPr>
        <p:spPr bwMode="auto">
          <a:xfrm>
            <a:off x="7131050" y="2768525"/>
            <a:ext cx="896938" cy="457200"/>
          </a:xfrm>
          <a:prstGeom prst="rect">
            <a:avLst/>
          </a:prstGeom>
          <a:noFill/>
          <a:ln w="12700" algn="ctr">
            <a:noFill/>
            <a:miter lim="800000"/>
            <a:headEnd/>
            <a:tailEnd/>
          </a:ln>
        </p:spPr>
        <p:txBody>
          <a:bodyPr wrap="none" lIns="90000" tIns="46800" rIns="90000" bIns="46800">
            <a:spAutoFit/>
          </a:bodyPr>
          <a:lstStyle/>
          <a:p>
            <a:r>
              <a:rPr lang="ja-JP" altLang="en-US"/>
              <a:t>カメラ</a:t>
            </a:r>
          </a:p>
        </p:txBody>
      </p:sp>
      <p:sp>
        <p:nvSpPr>
          <p:cNvPr id="5168" name="Text Box 53"/>
          <p:cNvSpPr txBox="1">
            <a:spLocks noChangeArrowheads="1"/>
          </p:cNvSpPr>
          <p:nvPr/>
        </p:nvSpPr>
        <p:spPr bwMode="auto">
          <a:xfrm>
            <a:off x="2378075" y="1519163"/>
            <a:ext cx="1400175" cy="457200"/>
          </a:xfrm>
          <a:prstGeom prst="rect">
            <a:avLst/>
          </a:prstGeom>
          <a:noFill/>
          <a:ln w="12700" algn="ctr">
            <a:noFill/>
            <a:miter lim="800000"/>
            <a:headEnd/>
            <a:tailEnd/>
          </a:ln>
        </p:spPr>
        <p:txBody>
          <a:bodyPr wrap="none" lIns="90000" tIns="46800" rIns="90000" bIns="46800">
            <a:spAutoFit/>
          </a:bodyPr>
          <a:lstStyle/>
          <a:p>
            <a:r>
              <a:rPr lang="ja-JP" altLang="en-US"/>
              <a:t>表面法線</a:t>
            </a:r>
          </a:p>
        </p:txBody>
      </p:sp>
      <p:graphicFrame>
        <p:nvGraphicFramePr>
          <p:cNvPr id="5123" name="Object 3"/>
          <p:cNvGraphicFramePr>
            <a:graphicFrameLocks noChangeAspect="1"/>
          </p:cNvGraphicFramePr>
          <p:nvPr/>
        </p:nvGraphicFramePr>
        <p:xfrm>
          <a:off x="2090738" y="1760463"/>
          <a:ext cx="244475" cy="342900"/>
        </p:xfrm>
        <a:graphic>
          <a:graphicData uri="http://schemas.openxmlformats.org/presentationml/2006/ole">
            <mc:AlternateContent xmlns:mc="http://schemas.openxmlformats.org/markup-compatibility/2006">
              <mc:Choice xmlns:v="urn:schemas-microsoft-com:vml" Requires="v">
                <p:oleObj name="数式" r:id="rId2" imgW="126720" imgH="177480" progId="Equation.3">
                  <p:embed/>
                </p:oleObj>
              </mc:Choice>
              <mc:Fallback>
                <p:oleObj name="数式" r:id="rId2" imgW="126720" imgH="177480" progId="Equation.3">
                  <p:embed/>
                  <p:pic>
                    <p:nvPicPr>
                      <p:cNvPr id="512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38" y="1760463"/>
                        <a:ext cx="244475" cy="342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4"/>
          <p:cNvGraphicFramePr>
            <a:graphicFrameLocks noChangeAspect="1"/>
          </p:cNvGraphicFramePr>
          <p:nvPr/>
        </p:nvGraphicFramePr>
        <p:xfrm>
          <a:off x="2593975" y="2047800"/>
          <a:ext cx="244475" cy="342900"/>
        </p:xfrm>
        <a:graphic>
          <a:graphicData uri="http://schemas.openxmlformats.org/presentationml/2006/ole">
            <mc:AlternateContent xmlns:mc="http://schemas.openxmlformats.org/markup-compatibility/2006">
              <mc:Choice xmlns:v="urn:schemas-microsoft-com:vml" Requires="v">
                <p:oleObj name="数式" r:id="rId4" imgW="126720" imgH="177480" progId="Equation.3">
                  <p:embed/>
                </p:oleObj>
              </mc:Choice>
              <mc:Fallback>
                <p:oleObj name="数式" r:id="rId4" imgW="126720" imgH="177480" progId="Equation.3">
                  <p:embed/>
                  <p:pic>
                    <p:nvPicPr>
                      <p:cNvPr id="512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3975" y="2047800"/>
                        <a:ext cx="244475" cy="342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5" name="Object 5"/>
          <p:cNvGraphicFramePr>
            <a:graphicFrameLocks noChangeAspect="1"/>
          </p:cNvGraphicFramePr>
          <p:nvPr/>
        </p:nvGraphicFramePr>
        <p:xfrm>
          <a:off x="6165850" y="1441375"/>
          <a:ext cx="244475" cy="390525"/>
        </p:xfrm>
        <a:graphic>
          <a:graphicData uri="http://schemas.openxmlformats.org/presentationml/2006/ole">
            <mc:AlternateContent xmlns:mc="http://schemas.openxmlformats.org/markup-compatibility/2006">
              <mc:Choice xmlns:v="urn:schemas-microsoft-com:vml" Requires="v">
                <p:oleObj name="数式" r:id="rId6" imgW="126720" imgH="203040" progId="Equation.3">
                  <p:embed/>
                </p:oleObj>
              </mc:Choice>
              <mc:Fallback>
                <p:oleObj name="数式" r:id="rId6" imgW="126720" imgH="203040" progId="Equation.3">
                  <p:embed/>
                  <p:pic>
                    <p:nvPicPr>
                      <p:cNvPr id="512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5850" y="1441375"/>
                        <a:ext cx="244475" cy="3905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6" name="Object 6"/>
          <p:cNvGraphicFramePr>
            <a:graphicFrameLocks noChangeAspect="1"/>
          </p:cNvGraphicFramePr>
          <p:nvPr/>
        </p:nvGraphicFramePr>
        <p:xfrm>
          <a:off x="1585913" y="1184200"/>
          <a:ext cx="292100" cy="415925"/>
        </p:xfrm>
        <a:graphic>
          <a:graphicData uri="http://schemas.openxmlformats.org/presentationml/2006/ole">
            <mc:AlternateContent xmlns:mc="http://schemas.openxmlformats.org/markup-compatibility/2006">
              <mc:Choice xmlns:v="urn:schemas-microsoft-com:vml" Requires="v">
                <p:oleObj name="数式" r:id="rId8" imgW="152280" imgH="215640" progId="Equation.3">
                  <p:embed/>
                </p:oleObj>
              </mc:Choice>
              <mc:Fallback>
                <p:oleObj name="数式" r:id="rId8" imgW="152280" imgH="215640" progId="Equation.3">
                  <p:embed/>
                  <p:pic>
                    <p:nvPicPr>
                      <p:cNvPr id="5126"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5913" y="1184200"/>
                        <a:ext cx="292100" cy="4159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7" name="Object 7"/>
          <p:cNvGraphicFramePr>
            <a:graphicFrameLocks noChangeAspect="1"/>
          </p:cNvGraphicFramePr>
          <p:nvPr/>
        </p:nvGraphicFramePr>
        <p:xfrm>
          <a:off x="938213" y="2695500"/>
          <a:ext cx="266700" cy="439738"/>
        </p:xfrm>
        <a:graphic>
          <a:graphicData uri="http://schemas.openxmlformats.org/presentationml/2006/ole">
            <mc:AlternateContent xmlns:mc="http://schemas.openxmlformats.org/markup-compatibility/2006">
              <mc:Choice xmlns:v="urn:schemas-microsoft-com:vml" Requires="v">
                <p:oleObj name="数式" r:id="rId10" imgW="139680" imgH="228600" progId="Equation.3">
                  <p:embed/>
                </p:oleObj>
              </mc:Choice>
              <mc:Fallback>
                <p:oleObj name="数式" r:id="rId10" imgW="139680" imgH="228600" progId="Equation.3">
                  <p:embed/>
                  <p:pic>
                    <p:nvPicPr>
                      <p:cNvPr id="5127"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213" y="2695500"/>
                        <a:ext cx="266700" cy="4397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8" name="Object 8"/>
          <p:cNvGraphicFramePr>
            <a:graphicFrameLocks noChangeAspect="1"/>
          </p:cNvGraphicFramePr>
          <p:nvPr/>
        </p:nvGraphicFramePr>
        <p:xfrm>
          <a:off x="6503988" y="2336725"/>
          <a:ext cx="195262" cy="368300"/>
        </p:xfrm>
        <a:graphic>
          <a:graphicData uri="http://schemas.openxmlformats.org/presentationml/2006/ole">
            <mc:AlternateContent xmlns:mc="http://schemas.openxmlformats.org/markup-compatibility/2006">
              <mc:Choice xmlns:v="urn:schemas-microsoft-com:vml" Requires="v">
                <p:oleObj name="数式" r:id="rId12" imgW="101520" imgH="190440" progId="Equation.3">
                  <p:embed/>
                </p:oleObj>
              </mc:Choice>
              <mc:Fallback>
                <p:oleObj name="数式" r:id="rId12" imgW="101520" imgH="190440" progId="Equation.3">
                  <p:embed/>
                  <p:pic>
                    <p:nvPicPr>
                      <p:cNvPr id="5128"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3988" y="2336725"/>
                        <a:ext cx="195262" cy="3683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9" name="Object 9"/>
          <p:cNvGraphicFramePr>
            <a:graphicFrameLocks noChangeAspect="1"/>
          </p:cNvGraphicFramePr>
          <p:nvPr/>
        </p:nvGraphicFramePr>
        <p:xfrm>
          <a:off x="4294188" y="2263700"/>
          <a:ext cx="244475" cy="244475"/>
        </p:xfrm>
        <a:graphic>
          <a:graphicData uri="http://schemas.openxmlformats.org/presentationml/2006/ole">
            <mc:AlternateContent xmlns:mc="http://schemas.openxmlformats.org/markup-compatibility/2006">
              <mc:Choice xmlns:v="urn:schemas-microsoft-com:vml" Requires="v">
                <p:oleObj name="数式" r:id="rId14" imgW="126720" imgH="126720" progId="Equation.3">
                  <p:embed/>
                </p:oleObj>
              </mc:Choice>
              <mc:Fallback>
                <p:oleObj name="数式" r:id="rId14" imgW="126720" imgH="126720" progId="Equation.3">
                  <p:embed/>
                  <p:pic>
                    <p:nvPicPr>
                      <p:cNvPr id="5129"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94188" y="2263700"/>
                        <a:ext cx="244475" cy="2444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0" name="Object 10"/>
          <p:cNvGraphicFramePr>
            <a:graphicFrameLocks noChangeAspect="1"/>
          </p:cNvGraphicFramePr>
          <p:nvPr/>
        </p:nvGraphicFramePr>
        <p:xfrm>
          <a:off x="6267450" y="2263700"/>
          <a:ext cx="244475" cy="244475"/>
        </p:xfrm>
        <a:graphic>
          <a:graphicData uri="http://schemas.openxmlformats.org/presentationml/2006/ole">
            <mc:AlternateContent xmlns:mc="http://schemas.openxmlformats.org/markup-compatibility/2006">
              <mc:Choice xmlns:v="urn:schemas-microsoft-com:vml" Requires="v">
                <p:oleObj name="数式" r:id="rId16" imgW="126720" imgH="126720" progId="Equation.3">
                  <p:embed/>
                </p:oleObj>
              </mc:Choice>
              <mc:Fallback>
                <p:oleObj name="数式" r:id="rId16" imgW="126720" imgH="126720" progId="Equation.3">
                  <p:embed/>
                  <p:pic>
                    <p:nvPicPr>
                      <p:cNvPr id="5130"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67450" y="2263700"/>
                        <a:ext cx="244475" cy="2444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1" name="Object 11"/>
          <p:cNvGraphicFramePr>
            <a:graphicFrameLocks noChangeAspect="1"/>
          </p:cNvGraphicFramePr>
          <p:nvPr/>
        </p:nvGraphicFramePr>
        <p:xfrm>
          <a:off x="4067175" y="1700138"/>
          <a:ext cx="244475" cy="269875"/>
        </p:xfrm>
        <a:graphic>
          <a:graphicData uri="http://schemas.openxmlformats.org/presentationml/2006/ole">
            <mc:AlternateContent xmlns:mc="http://schemas.openxmlformats.org/markup-compatibility/2006">
              <mc:Choice xmlns:v="urn:schemas-microsoft-com:vml" Requires="v">
                <p:oleObj name="数式" r:id="rId18" imgW="126720" imgH="139680" progId="Equation.3">
                  <p:embed/>
                </p:oleObj>
              </mc:Choice>
              <mc:Fallback>
                <p:oleObj name="数式" r:id="rId18" imgW="126720" imgH="139680" progId="Equation.3">
                  <p:embed/>
                  <p:pic>
                    <p:nvPicPr>
                      <p:cNvPr id="5131" name="Object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67175" y="1700138"/>
                        <a:ext cx="244475" cy="2698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2" name="Object 12"/>
          <p:cNvGraphicFramePr>
            <a:graphicFrameLocks noChangeAspect="1"/>
          </p:cNvGraphicFramePr>
          <p:nvPr/>
        </p:nvGraphicFramePr>
        <p:xfrm>
          <a:off x="5259388" y="1976363"/>
          <a:ext cx="244475" cy="342900"/>
        </p:xfrm>
        <a:graphic>
          <a:graphicData uri="http://schemas.openxmlformats.org/presentationml/2006/ole">
            <mc:AlternateContent xmlns:mc="http://schemas.openxmlformats.org/markup-compatibility/2006">
              <mc:Choice xmlns:v="urn:schemas-microsoft-com:vml" Requires="v">
                <p:oleObj name="数式" r:id="rId20" imgW="126720" imgH="177480" progId="Equation.3">
                  <p:embed/>
                </p:oleObj>
              </mc:Choice>
              <mc:Fallback>
                <p:oleObj name="数式" r:id="rId20" imgW="126720" imgH="177480" progId="Equation.3">
                  <p:embed/>
                  <p:pic>
                    <p:nvPicPr>
                      <p:cNvPr id="5132" name="Object 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59388" y="1976363"/>
                        <a:ext cx="244475" cy="342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3" name="Object 13"/>
          <p:cNvGraphicFramePr>
            <a:graphicFrameLocks noChangeAspect="1"/>
          </p:cNvGraphicFramePr>
          <p:nvPr/>
        </p:nvGraphicFramePr>
        <p:xfrm>
          <a:off x="4211638" y="2636763"/>
          <a:ext cx="268287" cy="317500"/>
        </p:xfrm>
        <a:graphic>
          <a:graphicData uri="http://schemas.openxmlformats.org/presentationml/2006/ole">
            <mc:AlternateContent xmlns:mc="http://schemas.openxmlformats.org/markup-compatibility/2006">
              <mc:Choice xmlns:v="urn:schemas-microsoft-com:vml" Requires="v">
                <p:oleObj name="数式" r:id="rId22" imgW="139680" imgH="164880" progId="Equation.3">
                  <p:embed/>
                </p:oleObj>
              </mc:Choice>
              <mc:Fallback>
                <p:oleObj name="数式" r:id="rId22" imgW="139680" imgH="164880" progId="Equation.3">
                  <p:embed/>
                  <p:pic>
                    <p:nvPicPr>
                      <p:cNvPr id="5133" name="Object 1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11638" y="2636763"/>
                        <a:ext cx="268287" cy="3175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4" name="Object 14"/>
          <p:cNvGraphicFramePr>
            <a:graphicFrameLocks noChangeAspect="1"/>
          </p:cNvGraphicFramePr>
          <p:nvPr/>
        </p:nvGraphicFramePr>
        <p:xfrm>
          <a:off x="5475288" y="1616000"/>
          <a:ext cx="268287" cy="392113"/>
        </p:xfrm>
        <a:graphic>
          <a:graphicData uri="http://schemas.openxmlformats.org/presentationml/2006/ole">
            <mc:AlternateContent xmlns:mc="http://schemas.openxmlformats.org/markup-compatibility/2006">
              <mc:Choice xmlns:v="urn:schemas-microsoft-com:vml" Requires="v">
                <p:oleObj name="数式" r:id="rId24" imgW="139680" imgH="203040" progId="Equation.3">
                  <p:embed/>
                </p:oleObj>
              </mc:Choice>
              <mc:Fallback>
                <p:oleObj name="数式" r:id="rId24" imgW="139680" imgH="203040" progId="Equation.3">
                  <p:embed/>
                  <p:pic>
                    <p:nvPicPr>
                      <p:cNvPr id="5134" name="Object 1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75288" y="1616000"/>
                        <a:ext cx="268287" cy="3921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69" name="AutoShape 73"/>
          <p:cNvSpPr>
            <a:spLocks noChangeArrowheads="1"/>
          </p:cNvSpPr>
          <p:nvPr/>
        </p:nvSpPr>
        <p:spPr bwMode="auto">
          <a:xfrm>
            <a:off x="468313" y="1123875"/>
            <a:ext cx="8207375" cy="3097213"/>
          </a:xfrm>
          <a:prstGeom prst="roundRect">
            <a:avLst>
              <a:gd name="adj" fmla="val 8597"/>
            </a:avLst>
          </a:prstGeom>
          <a:noFill/>
          <a:ln w="12700" algn="ctr">
            <a:solidFill>
              <a:schemeClr val="tx2"/>
            </a:solidFill>
            <a:round/>
            <a:headEnd/>
            <a:tailEnd/>
          </a:ln>
        </p:spPr>
        <p:txBody>
          <a:bodyPr lIns="90000" tIns="46800" rIns="90000" bIns="46800" anchor="ctr">
            <a:spAutoFit/>
          </a:bodyPr>
          <a:lstStyle/>
          <a:p>
            <a:endParaRPr lang="ja-JP" altLang="en-US"/>
          </a:p>
        </p:txBody>
      </p:sp>
      <p:sp>
        <p:nvSpPr>
          <p:cNvPr id="5176" name="Line 17"/>
          <p:cNvSpPr>
            <a:spLocks noChangeShapeType="1"/>
          </p:cNvSpPr>
          <p:nvPr/>
        </p:nvSpPr>
        <p:spPr bwMode="auto">
          <a:xfrm>
            <a:off x="3751263" y="2551038"/>
            <a:ext cx="503237" cy="215900"/>
          </a:xfrm>
          <a:prstGeom prst="line">
            <a:avLst/>
          </a:prstGeom>
          <a:noFill/>
          <a:ln w="38100">
            <a:solidFill>
              <a:srgbClr val="400040"/>
            </a:solidFill>
            <a:round/>
            <a:headEnd/>
            <a:tailEnd type="triangle" w="med" len="med"/>
          </a:ln>
        </p:spPr>
        <p:txBody>
          <a:bodyPr/>
          <a:lstStyle/>
          <a:p>
            <a:endParaRPr lang="ja-JP" altLang="en-US"/>
          </a:p>
        </p:txBody>
      </p:sp>
      <p:sp>
        <p:nvSpPr>
          <p:cNvPr id="5177" name="Line 81"/>
          <p:cNvSpPr>
            <a:spLocks noChangeShapeType="1"/>
          </p:cNvSpPr>
          <p:nvPr/>
        </p:nvSpPr>
        <p:spPr bwMode="auto">
          <a:xfrm>
            <a:off x="3924300" y="2624063"/>
            <a:ext cx="206375" cy="0"/>
          </a:xfrm>
          <a:prstGeom prst="line">
            <a:avLst/>
          </a:prstGeom>
          <a:noFill/>
          <a:ln w="19050">
            <a:solidFill>
              <a:srgbClr val="003366"/>
            </a:solidFill>
            <a:round/>
            <a:headEnd/>
            <a:tailEnd/>
          </a:ln>
        </p:spPr>
        <p:txBody>
          <a:bodyPr/>
          <a:lstStyle/>
          <a:p>
            <a:endParaRPr lang="ja-JP" altLang="en-US"/>
          </a:p>
        </p:txBody>
      </p:sp>
      <p:sp>
        <p:nvSpPr>
          <p:cNvPr id="5178" name="Line 84"/>
          <p:cNvSpPr>
            <a:spLocks noChangeShapeType="1"/>
          </p:cNvSpPr>
          <p:nvPr/>
        </p:nvSpPr>
        <p:spPr bwMode="auto">
          <a:xfrm>
            <a:off x="3971925" y="2546275"/>
            <a:ext cx="144463" cy="71438"/>
          </a:xfrm>
          <a:prstGeom prst="line">
            <a:avLst/>
          </a:prstGeom>
          <a:noFill/>
          <a:ln w="19050">
            <a:solidFill>
              <a:srgbClr val="003366"/>
            </a:solidFill>
            <a:round/>
            <a:headEnd/>
            <a:tailEnd/>
          </a:ln>
        </p:spPr>
        <p:txBody>
          <a:bodyPr/>
          <a:lstStyle/>
          <a:p>
            <a:endParaRPr lang="ja-JP" altLang="en-US"/>
          </a:p>
        </p:txBody>
      </p:sp>
      <p:sp>
        <p:nvSpPr>
          <p:cNvPr id="5179" name="Line 82"/>
          <p:cNvSpPr>
            <a:spLocks noChangeShapeType="1"/>
          </p:cNvSpPr>
          <p:nvPr/>
        </p:nvSpPr>
        <p:spPr bwMode="auto">
          <a:xfrm rot="5400000">
            <a:off x="3898107" y="2518493"/>
            <a:ext cx="139700" cy="87313"/>
          </a:xfrm>
          <a:prstGeom prst="line">
            <a:avLst/>
          </a:prstGeom>
          <a:noFill/>
          <a:ln w="19050">
            <a:solidFill>
              <a:srgbClr val="003366"/>
            </a:solidFill>
            <a:round/>
            <a:headEnd/>
            <a:tailEnd/>
          </a:ln>
        </p:spPr>
        <p:txBody>
          <a:bodyPr/>
          <a:lstStyle/>
          <a:p>
            <a:endParaRPr lang="ja-JP" altLang="en-US"/>
          </a:p>
        </p:txBody>
      </p:sp>
      <p:sp>
        <p:nvSpPr>
          <p:cNvPr id="5180" name="Line 83"/>
          <p:cNvSpPr>
            <a:spLocks noChangeShapeType="1"/>
          </p:cNvSpPr>
          <p:nvPr/>
        </p:nvSpPr>
        <p:spPr bwMode="auto">
          <a:xfrm>
            <a:off x="3851275" y="2420863"/>
            <a:ext cx="144463" cy="71437"/>
          </a:xfrm>
          <a:prstGeom prst="line">
            <a:avLst/>
          </a:prstGeom>
          <a:noFill/>
          <a:ln w="19050">
            <a:solidFill>
              <a:srgbClr val="003366"/>
            </a:solidFill>
            <a:round/>
            <a:headEnd/>
            <a:tailEnd/>
          </a:ln>
        </p:spPr>
        <p:txBody>
          <a:bodyPr/>
          <a:lstStyle/>
          <a:p>
            <a:endParaRPr lang="ja-JP" altLang="en-US"/>
          </a:p>
        </p:txBody>
      </p:sp>
      <p:graphicFrame>
        <p:nvGraphicFramePr>
          <p:cNvPr id="83" name="Object 3"/>
          <p:cNvGraphicFramePr>
            <a:graphicFrameLocks noChangeAspect="1"/>
          </p:cNvGraphicFramePr>
          <p:nvPr/>
        </p:nvGraphicFramePr>
        <p:xfrm>
          <a:off x="1331640" y="4426247"/>
          <a:ext cx="6323013" cy="442913"/>
        </p:xfrm>
        <a:graphic>
          <a:graphicData uri="http://schemas.openxmlformats.org/presentationml/2006/ole">
            <mc:AlternateContent xmlns:mc="http://schemas.openxmlformats.org/markup-compatibility/2006">
              <mc:Choice xmlns:v="urn:schemas-microsoft-com:vml" Requires="v">
                <p:oleObj name="数式" r:id="rId26" imgW="3263760" imgH="228600" progId="Equation.3">
                  <p:embed/>
                </p:oleObj>
              </mc:Choice>
              <mc:Fallback>
                <p:oleObj name="数式" r:id="rId26" imgW="3263760" imgH="228600" progId="Equation.3">
                  <p:embed/>
                  <p:pic>
                    <p:nvPicPr>
                      <p:cNvPr id="83" name="Object 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31640" y="4426247"/>
                        <a:ext cx="6323013" cy="4429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765375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ja-JP" altLang="en-US" dirty="0"/>
              <a:t>形状計測アルゴリズム </a:t>
            </a:r>
            <a:r>
              <a:rPr lang="en-US" altLang="ja-JP" dirty="0"/>
              <a:t>[1]</a:t>
            </a:r>
            <a:endParaRPr lang="ja-JP" altLang="en-US" dirty="0"/>
          </a:p>
        </p:txBody>
      </p:sp>
      <p:sp>
        <p:nvSpPr>
          <p:cNvPr id="46084" name="Text Box 6"/>
          <p:cNvSpPr txBox="1">
            <a:spLocks noChangeArrowheads="1"/>
          </p:cNvSpPr>
          <p:nvPr/>
        </p:nvSpPr>
        <p:spPr bwMode="auto">
          <a:xfrm>
            <a:off x="5429256" y="620248"/>
            <a:ext cx="2041241" cy="648512"/>
          </a:xfrm>
          <a:prstGeom prst="rect">
            <a:avLst/>
          </a:prstGeom>
          <a:solidFill>
            <a:srgbClr val="000080"/>
          </a:solidFill>
          <a:ln w="38100" algn="ctr">
            <a:solidFill>
              <a:srgbClr val="993300"/>
            </a:solidFill>
            <a:miter lim="800000"/>
            <a:headEnd/>
            <a:tailEnd/>
          </a:ln>
        </p:spPr>
        <p:txBody>
          <a:bodyPr wrap="none" lIns="90000" tIns="46800" rIns="90000" bIns="46800">
            <a:spAutoFit/>
          </a:bodyPr>
          <a:lstStyle/>
          <a:p>
            <a:r>
              <a:rPr lang="ja-JP" altLang="en-US" dirty="0">
                <a:solidFill>
                  <a:srgbClr val="FFFFFF"/>
                </a:solidFill>
              </a:rPr>
              <a:t>反復計算</a:t>
            </a:r>
            <a:endParaRPr lang="en-US" altLang="ja-JP" dirty="0">
              <a:solidFill>
                <a:srgbClr val="FFFFFF"/>
              </a:solidFill>
            </a:endParaRPr>
          </a:p>
          <a:p>
            <a:r>
              <a:rPr lang="ja-JP" altLang="en-US" dirty="0">
                <a:solidFill>
                  <a:srgbClr val="FFFFFF"/>
                </a:solidFill>
              </a:rPr>
              <a:t>形状を更新していく</a:t>
            </a:r>
          </a:p>
        </p:txBody>
      </p:sp>
      <p:sp>
        <p:nvSpPr>
          <p:cNvPr id="187411" name="AutoShape 19"/>
          <p:cNvSpPr>
            <a:spLocks noChangeArrowheads="1"/>
          </p:cNvSpPr>
          <p:nvPr/>
        </p:nvSpPr>
        <p:spPr bwMode="auto">
          <a:xfrm rot="5400000">
            <a:off x="4068763" y="1556222"/>
            <a:ext cx="431800" cy="288925"/>
          </a:xfrm>
          <a:prstGeom prst="rightArrow">
            <a:avLst>
              <a:gd name="adj1" fmla="val 50000"/>
              <a:gd name="adj2" fmla="val 37363"/>
            </a:avLst>
          </a:prstGeom>
          <a:solidFill>
            <a:schemeClr val="accent1"/>
          </a:solidFill>
          <a:ln w="12700" algn="ctr">
            <a:noFill/>
            <a:miter lim="800000"/>
            <a:headEnd/>
            <a:tailEnd/>
          </a:ln>
        </p:spPr>
        <p:txBody>
          <a:bodyPr lIns="90000" tIns="46800" rIns="90000" bIns="46800" anchor="ctr">
            <a:spAutoFit/>
          </a:bodyPr>
          <a:lstStyle/>
          <a:p>
            <a:endParaRPr lang="ja-JP" altLang="en-US"/>
          </a:p>
        </p:txBody>
      </p:sp>
      <p:sp>
        <p:nvSpPr>
          <p:cNvPr id="187412" name="AutoShape 20"/>
          <p:cNvSpPr>
            <a:spLocks noChangeArrowheads="1"/>
          </p:cNvSpPr>
          <p:nvPr/>
        </p:nvSpPr>
        <p:spPr bwMode="auto">
          <a:xfrm rot="5400000">
            <a:off x="4068763" y="3932486"/>
            <a:ext cx="431800" cy="288925"/>
          </a:xfrm>
          <a:prstGeom prst="rightArrow">
            <a:avLst>
              <a:gd name="adj1" fmla="val 50000"/>
              <a:gd name="adj2" fmla="val 37363"/>
            </a:avLst>
          </a:prstGeom>
          <a:solidFill>
            <a:schemeClr val="accent1"/>
          </a:solidFill>
          <a:ln w="12700" algn="ctr">
            <a:noFill/>
            <a:miter lim="800000"/>
            <a:headEnd/>
            <a:tailEnd/>
          </a:ln>
        </p:spPr>
        <p:txBody>
          <a:bodyPr lIns="90000" tIns="46800" rIns="90000" bIns="46800" anchor="ctr">
            <a:spAutoFit/>
          </a:bodyPr>
          <a:lstStyle/>
          <a:p>
            <a:endParaRPr lang="ja-JP" altLang="en-US"/>
          </a:p>
        </p:txBody>
      </p:sp>
      <p:grpSp>
        <p:nvGrpSpPr>
          <p:cNvPr id="2" name="Group 85"/>
          <p:cNvGrpSpPr>
            <a:grpSpLocks/>
          </p:cNvGrpSpPr>
          <p:nvPr/>
        </p:nvGrpSpPr>
        <p:grpSpPr bwMode="auto">
          <a:xfrm>
            <a:off x="4502150" y="1555899"/>
            <a:ext cx="3957638" cy="288925"/>
            <a:chOff x="2836" y="1344"/>
            <a:chExt cx="2493" cy="182"/>
          </a:xfrm>
        </p:grpSpPr>
        <p:sp>
          <p:nvSpPr>
            <p:cNvPr id="46101" name="AutoShape 21"/>
            <p:cNvSpPr>
              <a:spLocks noChangeArrowheads="1"/>
            </p:cNvSpPr>
            <p:nvPr/>
          </p:nvSpPr>
          <p:spPr bwMode="auto">
            <a:xfrm rot="10800000">
              <a:off x="2836" y="1344"/>
              <a:ext cx="545" cy="182"/>
            </a:xfrm>
            <a:prstGeom prst="rightArrow">
              <a:avLst>
                <a:gd name="adj1" fmla="val 50556"/>
                <a:gd name="adj2" fmla="val 43961"/>
              </a:avLst>
            </a:prstGeom>
            <a:solidFill>
              <a:schemeClr val="accent1"/>
            </a:solidFill>
            <a:ln w="12700" algn="ctr">
              <a:noFill/>
              <a:miter lim="800000"/>
              <a:headEnd/>
              <a:tailEnd/>
            </a:ln>
          </p:spPr>
          <p:txBody>
            <a:bodyPr wrap="none" lIns="90000" tIns="46800" rIns="90000" bIns="46800" anchor="ctr">
              <a:spAutoFit/>
            </a:bodyPr>
            <a:lstStyle/>
            <a:p>
              <a:endParaRPr lang="ja-JP" altLang="en-US"/>
            </a:p>
          </p:txBody>
        </p:sp>
        <p:sp>
          <p:nvSpPr>
            <p:cNvPr id="46102" name="Rectangle 22"/>
            <p:cNvSpPr>
              <a:spLocks noChangeArrowheads="1"/>
            </p:cNvSpPr>
            <p:nvPr/>
          </p:nvSpPr>
          <p:spPr bwMode="auto">
            <a:xfrm rot="-5400000">
              <a:off x="4105" y="256"/>
              <a:ext cx="91" cy="2357"/>
            </a:xfrm>
            <a:prstGeom prst="rect">
              <a:avLst/>
            </a:prstGeom>
            <a:solidFill>
              <a:schemeClr val="accent1"/>
            </a:solidFill>
            <a:ln w="12700" algn="ctr">
              <a:noFill/>
              <a:miter lim="800000"/>
              <a:headEnd/>
              <a:tailEnd/>
            </a:ln>
          </p:spPr>
          <p:txBody>
            <a:bodyPr lIns="90000" tIns="46800" rIns="90000" bIns="46800" anchor="ctr">
              <a:spAutoFit/>
            </a:bodyPr>
            <a:lstStyle/>
            <a:p>
              <a:endParaRPr lang="ja-JP" altLang="en-US"/>
            </a:p>
          </p:txBody>
        </p:sp>
      </p:grpSp>
      <p:sp>
        <p:nvSpPr>
          <p:cNvPr id="187415" name="Rectangle 23"/>
          <p:cNvSpPr>
            <a:spLocks noChangeArrowheads="1"/>
          </p:cNvSpPr>
          <p:nvPr/>
        </p:nvSpPr>
        <p:spPr bwMode="auto">
          <a:xfrm rot="-5400000">
            <a:off x="6407944" y="2025675"/>
            <a:ext cx="144463" cy="3959225"/>
          </a:xfrm>
          <a:prstGeom prst="rect">
            <a:avLst/>
          </a:prstGeom>
          <a:solidFill>
            <a:schemeClr val="accent1"/>
          </a:solidFill>
          <a:ln w="12700" algn="ctr">
            <a:noFill/>
            <a:miter lim="800000"/>
            <a:headEnd/>
            <a:tailEnd/>
          </a:ln>
        </p:spPr>
        <p:txBody>
          <a:bodyPr lIns="90000" tIns="46800" rIns="90000" bIns="46800" anchor="ctr">
            <a:spAutoFit/>
          </a:bodyPr>
          <a:lstStyle/>
          <a:p>
            <a:endParaRPr lang="ja-JP" altLang="en-US"/>
          </a:p>
        </p:txBody>
      </p:sp>
      <p:sp>
        <p:nvSpPr>
          <p:cNvPr id="187416" name="Rectangle 24"/>
          <p:cNvSpPr>
            <a:spLocks noChangeArrowheads="1"/>
          </p:cNvSpPr>
          <p:nvPr/>
        </p:nvSpPr>
        <p:spPr bwMode="auto">
          <a:xfrm rot="10800000">
            <a:off x="8315323" y="1628800"/>
            <a:ext cx="145108" cy="2448272"/>
          </a:xfrm>
          <a:prstGeom prst="rect">
            <a:avLst/>
          </a:prstGeom>
          <a:solidFill>
            <a:schemeClr val="accent1"/>
          </a:solidFill>
          <a:ln w="12700" algn="ctr">
            <a:noFill/>
            <a:miter lim="800000"/>
            <a:headEnd/>
            <a:tailEnd/>
          </a:ln>
        </p:spPr>
        <p:txBody>
          <a:bodyPr lIns="90000" tIns="46800" rIns="90000" bIns="46800" anchor="ctr">
            <a:noAutofit/>
          </a:bodyPr>
          <a:lstStyle/>
          <a:p>
            <a:endParaRPr lang="ja-JP" altLang="en-US"/>
          </a:p>
        </p:txBody>
      </p:sp>
      <p:grpSp>
        <p:nvGrpSpPr>
          <p:cNvPr id="3" name="Group 83"/>
          <p:cNvGrpSpPr>
            <a:grpSpLocks/>
          </p:cNvGrpSpPr>
          <p:nvPr/>
        </p:nvGrpSpPr>
        <p:grpSpPr bwMode="auto">
          <a:xfrm>
            <a:off x="900113" y="1827671"/>
            <a:ext cx="7169151" cy="1903413"/>
            <a:chOff x="567" y="1540"/>
            <a:chExt cx="4516" cy="1199"/>
          </a:xfrm>
        </p:grpSpPr>
        <p:sp>
          <p:nvSpPr>
            <p:cNvPr id="46092" name="Text Box 8"/>
            <p:cNvSpPr txBox="1">
              <a:spLocks noChangeArrowheads="1"/>
            </p:cNvSpPr>
            <p:nvPr/>
          </p:nvSpPr>
          <p:spPr bwMode="auto">
            <a:xfrm>
              <a:off x="2744" y="2330"/>
              <a:ext cx="2339" cy="409"/>
            </a:xfrm>
            <a:prstGeom prst="rect">
              <a:avLst/>
            </a:prstGeom>
            <a:noFill/>
            <a:ln w="12700" algn="ctr">
              <a:noFill/>
              <a:miter lim="800000"/>
              <a:headEnd/>
              <a:tailEnd/>
            </a:ln>
          </p:spPr>
          <p:txBody>
            <a:bodyPr wrap="none" lIns="90000" tIns="46800" rIns="90000" bIns="46800">
              <a:spAutoFit/>
            </a:bodyPr>
            <a:lstStyle/>
            <a:p>
              <a:r>
                <a:rPr lang="ja-JP" altLang="en-US" dirty="0"/>
                <a:t>計算された正規化ストークスベクトル</a:t>
              </a:r>
              <a:endParaRPr lang="en-US" altLang="ja-JP" dirty="0"/>
            </a:p>
            <a:p>
              <a:r>
                <a:rPr lang="ja-JP" altLang="en-US" dirty="0"/>
                <a:t>（偏光レイトレーシングを使用）</a:t>
              </a:r>
            </a:p>
          </p:txBody>
        </p:sp>
        <p:pic>
          <p:nvPicPr>
            <p:cNvPr id="46093" name="Picture 11" descr="polar"/>
            <p:cNvPicPr>
              <a:picLocks noChangeAspect="1" noChangeArrowheads="1"/>
            </p:cNvPicPr>
            <p:nvPr/>
          </p:nvPicPr>
          <p:blipFill>
            <a:blip r:embed="rId2"/>
            <a:srcRect/>
            <a:stretch>
              <a:fillRect/>
            </a:stretch>
          </p:blipFill>
          <p:spPr bwMode="auto">
            <a:xfrm>
              <a:off x="1655" y="1753"/>
              <a:ext cx="603" cy="568"/>
            </a:xfrm>
            <a:prstGeom prst="rect">
              <a:avLst/>
            </a:prstGeom>
            <a:noFill/>
            <a:ln w="9525">
              <a:noFill/>
              <a:miter lim="800000"/>
              <a:headEnd/>
              <a:tailEnd/>
            </a:ln>
          </p:spPr>
        </p:pic>
        <p:pic>
          <p:nvPicPr>
            <p:cNvPr id="46094" name="Picture 12" descr="polarf-gray"/>
            <p:cNvPicPr>
              <a:picLocks noChangeAspect="1" noChangeArrowheads="1"/>
            </p:cNvPicPr>
            <p:nvPr/>
          </p:nvPicPr>
          <p:blipFill>
            <a:blip r:embed="rId3"/>
            <a:srcRect/>
            <a:stretch>
              <a:fillRect/>
            </a:stretch>
          </p:blipFill>
          <p:spPr bwMode="auto">
            <a:xfrm>
              <a:off x="3140" y="1753"/>
              <a:ext cx="602" cy="568"/>
            </a:xfrm>
            <a:prstGeom prst="rect">
              <a:avLst/>
            </a:prstGeom>
            <a:noFill/>
            <a:ln w="9525">
              <a:noFill/>
              <a:miter lim="800000"/>
              <a:headEnd/>
              <a:tailEnd/>
            </a:ln>
          </p:spPr>
        </p:pic>
        <p:sp>
          <p:nvSpPr>
            <p:cNvPr id="46095" name="Line 13"/>
            <p:cNvSpPr>
              <a:spLocks noChangeShapeType="1"/>
            </p:cNvSpPr>
            <p:nvPr/>
          </p:nvSpPr>
          <p:spPr bwMode="auto">
            <a:xfrm flipV="1">
              <a:off x="2608" y="2024"/>
              <a:ext cx="181" cy="0"/>
            </a:xfrm>
            <a:prstGeom prst="line">
              <a:avLst/>
            </a:prstGeom>
            <a:noFill/>
            <a:ln w="19050">
              <a:solidFill>
                <a:schemeClr val="tx1"/>
              </a:solidFill>
              <a:round/>
              <a:headEnd/>
              <a:tailEnd/>
            </a:ln>
          </p:spPr>
          <p:txBody>
            <a:bodyPr lIns="90000" tIns="46800" rIns="90000" bIns="46800" anchor="ctr">
              <a:spAutoFit/>
            </a:bodyPr>
            <a:lstStyle/>
            <a:p>
              <a:endParaRPr lang="ja-JP" altLang="en-US"/>
            </a:p>
          </p:txBody>
        </p:sp>
        <p:sp>
          <p:nvSpPr>
            <p:cNvPr id="46096" name="Text Box 14"/>
            <p:cNvSpPr txBox="1">
              <a:spLocks noChangeArrowheads="1"/>
            </p:cNvSpPr>
            <p:nvPr/>
          </p:nvSpPr>
          <p:spPr bwMode="auto">
            <a:xfrm>
              <a:off x="4292" y="1540"/>
              <a:ext cx="221" cy="288"/>
            </a:xfrm>
            <a:prstGeom prst="rect">
              <a:avLst/>
            </a:prstGeom>
            <a:noFill/>
            <a:ln w="12700" algn="ctr">
              <a:noFill/>
              <a:miter lim="800000"/>
              <a:headEnd/>
              <a:tailEnd/>
            </a:ln>
          </p:spPr>
          <p:txBody>
            <a:bodyPr wrap="none" lIns="90000" tIns="46800" rIns="90000" bIns="46800">
              <a:spAutoFit/>
            </a:bodyPr>
            <a:lstStyle/>
            <a:p>
              <a:r>
                <a:rPr lang="en-US" altLang="ja-JP"/>
                <a:t>2</a:t>
              </a:r>
            </a:p>
          </p:txBody>
        </p:sp>
        <p:sp>
          <p:nvSpPr>
            <p:cNvPr id="46097" name="AutoShape 15"/>
            <p:cNvSpPr>
              <a:spLocks/>
            </p:cNvSpPr>
            <p:nvPr/>
          </p:nvSpPr>
          <p:spPr bwMode="auto">
            <a:xfrm>
              <a:off x="1247" y="1684"/>
              <a:ext cx="72" cy="691"/>
            </a:xfrm>
            <a:prstGeom prst="leftBracket">
              <a:avLst>
                <a:gd name="adj" fmla="val 79977"/>
              </a:avLst>
            </a:prstGeom>
            <a:noFill/>
            <a:ln w="19050">
              <a:solidFill>
                <a:schemeClr val="tx1"/>
              </a:solidFill>
              <a:round/>
              <a:headEnd/>
              <a:tailEnd/>
            </a:ln>
          </p:spPr>
          <p:txBody>
            <a:bodyPr wrap="none" lIns="90000" tIns="46800" rIns="90000" bIns="46800" anchor="ctr">
              <a:spAutoFit/>
            </a:bodyPr>
            <a:lstStyle/>
            <a:p>
              <a:endParaRPr lang="ja-JP" altLang="en-US"/>
            </a:p>
          </p:txBody>
        </p:sp>
        <p:sp>
          <p:nvSpPr>
            <p:cNvPr id="46098" name="Text Box 16"/>
            <p:cNvSpPr txBox="1">
              <a:spLocks noChangeArrowheads="1"/>
            </p:cNvSpPr>
            <p:nvPr/>
          </p:nvSpPr>
          <p:spPr bwMode="auto">
            <a:xfrm>
              <a:off x="612" y="1903"/>
              <a:ext cx="424" cy="288"/>
            </a:xfrm>
            <a:prstGeom prst="rect">
              <a:avLst/>
            </a:prstGeom>
            <a:noFill/>
            <a:ln w="12700" algn="ctr">
              <a:noFill/>
              <a:miter lim="800000"/>
              <a:headEnd/>
              <a:tailEnd/>
            </a:ln>
          </p:spPr>
          <p:txBody>
            <a:bodyPr wrap="none" lIns="90000" tIns="46800" rIns="90000" bIns="46800">
              <a:spAutoFit/>
            </a:bodyPr>
            <a:lstStyle/>
            <a:p>
              <a:r>
                <a:rPr lang="en-US" altLang="ja-JP"/>
                <a:t>min</a:t>
              </a:r>
            </a:p>
          </p:txBody>
        </p:sp>
        <p:sp>
          <p:nvSpPr>
            <p:cNvPr id="46099" name="AutoShape 17"/>
            <p:cNvSpPr>
              <a:spLocks/>
            </p:cNvSpPr>
            <p:nvPr/>
          </p:nvSpPr>
          <p:spPr bwMode="auto">
            <a:xfrm flipH="1">
              <a:off x="4077" y="1684"/>
              <a:ext cx="73" cy="691"/>
            </a:xfrm>
            <a:prstGeom prst="leftBracket">
              <a:avLst>
                <a:gd name="adj" fmla="val 78881"/>
              </a:avLst>
            </a:prstGeom>
            <a:noFill/>
            <a:ln w="19050">
              <a:solidFill>
                <a:schemeClr val="tx1"/>
              </a:solidFill>
              <a:round/>
              <a:headEnd/>
              <a:tailEnd/>
            </a:ln>
          </p:spPr>
          <p:txBody>
            <a:bodyPr wrap="none" lIns="90000" tIns="46800" rIns="90000" bIns="46800" anchor="ctr">
              <a:spAutoFit/>
            </a:bodyPr>
            <a:lstStyle/>
            <a:p>
              <a:endParaRPr lang="ja-JP" altLang="en-US"/>
            </a:p>
          </p:txBody>
        </p:sp>
        <p:sp>
          <p:nvSpPr>
            <p:cNvPr id="46100" name="Text Box 69"/>
            <p:cNvSpPr txBox="1">
              <a:spLocks noChangeArrowheads="1"/>
            </p:cNvSpPr>
            <p:nvPr/>
          </p:nvSpPr>
          <p:spPr bwMode="auto">
            <a:xfrm>
              <a:off x="567" y="2330"/>
              <a:ext cx="1948" cy="409"/>
            </a:xfrm>
            <a:prstGeom prst="rect">
              <a:avLst/>
            </a:prstGeom>
            <a:noFill/>
            <a:ln w="12700" algn="ctr">
              <a:noFill/>
              <a:miter lim="800000"/>
              <a:headEnd/>
              <a:tailEnd/>
            </a:ln>
          </p:spPr>
          <p:txBody>
            <a:bodyPr wrap="none" lIns="90000" tIns="46800" rIns="90000" bIns="46800">
              <a:spAutoFit/>
            </a:bodyPr>
            <a:lstStyle/>
            <a:p>
              <a:r>
                <a:rPr lang="ja-JP" altLang="en-US" dirty="0"/>
                <a:t>入力正規化ストークスベクトル</a:t>
              </a:r>
              <a:endParaRPr lang="en-US" altLang="ja-JP" dirty="0"/>
            </a:p>
            <a:p>
              <a:r>
                <a:rPr lang="ja-JP" altLang="en-US" dirty="0"/>
                <a:t>（偏光カメラの計測結果）</a:t>
              </a:r>
              <a:endParaRPr lang="en-US" altLang="ja-JP" dirty="0"/>
            </a:p>
          </p:txBody>
        </p:sp>
      </p:grpSp>
      <p:grpSp>
        <p:nvGrpSpPr>
          <p:cNvPr id="4" name="グループ化 42"/>
          <p:cNvGrpSpPr/>
          <p:nvPr/>
        </p:nvGrpSpPr>
        <p:grpSpPr>
          <a:xfrm>
            <a:off x="2071670" y="599522"/>
            <a:ext cx="2928958" cy="813254"/>
            <a:chOff x="2071670" y="1285860"/>
            <a:chExt cx="2928958" cy="813254"/>
          </a:xfrm>
        </p:grpSpPr>
        <p:sp>
          <p:nvSpPr>
            <p:cNvPr id="46106" name="Text Box 5"/>
            <p:cNvSpPr txBox="1">
              <a:spLocks noChangeArrowheads="1"/>
            </p:cNvSpPr>
            <p:nvPr/>
          </p:nvSpPr>
          <p:spPr bwMode="auto">
            <a:xfrm>
              <a:off x="2071670" y="1428736"/>
              <a:ext cx="1105088" cy="371513"/>
            </a:xfrm>
            <a:prstGeom prst="rect">
              <a:avLst/>
            </a:prstGeom>
            <a:noFill/>
            <a:ln w="12700" algn="ctr">
              <a:noFill/>
              <a:miter lim="800000"/>
              <a:headEnd/>
              <a:tailEnd/>
            </a:ln>
          </p:spPr>
          <p:txBody>
            <a:bodyPr wrap="none" lIns="90000" tIns="46800" rIns="90000" bIns="46800">
              <a:spAutoFit/>
            </a:bodyPr>
            <a:lstStyle/>
            <a:p>
              <a:r>
                <a:rPr lang="ja-JP" altLang="en-US" dirty="0"/>
                <a:t>初期形状</a:t>
              </a:r>
            </a:p>
          </p:txBody>
        </p:sp>
        <p:pic>
          <p:nvPicPr>
            <p:cNvPr id="42" name="Picture 3" descr="clip_11"/>
            <p:cNvPicPr>
              <a:picLocks noChangeAspect="1" noChangeArrowheads="1"/>
            </p:cNvPicPr>
            <p:nvPr/>
          </p:nvPicPr>
          <p:blipFill>
            <a:blip r:embed="rId4"/>
            <a:srcRect/>
            <a:stretch>
              <a:fillRect/>
            </a:stretch>
          </p:blipFill>
          <p:spPr bwMode="auto">
            <a:xfrm>
              <a:off x="3643306" y="1285860"/>
              <a:ext cx="1357322" cy="813254"/>
            </a:xfrm>
            <a:prstGeom prst="rect">
              <a:avLst/>
            </a:prstGeom>
            <a:noFill/>
          </p:spPr>
        </p:pic>
      </p:grpSp>
      <p:grpSp>
        <p:nvGrpSpPr>
          <p:cNvPr id="5" name="グループ化 44"/>
          <p:cNvGrpSpPr/>
          <p:nvPr/>
        </p:nvGrpSpPr>
        <p:grpSpPr>
          <a:xfrm>
            <a:off x="1908175" y="4319829"/>
            <a:ext cx="3092453" cy="1068891"/>
            <a:chOff x="1908175" y="5286388"/>
            <a:chExt cx="3092453" cy="1068891"/>
          </a:xfrm>
        </p:grpSpPr>
        <p:sp>
          <p:nvSpPr>
            <p:cNvPr id="46104" name="Text Box 9"/>
            <p:cNvSpPr txBox="1">
              <a:spLocks noChangeArrowheads="1"/>
            </p:cNvSpPr>
            <p:nvPr/>
          </p:nvSpPr>
          <p:spPr bwMode="auto">
            <a:xfrm>
              <a:off x="1908175" y="5692795"/>
              <a:ext cx="1105088" cy="371513"/>
            </a:xfrm>
            <a:prstGeom prst="rect">
              <a:avLst/>
            </a:prstGeom>
            <a:noFill/>
            <a:ln w="12700" algn="ctr">
              <a:noFill/>
              <a:miter lim="800000"/>
              <a:headEnd/>
              <a:tailEnd/>
            </a:ln>
          </p:spPr>
          <p:txBody>
            <a:bodyPr wrap="none" lIns="90000" tIns="46800" rIns="90000" bIns="46800">
              <a:spAutoFit/>
            </a:bodyPr>
            <a:lstStyle/>
            <a:p>
              <a:r>
                <a:rPr lang="ja-JP" altLang="en-US" dirty="0"/>
                <a:t>最終結果</a:t>
              </a:r>
            </a:p>
          </p:txBody>
        </p:sp>
        <p:pic>
          <p:nvPicPr>
            <p:cNvPr id="44" name="Picture 9"/>
            <p:cNvPicPr>
              <a:picLocks noChangeAspect="1" noChangeArrowheads="1"/>
            </p:cNvPicPr>
            <p:nvPr/>
          </p:nvPicPr>
          <p:blipFill>
            <a:blip r:embed="rId5"/>
            <a:srcRect/>
            <a:stretch>
              <a:fillRect/>
            </a:stretch>
          </p:blipFill>
          <p:spPr bwMode="auto">
            <a:xfrm>
              <a:off x="3643306" y="5286388"/>
              <a:ext cx="1357322" cy="1068891"/>
            </a:xfrm>
            <a:prstGeom prst="rect">
              <a:avLst/>
            </a:prstGeom>
            <a:noFill/>
            <a:ln w="9525">
              <a:noFill/>
              <a:miter lim="800000"/>
              <a:headEnd/>
              <a:tailEnd/>
            </a:ln>
            <a:effectLst/>
          </p:spPr>
        </p:pic>
      </p:grpSp>
    </p:spTree>
    <p:extLst>
      <p:ext uri="{BB962C8B-B14F-4D97-AF65-F5344CB8AC3E}">
        <p14:creationId xmlns:p14="http://schemas.microsoft.com/office/powerpoint/2010/main" val="36389618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2"/>
          <p:cNvGrpSpPr>
            <a:grpSpLocks/>
          </p:cNvGrpSpPr>
          <p:nvPr/>
        </p:nvGrpSpPr>
        <p:grpSpPr bwMode="auto">
          <a:xfrm>
            <a:off x="468313" y="476672"/>
            <a:ext cx="4105275" cy="4968875"/>
            <a:chOff x="2925" y="663"/>
            <a:chExt cx="2586" cy="3130"/>
          </a:xfrm>
        </p:grpSpPr>
        <p:sp>
          <p:nvSpPr>
            <p:cNvPr id="192755" name="Rectangle 243"/>
            <p:cNvSpPr>
              <a:spLocks noChangeArrowheads="1"/>
            </p:cNvSpPr>
            <p:nvPr/>
          </p:nvSpPr>
          <p:spPr bwMode="auto">
            <a:xfrm>
              <a:off x="2925" y="663"/>
              <a:ext cx="2586" cy="3130"/>
            </a:xfrm>
            <a:prstGeom prst="rect">
              <a:avLst/>
            </a:prstGeom>
            <a:solidFill>
              <a:srgbClr val="FFFFFF"/>
            </a:solidFill>
            <a:ln w="12700" algn="ctr">
              <a:solidFill>
                <a:srgbClr val="000000"/>
              </a:solidFill>
              <a:miter lim="800000"/>
              <a:headEnd/>
              <a:tailEnd/>
            </a:ln>
            <a:effectLst/>
          </p:spPr>
          <p:txBody>
            <a:bodyPr lIns="90000" tIns="46800" rIns="90000" bIns="46800" anchor="ctr">
              <a:spAutoFit/>
            </a:bodyPr>
            <a:lstStyle/>
            <a:p>
              <a:endParaRPr lang="ja-JP" altLang="en-US"/>
            </a:p>
          </p:txBody>
        </p:sp>
        <p:sp>
          <p:nvSpPr>
            <p:cNvPr id="192756" name="Text Box 244"/>
            <p:cNvSpPr txBox="1">
              <a:spLocks noChangeArrowheads="1"/>
            </p:cNvSpPr>
            <p:nvPr/>
          </p:nvSpPr>
          <p:spPr bwMode="auto">
            <a:xfrm>
              <a:off x="3198" y="1298"/>
              <a:ext cx="767" cy="192"/>
            </a:xfrm>
            <a:prstGeom prst="rect">
              <a:avLst/>
            </a:prstGeom>
            <a:noFill/>
            <a:ln w="12700" algn="ctr">
              <a:noFill/>
              <a:miter lim="800000"/>
              <a:headEnd/>
              <a:tailEnd/>
            </a:ln>
            <a:effectLst/>
          </p:spPr>
          <p:txBody>
            <a:bodyPr wrap="none" lIns="90000" tIns="46800" rIns="90000" bIns="46800">
              <a:spAutoFit/>
            </a:bodyPr>
            <a:lstStyle/>
            <a:p>
              <a:r>
                <a:rPr lang="ja-JP" altLang="en-US" sz="1400">
                  <a:solidFill>
                    <a:srgbClr val="000000"/>
                  </a:solidFill>
                </a:rPr>
                <a:t>カメラアダプタ</a:t>
              </a:r>
            </a:p>
          </p:txBody>
        </p:sp>
        <p:sp>
          <p:nvSpPr>
            <p:cNvPr id="192757" name="Freeform 245"/>
            <p:cNvSpPr>
              <a:spLocks/>
            </p:cNvSpPr>
            <p:nvPr/>
          </p:nvSpPr>
          <p:spPr bwMode="auto">
            <a:xfrm>
              <a:off x="3105" y="2927"/>
              <a:ext cx="41" cy="41"/>
            </a:xfrm>
            <a:custGeom>
              <a:avLst/>
              <a:gdLst/>
              <a:ahLst/>
              <a:cxnLst>
                <a:cxn ang="0">
                  <a:pos x="54" y="66"/>
                </a:cxn>
                <a:cxn ang="0">
                  <a:pos x="18" y="57"/>
                </a:cxn>
                <a:cxn ang="0">
                  <a:pos x="0" y="30"/>
                </a:cxn>
                <a:cxn ang="0">
                  <a:pos x="21" y="3"/>
                </a:cxn>
                <a:cxn ang="0">
                  <a:pos x="66" y="9"/>
                </a:cxn>
              </a:cxnLst>
              <a:rect l="0" t="0" r="r" b="b"/>
              <a:pathLst>
                <a:path w="66" h="66">
                  <a:moveTo>
                    <a:pt x="54" y="66"/>
                  </a:moveTo>
                  <a:cubicBezTo>
                    <a:pt x="48" y="65"/>
                    <a:pt x="27" y="63"/>
                    <a:pt x="18" y="57"/>
                  </a:cubicBezTo>
                  <a:cubicBezTo>
                    <a:pt x="9" y="51"/>
                    <a:pt x="0" y="39"/>
                    <a:pt x="0" y="30"/>
                  </a:cubicBezTo>
                  <a:cubicBezTo>
                    <a:pt x="0" y="21"/>
                    <a:pt x="10" y="6"/>
                    <a:pt x="21" y="3"/>
                  </a:cubicBezTo>
                  <a:cubicBezTo>
                    <a:pt x="32" y="0"/>
                    <a:pt x="57" y="8"/>
                    <a:pt x="66" y="9"/>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758" name="Freeform 246"/>
            <p:cNvSpPr>
              <a:spLocks/>
            </p:cNvSpPr>
            <p:nvPr/>
          </p:nvSpPr>
          <p:spPr bwMode="auto">
            <a:xfrm>
              <a:off x="3126" y="2932"/>
              <a:ext cx="29" cy="37"/>
            </a:xfrm>
            <a:custGeom>
              <a:avLst/>
              <a:gdLst/>
              <a:ahLst/>
              <a:cxnLst>
                <a:cxn ang="0">
                  <a:pos x="23" y="0"/>
                </a:cxn>
                <a:cxn ang="0">
                  <a:pos x="2" y="18"/>
                </a:cxn>
                <a:cxn ang="0">
                  <a:pos x="8" y="48"/>
                </a:cxn>
                <a:cxn ang="0">
                  <a:pos x="29" y="57"/>
                </a:cxn>
                <a:cxn ang="0">
                  <a:pos x="44" y="39"/>
                </a:cxn>
                <a:cxn ang="0">
                  <a:pos x="44" y="12"/>
                </a:cxn>
                <a:cxn ang="0">
                  <a:pos x="23" y="0"/>
                </a:cxn>
              </a:cxnLst>
              <a:rect l="0" t="0" r="r" b="b"/>
              <a:pathLst>
                <a:path w="47" h="58">
                  <a:moveTo>
                    <a:pt x="23" y="0"/>
                  </a:moveTo>
                  <a:cubicBezTo>
                    <a:pt x="16" y="1"/>
                    <a:pt x="4" y="10"/>
                    <a:pt x="2" y="18"/>
                  </a:cubicBezTo>
                  <a:cubicBezTo>
                    <a:pt x="0" y="26"/>
                    <a:pt x="4" y="41"/>
                    <a:pt x="8" y="48"/>
                  </a:cubicBezTo>
                  <a:cubicBezTo>
                    <a:pt x="12" y="55"/>
                    <a:pt x="23" y="58"/>
                    <a:pt x="29" y="57"/>
                  </a:cubicBezTo>
                  <a:cubicBezTo>
                    <a:pt x="35" y="56"/>
                    <a:pt x="42" y="46"/>
                    <a:pt x="44" y="39"/>
                  </a:cubicBezTo>
                  <a:cubicBezTo>
                    <a:pt x="46" y="32"/>
                    <a:pt x="47" y="18"/>
                    <a:pt x="44" y="12"/>
                  </a:cubicBezTo>
                  <a:cubicBezTo>
                    <a:pt x="41" y="6"/>
                    <a:pt x="27" y="2"/>
                    <a:pt x="23" y="0"/>
                  </a:cubicBezTo>
                  <a:close/>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759" name="Line 247"/>
            <p:cNvSpPr>
              <a:spLocks noChangeShapeType="1"/>
            </p:cNvSpPr>
            <p:nvPr/>
          </p:nvSpPr>
          <p:spPr bwMode="auto">
            <a:xfrm flipV="1">
              <a:off x="3122" y="2804"/>
              <a:ext cx="237" cy="101"/>
            </a:xfrm>
            <a:prstGeom prst="line">
              <a:avLst/>
            </a:prstGeom>
            <a:noFill/>
            <a:ln w="76200">
              <a:solidFill>
                <a:srgbClr val="808000"/>
              </a:solidFill>
              <a:round/>
              <a:headEnd/>
              <a:tailEnd/>
            </a:ln>
            <a:effectLst/>
          </p:spPr>
          <p:txBody>
            <a:bodyPr wrap="none" anchor="ctr"/>
            <a:lstStyle/>
            <a:p>
              <a:endParaRPr lang="ja-JP" altLang="en-US"/>
            </a:p>
          </p:txBody>
        </p:sp>
        <p:sp>
          <p:nvSpPr>
            <p:cNvPr id="192760" name="Rectangle 248"/>
            <p:cNvSpPr>
              <a:spLocks noChangeArrowheads="1"/>
            </p:cNvSpPr>
            <p:nvPr/>
          </p:nvSpPr>
          <p:spPr bwMode="auto">
            <a:xfrm>
              <a:off x="3134" y="2861"/>
              <a:ext cx="32" cy="113"/>
            </a:xfrm>
            <a:prstGeom prst="rect">
              <a:avLst/>
            </a:prstGeom>
            <a:solidFill>
              <a:srgbClr val="FFFFFF"/>
            </a:solidFill>
            <a:ln w="12700" algn="ctr">
              <a:noFill/>
              <a:miter lim="800000"/>
              <a:headEnd/>
              <a:tailEnd/>
            </a:ln>
            <a:effectLst/>
          </p:spPr>
          <p:txBody>
            <a:bodyPr wrap="none" anchor="ctr"/>
            <a:lstStyle/>
            <a:p>
              <a:endParaRPr lang="ja-JP" altLang="en-US"/>
            </a:p>
          </p:txBody>
        </p:sp>
        <p:sp>
          <p:nvSpPr>
            <p:cNvPr id="192761" name="Line 249"/>
            <p:cNvSpPr>
              <a:spLocks noChangeShapeType="1"/>
            </p:cNvSpPr>
            <p:nvPr/>
          </p:nvSpPr>
          <p:spPr bwMode="auto">
            <a:xfrm flipV="1">
              <a:off x="3161" y="2172"/>
              <a:ext cx="134" cy="24"/>
            </a:xfrm>
            <a:prstGeom prst="line">
              <a:avLst/>
            </a:prstGeom>
            <a:noFill/>
            <a:ln w="19050">
              <a:solidFill>
                <a:srgbClr val="808000"/>
              </a:solidFill>
              <a:round/>
              <a:headEnd/>
              <a:tailEnd/>
            </a:ln>
            <a:effectLst/>
          </p:spPr>
          <p:txBody>
            <a:bodyPr wrap="none" anchor="ctr"/>
            <a:lstStyle/>
            <a:p>
              <a:endParaRPr lang="ja-JP" altLang="en-US"/>
            </a:p>
          </p:txBody>
        </p:sp>
        <p:sp>
          <p:nvSpPr>
            <p:cNvPr id="192762" name="Freeform 250"/>
            <p:cNvSpPr>
              <a:spLocks/>
            </p:cNvSpPr>
            <p:nvPr/>
          </p:nvSpPr>
          <p:spPr bwMode="auto">
            <a:xfrm>
              <a:off x="3983" y="3478"/>
              <a:ext cx="190" cy="92"/>
            </a:xfrm>
            <a:custGeom>
              <a:avLst/>
              <a:gdLst/>
              <a:ahLst/>
              <a:cxnLst>
                <a:cxn ang="0">
                  <a:pos x="0" y="98"/>
                </a:cxn>
                <a:cxn ang="0">
                  <a:pos x="94" y="0"/>
                </a:cxn>
                <a:cxn ang="0">
                  <a:pos x="304" y="21"/>
                </a:cxn>
                <a:cxn ang="0">
                  <a:pos x="220" y="147"/>
                </a:cxn>
                <a:cxn ang="0">
                  <a:pos x="0" y="98"/>
                </a:cxn>
              </a:cxnLst>
              <a:rect l="0" t="0" r="r" b="b"/>
              <a:pathLst>
                <a:path w="304" h="147">
                  <a:moveTo>
                    <a:pt x="0" y="98"/>
                  </a:moveTo>
                  <a:lnTo>
                    <a:pt x="94" y="0"/>
                  </a:lnTo>
                  <a:lnTo>
                    <a:pt x="304" y="21"/>
                  </a:lnTo>
                  <a:lnTo>
                    <a:pt x="220" y="147"/>
                  </a:lnTo>
                  <a:lnTo>
                    <a:pt x="0" y="98"/>
                  </a:lnTo>
                  <a:close/>
                </a:path>
              </a:pathLst>
            </a:custGeom>
            <a:solidFill>
              <a:srgbClr val="FFCC99"/>
            </a:solidFill>
            <a:ln w="12700" cap="flat" cmpd="sng">
              <a:solidFill>
                <a:srgbClr val="800000"/>
              </a:solidFill>
              <a:prstDash val="solid"/>
              <a:round/>
              <a:headEnd type="none" w="med" len="med"/>
              <a:tailEnd type="none" w="med" len="med"/>
            </a:ln>
            <a:effectLst/>
          </p:spPr>
          <p:txBody>
            <a:bodyPr wrap="none" anchor="ctr"/>
            <a:lstStyle/>
            <a:p>
              <a:endParaRPr lang="ja-JP" altLang="en-US"/>
            </a:p>
          </p:txBody>
        </p:sp>
        <p:sp>
          <p:nvSpPr>
            <p:cNvPr id="192763" name="Line 251"/>
            <p:cNvSpPr>
              <a:spLocks noChangeShapeType="1"/>
            </p:cNvSpPr>
            <p:nvPr/>
          </p:nvSpPr>
          <p:spPr bwMode="auto">
            <a:xfrm flipH="1" flipV="1">
              <a:off x="4017" y="3216"/>
              <a:ext cx="6" cy="296"/>
            </a:xfrm>
            <a:prstGeom prst="line">
              <a:avLst/>
            </a:prstGeom>
            <a:noFill/>
            <a:ln w="38100">
              <a:solidFill>
                <a:srgbClr val="800000"/>
              </a:solidFill>
              <a:round/>
              <a:headEnd/>
              <a:tailEnd/>
            </a:ln>
            <a:effectLst/>
          </p:spPr>
          <p:txBody>
            <a:bodyPr wrap="none" anchor="ctr"/>
            <a:lstStyle/>
            <a:p>
              <a:endParaRPr lang="ja-JP" altLang="en-US"/>
            </a:p>
          </p:txBody>
        </p:sp>
        <p:sp>
          <p:nvSpPr>
            <p:cNvPr id="192764" name="Line 252"/>
            <p:cNvSpPr>
              <a:spLocks noChangeShapeType="1"/>
            </p:cNvSpPr>
            <p:nvPr/>
          </p:nvSpPr>
          <p:spPr bwMode="auto">
            <a:xfrm flipH="1" flipV="1">
              <a:off x="4107" y="3225"/>
              <a:ext cx="2" cy="270"/>
            </a:xfrm>
            <a:prstGeom prst="line">
              <a:avLst/>
            </a:prstGeom>
            <a:noFill/>
            <a:ln w="38100">
              <a:solidFill>
                <a:srgbClr val="800000"/>
              </a:solidFill>
              <a:round/>
              <a:headEnd/>
              <a:tailEnd/>
            </a:ln>
            <a:effectLst/>
          </p:spPr>
          <p:txBody>
            <a:bodyPr wrap="none" anchor="ctr"/>
            <a:lstStyle/>
            <a:p>
              <a:endParaRPr lang="ja-JP" altLang="en-US"/>
            </a:p>
          </p:txBody>
        </p:sp>
        <p:sp>
          <p:nvSpPr>
            <p:cNvPr id="192765" name="Line 253"/>
            <p:cNvSpPr>
              <a:spLocks noChangeShapeType="1"/>
            </p:cNvSpPr>
            <p:nvPr/>
          </p:nvSpPr>
          <p:spPr bwMode="auto">
            <a:xfrm flipV="1">
              <a:off x="4141" y="3229"/>
              <a:ext cx="0" cy="288"/>
            </a:xfrm>
            <a:prstGeom prst="line">
              <a:avLst/>
            </a:prstGeom>
            <a:noFill/>
            <a:ln w="38100">
              <a:solidFill>
                <a:srgbClr val="800000"/>
              </a:solidFill>
              <a:round/>
              <a:headEnd/>
              <a:tailEnd/>
            </a:ln>
            <a:effectLst/>
          </p:spPr>
          <p:txBody>
            <a:bodyPr wrap="none" anchor="ctr"/>
            <a:lstStyle/>
            <a:p>
              <a:endParaRPr lang="ja-JP" altLang="en-US"/>
            </a:p>
          </p:txBody>
        </p:sp>
        <p:sp>
          <p:nvSpPr>
            <p:cNvPr id="192766" name="Oval 254"/>
            <p:cNvSpPr>
              <a:spLocks noChangeArrowheads="1"/>
            </p:cNvSpPr>
            <p:nvPr/>
          </p:nvSpPr>
          <p:spPr bwMode="auto">
            <a:xfrm>
              <a:off x="3895" y="2856"/>
              <a:ext cx="369" cy="368"/>
            </a:xfrm>
            <a:prstGeom prst="ellipse">
              <a:avLst/>
            </a:prstGeom>
            <a:gradFill rotWithShape="1">
              <a:gsLst>
                <a:gs pos="0">
                  <a:srgbClr val="FFFFFF"/>
                </a:gs>
                <a:gs pos="50000">
                  <a:srgbClr val="CCFFFF"/>
                </a:gs>
                <a:gs pos="100000">
                  <a:srgbClr val="FFFFFF"/>
                </a:gs>
              </a:gsLst>
              <a:lin ang="2700000" scaled="1"/>
            </a:gradFill>
            <a:ln w="12700" algn="ctr">
              <a:solidFill>
                <a:srgbClr val="000080"/>
              </a:solidFill>
              <a:round/>
              <a:headEnd/>
              <a:tailEnd/>
            </a:ln>
            <a:effectLst/>
          </p:spPr>
          <p:txBody>
            <a:bodyPr wrap="none" anchor="ctr"/>
            <a:lstStyle/>
            <a:p>
              <a:endParaRPr lang="ja-JP" altLang="en-US"/>
            </a:p>
          </p:txBody>
        </p:sp>
        <p:sp>
          <p:nvSpPr>
            <p:cNvPr id="192767" name="Line 255"/>
            <p:cNvSpPr>
              <a:spLocks noChangeShapeType="1"/>
            </p:cNvSpPr>
            <p:nvPr/>
          </p:nvSpPr>
          <p:spPr bwMode="auto">
            <a:xfrm flipV="1">
              <a:off x="2975" y="710"/>
              <a:ext cx="2495" cy="262"/>
            </a:xfrm>
            <a:prstGeom prst="line">
              <a:avLst/>
            </a:prstGeom>
            <a:noFill/>
            <a:ln w="12700">
              <a:solidFill>
                <a:srgbClr val="000000"/>
              </a:solidFill>
              <a:round/>
              <a:headEnd/>
              <a:tailEnd/>
            </a:ln>
            <a:effectLst/>
          </p:spPr>
          <p:txBody>
            <a:bodyPr/>
            <a:lstStyle/>
            <a:p>
              <a:endParaRPr lang="ja-JP" altLang="en-US"/>
            </a:p>
          </p:txBody>
        </p:sp>
        <p:sp>
          <p:nvSpPr>
            <p:cNvPr id="192768" name="Line 256"/>
            <p:cNvSpPr>
              <a:spLocks noChangeShapeType="1"/>
            </p:cNvSpPr>
            <p:nvPr/>
          </p:nvSpPr>
          <p:spPr bwMode="auto">
            <a:xfrm flipV="1">
              <a:off x="2971" y="761"/>
              <a:ext cx="2505" cy="255"/>
            </a:xfrm>
            <a:prstGeom prst="line">
              <a:avLst/>
            </a:prstGeom>
            <a:noFill/>
            <a:ln w="12700">
              <a:solidFill>
                <a:srgbClr val="000000"/>
              </a:solidFill>
              <a:round/>
              <a:headEnd/>
              <a:tailEnd/>
            </a:ln>
            <a:effectLst/>
          </p:spPr>
          <p:txBody>
            <a:bodyPr/>
            <a:lstStyle/>
            <a:p>
              <a:endParaRPr lang="ja-JP" altLang="en-US"/>
            </a:p>
          </p:txBody>
        </p:sp>
        <p:sp>
          <p:nvSpPr>
            <p:cNvPr id="192769" name="Line 257"/>
            <p:cNvSpPr>
              <a:spLocks noChangeShapeType="1"/>
            </p:cNvSpPr>
            <p:nvPr/>
          </p:nvSpPr>
          <p:spPr bwMode="auto">
            <a:xfrm flipH="1">
              <a:off x="5262" y="779"/>
              <a:ext cx="49" cy="2703"/>
            </a:xfrm>
            <a:prstGeom prst="line">
              <a:avLst/>
            </a:prstGeom>
            <a:noFill/>
            <a:ln w="12700">
              <a:solidFill>
                <a:srgbClr val="000000"/>
              </a:solidFill>
              <a:round/>
              <a:headEnd/>
              <a:tailEnd/>
            </a:ln>
            <a:effectLst/>
          </p:spPr>
          <p:txBody>
            <a:bodyPr/>
            <a:lstStyle/>
            <a:p>
              <a:endParaRPr lang="ja-JP" altLang="en-US"/>
            </a:p>
          </p:txBody>
        </p:sp>
        <p:sp>
          <p:nvSpPr>
            <p:cNvPr id="192770" name="Line 258"/>
            <p:cNvSpPr>
              <a:spLocks noChangeShapeType="1"/>
            </p:cNvSpPr>
            <p:nvPr/>
          </p:nvSpPr>
          <p:spPr bwMode="auto">
            <a:xfrm flipH="1">
              <a:off x="5307" y="770"/>
              <a:ext cx="55" cy="2712"/>
            </a:xfrm>
            <a:prstGeom prst="line">
              <a:avLst/>
            </a:prstGeom>
            <a:noFill/>
            <a:ln w="12700">
              <a:solidFill>
                <a:srgbClr val="000000"/>
              </a:solidFill>
              <a:round/>
              <a:headEnd/>
              <a:tailEnd/>
            </a:ln>
            <a:effectLst/>
          </p:spPr>
          <p:txBody>
            <a:bodyPr/>
            <a:lstStyle/>
            <a:p>
              <a:endParaRPr lang="ja-JP" altLang="en-US"/>
            </a:p>
          </p:txBody>
        </p:sp>
        <p:sp>
          <p:nvSpPr>
            <p:cNvPr id="192771" name="Line 259"/>
            <p:cNvSpPr>
              <a:spLocks noChangeShapeType="1"/>
            </p:cNvSpPr>
            <p:nvPr/>
          </p:nvSpPr>
          <p:spPr bwMode="auto">
            <a:xfrm flipH="1" flipV="1">
              <a:off x="4171" y="896"/>
              <a:ext cx="19" cy="1454"/>
            </a:xfrm>
            <a:prstGeom prst="line">
              <a:avLst/>
            </a:prstGeom>
            <a:noFill/>
            <a:ln w="12700">
              <a:solidFill>
                <a:srgbClr val="000000"/>
              </a:solidFill>
              <a:round/>
              <a:headEnd/>
              <a:tailEnd/>
            </a:ln>
            <a:effectLst/>
          </p:spPr>
          <p:txBody>
            <a:bodyPr/>
            <a:lstStyle/>
            <a:p>
              <a:endParaRPr lang="ja-JP" altLang="en-US"/>
            </a:p>
          </p:txBody>
        </p:sp>
        <p:sp>
          <p:nvSpPr>
            <p:cNvPr id="192772" name="Line 260"/>
            <p:cNvSpPr>
              <a:spLocks noChangeShapeType="1"/>
            </p:cNvSpPr>
            <p:nvPr/>
          </p:nvSpPr>
          <p:spPr bwMode="auto">
            <a:xfrm flipH="1" flipV="1">
              <a:off x="4211" y="890"/>
              <a:ext cx="21" cy="1501"/>
            </a:xfrm>
            <a:prstGeom prst="line">
              <a:avLst/>
            </a:prstGeom>
            <a:noFill/>
            <a:ln w="12700">
              <a:solidFill>
                <a:srgbClr val="000000"/>
              </a:solidFill>
              <a:round/>
              <a:headEnd/>
              <a:tailEnd/>
            </a:ln>
            <a:effectLst/>
          </p:spPr>
          <p:txBody>
            <a:bodyPr/>
            <a:lstStyle/>
            <a:p>
              <a:endParaRPr lang="ja-JP" altLang="en-US"/>
            </a:p>
          </p:txBody>
        </p:sp>
        <p:sp>
          <p:nvSpPr>
            <p:cNvPr id="192773" name="Freeform 261"/>
            <p:cNvSpPr>
              <a:spLocks/>
            </p:cNvSpPr>
            <p:nvPr/>
          </p:nvSpPr>
          <p:spPr bwMode="auto">
            <a:xfrm>
              <a:off x="4043" y="2857"/>
              <a:ext cx="74" cy="16"/>
            </a:xfrm>
            <a:custGeom>
              <a:avLst/>
              <a:gdLst/>
              <a:ahLst/>
              <a:cxnLst>
                <a:cxn ang="0">
                  <a:pos x="0" y="10"/>
                </a:cxn>
                <a:cxn ang="0">
                  <a:pos x="57" y="25"/>
                </a:cxn>
                <a:cxn ang="0">
                  <a:pos x="117" y="16"/>
                </a:cxn>
                <a:cxn ang="0">
                  <a:pos x="63" y="1"/>
                </a:cxn>
                <a:cxn ang="0">
                  <a:pos x="0" y="10"/>
                </a:cxn>
              </a:cxnLst>
              <a:rect l="0" t="0" r="r" b="b"/>
              <a:pathLst>
                <a:path w="118" h="26">
                  <a:moveTo>
                    <a:pt x="0" y="10"/>
                  </a:moveTo>
                  <a:cubicBezTo>
                    <a:pt x="3" y="21"/>
                    <a:pt x="38" y="24"/>
                    <a:pt x="57" y="25"/>
                  </a:cubicBezTo>
                  <a:cubicBezTo>
                    <a:pt x="76" y="26"/>
                    <a:pt x="116" y="20"/>
                    <a:pt x="117" y="16"/>
                  </a:cubicBezTo>
                  <a:cubicBezTo>
                    <a:pt x="118" y="12"/>
                    <a:pt x="82" y="2"/>
                    <a:pt x="63" y="1"/>
                  </a:cubicBezTo>
                  <a:cubicBezTo>
                    <a:pt x="44" y="0"/>
                    <a:pt x="13" y="8"/>
                    <a:pt x="0" y="10"/>
                  </a:cubicBezTo>
                  <a:close/>
                </a:path>
              </a:pathLst>
            </a:custGeom>
            <a:noFill/>
            <a:ln w="12700" cap="flat" cmpd="sng">
              <a:solidFill>
                <a:srgbClr val="000080"/>
              </a:solidFill>
              <a:prstDash val="solid"/>
              <a:round/>
              <a:headEnd/>
              <a:tailEnd/>
            </a:ln>
            <a:effectLst/>
          </p:spPr>
          <p:txBody>
            <a:bodyPr wrap="none" anchor="ctr"/>
            <a:lstStyle/>
            <a:p>
              <a:endParaRPr lang="ja-JP" altLang="en-US"/>
            </a:p>
          </p:txBody>
        </p:sp>
        <p:sp>
          <p:nvSpPr>
            <p:cNvPr id="192774" name="Oval 262"/>
            <p:cNvSpPr>
              <a:spLocks noChangeArrowheads="1"/>
            </p:cNvSpPr>
            <p:nvPr/>
          </p:nvSpPr>
          <p:spPr bwMode="auto">
            <a:xfrm>
              <a:off x="4059" y="2879"/>
              <a:ext cx="85" cy="85"/>
            </a:xfrm>
            <a:prstGeom prst="ellipse">
              <a:avLst/>
            </a:prstGeom>
            <a:solidFill>
              <a:srgbClr val="800000"/>
            </a:solidFill>
            <a:ln w="12700" algn="ctr">
              <a:solidFill>
                <a:srgbClr val="000000"/>
              </a:solidFill>
              <a:round/>
              <a:headEnd/>
              <a:tailEnd/>
            </a:ln>
            <a:effectLst/>
          </p:spPr>
          <p:txBody>
            <a:bodyPr wrap="none" anchor="ctr"/>
            <a:lstStyle/>
            <a:p>
              <a:endParaRPr lang="ja-JP" altLang="en-US"/>
            </a:p>
          </p:txBody>
        </p:sp>
        <p:sp>
          <p:nvSpPr>
            <p:cNvPr id="192775" name="Oval 263"/>
            <p:cNvSpPr>
              <a:spLocks noChangeArrowheads="1"/>
            </p:cNvSpPr>
            <p:nvPr/>
          </p:nvSpPr>
          <p:spPr bwMode="auto">
            <a:xfrm>
              <a:off x="4123" y="3152"/>
              <a:ext cx="85" cy="85"/>
            </a:xfrm>
            <a:prstGeom prst="ellipse">
              <a:avLst/>
            </a:prstGeom>
            <a:solidFill>
              <a:srgbClr val="800000"/>
            </a:solidFill>
            <a:ln w="12700" algn="ctr">
              <a:solidFill>
                <a:srgbClr val="000000"/>
              </a:solidFill>
              <a:round/>
              <a:headEnd/>
              <a:tailEnd/>
            </a:ln>
            <a:effectLst/>
          </p:spPr>
          <p:txBody>
            <a:bodyPr wrap="none" anchor="ctr"/>
            <a:lstStyle/>
            <a:p>
              <a:endParaRPr lang="ja-JP" altLang="en-US"/>
            </a:p>
          </p:txBody>
        </p:sp>
        <p:sp>
          <p:nvSpPr>
            <p:cNvPr id="192776" name="Oval 264"/>
            <p:cNvSpPr>
              <a:spLocks noChangeArrowheads="1"/>
            </p:cNvSpPr>
            <p:nvPr/>
          </p:nvSpPr>
          <p:spPr bwMode="auto">
            <a:xfrm rot="-201987">
              <a:off x="3899" y="3064"/>
              <a:ext cx="77" cy="85"/>
            </a:xfrm>
            <a:prstGeom prst="ellipse">
              <a:avLst/>
            </a:prstGeom>
            <a:solidFill>
              <a:srgbClr val="800000"/>
            </a:solidFill>
            <a:ln w="12700" algn="ctr">
              <a:solidFill>
                <a:srgbClr val="000000"/>
              </a:solidFill>
              <a:round/>
              <a:headEnd/>
              <a:tailEnd/>
            </a:ln>
            <a:effectLst/>
          </p:spPr>
          <p:txBody>
            <a:bodyPr wrap="none" anchor="ctr"/>
            <a:lstStyle/>
            <a:p>
              <a:endParaRPr lang="ja-JP" altLang="en-US"/>
            </a:p>
          </p:txBody>
        </p:sp>
        <p:sp>
          <p:nvSpPr>
            <p:cNvPr id="192777" name="Oval 265"/>
            <p:cNvSpPr>
              <a:spLocks noChangeArrowheads="1"/>
            </p:cNvSpPr>
            <p:nvPr/>
          </p:nvSpPr>
          <p:spPr bwMode="auto">
            <a:xfrm rot="1378323">
              <a:off x="3819" y="2857"/>
              <a:ext cx="55" cy="80"/>
            </a:xfrm>
            <a:prstGeom prst="ellipse">
              <a:avLst/>
            </a:prstGeom>
            <a:solidFill>
              <a:srgbClr val="800000"/>
            </a:solidFill>
            <a:ln w="12700" algn="ctr">
              <a:solidFill>
                <a:srgbClr val="000000"/>
              </a:solidFill>
              <a:round/>
              <a:headEnd/>
              <a:tailEnd/>
            </a:ln>
            <a:effectLst/>
          </p:spPr>
          <p:txBody>
            <a:bodyPr wrap="none" anchor="ctr"/>
            <a:lstStyle/>
            <a:p>
              <a:endParaRPr lang="ja-JP" altLang="en-US"/>
            </a:p>
          </p:txBody>
        </p:sp>
        <p:sp>
          <p:nvSpPr>
            <p:cNvPr id="192778" name="Oval 266"/>
            <p:cNvSpPr>
              <a:spLocks noChangeArrowheads="1"/>
            </p:cNvSpPr>
            <p:nvPr/>
          </p:nvSpPr>
          <p:spPr bwMode="auto">
            <a:xfrm rot="-315913">
              <a:off x="4321" y="2961"/>
              <a:ext cx="61" cy="81"/>
            </a:xfrm>
            <a:prstGeom prst="ellipse">
              <a:avLst/>
            </a:prstGeom>
            <a:solidFill>
              <a:srgbClr val="800000"/>
            </a:solidFill>
            <a:ln w="12700" algn="ctr">
              <a:solidFill>
                <a:srgbClr val="000000"/>
              </a:solidFill>
              <a:round/>
              <a:headEnd/>
              <a:tailEnd/>
            </a:ln>
            <a:effectLst/>
          </p:spPr>
          <p:txBody>
            <a:bodyPr wrap="none" anchor="ctr"/>
            <a:lstStyle/>
            <a:p>
              <a:endParaRPr lang="ja-JP" altLang="en-US"/>
            </a:p>
          </p:txBody>
        </p:sp>
        <p:sp>
          <p:nvSpPr>
            <p:cNvPr id="192779" name="Oval 267"/>
            <p:cNvSpPr>
              <a:spLocks noChangeArrowheads="1"/>
            </p:cNvSpPr>
            <p:nvPr/>
          </p:nvSpPr>
          <p:spPr bwMode="auto">
            <a:xfrm rot="-592670">
              <a:off x="3990" y="2691"/>
              <a:ext cx="83" cy="49"/>
            </a:xfrm>
            <a:prstGeom prst="ellipse">
              <a:avLst/>
            </a:prstGeom>
            <a:solidFill>
              <a:srgbClr val="800000"/>
            </a:solidFill>
            <a:ln w="12700" algn="ctr">
              <a:solidFill>
                <a:srgbClr val="000000"/>
              </a:solidFill>
              <a:round/>
              <a:headEnd/>
              <a:tailEnd/>
            </a:ln>
            <a:effectLst/>
          </p:spPr>
          <p:txBody>
            <a:bodyPr wrap="none" anchor="ctr"/>
            <a:lstStyle/>
            <a:p>
              <a:endParaRPr lang="ja-JP" altLang="en-US"/>
            </a:p>
          </p:txBody>
        </p:sp>
        <p:sp>
          <p:nvSpPr>
            <p:cNvPr id="192780" name="Oval 268"/>
            <p:cNvSpPr>
              <a:spLocks noChangeArrowheads="1"/>
            </p:cNvSpPr>
            <p:nvPr/>
          </p:nvSpPr>
          <p:spPr bwMode="auto">
            <a:xfrm rot="-2454863">
              <a:off x="4226" y="2751"/>
              <a:ext cx="57" cy="71"/>
            </a:xfrm>
            <a:prstGeom prst="ellipse">
              <a:avLst/>
            </a:prstGeom>
            <a:solidFill>
              <a:srgbClr val="800000"/>
            </a:solidFill>
            <a:ln w="12700" algn="ctr">
              <a:solidFill>
                <a:srgbClr val="000000"/>
              </a:solidFill>
              <a:round/>
              <a:headEnd/>
              <a:tailEnd/>
            </a:ln>
            <a:effectLst/>
          </p:spPr>
          <p:txBody>
            <a:bodyPr wrap="none" anchor="ctr"/>
            <a:lstStyle/>
            <a:p>
              <a:endParaRPr lang="ja-JP" altLang="en-US"/>
            </a:p>
          </p:txBody>
        </p:sp>
        <p:sp>
          <p:nvSpPr>
            <p:cNvPr id="192781" name="Oval 269"/>
            <p:cNvSpPr>
              <a:spLocks noChangeArrowheads="1"/>
            </p:cNvSpPr>
            <p:nvPr/>
          </p:nvSpPr>
          <p:spPr bwMode="auto">
            <a:xfrm>
              <a:off x="3729" y="3114"/>
              <a:ext cx="43" cy="79"/>
            </a:xfrm>
            <a:prstGeom prst="ellipse">
              <a:avLst/>
            </a:prstGeom>
            <a:solidFill>
              <a:srgbClr val="800000"/>
            </a:solidFill>
            <a:ln w="12700" algn="ctr">
              <a:solidFill>
                <a:srgbClr val="000000"/>
              </a:solidFill>
              <a:round/>
              <a:headEnd/>
              <a:tailEnd/>
            </a:ln>
            <a:effectLst/>
          </p:spPr>
          <p:txBody>
            <a:bodyPr wrap="none" anchor="ctr"/>
            <a:lstStyle/>
            <a:p>
              <a:endParaRPr lang="ja-JP" altLang="en-US"/>
            </a:p>
          </p:txBody>
        </p:sp>
        <p:sp>
          <p:nvSpPr>
            <p:cNvPr id="192782" name="Oval 270"/>
            <p:cNvSpPr>
              <a:spLocks noChangeArrowheads="1"/>
            </p:cNvSpPr>
            <p:nvPr/>
          </p:nvSpPr>
          <p:spPr bwMode="auto">
            <a:xfrm rot="2143616">
              <a:off x="4341" y="3201"/>
              <a:ext cx="53" cy="73"/>
            </a:xfrm>
            <a:prstGeom prst="ellipse">
              <a:avLst/>
            </a:prstGeom>
            <a:solidFill>
              <a:srgbClr val="800000"/>
            </a:solidFill>
            <a:ln w="12700" algn="ctr">
              <a:solidFill>
                <a:srgbClr val="000000"/>
              </a:solidFill>
              <a:round/>
              <a:headEnd/>
              <a:tailEnd/>
            </a:ln>
            <a:effectLst/>
          </p:spPr>
          <p:txBody>
            <a:bodyPr wrap="none" anchor="ctr"/>
            <a:lstStyle/>
            <a:p>
              <a:endParaRPr lang="ja-JP" altLang="en-US"/>
            </a:p>
          </p:txBody>
        </p:sp>
        <p:sp>
          <p:nvSpPr>
            <p:cNvPr id="192783" name="Oval 271"/>
            <p:cNvSpPr>
              <a:spLocks noChangeArrowheads="1"/>
            </p:cNvSpPr>
            <p:nvPr/>
          </p:nvSpPr>
          <p:spPr bwMode="auto">
            <a:xfrm rot="-25062603">
              <a:off x="3910" y="3295"/>
              <a:ext cx="59" cy="79"/>
            </a:xfrm>
            <a:prstGeom prst="ellipse">
              <a:avLst/>
            </a:prstGeom>
            <a:solidFill>
              <a:srgbClr val="800000"/>
            </a:solidFill>
            <a:ln w="12700" algn="ctr">
              <a:solidFill>
                <a:srgbClr val="000000"/>
              </a:solidFill>
              <a:round/>
              <a:headEnd/>
              <a:tailEnd/>
            </a:ln>
            <a:effectLst/>
          </p:spPr>
          <p:txBody>
            <a:bodyPr wrap="none" anchor="ctr"/>
            <a:lstStyle/>
            <a:p>
              <a:endParaRPr lang="ja-JP" altLang="en-US"/>
            </a:p>
          </p:txBody>
        </p:sp>
        <p:sp>
          <p:nvSpPr>
            <p:cNvPr id="192784" name="Oval 272"/>
            <p:cNvSpPr>
              <a:spLocks noChangeArrowheads="1"/>
            </p:cNvSpPr>
            <p:nvPr/>
          </p:nvSpPr>
          <p:spPr bwMode="auto">
            <a:xfrm rot="4205775">
              <a:off x="4173" y="3370"/>
              <a:ext cx="45" cy="77"/>
            </a:xfrm>
            <a:prstGeom prst="ellipse">
              <a:avLst/>
            </a:prstGeom>
            <a:solidFill>
              <a:srgbClr val="800000"/>
            </a:solidFill>
            <a:ln w="12700" algn="ctr">
              <a:solidFill>
                <a:srgbClr val="000000"/>
              </a:solidFill>
              <a:round/>
              <a:headEnd/>
              <a:tailEnd/>
            </a:ln>
            <a:effectLst/>
          </p:spPr>
          <p:txBody>
            <a:bodyPr wrap="none" anchor="ctr"/>
            <a:lstStyle/>
            <a:p>
              <a:endParaRPr lang="ja-JP" altLang="en-US"/>
            </a:p>
          </p:txBody>
        </p:sp>
        <p:sp>
          <p:nvSpPr>
            <p:cNvPr id="192785" name="Line 273"/>
            <p:cNvSpPr>
              <a:spLocks noChangeShapeType="1"/>
            </p:cNvSpPr>
            <p:nvPr/>
          </p:nvSpPr>
          <p:spPr bwMode="auto">
            <a:xfrm>
              <a:off x="3375" y="3214"/>
              <a:ext cx="149" cy="24"/>
            </a:xfrm>
            <a:prstGeom prst="line">
              <a:avLst/>
            </a:prstGeom>
            <a:noFill/>
            <a:ln w="12700">
              <a:solidFill>
                <a:srgbClr val="000000"/>
              </a:solidFill>
              <a:round/>
              <a:headEnd/>
              <a:tailEnd/>
            </a:ln>
            <a:effectLst/>
          </p:spPr>
          <p:txBody>
            <a:bodyPr wrap="none" anchor="ctr"/>
            <a:lstStyle/>
            <a:p>
              <a:endParaRPr lang="ja-JP" altLang="en-US"/>
            </a:p>
          </p:txBody>
        </p:sp>
        <p:sp>
          <p:nvSpPr>
            <p:cNvPr id="192786" name="Line 274"/>
            <p:cNvSpPr>
              <a:spLocks noChangeShapeType="1"/>
            </p:cNvSpPr>
            <p:nvPr/>
          </p:nvSpPr>
          <p:spPr bwMode="auto">
            <a:xfrm flipH="1" flipV="1">
              <a:off x="3375" y="3214"/>
              <a:ext cx="2" cy="67"/>
            </a:xfrm>
            <a:prstGeom prst="line">
              <a:avLst/>
            </a:prstGeom>
            <a:noFill/>
            <a:ln w="12700">
              <a:solidFill>
                <a:srgbClr val="000000"/>
              </a:solidFill>
              <a:round/>
              <a:headEnd/>
              <a:tailEnd/>
            </a:ln>
            <a:effectLst/>
          </p:spPr>
          <p:txBody>
            <a:bodyPr wrap="none" anchor="ctr"/>
            <a:lstStyle/>
            <a:p>
              <a:endParaRPr lang="ja-JP" altLang="en-US"/>
            </a:p>
          </p:txBody>
        </p:sp>
        <p:sp>
          <p:nvSpPr>
            <p:cNvPr id="192787" name="Line 275"/>
            <p:cNvSpPr>
              <a:spLocks noChangeShapeType="1"/>
            </p:cNvSpPr>
            <p:nvPr/>
          </p:nvSpPr>
          <p:spPr bwMode="auto">
            <a:xfrm>
              <a:off x="3377" y="3281"/>
              <a:ext cx="150" cy="26"/>
            </a:xfrm>
            <a:prstGeom prst="line">
              <a:avLst/>
            </a:prstGeom>
            <a:noFill/>
            <a:ln w="12700">
              <a:solidFill>
                <a:srgbClr val="000000"/>
              </a:solidFill>
              <a:round/>
              <a:headEnd/>
              <a:tailEnd/>
            </a:ln>
            <a:effectLst/>
          </p:spPr>
          <p:txBody>
            <a:bodyPr wrap="none" anchor="ctr"/>
            <a:lstStyle/>
            <a:p>
              <a:endParaRPr lang="ja-JP" altLang="en-US"/>
            </a:p>
          </p:txBody>
        </p:sp>
        <p:sp>
          <p:nvSpPr>
            <p:cNvPr id="192788" name="Line 276"/>
            <p:cNvSpPr>
              <a:spLocks noChangeShapeType="1"/>
            </p:cNvSpPr>
            <p:nvPr/>
          </p:nvSpPr>
          <p:spPr bwMode="auto">
            <a:xfrm flipH="1" flipV="1">
              <a:off x="3524" y="3238"/>
              <a:ext cx="5" cy="69"/>
            </a:xfrm>
            <a:prstGeom prst="line">
              <a:avLst/>
            </a:prstGeom>
            <a:noFill/>
            <a:ln w="12700">
              <a:solidFill>
                <a:srgbClr val="000000"/>
              </a:solidFill>
              <a:round/>
              <a:headEnd/>
              <a:tailEnd/>
            </a:ln>
            <a:effectLst/>
          </p:spPr>
          <p:txBody>
            <a:bodyPr wrap="none" anchor="ctr"/>
            <a:lstStyle/>
            <a:p>
              <a:endParaRPr lang="ja-JP" altLang="en-US"/>
            </a:p>
          </p:txBody>
        </p:sp>
        <p:sp>
          <p:nvSpPr>
            <p:cNvPr id="192789" name="Line 277"/>
            <p:cNvSpPr>
              <a:spLocks noChangeShapeType="1"/>
            </p:cNvSpPr>
            <p:nvPr/>
          </p:nvSpPr>
          <p:spPr bwMode="auto">
            <a:xfrm>
              <a:off x="3389" y="3202"/>
              <a:ext cx="146" cy="29"/>
            </a:xfrm>
            <a:prstGeom prst="line">
              <a:avLst/>
            </a:prstGeom>
            <a:noFill/>
            <a:ln w="12700">
              <a:solidFill>
                <a:srgbClr val="000000"/>
              </a:solidFill>
              <a:round/>
              <a:headEnd/>
              <a:tailEnd/>
            </a:ln>
            <a:effectLst/>
          </p:spPr>
          <p:txBody>
            <a:bodyPr wrap="none" anchor="ctr"/>
            <a:lstStyle/>
            <a:p>
              <a:endParaRPr lang="ja-JP" altLang="en-US"/>
            </a:p>
          </p:txBody>
        </p:sp>
        <p:sp>
          <p:nvSpPr>
            <p:cNvPr id="192790" name="Line 278"/>
            <p:cNvSpPr>
              <a:spLocks noChangeShapeType="1"/>
            </p:cNvSpPr>
            <p:nvPr/>
          </p:nvSpPr>
          <p:spPr bwMode="auto">
            <a:xfrm flipV="1">
              <a:off x="3529" y="3229"/>
              <a:ext cx="124" cy="77"/>
            </a:xfrm>
            <a:prstGeom prst="line">
              <a:avLst/>
            </a:prstGeom>
            <a:noFill/>
            <a:ln w="12700">
              <a:solidFill>
                <a:srgbClr val="000000"/>
              </a:solidFill>
              <a:round/>
              <a:headEnd/>
              <a:tailEnd/>
            </a:ln>
            <a:effectLst/>
          </p:spPr>
          <p:txBody>
            <a:bodyPr wrap="none" anchor="ctr"/>
            <a:lstStyle/>
            <a:p>
              <a:endParaRPr lang="ja-JP" altLang="en-US"/>
            </a:p>
          </p:txBody>
        </p:sp>
        <p:sp>
          <p:nvSpPr>
            <p:cNvPr id="192791" name="Line 279"/>
            <p:cNvSpPr>
              <a:spLocks noChangeShapeType="1"/>
            </p:cNvSpPr>
            <p:nvPr/>
          </p:nvSpPr>
          <p:spPr bwMode="auto">
            <a:xfrm flipV="1">
              <a:off x="3374" y="3135"/>
              <a:ext cx="135" cy="81"/>
            </a:xfrm>
            <a:prstGeom prst="line">
              <a:avLst/>
            </a:prstGeom>
            <a:noFill/>
            <a:ln w="12700">
              <a:solidFill>
                <a:srgbClr val="000000"/>
              </a:solidFill>
              <a:round/>
              <a:headEnd/>
              <a:tailEnd/>
            </a:ln>
            <a:effectLst/>
          </p:spPr>
          <p:txBody>
            <a:bodyPr wrap="none" anchor="ctr"/>
            <a:lstStyle/>
            <a:p>
              <a:endParaRPr lang="ja-JP" altLang="en-US"/>
            </a:p>
          </p:txBody>
        </p:sp>
        <p:sp>
          <p:nvSpPr>
            <p:cNvPr id="192792" name="Line 280"/>
            <p:cNvSpPr>
              <a:spLocks noChangeShapeType="1"/>
            </p:cNvSpPr>
            <p:nvPr/>
          </p:nvSpPr>
          <p:spPr bwMode="auto">
            <a:xfrm>
              <a:off x="3507" y="3135"/>
              <a:ext cx="138" cy="22"/>
            </a:xfrm>
            <a:prstGeom prst="line">
              <a:avLst/>
            </a:prstGeom>
            <a:noFill/>
            <a:ln w="12700">
              <a:solidFill>
                <a:srgbClr val="000000"/>
              </a:solidFill>
              <a:round/>
              <a:headEnd/>
              <a:tailEnd/>
            </a:ln>
            <a:effectLst/>
          </p:spPr>
          <p:txBody>
            <a:bodyPr wrap="none" anchor="ctr"/>
            <a:lstStyle/>
            <a:p>
              <a:endParaRPr lang="ja-JP" altLang="en-US"/>
            </a:p>
          </p:txBody>
        </p:sp>
        <p:sp>
          <p:nvSpPr>
            <p:cNvPr id="192793" name="Line 281"/>
            <p:cNvSpPr>
              <a:spLocks noChangeShapeType="1"/>
            </p:cNvSpPr>
            <p:nvPr/>
          </p:nvSpPr>
          <p:spPr bwMode="auto">
            <a:xfrm flipV="1">
              <a:off x="3522" y="3195"/>
              <a:ext cx="69" cy="45"/>
            </a:xfrm>
            <a:prstGeom prst="line">
              <a:avLst/>
            </a:prstGeom>
            <a:noFill/>
            <a:ln w="12700">
              <a:solidFill>
                <a:srgbClr val="000000"/>
              </a:solidFill>
              <a:round/>
              <a:headEnd/>
              <a:tailEnd/>
            </a:ln>
            <a:effectLst/>
          </p:spPr>
          <p:txBody>
            <a:bodyPr wrap="none" anchor="ctr"/>
            <a:lstStyle/>
            <a:p>
              <a:endParaRPr lang="ja-JP" altLang="en-US"/>
            </a:p>
          </p:txBody>
        </p:sp>
        <p:sp>
          <p:nvSpPr>
            <p:cNvPr id="192794" name="Line 282"/>
            <p:cNvSpPr>
              <a:spLocks noChangeShapeType="1"/>
            </p:cNvSpPr>
            <p:nvPr/>
          </p:nvSpPr>
          <p:spPr bwMode="auto">
            <a:xfrm>
              <a:off x="3387" y="3259"/>
              <a:ext cx="2" cy="24"/>
            </a:xfrm>
            <a:prstGeom prst="line">
              <a:avLst/>
            </a:prstGeom>
            <a:noFill/>
            <a:ln w="12700">
              <a:solidFill>
                <a:srgbClr val="000000"/>
              </a:solidFill>
              <a:round/>
              <a:headEnd/>
              <a:tailEnd/>
            </a:ln>
            <a:effectLst/>
          </p:spPr>
          <p:txBody>
            <a:bodyPr wrap="none" anchor="ctr"/>
            <a:lstStyle/>
            <a:p>
              <a:endParaRPr lang="ja-JP" altLang="en-US"/>
            </a:p>
          </p:txBody>
        </p:sp>
        <p:sp>
          <p:nvSpPr>
            <p:cNvPr id="192795" name="Line 283"/>
            <p:cNvSpPr>
              <a:spLocks noChangeShapeType="1"/>
            </p:cNvSpPr>
            <p:nvPr/>
          </p:nvSpPr>
          <p:spPr bwMode="auto">
            <a:xfrm flipV="1">
              <a:off x="3400" y="3261"/>
              <a:ext cx="0" cy="24"/>
            </a:xfrm>
            <a:prstGeom prst="line">
              <a:avLst/>
            </a:prstGeom>
            <a:noFill/>
            <a:ln w="12700">
              <a:solidFill>
                <a:srgbClr val="000000"/>
              </a:solidFill>
              <a:round/>
              <a:headEnd/>
              <a:tailEnd/>
            </a:ln>
            <a:effectLst/>
          </p:spPr>
          <p:txBody>
            <a:bodyPr wrap="none" anchor="ctr"/>
            <a:lstStyle/>
            <a:p>
              <a:endParaRPr lang="ja-JP" altLang="en-US"/>
            </a:p>
          </p:txBody>
        </p:sp>
        <p:sp>
          <p:nvSpPr>
            <p:cNvPr id="192796" name="Line 284"/>
            <p:cNvSpPr>
              <a:spLocks noChangeShapeType="1"/>
            </p:cNvSpPr>
            <p:nvPr/>
          </p:nvSpPr>
          <p:spPr bwMode="auto">
            <a:xfrm>
              <a:off x="3387" y="3261"/>
              <a:ext cx="13" cy="1"/>
            </a:xfrm>
            <a:prstGeom prst="line">
              <a:avLst/>
            </a:prstGeom>
            <a:noFill/>
            <a:ln w="12700">
              <a:solidFill>
                <a:srgbClr val="000000"/>
              </a:solidFill>
              <a:round/>
              <a:headEnd/>
              <a:tailEnd/>
            </a:ln>
            <a:effectLst/>
          </p:spPr>
          <p:txBody>
            <a:bodyPr wrap="none" anchor="ctr"/>
            <a:lstStyle/>
            <a:p>
              <a:endParaRPr lang="ja-JP" altLang="en-US"/>
            </a:p>
          </p:txBody>
        </p:sp>
        <p:sp>
          <p:nvSpPr>
            <p:cNvPr id="192797" name="Line 285"/>
            <p:cNvSpPr>
              <a:spLocks noChangeShapeType="1"/>
            </p:cNvSpPr>
            <p:nvPr/>
          </p:nvSpPr>
          <p:spPr bwMode="auto">
            <a:xfrm rot="15712194" flipV="1">
              <a:off x="3452" y="3282"/>
              <a:ext cx="8" cy="2"/>
            </a:xfrm>
            <a:prstGeom prst="line">
              <a:avLst/>
            </a:prstGeom>
            <a:noFill/>
            <a:ln w="12700">
              <a:solidFill>
                <a:srgbClr val="000000"/>
              </a:solidFill>
              <a:round/>
              <a:headEnd/>
              <a:tailEnd/>
            </a:ln>
            <a:effectLst/>
          </p:spPr>
          <p:txBody>
            <a:bodyPr wrap="none" anchor="ctr"/>
            <a:lstStyle/>
            <a:p>
              <a:endParaRPr lang="ja-JP" altLang="en-US"/>
            </a:p>
          </p:txBody>
        </p:sp>
        <p:sp>
          <p:nvSpPr>
            <p:cNvPr id="192798" name="Line 286"/>
            <p:cNvSpPr>
              <a:spLocks noChangeShapeType="1"/>
            </p:cNvSpPr>
            <p:nvPr/>
          </p:nvSpPr>
          <p:spPr bwMode="auto">
            <a:xfrm>
              <a:off x="3492" y="3244"/>
              <a:ext cx="0" cy="8"/>
            </a:xfrm>
            <a:prstGeom prst="line">
              <a:avLst/>
            </a:prstGeom>
            <a:noFill/>
            <a:ln w="12700">
              <a:solidFill>
                <a:srgbClr val="000000"/>
              </a:solidFill>
              <a:round/>
              <a:headEnd/>
              <a:tailEnd/>
            </a:ln>
            <a:effectLst/>
          </p:spPr>
          <p:txBody>
            <a:bodyPr wrap="none" anchor="ctr"/>
            <a:lstStyle/>
            <a:p>
              <a:endParaRPr lang="ja-JP" altLang="en-US"/>
            </a:p>
          </p:txBody>
        </p:sp>
        <p:sp>
          <p:nvSpPr>
            <p:cNvPr id="192799" name="Line 287"/>
            <p:cNvSpPr>
              <a:spLocks noChangeShapeType="1"/>
            </p:cNvSpPr>
            <p:nvPr/>
          </p:nvSpPr>
          <p:spPr bwMode="auto">
            <a:xfrm>
              <a:off x="3498" y="3246"/>
              <a:ext cx="0" cy="8"/>
            </a:xfrm>
            <a:prstGeom prst="line">
              <a:avLst/>
            </a:prstGeom>
            <a:noFill/>
            <a:ln w="12700">
              <a:solidFill>
                <a:srgbClr val="000000"/>
              </a:solidFill>
              <a:round/>
              <a:headEnd/>
              <a:tailEnd/>
            </a:ln>
            <a:effectLst/>
          </p:spPr>
          <p:txBody>
            <a:bodyPr wrap="none" anchor="ctr"/>
            <a:lstStyle/>
            <a:p>
              <a:endParaRPr lang="ja-JP" altLang="en-US"/>
            </a:p>
          </p:txBody>
        </p:sp>
        <p:sp>
          <p:nvSpPr>
            <p:cNvPr id="192800" name="Line 288"/>
            <p:cNvSpPr>
              <a:spLocks noChangeShapeType="1"/>
            </p:cNvSpPr>
            <p:nvPr/>
          </p:nvSpPr>
          <p:spPr bwMode="auto">
            <a:xfrm>
              <a:off x="3505" y="3246"/>
              <a:ext cx="0" cy="8"/>
            </a:xfrm>
            <a:prstGeom prst="line">
              <a:avLst/>
            </a:prstGeom>
            <a:noFill/>
            <a:ln w="12700">
              <a:solidFill>
                <a:srgbClr val="000000"/>
              </a:solidFill>
              <a:round/>
              <a:headEnd/>
              <a:tailEnd/>
            </a:ln>
            <a:effectLst/>
          </p:spPr>
          <p:txBody>
            <a:bodyPr wrap="none" anchor="ctr"/>
            <a:lstStyle/>
            <a:p>
              <a:endParaRPr lang="ja-JP" altLang="en-US"/>
            </a:p>
          </p:txBody>
        </p:sp>
        <p:sp>
          <p:nvSpPr>
            <p:cNvPr id="192801" name="Line 289"/>
            <p:cNvSpPr>
              <a:spLocks noChangeShapeType="1"/>
            </p:cNvSpPr>
            <p:nvPr/>
          </p:nvSpPr>
          <p:spPr bwMode="auto">
            <a:xfrm>
              <a:off x="3512" y="3248"/>
              <a:ext cx="0" cy="8"/>
            </a:xfrm>
            <a:prstGeom prst="line">
              <a:avLst/>
            </a:prstGeom>
            <a:noFill/>
            <a:ln w="12700">
              <a:solidFill>
                <a:srgbClr val="000000"/>
              </a:solidFill>
              <a:round/>
              <a:headEnd/>
              <a:tailEnd/>
            </a:ln>
            <a:effectLst/>
          </p:spPr>
          <p:txBody>
            <a:bodyPr wrap="none" anchor="ctr"/>
            <a:lstStyle/>
            <a:p>
              <a:endParaRPr lang="ja-JP" altLang="en-US"/>
            </a:p>
          </p:txBody>
        </p:sp>
        <p:sp>
          <p:nvSpPr>
            <p:cNvPr id="192802" name="Line 290"/>
            <p:cNvSpPr>
              <a:spLocks noChangeShapeType="1"/>
            </p:cNvSpPr>
            <p:nvPr/>
          </p:nvSpPr>
          <p:spPr bwMode="auto">
            <a:xfrm flipV="1">
              <a:off x="3407" y="3223"/>
              <a:ext cx="27" cy="62"/>
            </a:xfrm>
            <a:prstGeom prst="line">
              <a:avLst/>
            </a:prstGeom>
            <a:noFill/>
            <a:ln w="12700">
              <a:solidFill>
                <a:srgbClr val="000000"/>
              </a:solidFill>
              <a:round/>
              <a:headEnd/>
              <a:tailEnd/>
            </a:ln>
            <a:effectLst/>
          </p:spPr>
          <p:txBody>
            <a:bodyPr wrap="none" anchor="ctr"/>
            <a:lstStyle/>
            <a:p>
              <a:endParaRPr lang="ja-JP" altLang="en-US"/>
            </a:p>
          </p:txBody>
        </p:sp>
        <p:sp>
          <p:nvSpPr>
            <p:cNvPr id="192803" name="Line 291"/>
            <p:cNvSpPr>
              <a:spLocks noChangeShapeType="1"/>
            </p:cNvSpPr>
            <p:nvPr/>
          </p:nvSpPr>
          <p:spPr bwMode="auto">
            <a:xfrm flipV="1">
              <a:off x="3420" y="3221"/>
              <a:ext cx="14" cy="68"/>
            </a:xfrm>
            <a:prstGeom prst="line">
              <a:avLst/>
            </a:prstGeom>
            <a:noFill/>
            <a:ln w="12700">
              <a:solidFill>
                <a:srgbClr val="000000"/>
              </a:solidFill>
              <a:round/>
              <a:headEnd/>
              <a:tailEnd/>
            </a:ln>
            <a:effectLst/>
          </p:spPr>
          <p:txBody>
            <a:bodyPr wrap="none" anchor="ctr"/>
            <a:lstStyle/>
            <a:p>
              <a:endParaRPr lang="ja-JP" altLang="en-US"/>
            </a:p>
          </p:txBody>
        </p:sp>
        <p:sp>
          <p:nvSpPr>
            <p:cNvPr id="192804" name="Line 292"/>
            <p:cNvSpPr>
              <a:spLocks noChangeShapeType="1"/>
            </p:cNvSpPr>
            <p:nvPr/>
          </p:nvSpPr>
          <p:spPr bwMode="auto">
            <a:xfrm flipV="1">
              <a:off x="3432" y="3225"/>
              <a:ext cx="15" cy="64"/>
            </a:xfrm>
            <a:prstGeom prst="line">
              <a:avLst/>
            </a:prstGeom>
            <a:noFill/>
            <a:ln w="12700">
              <a:solidFill>
                <a:srgbClr val="000000"/>
              </a:solidFill>
              <a:round/>
              <a:headEnd/>
              <a:tailEnd/>
            </a:ln>
            <a:effectLst/>
          </p:spPr>
          <p:txBody>
            <a:bodyPr wrap="none" anchor="ctr"/>
            <a:lstStyle/>
            <a:p>
              <a:endParaRPr lang="ja-JP" altLang="en-US"/>
            </a:p>
          </p:txBody>
        </p:sp>
        <p:sp>
          <p:nvSpPr>
            <p:cNvPr id="192805" name="Line 293"/>
            <p:cNvSpPr>
              <a:spLocks noChangeShapeType="1"/>
            </p:cNvSpPr>
            <p:nvPr/>
          </p:nvSpPr>
          <p:spPr bwMode="auto">
            <a:xfrm flipV="1">
              <a:off x="3439" y="3225"/>
              <a:ext cx="8" cy="66"/>
            </a:xfrm>
            <a:prstGeom prst="line">
              <a:avLst/>
            </a:prstGeom>
            <a:noFill/>
            <a:ln w="12700">
              <a:solidFill>
                <a:srgbClr val="000000"/>
              </a:solidFill>
              <a:round/>
              <a:headEnd/>
              <a:tailEnd/>
            </a:ln>
            <a:effectLst/>
          </p:spPr>
          <p:txBody>
            <a:bodyPr wrap="none" anchor="ctr"/>
            <a:lstStyle/>
            <a:p>
              <a:endParaRPr lang="ja-JP" altLang="en-US"/>
            </a:p>
          </p:txBody>
        </p:sp>
        <p:sp>
          <p:nvSpPr>
            <p:cNvPr id="192806" name="Line 294"/>
            <p:cNvSpPr>
              <a:spLocks noChangeShapeType="1"/>
            </p:cNvSpPr>
            <p:nvPr/>
          </p:nvSpPr>
          <p:spPr bwMode="auto">
            <a:xfrm flipV="1">
              <a:off x="3449" y="3227"/>
              <a:ext cx="3" cy="65"/>
            </a:xfrm>
            <a:prstGeom prst="line">
              <a:avLst/>
            </a:prstGeom>
            <a:noFill/>
            <a:ln w="12700">
              <a:solidFill>
                <a:srgbClr val="000000"/>
              </a:solidFill>
              <a:round/>
              <a:headEnd/>
              <a:tailEnd/>
            </a:ln>
            <a:effectLst/>
          </p:spPr>
          <p:txBody>
            <a:bodyPr wrap="none" anchor="ctr"/>
            <a:lstStyle/>
            <a:p>
              <a:endParaRPr lang="ja-JP" altLang="en-US"/>
            </a:p>
          </p:txBody>
        </p:sp>
        <p:sp>
          <p:nvSpPr>
            <p:cNvPr id="192807" name="Line 295"/>
            <p:cNvSpPr>
              <a:spLocks noChangeShapeType="1"/>
            </p:cNvSpPr>
            <p:nvPr/>
          </p:nvSpPr>
          <p:spPr bwMode="auto">
            <a:xfrm flipV="1">
              <a:off x="3377" y="3221"/>
              <a:ext cx="38" cy="41"/>
            </a:xfrm>
            <a:prstGeom prst="line">
              <a:avLst/>
            </a:prstGeom>
            <a:noFill/>
            <a:ln w="12700">
              <a:solidFill>
                <a:srgbClr val="000000"/>
              </a:solidFill>
              <a:round/>
              <a:headEnd/>
              <a:tailEnd/>
            </a:ln>
            <a:effectLst/>
          </p:spPr>
          <p:txBody>
            <a:bodyPr wrap="none" anchor="ctr"/>
            <a:lstStyle/>
            <a:p>
              <a:endParaRPr lang="ja-JP" altLang="en-US"/>
            </a:p>
          </p:txBody>
        </p:sp>
        <p:sp>
          <p:nvSpPr>
            <p:cNvPr id="192808" name="Line 296"/>
            <p:cNvSpPr>
              <a:spLocks noChangeShapeType="1"/>
            </p:cNvSpPr>
            <p:nvPr/>
          </p:nvSpPr>
          <p:spPr bwMode="auto">
            <a:xfrm>
              <a:off x="3424" y="3191"/>
              <a:ext cx="8" cy="11"/>
            </a:xfrm>
            <a:prstGeom prst="line">
              <a:avLst/>
            </a:prstGeom>
            <a:noFill/>
            <a:ln w="12700">
              <a:solidFill>
                <a:srgbClr val="000000"/>
              </a:solidFill>
              <a:round/>
              <a:headEnd/>
              <a:tailEnd/>
            </a:ln>
            <a:effectLst/>
          </p:spPr>
          <p:txBody>
            <a:bodyPr wrap="none" anchor="ctr"/>
            <a:lstStyle/>
            <a:p>
              <a:endParaRPr lang="ja-JP" altLang="en-US"/>
            </a:p>
          </p:txBody>
        </p:sp>
        <p:sp>
          <p:nvSpPr>
            <p:cNvPr id="192809" name="Line 297"/>
            <p:cNvSpPr>
              <a:spLocks noChangeShapeType="1"/>
            </p:cNvSpPr>
            <p:nvPr/>
          </p:nvSpPr>
          <p:spPr bwMode="auto">
            <a:xfrm>
              <a:off x="3431" y="3187"/>
              <a:ext cx="8" cy="11"/>
            </a:xfrm>
            <a:prstGeom prst="line">
              <a:avLst/>
            </a:prstGeom>
            <a:noFill/>
            <a:ln w="12700">
              <a:solidFill>
                <a:srgbClr val="000000"/>
              </a:solidFill>
              <a:round/>
              <a:headEnd/>
              <a:tailEnd/>
            </a:ln>
            <a:effectLst/>
          </p:spPr>
          <p:txBody>
            <a:bodyPr wrap="none" anchor="ctr"/>
            <a:lstStyle/>
            <a:p>
              <a:endParaRPr lang="ja-JP" altLang="en-US"/>
            </a:p>
          </p:txBody>
        </p:sp>
        <p:sp>
          <p:nvSpPr>
            <p:cNvPr id="192810" name="Line 298"/>
            <p:cNvSpPr>
              <a:spLocks noChangeShapeType="1"/>
            </p:cNvSpPr>
            <p:nvPr/>
          </p:nvSpPr>
          <p:spPr bwMode="auto">
            <a:xfrm>
              <a:off x="3437" y="3182"/>
              <a:ext cx="8" cy="12"/>
            </a:xfrm>
            <a:prstGeom prst="line">
              <a:avLst/>
            </a:prstGeom>
            <a:noFill/>
            <a:ln w="12700">
              <a:solidFill>
                <a:srgbClr val="000000"/>
              </a:solidFill>
              <a:round/>
              <a:headEnd/>
              <a:tailEnd/>
            </a:ln>
            <a:effectLst/>
          </p:spPr>
          <p:txBody>
            <a:bodyPr wrap="none" anchor="ctr"/>
            <a:lstStyle/>
            <a:p>
              <a:endParaRPr lang="ja-JP" altLang="en-US"/>
            </a:p>
          </p:txBody>
        </p:sp>
        <p:sp>
          <p:nvSpPr>
            <p:cNvPr id="192811" name="Line 299"/>
            <p:cNvSpPr>
              <a:spLocks noChangeShapeType="1"/>
            </p:cNvSpPr>
            <p:nvPr/>
          </p:nvSpPr>
          <p:spPr bwMode="auto">
            <a:xfrm>
              <a:off x="3444" y="3179"/>
              <a:ext cx="7" cy="11"/>
            </a:xfrm>
            <a:prstGeom prst="line">
              <a:avLst/>
            </a:prstGeom>
            <a:noFill/>
            <a:ln w="12700">
              <a:solidFill>
                <a:srgbClr val="000000"/>
              </a:solidFill>
              <a:round/>
              <a:headEnd/>
              <a:tailEnd/>
            </a:ln>
            <a:effectLst/>
          </p:spPr>
          <p:txBody>
            <a:bodyPr wrap="none" anchor="ctr"/>
            <a:lstStyle/>
            <a:p>
              <a:endParaRPr lang="ja-JP" altLang="en-US"/>
            </a:p>
          </p:txBody>
        </p:sp>
        <p:sp>
          <p:nvSpPr>
            <p:cNvPr id="192812" name="Line 300"/>
            <p:cNvSpPr>
              <a:spLocks noChangeShapeType="1"/>
            </p:cNvSpPr>
            <p:nvPr/>
          </p:nvSpPr>
          <p:spPr bwMode="auto">
            <a:xfrm>
              <a:off x="3450" y="3176"/>
              <a:ext cx="8" cy="11"/>
            </a:xfrm>
            <a:prstGeom prst="line">
              <a:avLst/>
            </a:prstGeom>
            <a:noFill/>
            <a:ln w="12700">
              <a:solidFill>
                <a:srgbClr val="000000"/>
              </a:solidFill>
              <a:round/>
              <a:headEnd/>
              <a:tailEnd/>
            </a:ln>
            <a:effectLst/>
          </p:spPr>
          <p:txBody>
            <a:bodyPr wrap="none" anchor="ctr"/>
            <a:lstStyle/>
            <a:p>
              <a:endParaRPr lang="ja-JP" altLang="en-US"/>
            </a:p>
          </p:txBody>
        </p:sp>
        <p:sp>
          <p:nvSpPr>
            <p:cNvPr id="192813" name="Line 301"/>
            <p:cNvSpPr>
              <a:spLocks noChangeShapeType="1"/>
            </p:cNvSpPr>
            <p:nvPr/>
          </p:nvSpPr>
          <p:spPr bwMode="auto">
            <a:xfrm>
              <a:off x="3456" y="3172"/>
              <a:ext cx="8" cy="12"/>
            </a:xfrm>
            <a:prstGeom prst="line">
              <a:avLst/>
            </a:prstGeom>
            <a:noFill/>
            <a:ln w="12700">
              <a:solidFill>
                <a:srgbClr val="000000"/>
              </a:solidFill>
              <a:round/>
              <a:headEnd/>
              <a:tailEnd/>
            </a:ln>
            <a:effectLst/>
          </p:spPr>
          <p:txBody>
            <a:bodyPr wrap="none" anchor="ctr"/>
            <a:lstStyle/>
            <a:p>
              <a:endParaRPr lang="ja-JP" altLang="en-US"/>
            </a:p>
          </p:txBody>
        </p:sp>
        <p:sp>
          <p:nvSpPr>
            <p:cNvPr id="192814" name="Line 302"/>
            <p:cNvSpPr>
              <a:spLocks noChangeShapeType="1"/>
            </p:cNvSpPr>
            <p:nvPr/>
          </p:nvSpPr>
          <p:spPr bwMode="auto">
            <a:xfrm>
              <a:off x="3463" y="3167"/>
              <a:ext cx="7" cy="12"/>
            </a:xfrm>
            <a:prstGeom prst="line">
              <a:avLst/>
            </a:prstGeom>
            <a:noFill/>
            <a:ln w="12700">
              <a:solidFill>
                <a:srgbClr val="000000"/>
              </a:solidFill>
              <a:round/>
              <a:headEnd/>
              <a:tailEnd/>
            </a:ln>
            <a:effectLst/>
          </p:spPr>
          <p:txBody>
            <a:bodyPr wrap="none" anchor="ctr"/>
            <a:lstStyle/>
            <a:p>
              <a:endParaRPr lang="ja-JP" altLang="en-US"/>
            </a:p>
          </p:txBody>
        </p:sp>
        <p:sp>
          <p:nvSpPr>
            <p:cNvPr id="192815" name="Line 303"/>
            <p:cNvSpPr>
              <a:spLocks noChangeShapeType="1"/>
            </p:cNvSpPr>
            <p:nvPr/>
          </p:nvSpPr>
          <p:spPr bwMode="auto">
            <a:xfrm>
              <a:off x="3470" y="3165"/>
              <a:ext cx="8" cy="11"/>
            </a:xfrm>
            <a:prstGeom prst="line">
              <a:avLst/>
            </a:prstGeom>
            <a:noFill/>
            <a:ln w="12700">
              <a:solidFill>
                <a:srgbClr val="000000"/>
              </a:solidFill>
              <a:round/>
              <a:headEnd/>
              <a:tailEnd/>
            </a:ln>
            <a:effectLst/>
          </p:spPr>
          <p:txBody>
            <a:bodyPr wrap="none" anchor="ctr"/>
            <a:lstStyle/>
            <a:p>
              <a:endParaRPr lang="ja-JP" altLang="en-US"/>
            </a:p>
          </p:txBody>
        </p:sp>
        <p:sp>
          <p:nvSpPr>
            <p:cNvPr id="192816" name="Line 304"/>
            <p:cNvSpPr>
              <a:spLocks noChangeShapeType="1"/>
            </p:cNvSpPr>
            <p:nvPr/>
          </p:nvSpPr>
          <p:spPr bwMode="auto">
            <a:xfrm>
              <a:off x="3477" y="3161"/>
              <a:ext cx="7" cy="11"/>
            </a:xfrm>
            <a:prstGeom prst="line">
              <a:avLst/>
            </a:prstGeom>
            <a:noFill/>
            <a:ln w="12700">
              <a:solidFill>
                <a:srgbClr val="000000"/>
              </a:solidFill>
              <a:round/>
              <a:headEnd/>
              <a:tailEnd/>
            </a:ln>
            <a:effectLst/>
          </p:spPr>
          <p:txBody>
            <a:bodyPr wrap="none" anchor="ctr"/>
            <a:lstStyle/>
            <a:p>
              <a:endParaRPr lang="ja-JP" altLang="en-US"/>
            </a:p>
          </p:txBody>
        </p:sp>
        <p:sp>
          <p:nvSpPr>
            <p:cNvPr id="192817" name="Line 305"/>
            <p:cNvSpPr>
              <a:spLocks noChangeShapeType="1"/>
            </p:cNvSpPr>
            <p:nvPr/>
          </p:nvSpPr>
          <p:spPr bwMode="auto">
            <a:xfrm>
              <a:off x="3483" y="3157"/>
              <a:ext cx="7" cy="12"/>
            </a:xfrm>
            <a:prstGeom prst="line">
              <a:avLst/>
            </a:prstGeom>
            <a:noFill/>
            <a:ln w="12700">
              <a:solidFill>
                <a:srgbClr val="000000"/>
              </a:solidFill>
              <a:round/>
              <a:headEnd/>
              <a:tailEnd/>
            </a:ln>
            <a:effectLst/>
          </p:spPr>
          <p:txBody>
            <a:bodyPr wrap="none" anchor="ctr"/>
            <a:lstStyle/>
            <a:p>
              <a:endParaRPr lang="ja-JP" altLang="en-US"/>
            </a:p>
          </p:txBody>
        </p:sp>
        <p:sp>
          <p:nvSpPr>
            <p:cNvPr id="192818" name="Line 306"/>
            <p:cNvSpPr>
              <a:spLocks noChangeShapeType="1"/>
            </p:cNvSpPr>
            <p:nvPr/>
          </p:nvSpPr>
          <p:spPr bwMode="auto">
            <a:xfrm>
              <a:off x="3489" y="3154"/>
              <a:ext cx="8" cy="11"/>
            </a:xfrm>
            <a:prstGeom prst="line">
              <a:avLst/>
            </a:prstGeom>
            <a:noFill/>
            <a:ln w="12700">
              <a:solidFill>
                <a:srgbClr val="000000"/>
              </a:solidFill>
              <a:round/>
              <a:headEnd/>
              <a:tailEnd/>
            </a:ln>
            <a:effectLst/>
          </p:spPr>
          <p:txBody>
            <a:bodyPr wrap="none" anchor="ctr"/>
            <a:lstStyle/>
            <a:p>
              <a:endParaRPr lang="ja-JP" altLang="en-US"/>
            </a:p>
          </p:txBody>
        </p:sp>
        <p:sp>
          <p:nvSpPr>
            <p:cNvPr id="192819" name="Line 307"/>
            <p:cNvSpPr>
              <a:spLocks noChangeShapeType="1"/>
            </p:cNvSpPr>
            <p:nvPr/>
          </p:nvSpPr>
          <p:spPr bwMode="auto">
            <a:xfrm>
              <a:off x="3495" y="3150"/>
              <a:ext cx="8" cy="11"/>
            </a:xfrm>
            <a:prstGeom prst="line">
              <a:avLst/>
            </a:prstGeom>
            <a:noFill/>
            <a:ln w="12700">
              <a:solidFill>
                <a:srgbClr val="000000"/>
              </a:solidFill>
              <a:round/>
              <a:headEnd/>
              <a:tailEnd/>
            </a:ln>
            <a:effectLst/>
          </p:spPr>
          <p:txBody>
            <a:bodyPr wrap="none" anchor="ctr"/>
            <a:lstStyle/>
            <a:p>
              <a:endParaRPr lang="ja-JP" altLang="en-US"/>
            </a:p>
          </p:txBody>
        </p:sp>
        <p:sp>
          <p:nvSpPr>
            <p:cNvPr id="192820" name="Freeform 308"/>
            <p:cNvSpPr>
              <a:spLocks/>
            </p:cNvSpPr>
            <p:nvPr/>
          </p:nvSpPr>
          <p:spPr bwMode="auto">
            <a:xfrm>
              <a:off x="3531" y="3144"/>
              <a:ext cx="60" cy="15"/>
            </a:xfrm>
            <a:custGeom>
              <a:avLst/>
              <a:gdLst/>
              <a:ahLst/>
              <a:cxnLst>
                <a:cxn ang="0">
                  <a:pos x="0" y="12"/>
                </a:cxn>
                <a:cxn ang="0">
                  <a:pos x="24" y="0"/>
                </a:cxn>
                <a:cxn ang="0">
                  <a:pos x="96" y="12"/>
                </a:cxn>
                <a:cxn ang="0">
                  <a:pos x="81" y="24"/>
                </a:cxn>
                <a:cxn ang="0">
                  <a:pos x="0" y="12"/>
                </a:cxn>
              </a:cxnLst>
              <a:rect l="0" t="0" r="r" b="b"/>
              <a:pathLst>
                <a:path w="96" h="24">
                  <a:moveTo>
                    <a:pt x="0" y="12"/>
                  </a:moveTo>
                  <a:lnTo>
                    <a:pt x="24" y="0"/>
                  </a:lnTo>
                  <a:lnTo>
                    <a:pt x="96" y="12"/>
                  </a:lnTo>
                  <a:lnTo>
                    <a:pt x="81" y="24"/>
                  </a:lnTo>
                  <a:lnTo>
                    <a:pt x="0" y="12"/>
                  </a:lnTo>
                  <a:close/>
                </a:path>
              </a:pathLst>
            </a:custGeom>
            <a:solidFill>
              <a:srgbClr val="000000"/>
            </a:solidFill>
            <a:ln w="12700" cap="flat" cmpd="sng">
              <a:noFill/>
              <a:prstDash val="solid"/>
              <a:round/>
              <a:headEnd/>
              <a:tailEnd/>
            </a:ln>
            <a:effectLst/>
          </p:spPr>
          <p:txBody>
            <a:bodyPr wrap="none" anchor="ctr"/>
            <a:lstStyle/>
            <a:p>
              <a:endParaRPr lang="ja-JP" altLang="en-US"/>
            </a:p>
          </p:txBody>
        </p:sp>
        <p:sp>
          <p:nvSpPr>
            <p:cNvPr id="192821" name="Line 309"/>
            <p:cNvSpPr>
              <a:spLocks noChangeShapeType="1"/>
            </p:cNvSpPr>
            <p:nvPr/>
          </p:nvSpPr>
          <p:spPr bwMode="auto">
            <a:xfrm>
              <a:off x="3297" y="2151"/>
              <a:ext cx="71" cy="2"/>
            </a:xfrm>
            <a:prstGeom prst="line">
              <a:avLst/>
            </a:prstGeom>
            <a:noFill/>
            <a:ln w="12700">
              <a:solidFill>
                <a:srgbClr val="000000"/>
              </a:solidFill>
              <a:round/>
              <a:headEnd/>
              <a:tailEnd/>
            </a:ln>
            <a:effectLst/>
          </p:spPr>
          <p:txBody>
            <a:bodyPr wrap="none" anchor="ctr"/>
            <a:lstStyle/>
            <a:p>
              <a:endParaRPr lang="ja-JP" altLang="en-US"/>
            </a:p>
          </p:txBody>
        </p:sp>
        <p:sp>
          <p:nvSpPr>
            <p:cNvPr id="192822" name="Line 310"/>
            <p:cNvSpPr>
              <a:spLocks noChangeShapeType="1"/>
            </p:cNvSpPr>
            <p:nvPr/>
          </p:nvSpPr>
          <p:spPr bwMode="auto">
            <a:xfrm>
              <a:off x="3297" y="2151"/>
              <a:ext cx="0" cy="33"/>
            </a:xfrm>
            <a:prstGeom prst="line">
              <a:avLst/>
            </a:prstGeom>
            <a:noFill/>
            <a:ln w="12700">
              <a:solidFill>
                <a:srgbClr val="000000"/>
              </a:solidFill>
              <a:round/>
              <a:headEnd/>
              <a:tailEnd/>
            </a:ln>
            <a:effectLst/>
          </p:spPr>
          <p:txBody>
            <a:bodyPr wrap="none" anchor="ctr"/>
            <a:lstStyle/>
            <a:p>
              <a:endParaRPr lang="ja-JP" altLang="en-US"/>
            </a:p>
          </p:txBody>
        </p:sp>
        <p:sp>
          <p:nvSpPr>
            <p:cNvPr id="192823" name="Line 311"/>
            <p:cNvSpPr>
              <a:spLocks noChangeShapeType="1"/>
            </p:cNvSpPr>
            <p:nvPr/>
          </p:nvSpPr>
          <p:spPr bwMode="auto">
            <a:xfrm>
              <a:off x="3295" y="2184"/>
              <a:ext cx="67" cy="4"/>
            </a:xfrm>
            <a:prstGeom prst="line">
              <a:avLst/>
            </a:prstGeom>
            <a:noFill/>
            <a:ln w="12700">
              <a:solidFill>
                <a:srgbClr val="000000"/>
              </a:solidFill>
              <a:round/>
              <a:headEnd/>
              <a:tailEnd/>
            </a:ln>
            <a:effectLst/>
          </p:spPr>
          <p:txBody>
            <a:bodyPr wrap="none" anchor="ctr"/>
            <a:lstStyle/>
            <a:p>
              <a:endParaRPr lang="ja-JP" altLang="en-US"/>
            </a:p>
          </p:txBody>
        </p:sp>
        <p:sp>
          <p:nvSpPr>
            <p:cNvPr id="192824" name="Line 312"/>
            <p:cNvSpPr>
              <a:spLocks noChangeShapeType="1"/>
            </p:cNvSpPr>
            <p:nvPr/>
          </p:nvSpPr>
          <p:spPr bwMode="auto">
            <a:xfrm>
              <a:off x="3364" y="2153"/>
              <a:ext cx="0" cy="37"/>
            </a:xfrm>
            <a:prstGeom prst="line">
              <a:avLst/>
            </a:prstGeom>
            <a:noFill/>
            <a:ln w="12700">
              <a:solidFill>
                <a:srgbClr val="000000"/>
              </a:solidFill>
              <a:round/>
              <a:headEnd/>
              <a:tailEnd/>
            </a:ln>
            <a:effectLst/>
          </p:spPr>
          <p:txBody>
            <a:bodyPr wrap="none" anchor="ctr"/>
            <a:lstStyle/>
            <a:p>
              <a:endParaRPr lang="ja-JP" altLang="en-US"/>
            </a:p>
          </p:txBody>
        </p:sp>
        <p:sp>
          <p:nvSpPr>
            <p:cNvPr id="192825" name="Line 313"/>
            <p:cNvSpPr>
              <a:spLocks noChangeShapeType="1"/>
            </p:cNvSpPr>
            <p:nvPr/>
          </p:nvSpPr>
          <p:spPr bwMode="auto">
            <a:xfrm flipH="1">
              <a:off x="3295" y="2143"/>
              <a:ext cx="75" cy="8"/>
            </a:xfrm>
            <a:prstGeom prst="line">
              <a:avLst/>
            </a:prstGeom>
            <a:noFill/>
            <a:ln w="12700">
              <a:solidFill>
                <a:srgbClr val="000000"/>
              </a:solidFill>
              <a:round/>
              <a:headEnd/>
              <a:tailEnd/>
            </a:ln>
            <a:effectLst/>
          </p:spPr>
          <p:txBody>
            <a:bodyPr wrap="none" anchor="ctr"/>
            <a:lstStyle/>
            <a:p>
              <a:endParaRPr lang="ja-JP" altLang="en-US"/>
            </a:p>
          </p:txBody>
        </p:sp>
        <p:sp>
          <p:nvSpPr>
            <p:cNvPr id="192826" name="Line 314"/>
            <p:cNvSpPr>
              <a:spLocks noChangeShapeType="1"/>
            </p:cNvSpPr>
            <p:nvPr/>
          </p:nvSpPr>
          <p:spPr bwMode="auto">
            <a:xfrm>
              <a:off x="3369" y="2143"/>
              <a:ext cx="45" cy="0"/>
            </a:xfrm>
            <a:prstGeom prst="line">
              <a:avLst/>
            </a:prstGeom>
            <a:noFill/>
            <a:ln w="12700">
              <a:solidFill>
                <a:srgbClr val="000000"/>
              </a:solidFill>
              <a:round/>
              <a:headEnd/>
              <a:tailEnd/>
            </a:ln>
            <a:effectLst/>
          </p:spPr>
          <p:txBody>
            <a:bodyPr wrap="none" anchor="ctr"/>
            <a:lstStyle/>
            <a:p>
              <a:endParaRPr lang="ja-JP" altLang="en-US"/>
            </a:p>
          </p:txBody>
        </p:sp>
        <p:sp>
          <p:nvSpPr>
            <p:cNvPr id="192827" name="Line 315"/>
            <p:cNvSpPr>
              <a:spLocks noChangeShapeType="1"/>
            </p:cNvSpPr>
            <p:nvPr/>
          </p:nvSpPr>
          <p:spPr bwMode="auto">
            <a:xfrm flipV="1">
              <a:off x="3366" y="2145"/>
              <a:ext cx="49" cy="8"/>
            </a:xfrm>
            <a:prstGeom prst="line">
              <a:avLst/>
            </a:prstGeom>
            <a:noFill/>
            <a:ln w="12700">
              <a:solidFill>
                <a:srgbClr val="000000"/>
              </a:solidFill>
              <a:round/>
              <a:headEnd/>
              <a:tailEnd/>
            </a:ln>
            <a:effectLst/>
          </p:spPr>
          <p:txBody>
            <a:bodyPr wrap="none" anchor="ctr"/>
            <a:lstStyle/>
            <a:p>
              <a:endParaRPr lang="ja-JP" altLang="en-US"/>
            </a:p>
          </p:txBody>
        </p:sp>
        <p:sp>
          <p:nvSpPr>
            <p:cNvPr id="192828" name="Line 316"/>
            <p:cNvSpPr>
              <a:spLocks noChangeShapeType="1"/>
            </p:cNvSpPr>
            <p:nvPr/>
          </p:nvSpPr>
          <p:spPr bwMode="auto">
            <a:xfrm>
              <a:off x="3415" y="2141"/>
              <a:ext cx="2" cy="28"/>
            </a:xfrm>
            <a:prstGeom prst="line">
              <a:avLst/>
            </a:prstGeom>
            <a:noFill/>
            <a:ln w="12700">
              <a:solidFill>
                <a:srgbClr val="000000"/>
              </a:solidFill>
              <a:round/>
              <a:headEnd/>
              <a:tailEnd/>
            </a:ln>
            <a:effectLst/>
          </p:spPr>
          <p:txBody>
            <a:bodyPr wrap="none" anchor="ctr"/>
            <a:lstStyle/>
            <a:p>
              <a:endParaRPr lang="ja-JP" altLang="en-US"/>
            </a:p>
          </p:txBody>
        </p:sp>
        <p:sp>
          <p:nvSpPr>
            <p:cNvPr id="192829" name="Line 317"/>
            <p:cNvSpPr>
              <a:spLocks noChangeShapeType="1"/>
            </p:cNvSpPr>
            <p:nvPr/>
          </p:nvSpPr>
          <p:spPr bwMode="auto">
            <a:xfrm flipV="1">
              <a:off x="3366" y="2171"/>
              <a:ext cx="51" cy="15"/>
            </a:xfrm>
            <a:prstGeom prst="line">
              <a:avLst/>
            </a:prstGeom>
            <a:noFill/>
            <a:ln w="12700">
              <a:solidFill>
                <a:srgbClr val="000000"/>
              </a:solidFill>
              <a:round/>
              <a:headEnd/>
              <a:tailEnd/>
            </a:ln>
            <a:effectLst/>
          </p:spPr>
          <p:txBody>
            <a:bodyPr wrap="none" anchor="ctr"/>
            <a:lstStyle/>
            <a:p>
              <a:endParaRPr lang="ja-JP" altLang="en-US"/>
            </a:p>
          </p:txBody>
        </p:sp>
        <p:sp>
          <p:nvSpPr>
            <p:cNvPr id="192830" name="Line 318"/>
            <p:cNvSpPr>
              <a:spLocks noChangeShapeType="1"/>
            </p:cNvSpPr>
            <p:nvPr/>
          </p:nvSpPr>
          <p:spPr bwMode="auto">
            <a:xfrm>
              <a:off x="3405" y="2254"/>
              <a:ext cx="102" cy="5"/>
            </a:xfrm>
            <a:prstGeom prst="line">
              <a:avLst/>
            </a:prstGeom>
            <a:noFill/>
            <a:ln w="12700">
              <a:solidFill>
                <a:srgbClr val="000000"/>
              </a:solidFill>
              <a:round/>
              <a:headEnd/>
              <a:tailEnd/>
            </a:ln>
            <a:effectLst/>
          </p:spPr>
          <p:txBody>
            <a:bodyPr wrap="none" anchor="ctr"/>
            <a:lstStyle/>
            <a:p>
              <a:endParaRPr lang="ja-JP" altLang="en-US"/>
            </a:p>
          </p:txBody>
        </p:sp>
        <p:sp>
          <p:nvSpPr>
            <p:cNvPr id="192831" name="Line 319"/>
            <p:cNvSpPr>
              <a:spLocks noChangeShapeType="1"/>
            </p:cNvSpPr>
            <p:nvPr/>
          </p:nvSpPr>
          <p:spPr bwMode="auto">
            <a:xfrm>
              <a:off x="3405" y="2256"/>
              <a:ext cx="2" cy="294"/>
            </a:xfrm>
            <a:prstGeom prst="line">
              <a:avLst/>
            </a:prstGeom>
            <a:noFill/>
            <a:ln w="12700">
              <a:solidFill>
                <a:srgbClr val="000000"/>
              </a:solidFill>
              <a:round/>
              <a:headEnd/>
              <a:tailEnd/>
            </a:ln>
            <a:effectLst/>
          </p:spPr>
          <p:txBody>
            <a:bodyPr wrap="none" anchor="ctr"/>
            <a:lstStyle/>
            <a:p>
              <a:endParaRPr lang="ja-JP" altLang="en-US"/>
            </a:p>
          </p:txBody>
        </p:sp>
        <p:sp>
          <p:nvSpPr>
            <p:cNvPr id="192832" name="Line 320"/>
            <p:cNvSpPr>
              <a:spLocks noChangeShapeType="1"/>
            </p:cNvSpPr>
            <p:nvPr/>
          </p:nvSpPr>
          <p:spPr bwMode="auto">
            <a:xfrm>
              <a:off x="3505" y="2258"/>
              <a:ext cx="5" cy="303"/>
            </a:xfrm>
            <a:prstGeom prst="line">
              <a:avLst/>
            </a:prstGeom>
            <a:noFill/>
            <a:ln w="12700">
              <a:solidFill>
                <a:srgbClr val="000000"/>
              </a:solidFill>
              <a:round/>
              <a:headEnd/>
              <a:tailEnd/>
            </a:ln>
            <a:effectLst/>
          </p:spPr>
          <p:txBody>
            <a:bodyPr wrap="none" anchor="ctr"/>
            <a:lstStyle/>
            <a:p>
              <a:endParaRPr lang="ja-JP" altLang="en-US"/>
            </a:p>
          </p:txBody>
        </p:sp>
        <p:sp>
          <p:nvSpPr>
            <p:cNvPr id="192833" name="Line 321"/>
            <p:cNvSpPr>
              <a:spLocks noChangeShapeType="1"/>
            </p:cNvSpPr>
            <p:nvPr/>
          </p:nvSpPr>
          <p:spPr bwMode="auto">
            <a:xfrm>
              <a:off x="3407" y="2550"/>
              <a:ext cx="103" cy="11"/>
            </a:xfrm>
            <a:prstGeom prst="line">
              <a:avLst/>
            </a:prstGeom>
            <a:noFill/>
            <a:ln w="12700">
              <a:solidFill>
                <a:srgbClr val="000000"/>
              </a:solidFill>
              <a:round/>
              <a:headEnd/>
              <a:tailEnd/>
            </a:ln>
            <a:effectLst/>
          </p:spPr>
          <p:txBody>
            <a:bodyPr wrap="none" anchor="ctr"/>
            <a:lstStyle/>
            <a:p>
              <a:endParaRPr lang="ja-JP" altLang="en-US"/>
            </a:p>
          </p:txBody>
        </p:sp>
        <p:sp>
          <p:nvSpPr>
            <p:cNvPr id="192834" name="Line 322"/>
            <p:cNvSpPr>
              <a:spLocks noChangeShapeType="1"/>
            </p:cNvSpPr>
            <p:nvPr/>
          </p:nvSpPr>
          <p:spPr bwMode="auto">
            <a:xfrm>
              <a:off x="3409" y="2271"/>
              <a:ext cx="85" cy="2"/>
            </a:xfrm>
            <a:prstGeom prst="line">
              <a:avLst/>
            </a:prstGeom>
            <a:noFill/>
            <a:ln w="12700">
              <a:solidFill>
                <a:srgbClr val="000000"/>
              </a:solidFill>
              <a:round/>
              <a:headEnd/>
              <a:tailEnd/>
            </a:ln>
            <a:effectLst/>
          </p:spPr>
          <p:txBody>
            <a:bodyPr wrap="none" anchor="ctr"/>
            <a:lstStyle/>
            <a:p>
              <a:endParaRPr lang="ja-JP" altLang="en-US"/>
            </a:p>
          </p:txBody>
        </p:sp>
        <p:sp>
          <p:nvSpPr>
            <p:cNvPr id="192835" name="Line 323"/>
            <p:cNvSpPr>
              <a:spLocks noChangeShapeType="1"/>
            </p:cNvSpPr>
            <p:nvPr/>
          </p:nvSpPr>
          <p:spPr bwMode="auto">
            <a:xfrm>
              <a:off x="3409" y="2295"/>
              <a:ext cx="85" cy="6"/>
            </a:xfrm>
            <a:prstGeom prst="line">
              <a:avLst/>
            </a:prstGeom>
            <a:noFill/>
            <a:ln w="12700">
              <a:solidFill>
                <a:srgbClr val="000000"/>
              </a:solidFill>
              <a:round/>
              <a:headEnd/>
              <a:tailEnd/>
            </a:ln>
            <a:effectLst/>
          </p:spPr>
          <p:txBody>
            <a:bodyPr wrap="none" anchor="ctr"/>
            <a:lstStyle/>
            <a:p>
              <a:endParaRPr lang="ja-JP" altLang="en-US"/>
            </a:p>
          </p:txBody>
        </p:sp>
        <p:sp>
          <p:nvSpPr>
            <p:cNvPr id="192836" name="Freeform 324"/>
            <p:cNvSpPr>
              <a:spLocks/>
            </p:cNvSpPr>
            <p:nvPr/>
          </p:nvSpPr>
          <p:spPr bwMode="auto">
            <a:xfrm>
              <a:off x="3437" y="2438"/>
              <a:ext cx="23" cy="24"/>
            </a:xfrm>
            <a:custGeom>
              <a:avLst/>
              <a:gdLst/>
              <a:ahLst/>
              <a:cxnLst>
                <a:cxn ang="0">
                  <a:pos x="18" y="3"/>
                </a:cxn>
                <a:cxn ang="0">
                  <a:pos x="36" y="24"/>
                </a:cxn>
                <a:cxn ang="0">
                  <a:pos x="21" y="39"/>
                </a:cxn>
                <a:cxn ang="0">
                  <a:pos x="0" y="24"/>
                </a:cxn>
                <a:cxn ang="0">
                  <a:pos x="18" y="3"/>
                </a:cxn>
              </a:cxnLst>
              <a:rect l="0" t="0" r="r" b="b"/>
              <a:pathLst>
                <a:path w="36" h="39">
                  <a:moveTo>
                    <a:pt x="18" y="3"/>
                  </a:moveTo>
                  <a:cubicBezTo>
                    <a:pt x="30" y="0"/>
                    <a:pt x="36" y="18"/>
                    <a:pt x="36" y="24"/>
                  </a:cubicBezTo>
                  <a:cubicBezTo>
                    <a:pt x="36" y="30"/>
                    <a:pt x="27" y="39"/>
                    <a:pt x="21" y="39"/>
                  </a:cubicBezTo>
                  <a:cubicBezTo>
                    <a:pt x="15" y="39"/>
                    <a:pt x="0" y="30"/>
                    <a:pt x="0" y="24"/>
                  </a:cubicBezTo>
                  <a:cubicBezTo>
                    <a:pt x="0" y="18"/>
                    <a:pt x="14" y="7"/>
                    <a:pt x="18" y="3"/>
                  </a:cubicBezTo>
                  <a:close/>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837" name="Freeform 325"/>
            <p:cNvSpPr>
              <a:spLocks/>
            </p:cNvSpPr>
            <p:nvPr/>
          </p:nvSpPr>
          <p:spPr bwMode="auto">
            <a:xfrm>
              <a:off x="3405" y="2406"/>
              <a:ext cx="102" cy="15"/>
            </a:xfrm>
            <a:custGeom>
              <a:avLst/>
              <a:gdLst/>
              <a:ahLst/>
              <a:cxnLst>
                <a:cxn ang="0">
                  <a:pos x="0" y="0"/>
                </a:cxn>
                <a:cxn ang="0">
                  <a:pos x="78" y="24"/>
                </a:cxn>
                <a:cxn ang="0">
                  <a:pos x="162" y="6"/>
                </a:cxn>
              </a:cxnLst>
              <a:rect l="0" t="0" r="r" b="b"/>
              <a:pathLst>
                <a:path w="162" h="25">
                  <a:moveTo>
                    <a:pt x="0" y="0"/>
                  </a:moveTo>
                  <a:cubicBezTo>
                    <a:pt x="13" y="4"/>
                    <a:pt x="51" y="23"/>
                    <a:pt x="78" y="24"/>
                  </a:cubicBezTo>
                  <a:cubicBezTo>
                    <a:pt x="105" y="25"/>
                    <a:pt x="145" y="10"/>
                    <a:pt x="162" y="6"/>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838" name="Freeform 326"/>
            <p:cNvSpPr>
              <a:spLocks/>
            </p:cNvSpPr>
            <p:nvPr/>
          </p:nvSpPr>
          <p:spPr bwMode="auto">
            <a:xfrm>
              <a:off x="3407" y="2434"/>
              <a:ext cx="100" cy="59"/>
            </a:xfrm>
            <a:custGeom>
              <a:avLst/>
              <a:gdLst/>
              <a:ahLst/>
              <a:cxnLst>
                <a:cxn ang="0">
                  <a:pos x="0" y="0"/>
                </a:cxn>
                <a:cxn ang="0">
                  <a:pos x="33" y="72"/>
                </a:cxn>
                <a:cxn ang="0">
                  <a:pos x="75" y="90"/>
                </a:cxn>
                <a:cxn ang="0">
                  <a:pos x="120" y="81"/>
                </a:cxn>
                <a:cxn ang="0">
                  <a:pos x="159" y="12"/>
                </a:cxn>
              </a:cxnLst>
              <a:rect l="0" t="0" r="r" b="b"/>
              <a:pathLst>
                <a:path w="159" h="94">
                  <a:moveTo>
                    <a:pt x="0" y="0"/>
                  </a:moveTo>
                  <a:cubicBezTo>
                    <a:pt x="6" y="12"/>
                    <a:pt x="21" y="57"/>
                    <a:pt x="33" y="72"/>
                  </a:cubicBezTo>
                  <a:cubicBezTo>
                    <a:pt x="45" y="87"/>
                    <a:pt x="61" y="89"/>
                    <a:pt x="75" y="90"/>
                  </a:cubicBezTo>
                  <a:cubicBezTo>
                    <a:pt x="89" y="91"/>
                    <a:pt x="106" y="94"/>
                    <a:pt x="120" y="81"/>
                  </a:cubicBezTo>
                  <a:cubicBezTo>
                    <a:pt x="134" y="68"/>
                    <a:pt x="151" y="26"/>
                    <a:pt x="159" y="12"/>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839" name="Freeform 327"/>
            <p:cNvSpPr>
              <a:spLocks/>
            </p:cNvSpPr>
            <p:nvPr/>
          </p:nvSpPr>
          <p:spPr bwMode="auto">
            <a:xfrm>
              <a:off x="3405" y="2447"/>
              <a:ext cx="104" cy="64"/>
            </a:xfrm>
            <a:custGeom>
              <a:avLst/>
              <a:gdLst/>
              <a:ahLst/>
              <a:cxnLst>
                <a:cxn ang="0">
                  <a:pos x="0" y="0"/>
                </a:cxn>
                <a:cxn ang="0">
                  <a:pos x="27" y="78"/>
                </a:cxn>
                <a:cxn ang="0">
                  <a:pos x="78" y="102"/>
                </a:cxn>
                <a:cxn ang="0">
                  <a:pos x="129" y="84"/>
                </a:cxn>
                <a:cxn ang="0">
                  <a:pos x="165" y="15"/>
                </a:cxn>
              </a:cxnLst>
              <a:rect l="0" t="0" r="r" b="b"/>
              <a:pathLst>
                <a:path w="165" h="103">
                  <a:moveTo>
                    <a:pt x="0" y="0"/>
                  </a:moveTo>
                  <a:cubicBezTo>
                    <a:pt x="5" y="13"/>
                    <a:pt x="14" y="61"/>
                    <a:pt x="27" y="78"/>
                  </a:cubicBezTo>
                  <a:cubicBezTo>
                    <a:pt x="40" y="95"/>
                    <a:pt x="61" y="101"/>
                    <a:pt x="78" y="102"/>
                  </a:cubicBezTo>
                  <a:cubicBezTo>
                    <a:pt x="95" y="103"/>
                    <a:pt x="115" y="98"/>
                    <a:pt x="129" y="84"/>
                  </a:cubicBezTo>
                  <a:cubicBezTo>
                    <a:pt x="143" y="70"/>
                    <a:pt x="158" y="29"/>
                    <a:pt x="165" y="15"/>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840" name="Line 328"/>
            <p:cNvSpPr>
              <a:spLocks noChangeShapeType="1"/>
            </p:cNvSpPr>
            <p:nvPr/>
          </p:nvSpPr>
          <p:spPr bwMode="auto">
            <a:xfrm flipV="1">
              <a:off x="3405" y="2226"/>
              <a:ext cx="132" cy="30"/>
            </a:xfrm>
            <a:prstGeom prst="line">
              <a:avLst/>
            </a:prstGeom>
            <a:noFill/>
            <a:ln w="12700">
              <a:solidFill>
                <a:srgbClr val="000000"/>
              </a:solidFill>
              <a:round/>
              <a:headEnd/>
              <a:tailEnd/>
            </a:ln>
            <a:effectLst/>
          </p:spPr>
          <p:txBody>
            <a:bodyPr wrap="none" anchor="ctr"/>
            <a:lstStyle/>
            <a:p>
              <a:endParaRPr lang="ja-JP" altLang="en-US"/>
            </a:p>
          </p:txBody>
        </p:sp>
        <p:sp>
          <p:nvSpPr>
            <p:cNvPr id="192841" name="Line 329"/>
            <p:cNvSpPr>
              <a:spLocks noChangeShapeType="1"/>
            </p:cNvSpPr>
            <p:nvPr/>
          </p:nvSpPr>
          <p:spPr bwMode="auto">
            <a:xfrm flipV="1">
              <a:off x="3505" y="2226"/>
              <a:ext cx="161" cy="35"/>
            </a:xfrm>
            <a:prstGeom prst="line">
              <a:avLst/>
            </a:prstGeom>
            <a:noFill/>
            <a:ln w="12700">
              <a:solidFill>
                <a:srgbClr val="000000"/>
              </a:solidFill>
              <a:round/>
              <a:headEnd/>
              <a:tailEnd/>
            </a:ln>
            <a:effectLst/>
          </p:spPr>
          <p:txBody>
            <a:bodyPr wrap="none" anchor="ctr"/>
            <a:lstStyle/>
            <a:p>
              <a:endParaRPr lang="ja-JP" altLang="en-US"/>
            </a:p>
          </p:txBody>
        </p:sp>
        <p:sp>
          <p:nvSpPr>
            <p:cNvPr id="192842" name="Line 330"/>
            <p:cNvSpPr>
              <a:spLocks noChangeShapeType="1"/>
            </p:cNvSpPr>
            <p:nvPr/>
          </p:nvSpPr>
          <p:spPr bwMode="auto">
            <a:xfrm flipH="1" flipV="1">
              <a:off x="3606" y="2218"/>
              <a:ext cx="64" cy="6"/>
            </a:xfrm>
            <a:prstGeom prst="line">
              <a:avLst/>
            </a:prstGeom>
            <a:noFill/>
            <a:ln w="12700">
              <a:solidFill>
                <a:srgbClr val="000000"/>
              </a:solidFill>
              <a:round/>
              <a:headEnd/>
              <a:tailEnd/>
            </a:ln>
            <a:effectLst/>
          </p:spPr>
          <p:txBody>
            <a:bodyPr wrap="none" anchor="ctr"/>
            <a:lstStyle/>
            <a:p>
              <a:endParaRPr lang="ja-JP" altLang="en-US"/>
            </a:p>
          </p:txBody>
        </p:sp>
        <p:sp>
          <p:nvSpPr>
            <p:cNvPr id="192843" name="Line 331"/>
            <p:cNvSpPr>
              <a:spLocks noChangeShapeType="1"/>
            </p:cNvSpPr>
            <p:nvPr/>
          </p:nvSpPr>
          <p:spPr bwMode="auto">
            <a:xfrm flipV="1">
              <a:off x="3509" y="2511"/>
              <a:ext cx="172" cy="50"/>
            </a:xfrm>
            <a:prstGeom prst="line">
              <a:avLst/>
            </a:prstGeom>
            <a:noFill/>
            <a:ln w="12700">
              <a:solidFill>
                <a:srgbClr val="000000"/>
              </a:solidFill>
              <a:round/>
              <a:headEnd/>
              <a:tailEnd/>
            </a:ln>
            <a:effectLst/>
          </p:spPr>
          <p:txBody>
            <a:bodyPr wrap="none" anchor="ctr"/>
            <a:lstStyle/>
            <a:p>
              <a:endParaRPr lang="ja-JP" altLang="en-US"/>
            </a:p>
          </p:txBody>
        </p:sp>
        <p:sp>
          <p:nvSpPr>
            <p:cNvPr id="192844" name="Line 332"/>
            <p:cNvSpPr>
              <a:spLocks noChangeShapeType="1"/>
            </p:cNvSpPr>
            <p:nvPr/>
          </p:nvSpPr>
          <p:spPr bwMode="auto">
            <a:xfrm flipH="1" flipV="1">
              <a:off x="3670" y="2226"/>
              <a:ext cx="5" cy="270"/>
            </a:xfrm>
            <a:prstGeom prst="line">
              <a:avLst/>
            </a:prstGeom>
            <a:noFill/>
            <a:ln w="12700">
              <a:solidFill>
                <a:srgbClr val="000000"/>
              </a:solidFill>
              <a:round/>
              <a:headEnd/>
              <a:tailEnd/>
            </a:ln>
            <a:effectLst/>
          </p:spPr>
          <p:txBody>
            <a:bodyPr wrap="none" anchor="ctr"/>
            <a:lstStyle/>
            <a:p>
              <a:endParaRPr lang="ja-JP" altLang="en-US"/>
            </a:p>
          </p:txBody>
        </p:sp>
        <p:sp>
          <p:nvSpPr>
            <p:cNvPr id="192845" name="Line 333"/>
            <p:cNvSpPr>
              <a:spLocks noChangeShapeType="1"/>
            </p:cNvSpPr>
            <p:nvPr/>
          </p:nvSpPr>
          <p:spPr bwMode="auto">
            <a:xfrm flipH="1" flipV="1">
              <a:off x="3674" y="2494"/>
              <a:ext cx="9" cy="15"/>
            </a:xfrm>
            <a:prstGeom prst="line">
              <a:avLst/>
            </a:prstGeom>
            <a:noFill/>
            <a:ln w="12700">
              <a:solidFill>
                <a:srgbClr val="000000"/>
              </a:solidFill>
              <a:round/>
              <a:headEnd/>
              <a:tailEnd/>
            </a:ln>
            <a:effectLst/>
          </p:spPr>
          <p:txBody>
            <a:bodyPr wrap="none" anchor="ctr"/>
            <a:lstStyle/>
            <a:p>
              <a:endParaRPr lang="ja-JP" altLang="en-US"/>
            </a:p>
          </p:txBody>
        </p:sp>
        <p:sp>
          <p:nvSpPr>
            <p:cNvPr id="192846" name="Line 334"/>
            <p:cNvSpPr>
              <a:spLocks noChangeShapeType="1"/>
            </p:cNvSpPr>
            <p:nvPr/>
          </p:nvSpPr>
          <p:spPr bwMode="auto">
            <a:xfrm>
              <a:off x="3407" y="2535"/>
              <a:ext cx="103" cy="8"/>
            </a:xfrm>
            <a:prstGeom prst="line">
              <a:avLst/>
            </a:prstGeom>
            <a:noFill/>
            <a:ln w="12700">
              <a:solidFill>
                <a:srgbClr val="000000"/>
              </a:solidFill>
              <a:round/>
              <a:headEnd/>
              <a:tailEnd/>
            </a:ln>
            <a:effectLst/>
          </p:spPr>
          <p:txBody>
            <a:bodyPr wrap="none" anchor="ctr"/>
            <a:lstStyle/>
            <a:p>
              <a:endParaRPr lang="ja-JP" altLang="en-US"/>
            </a:p>
          </p:txBody>
        </p:sp>
        <p:sp>
          <p:nvSpPr>
            <p:cNvPr id="192847" name="Line 335"/>
            <p:cNvSpPr>
              <a:spLocks noChangeShapeType="1"/>
            </p:cNvSpPr>
            <p:nvPr/>
          </p:nvSpPr>
          <p:spPr bwMode="auto">
            <a:xfrm flipV="1">
              <a:off x="3510" y="2496"/>
              <a:ext cx="164" cy="48"/>
            </a:xfrm>
            <a:prstGeom prst="line">
              <a:avLst/>
            </a:prstGeom>
            <a:noFill/>
            <a:ln w="12700">
              <a:solidFill>
                <a:srgbClr val="000000"/>
              </a:solidFill>
              <a:round/>
              <a:headEnd/>
              <a:tailEnd/>
            </a:ln>
            <a:effectLst/>
          </p:spPr>
          <p:txBody>
            <a:bodyPr wrap="none" anchor="ctr"/>
            <a:lstStyle/>
            <a:p>
              <a:endParaRPr lang="ja-JP" altLang="en-US"/>
            </a:p>
          </p:txBody>
        </p:sp>
        <p:sp>
          <p:nvSpPr>
            <p:cNvPr id="192848" name="Oval 336"/>
            <p:cNvSpPr>
              <a:spLocks noChangeArrowheads="1"/>
            </p:cNvSpPr>
            <p:nvPr/>
          </p:nvSpPr>
          <p:spPr bwMode="auto">
            <a:xfrm>
              <a:off x="3557" y="2315"/>
              <a:ext cx="82" cy="140"/>
            </a:xfrm>
            <a:prstGeom prst="ellipse">
              <a:avLst/>
            </a:prstGeom>
            <a:noFill/>
            <a:ln w="12700" algn="ctr">
              <a:solidFill>
                <a:srgbClr val="000000"/>
              </a:solidFill>
              <a:round/>
              <a:headEnd/>
              <a:tailEnd/>
            </a:ln>
            <a:effectLst/>
          </p:spPr>
          <p:txBody>
            <a:bodyPr wrap="none" anchor="ctr"/>
            <a:lstStyle/>
            <a:p>
              <a:endParaRPr lang="ja-JP" altLang="en-US"/>
            </a:p>
          </p:txBody>
        </p:sp>
        <p:sp>
          <p:nvSpPr>
            <p:cNvPr id="192849" name="Line 337"/>
            <p:cNvSpPr>
              <a:spLocks noChangeShapeType="1"/>
            </p:cNvSpPr>
            <p:nvPr/>
          </p:nvSpPr>
          <p:spPr bwMode="auto">
            <a:xfrm>
              <a:off x="3405" y="2334"/>
              <a:ext cx="85" cy="4"/>
            </a:xfrm>
            <a:prstGeom prst="line">
              <a:avLst/>
            </a:prstGeom>
            <a:noFill/>
            <a:ln w="12700">
              <a:solidFill>
                <a:srgbClr val="000000"/>
              </a:solidFill>
              <a:round/>
              <a:headEnd/>
              <a:tailEnd/>
            </a:ln>
            <a:effectLst/>
          </p:spPr>
          <p:txBody>
            <a:bodyPr wrap="none" anchor="ctr"/>
            <a:lstStyle/>
            <a:p>
              <a:endParaRPr lang="ja-JP" altLang="en-US"/>
            </a:p>
          </p:txBody>
        </p:sp>
        <p:sp>
          <p:nvSpPr>
            <p:cNvPr id="192850" name="Line 338"/>
            <p:cNvSpPr>
              <a:spLocks noChangeShapeType="1"/>
            </p:cNvSpPr>
            <p:nvPr/>
          </p:nvSpPr>
          <p:spPr bwMode="auto">
            <a:xfrm>
              <a:off x="3411" y="2342"/>
              <a:ext cx="32" cy="7"/>
            </a:xfrm>
            <a:prstGeom prst="line">
              <a:avLst/>
            </a:prstGeom>
            <a:noFill/>
            <a:ln w="12700">
              <a:solidFill>
                <a:srgbClr val="000000"/>
              </a:solidFill>
              <a:round/>
              <a:headEnd/>
              <a:tailEnd/>
            </a:ln>
            <a:effectLst/>
          </p:spPr>
          <p:txBody>
            <a:bodyPr wrap="none" anchor="ctr"/>
            <a:lstStyle/>
            <a:p>
              <a:endParaRPr lang="ja-JP" altLang="en-US"/>
            </a:p>
          </p:txBody>
        </p:sp>
        <p:sp>
          <p:nvSpPr>
            <p:cNvPr id="192851" name="Line 339"/>
            <p:cNvSpPr>
              <a:spLocks noChangeShapeType="1"/>
            </p:cNvSpPr>
            <p:nvPr/>
          </p:nvSpPr>
          <p:spPr bwMode="auto">
            <a:xfrm flipV="1">
              <a:off x="3441" y="2346"/>
              <a:ext cx="41" cy="5"/>
            </a:xfrm>
            <a:prstGeom prst="line">
              <a:avLst/>
            </a:prstGeom>
            <a:noFill/>
            <a:ln w="12700">
              <a:solidFill>
                <a:srgbClr val="000000"/>
              </a:solidFill>
              <a:round/>
              <a:headEnd/>
              <a:tailEnd/>
            </a:ln>
            <a:effectLst/>
          </p:spPr>
          <p:txBody>
            <a:bodyPr wrap="none" anchor="ctr"/>
            <a:lstStyle/>
            <a:p>
              <a:endParaRPr lang="ja-JP" altLang="en-US"/>
            </a:p>
          </p:txBody>
        </p:sp>
        <p:sp>
          <p:nvSpPr>
            <p:cNvPr id="192852" name="Freeform 340"/>
            <p:cNvSpPr>
              <a:spLocks/>
            </p:cNvSpPr>
            <p:nvPr/>
          </p:nvSpPr>
          <p:spPr bwMode="auto">
            <a:xfrm>
              <a:off x="3365" y="2552"/>
              <a:ext cx="80" cy="30"/>
            </a:xfrm>
            <a:custGeom>
              <a:avLst/>
              <a:gdLst/>
              <a:ahLst/>
              <a:cxnLst>
                <a:cxn ang="0">
                  <a:pos x="0" y="42"/>
                </a:cxn>
                <a:cxn ang="0">
                  <a:pos x="30" y="6"/>
                </a:cxn>
                <a:cxn ang="0">
                  <a:pos x="81" y="3"/>
                </a:cxn>
                <a:cxn ang="0">
                  <a:pos x="129" y="24"/>
                </a:cxn>
                <a:cxn ang="0">
                  <a:pos x="81" y="40"/>
                </a:cxn>
                <a:cxn ang="0">
                  <a:pos x="30" y="48"/>
                </a:cxn>
                <a:cxn ang="0">
                  <a:pos x="0" y="42"/>
                </a:cxn>
              </a:cxnLst>
              <a:rect l="0" t="0" r="r" b="b"/>
              <a:pathLst>
                <a:path w="129" h="48">
                  <a:moveTo>
                    <a:pt x="0" y="42"/>
                  </a:moveTo>
                  <a:cubicBezTo>
                    <a:pt x="0" y="35"/>
                    <a:pt x="17" y="12"/>
                    <a:pt x="30" y="6"/>
                  </a:cubicBezTo>
                  <a:cubicBezTo>
                    <a:pt x="43" y="0"/>
                    <a:pt x="65" y="0"/>
                    <a:pt x="81" y="3"/>
                  </a:cubicBezTo>
                  <a:cubicBezTo>
                    <a:pt x="97" y="6"/>
                    <a:pt x="129" y="18"/>
                    <a:pt x="129" y="24"/>
                  </a:cubicBezTo>
                  <a:cubicBezTo>
                    <a:pt x="129" y="30"/>
                    <a:pt x="97" y="36"/>
                    <a:pt x="81" y="40"/>
                  </a:cubicBezTo>
                  <a:cubicBezTo>
                    <a:pt x="65" y="44"/>
                    <a:pt x="43" y="48"/>
                    <a:pt x="30" y="48"/>
                  </a:cubicBezTo>
                  <a:cubicBezTo>
                    <a:pt x="17" y="48"/>
                    <a:pt x="6" y="43"/>
                    <a:pt x="0" y="42"/>
                  </a:cubicBezTo>
                  <a:close/>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853" name="Line 341"/>
            <p:cNvSpPr>
              <a:spLocks noChangeShapeType="1"/>
            </p:cNvSpPr>
            <p:nvPr/>
          </p:nvSpPr>
          <p:spPr bwMode="auto">
            <a:xfrm flipH="1" flipV="1">
              <a:off x="3162" y="2449"/>
              <a:ext cx="225" cy="20"/>
            </a:xfrm>
            <a:prstGeom prst="line">
              <a:avLst/>
            </a:prstGeom>
            <a:noFill/>
            <a:ln w="12700">
              <a:solidFill>
                <a:srgbClr val="000000"/>
              </a:solidFill>
              <a:round/>
              <a:headEnd/>
              <a:tailEnd/>
            </a:ln>
            <a:effectLst/>
          </p:spPr>
          <p:txBody>
            <a:bodyPr wrap="none" anchor="ctr"/>
            <a:lstStyle/>
            <a:p>
              <a:endParaRPr lang="ja-JP" altLang="en-US"/>
            </a:p>
          </p:txBody>
        </p:sp>
        <p:sp>
          <p:nvSpPr>
            <p:cNvPr id="192854" name="Line 342"/>
            <p:cNvSpPr>
              <a:spLocks noChangeShapeType="1"/>
            </p:cNvSpPr>
            <p:nvPr/>
          </p:nvSpPr>
          <p:spPr bwMode="auto">
            <a:xfrm flipV="1">
              <a:off x="3387" y="2220"/>
              <a:ext cx="13" cy="251"/>
            </a:xfrm>
            <a:prstGeom prst="line">
              <a:avLst/>
            </a:prstGeom>
            <a:noFill/>
            <a:ln w="12700">
              <a:solidFill>
                <a:srgbClr val="000000"/>
              </a:solidFill>
              <a:round/>
              <a:headEnd/>
              <a:tailEnd/>
            </a:ln>
            <a:effectLst/>
          </p:spPr>
          <p:txBody>
            <a:bodyPr wrap="none" anchor="ctr"/>
            <a:lstStyle/>
            <a:p>
              <a:endParaRPr lang="ja-JP" altLang="en-US"/>
            </a:p>
          </p:txBody>
        </p:sp>
        <p:sp>
          <p:nvSpPr>
            <p:cNvPr id="192855" name="Line 343"/>
            <p:cNvSpPr>
              <a:spLocks noChangeShapeType="1"/>
            </p:cNvSpPr>
            <p:nvPr/>
          </p:nvSpPr>
          <p:spPr bwMode="auto">
            <a:xfrm flipV="1">
              <a:off x="3160" y="2207"/>
              <a:ext cx="8" cy="75"/>
            </a:xfrm>
            <a:prstGeom prst="line">
              <a:avLst/>
            </a:prstGeom>
            <a:noFill/>
            <a:ln w="12700">
              <a:solidFill>
                <a:srgbClr val="000000"/>
              </a:solidFill>
              <a:round/>
              <a:headEnd/>
              <a:tailEnd/>
            </a:ln>
            <a:effectLst/>
          </p:spPr>
          <p:txBody>
            <a:bodyPr wrap="none" anchor="ctr"/>
            <a:lstStyle/>
            <a:p>
              <a:endParaRPr lang="ja-JP" altLang="en-US"/>
            </a:p>
          </p:txBody>
        </p:sp>
        <p:sp>
          <p:nvSpPr>
            <p:cNvPr id="192856" name="Line 344"/>
            <p:cNvSpPr>
              <a:spLocks noChangeShapeType="1"/>
            </p:cNvSpPr>
            <p:nvPr/>
          </p:nvSpPr>
          <p:spPr bwMode="auto">
            <a:xfrm flipV="1">
              <a:off x="3174" y="2228"/>
              <a:ext cx="15" cy="185"/>
            </a:xfrm>
            <a:prstGeom prst="line">
              <a:avLst/>
            </a:prstGeom>
            <a:noFill/>
            <a:ln w="12700">
              <a:solidFill>
                <a:srgbClr val="000000"/>
              </a:solidFill>
              <a:round/>
              <a:headEnd/>
              <a:tailEnd/>
            </a:ln>
            <a:effectLst/>
          </p:spPr>
          <p:txBody>
            <a:bodyPr wrap="none" anchor="ctr"/>
            <a:lstStyle/>
            <a:p>
              <a:endParaRPr lang="ja-JP" altLang="en-US"/>
            </a:p>
          </p:txBody>
        </p:sp>
        <p:sp>
          <p:nvSpPr>
            <p:cNvPr id="192857" name="Line 345"/>
            <p:cNvSpPr>
              <a:spLocks noChangeShapeType="1"/>
            </p:cNvSpPr>
            <p:nvPr/>
          </p:nvSpPr>
          <p:spPr bwMode="auto">
            <a:xfrm>
              <a:off x="3172" y="2411"/>
              <a:ext cx="187" cy="17"/>
            </a:xfrm>
            <a:prstGeom prst="line">
              <a:avLst/>
            </a:prstGeom>
            <a:noFill/>
            <a:ln w="12700">
              <a:solidFill>
                <a:srgbClr val="000000"/>
              </a:solidFill>
              <a:round/>
              <a:headEnd/>
              <a:tailEnd/>
            </a:ln>
            <a:effectLst/>
          </p:spPr>
          <p:txBody>
            <a:bodyPr wrap="none" anchor="ctr"/>
            <a:lstStyle/>
            <a:p>
              <a:endParaRPr lang="ja-JP" altLang="en-US"/>
            </a:p>
          </p:txBody>
        </p:sp>
        <p:sp>
          <p:nvSpPr>
            <p:cNvPr id="192858" name="Line 346"/>
            <p:cNvSpPr>
              <a:spLocks noChangeShapeType="1"/>
            </p:cNvSpPr>
            <p:nvPr/>
          </p:nvSpPr>
          <p:spPr bwMode="auto">
            <a:xfrm flipV="1">
              <a:off x="3361" y="2237"/>
              <a:ext cx="11" cy="191"/>
            </a:xfrm>
            <a:prstGeom prst="line">
              <a:avLst/>
            </a:prstGeom>
            <a:noFill/>
            <a:ln w="12700">
              <a:solidFill>
                <a:srgbClr val="000000"/>
              </a:solidFill>
              <a:round/>
              <a:headEnd/>
              <a:tailEnd/>
            </a:ln>
            <a:effectLst/>
          </p:spPr>
          <p:txBody>
            <a:bodyPr wrap="none" anchor="ctr"/>
            <a:lstStyle/>
            <a:p>
              <a:endParaRPr lang="ja-JP" altLang="en-US"/>
            </a:p>
          </p:txBody>
        </p:sp>
        <p:sp>
          <p:nvSpPr>
            <p:cNvPr id="192859" name="Line 347"/>
            <p:cNvSpPr>
              <a:spLocks noChangeShapeType="1"/>
            </p:cNvSpPr>
            <p:nvPr/>
          </p:nvSpPr>
          <p:spPr bwMode="auto">
            <a:xfrm>
              <a:off x="3187" y="2228"/>
              <a:ext cx="183" cy="9"/>
            </a:xfrm>
            <a:prstGeom prst="line">
              <a:avLst/>
            </a:prstGeom>
            <a:noFill/>
            <a:ln w="12700">
              <a:solidFill>
                <a:srgbClr val="000000"/>
              </a:solidFill>
              <a:round/>
              <a:headEnd/>
              <a:tailEnd/>
            </a:ln>
            <a:effectLst/>
          </p:spPr>
          <p:txBody>
            <a:bodyPr wrap="none" anchor="ctr"/>
            <a:lstStyle/>
            <a:p>
              <a:endParaRPr lang="ja-JP" altLang="en-US"/>
            </a:p>
          </p:txBody>
        </p:sp>
        <p:sp>
          <p:nvSpPr>
            <p:cNvPr id="192860" name="Freeform 348"/>
            <p:cNvSpPr>
              <a:spLocks/>
            </p:cNvSpPr>
            <p:nvPr/>
          </p:nvSpPr>
          <p:spPr bwMode="auto">
            <a:xfrm>
              <a:off x="3250" y="2429"/>
              <a:ext cx="23" cy="24"/>
            </a:xfrm>
            <a:custGeom>
              <a:avLst/>
              <a:gdLst/>
              <a:ahLst/>
              <a:cxnLst>
                <a:cxn ang="0">
                  <a:pos x="18" y="3"/>
                </a:cxn>
                <a:cxn ang="0">
                  <a:pos x="36" y="24"/>
                </a:cxn>
                <a:cxn ang="0">
                  <a:pos x="21" y="39"/>
                </a:cxn>
                <a:cxn ang="0">
                  <a:pos x="0" y="24"/>
                </a:cxn>
                <a:cxn ang="0">
                  <a:pos x="18" y="3"/>
                </a:cxn>
              </a:cxnLst>
              <a:rect l="0" t="0" r="r" b="b"/>
              <a:pathLst>
                <a:path w="36" h="39">
                  <a:moveTo>
                    <a:pt x="18" y="3"/>
                  </a:moveTo>
                  <a:cubicBezTo>
                    <a:pt x="30" y="0"/>
                    <a:pt x="36" y="18"/>
                    <a:pt x="36" y="24"/>
                  </a:cubicBezTo>
                  <a:cubicBezTo>
                    <a:pt x="36" y="30"/>
                    <a:pt x="27" y="39"/>
                    <a:pt x="21" y="39"/>
                  </a:cubicBezTo>
                  <a:cubicBezTo>
                    <a:pt x="15" y="39"/>
                    <a:pt x="0" y="30"/>
                    <a:pt x="0" y="24"/>
                  </a:cubicBezTo>
                  <a:cubicBezTo>
                    <a:pt x="0" y="18"/>
                    <a:pt x="14" y="7"/>
                    <a:pt x="18" y="3"/>
                  </a:cubicBezTo>
                  <a:close/>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861" name="Line 349"/>
            <p:cNvSpPr>
              <a:spLocks noChangeShapeType="1"/>
            </p:cNvSpPr>
            <p:nvPr/>
          </p:nvSpPr>
          <p:spPr bwMode="auto">
            <a:xfrm>
              <a:off x="3160" y="2199"/>
              <a:ext cx="385" cy="21"/>
            </a:xfrm>
            <a:prstGeom prst="line">
              <a:avLst/>
            </a:prstGeom>
            <a:noFill/>
            <a:ln w="19050">
              <a:solidFill>
                <a:srgbClr val="808000"/>
              </a:solidFill>
              <a:round/>
              <a:headEnd/>
              <a:tailEnd/>
            </a:ln>
            <a:effectLst/>
          </p:spPr>
          <p:txBody>
            <a:bodyPr wrap="none" anchor="ctr"/>
            <a:lstStyle/>
            <a:p>
              <a:endParaRPr lang="ja-JP" altLang="en-US"/>
            </a:p>
          </p:txBody>
        </p:sp>
        <p:sp>
          <p:nvSpPr>
            <p:cNvPr id="192862" name="Line 350"/>
            <p:cNvSpPr>
              <a:spLocks noChangeShapeType="1"/>
            </p:cNvSpPr>
            <p:nvPr/>
          </p:nvSpPr>
          <p:spPr bwMode="auto">
            <a:xfrm flipV="1">
              <a:off x="3547" y="2192"/>
              <a:ext cx="157" cy="28"/>
            </a:xfrm>
            <a:prstGeom prst="line">
              <a:avLst/>
            </a:prstGeom>
            <a:noFill/>
            <a:ln w="19050">
              <a:solidFill>
                <a:srgbClr val="808000"/>
              </a:solidFill>
              <a:round/>
              <a:headEnd/>
              <a:tailEnd/>
            </a:ln>
            <a:effectLst/>
          </p:spPr>
          <p:txBody>
            <a:bodyPr wrap="none" anchor="ctr"/>
            <a:lstStyle/>
            <a:p>
              <a:endParaRPr lang="ja-JP" altLang="en-US"/>
            </a:p>
          </p:txBody>
        </p:sp>
        <p:sp>
          <p:nvSpPr>
            <p:cNvPr id="192863" name="Line 351"/>
            <p:cNvSpPr>
              <a:spLocks noChangeShapeType="1"/>
            </p:cNvSpPr>
            <p:nvPr/>
          </p:nvSpPr>
          <p:spPr bwMode="auto">
            <a:xfrm flipH="1" flipV="1">
              <a:off x="3417" y="2169"/>
              <a:ext cx="289" cy="21"/>
            </a:xfrm>
            <a:prstGeom prst="line">
              <a:avLst/>
            </a:prstGeom>
            <a:noFill/>
            <a:ln w="19050">
              <a:solidFill>
                <a:srgbClr val="808000"/>
              </a:solidFill>
              <a:round/>
              <a:headEnd/>
              <a:tailEnd/>
            </a:ln>
            <a:effectLst/>
          </p:spPr>
          <p:txBody>
            <a:bodyPr wrap="none" anchor="ctr"/>
            <a:lstStyle/>
            <a:p>
              <a:endParaRPr lang="ja-JP" altLang="en-US"/>
            </a:p>
          </p:txBody>
        </p:sp>
        <p:sp>
          <p:nvSpPr>
            <p:cNvPr id="192864" name="Line 352"/>
            <p:cNvSpPr>
              <a:spLocks noChangeShapeType="1"/>
            </p:cNvSpPr>
            <p:nvPr/>
          </p:nvSpPr>
          <p:spPr bwMode="auto">
            <a:xfrm>
              <a:off x="3582" y="2211"/>
              <a:ext cx="15" cy="729"/>
            </a:xfrm>
            <a:prstGeom prst="line">
              <a:avLst/>
            </a:prstGeom>
            <a:noFill/>
            <a:ln w="38100">
              <a:solidFill>
                <a:srgbClr val="808000"/>
              </a:solidFill>
              <a:round/>
              <a:headEnd/>
              <a:tailEnd/>
            </a:ln>
            <a:effectLst/>
          </p:spPr>
          <p:txBody>
            <a:bodyPr wrap="none" anchor="ctr"/>
            <a:lstStyle/>
            <a:p>
              <a:endParaRPr lang="ja-JP" altLang="en-US"/>
            </a:p>
          </p:txBody>
        </p:sp>
        <p:sp>
          <p:nvSpPr>
            <p:cNvPr id="192865" name="Line 353"/>
            <p:cNvSpPr>
              <a:spLocks noChangeShapeType="1"/>
            </p:cNvSpPr>
            <p:nvPr/>
          </p:nvSpPr>
          <p:spPr bwMode="auto">
            <a:xfrm flipH="1" flipV="1">
              <a:off x="3706" y="2192"/>
              <a:ext cx="9" cy="699"/>
            </a:xfrm>
            <a:prstGeom prst="line">
              <a:avLst/>
            </a:prstGeom>
            <a:noFill/>
            <a:ln w="38100">
              <a:solidFill>
                <a:srgbClr val="808000"/>
              </a:solidFill>
              <a:round/>
              <a:headEnd/>
              <a:tailEnd/>
            </a:ln>
            <a:effectLst/>
          </p:spPr>
          <p:txBody>
            <a:bodyPr wrap="none" anchor="ctr"/>
            <a:lstStyle/>
            <a:p>
              <a:endParaRPr lang="ja-JP" altLang="en-US"/>
            </a:p>
          </p:txBody>
        </p:sp>
        <p:sp>
          <p:nvSpPr>
            <p:cNvPr id="192866" name="Line 354"/>
            <p:cNvSpPr>
              <a:spLocks noChangeShapeType="1"/>
            </p:cNvSpPr>
            <p:nvPr/>
          </p:nvSpPr>
          <p:spPr bwMode="auto">
            <a:xfrm flipV="1">
              <a:off x="3414" y="2518"/>
              <a:ext cx="296" cy="86"/>
            </a:xfrm>
            <a:prstGeom prst="line">
              <a:avLst/>
            </a:prstGeom>
            <a:noFill/>
            <a:ln w="19050">
              <a:solidFill>
                <a:srgbClr val="808000"/>
              </a:solidFill>
              <a:round/>
              <a:headEnd/>
              <a:tailEnd/>
            </a:ln>
            <a:effectLst/>
          </p:spPr>
          <p:txBody>
            <a:bodyPr wrap="none" anchor="ctr"/>
            <a:lstStyle/>
            <a:p>
              <a:endParaRPr lang="ja-JP" altLang="en-US"/>
            </a:p>
          </p:txBody>
        </p:sp>
        <p:sp>
          <p:nvSpPr>
            <p:cNvPr id="192867" name="Line 355"/>
            <p:cNvSpPr>
              <a:spLocks noChangeShapeType="1"/>
            </p:cNvSpPr>
            <p:nvPr/>
          </p:nvSpPr>
          <p:spPr bwMode="auto">
            <a:xfrm flipH="1" flipV="1">
              <a:off x="3001" y="2559"/>
              <a:ext cx="124" cy="12"/>
            </a:xfrm>
            <a:prstGeom prst="line">
              <a:avLst/>
            </a:prstGeom>
            <a:noFill/>
            <a:ln w="19050">
              <a:solidFill>
                <a:srgbClr val="808000"/>
              </a:solidFill>
              <a:round/>
              <a:headEnd/>
              <a:tailEnd/>
            </a:ln>
            <a:effectLst/>
          </p:spPr>
          <p:txBody>
            <a:bodyPr wrap="none" anchor="ctr"/>
            <a:lstStyle/>
            <a:p>
              <a:endParaRPr lang="ja-JP" altLang="en-US"/>
            </a:p>
          </p:txBody>
        </p:sp>
        <p:sp>
          <p:nvSpPr>
            <p:cNvPr id="192868" name="Line 356"/>
            <p:cNvSpPr>
              <a:spLocks noChangeShapeType="1"/>
            </p:cNvSpPr>
            <p:nvPr/>
          </p:nvSpPr>
          <p:spPr bwMode="auto">
            <a:xfrm flipV="1">
              <a:off x="2997" y="2518"/>
              <a:ext cx="130" cy="38"/>
            </a:xfrm>
            <a:prstGeom prst="line">
              <a:avLst/>
            </a:prstGeom>
            <a:noFill/>
            <a:ln w="19050">
              <a:solidFill>
                <a:srgbClr val="808000"/>
              </a:solidFill>
              <a:round/>
              <a:headEnd/>
              <a:tailEnd/>
            </a:ln>
            <a:effectLst/>
          </p:spPr>
          <p:txBody>
            <a:bodyPr wrap="none" anchor="ctr"/>
            <a:lstStyle/>
            <a:p>
              <a:endParaRPr lang="ja-JP" altLang="en-US"/>
            </a:p>
          </p:txBody>
        </p:sp>
        <p:sp>
          <p:nvSpPr>
            <p:cNvPr id="192869" name="Line 357"/>
            <p:cNvSpPr>
              <a:spLocks noChangeShapeType="1"/>
            </p:cNvSpPr>
            <p:nvPr/>
          </p:nvSpPr>
          <p:spPr bwMode="auto">
            <a:xfrm flipV="1">
              <a:off x="3481" y="2889"/>
              <a:ext cx="236" cy="102"/>
            </a:xfrm>
            <a:prstGeom prst="line">
              <a:avLst/>
            </a:prstGeom>
            <a:noFill/>
            <a:ln w="76200">
              <a:solidFill>
                <a:srgbClr val="808000"/>
              </a:solidFill>
              <a:round/>
              <a:headEnd/>
              <a:tailEnd/>
            </a:ln>
            <a:effectLst/>
          </p:spPr>
          <p:txBody>
            <a:bodyPr wrap="none" anchor="ctr"/>
            <a:lstStyle/>
            <a:p>
              <a:endParaRPr lang="ja-JP" altLang="en-US"/>
            </a:p>
          </p:txBody>
        </p:sp>
        <p:sp>
          <p:nvSpPr>
            <p:cNvPr id="192870" name="Freeform 358"/>
            <p:cNvSpPr>
              <a:spLocks/>
            </p:cNvSpPr>
            <p:nvPr/>
          </p:nvSpPr>
          <p:spPr bwMode="auto">
            <a:xfrm>
              <a:off x="3865" y="2802"/>
              <a:ext cx="59" cy="70"/>
            </a:xfrm>
            <a:custGeom>
              <a:avLst/>
              <a:gdLst/>
              <a:ahLst/>
              <a:cxnLst>
                <a:cxn ang="0">
                  <a:pos x="25" y="1"/>
                </a:cxn>
                <a:cxn ang="0">
                  <a:pos x="61" y="28"/>
                </a:cxn>
                <a:cxn ang="0">
                  <a:pos x="88" y="76"/>
                </a:cxn>
                <a:cxn ang="0">
                  <a:pos x="91" y="109"/>
                </a:cxn>
                <a:cxn ang="0">
                  <a:pos x="61" y="97"/>
                </a:cxn>
                <a:cxn ang="0">
                  <a:pos x="19" y="64"/>
                </a:cxn>
                <a:cxn ang="0">
                  <a:pos x="1" y="22"/>
                </a:cxn>
                <a:cxn ang="0">
                  <a:pos x="25" y="1"/>
                </a:cxn>
              </a:cxnLst>
              <a:rect l="0" t="0" r="r" b="b"/>
              <a:pathLst>
                <a:path w="95" h="112">
                  <a:moveTo>
                    <a:pt x="25" y="1"/>
                  </a:moveTo>
                  <a:cubicBezTo>
                    <a:pt x="35" y="2"/>
                    <a:pt x="50" y="15"/>
                    <a:pt x="61" y="28"/>
                  </a:cubicBezTo>
                  <a:cubicBezTo>
                    <a:pt x="72" y="41"/>
                    <a:pt x="83" y="63"/>
                    <a:pt x="88" y="76"/>
                  </a:cubicBezTo>
                  <a:cubicBezTo>
                    <a:pt x="93" y="89"/>
                    <a:pt x="95" y="106"/>
                    <a:pt x="91" y="109"/>
                  </a:cubicBezTo>
                  <a:cubicBezTo>
                    <a:pt x="87" y="112"/>
                    <a:pt x="73" y="105"/>
                    <a:pt x="61" y="97"/>
                  </a:cubicBezTo>
                  <a:cubicBezTo>
                    <a:pt x="49" y="89"/>
                    <a:pt x="29" y="76"/>
                    <a:pt x="19" y="64"/>
                  </a:cubicBezTo>
                  <a:cubicBezTo>
                    <a:pt x="9" y="52"/>
                    <a:pt x="0" y="32"/>
                    <a:pt x="1" y="22"/>
                  </a:cubicBezTo>
                  <a:cubicBezTo>
                    <a:pt x="2" y="12"/>
                    <a:pt x="15" y="0"/>
                    <a:pt x="25" y="1"/>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71" name="Freeform 359"/>
            <p:cNvSpPr>
              <a:spLocks/>
            </p:cNvSpPr>
            <p:nvPr/>
          </p:nvSpPr>
          <p:spPr bwMode="auto">
            <a:xfrm rot="-1959490">
              <a:off x="3768" y="2942"/>
              <a:ext cx="59" cy="70"/>
            </a:xfrm>
            <a:custGeom>
              <a:avLst/>
              <a:gdLst/>
              <a:ahLst/>
              <a:cxnLst>
                <a:cxn ang="0">
                  <a:pos x="25" y="1"/>
                </a:cxn>
                <a:cxn ang="0">
                  <a:pos x="61" y="28"/>
                </a:cxn>
                <a:cxn ang="0">
                  <a:pos x="88" y="76"/>
                </a:cxn>
                <a:cxn ang="0">
                  <a:pos x="91" y="109"/>
                </a:cxn>
                <a:cxn ang="0">
                  <a:pos x="61" y="97"/>
                </a:cxn>
                <a:cxn ang="0">
                  <a:pos x="19" y="64"/>
                </a:cxn>
                <a:cxn ang="0">
                  <a:pos x="1" y="22"/>
                </a:cxn>
                <a:cxn ang="0">
                  <a:pos x="25" y="1"/>
                </a:cxn>
              </a:cxnLst>
              <a:rect l="0" t="0" r="r" b="b"/>
              <a:pathLst>
                <a:path w="95" h="112">
                  <a:moveTo>
                    <a:pt x="25" y="1"/>
                  </a:moveTo>
                  <a:cubicBezTo>
                    <a:pt x="35" y="2"/>
                    <a:pt x="50" y="15"/>
                    <a:pt x="61" y="28"/>
                  </a:cubicBezTo>
                  <a:cubicBezTo>
                    <a:pt x="72" y="41"/>
                    <a:pt x="83" y="63"/>
                    <a:pt x="88" y="76"/>
                  </a:cubicBezTo>
                  <a:cubicBezTo>
                    <a:pt x="93" y="89"/>
                    <a:pt x="95" y="106"/>
                    <a:pt x="91" y="109"/>
                  </a:cubicBezTo>
                  <a:cubicBezTo>
                    <a:pt x="87" y="112"/>
                    <a:pt x="73" y="105"/>
                    <a:pt x="61" y="97"/>
                  </a:cubicBezTo>
                  <a:cubicBezTo>
                    <a:pt x="49" y="89"/>
                    <a:pt x="29" y="76"/>
                    <a:pt x="19" y="64"/>
                  </a:cubicBezTo>
                  <a:cubicBezTo>
                    <a:pt x="9" y="52"/>
                    <a:pt x="0" y="32"/>
                    <a:pt x="1" y="22"/>
                  </a:cubicBezTo>
                  <a:cubicBezTo>
                    <a:pt x="2" y="12"/>
                    <a:pt x="15" y="0"/>
                    <a:pt x="25" y="1"/>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72" name="Freeform 360"/>
            <p:cNvSpPr>
              <a:spLocks/>
            </p:cNvSpPr>
            <p:nvPr/>
          </p:nvSpPr>
          <p:spPr bwMode="auto">
            <a:xfrm>
              <a:off x="4189" y="2832"/>
              <a:ext cx="46" cy="61"/>
            </a:xfrm>
            <a:custGeom>
              <a:avLst/>
              <a:gdLst/>
              <a:ahLst/>
              <a:cxnLst>
                <a:cxn ang="0">
                  <a:pos x="74" y="20"/>
                </a:cxn>
                <a:cxn ang="0">
                  <a:pos x="59" y="59"/>
                </a:cxn>
                <a:cxn ang="0">
                  <a:pos x="32" y="89"/>
                </a:cxn>
                <a:cxn ang="0">
                  <a:pos x="5" y="95"/>
                </a:cxn>
                <a:cxn ang="0">
                  <a:pos x="2" y="68"/>
                </a:cxn>
                <a:cxn ang="0">
                  <a:pos x="16" y="31"/>
                </a:cxn>
                <a:cxn ang="0">
                  <a:pos x="38" y="2"/>
                </a:cxn>
                <a:cxn ang="0">
                  <a:pos x="53" y="17"/>
                </a:cxn>
                <a:cxn ang="0">
                  <a:pos x="74" y="20"/>
                </a:cxn>
              </a:cxnLst>
              <a:rect l="0" t="0" r="r" b="b"/>
              <a:pathLst>
                <a:path w="75" h="98">
                  <a:moveTo>
                    <a:pt x="74" y="20"/>
                  </a:moveTo>
                  <a:cubicBezTo>
                    <a:pt x="75" y="27"/>
                    <a:pt x="66" y="47"/>
                    <a:pt x="59" y="59"/>
                  </a:cubicBezTo>
                  <a:cubicBezTo>
                    <a:pt x="52" y="71"/>
                    <a:pt x="41" y="83"/>
                    <a:pt x="32" y="89"/>
                  </a:cubicBezTo>
                  <a:cubicBezTo>
                    <a:pt x="23" y="95"/>
                    <a:pt x="10" y="98"/>
                    <a:pt x="5" y="95"/>
                  </a:cubicBezTo>
                  <a:cubicBezTo>
                    <a:pt x="0" y="92"/>
                    <a:pt x="0" y="79"/>
                    <a:pt x="2" y="68"/>
                  </a:cubicBezTo>
                  <a:cubicBezTo>
                    <a:pt x="4" y="57"/>
                    <a:pt x="10" y="42"/>
                    <a:pt x="16" y="31"/>
                  </a:cubicBezTo>
                  <a:cubicBezTo>
                    <a:pt x="22" y="20"/>
                    <a:pt x="32" y="4"/>
                    <a:pt x="38" y="2"/>
                  </a:cubicBezTo>
                  <a:cubicBezTo>
                    <a:pt x="44" y="0"/>
                    <a:pt x="47" y="14"/>
                    <a:pt x="53" y="17"/>
                  </a:cubicBezTo>
                  <a:cubicBezTo>
                    <a:pt x="59" y="20"/>
                    <a:pt x="70" y="19"/>
                    <a:pt x="74" y="20"/>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73" name="Freeform 361"/>
            <p:cNvSpPr>
              <a:spLocks/>
            </p:cNvSpPr>
            <p:nvPr/>
          </p:nvSpPr>
          <p:spPr bwMode="auto">
            <a:xfrm>
              <a:off x="3955" y="3232"/>
              <a:ext cx="46" cy="61"/>
            </a:xfrm>
            <a:custGeom>
              <a:avLst/>
              <a:gdLst/>
              <a:ahLst/>
              <a:cxnLst>
                <a:cxn ang="0">
                  <a:pos x="0" y="75"/>
                </a:cxn>
                <a:cxn ang="0">
                  <a:pos x="12" y="47"/>
                </a:cxn>
                <a:cxn ang="0">
                  <a:pos x="39" y="12"/>
                </a:cxn>
                <a:cxn ang="0">
                  <a:pos x="66" y="3"/>
                </a:cxn>
                <a:cxn ang="0">
                  <a:pos x="72" y="30"/>
                </a:cxn>
                <a:cxn ang="0">
                  <a:pos x="57" y="75"/>
                </a:cxn>
                <a:cxn ang="0">
                  <a:pos x="36" y="96"/>
                </a:cxn>
                <a:cxn ang="0">
                  <a:pos x="27" y="84"/>
                </a:cxn>
                <a:cxn ang="0">
                  <a:pos x="0" y="75"/>
                </a:cxn>
              </a:cxnLst>
              <a:rect l="0" t="0" r="r" b="b"/>
              <a:pathLst>
                <a:path w="73" h="97">
                  <a:moveTo>
                    <a:pt x="0" y="75"/>
                  </a:moveTo>
                  <a:cubicBezTo>
                    <a:pt x="0" y="68"/>
                    <a:pt x="5" y="58"/>
                    <a:pt x="12" y="47"/>
                  </a:cubicBezTo>
                  <a:cubicBezTo>
                    <a:pt x="19" y="36"/>
                    <a:pt x="30" y="19"/>
                    <a:pt x="39" y="12"/>
                  </a:cubicBezTo>
                  <a:cubicBezTo>
                    <a:pt x="48" y="5"/>
                    <a:pt x="61" y="0"/>
                    <a:pt x="66" y="3"/>
                  </a:cubicBezTo>
                  <a:cubicBezTo>
                    <a:pt x="71" y="6"/>
                    <a:pt x="73" y="18"/>
                    <a:pt x="72" y="30"/>
                  </a:cubicBezTo>
                  <a:cubicBezTo>
                    <a:pt x="71" y="42"/>
                    <a:pt x="63" y="64"/>
                    <a:pt x="57" y="75"/>
                  </a:cubicBezTo>
                  <a:cubicBezTo>
                    <a:pt x="51" y="86"/>
                    <a:pt x="41" y="95"/>
                    <a:pt x="36" y="96"/>
                  </a:cubicBezTo>
                  <a:cubicBezTo>
                    <a:pt x="31" y="97"/>
                    <a:pt x="33" y="87"/>
                    <a:pt x="27" y="84"/>
                  </a:cubicBezTo>
                  <a:cubicBezTo>
                    <a:pt x="21" y="81"/>
                    <a:pt x="6" y="77"/>
                    <a:pt x="0" y="75"/>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74" name="Freeform 362"/>
            <p:cNvSpPr>
              <a:spLocks/>
            </p:cNvSpPr>
            <p:nvPr/>
          </p:nvSpPr>
          <p:spPr bwMode="auto">
            <a:xfrm rot="15833881">
              <a:off x="3839" y="3250"/>
              <a:ext cx="59" cy="70"/>
            </a:xfrm>
            <a:custGeom>
              <a:avLst/>
              <a:gdLst/>
              <a:ahLst/>
              <a:cxnLst>
                <a:cxn ang="0">
                  <a:pos x="25" y="1"/>
                </a:cxn>
                <a:cxn ang="0">
                  <a:pos x="61" y="28"/>
                </a:cxn>
                <a:cxn ang="0">
                  <a:pos x="88" y="76"/>
                </a:cxn>
                <a:cxn ang="0">
                  <a:pos x="91" y="109"/>
                </a:cxn>
                <a:cxn ang="0">
                  <a:pos x="61" y="97"/>
                </a:cxn>
                <a:cxn ang="0">
                  <a:pos x="19" y="64"/>
                </a:cxn>
                <a:cxn ang="0">
                  <a:pos x="1" y="22"/>
                </a:cxn>
                <a:cxn ang="0">
                  <a:pos x="25" y="1"/>
                </a:cxn>
              </a:cxnLst>
              <a:rect l="0" t="0" r="r" b="b"/>
              <a:pathLst>
                <a:path w="95" h="112">
                  <a:moveTo>
                    <a:pt x="25" y="1"/>
                  </a:moveTo>
                  <a:cubicBezTo>
                    <a:pt x="35" y="2"/>
                    <a:pt x="50" y="15"/>
                    <a:pt x="61" y="28"/>
                  </a:cubicBezTo>
                  <a:cubicBezTo>
                    <a:pt x="72" y="41"/>
                    <a:pt x="83" y="63"/>
                    <a:pt x="88" y="76"/>
                  </a:cubicBezTo>
                  <a:cubicBezTo>
                    <a:pt x="93" y="89"/>
                    <a:pt x="95" y="106"/>
                    <a:pt x="91" y="109"/>
                  </a:cubicBezTo>
                  <a:cubicBezTo>
                    <a:pt x="87" y="112"/>
                    <a:pt x="73" y="105"/>
                    <a:pt x="61" y="97"/>
                  </a:cubicBezTo>
                  <a:cubicBezTo>
                    <a:pt x="49" y="89"/>
                    <a:pt x="29" y="76"/>
                    <a:pt x="19" y="64"/>
                  </a:cubicBezTo>
                  <a:cubicBezTo>
                    <a:pt x="9" y="52"/>
                    <a:pt x="0" y="32"/>
                    <a:pt x="1" y="22"/>
                  </a:cubicBezTo>
                  <a:cubicBezTo>
                    <a:pt x="2" y="12"/>
                    <a:pt x="15" y="0"/>
                    <a:pt x="25" y="1"/>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75" name="Freeform 363"/>
            <p:cNvSpPr>
              <a:spLocks/>
            </p:cNvSpPr>
            <p:nvPr/>
          </p:nvSpPr>
          <p:spPr bwMode="auto">
            <a:xfrm>
              <a:off x="3809" y="3193"/>
              <a:ext cx="66" cy="54"/>
            </a:xfrm>
            <a:custGeom>
              <a:avLst/>
              <a:gdLst/>
              <a:ahLst/>
              <a:cxnLst>
                <a:cxn ang="0">
                  <a:pos x="0" y="60"/>
                </a:cxn>
                <a:cxn ang="0">
                  <a:pos x="20" y="30"/>
                </a:cxn>
                <a:cxn ang="0">
                  <a:pos x="70" y="6"/>
                </a:cxn>
                <a:cxn ang="0">
                  <a:pos x="103" y="4"/>
                </a:cxn>
                <a:cxn ang="0">
                  <a:pos x="89" y="34"/>
                </a:cxn>
                <a:cxn ang="0">
                  <a:pos x="54" y="74"/>
                </a:cxn>
                <a:cxn ang="0">
                  <a:pos x="18" y="84"/>
                </a:cxn>
                <a:cxn ang="0">
                  <a:pos x="0" y="60"/>
                </a:cxn>
              </a:cxnLst>
              <a:rect l="0" t="0" r="r" b="b"/>
              <a:pathLst>
                <a:path w="106" h="86">
                  <a:moveTo>
                    <a:pt x="0" y="60"/>
                  </a:moveTo>
                  <a:cubicBezTo>
                    <a:pt x="0" y="51"/>
                    <a:pt x="8" y="39"/>
                    <a:pt x="20" y="30"/>
                  </a:cubicBezTo>
                  <a:cubicBezTo>
                    <a:pt x="32" y="21"/>
                    <a:pt x="56" y="10"/>
                    <a:pt x="70" y="6"/>
                  </a:cubicBezTo>
                  <a:cubicBezTo>
                    <a:pt x="83" y="1"/>
                    <a:pt x="100" y="0"/>
                    <a:pt x="103" y="4"/>
                  </a:cubicBezTo>
                  <a:cubicBezTo>
                    <a:pt x="106" y="9"/>
                    <a:pt x="98" y="22"/>
                    <a:pt x="89" y="34"/>
                  </a:cubicBezTo>
                  <a:cubicBezTo>
                    <a:pt x="81" y="45"/>
                    <a:pt x="66" y="66"/>
                    <a:pt x="54" y="74"/>
                  </a:cubicBezTo>
                  <a:cubicBezTo>
                    <a:pt x="42" y="82"/>
                    <a:pt x="27" y="86"/>
                    <a:pt x="18" y="84"/>
                  </a:cubicBezTo>
                  <a:cubicBezTo>
                    <a:pt x="9" y="82"/>
                    <a:pt x="0" y="69"/>
                    <a:pt x="0" y="60"/>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76" name="Freeform 364"/>
            <p:cNvSpPr>
              <a:spLocks/>
            </p:cNvSpPr>
            <p:nvPr/>
          </p:nvSpPr>
          <p:spPr bwMode="auto">
            <a:xfrm>
              <a:off x="3760" y="3016"/>
              <a:ext cx="81" cy="35"/>
            </a:xfrm>
            <a:custGeom>
              <a:avLst/>
              <a:gdLst/>
              <a:ahLst/>
              <a:cxnLst>
                <a:cxn ang="0">
                  <a:pos x="7" y="8"/>
                </a:cxn>
                <a:cxn ang="0">
                  <a:pos x="51" y="1"/>
                </a:cxn>
                <a:cxn ang="0">
                  <a:pos x="104" y="15"/>
                </a:cxn>
                <a:cxn ang="0">
                  <a:pos x="129" y="36"/>
                </a:cxn>
                <a:cxn ang="0">
                  <a:pos x="100" y="49"/>
                </a:cxn>
                <a:cxn ang="0">
                  <a:pos x="46" y="56"/>
                </a:cxn>
                <a:cxn ang="0">
                  <a:pos x="7" y="41"/>
                </a:cxn>
                <a:cxn ang="0">
                  <a:pos x="7" y="8"/>
                </a:cxn>
              </a:cxnLst>
              <a:rect l="0" t="0" r="r" b="b"/>
              <a:pathLst>
                <a:path w="130" h="57">
                  <a:moveTo>
                    <a:pt x="7" y="8"/>
                  </a:moveTo>
                  <a:cubicBezTo>
                    <a:pt x="15" y="2"/>
                    <a:pt x="35" y="0"/>
                    <a:pt x="51" y="1"/>
                  </a:cubicBezTo>
                  <a:cubicBezTo>
                    <a:pt x="67" y="2"/>
                    <a:pt x="91" y="9"/>
                    <a:pt x="104" y="15"/>
                  </a:cubicBezTo>
                  <a:cubicBezTo>
                    <a:pt x="117" y="21"/>
                    <a:pt x="130" y="31"/>
                    <a:pt x="129" y="36"/>
                  </a:cubicBezTo>
                  <a:cubicBezTo>
                    <a:pt x="129" y="41"/>
                    <a:pt x="114" y="46"/>
                    <a:pt x="100" y="49"/>
                  </a:cubicBezTo>
                  <a:cubicBezTo>
                    <a:pt x="86" y="52"/>
                    <a:pt x="61" y="57"/>
                    <a:pt x="46" y="56"/>
                  </a:cubicBezTo>
                  <a:cubicBezTo>
                    <a:pt x="31" y="55"/>
                    <a:pt x="14" y="49"/>
                    <a:pt x="7" y="41"/>
                  </a:cubicBezTo>
                  <a:cubicBezTo>
                    <a:pt x="0" y="33"/>
                    <a:pt x="7" y="15"/>
                    <a:pt x="7" y="8"/>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77" name="Freeform 365"/>
            <p:cNvSpPr>
              <a:spLocks/>
            </p:cNvSpPr>
            <p:nvPr/>
          </p:nvSpPr>
          <p:spPr bwMode="auto">
            <a:xfrm>
              <a:off x="4022" y="2777"/>
              <a:ext cx="38" cy="76"/>
            </a:xfrm>
            <a:custGeom>
              <a:avLst/>
              <a:gdLst/>
              <a:ahLst/>
              <a:cxnLst>
                <a:cxn ang="0">
                  <a:pos x="44" y="6"/>
                </a:cxn>
                <a:cxn ang="0">
                  <a:pos x="59" y="36"/>
                </a:cxn>
                <a:cxn ang="0">
                  <a:pos x="56" y="91"/>
                </a:cxn>
                <a:cxn ang="0">
                  <a:pos x="43" y="121"/>
                </a:cxn>
                <a:cxn ang="0">
                  <a:pos x="22" y="97"/>
                </a:cxn>
                <a:cxn ang="0">
                  <a:pos x="2" y="48"/>
                </a:cxn>
                <a:cxn ang="0">
                  <a:pos x="8" y="6"/>
                </a:cxn>
                <a:cxn ang="0">
                  <a:pos x="26" y="12"/>
                </a:cxn>
                <a:cxn ang="0">
                  <a:pos x="44" y="6"/>
                </a:cxn>
              </a:cxnLst>
              <a:rect l="0" t="0" r="r" b="b"/>
              <a:pathLst>
                <a:path w="61" h="122">
                  <a:moveTo>
                    <a:pt x="44" y="6"/>
                  </a:moveTo>
                  <a:cubicBezTo>
                    <a:pt x="49" y="10"/>
                    <a:pt x="57" y="22"/>
                    <a:pt x="59" y="36"/>
                  </a:cubicBezTo>
                  <a:cubicBezTo>
                    <a:pt x="61" y="50"/>
                    <a:pt x="59" y="77"/>
                    <a:pt x="56" y="91"/>
                  </a:cubicBezTo>
                  <a:cubicBezTo>
                    <a:pt x="53" y="105"/>
                    <a:pt x="48" y="121"/>
                    <a:pt x="43" y="121"/>
                  </a:cubicBezTo>
                  <a:cubicBezTo>
                    <a:pt x="38" y="122"/>
                    <a:pt x="29" y="109"/>
                    <a:pt x="22" y="97"/>
                  </a:cubicBezTo>
                  <a:cubicBezTo>
                    <a:pt x="15" y="85"/>
                    <a:pt x="4" y="63"/>
                    <a:pt x="2" y="48"/>
                  </a:cubicBezTo>
                  <a:cubicBezTo>
                    <a:pt x="0" y="33"/>
                    <a:pt x="4" y="12"/>
                    <a:pt x="8" y="6"/>
                  </a:cubicBezTo>
                  <a:cubicBezTo>
                    <a:pt x="12" y="0"/>
                    <a:pt x="20" y="12"/>
                    <a:pt x="26" y="12"/>
                  </a:cubicBezTo>
                  <a:cubicBezTo>
                    <a:pt x="32" y="12"/>
                    <a:pt x="40" y="7"/>
                    <a:pt x="44" y="6"/>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78" name="Freeform 366"/>
            <p:cNvSpPr>
              <a:spLocks/>
            </p:cNvSpPr>
            <p:nvPr/>
          </p:nvSpPr>
          <p:spPr bwMode="auto">
            <a:xfrm>
              <a:off x="4126" y="2751"/>
              <a:ext cx="39" cy="78"/>
            </a:xfrm>
            <a:custGeom>
              <a:avLst/>
              <a:gdLst/>
              <a:ahLst/>
              <a:cxnLst>
                <a:cxn ang="0">
                  <a:pos x="54" y="8"/>
                </a:cxn>
                <a:cxn ang="0">
                  <a:pos x="59" y="49"/>
                </a:cxn>
                <a:cxn ang="0">
                  <a:pos x="37" y="100"/>
                </a:cxn>
                <a:cxn ang="0">
                  <a:pos x="13" y="123"/>
                </a:cxn>
                <a:cxn ang="0">
                  <a:pos x="4" y="92"/>
                </a:cxn>
                <a:cxn ang="0">
                  <a:pos x="4" y="39"/>
                </a:cxn>
                <a:cxn ang="0">
                  <a:pos x="27" y="5"/>
                </a:cxn>
                <a:cxn ang="0">
                  <a:pos x="54" y="8"/>
                </a:cxn>
              </a:cxnLst>
              <a:rect l="0" t="0" r="r" b="b"/>
              <a:pathLst>
                <a:path w="62" h="124">
                  <a:moveTo>
                    <a:pt x="54" y="8"/>
                  </a:moveTo>
                  <a:cubicBezTo>
                    <a:pt x="59" y="16"/>
                    <a:pt x="62" y="34"/>
                    <a:pt x="59" y="49"/>
                  </a:cubicBezTo>
                  <a:cubicBezTo>
                    <a:pt x="56" y="64"/>
                    <a:pt x="45" y="88"/>
                    <a:pt x="37" y="100"/>
                  </a:cubicBezTo>
                  <a:cubicBezTo>
                    <a:pt x="30" y="112"/>
                    <a:pt x="18" y="124"/>
                    <a:pt x="13" y="123"/>
                  </a:cubicBezTo>
                  <a:cubicBezTo>
                    <a:pt x="9" y="122"/>
                    <a:pt x="5" y="106"/>
                    <a:pt x="4" y="92"/>
                  </a:cubicBezTo>
                  <a:cubicBezTo>
                    <a:pt x="3" y="78"/>
                    <a:pt x="0" y="53"/>
                    <a:pt x="4" y="39"/>
                  </a:cubicBezTo>
                  <a:cubicBezTo>
                    <a:pt x="8" y="25"/>
                    <a:pt x="19" y="10"/>
                    <a:pt x="27" y="5"/>
                  </a:cubicBezTo>
                  <a:cubicBezTo>
                    <a:pt x="35" y="0"/>
                    <a:pt x="49" y="8"/>
                    <a:pt x="54" y="8"/>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79" name="Freeform 367"/>
            <p:cNvSpPr>
              <a:spLocks/>
            </p:cNvSpPr>
            <p:nvPr/>
          </p:nvSpPr>
          <p:spPr bwMode="auto">
            <a:xfrm>
              <a:off x="4167" y="2741"/>
              <a:ext cx="44" cy="78"/>
            </a:xfrm>
            <a:custGeom>
              <a:avLst/>
              <a:gdLst/>
              <a:ahLst/>
              <a:cxnLst>
                <a:cxn ang="0">
                  <a:pos x="67" y="16"/>
                </a:cxn>
                <a:cxn ang="0">
                  <a:pos x="61" y="57"/>
                </a:cxn>
                <a:cxn ang="0">
                  <a:pos x="33" y="104"/>
                </a:cxn>
                <a:cxn ang="0">
                  <a:pos x="5" y="123"/>
                </a:cxn>
                <a:cxn ang="0">
                  <a:pos x="1" y="91"/>
                </a:cxn>
                <a:cxn ang="0">
                  <a:pos x="9" y="38"/>
                </a:cxn>
                <a:cxn ang="0">
                  <a:pos x="40" y="4"/>
                </a:cxn>
                <a:cxn ang="0">
                  <a:pos x="67" y="16"/>
                </a:cxn>
              </a:cxnLst>
              <a:rect l="0" t="0" r="r" b="b"/>
              <a:pathLst>
                <a:path w="71" h="125">
                  <a:moveTo>
                    <a:pt x="67" y="16"/>
                  </a:moveTo>
                  <a:cubicBezTo>
                    <a:pt x="71" y="24"/>
                    <a:pt x="67" y="42"/>
                    <a:pt x="61" y="57"/>
                  </a:cubicBezTo>
                  <a:cubicBezTo>
                    <a:pt x="55" y="72"/>
                    <a:pt x="41" y="93"/>
                    <a:pt x="33" y="104"/>
                  </a:cubicBezTo>
                  <a:cubicBezTo>
                    <a:pt x="24" y="115"/>
                    <a:pt x="10" y="125"/>
                    <a:pt x="5" y="123"/>
                  </a:cubicBezTo>
                  <a:cubicBezTo>
                    <a:pt x="1" y="121"/>
                    <a:pt x="0" y="105"/>
                    <a:pt x="1" y="91"/>
                  </a:cubicBezTo>
                  <a:cubicBezTo>
                    <a:pt x="2" y="76"/>
                    <a:pt x="3" y="53"/>
                    <a:pt x="9" y="38"/>
                  </a:cubicBezTo>
                  <a:cubicBezTo>
                    <a:pt x="15" y="23"/>
                    <a:pt x="30" y="8"/>
                    <a:pt x="40" y="4"/>
                  </a:cubicBezTo>
                  <a:cubicBezTo>
                    <a:pt x="50" y="0"/>
                    <a:pt x="62" y="14"/>
                    <a:pt x="67" y="16"/>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80" name="Freeform 368"/>
            <p:cNvSpPr>
              <a:spLocks/>
            </p:cNvSpPr>
            <p:nvPr/>
          </p:nvSpPr>
          <p:spPr bwMode="auto">
            <a:xfrm>
              <a:off x="4262" y="2828"/>
              <a:ext cx="59" cy="66"/>
            </a:xfrm>
            <a:custGeom>
              <a:avLst/>
              <a:gdLst/>
              <a:ahLst/>
              <a:cxnLst>
                <a:cxn ang="0">
                  <a:pos x="95" y="23"/>
                </a:cxn>
                <a:cxn ang="0">
                  <a:pos x="79" y="60"/>
                </a:cxn>
                <a:cxn ang="0">
                  <a:pos x="35" y="94"/>
                </a:cxn>
                <a:cxn ang="0">
                  <a:pos x="3" y="102"/>
                </a:cxn>
                <a:cxn ang="0">
                  <a:pos x="11" y="70"/>
                </a:cxn>
                <a:cxn ang="0">
                  <a:pos x="37" y="24"/>
                </a:cxn>
                <a:cxn ang="0">
                  <a:pos x="76" y="0"/>
                </a:cxn>
                <a:cxn ang="0">
                  <a:pos x="95" y="23"/>
                </a:cxn>
              </a:cxnLst>
              <a:rect l="0" t="0" r="r" b="b"/>
              <a:pathLst>
                <a:path w="95" h="105">
                  <a:moveTo>
                    <a:pt x="95" y="23"/>
                  </a:moveTo>
                  <a:cubicBezTo>
                    <a:pt x="95" y="33"/>
                    <a:pt x="89" y="48"/>
                    <a:pt x="79" y="60"/>
                  </a:cubicBezTo>
                  <a:cubicBezTo>
                    <a:pt x="69" y="72"/>
                    <a:pt x="48" y="87"/>
                    <a:pt x="35" y="94"/>
                  </a:cubicBezTo>
                  <a:cubicBezTo>
                    <a:pt x="23" y="101"/>
                    <a:pt x="7" y="105"/>
                    <a:pt x="3" y="102"/>
                  </a:cubicBezTo>
                  <a:cubicBezTo>
                    <a:pt x="0" y="98"/>
                    <a:pt x="5" y="83"/>
                    <a:pt x="11" y="70"/>
                  </a:cubicBezTo>
                  <a:cubicBezTo>
                    <a:pt x="17" y="57"/>
                    <a:pt x="27" y="36"/>
                    <a:pt x="37" y="24"/>
                  </a:cubicBezTo>
                  <a:cubicBezTo>
                    <a:pt x="48" y="12"/>
                    <a:pt x="66" y="0"/>
                    <a:pt x="76" y="0"/>
                  </a:cubicBezTo>
                  <a:cubicBezTo>
                    <a:pt x="86" y="0"/>
                    <a:pt x="95" y="13"/>
                    <a:pt x="95" y="23"/>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81" name="Freeform 369"/>
            <p:cNvSpPr>
              <a:spLocks/>
            </p:cNvSpPr>
            <p:nvPr/>
          </p:nvSpPr>
          <p:spPr bwMode="auto">
            <a:xfrm>
              <a:off x="4300" y="2879"/>
              <a:ext cx="70" cy="55"/>
            </a:xfrm>
            <a:custGeom>
              <a:avLst/>
              <a:gdLst/>
              <a:ahLst/>
              <a:cxnLst>
                <a:cxn ang="0">
                  <a:pos x="112" y="26"/>
                </a:cxn>
                <a:cxn ang="0">
                  <a:pos x="86" y="62"/>
                </a:cxn>
                <a:cxn ang="0">
                  <a:pos x="36" y="85"/>
                </a:cxn>
                <a:cxn ang="0">
                  <a:pos x="3" y="85"/>
                </a:cxn>
                <a:cxn ang="0">
                  <a:pos x="17" y="56"/>
                </a:cxn>
                <a:cxn ang="0">
                  <a:pos x="54" y="17"/>
                </a:cxn>
                <a:cxn ang="0">
                  <a:pos x="94" y="2"/>
                </a:cxn>
                <a:cxn ang="0">
                  <a:pos x="112" y="26"/>
                </a:cxn>
              </a:cxnLst>
              <a:rect l="0" t="0" r="r" b="b"/>
              <a:pathLst>
                <a:path w="112" h="89">
                  <a:moveTo>
                    <a:pt x="112" y="26"/>
                  </a:moveTo>
                  <a:cubicBezTo>
                    <a:pt x="110" y="36"/>
                    <a:pt x="99" y="52"/>
                    <a:pt x="86" y="62"/>
                  </a:cubicBezTo>
                  <a:cubicBezTo>
                    <a:pt x="73" y="72"/>
                    <a:pt x="49" y="81"/>
                    <a:pt x="36" y="85"/>
                  </a:cubicBezTo>
                  <a:cubicBezTo>
                    <a:pt x="23" y="88"/>
                    <a:pt x="5" y="89"/>
                    <a:pt x="3" y="85"/>
                  </a:cubicBezTo>
                  <a:cubicBezTo>
                    <a:pt x="0" y="80"/>
                    <a:pt x="8" y="67"/>
                    <a:pt x="17" y="56"/>
                  </a:cubicBezTo>
                  <a:cubicBezTo>
                    <a:pt x="27" y="45"/>
                    <a:pt x="41" y="26"/>
                    <a:pt x="54" y="17"/>
                  </a:cubicBezTo>
                  <a:cubicBezTo>
                    <a:pt x="67" y="8"/>
                    <a:pt x="84" y="0"/>
                    <a:pt x="94" y="2"/>
                  </a:cubicBezTo>
                  <a:cubicBezTo>
                    <a:pt x="104" y="4"/>
                    <a:pt x="108" y="21"/>
                    <a:pt x="112" y="26"/>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82" name="Freeform 370"/>
            <p:cNvSpPr>
              <a:spLocks/>
            </p:cNvSpPr>
            <p:nvPr/>
          </p:nvSpPr>
          <p:spPr bwMode="auto">
            <a:xfrm>
              <a:off x="4249" y="3002"/>
              <a:ext cx="61" cy="38"/>
            </a:xfrm>
            <a:custGeom>
              <a:avLst/>
              <a:gdLst/>
              <a:ahLst/>
              <a:cxnLst>
                <a:cxn ang="0">
                  <a:pos x="98" y="39"/>
                </a:cxn>
                <a:cxn ang="0">
                  <a:pos x="74" y="55"/>
                </a:cxn>
                <a:cxn ang="0">
                  <a:pos x="29" y="60"/>
                </a:cxn>
                <a:cxn ang="0">
                  <a:pos x="2" y="51"/>
                </a:cxn>
                <a:cxn ang="0">
                  <a:pos x="14" y="24"/>
                </a:cxn>
                <a:cxn ang="0">
                  <a:pos x="53" y="4"/>
                </a:cxn>
                <a:cxn ang="0">
                  <a:pos x="92" y="3"/>
                </a:cxn>
                <a:cxn ang="0">
                  <a:pos x="80" y="24"/>
                </a:cxn>
                <a:cxn ang="0">
                  <a:pos x="98" y="39"/>
                </a:cxn>
              </a:cxnLst>
              <a:rect l="0" t="0" r="r" b="b"/>
              <a:pathLst>
                <a:path w="98" h="61">
                  <a:moveTo>
                    <a:pt x="98" y="39"/>
                  </a:moveTo>
                  <a:cubicBezTo>
                    <a:pt x="94" y="45"/>
                    <a:pt x="85" y="52"/>
                    <a:pt x="74" y="55"/>
                  </a:cubicBezTo>
                  <a:cubicBezTo>
                    <a:pt x="63" y="58"/>
                    <a:pt x="41" y="61"/>
                    <a:pt x="29" y="60"/>
                  </a:cubicBezTo>
                  <a:cubicBezTo>
                    <a:pt x="17" y="59"/>
                    <a:pt x="4" y="57"/>
                    <a:pt x="2" y="51"/>
                  </a:cubicBezTo>
                  <a:cubicBezTo>
                    <a:pt x="0" y="45"/>
                    <a:pt x="6" y="32"/>
                    <a:pt x="14" y="24"/>
                  </a:cubicBezTo>
                  <a:cubicBezTo>
                    <a:pt x="22" y="16"/>
                    <a:pt x="40" y="7"/>
                    <a:pt x="53" y="4"/>
                  </a:cubicBezTo>
                  <a:cubicBezTo>
                    <a:pt x="66" y="1"/>
                    <a:pt x="88" y="0"/>
                    <a:pt x="92" y="3"/>
                  </a:cubicBezTo>
                  <a:cubicBezTo>
                    <a:pt x="96" y="6"/>
                    <a:pt x="79" y="18"/>
                    <a:pt x="80" y="24"/>
                  </a:cubicBezTo>
                  <a:cubicBezTo>
                    <a:pt x="81" y="30"/>
                    <a:pt x="94" y="36"/>
                    <a:pt x="98" y="39"/>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83" name="Freeform 371"/>
            <p:cNvSpPr>
              <a:spLocks/>
            </p:cNvSpPr>
            <p:nvPr/>
          </p:nvSpPr>
          <p:spPr bwMode="auto">
            <a:xfrm>
              <a:off x="4337" y="3080"/>
              <a:ext cx="82" cy="35"/>
            </a:xfrm>
            <a:custGeom>
              <a:avLst/>
              <a:gdLst/>
              <a:ahLst/>
              <a:cxnLst>
                <a:cxn ang="0">
                  <a:pos x="121" y="49"/>
                </a:cxn>
                <a:cxn ang="0">
                  <a:pos x="80" y="55"/>
                </a:cxn>
                <a:cxn ang="0">
                  <a:pos x="27" y="42"/>
                </a:cxn>
                <a:cxn ang="0">
                  <a:pos x="0" y="22"/>
                </a:cxn>
                <a:cxn ang="0">
                  <a:pos x="30" y="8"/>
                </a:cxn>
                <a:cxn ang="0">
                  <a:pos x="79" y="1"/>
                </a:cxn>
                <a:cxn ang="0">
                  <a:pos x="124" y="13"/>
                </a:cxn>
                <a:cxn ang="0">
                  <a:pos x="121" y="49"/>
                </a:cxn>
              </a:cxnLst>
              <a:rect l="0" t="0" r="r" b="b"/>
              <a:pathLst>
                <a:path w="131" h="56">
                  <a:moveTo>
                    <a:pt x="121" y="49"/>
                  </a:moveTo>
                  <a:cubicBezTo>
                    <a:pt x="113" y="56"/>
                    <a:pt x="96" y="56"/>
                    <a:pt x="80" y="55"/>
                  </a:cubicBezTo>
                  <a:cubicBezTo>
                    <a:pt x="64" y="54"/>
                    <a:pt x="39" y="47"/>
                    <a:pt x="27" y="42"/>
                  </a:cubicBezTo>
                  <a:cubicBezTo>
                    <a:pt x="14" y="37"/>
                    <a:pt x="0" y="27"/>
                    <a:pt x="0" y="22"/>
                  </a:cubicBezTo>
                  <a:cubicBezTo>
                    <a:pt x="1" y="17"/>
                    <a:pt x="17" y="11"/>
                    <a:pt x="30" y="8"/>
                  </a:cubicBezTo>
                  <a:cubicBezTo>
                    <a:pt x="43" y="5"/>
                    <a:pt x="63" y="0"/>
                    <a:pt x="79" y="1"/>
                  </a:cubicBezTo>
                  <a:cubicBezTo>
                    <a:pt x="95" y="2"/>
                    <a:pt x="117" y="5"/>
                    <a:pt x="124" y="13"/>
                  </a:cubicBezTo>
                  <a:cubicBezTo>
                    <a:pt x="131" y="21"/>
                    <a:pt x="122" y="42"/>
                    <a:pt x="121" y="49"/>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84" name="Freeform 372"/>
            <p:cNvSpPr>
              <a:spLocks/>
            </p:cNvSpPr>
            <p:nvPr/>
          </p:nvSpPr>
          <p:spPr bwMode="auto">
            <a:xfrm>
              <a:off x="4262" y="3172"/>
              <a:ext cx="62" cy="46"/>
            </a:xfrm>
            <a:custGeom>
              <a:avLst/>
              <a:gdLst/>
              <a:ahLst/>
              <a:cxnLst>
                <a:cxn ang="0">
                  <a:pos x="80" y="73"/>
                </a:cxn>
                <a:cxn ang="0">
                  <a:pos x="46" y="63"/>
                </a:cxn>
                <a:cxn ang="0">
                  <a:pos x="8" y="34"/>
                </a:cxn>
                <a:cxn ang="0">
                  <a:pos x="2" y="7"/>
                </a:cxn>
                <a:cxn ang="0">
                  <a:pos x="20" y="1"/>
                </a:cxn>
                <a:cxn ang="0">
                  <a:pos x="71" y="14"/>
                </a:cxn>
                <a:cxn ang="0">
                  <a:pos x="98" y="43"/>
                </a:cxn>
                <a:cxn ang="0">
                  <a:pos x="86" y="55"/>
                </a:cxn>
                <a:cxn ang="0">
                  <a:pos x="80" y="73"/>
                </a:cxn>
              </a:cxnLst>
              <a:rect l="0" t="0" r="r" b="b"/>
              <a:pathLst>
                <a:path w="100" h="74">
                  <a:moveTo>
                    <a:pt x="80" y="73"/>
                  </a:moveTo>
                  <a:cubicBezTo>
                    <a:pt x="72" y="74"/>
                    <a:pt x="58" y="69"/>
                    <a:pt x="46" y="63"/>
                  </a:cubicBezTo>
                  <a:cubicBezTo>
                    <a:pt x="34" y="57"/>
                    <a:pt x="15" y="43"/>
                    <a:pt x="8" y="34"/>
                  </a:cubicBezTo>
                  <a:cubicBezTo>
                    <a:pt x="1" y="25"/>
                    <a:pt x="0" y="12"/>
                    <a:pt x="2" y="7"/>
                  </a:cubicBezTo>
                  <a:cubicBezTo>
                    <a:pt x="4" y="2"/>
                    <a:pt x="9" y="0"/>
                    <a:pt x="20" y="1"/>
                  </a:cubicBezTo>
                  <a:cubicBezTo>
                    <a:pt x="31" y="2"/>
                    <a:pt x="58" y="7"/>
                    <a:pt x="71" y="14"/>
                  </a:cubicBezTo>
                  <a:cubicBezTo>
                    <a:pt x="84" y="21"/>
                    <a:pt x="96" y="36"/>
                    <a:pt x="98" y="43"/>
                  </a:cubicBezTo>
                  <a:cubicBezTo>
                    <a:pt x="100" y="50"/>
                    <a:pt x="89" y="50"/>
                    <a:pt x="86" y="55"/>
                  </a:cubicBezTo>
                  <a:cubicBezTo>
                    <a:pt x="83" y="60"/>
                    <a:pt x="81" y="69"/>
                    <a:pt x="80" y="73"/>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85" name="Freeform 373"/>
            <p:cNvSpPr>
              <a:spLocks/>
            </p:cNvSpPr>
            <p:nvPr/>
          </p:nvSpPr>
          <p:spPr bwMode="auto">
            <a:xfrm>
              <a:off x="4322" y="3135"/>
              <a:ext cx="75" cy="40"/>
            </a:xfrm>
            <a:custGeom>
              <a:avLst/>
              <a:gdLst/>
              <a:ahLst/>
              <a:cxnLst>
                <a:cxn ang="0">
                  <a:pos x="110" y="60"/>
                </a:cxn>
                <a:cxn ang="0">
                  <a:pos x="65" y="54"/>
                </a:cxn>
                <a:cxn ang="0">
                  <a:pos x="20" y="30"/>
                </a:cxn>
                <a:cxn ang="0">
                  <a:pos x="2" y="6"/>
                </a:cxn>
                <a:cxn ang="0">
                  <a:pos x="32" y="0"/>
                </a:cxn>
                <a:cxn ang="0">
                  <a:pos x="77" y="6"/>
                </a:cxn>
                <a:cxn ang="0">
                  <a:pos x="116" y="30"/>
                </a:cxn>
                <a:cxn ang="0">
                  <a:pos x="110" y="60"/>
                </a:cxn>
              </a:cxnLst>
              <a:rect l="0" t="0" r="r" b="b"/>
              <a:pathLst>
                <a:path w="121" h="64">
                  <a:moveTo>
                    <a:pt x="110" y="60"/>
                  </a:moveTo>
                  <a:cubicBezTo>
                    <a:pt x="102" y="64"/>
                    <a:pt x="80" y="59"/>
                    <a:pt x="65" y="54"/>
                  </a:cubicBezTo>
                  <a:cubicBezTo>
                    <a:pt x="50" y="49"/>
                    <a:pt x="31" y="38"/>
                    <a:pt x="20" y="30"/>
                  </a:cubicBezTo>
                  <a:cubicBezTo>
                    <a:pt x="9" y="22"/>
                    <a:pt x="0" y="11"/>
                    <a:pt x="2" y="6"/>
                  </a:cubicBezTo>
                  <a:cubicBezTo>
                    <a:pt x="4" y="1"/>
                    <a:pt x="20" y="0"/>
                    <a:pt x="32" y="0"/>
                  </a:cubicBezTo>
                  <a:cubicBezTo>
                    <a:pt x="44" y="0"/>
                    <a:pt x="63" y="1"/>
                    <a:pt x="77" y="6"/>
                  </a:cubicBezTo>
                  <a:cubicBezTo>
                    <a:pt x="91" y="11"/>
                    <a:pt x="111" y="21"/>
                    <a:pt x="116" y="30"/>
                  </a:cubicBezTo>
                  <a:cubicBezTo>
                    <a:pt x="121" y="39"/>
                    <a:pt x="118" y="56"/>
                    <a:pt x="110" y="60"/>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86" name="Freeform 374"/>
            <p:cNvSpPr>
              <a:spLocks/>
            </p:cNvSpPr>
            <p:nvPr/>
          </p:nvSpPr>
          <p:spPr bwMode="auto">
            <a:xfrm rot="10055729">
              <a:off x="4279" y="3241"/>
              <a:ext cx="60" cy="70"/>
            </a:xfrm>
            <a:custGeom>
              <a:avLst/>
              <a:gdLst/>
              <a:ahLst/>
              <a:cxnLst>
                <a:cxn ang="0">
                  <a:pos x="25" y="1"/>
                </a:cxn>
                <a:cxn ang="0">
                  <a:pos x="61" y="28"/>
                </a:cxn>
                <a:cxn ang="0">
                  <a:pos x="88" y="76"/>
                </a:cxn>
                <a:cxn ang="0">
                  <a:pos x="91" y="109"/>
                </a:cxn>
                <a:cxn ang="0">
                  <a:pos x="61" y="97"/>
                </a:cxn>
                <a:cxn ang="0">
                  <a:pos x="19" y="64"/>
                </a:cxn>
                <a:cxn ang="0">
                  <a:pos x="1" y="22"/>
                </a:cxn>
                <a:cxn ang="0">
                  <a:pos x="25" y="1"/>
                </a:cxn>
              </a:cxnLst>
              <a:rect l="0" t="0" r="r" b="b"/>
              <a:pathLst>
                <a:path w="95" h="112">
                  <a:moveTo>
                    <a:pt x="25" y="1"/>
                  </a:moveTo>
                  <a:cubicBezTo>
                    <a:pt x="35" y="2"/>
                    <a:pt x="50" y="15"/>
                    <a:pt x="61" y="28"/>
                  </a:cubicBezTo>
                  <a:cubicBezTo>
                    <a:pt x="72" y="41"/>
                    <a:pt x="83" y="63"/>
                    <a:pt x="88" y="76"/>
                  </a:cubicBezTo>
                  <a:cubicBezTo>
                    <a:pt x="93" y="89"/>
                    <a:pt x="95" y="106"/>
                    <a:pt x="91" y="109"/>
                  </a:cubicBezTo>
                  <a:cubicBezTo>
                    <a:pt x="87" y="112"/>
                    <a:pt x="73" y="105"/>
                    <a:pt x="61" y="97"/>
                  </a:cubicBezTo>
                  <a:cubicBezTo>
                    <a:pt x="49" y="89"/>
                    <a:pt x="29" y="76"/>
                    <a:pt x="19" y="64"/>
                  </a:cubicBezTo>
                  <a:cubicBezTo>
                    <a:pt x="9" y="52"/>
                    <a:pt x="0" y="32"/>
                    <a:pt x="1" y="22"/>
                  </a:cubicBezTo>
                  <a:cubicBezTo>
                    <a:pt x="2" y="12"/>
                    <a:pt x="15" y="0"/>
                    <a:pt x="25" y="1"/>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87" name="Freeform 375"/>
            <p:cNvSpPr>
              <a:spLocks/>
            </p:cNvSpPr>
            <p:nvPr/>
          </p:nvSpPr>
          <p:spPr bwMode="auto">
            <a:xfrm>
              <a:off x="4150" y="3277"/>
              <a:ext cx="41" cy="78"/>
            </a:xfrm>
            <a:custGeom>
              <a:avLst/>
              <a:gdLst/>
              <a:ahLst/>
              <a:cxnLst>
                <a:cxn ang="0">
                  <a:pos x="30" y="120"/>
                </a:cxn>
                <a:cxn ang="0">
                  <a:pos x="8" y="81"/>
                </a:cxn>
                <a:cxn ang="0">
                  <a:pos x="1" y="27"/>
                </a:cxn>
                <a:cxn ang="0">
                  <a:pos x="12" y="1"/>
                </a:cxn>
                <a:cxn ang="0">
                  <a:pos x="39" y="19"/>
                </a:cxn>
                <a:cxn ang="0">
                  <a:pos x="60" y="64"/>
                </a:cxn>
                <a:cxn ang="0">
                  <a:pos x="61" y="110"/>
                </a:cxn>
                <a:cxn ang="0">
                  <a:pos x="30" y="120"/>
                </a:cxn>
              </a:cxnLst>
              <a:rect l="0" t="0" r="r" b="b"/>
              <a:pathLst>
                <a:path w="65" h="125">
                  <a:moveTo>
                    <a:pt x="30" y="120"/>
                  </a:moveTo>
                  <a:cubicBezTo>
                    <a:pt x="22" y="115"/>
                    <a:pt x="13" y="98"/>
                    <a:pt x="8" y="81"/>
                  </a:cubicBezTo>
                  <a:cubicBezTo>
                    <a:pt x="3" y="65"/>
                    <a:pt x="0" y="40"/>
                    <a:pt x="1" y="27"/>
                  </a:cubicBezTo>
                  <a:cubicBezTo>
                    <a:pt x="2" y="14"/>
                    <a:pt x="6" y="2"/>
                    <a:pt x="12" y="1"/>
                  </a:cubicBezTo>
                  <a:cubicBezTo>
                    <a:pt x="18" y="0"/>
                    <a:pt x="31" y="9"/>
                    <a:pt x="39" y="19"/>
                  </a:cubicBezTo>
                  <a:cubicBezTo>
                    <a:pt x="47" y="29"/>
                    <a:pt x="56" y="49"/>
                    <a:pt x="60" y="64"/>
                  </a:cubicBezTo>
                  <a:cubicBezTo>
                    <a:pt x="64" y="79"/>
                    <a:pt x="65" y="101"/>
                    <a:pt x="61" y="110"/>
                  </a:cubicBezTo>
                  <a:cubicBezTo>
                    <a:pt x="56" y="119"/>
                    <a:pt x="39" y="125"/>
                    <a:pt x="30" y="120"/>
                  </a:cubicBezTo>
                  <a:close/>
                </a:path>
              </a:pathLst>
            </a:custGeom>
            <a:solidFill>
              <a:srgbClr val="FFFF99"/>
            </a:solidFill>
            <a:ln w="12700" cap="flat" cmpd="sng">
              <a:solidFill>
                <a:srgbClr val="FF6600"/>
              </a:solidFill>
              <a:prstDash val="solid"/>
              <a:round/>
              <a:headEnd/>
              <a:tailEnd/>
            </a:ln>
            <a:effectLst/>
          </p:spPr>
          <p:txBody>
            <a:bodyPr wrap="none" anchor="ctr"/>
            <a:lstStyle/>
            <a:p>
              <a:endParaRPr lang="ja-JP" altLang="en-US"/>
            </a:p>
          </p:txBody>
        </p:sp>
        <p:sp>
          <p:nvSpPr>
            <p:cNvPr id="192888" name="Freeform 376"/>
            <p:cNvSpPr>
              <a:spLocks/>
            </p:cNvSpPr>
            <p:nvPr/>
          </p:nvSpPr>
          <p:spPr bwMode="auto">
            <a:xfrm>
              <a:off x="4413" y="3090"/>
              <a:ext cx="43" cy="21"/>
            </a:xfrm>
            <a:custGeom>
              <a:avLst/>
              <a:gdLst/>
              <a:ahLst/>
              <a:cxnLst>
                <a:cxn ang="0">
                  <a:pos x="69" y="0"/>
                </a:cxn>
                <a:cxn ang="0">
                  <a:pos x="66" y="33"/>
                </a:cxn>
                <a:cxn ang="0">
                  <a:pos x="0" y="30"/>
                </a:cxn>
                <a:cxn ang="0">
                  <a:pos x="3" y="0"/>
                </a:cxn>
                <a:cxn ang="0">
                  <a:pos x="69" y="0"/>
                </a:cxn>
              </a:cxnLst>
              <a:rect l="0" t="0" r="r" b="b"/>
              <a:pathLst>
                <a:path w="69" h="33">
                  <a:moveTo>
                    <a:pt x="69" y="0"/>
                  </a:moveTo>
                  <a:lnTo>
                    <a:pt x="66" y="33"/>
                  </a:lnTo>
                  <a:lnTo>
                    <a:pt x="0" y="30"/>
                  </a:lnTo>
                  <a:lnTo>
                    <a:pt x="3" y="0"/>
                  </a:lnTo>
                  <a:lnTo>
                    <a:pt x="69" y="0"/>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889" name="Freeform 377"/>
            <p:cNvSpPr>
              <a:spLocks/>
            </p:cNvSpPr>
            <p:nvPr/>
          </p:nvSpPr>
          <p:spPr bwMode="auto">
            <a:xfrm>
              <a:off x="4394" y="3156"/>
              <a:ext cx="34" cy="28"/>
            </a:xfrm>
            <a:custGeom>
              <a:avLst/>
              <a:gdLst/>
              <a:ahLst/>
              <a:cxnLst>
                <a:cxn ang="0">
                  <a:pos x="54" y="18"/>
                </a:cxn>
                <a:cxn ang="0">
                  <a:pos x="51" y="45"/>
                </a:cxn>
                <a:cxn ang="0">
                  <a:pos x="0" y="24"/>
                </a:cxn>
                <a:cxn ang="0">
                  <a:pos x="9" y="0"/>
                </a:cxn>
                <a:cxn ang="0">
                  <a:pos x="54" y="18"/>
                </a:cxn>
              </a:cxnLst>
              <a:rect l="0" t="0" r="r" b="b"/>
              <a:pathLst>
                <a:path w="54" h="45">
                  <a:moveTo>
                    <a:pt x="54" y="18"/>
                  </a:moveTo>
                  <a:lnTo>
                    <a:pt x="51" y="45"/>
                  </a:lnTo>
                  <a:lnTo>
                    <a:pt x="0" y="24"/>
                  </a:lnTo>
                  <a:lnTo>
                    <a:pt x="9" y="0"/>
                  </a:lnTo>
                  <a:lnTo>
                    <a:pt x="54" y="18"/>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890" name="Freeform 378"/>
            <p:cNvSpPr>
              <a:spLocks/>
            </p:cNvSpPr>
            <p:nvPr/>
          </p:nvSpPr>
          <p:spPr bwMode="auto">
            <a:xfrm>
              <a:off x="4312" y="3201"/>
              <a:ext cx="33" cy="31"/>
            </a:xfrm>
            <a:custGeom>
              <a:avLst/>
              <a:gdLst/>
              <a:ahLst/>
              <a:cxnLst>
                <a:cxn ang="0">
                  <a:pos x="54" y="15"/>
                </a:cxn>
                <a:cxn ang="0">
                  <a:pos x="30" y="51"/>
                </a:cxn>
                <a:cxn ang="0">
                  <a:pos x="0" y="30"/>
                </a:cxn>
                <a:cxn ang="0">
                  <a:pos x="15" y="0"/>
                </a:cxn>
                <a:cxn ang="0">
                  <a:pos x="54" y="15"/>
                </a:cxn>
              </a:cxnLst>
              <a:rect l="0" t="0" r="r" b="b"/>
              <a:pathLst>
                <a:path w="54" h="51">
                  <a:moveTo>
                    <a:pt x="54" y="15"/>
                  </a:moveTo>
                  <a:lnTo>
                    <a:pt x="30" y="51"/>
                  </a:lnTo>
                  <a:lnTo>
                    <a:pt x="0" y="30"/>
                  </a:lnTo>
                  <a:lnTo>
                    <a:pt x="15" y="0"/>
                  </a:lnTo>
                  <a:lnTo>
                    <a:pt x="54" y="15"/>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891" name="Freeform 379"/>
            <p:cNvSpPr>
              <a:spLocks/>
            </p:cNvSpPr>
            <p:nvPr/>
          </p:nvSpPr>
          <p:spPr bwMode="auto">
            <a:xfrm>
              <a:off x="4332" y="3292"/>
              <a:ext cx="42" cy="42"/>
            </a:xfrm>
            <a:custGeom>
              <a:avLst/>
              <a:gdLst/>
              <a:ahLst/>
              <a:cxnLst>
                <a:cxn ang="0">
                  <a:pos x="66" y="36"/>
                </a:cxn>
                <a:cxn ang="0">
                  <a:pos x="48" y="66"/>
                </a:cxn>
                <a:cxn ang="0">
                  <a:pos x="0" y="24"/>
                </a:cxn>
                <a:cxn ang="0">
                  <a:pos x="15" y="0"/>
                </a:cxn>
                <a:cxn ang="0">
                  <a:pos x="66" y="36"/>
                </a:cxn>
              </a:cxnLst>
              <a:rect l="0" t="0" r="r" b="b"/>
              <a:pathLst>
                <a:path w="66" h="66">
                  <a:moveTo>
                    <a:pt x="66" y="36"/>
                  </a:moveTo>
                  <a:lnTo>
                    <a:pt x="48" y="66"/>
                  </a:lnTo>
                  <a:lnTo>
                    <a:pt x="0" y="24"/>
                  </a:lnTo>
                  <a:lnTo>
                    <a:pt x="15" y="0"/>
                  </a:lnTo>
                  <a:lnTo>
                    <a:pt x="66" y="36"/>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892" name="Freeform 380"/>
            <p:cNvSpPr>
              <a:spLocks/>
            </p:cNvSpPr>
            <p:nvPr/>
          </p:nvSpPr>
          <p:spPr bwMode="auto">
            <a:xfrm>
              <a:off x="4171" y="3347"/>
              <a:ext cx="28" cy="34"/>
            </a:xfrm>
            <a:custGeom>
              <a:avLst/>
              <a:gdLst/>
              <a:ahLst/>
              <a:cxnLst>
                <a:cxn ang="0">
                  <a:pos x="45" y="39"/>
                </a:cxn>
                <a:cxn ang="0">
                  <a:pos x="15" y="54"/>
                </a:cxn>
                <a:cxn ang="0">
                  <a:pos x="0" y="12"/>
                </a:cxn>
                <a:cxn ang="0">
                  <a:pos x="30" y="0"/>
                </a:cxn>
                <a:cxn ang="0">
                  <a:pos x="45" y="39"/>
                </a:cxn>
              </a:cxnLst>
              <a:rect l="0" t="0" r="r" b="b"/>
              <a:pathLst>
                <a:path w="45" h="54">
                  <a:moveTo>
                    <a:pt x="45" y="39"/>
                  </a:moveTo>
                  <a:lnTo>
                    <a:pt x="15" y="54"/>
                  </a:lnTo>
                  <a:lnTo>
                    <a:pt x="0" y="12"/>
                  </a:lnTo>
                  <a:lnTo>
                    <a:pt x="30" y="0"/>
                  </a:lnTo>
                  <a:lnTo>
                    <a:pt x="45" y="39"/>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893" name="Freeform 381"/>
            <p:cNvSpPr>
              <a:spLocks/>
            </p:cNvSpPr>
            <p:nvPr/>
          </p:nvSpPr>
          <p:spPr bwMode="auto">
            <a:xfrm>
              <a:off x="3948" y="3277"/>
              <a:ext cx="30" cy="29"/>
            </a:xfrm>
            <a:custGeom>
              <a:avLst/>
              <a:gdLst/>
              <a:ahLst/>
              <a:cxnLst>
                <a:cxn ang="0">
                  <a:pos x="48" y="24"/>
                </a:cxn>
                <a:cxn ang="0">
                  <a:pos x="39" y="45"/>
                </a:cxn>
                <a:cxn ang="0">
                  <a:pos x="0" y="30"/>
                </a:cxn>
                <a:cxn ang="0">
                  <a:pos x="15" y="0"/>
                </a:cxn>
                <a:cxn ang="0">
                  <a:pos x="48" y="24"/>
                </a:cxn>
              </a:cxnLst>
              <a:rect l="0" t="0" r="r" b="b"/>
              <a:pathLst>
                <a:path w="48" h="45">
                  <a:moveTo>
                    <a:pt x="48" y="24"/>
                  </a:moveTo>
                  <a:lnTo>
                    <a:pt x="39" y="45"/>
                  </a:lnTo>
                  <a:lnTo>
                    <a:pt x="0" y="30"/>
                  </a:lnTo>
                  <a:lnTo>
                    <a:pt x="15" y="0"/>
                  </a:lnTo>
                  <a:lnTo>
                    <a:pt x="48" y="24"/>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894" name="Freeform 382"/>
            <p:cNvSpPr>
              <a:spLocks/>
            </p:cNvSpPr>
            <p:nvPr/>
          </p:nvSpPr>
          <p:spPr bwMode="auto">
            <a:xfrm>
              <a:off x="3800" y="3302"/>
              <a:ext cx="45" cy="43"/>
            </a:xfrm>
            <a:custGeom>
              <a:avLst/>
              <a:gdLst/>
              <a:ahLst/>
              <a:cxnLst>
                <a:cxn ang="0">
                  <a:pos x="72" y="24"/>
                </a:cxn>
                <a:cxn ang="0">
                  <a:pos x="27" y="69"/>
                </a:cxn>
                <a:cxn ang="0">
                  <a:pos x="0" y="45"/>
                </a:cxn>
                <a:cxn ang="0">
                  <a:pos x="57" y="0"/>
                </a:cxn>
                <a:cxn ang="0">
                  <a:pos x="72" y="24"/>
                </a:cxn>
              </a:cxnLst>
              <a:rect l="0" t="0" r="r" b="b"/>
              <a:pathLst>
                <a:path w="72" h="69">
                  <a:moveTo>
                    <a:pt x="72" y="24"/>
                  </a:moveTo>
                  <a:lnTo>
                    <a:pt x="27" y="69"/>
                  </a:lnTo>
                  <a:lnTo>
                    <a:pt x="0" y="45"/>
                  </a:lnTo>
                  <a:lnTo>
                    <a:pt x="57" y="0"/>
                  </a:lnTo>
                  <a:lnTo>
                    <a:pt x="72" y="24"/>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895" name="Freeform 383"/>
            <p:cNvSpPr>
              <a:spLocks/>
            </p:cNvSpPr>
            <p:nvPr/>
          </p:nvSpPr>
          <p:spPr bwMode="auto">
            <a:xfrm>
              <a:off x="3777" y="3231"/>
              <a:ext cx="40" cy="35"/>
            </a:xfrm>
            <a:custGeom>
              <a:avLst/>
              <a:gdLst/>
              <a:ahLst/>
              <a:cxnLst>
                <a:cxn ang="0">
                  <a:pos x="45" y="0"/>
                </a:cxn>
                <a:cxn ang="0">
                  <a:pos x="63" y="27"/>
                </a:cxn>
                <a:cxn ang="0">
                  <a:pos x="18" y="57"/>
                </a:cxn>
                <a:cxn ang="0">
                  <a:pos x="0" y="27"/>
                </a:cxn>
                <a:cxn ang="0">
                  <a:pos x="45" y="0"/>
                </a:cxn>
              </a:cxnLst>
              <a:rect l="0" t="0" r="r" b="b"/>
              <a:pathLst>
                <a:path w="63" h="57">
                  <a:moveTo>
                    <a:pt x="45" y="0"/>
                  </a:moveTo>
                  <a:lnTo>
                    <a:pt x="63" y="27"/>
                  </a:lnTo>
                  <a:lnTo>
                    <a:pt x="18" y="57"/>
                  </a:lnTo>
                  <a:lnTo>
                    <a:pt x="0" y="27"/>
                  </a:lnTo>
                  <a:lnTo>
                    <a:pt x="45" y="0"/>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896" name="Freeform 384"/>
            <p:cNvSpPr>
              <a:spLocks/>
            </p:cNvSpPr>
            <p:nvPr/>
          </p:nvSpPr>
          <p:spPr bwMode="auto">
            <a:xfrm>
              <a:off x="3730" y="3017"/>
              <a:ext cx="34" cy="24"/>
            </a:xfrm>
            <a:custGeom>
              <a:avLst/>
              <a:gdLst/>
              <a:ahLst/>
              <a:cxnLst>
                <a:cxn ang="0">
                  <a:pos x="54" y="9"/>
                </a:cxn>
                <a:cxn ang="0">
                  <a:pos x="48" y="39"/>
                </a:cxn>
                <a:cxn ang="0">
                  <a:pos x="0" y="33"/>
                </a:cxn>
                <a:cxn ang="0">
                  <a:pos x="0" y="0"/>
                </a:cxn>
                <a:cxn ang="0">
                  <a:pos x="54" y="9"/>
                </a:cxn>
              </a:cxnLst>
              <a:rect l="0" t="0" r="r" b="b"/>
              <a:pathLst>
                <a:path w="54" h="39">
                  <a:moveTo>
                    <a:pt x="54" y="9"/>
                  </a:moveTo>
                  <a:lnTo>
                    <a:pt x="48" y="39"/>
                  </a:lnTo>
                  <a:lnTo>
                    <a:pt x="0" y="33"/>
                  </a:lnTo>
                  <a:lnTo>
                    <a:pt x="0" y="0"/>
                  </a:lnTo>
                  <a:lnTo>
                    <a:pt x="54" y="9"/>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897" name="Freeform 385"/>
            <p:cNvSpPr>
              <a:spLocks/>
            </p:cNvSpPr>
            <p:nvPr/>
          </p:nvSpPr>
          <p:spPr bwMode="auto">
            <a:xfrm>
              <a:off x="3717" y="2938"/>
              <a:ext cx="51" cy="32"/>
            </a:xfrm>
            <a:custGeom>
              <a:avLst/>
              <a:gdLst/>
              <a:ahLst/>
              <a:cxnLst>
                <a:cxn ang="0">
                  <a:pos x="81" y="24"/>
                </a:cxn>
                <a:cxn ang="0">
                  <a:pos x="66" y="51"/>
                </a:cxn>
                <a:cxn ang="0">
                  <a:pos x="0" y="36"/>
                </a:cxn>
                <a:cxn ang="0">
                  <a:pos x="15" y="0"/>
                </a:cxn>
                <a:cxn ang="0">
                  <a:pos x="81" y="24"/>
                </a:cxn>
              </a:cxnLst>
              <a:rect l="0" t="0" r="r" b="b"/>
              <a:pathLst>
                <a:path w="81" h="51">
                  <a:moveTo>
                    <a:pt x="81" y="24"/>
                  </a:moveTo>
                  <a:lnTo>
                    <a:pt x="66" y="51"/>
                  </a:lnTo>
                  <a:lnTo>
                    <a:pt x="0" y="36"/>
                  </a:lnTo>
                  <a:lnTo>
                    <a:pt x="15" y="0"/>
                  </a:lnTo>
                  <a:lnTo>
                    <a:pt x="81" y="24"/>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898" name="Freeform 386"/>
            <p:cNvSpPr>
              <a:spLocks/>
            </p:cNvSpPr>
            <p:nvPr/>
          </p:nvSpPr>
          <p:spPr bwMode="auto">
            <a:xfrm>
              <a:off x="3841" y="2769"/>
              <a:ext cx="41" cy="45"/>
            </a:xfrm>
            <a:custGeom>
              <a:avLst/>
              <a:gdLst/>
              <a:ahLst/>
              <a:cxnLst>
                <a:cxn ang="0">
                  <a:pos x="66" y="45"/>
                </a:cxn>
                <a:cxn ang="0">
                  <a:pos x="39" y="72"/>
                </a:cxn>
                <a:cxn ang="0">
                  <a:pos x="0" y="24"/>
                </a:cxn>
                <a:cxn ang="0">
                  <a:pos x="24" y="0"/>
                </a:cxn>
                <a:cxn ang="0">
                  <a:pos x="66" y="45"/>
                </a:cxn>
              </a:cxnLst>
              <a:rect l="0" t="0" r="r" b="b"/>
              <a:pathLst>
                <a:path w="66" h="72">
                  <a:moveTo>
                    <a:pt x="66" y="45"/>
                  </a:moveTo>
                  <a:lnTo>
                    <a:pt x="39" y="72"/>
                  </a:lnTo>
                  <a:lnTo>
                    <a:pt x="0" y="24"/>
                  </a:lnTo>
                  <a:lnTo>
                    <a:pt x="24" y="0"/>
                  </a:lnTo>
                  <a:lnTo>
                    <a:pt x="66" y="45"/>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899" name="Freeform 387"/>
            <p:cNvSpPr>
              <a:spLocks/>
            </p:cNvSpPr>
            <p:nvPr/>
          </p:nvSpPr>
          <p:spPr bwMode="auto">
            <a:xfrm>
              <a:off x="4029" y="2749"/>
              <a:ext cx="22" cy="32"/>
            </a:xfrm>
            <a:custGeom>
              <a:avLst/>
              <a:gdLst/>
              <a:ahLst/>
              <a:cxnLst>
                <a:cxn ang="0">
                  <a:pos x="36" y="0"/>
                </a:cxn>
                <a:cxn ang="0">
                  <a:pos x="33" y="51"/>
                </a:cxn>
                <a:cxn ang="0">
                  <a:pos x="3" y="48"/>
                </a:cxn>
                <a:cxn ang="0">
                  <a:pos x="0" y="0"/>
                </a:cxn>
                <a:cxn ang="0">
                  <a:pos x="36" y="0"/>
                </a:cxn>
              </a:cxnLst>
              <a:rect l="0" t="0" r="r" b="b"/>
              <a:pathLst>
                <a:path w="36" h="51">
                  <a:moveTo>
                    <a:pt x="36" y="0"/>
                  </a:moveTo>
                  <a:lnTo>
                    <a:pt x="33" y="51"/>
                  </a:lnTo>
                  <a:lnTo>
                    <a:pt x="3" y="48"/>
                  </a:lnTo>
                  <a:lnTo>
                    <a:pt x="0" y="0"/>
                  </a:lnTo>
                  <a:lnTo>
                    <a:pt x="36" y="0"/>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900" name="Freeform 388"/>
            <p:cNvSpPr>
              <a:spLocks/>
            </p:cNvSpPr>
            <p:nvPr/>
          </p:nvSpPr>
          <p:spPr bwMode="auto">
            <a:xfrm>
              <a:off x="4145" y="2713"/>
              <a:ext cx="22" cy="43"/>
            </a:xfrm>
            <a:custGeom>
              <a:avLst/>
              <a:gdLst/>
              <a:ahLst/>
              <a:cxnLst>
                <a:cxn ang="0">
                  <a:pos x="36" y="6"/>
                </a:cxn>
                <a:cxn ang="0">
                  <a:pos x="27" y="69"/>
                </a:cxn>
                <a:cxn ang="0">
                  <a:pos x="0" y="60"/>
                </a:cxn>
                <a:cxn ang="0">
                  <a:pos x="9" y="0"/>
                </a:cxn>
                <a:cxn ang="0">
                  <a:pos x="36" y="6"/>
                </a:cxn>
              </a:cxnLst>
              <a:rect l="0" t="0" r="r" b="b"/>
              <a:pathLst>
                <a:path w="36" h="69">
                  <a:moveTo>
                    <a:pt x="36" y="6"/>
                  </a:moveTo>
                  <a:lnTo>
                    <a:pt x="27" y="69"/>
                  </a:lnTo>
                  <a:lnTo>
                    <a:pt x="0" y="60"/>
                  </a:lnTo>
                  <a:lnTo>
                    <a:pt x="9" y="0"/>
                  </a:lnTo>
                  <a:lnTo>
                    <a:pt x="36" y="6"/>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901" name="Freeform 389"/>
            <p:cNvSpPr>
              <a:spLocks/>
            </p:cNvSpPr>
            <p:nvPr/>
          </p:nvSpPr>
          <p:spPr bwMode="auto">
            <a:xfrm>
              <a:off x="4194" y="2706"/>
              <a:ext cx="33" cy="43"/>
            </a:xfrm>
            <a:custGeom>
              <a:avLst/>
              <a:gdLst/>
              <a:ahLst/>
              <a:cxnLst>
                <a:cxn ang="0">
                  <a:pos x="54" y="6"/>
                </a:cxn>
                <a:cxn ang="0">
                  <a:pos x="27" y="69"/>
                </a:cxn>
                <a:cxn ang="0">
                  <a:pos x="0" y="57"/>
                </a:cxn>
                <a:cxn ang="0">
                  <a:pos x="21" y="0"/>
                </a:cxn>
                <a:cxn ang="0">
                  <a:pos x="54" y="6"/>
                </a:cxn>
              </a:cxnLst>
              <a:rect l="0" t="0" r="r" b="b"/>
              <a:pathLst>
                <a:path w="54" h="69">
                  <a:moveTo>
                    <a:pt x="54" y="6"/>
                  </a:moveTo>
                  <a:lnTo>
                    <a:pt x="27" y="69"/>
                  </a:lnTo>
                  <a:lnTo>
                    <a:pt x="0" y="57"/>
                  </a:lnTo>
                  <a:lnTo>
                    <a:pt x="21" y="0"/>
                  </a:lnTo>
                  <a:lnTo>
                    <a:pt x="54" y="6"/>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902" name="Freeform 390"/>
            <p:cNvSpPr>
              <a:spLocks/>
            </p:cNvSpPr>
            <p:nvPr/>
          </p:nvSpPr>
          <p:spPr bwMode="auto">
            <a:xfrm>
              <a:off x="4214" y="2814"/>
              <a:ext cx="34" cy="32"/>
            </a:xfrm>
            <a:custGeom>
              <a:avLst/>
              <a:gdLst/>
              <a:ahLst/>
              <a:cxnLst>
                <a:cxn ang="0">
                  <a:pos x="54" y="6"/>
                </a:cxn>
                <a:cxn ang="0">
                  <a:pos x="36" y="51"/>
                </a:cxn>
                <a:cxn ang="0">
                  <a:pos x="0" y="24"/>
                </a:cxn>
                <a:cxn ang="0">
                  <a:pos x="18" y="0"/>
                </a:cxn>
                <a:cxn ang="0">
                  <a:pos x="54" y="6"/>
                </a:cxn>
              </a:cxnLst>
              <a:rect l="0" t="0" r="r" b="b"/>
              <a:pathLst>
                <a:path w="54" h="51">
                  <a:moveTo>
                    <a:pt x="54" y="6"/>
                  </a:moveTo>
                  <a:lnTo>
                    <a:pt x="36" y="51"/>
                  </a:lnTo>
                  <a:lnTo>
                    <a:pt x="0" y="24"/>
                  </a:lnTo>
                  <a:lnTo>
                    <a:pt x="18" y="0"/>
                  </a:lnTo>
                  <a:lnTo>
                    <a:pt x="54" y="6"/>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903" name="Freeform 391"/>
            <p:cNvSpPr>
              <a:spLocks/>
            </p:cNvSpPr>
            <p:nvPr/>
          </p:nvSpPr>
          <p:spPr bwMode="auto">
            <a:xfrm>
              <a:off x="4310" y="2809"/>
              <a:ext cx="37" cy="32"/>
            </a:xfrm>
            <a:custGeom>
              <a:avLst/>
              <a:gdLst/>
              <a:ahLst/>
              <a:cxnLst>
                <a:cxn ang="0">
                  <a:pos x="60" y="9"/>
                </a:cxn>
                <a:cxn ang="0">
                  <a:pos x="21" y="51"/>
                </a:cxn>
                <a:cxn ang="0">
                  <a:pos x="0" y="33"/>
                </a:cxn>
                <a:cxn ang="0">
                  <a:pos x="24" y="0"/>
                </a:cxn>
                <a:cxn ang="0">
                  <a:pos x="60" y="9"/>
                </a:cxn>
              </a:cxnLst>
              <a:rect l="0" t="0" r="r" b="b"/>
              <a:pathLst>
                <a:path w="60" h="51">
                  <a:moveTo>
                    <a:pt x="60" y="9"/>
                  </a:moveTo>
                  <a:lnTo>
                    <a:pt x="21" y="51"/>
                  </a:lnTo>
                  <a:lnTo>
                    <a:pt x="0" y="33"/>
                  </a:lnTo>
                  <a:lnTo>
                    <a:pt x="24" y="0"/>
                  </a:lnTo>
                  <a:lnTo>
                    <a:pt x="60" y="9"/>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904" name="Freeform 392"/>
            <p:cNvSpPr>
              <a:spLocks/>
            </p:cNvSpPr>
            <p:nvPr/>
          </p:nvSpPr>
          <p:spPr bwMode="auto">
            <a:xfrm>
              <a:off x="4357" y="2856"/>
              <a:ext cx="43" cy="39"/>
            </a:xfrm>
            <a:custGeom>
              <a:avLst/>
              <a:gdLst/>
              <a:ahLst/>
              <a:cxnLst>
                <a:cxn ang="0">
                  <a:pos x="54" y="0"/>
                </a:cxn>
                <a:cxn ang="0">
                  <a:pos x="69" y="24"/>
                </a:cxn>
                <a:cxn ang="0">
                  <a:pos x="21" y="63"/>
                </a:cxn>
                <a:cxn ang="0">
                  <a:pos x="0" y="33"/>
                </a:cxn>
                <a:cxn ang="0">
                  <a:pos x="54" y="0"/>
                </a:cxn>
              </a:cxnLst>
              <a:rect l="0" t="0" r="r" b="b"/>
              <a:pathLst>
                <a:path w="69" h="63">
                  <a:moveTo>
                    <a:pt x="54" y="0"/>
                  </a:moveTo>
                  <a:lnTo>
                    <a:pt x="69" y="24"/>
                  </a:lnTo>
                  <a:lnTo>
                    <a:pt x="21" y="63"/>
                  </a:lnTo>
                  <a:lnTo>
                    <a:pt x="0" y="33"/>
                  </a:lnTo>
                  <a:lnTo>
                    <a:pt x="54" y="0"/>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905" name="Freeform 393"/>
            <p:cNvSpPr>
              <a:spLocks/>
            </p:cNvSpPr>
            <p:nvPr/>
          </p:nvSpPr>
          <p:spPr bwMode="auto">
            <a:xfrm>
              <a:off x="4306" y="3002"/>
              <a:ext cx="15" cy="24"/>
            </a:xfrm>
            <a:custGeom>
              <a:avLst/>
              <a:gdLst/>
              <a:ahLst/>
              <a:cxnLst>
                <a:cxn ang="0">
                  <a:pos x="18" y="0"/>
                </a:cxn>
                <a:cxn ang="0">
                  <a:pos x="24" y="39"/>
                </a:cxn>
                <a:cxn ang="0">
                  <a:pos x="0" y="39"/>
                </a:cxn>
                <a:cxn ang="0">
                  <a:pos x="0" y="0"/>
                </a:cxn>
                <a:cxn ang="0">
                  <a:pos x="18" y="0"/>
                </a:cxn>
              </a:cxnLst>
              <a:rect l="0" t="0" r="r" b="b"/>
              <a:pathLst>
                <a:path w="24" h="39">
                  <a:moveTo>
                    <a:pt x="18" y="0"/>
                  </a:moveTo>
                  <a:lnTo>
                    <a:pt x="24" y="39"/>
                  </a:lnTo>
                  <a:lnTo>
                    <a:pt x="0" y="39"/>
                  </a:lnTo>
                  <a:lnTo>
                    <a:pt x="0" y="0"/>
                  </a:lnTo>
                  <a:lnTo>
                    <a:pt x="18" y="0"/>
                  </a:lnTo>
                  <a:close/>
                </a:path>
              </a:pathLst>
            </a:custGeom>
            <a:solidFill>
              <a:srgbClr val="FFCC99"/>
            </a:solidFill>
            <a:ln w="12700" cap="flat" cmpd="sng">
              <a:solidFill>
                <a:srgbClr val="800000"/>
              </a:solidFill>
              <a:prstDash val="solid"/>
              <a:round/>
              <a:headEnd/>
              <a:tailEnd/>
            </a:ln>
            <a:effectLst/>
          </p:spPr>
          <p:txBody>
            <a:bodyPr wrap="none" anchor="ctr"/>
            <a:lstStyle/>
            <a:p>
              <a:endParaRPr lang="ja-JP" altLang="en-US"/>
            </a:p>
          </p:txBody>
        </p:sp>
        <p:sp>
          <p:nvSpPr>
            <p:cNvPr id="192906" name="Line 394"/>
            <p:cNvSpPr>
              <a:spLocks noChangeShapeType="1"/>
            </p:cNvSpPr>
            <p:nvPr/>
          </p:nvSpPr>
          <p:spPr bwMode="auto">
            <a:xfrm flipV="1">
              <a:off x="3948" y="2940"/>
              <a:ext cx="127" cy="142"/>
            </a:xfrm>
            <a:prstGeom prst="line">
              <a:avLst/>
            </a:prstGeom>
            <a:noFill/>
            <a:ln w="28575">
              <a:solidFill>
                <a:srgbClr val="000000"/>
              </a:solidFill>
              <a:round/>
              <a:headEnd/>
              <a:tailEnd/>
            </a:ln>
            <a:effectLst/>
          </p:spPr>
          <p:txBody>
            <a:bodyPr wrap="none" anchor="ctr"/>
            <a:lstStyle/>
            <a:p>
              <a:endParaRPr lang="ja-JP" altLang="en-US"/>
            </a:p>
          </p:txBody>
        </p:sp>
        <p:sp>
          <p:nvSpPr>
            <p:cNvPr id="192907" name="Line 395"/>
            <p:cNvSpPr>
              <a:spLocks noChangeShapeType="1"/>
            </p:cNvSpPr>
            <p:nvPr/>
          </p:nvSpPr>
          <p:spPr bwMode="auto">
            <a:xfrm>
              <a:off x="3955" y="3122"/>
              <a:ext cx="182" cy="69"/>
            </a:xfrm>
            <a:prstGeom prst="line">
              <a:avLst/>
            </a:prstGeom>
            <a:noFill/>
            <a:ln w="28575">
              <a:solidFill>
                <a:srgbClr val="000000"/>
              </a:solidFill>
              <a:round/>
              <a:headEnd/>
              <a:tailEnd/>
            </a:ln>
            <a:effectLst/>
          </p:spPr>
          <p:txBody>
            <a:bodyPr wrap="none" anchor="ctr"/>
            <a:lstStyle/>
            <a:p>
              <a:endParaRPr lang="ja-JP" altLang="en-US"/>
            </a:p>
          </p:txBody>
        </p:sp>
        <p:sp>
          <p:nvSpPr>
            <p:cNvPr id="192908" name="Line 396"/>
            <p:cNvSpPr>
              <a:spLocks noChangeShapeType="1"/>
            </p:cNvSpPr>
            <p:nvPr/>
          </p:nvSpPr>
          <p:spPr bwMode="auto">
            <a:xfrm flipH="1" flipV="1">
              <a:off x="4109" y="2946"/>
              <a:ext cx="53" cy="223"/>
            </a:xfrm>
            <a:prstGeom prst="line">
              <a:avLst/>
            </a:prstGeom>
            <a:noFill/>
            <a:ln w="28575">
              <a:solidFill>
                <a:srgbClr val="000000"/>
              </a:solidFill>
              <a:round/>
              <a:headEnd/>
              <a:tailEnd/>
            </a:ln>
            <a:effectLst/>
          </p:spPr>
          <p:txBody>
            <a:bodyPr wrap="none" anchor="ctr"/>
            <a:lstStyle/>
            <a:p>
              <a:endParaRPr lang="ja-JP" altLang="en-US"/>
            </a:p>
          </p:txBody>
        </p:sp>
        <p:sp>
          <p:nvSpPr>
            <p:cNvPr id="192909" name="Line 397"/>
            <p:cNvSpPr>
              <a:spLocks noChangeShapeType="1"/>
            </p:cNvSpPr>
            <p:nvPr/>
          </p:nvSpPr>
          <p:spPr bwMode="auto">
            <a:xfrm>
              <a:off x="4132" y="2923"/>
              <a:ext cx="204" cy="66"/>
            </a:xfrm>
            <a:prstGeom prst="line">
              <a:avLst/>
            </a:prstGeom>
            <a:noFill/>
            <a:ln w="28575">
              <a:solidFill>
                <a:srgbClr val="000000"/>
              </a:solidFill>
              <a:round/>
              <a:headEnd/>
              <a:tailEnd/>
            </a:ln>
            <a:effectLst/>
          </p:spPr>
          <p:txBody>
            <a:bodyPr wrap="none" anchor="ctr"/>
            <a:lstStyle/>
            <a:p>
              <a:endParaRPr lang="ja-JP" altLang="en-US"/>
            </a:p>
          </p:txBody>
        </p:sp>
        <p:sp>
          <p:nvSpPr>
            <p:cNvPr id="192910" name="Line 398"/>
            <p:cNvSpPr>
              <a:spLocks noChangeShapeType="1"/>
            </p:cNvSpPr>
            <p:nvPr/>
          </p:nvSpPr>
          <p:spPr bwMode="auto">
            <a:xfrm flipH="1">
              <a:off x="4194" y="3024"/>
              <a:ext cx="153" cy="156"/>
            </a:xfrm>
            <a:prstGeom prst="line">
              <a:avLst/>
            </a:prstGeom>
            <a:noFill/>
            <a:ln w="28575">
              <a:solidFill>
                <a:srgbClr val="000000"/>
              </a:solidFill>
              <a:round/>
              <a:headEnd/>
              <a:tailEnd/>
            </a:ln>
            <a:effectLst/>
          </p:spPr>
          <p:txBody>
            <a:bodyPr wrap="none" anchor="ctr"/>
            <a:lstStyle/>
            <a:p>
              <a:endParaRPr lang="ja-JP" altLang="en-US"/>
            </a:p>
          </p:txBody>
        </p:sp>
        <p:sp>
          <p:nvSpPr>
            <p:cNvPr id="192911" name="Line 399"/>
            <p:cNvSpPr>
              <a:spLocks noChangeShapeType="1"/>
            </p:cNvSpPr>
            <p:nvPr/>
          </p:nvSpPr>
          <p:spPr bwMode="auto">
            <a:xfrm>
              <a:off x="3841" y="2919"/>
              <a:ext cx="69" cy="163"/>
            </a:xfrm>
            <a:prstGeom prst="line">
              <a:avLst/>
            </a:prstGeom>
            <a:noFill/>
            <a:ln w="28575">
              <a:solidFill>
                <a:srgbClr val="000000"/>
              </a:solidFill>
              <a:round/>
              <a:headEnd/>
              <a:tailEnd/>
            </a:ln>
            <a:effectLst/>
          </p:spPr>
          <p:txBody>
            <a:bodyPr wrap="none" anchor="ctr"/>
            <a:lstStyle/>
            <a:p>
              <a:endParaRPr lang="ja-JP" altLang="en-US"/>
            </a:p>
          </p:txBody>
        </p:sp>
        <p:sp>
          <p:nvSpPr>
            <p:cNvPr id="192912" name="Line 400"/>
            <p:cNvSpPr>
              <a:spLocks noChangeShapeType="1"/>
            </p:cNvSpPr>
            <p:nvPr/>
          </p:nvSpPr>
          <p:spPr bwMode="auto">
            <a:xfrm>
              <a:off x="3860" y="2889"/>
              <a:ext cx="208" cy="19"/>
            </a:xfrm>
            <a:prstGeom prst="line">
              <a:avLst/>
            </a:prstGeom>
            <a:noFill/>
            <a:ln w="28575">
              <a:solidFill>
                <a:srgbClr val="000000"/>
              </a:solidFill>
              <a:round/>
              <a:headEnd/>
              <a:tailEnd/>
            </a:ln>
            <a:effectLst/>
          </p:spPr>
          <p:txBody>
            <a:bodyPr wrap="none" anchor="ctr"/>
            <a:lstStyle/>
            <a:p>
              <a:endParaRPr lang="ja-JP" altLang="en-US"/>
            </a:p>
          </p:txBody>
        </p:sp>
        <p:sp>
          <p:nvSpPr>
            <p:cNvPr id="192913" name="Line 401"/>
            <p:cNvSpPr>
              <a:spLocks noChangeShapeType="1"/>
            </p:cNvSpPr>
            <p:nvPr/>
          </p:nvSpPr>
          <p:spPr bwMode="auto">
            <a:xfrm>
              <a:off x="3927" y="3141"/>
              <a:ext cx="8" cy="178"/>
            </a:xfrm>
            <a:prstGeom prst="line">
              <a:avLst/>
            </a:prstGeom>
            <a:noFill/>
            <a:ln w="28575">
              <a:solidFill>
                <a:srgbClr val="000000"/>
              </a:solidFill>
              <a:round/>
              <a:headEnd/>
              <a:tailEnd/>
            </a:ln>
            <a:effectLst/>
          </p:spPr>
          <p:txBody>
            <a:bodyPr wrap="none" anchor="ctr"/>
            <a:lstStyle/>
            <a:p>
              <a:endParaRPr lang="ja-JP" altLang="en-US"/>
            </a:p>
          </p:txBody>
        </p:sp>
        <p:sp>
          <p:nvSpPr>
            <p:cNvPr id="192914" name="Line 402"/>
            <p:cNvSpPr>
              <a:spLocks noChangeShapeType="1"/>
            </p:cNvSpPr>
            <p:nvPr/>
          </p:nvSpPr>
          <p:spPr bwMode="auto">
            <a:xfrm flipH="1">
              <a:off x="3954" y="3221"/>
              <a:ext cx="189" cy="115"/>
            </a:xfrm>
            <a:prstGeom prst="line">
              <a:avLst/>
            </a:prstGeom>
            <a:noFill/>
            <a:ln w="28575">
              <a:solidFill>
                <a:srgbClr val="000000"/>
              </a:solidFill>
              <a:round/>
              <a:headEnd/>
              <a:tailEnd/>
            </a:ln>
            <a:effectLst/>
          </p:spPr>
          <p:txBody>
            <a:bodyPr wrap="none" anchor="ctr"/>
            <a:lstStyle/>
            <a:p>
              <a:endParaRPr lang="ja-JP" altLang="en-US"/>
            </a:p>
          </p:txBody>
        </p:sp>
        <p:sp>
          <p:nvSpPr>
            <p:cNvPr id="192915" name="Line 403"/>
            <p:cNvSpPr>
              <a:spLocks noChangeShapeType="1"/>
            </p:cNvSpPr>
            <p:nvPr/>
          </p:nvSpPr>
          <p:spPr bwMode="auto">
            <a:xfrm>
              <a:off x="3959" y="3356"/>
              <a:ext cx="218" cy="62"/>
            </a:xfrm>
            <a:prstGeom prst="line">
              <a:avLst/>
            </a:prstGeom>
            <a:noFill/>
            <a:ln w="28575">
              <a:solidFill>
                <a:srgbClr val="000000"/>
              </a:solidFill>
              <a:round/>
              <a:headEnd/>
              <a:tailEnd/>
            </a:ln>
            <a:effectLst/>
          </p:spPr>
          <p:txBody>
            <a:bodyPr wrap="none" anchor="ctr"/>
            <a:lstStyle/>
            <a:p>
              <a:endParaRPr lang="ja-JP" altLang="en-US"/>
            </a:p>
          </p:txBody>
        </p:sp>
        <p:sp>
          <p:nvSpPr>
            <p:cNvPr id="192916" name="Line 404"/>
            <p:cNvSpPr>
              <a:spLocks noChangeShapeType="1"/>
            </p:cNvSpPr>
            <p:nvPr/>
          </p:nvSpPr>
          <p:spPr bwMode="auto">
            <a:xfrm flipH="1">
              <a:off x="4220" y="3264"/>
              <a:ext cx="144" cy="143"/>
            </a:xfrm>
            <a:prstGeom prst="line">
              <a:avLst/>
            </a:prstGeom>
            <a:noFill/>
            <a:ln w="28575">
              <a:solidFill>
                <a:srgbClr val="000000"/>
              </a:solidFill>
              <a:round/>
              <a:headEnd/>
              <a:tailEnd/>
            </a:ln>
            <a:effectLst/>
          </p:spPr>
          <p:txBody>
            <a:bodyPr wrap="none" anchor="ctr"/>
            <a:lstStyle/>
            <a:p>
              <a:endParaRPr lang="ja-JP" altLang="en-US"/>
            </a:p>
          </p:txBody>
        </p:sp>
        <p:sp>
          <p:nvSpPr>
            <p:cNvPr id="192917" name="Line 405"/>
            <p:cNvSpPr>
              <a:spLocks noChangeShapeType="1"/>
            </p:cNvSpPr>
            <p:nvPr/>
          </p:nvSpPr>
          <p:spPr bwMode="auto">
            <a:xfrm flipH="1" flipV="1">
              <a:off x="4173" y="3232"/>
              <a:ext cx="26" cy="164"/>
            </a:xfrm>
            <a:prstGeom prst="line">
              <a:avLst/>
            </a:prstGeom>
            <a:noFill/>
            <a:ln w="28575">
              <a:solidFill>
                <a:srgbClr val="000000"/>
              </a:solidFill>
              <a:round/>
              <a:headEnd/>
              <a:tailEnd/>
            </a:ln>
            <a:effectLst/>
          </p:spPr>
          <p:txBody>
            <a:bodyPr wrap="none" anchor="ctr"/>
            <a:lstStyle/>
            <a:p>
              <a:endParaRPr lang="ja-JP" altLang="en-US"/>
            </a:p>
          </p:txBody>
        </p:sp>
        <p:sp>
          <p:nvSpPr>
            <p:cNvPr id="192918" name="Line 406"/>
            <p:cNvSpPr>
              <a:spLocks noChangeShapeType="1"/>
            </p:cNvSpPr>
            <p:nvPr/>
          </p:nvSpPr>
          <p:spPr bwMode="auto">
            <a:xfrm>
              <a:off x="4199" y="3212"/>
              <a:ext cx="158" cy="30"/>
            </a:xfrm>
            <a:prstGeom prst="line">
              <a:avLst/>
            </a:prstGeom>
            <a:noFill/>
            <a:ln w="28575">
              <a:solidFill>
                <a:srgbClr val="000000"/>
              </a:solidFill>
              <a:round/>
              <a:headEnd/>
              <a:tailEnd/>
            </a:ln>
            <a:effectLst/>
          </p:spPr>
          <p:txBody>
            <a:bodyPr wrap="none" anchor="ctr"/>
            <a:lstStyle/>
            <a:p>
              <a:endParaRPr lang="ja-JP" altLang="en-US"/>
            </a:p>
          </p:txBody>
        </p:sp>
        <p:sp>
          <p:nvSpPr>
            <p:cNvPr id="192919" name="Line 407"/>
            <p:cNvSpPr>
              <a:spLocks noChangeShapeType="1"/>
            </p:cNvSpPr>
            <p:nvPr/>
          </p:nvSpPr>
          <p:spPr bwMode="auto">
            <a:xfrm flipV="1">
              <a:off x="4218" y="3362"/>
              <a:ext cx="174" cy="60"/>
            </a:xfrm>
            <a:prstGeom prst="line">
              <a:avLst/>
            </a:prstGeom>
            <a:noFill/>
            <a:ln w="28575">
              <a:solidFill>
                <a:srgbClr val="000000"/>
              </a:solidFill>
              <a:round/>
              <a:headEnd/>
              <a:tailEnd/>
            </a:ln>
            <a:effectLst/>
          </p:spPr>
          <p:txBody>
            <a:bodyPr wrap="none" anchor="ctr"/>
            <a:lstStyle/>
            <a:p>
              <a:endParaRPr lang="ja-JP" altLang="en-US"/>
            </a:p>
          </p:txBody>
        </p:sp>
        <p:sp>
          <p:nvSpPr>
            <p:cNvPr id="192920" name="Line 408"/>
            <p:cNvSpPr>
              <a:spLocks noChangeShapeType="1"/>
            </p:cNvSpPr>
            <p:nvPr/>
          </p:nvSpPr>
          <p:spPr bwMode="auto">
            <a:xfrm flipH="1">
              <a:off x="3794" y="3347"/>
              <a:ext cx="130" cy="20"/>
            </a:xfrm>
            <a:prstGeom prst="line">
              <a:avLst/>
            </a:prstGeom>
            <a:noFill/>
            <a:ln w="28575">
              <a:solidFill>
                <a:srgbClr val="000000"/>
              </a:solidFill>
              <a:round/>
              <a:headEnd/>
              <a:tailEnd/>
            </a:ln>
            <a:effectLst/>
          </p:spPr>
          <p:txBody>
            <a:bodyPr wrap="none" anchor="ctr"/>
            <a:lstStyle/>
            <a:p>
              <a:endParaRPr lang="ja-JP" altLang="en-US"/>
            </a:p>
          </p:txBody>
        </p:sp>
        <p:sp>
          <p:nvSpPr>
            <p:cNvPr id="192921" name="Line 409"/>
            <p:cNvSpPr>
              <a:spLocks noChangeShapeType="1"/>
            </p:cNvSpPr>
            <p:nvPr/>
          </p:nvSpPr>
          <p:spPr bwMode="auto">
            <a:xfrm>
              <a:off x="3753" y="3171"/>
              <a:ext cx="167" cy="157"/>
            </a:xfrm>
            <a:prstGeom prst="line">
              <a:avLst/>
            </a:prstGeom>
            <a:noFill/>
            <a:ln w="28575">
              <a:solidFill>
                <a:srgbClr val="000000"/>
              </a:solidFill>
              <a:round/>
              <a:headEnd/>
              <a:tailEnd/>
            </a:ln>
            <a:effectLst/>
          </p:spPr>
          <p:txBody>
            <a:bodyPr wrap="none" anchor="ctr"/>
            <a:lstStyle/>
            <a:p>
              <a:endParaRPr lang="ja-JP" altLang="en-US"/>
            </a:p>
          </p:txBody>
        </p:sp>
        <p:sp>
          <p:nvSpPr>
            <p:cNvPr id="192922" name="Line 410"/>
            <p:cNvSpPr>
              <a:spLocks noChangeShapeType="1"/>
            </p:cNvSpPr>
            <p:nvPr/>
          </p:nvSpPr>
          <p:spPr bwMode="auto">
            <a:xfrm flipH="1" flipV="1">
              <a:off x="3738" y="3171"/>
              <a:ext cx="34" cy="178"/>
            </a:xfrm>
            <a:prstGeom prst="line">
              <a:avLst/>
            </a:prstGeom>
            <a:noFill/>
            <a:ln w="28575">
              <a:solidFill>
                <a:srgbClr val="000000"/>
              </a:solidFill>
              <a:round/>
              <a:headEnd/>
              <a:tailEnd/>
            </a:ln>
            <a:effectLst/>
          </p:spPr>
          <p:txBody>
            <a:bodyPr wrap="none" anchor="ctr"/>
            <a:lstStyle/>
            <a:p>
              <a:endParaRPr lang="ja-JP" altLang="en-US"/>
            </a:p>
          </p:txBody>
        </p:sp>
        <p:sp>
          <p:nvSpPr>
            <p:cNvPr id="192923" name="Line 411"/>
            <p:cNvSpPr>
              <a:spLocks noChangeShapeType="1"/>
            </p:cNvSpPr>
            <p:nvPr/>
          </p:nvSpPr>
          <p:spPr bwMode="auto">
            <a:xfrm flipH="1" flipV="1">
              <a:off x="3674" y="3184"/>
              <a:ext cx="90" cy="161"/>
            </a:xfrm>
            <a:prstGeom prst="line">
              <a:avLst/>
            </a:prstGeom>
            <a:noFill/>
            <a:ln w="28575">
              <a:solidFill>
                <a:srgbClr val="000000"/>
              </a:solidFill>
              <a:round/>
              <a:headEnd/>
              <a:tailEnd/>
            </a:ln>
            <a:effectLst/>
          </p:spPr>
          <p:txBody>
            <a:bodyPr wrap="none" anchor="ctr"/>
            <a:lstStyle/>
            <a:p>
              <a:endParaRPr lang="ja-JP" altLang="en-US"/>
            </a:p>
          </p:txBody>
        </p:sp>
        <p:sp>
          <p:nvSpPr>
            <p:cNvPr id="192924" name="Line 412"/>
            <p:cNvSpPr>
              <a:spLocks noChangeShapeType="1"/>
            </p:cNvSpPr>
            <p:nvPr/>
          </p:nvSpPr>
          <p:spPr bwMode="auto">
            <a:xfrm flipV="1">
              <a:off x="3753" y="3112"/>
              <a:ext cx="148" cy="36"/>
            </a:xfrm>
            <a:prstGeom prst="line">
              <a:avLst/>
            </a:prstGeom>
            <a:noFill/>
            <a:ln w="28575">
              <a:solidFill>
                <a:srgbClr val="000000"/>
              </a:solidFill>
              <a:round/>
              <a:headEnd/>
              <a:tailEnd/>
            </a:ln>
            <a:effectLst/>
          </p:spPr>
          <p:txBody>
            <a:bodyPr wrap="none" anchor="ctr"/>
            <a:lstStyle/>
            <a:p>
              <a:endParaRPr lang="ja-JP" altLang="en-US"/>
            </a:p>
          </p:txBody>
        </p:sp>
        <p:sp>
          <p:nvSpPr>
            <p:cNvPr id="192925" name="Line 413"/>
            <p:cNvSpPr>
              <a:spLocks noChangeShapeType="1"/>
            </p:cNvSpPr>
            <p:nvPr/>
          </p:nvSpPr>
          <p:spPr bwMode="auto">
            <a:xfrm flipH="1">
              <a:off x="3744" y="2917"/>
              <a:ext cx="80" cy="220"/>
            </a:xfrm>
            <a:prstGeom prst="line">
              <a:avLst/>
            </a:prstGeom>
            <a:noFill/>
            <a:ln w="28575">
              <a:solidFill>
                <a:srgbClr val="000000"/>
              </a:solidFill>
              <a:round/>
              <a:headEnd/>
              <a:tailEnd/>
            </a:ln>
            <a:effectLst/>
          </p:spPr>
          <p:txBody>
            <a:bodyPr wrap="none" anchor="ctr"/>
            <a:lstStyle/>
            <a:p>
              <a:endParaRPr lang="ja-JP" altLang="en-US"/>
            </a:p>
          </p:txBody>
        </p:sp>
        <p:sp>
          <p:nvSpPr>
            <p:cNvPr id="192926" name="Line 414"/>
            <p:cNvSpPr>
              <a:spLocks noChangeShapeType="1"/>
            </p:cNvSpPr>
            <p:nvPr/>
          </p:nvSpPr>
          <p:spPr bwMode="auto">
            <a:xfrm flipH="1" flipV="1">
              <a:off x="3685" y="2955"/>
              <a:ext cx="45" cy="182"/>
            </a:xfrm>
            <a:prstGeom prst="line">
              <a:avLst/>
            </a:prstGeom>
            <a:noFill/>
            <a:ln w="28575">
              <a:solidFill>
                <a:srgbClr val="000000"/>
              </a:solidFill>
              <a:round/>
              <a:headEnd/>
              <a:tailEnd/>
            </a:ln>
            <a:effectLst/>
          </p:spPr>
          <p:txBody>
            <a:bodyPr wrap="none" anchor="ctr"/>
            <a:lstStyle/>
            <a:p>
              <a:endParaRPr lang="ja-JP" altLang="en-US"/>
            </a:p>
          </p:txBody>
        </p:sp>
        <p:sp>
          <p:nvSpPr>
            <p:cNvPr id="192927" name="Line 415"/>
            <p:cNvSpPr>
              <a:spLocks noChangeShapeType="1"/>
            </p:cNvSpPr>
            <p:nvPr/>
          </p:nvSpPr>
          <p:spPr bwMode="auto">
            <a:xfrm flipV="1">
              <a:off x="3665" y="2957"/>
              <a:ext cx="15" cy="202"/>
            </a:xfrm>
            <a:prstGeom prst="line">
              <a:avLst/>
            </a:prstGeom>
            <a:noFill/>
            <a:ln w="28575">
              <a:solidFill>
                <a:srgbClr val="000000"/>
              </a:solidFill>
              <a:round/>
              <a:headEnd/>
              <a:tailEnd/>
            </a:ln>
            <a:effectLst/>
          </p:spPr>
          <p:txBody>
            <a:bodyPr wrap="none" anchor="ctr"/>
            <a:lstStyle/>
            <a:p>
              <a:endParaRPr lang="ja-JP" altLang="en-US"/>
            </a:p>
          </p:txBody>
        </p:sp>
        <p:sp>
          <p:nvSpPr>
            <p:cNvPr id="192928" name="Line 416"/>
            <p:cNvSpPr>
              <a:spLocks noChangeShapeType="1"/>
            </p:cNvSpPr>
            <p:nvPr/>
          </p:nvSpPr>
          <p:spPr bwMode="auto">
            <a:xfrm flipV="1">
              <a:off x="3693" y="2891"/>
              <a:ext cx="118" cy="38"/>
            </a:xfrm>
            <a:prstGeom prst="line">
              <a:avLst/>
            </a:prstGeom>
            <a:noFill/>
            <a:ln w="28575">
              <a:solidFill>
                <a:srgbClr val="000000"/>
              </a:solidFill>
              <a:round/>
              <a:headEnd/>
              <a:tailEnd/>
            </a:ln>
            <a:effectLst/>
          </p:spPr>
          <p:txBody>
            <a:bodyPr wrap="none" anchor="ctr"/>
            <a:lstStyle/>
            <a:p>
              <a:endParaRPr lang="ja-JP" altLang="en-US"/>
            </a:p>
          </p:txBody>
        </p:sp>
        <p:sp>
          <p:nvSpPr>
            <p:cNvPr id="192929" name="Line 417"/>
            <p:cNvSpPr>
              <a:spLocks noChangeShapeType="1"/>
            </p:cNvSpPr>
            <p:nvPr/>
          </p:nvSpPr>
          <p:spPr bwMode="auto">
            <a:xfrm flipV="1">
              <a:off x="3691" y="2760"/>
              <a:ext cx="116" cy="163"/>
            </a:xfrm>
            <a:prstGeom prst="line">
              <a:avLst/>
            </a:prstGeom>
            <a:noFill/>
            <a:ln w="28575">
              <a:solidFill>
                <a:srgbClr val="000000"/>
              </a:solidFill>
              <a:round/>
              <a:headEnd/>
              <a:tailEnd/>
            </a:ln>
            <a:effectLst/>
          </p:spPr>
          <p:txBody>
            <a:bodyPr wrap="none" anchor="ctr"/>
            <a:lstStyle/>
            <a:p>
              <a:endParaRPr lang="ja-JP" altLang="en-US"/>
            </a:p>
          </p:txBody>
        </p:sp>
        <p:sp>
          <p:nvSpPr>
            <p:cNvPr id="192930" name="Line 418"/>
            <p:cNvSpPr>
              <a:spLocks noChangeShapeType="1"/>
            </p:cNvSpPr>
            <p:nvPr/>
          </p:nvSpPr>
          <p:spPr bwMode="auto">
            <a:xfrm flipH="1" flipV="1">
              <a:off x="3820" y="2756"/>
              <a:ext cx="6" cy="111"/>
            </a:xfrm>
            <a:prstGeom prst="line">
              <a:avLst/>
            </a:prstGeom>
            <a:noFill/>
            <a:ln w="28575">
              <a:solidFill>
                <a:srgbClr val="000000"/>
              </a:solidFill>
              <a:round/>
              <a:headEnd/>
              <a:tailEnd/>
            </a:ln>
            <a:effectLst/>
          </p:spPr>
          <p:txBody>
            <a:bodyPr wrap="none" anchor="ctr"/>
            <a:lstStyle/>
            <a:p>
              <a:endParaRPr lang="ja-JP" altLang="en-US"/>
            </a:p>
          </p:txBody>
        </p:sp>
        <p:sp>
          <p:nvSpPr>
            <p:cNvPr id="192931" name="Line 419"/>
            <p:cNvSpPr>
              <a:spLocks noChangeShapeType="1"/>
            </p:cNvSpPr>
            <p:nvPr/>
          </p:nvSpPr>
          <p:spPr bwMode="auto">
            <a:xfrm flipV="1">
              <a:off x="3849" y="2724"/>
              <a:ext cx="159" cy="150"/>
            </a:xfrm>
            <a:prstGeom prst="line">
              <a:avLst/>
            </a:prstGeom>
            <a:noFill/>
            <a:ln w="28575">
              <a:solidFill>
                <a:srgbClr val="000000"/>
              </a:solidFill>
              <a:round/>
              <a:headEnd/>
              <a:tailEnd/>
            </a:ln>
            <a:effectLst/>
          </p:spPr>
          <p:txBody>
            <a:bodyPr wrap="none" anchor="ctr"/>
            <a:lstStyle/>
            <a:p>
              <a:endParaRPr lang="ja-JP" altLang="en-US"/>
            </a:p>
          </p:txBody>
        </p:sp>
        <p:sp>
          <p:nvSpPr>
            <p:cNvPr id="192932" name="Line 420"/>
            <p:cNvSpPr>
              <a:spLocks noChangeShapeType="1"/>
            </p:cNvSpPr>
            <p:nvPr/>
          </p:nvSpPr>
          <p:spPr bwMode="auto">
            <a:xfrm flipV="1">
              <a:off x="3843" y="2704"/>
              <a:ext cx="159" cy="32"/>
            </a:xfrm>
            <a:prstGeom prst="line">
              <a:avLst/>
            </a:prstGeom>
            <a:noFill/>
            <a:ln w="28575">
              <a:solidFill>
                <a:srgbClr val="000000"/>
              </a:solidFill>
              <a:round/>
              <a:headEnd/>
              <a:tailEnd/>
            </a:ln>
            <a:effectLst/>
          </p:spPr>
          <p:txBody>
            <a:bodyPr wrap="none" anchor="ctr"/>
            <a:lstStyle/>
            <a:p>
              <a:endParaRPr lang="ja-JP" altLang="en-US"/>
            </a:p>
          </p:txBody>
        </p:sp>
        <p:sp>
          <p:nvSpPr>
            <p:cNvPr id="192933" name="Line 421"/>
            <p:cNvSpPr>
              <a:spLocks noChangeShapeType="1"/>
            </p:cNvSpPr>
            <p:nvPr/>
          </p:nvSpPr>
          <p:spPr bwMode="auto">
            <a:xfrm flipV="1">
              <a:off x="3843" y="2663"/>
              <a:ext cx="124" cy="69"/>
            </a:xfrm>
            <a:prstGeom prst="line">
              <a:avLst/>
            </a:prstGeom>
            <a:noFill/>
            <a:ln w="28575">
              <a:solidFill>
                <a:srgbClr val="000000"/>
              </a:solidFill>
              <a:round/>
              <a:headEnd/>
              <a:tailEnd/>
            </a:ln>
            <a:effectLst/>
          </p:spPr>
          <p:txBody>
            <a:bodyPr wrap="none" anchor="ctr"/>
            <a:lstStyle/>
            <a:p>
              <a:endParaRPr lang="ja-JP" altLang="en-US"/>
            </a:p>
          </p:txBody>
        </p:sp>
        <p:sp>
          <p:nvSpPr>
            <p:cNvPr id="192934" name="Line 422"/>
            <p:cNvSpPr>
              <a:spLocks noChangeShapeType="1"/>
            </p:cNvSpPr>
            <p:nvPr/>
          </p:nvSpPr>
          <p:spPr bwMode="auto">
            <a:xfrm>
              <a:off x="4014" y="2649"/>
              <a:ext cx="189" cy="17"/>
            </a:xfrm>
            <a:prstGeom prst="line">
              <a:avLst/>
            </a:prstGeom>
            <a:noFill/>
            <a:ln w="28575">
              <a:solidFill>
                <a:srgbClr val="000000"/>
              </a:solidFill>
              <a:round/>
              <a:headEnd/>
              <a:tailEnd/>
            </a:ln>
            <a:effectLst/>
          </p:spPr>
          <p:txBody>
            <a:bodyPr wrap="none" anchor="ctr"/>
            <a:lstStyle/>
            <a:p>
              <a:endParaRPr lang="ja-JP" altLang="en-US"/>
            </a:p>
          </p:txBody>
        </p:sp>
        <p:sp>
          <p:nvSpPr>
            <p:cNvPr id="192935" name="Line 423"/>
            <p:cNvSpPr>
              <a:spLocks noChangeShapeType="1"/>
            </p:cNvSpPr>
            <p:nvPr/>
          </p:nvSpPr>
          <p:spPr bwMode="auto">
            <a:xfrm flipH="1" flipV="1">
              <a:off x="3997" y="2663"/>
              <a:ext cx="22" cy="29"/>
            </a:xfrm>
            <a:prstGeom prst="line">
              <a:avLst/>
            </a:prstGeom>
            <a:noFill/>
            <a:ln w="28575">
              <a:solidFill>
                <a:srgbClr val="000000"/>
              </a:solidFill>
              <a:round/>
              <a:headEnd/>
              <a:tailEnd/>
            </a:ln>
            <a:effectLst/>
          </p:spPr>
          <p:txBody>
            <a:bodyPr wrap="none" anchor="ctr"/>
            <a:lstStyle/>
            <a:p>
              <a:endParaRPr lang="ja-JP" altLang="en-US"/>
            </a:p>
          </p:txBody>
        </p:sp>
        <p:sp>
          <p:nvSpPr>
            <p:cNvPr id="192936" name="Line 424"/>
            <p:cNvSpPr>
              <a:spLocks noChangeShapeType="1"/>
            </p:cNvSpPr>
            <p:nvPr/>
          </p:nvSpPr>
          <p:spPr bwMode="auto">
            <a:xfrm flipV="1">
              <a:off x="4055" y="2666"/>
              <a:ext cx="159" cy="28"/>
            </a:xfrm>
            <a:prstGeom prst="line">
              <a:avLst/>
            </a:prstGeom>
            <a:noFill/>
            <a:ln w="28575">
              <a:solidFill>
                <a:srgbClr val="000000"/>
              </a:solidFill>
              <a:round/>
              <a:headEnd/>
              <a:tailEnd/>
            </a:ln>
            <a:effectLst/>
          </p:spPr>
          <p:txBody>
            <a:bodyPr wrap="none" anchor="ctr"/>
            <a:lstStyle/>
            <a:p>
              <a:endParaRPr lang="ja-JP" altLang="en-US"/>
            </a:p>
          </p:txBody>
        </p:sp>
        <p:sp>
          <p:nvSpPr>
            <p:cNvPr id="192937" name="Line 425"/>
            <p:cNvSpPr>
              <a:spLocks noChangeShapeType="1"/>
            </p:cNvSpPr>
            <p:nvPr/>
          </p:nvSpPr>
          <p:spPr bwMode="auto">
            <a:xfrm>
              <a:off x="4036" y="2722"/>
              <a:ext cx="56" cy="165"/>
            </a:xfrm>
            <a:prstGeom prst="line">
              <a:avLst/>
            </a:prstGeom>
            <a:noFill/>
            <a:ln w="28575">
              <a:solidFill>
                <a:srgbClr val="000000"/>
              </a:solidFill>
              <a:round/>
              <a:headEnd/>
              <a:tailEnd/>
            </a:ln>
            <a:effectLst/>
          </p:spPr>
          <p:txBody>
            <a:bodyPr wrap="none" anchor="ctr"/>
            <a:lstStyle/>
            <a:p>
              <a:endParaRPr lang="ja-JP" altLang="en-US"/>
            </a:p>
          </p:txBody>
        </p:sp>
        <p:sp>
          <p:nvSpPr>
            <p:cNvPr id="192938" name="Line 426"/>
            <p:cNvSpPr>
              <a:spLocks noChangeShapeType="1"/>
            </p:cNvSpPr>
            <p:nvPr/>
          </p:nvSpPr>
          <p:spPr bwMode="auto">
            <a:xfrm flipV="1">
              <a:off x="4124" y="2794"/>
              <a:ext cx="120" cy="99"/>
            </a:xfrm>
            <a:prstGeom prst="line">
              <a:avLst/>
            </a:prstGeom>
            <a:noFill/>
            <a:ln w="28575">
              <a:solidFill>
                <a:srgbClr val="000000"/>
              </a:solidFill>
              <a:round/>
              <a:headEnd/>
              <a:tailEnd/>
            </a:ln>
            <a:effectLst/>
          </p:spPr>
          <p:txBody>
            <a:bodyPr wrap="none" anchor="ctr"/>
            <a:lstStyle/>
            <a:p>
              <a:endParaRPr lang="ja-JP" altLang="en-US"/>
            </a:p>
          </p:txBody>
        </p:sp>
        <p:sp>
          <p:nvSpPr>
            <p:cNvPr id="192939" name="Line 427"/>
            <p:cNvSpPr>
              <a:spLocks noChangeShapeType="1"/>
            </p:cNvSpPr>
            <p:nvPr/>
          </p:nvSpPr>
          <p:spPr bwMode="auto">
            <a:xfrm>
              <a:off x="4053" y="2709"/>
              <a:ext cx="184" cy="60"/>
            </a:xfrm>
            <a:prstGeom prst="line">
              <a:avLst/>
            </a:prstGeom>
            <a:noFill/>
            <a:ln w="28575">
              <a:solidFill>
                <a:srgbClr val="000000"/>
              </a:solidFill>
              <a:round/>
              <a:headEnd/>
              <a:tailEnd/>
            </a:ln>
            <a:effectLst/>
          </p:spPr>
          <p:txBody>
            <a:bodyPr wrap="none" anchor="ctr"/>
            <a:lstStyle/>
            <a:p>
              <a:endParaRPr lang="ja-JP" altLang="en-US"/>
            </a:p>
          </p:txBody>
        </p:sp>
        <p:sp>
          <p:nvSpPr>
            <p:cNvPr id="192940" name="Line 428"/>
            <p:cNvSpPr>
              <a:spLocks noChangeShapeType="1"/>
            </p:cNvSpPr>
            <p:nvPr/>
          </p:nvSpPr>
          <p:spPr bwMode="auto">
            <a:xfrm flipH="1" flipV="1">
              <a:off x="4237" y="2679"/>
              <a:ext cx="22" cy="77"/>
            </a:xfrm>
            <a:prstGeom prst="line">
              <a:avLst/>
            </a:prstGeom>
            <a:noFill/>
            <a:ln w="28575">
              <a:solidFill>
                <a:srgbClr val="000000"/>
              </a:solidFill>
              <a:round/>
              <a:headEnd/>
              <a:tailEnd/>
            </a:ln>
            <a:effectLst/>
          </p:spPr>
          <p:txBody>
            <a:bodyPr wrap="none" anchor="ctr"/>
            <a:lstStyle/>
            <a:p>
              <a:endParaRPr lang="ja-JP" altLang="en-US"/>
            </a:p>
          </p:txBody>
        </p:sp>
        <p:sp>
          <p:nvSpPr>
            <p:cNvPr id="192941" name="Line 429"/>
            <p:cNvSpPr>
              <a:spLocks noChangeShapeType="1"/>
            </p:cNvSpPr>
            <p:nvPr/>
          </p:nvSpPr>
          <p:spPr bwMode="auto">
            <a:xfrm>
              <a:off x="4240" y="2677"/>
              <a:ext cx="177" cy="150"/>
            </a:xfrm>
            <a:prstGeom prst="line">
              <a:avLst/>
            </a:prstGeom>
            <a:noFill/>
            <a:ln w="28575">
              <a:solidFill>
                <a:srgbClr val="000000"/>
              </a:solidFill>
              <a:round/>
              <a:headEnd/>
              <a:tailEnd/>
            </a:ln>
            <a:effectLst/>
          </p:spPr>
          <p:txBody>
            <a:bodyPr wrap="none" anchor="ctr"/>
            <a:lstStyle/>
            <a:p>
              <a:endParaRPr lang="ja-JP" altLang="en-US"/>
            </a:p>
          </p:txBody>
        </p:sp>
        <p:sp>
          <p:nvSpPr>
            <p:cNvPr id="192942" name="Line 430"/>
            <p:cNvSpPr>
              <a:spLocks noChangeShapeType="1"/>
            </p:cNvSpPr>
            <p:nvPr/>
          </p:nvSpPr>
          <p:spPr bwMode="auto">
            <a:xfrm>
              <a:off x="4287" y="2784"/>
              <a:ext cx="130" cy="43"/>
            </a:xfrm>
            <a:prstGeom prst="line">
              <a:avLst/>
            </a:prstGeom>
            <a:noFill/>
            <a:ln w="28575">
              <a:solidFill>
                <a:srgbClr val="000000"/>
              </a:solidFill>
              <a:round/>
              <a:headEnd/>
              <a:tailEnd/>
            </a:ln>
            <a:effectLst/>
          </p:spPr>
          <p:txBody>
            <a:bodyPr wrap="none" anchor="ctr"/>
            <a:lstStyle/>
            <a:p>
              <a:endParaRPr lang="ja-JP" altLang="en-US"/>
            </a:p>
          </p:txBody>
        </p:sp>
        <p:sp>
          <p:nvSpPr>
            <p:cNvPr id="192943" name="Line 431"/>
            <p:cNvSpPr>
              <a:spLocks noChangeShapeType="1"/>
            </p:cNvSpPr>
            <p:nvPr/>
          </p:nvSpPr>
          <p:spPr bwMode="auto">
            <a:xfrm>
              <a:off x="4276" y="2799"/>
              <a:ext cx="79" cy="175"/>
            </a:xfrm>
            <a:prstGeom prst="line">
              <a:avLst/>
            </a:prstGeom>
            <a:noFill/>
            <a:ln w="28575">
              <a:solidFill>
                <a:srgbClr val="000000"/>
              </a:solidFill>
              <a:round/>
              <a:headEnd/>
              <a:tailEnd/>
            </a:ln>
            <a:effectLst/>
          </p:spPr>
          <p:txBody>
            <a:bodyPr wrap="none" anchor="ctr"/>
            <a:lstStyle/>
            <a:p>
              <a:endParaRPr lang="ja-JP" altLang="en-US"/>
            </a:p>
          </p:txBody>
        </p:sp>
        <p:sp>
          <p:nvSpPr>
            <p:cNvPr id="192944" name="Line 432"/>
            <p:cNvSpPr>
              <a:spLocks noChangeShapeType="1"/>
            </p:cNvSpPr>
            <p:nvPr/>
          </p:nvSpPr>
          <p:spPr bwMode="auto">
            <a:xfrm flipV="1">
              <a:off x="4372" y="2854"/>
              <a:ext cx="52" cy="129"/>
            </a:xfrm>
            <a:prstGeom prst="line">
              <a:avLst/>
            </a:prstGeom>
            <a:noFill/>
            <a:ln w="28575">
              <a:solidFill>
                <a:srgbClr val="000000"/>
              </a:solidFill>
              <a:round/>
              <a:headEnd/>
              <a:tailEnd/>
            </a:ln>
            <a:effectLst/>
          </p:spPr>
          <p:txBody>
            <a:bodyPr wrap="none" anchor="ctr"/>
            <a:lstStyle/>
            <a:p>
              <a:endParaRPr lang="ja-JP" altLang="en-US"/>
            </a:p>
          </p:txBody>
        </p:sp>
        <p:sp>
          <p:nvSpPr>
            <p:cNvPr id="192945" name="Line 433"/>
            <p:cNvSpPr>
              <a:spLocks noChangeShapeType="1"/>
            </p:cNvSpPr>
            <p:nvPr/>
          </p:nvSpPr>
          <p:spPr bwMode="auto">
            <a:xfrm>
              <a:off x="4437" y="2859"/>
              <a:ext cx="60" cy="233"/>
            </a:xfrm>
            <a:prstGeom prst="line">
              <a:avLst/>
            </a:prstGeom>
            <a:noFill/>
            <a:ln w="28575">
              <a:solidFill>
                <a:srgbClr val="000000"/>
              </a:solidFill>
              <a:round/>
              <a:headEnd/>
              <a:tailEnd/>
            </a:ln>
            <a:effectLst/>
          </p:spPr>
          <p:txBody>
            <a:bodyPr wrap="none" anchor="ctr"/>
            <a:lstStyle/>
            <a:p>
              <a:endParaRPr lang="ja-JP" altLang="en-US"/>
            </a:p>
          </p:txBody>
        </p:sp>
        <p:sp>
          <p:nvSpPr>
            <p:cNvPr id="192946" name="Line 434"/>
            <p:cNvSpPr>
              <a:spLocks noChangeShapeType="1"/>
            </p:cNvSpPr>
            <p:nvPr/>
          </p:nvSpPr>
          <p:spPr bwMode="auto">
            <a:xfrm>
              <a:off x="4375" y="3013"/>
              <a:ext cx="117" cy="81"/>
            </a:xfrm>
            <a:prstGeom prst="line">
              <a:avLst/>
            </a:prstGeom>
            <a:noFill/>
            <a:ln w="28575">
              <a:solidFill>
                <a:srgbClr val="000000"/>
              </a:solidFill>
              <a:round/>
              <a:headEnd/>
              <a:tailEnd/>
            </a:ln>
            <a:effectLst/>
          </p:spPr>
          <p:txBody>
            <a:bodyPr wrap="none" anchor="ctr"/>
            <a:lstStyle/>
            <a:p>
              <a:endParaRPr lang="ja-JP" altLang="en-US"/>
            </a:p>
          </p:txBody>
        </p:sp>
        <p:sp>
          <p:nvSpPr>
            <p:cNvPr id="192947" name="Line 435"/>
            <p:cNvSpPr>
              <a:spLocks noChangeShapeType="1"/>
            </p:cNvSpPr>
            <p:nvPr/>
          </p:nvSpPr>
          <p:spPr bwMode="auto">
            <a:xfrm flipH="1" flipV="1">
              <a:off x="4368" y="3022"/>
              <a:ext cx="6" cy="207"/>
            </a:xfrm>
            <a:prstGeom prst="line">
              <a:avLst/>
            </a:prstGeom>
            <a:noFill/>
            <a:ln w="28575">
              <a:solidFill>
                <a:srgbClr val="000000"/>
              </a:solidFill>
              <a:round/>
              <a:headEnd/>
              <a:tailEnd/>
            </a:ln>
            <a:effectLst/>
          </p:spPr>
          <p:txBody>
            <a:bodyPr wrap="none" anchor="ctr"/>
            <a:lstStyle/>
            <a:p>
              <a:endParaRPr lang="ja-JP" altLang="en-US"/>
            </a:p>
          </p:txBody>
        </p:sp>
        <p:sp>
          <p:nvSpPr>
            <p:cNvPr id="192948" name="Line 436"/>
            <p:cNvSpPr>
              <a:spLocks noChangeShapeType="1"/>
            </p:cNvSpPr>
            <p:nvPr/>
          </p:nvSpPr>
          <p:spPr bwMode="auto">
            <a:xfrm flipV="1">
              <a:off x="4385" y="3118"/>
              <a:ext cx="103" cy="114"/>
            </a:xfrm>
            <a:prstGeom prst="line">
              <a:avLst/>
            </a:prstGeom>
            <a:noFill/>
            <a:ln w="28575">
              <a:solidFill>
                <a:srgbClr val="000000"/>
              </a:solidFill>
              <a:round/>
              <a:headEnd/>
              <a:tailEnd/>
            </a:ln>
            <a:effectLst/>
          </p:spPr>
          <p:txBody>
            <a:bodyPr wrap="none" anchor="ctr"/>
            <a:lstStyle/>
            <a:p>
              <a:endParaRPr lang="ja-JP" altLang="en-US"/>
            </a:p>
          </p:txBody>
        </p:sp>
        <p:sp>
          <p:nvSpPr>
            <p:cNvPr id="192949" name="Line 437"/>
            <p:cNvSpPr>
              <a:spLocks noChangeShapeType="1"/>
            </p:cNvSpPr>
            <p:nvPr/>
          </p:nvSpPr>
          <p:spPr bwMode="auto">
            <a:xfrm>
              <a:off x="4377" y="3264"/>
              <a:ext cx="21" cy="88"/>
            </a:xfrm>
            <a:prstGeom prst="line">
              <a:avLst/>
            </a:prstGeom>
            <a:noFill/>
            <a:ln w="28575">
              <a:solidFill>
                <a:srgbClr val="000000"/>
              </a:solidFill>
              <a:round/>
              <a:headEnd/>
              <a:tailEnd/>
            </a:ln>
            <a:effectLst/>
          </p:spPr>
          <p:txBody>
            <a:bodyPr wrap="none" anchor="ctr"/>
            <a:lstStyle/>
            <a:p>
              <a:endParaRPr lang="ja-JP" altLang="en-US"/>
            </a:p>
          </p:txBody>
        </p:sp>
        <p:sp>
          <p:nvSpPr>
            <p:cNvPr id="192950" name="Line 438"/>
            <p:cNvSpPr>
              <a:spLocks noChangeShapeType="1"/>
            </p:cNvSpPr>
            <p:nvPr/>
          </p:nvSpPr>
          <p:spPr bwMode="auto">
            <a:xfrm flipV="1">
              <a:off x="4409" y="3124"/>
              <a:ext cx="85" cy="221"/>
            </a:xfrm>
            <a:prstGeom prst="line">
              <a:avLst/>
            </a:prstGeom>
            <a:noFill/>
            <a:ln w="28575">
              <a:solidFill>
                <a:srgbClr val="000000"/>
              </a:solidFill>
              <a:round/>
              <a:headEnd/>
              <a:tailEnd/>
            </a:ln>
            <a:effectLst/>
          </p:spPr>
          <p:txBody>
            <a:bodyPr wrap="none" anchor="ctr"/>
            <a:lstStyle/>
            <a:p>
              <a:endParaRPr lang="ja-JP" altLang="en-US"/>
            </a:p>
          </p:txBody>
        </p:sp>
        <p:sp>
          <p:nvSpPr>
            <p:cNvPr id="192951" name="Line 439"/>
            <p:cNvSpPr>
              <a:spLocks noChangeShapeType="1"/>
            </p:cNvSpPr>
            <p:nvPr/>
          </p:nvSpPr>
          <p:spPr bwMode="auto">
            <a:xfrm flipH="1" flipV="1">
              <a:off x="3948" y="2490"/>
              <a:ext cx="36" cy="156"/>
            </a:xfrm>
            <a:prstGeom prst="line">
              <a:avLst/>
            </a:prstGeom>
            <a:noFill/>
            <a:ln w="12700">
              <a:solidFill>
                <a:srgbClr val="800080"/>
              </a:solidFill>
              <a:round/>
              <a:headEnd/>
              <a:tailEnd/>
            </a:ln>
            <a:effectLst/>
          </p:spPr>
          <p:txBody>
            <a:bodyPr wrap="none" anchor="ctr"/>
            <a:lstStyle/>
            <a:p>
              <a:endParaRPr lang="ja-JP" altLang="en-US"/>
            </a:p>
          </p:txBody>
        </p:sp>
        <p:sp>
          <p:nvSpPr>
            <p:cNvPr id="192952" name="Line 440"/>
            <p:cNvSpPr>
              <a:spLocks noChangeShapeType="1"/>
            </p:cNvSpPr>
            <p:nvPr/>
          </p:nvSpPr>
          <p:spPr bwMode="auto">
            <a:xfrm flipH="1" flipV="1">
              <a:off x="4008" y="2550"/>
              <a:ext cx="19" cy="148"/>
            </a:xfrm>
            <a:prstGeom prst="line">
              <a:avLst/>
            </a:prstGeom>
            <a:noFill/>
            <a:ln w="12700">
              <a:solidFill>
                <a:srgbClr val="800080"/>
              </a:solidFill>
              <a:round/>
              <a:headEnd/>
              <a:tailEnd/>
            </a:ln>
            <a:effectLst/>
          </p:spPr>
          <p:txBody>
            <a:bodyPr wrap="none" anchor="ctr"/>
            <a:lstStyle/>
            <a:p>
              <a:endParaRPr lang="ja-JP" altLang="en-US"/>
            </a:p>
          </p:txBody>
        </p:sp>
        <p:sp>
          <p:nvSpPr>
            <p:cNvPr id="192953" name="Line 441"/>
            <p:cNvSpPr>
              <a:spLocks noChangeShapeType="1"/>
            </p:cNvSpPr>
            <p:nvPr/>
          </p:nvSpPr>
          <p:spPr bwMode="auto">
            <a:xfrm flipV="1">
              <a:off x="4233" y="2509"/>
              <a:ext cx="60" cy="157"/>
            </a:xfrm>
            <a:prstGeom prst="line">
              <a:avLst/>
            </a:prstGeom>
            <a:noFill/>
            <a:ln w="12700">
              <a:solidFill>
                <a:srgbClr val="800080"/>
              </a:solidFill>
              <a:round/>
              <a:headEnd/>
              <a:tailEnd/>
            </a:ln>
            <a:effectLst/>
          </p:spPr>
          <p:txBody>
            <a:bodyPr wrap="none" anchor="ctr"/>
            <a:lstStyle/>
            <a:p>
              <a:endParaRPr lang="ja-JP" altLang="en-US"/>
            </a:p>
          </p:txBody>
        </p:sp>
        <p:sp>
          <p:nvSpPr>
            <p:cNvPr id="192954" name="Line 442"/>
            <p:cNvSpPr>
              <a:spLocks noChangeShapeType="1"/>
            </p:cNvSpPr>
            <p:nvPr/>
          </p:nvSpPr>
          <p:spPr bwMode="auto">
            <a:xfrm flipV="1">
              <a:off x="4261" y="2651"/>
              <a:ext cx="77" cy="126"/>
            </a:xfrm>
            <a:prstGeom prst="line">
              <a:avLst/>
            </a:prstGeom>
            <a:noFill/>
            <a:ln w="12700">
              <a:solidFill>
                <a:srgbClr val="800080"/>
              </a:solidFill>
              <a:round/>
              <a:headEnd/>
              <a:tailEnd/>
            </a:ln>
            <a:effectLst/>
          </p:spPr>
          <p:txBody>
            <a:bodyPr wrap="none" anchor="ctr"/>
            <a:lstStyle/>
            <a:p>
              <a:endParaRPr lang="ja-JP" altLang="en-US"/>
            </a:p>
          </p:txBody>
        </p:sp>
        <p:sp>
          <p:nvSpPr>
            <p:cNvPr id="192955" name="Line 443"/>
            <p:cNvSpPr>
              <a:spLocks noChangeShapeType="1"/>
            </p:cNvSpPr>
            <p:nvPr/>
          </p:nvSpPr>
          <p:spPr bwMode="auto">
            <a:xfrm flipV="1">
              <a:off x="4102" y="2842"/>
              <a:ext cx="7" cy="75"/>
            </a:xfrm>
            <a:prstGeom prst="line">
              <a:avLst/>
            </a:prstGeom>
            <a:noFill/>
            <a:ln w="12700">
              <a:solidFill>
                <a:srgbClr val="800080"/>
              </a:solidFill>
              <a:round/>
              <a:headEnd/>
              <a:tailEnd/>
            </a:ln>
            <a:effectLst/>
          </p:spPr>
          <p:txBody>
            <a:bodyPr wrap="none" anchor="ctr"/>
            <a:lstStyle/>
            <a:p>
              <a:endParaRPr lang="ja-JP" altLang="en-US"/>
            </a:p>
          </p:txBody>
        </p:sp>
        <p:sp>
          <p:nvSpPr>
            <p:cNvPr id="192956" name="Line 444"/>
            <p:cNvSpPr>
              <a:spLocks noChangeShapeType="1"/>
            </p:cNvSpPr>
            <p:nvPr/>
          </p:nvSpPr>
          <p:spPr bwMode="auto">
            <a:xfrm flipV="1">
              <a:off x="4435" y="2747"/>
              <a:ext cx="141" cy="94"/>
            </a:xfrm>
            <a:prstGeom prst="line">
              <a:avLst/>
            </a:prstGeom>
            <a:noFill/>
            <a:ln w="12700">
              <a:solidFill>
                <a:srgbClr val="800080"/>
              </a:solidFill>
              <a:round/>
              <a:headEnd/>
              <a:tailEnd/>
            </a:ln>
            <a:effectLst/>
          </p:spPr>
          <p:txBody>
            <a:bodyPr wrap="none" anchor="ctr"/>
            <a:lstStyle/>
            <a:p>
              <a:endParaRPr lang="ja-JP" altLang="en-US"/>
            </a:p>
          </p:txBody>
        </p:sp>
        <p:sp>
          <p:nvSpPr>
            <p:cNvPr id="192957" name="Line 445"/>
            <p:cNvSpPr>
              <a:spLocks noChangeShapeType="1"/>
            </p:cNvSpPr>
            <p:nvPr/>
          </p:nvSpPr>
          <p:spPr bwMode="auto">
            <a:xfrm flipV="1">
              <a:off x="4360" y="2972"/>
              <a:ext cx="130" cy="30"/>
            </a:xfrm>
            <a:prstGeom prst="line">
              <a:avLst/>
            </a:prstGeom>
            <a:noFill/>
            <a:ln w="12700">
              <a:solidFill>
                <a:srgbClr val="800080"/>
              </a:solidFill>
              <a:round/>
              <a:headEnd/>
              <a:tailEnd/>
            </a:ln>
            <a:effectLst/>
          </p:spPr>
          <p:txBody>
            <a:bodyPr wrap="none" anchor="ctr"/>
            <a:lstStyle/>
            <a:p>
              <a:endParaRPr lang="ja-JP" altLang="en-US"/>
            </a:p>
          </p:txBody>
        </p:sp>
        <p:sp>
          <p:nvSpPr>
            <p:cNvPr id="192958" name="Line 446"/>
            <p:cNvSpPr>
              <a:spLocks noChangeShapeType="1"/>
            </p:cNvSpPr>
            <p:nvPr/>
          </p:nvSpPr>
          <p:spPr bwMode="auto">
            <a:xfrm flipV="1">
              <a:off x="4503" y="2925"/>
              <a:ext cx="142" cy="39"/>
            </a:xfrm>
            <a:prstGeom prst="line">
              <a:avLst/>
            </a:prstGeom>
            <a:noFill/>
            <a:ln w="12700">
              <a:solidFill>
                <a:srgbClr val="800080"/>
              </a:solidFill>
              <a:round/>
              <a:headEnd/>
              <a:tailEnd/>
            </a:ln>
            <a:effectLst/>
          </p:spPr>
          <p:txBody>
            <a:bodyPr wrap="none" anchor="ctr"/>
            <a:lstStyle/>
            <a:p>
              <a:endParaRPr lang="ja-JP" altLang="en-US"/>
            </a:p>
          </p:txBody>
        </p:sp>
        <p:sp>
          <p:nvSpPr>
            <p:cNvPr id="192959" name="Line 447"/>
            <p:cNvSpPr>
              <a:spLocks noChangeShapeType="1"/>
            </p:cNvSpPr>
            <p:nvPr/>
          </p:nvSpPr>
          <p:spPr bwMode="auto">
            <a:xfrm>
              <a:off x="4505" y="3109"/>
              <a:ext cx="167" cy="15"/>
            </a:xfrm>
            <a:prstGeom prst="line">
              <a:avLst/>
            </a:prstGeom>
            <a:noFill/>
            <a:ln w="12700">
              <a:solidFill>
                <a:srgbClr val="800080"/>
              </a:solidFill>
              <a:round/>
              <a:headEnd/>
              <a:tailEnd/>
            </a:ln>
            <a:effectLst/>
          </p:spPr>
          <p:txBody>
            <a:bodyPr wrap="none" anchor="ctr"/>
            <a:lstStyle/>
            <a:p>
              <a:endParaRPr lang="ja-JP" altLang="en-US"/>
            </a:p>
          </p:txBody>
        </p:sp>
        <p:sp>
          <p:nvSpPr>
            <p:cNvPr id="192960" name="Line 448"/>
            <p:cNvSpPr>
              <a:spLocks noChangeShapeType="1"/>
            </p:cNvSpPr>
            <p:nvPr/>
          </p:nvSpPr>
          <p:spPr bwMode="auto">
            <a:xfrm>
              <a:off x="4383" y="3249"/>
              <a:ext cx="126" cy="81"/>
            </a:xfrm>
            <a:prstGeom prst="line">
              <a:avLst/>
            </a:prstGeom>
            <a:noFill/>
            <a:ln w="12700">
              <a:solidFill>
                <a:srgbClr val="800080"/>
              </a:solidFill>
              <a:round/>
              <a:headEnd/>
              <a:tailEnd/>
            </a:ln>
            <a:effectLst/>
          </p:spPr>
          <p:txBody>
            <a:bodyPr wrap="none" anchor="ctr"/>
            <a:lstStyle/>
            <a:p>
              <a:endParaRPr lang="ja-JP" altLang="en-US"/>
            </a:p>
          </p:txBody>
        </p:sp>
        <p:sp>
          <p:nvSpPr>
            <p:cNvPr id="192961" name="Line 449"/>
            <p:cNvSpPr>
              <a:spLocks noChangeShapeType="1"/>
            </p:cNvSpPr>
            <p:nvPr/>
          </p:nvSpPr>
          <p:spPr bwMode="auto">
            <a:xfrm>
              <a:off x="4171" y="3202"/>
              <a:ext cx="39" cy="64"/>
            </a:xfrm>
            <a:prstGeom prst="line">
              <a:avLst/>
            </a:prstGeom>
            <a:noFill/>
            <a:ln w="12700">
              <a:solidFill>
                <a:srgbClr val="800080"/>
              </a:solidFill>
              <a:round/>
              <a:headEnd/>
              <a:tailEnd/>
            </a:ln>
            <a:effectLst/>
          </p:spPr>
          <p:txBody>
            <a:bodyPr wrap="none" anchor="ctr"/>
            <a:lstStyle/>
            <a:p>
              <a:endParaRPr lang="ja-JP" altLang="en-US"/>
            </a:p>
          </p:txBody>
        </p:sp>
        <p:sp>
          <p:nvSpPr>
            <p:cNvPr id="192962" name="Line 450"/>
            <p:cNvSpPr>
              <a:spLocks noChangeShapeType="1"/>
            </p:cNvSpPr>
            <p:nvPr/>
          </p:nvSpPr>
          <p:spPr bwMode="auto">
            <a:xfrm>
              <a:off x="4405" y="3360"/>
              <a:ext cx="130" cy="112"/>
            </a:xfrm>
            <a:prstGeom prst="line">
              <a:avLst/>
            </a:prstGeom>
            <a:noFill/>
            <a:ln w="12700">
              <a:solidFill>
                <a:srgbClr val="800080"/>
              </a:solidFill>
              <a:round/>
              <a:headEnd/>
              <a:tailEnd/>
            </a:ln>
            <a:effectLst/>
          </p:spPr>
          <p:txBody>
            <a:bodyPr wrap="none" anchor="ctr"/>
            <a:lstStyle/>
            <a:p>
              <a:endParaRPr lang="ja-JP" altLang="en-US"/>
            </a:p>
          </p:txBody>
        </p:sp>
        <p:sp>
          <p:nvSpPr>
            <p:cNvPr id="192963" name="Line 451"/>
            <p:cNvSpPr>
              <a:spLocks noChangeShapeType="1"/>
            </p:cNvSpPr>
            <p:nvPr/>
          </p:nvSpPr>
          <p:spPr bwMode="auto">
            <a:xfrm>
              <a:off x="4203" y="3427"/>
              <a:ext cx="45" cy="150"/>
            </a:xfrm>
            <a:prstGeom prst="line">
              <a:avLst/>
            </a:prstGeom>
            <a:noFill/>
            <a:ln w="12700">
              <a:solidFill>
                <a:srgbClr val="800080"/>
              </a:solidFill>
              <a:round/>
              <a:headEnd/>
              <a:tailEnd/>
            </a:ln>
            <a:effectLst/>
          </p:spPr>
          <p:txBody>
            <a:bodyPr wrap="none" anchor="ctr"/>
            <a:lstStyle/>
            <a:p>
              <a:endParaRPr lang="ja-JP" altLang="en-US"/>
            </a:p>
          </p:txBody>
        </p:sp>
        <p:sp>
          <p:nvSpPr>
            <p:cNvPr id="192964" name="Line 452"/>
            <p:cNvSpPr>
              <a:spLocks noChangeShapeType="1"/>
            </p:cNvSpPr>
            <p:nvPr/>
          </p:nvSpPr>
          <p:spPr bwMode="auto">
            <a:xfrm flipH="1">
              <a:off x="3869" y="3349"/>
              <a:ext cx="68" cy="125"/>
            </a:xfrm>
            <a:prstGeom prst="line">
              <a:avLst/>
            </a:prstGeom>
            <a:noFill/>
            <a:ln w="12700">
              <a:solidFill>
                <a:srgbClr val="800080"/>
              </a:solidFill>
              <a:round/>
              <a:headEnd/>
              <a:tailEnd/>
            </a:ln>
            <a:effectLst/>
          </p:spPr>
          <p:txBody>
            <a:bodyPr wrap="none" anchor="ctr"/>
            <a:lstStyle/>
            <a:p>
              <a:endParaRPr lang="ja-JP" altLang="en-US"/>
            </a:p>
          </p:txBody>
        </p:sp>
        <p:sp>
          <p:nvSpPr>
            <p:cNvPr id="192965" name="Line 453"/>
            <p:cNvSpPr>
              <a:spLocks noChangeShapeType="1"/>
            </p:cNvSpPr>
            <p:nvPr/>
          </p:nvSpPr>
          <p:spPr bwMode="auto">
            <a:xfrm flipH="1">
              <a:off x="3652" y="3373"/>
              <a:ext cx="123" cy="122"/>
            </a:xfrm>
            <a:prstGeom prst="line">
              <a:avLst/>
            </a:prstGeom>
            <a:noFill/>
            <a:ln w="12700">
              <a:solidFill>
                <a:srgbClr val="800080"/>
              </a:solidFill>
              <a:round/>
              <a:headEnd/>
              <a:tailEnd/>
            </a:ln>
            <a:effectLst/>
          </p:spPr>
          <p:txBody>
            <a:bodyPr wrap="none" anchor="ctr"/>
            <a:lstStyle/>
            <a:p>
              <a:endParaRPr lang="ja-JP" altLang="en-US"/>
            </a:p>
          </p:txBody>
        </p:sp>
        <p:sp>
          <p:nvSpPr>
            <p:cNvPr id="192966" name="Line 454"/>
            <p:cNvSpPr>
              <a:spLocks noChangeShapeType="1"/>
            </p:cNvSpPr>
            <p:nvPr/>
          </p:nvSpPr>
          <p:spPr bwMode="auto">
            <a:xfrm flipH="1">
              <a:off x="3850" y="3107"/>
              <a:ext cx="77" cy="22"/>
            </a:xfrm>
            <a:prstGeom prst="line">
              <a:avLst/>
            </a:prstGeom>
            <a:noFill/>
            <a:ln w="12700">
              <a:solidFill>
                <a:srgbClr val="800080"/>
              </a:solidFill>
              <a:round/>
              <a:headEnd/>
              <a:tailEnd/>
            </a:ln>
            <a:effectLst/>
          </p:spPr>
          <p:txBody>
            <a:bodyPr wrap="none" anchor="ctr"/>
            <a:lstStyle/>
            <a:p>
              <a:endParaRPr lang="ja-JP" altLang="en-US"/>
            </a:p>
          </p:txBody>
        </p:sp>
        <p:sp>
          <p:nvSpPr>
            <p:cNvPr id="192967" name="Line 455"/>
            <p:cNvSpPr>
              <a:spLocks noChangeShapeType="1"/>
            </p:cNvSpPr>
            <p:nvPr/>
          </p:nvSpPr>
          <p:spPr bwMode="auto">
            <a:xfrm flipH="1">
              <a:off x="3580" y="3154"/>
              <a:ext cx="150" cy="35"/>
            </a:xfrm>
            <a:prstGeom prst="line">
              <a:avLst/>
            </a:prstGeom>
            <a:noFill/>
            <a:ln w="12700">
              <a:solidFill>
                <a:srgbClr val="800080"/>
              </a:solidFill>
              <a:round/>
              <a:headEnd/>
              <a:tailEnd/>
            </a:ln>
            <a:effectLst/>
          </p:spPr>
          <p:txBody>
            <a:bodyPr wrap="none" anchor="ctr"/>
            <a:lstStyle/>
            <a:p>
              <a:endParaRPr lang="ja-JP" altLang="en-US"/>
            </a:p>
          </p:txBody>
        </p:sp>
        <p:sp>
          <p:nvSpPr>
            <p:cNvPr id="192968" name="Line 456"/>
            <p:cNvSpPr>
              <a:spLocks noChangeShapeType="1"/>
            </p:cNvSpPr>
            <p:nvPr/>
          </p:nvSpPr>
          <p:spPr bwMode="auto">
            <a:xfrm flipH="1" flipV="1">
              <a:off x="3519" y="2882"/>
              <a:ext cx="157" cy="54"/>
            </a:xfrm>
            <a:prstGeom prst="line">
              <a:avLst/>
            </a:prstGeom>
            <a:noFill/>
            <a:ln w="12700">
              <a:solidFill>
                <a:srgbClr val="800080"/>
              </a:solidFill>
              <a:round/>
              <a:headEnd/>
              <a:tailEnd/>
            </a:ln>
            <a:effectLst/>
          </p:spPr>
          <p:txBody>
            <a:bodyPr wrap="none" anchor="ctr"/>
            <a:lstStyle/>
            <a:p>
              <a:endParaRPr lang="ja-JP" altLang="en-US"/>
            </a:p>
          </p:txBody>
        </p:sp>
        <p:sp>
          <p:nvSpPr>
            <p:cNvPr id="192969" name="Line 457"/>
            <p:cNvSpPr>
              <a:spLocks noChangeShapeType="1"/>
            </p:cNvSpPr>
            <p:nvPr/>
          </p:nvSpPr>
          <p:spPr bwMode="auto">
            <a:xfrm flipH="1" flipV="1">
              <a:off x="3714" y="2612"/>
              <a:ext cx="105" cy="127"/>
            </a:xfrm>
            <a:prstGeom prst="line">
              <a:avLst/>
            </a:prstGeom>
            <a:noFill/>
            <a:ln w="12700">
              <a:solidFill>
                <a:srgbClr val="800080"/>
              </a:solidFill>
              <a:round/>
              <a:headEnd/>
              <a:tailEnd/>
            </a:ln>
            <a:effectLst/>
          </p:spPr>
          <p:txBody>
            <a:bodyPr wrap="none" anchor="ctr"/>
            <a:lstStyle/>
            <a:p>
              <a:endParaRPr lang="ja-JP" altLang="en-US"/>
            </a:p>
          </p:txBody>
        </p:sp>
        <p:sp>
          <p:nvSpPr>
            <p:cNvPr id="192970" name="Freeform 458"/>
            <p:cNvSpPr>
              <a:spLocks/>
            </p:cNvSpPr>
            <p:nvPr/>
          </p:nvSpPr>
          <p:spPr bwMode="auto">
            <a:xfrm>
              <a:off x="3485" y="3017"/>
              <a:ext cx="29" cy="36"/>
            </a:xfrm>
            <a:custGeom>
              <a:avLst/>
              <a:gdLst/>
              <a:ahLst/>
              <a:cxnLst>
                <a:cxn ang="0">
                  <a:pos x="23" y="0"/>
                </a:cxn>
                <a:cxn ang="0">
                  <a:pos x="2" y="18"/>
                </a:cxn>
                <a:cxn ang="0">
                  <a:pos x="8" y="48"/>
                </a:cxn>
                <a:cxn ang="0">
                  <a:pos x="29" y="57"/>
                </a:cxn>
                <a:cxn ang="0">
                  <a:pos x="44" y="39"/>
                </a:cxn>
                <a:cxn ang="0">
                  <a:pos x="44" y="12"/>
                </a:cxn>
                <a:cxn ang="0">
                  <a:pos x="23" y="0"/>
                </a:cxn>
              </a:cxnLst>
              <a:rect l="0" t="0" r="r" b="b"/>
              <a:pathLst>
                <a:path w="47" h="58">
                  <a:moveTo>
                    <a:pt x="23" y="0"/>
                  </a:moveTo>
                  <a:cubicBezTo>
                    <a:pt x="16" y="1"/>
                    <a:pt x="4" y="10"/>
                    <a:pt x="2" y="18"/>
                  </a:cubicBezTo>
                  <a:cubicBezTo>
                    <a:pt x="0" y="26"/>
                    <a:pt x="4" y="41"/>
                    <a:pt x="8" y="48"/>
                  </a:cubicBezTo>
                  <a:cubicBezTo>
                    <a:pt x="12" y="55"/>
                    <a:pt x="23" y="58"/>
                    <a:pt x="29" y="57"/>
                  </a:cubicBezTo>
                  <a:cubicBezTo>
                    <a:pt x="35" y="56"/>
                    <a:pt x="42" y="46"/>
                    <a:pt x="44" y="39"/>
                  </a:cubicBezTo>
                  <a:cubicBezTo>
                    <a:pt x="46" y="32"/>
                    <a:pt x="47" y="18"/>
                    <a:pt x="44" y="12"/>
                  </a:cubicBezTo>
                  <a:cubicBezTo>
                    <a:pt x="41" y="6"/>
                    <a:pt x="27" y="2"/>
                    <a:pt x="23" y="0"/>
                  </a:cubicBezTo>
                  <a:close/>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971" name="Freeform 459"/>
            <p:cNvSpPr>
              <a:spLocks/>
            </p:cNvSpPr>
            <p:nvPr/>
          </p:nvSpPr>
          <p:spPr bwMode="auto">
            <a:xfrm>
              <a:off x="3464" y="3011"/>
              <a:ext cx="41" cy="41"/>
            </a:xfrm>
            <a:custGeom>
              <a:avLst/>
              <a:gdLst/>
              <a:ahLst/>
              <a:cxnLst>
                <a:cxn ang="0">
                  <a:pos x="54" y="66"/>
                </a:cxn>
                <a:cxn ang="0">
                  <a:pos x="18" y="57"/>
                </a:cxn>
                <a:cxn ang="0">
                  <a:pos x="0" y="30"/>
                </a:cxn>
                <a:cxn ang="0">
                  <a:pos x="21" y="3"/>
                </a:cxn>
                <a:cxn ang="0">
                  <a:pos x="66" y="9"/>
                </a:cxn>
              </a:cxnLst>
              <a:rect l="0" t="0" r="r" b="b"/>
              <a:pathLst>
                <a:path w="66" h="66">
                  <a:moveTo>
                    <a:pt x="54" y="66"/>
                  </a:moveTo>
                  <a:cubicBezTo>
                    <a:pt x="48" y="65"/>
                    <a:pt x="27" y="63"/>
                    <a:pt x="18" y="57"/>
                  </a:cubicBezTo>
                  <a:cubicBezTo>
                    <a:pt x="9" y="51"/>
                    <a:pt x="0" y="39"/>
                    <a:pt x="0" y="30"/>
                  </a:cubicBezTo>
                  <a:cubicBezTo>
                    <a:pt x="0" y="21"/>
                    <a:pt x="10" y="6"/>
                    <a:pt x="21" y="3"/>
                  </a:cubicBezTo>
                  <a:cubicBezTo>
                    <a:pt x="32" y="0"/>
                    <a:pt x="57" y="8"/>
                    <a:pt x="66" y="9"/>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972" name="Freeform 460"/>
            <p:cNvSpPr>
              <a:spLocks/>
            </p:cNvSpPr>
            <p:nvPr/>
          </p:nvSpPr>
          <p:spPr bwMode="auto">
            <a:xfrm>
              <a:off x="3447" y="2560"/>
              <a:ext cx="82" cy="74"/>
            </a:xfrm>
            <a:custGeom>
              <a:avLst/>
              <a:gdLst/>
              <a:ahLst/>
              <a:cxnLst>
                <a:cxn ang="0">
                  <a:pos x="0" y="8"/>
                </a:cxn>
                <a:cxn ang="0">
                  <a:pos x="66" y="8"/>
                </a:cxn>
                <a:cxn ang="0">
                  <a:pos x="114" y="53"/>
                </a:cxn>
                <a:cxn ang="0">
                  <a:pos x="130" y="118"/>
                </a:cxn>
              </a:cxnLst>
              <a:rect l="0" t="0" r="r" b="b"/>
              <a:pathLst>
                <a:path w="130" h="118">
                  <a:moveTo>
                    <a:pt x="0" y="8"/>
                  </a:moveTo>
                  <a:cubicBezTo>
                    <a:pt x="11" y="8"/>
                    <a:pt x="47" y="0"/>
                    <a:pt x="66" y="8"/>
                  </a:cubicBezTo>
                  <a:cubicBezTo>
                    <a:pt x="85" y="16"/>
                    <a:pt x="103" y="35"/>
                    <a:pt x="114" y="53"/>
                  </a:cubicBezTo>
                  <a:cubicBezTo>
                    <a:pt x="125" y="71"/>
                    <a:pt x="127" y="105"/>
                    <a:pt x="130" y="118"/>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973" name="Line 461"/>
            <p:cNvSpPr>
              <a:spLocks noChangeShapeType="1"/>
            </p:cNvSpPr>
            <p:nvPr/>
          </p:nvSpPr>
          <p:spPr bwMode="auto">
            <a:xfrm flipH="1" flipV="1">
              <a:off x="3111" y="1000"/>
              <a:ext cx="24" cy="2252"/>
            </a:xfrm>
            <a:prstGeom prst="line">
              <a:avLst/>
            </a:prstGeom>
            <a:noFill/>
            <a:ln w="12700">
              <a:solidFill>
                <a:srgbClr val="000000"/>
              </a:solidFill>
              <a:round/>
              <a:headEnd/>
              <a:tailEnd/>
            </a:ln>
            <a:effectLst/>
          </p:spPr>
          <p:txBody>
            <a:bodyPr/>
            <a:lstStyle/>
            <a:p>
              <a:endParaRPr lang="ja-JP" altLang="en-US"/>
            </a:p>
          </p:txBody>
        </p:sp>
        <p:sp>
          <p:nvSpPr>
            <p:cNvPr id="192974" name="Line 462"/>
            <p:cNvSpPr>
              <a:spLocks noChangeShapeType="1"/>
            </p:cNvSpPr>
            <p:nvPr/>
          </p:nvSpPr>
          <p:spPr bwMode="auto">
            <a:xfrm flipH="1" flipV="1">
              <a:off x="3165" y="2579"/>
              <a:ext cx="253" cy="24"/>
            </a:xfrm>
            <a:prstGeom prst="line">
              <a:avLst/>
            </a:prstGeom>
            <a:noFill/>
            <a:ln w="19050">
              <a:solidFill>
                <a:srgbClr val="808000"/>
              </a:solidFill>
              <a:round/>
              <a:headEnd/>
              <a:tailEnd/>
            </a:ln>
            <a:effectLst/>
          </p:spPr>
          <p:txBody>
            <a:bodyPr wrap="none" anchor="ctr"/>
            <a:lstStyle/>
            <a:p>
              <a:endParaRPr lang="ja-JP" altLang="en-US"/>
            </a:p>
          </p:txBody>
        </p:sp>
        <p:sp>
          <p:nvSpPr>
            <p:cNvPr id="192975" name="Line 463"/>
            <p:cNvSpPr>
              <a:spLocks noChangeShapeType="1"/>
            </p:cNvSpPr>
            <p:nvPr/>
          </p:nvSpPr>
          <p:spPr bwMode="auto">
            <a:xfrm flipH="1" flipV="1">
              <a:off x="3150" y="996"/>
              <a:ext cx="19" cy="2256"/>
            </a:xfrm>
            <a:prstGeom prst="line">
              <a:avLst/>
            </a:prstGeom>
            <a:noFill/>
            <a:ln w="12700">
              <a:solidFill>
                <a:srgbClr val="000000"/>
              </a:solidFill>
              <a:round/>
              <a:headEnd/>
              <a:tailEnd/>
            </a:ln>
            <a:effectLst/>
          </p:spPr>
          <p:txBody>
            <a:bodyPr/>
            <a:lstStyle/>
            <a:p>
              <a:endParaRPr lang="ja-JP" altLang="en-US"/>
            </a:p>
          </p:txBody>
        </p:sp>
        <p:sp>
          <p:nvSpPr>
            <p:cNvPr id="192976" name="Line 464"/>
            <p:cNvSpPr>
              <a:spLocks noChangeShapeType="1"/>
            </p:cNvSpPr>
            <p:nvPr/>
          </p:nvSpPr>
          <p:spPr bwMode="auto">
            <a:xfrm>
              <a:off x="3134" y="3249"/>
              <a:ext cx="34" cy="2"/>
            </a:xfrm>
            <a:prstGeom prst="line">
              <a:avLst/>
            </a:prstGeom>
            <a:noFill/>
            <a:ln w="12700">
              <a:solidFill>
                <a:srgbClr val="000000"/>
              </a:solidFill>
              <a:round/>
              <a:headEnd/>
              <a:tailEnd/>
            </a:ln>
            <a:effectLst/>
          </p:spPr>
          <p:txBody>
            <a:bodyPr wrap="none" anchor="ctr"/>
            <a:lstStyle/>
            <a:p>
              <a:endParaRPr lang="ja-JP" altLang="en-US"/>
            </a:p>
          </p:txBody>
        </p:sp>
        <p:sp>
          <p:nvSpPr>
            <p:cNvPr id="192977" name="Line 465"/>
            <p:cNvSpPr>
              <a:spLocks noChangeShapeType="1"/>
            </p:cNvSpPr>
            <p:nvPr/>
          </p:nvSpPr>
          <p:spPr bwMode="auto">
            <a:xfrm>
              <a:off x="2971" y="971"/>
              <a:ext cx="0" cy="44"/>
            </a:xfrm>
            <a:prstGeom prst="line">
              <a:avLst/>
            </a:prstGeom>
            <a:noFill/>
            <a:ln w="12700">
              <a:solidFill>
                <a:srgbClr val="000000"/>
              </a:solidFill>
              <a:round/>
              <a:headEnd/>
              <a:tailEnd/>
            </a:ln>
            <a:effectLst/>
          </p:spPr>
          <p:txBody>
            <a:bodyPr wrap="none" anchor="ctr"/>
            <a:lstStyle/>
            <a:p>
              <a:endParaRPr lang="ja-JP" altLang="en-US"/>
            </a:p>
          </p:txBody>
        </p:sp>
        <p:sp>
          <p:nvSpPr>
            <p:cNvPr id="192978" name="Line 466"/>
            <p:cNvSpPr>
              <a:spLocks noChangeShapeType="1"/>
            </p:cNvSpPr>
            <p:nvPr/>
          </p:nvSpPr>
          <p:spPr bwMode="auto">
            <a:xfrm>
              <a:off x="5470" y="709"/>
              <a:ext cx="6" cy="52"/>
            </a:xfrm>
            <a:prstGeom prst="line">
              <a:avLst/>
            </a:prstGeom>
            <a:noFill/>
            <a:ln w="12700">
              <a:solidFill>
                <a:srgbClr val="000000"/>
              </a:solidFill>
              <a:round/>
              <a:headEnd/>
              <a:tailEnd/>
            </a:ln>
            <a:effectLst/>
          </p:spPr>
          <p:txBody>
            <a:bodyPr wrap="none" anchor="ctr"/>
            <a:lstStyle/>
            <a:p>
              <a:endParaRPr lang="ja-JP" altLang="en-US"/>
            </a:p>
          </p:txBody>
        </p:sp>
        <p:sp>
          <p:nvSpPr>
            <p:cNvPr id="192979" name="Line 467"/>
            <p:cNvSpPr>
              <a:spLocks noChangeShapeType="1"/>
            </p:cNvSpPr>
            <p:nvPr/>
          </p:nvSpPr>
          <p:spPr bwMode="auto">
            <a:xfrm>
              <a:off x="5260" y="3482"/>
              <a:ext cx="47" cy="0"/>
            </a:xfrm>
            <a:prstGeom prst="line">
              <a:avLst/>
            </a:prstGeom>
            <a:noFill/>
            <a:ln w="12700">
              <a:solidFill>
                <a:srgbClr val="000000"/>
              </a:solidFill>
              <a:round/>
              <a:headEnd/>
              <a:tailEnd/>
            </a:ln>
            <a:effectLst/>
          </p:spPr>
          <p:txBody>
            <a:bodyPr wrap="none" anchor="ctr"/>
            <a:lstStyle/>
            <a:p>
              <a:endParaRPr lang="ja-JP" altLang="en-US"/>
            </a:p>
          </p:txBody>
        </p:sp>
        <p:sp>
          <p:nvSpPr>
            <p:cNvPr id="192980" name="Line 468"/>
            <p:cNvSpPr>
              <a:spLocks noChangeShapeType="1"/>
            </p:cNvSpPr>
            <p:nvPr/>
          </p:nvSpPr>
          <p:spPr bwMode="auto">
            <a:xfrm>
              <a:off x="4184" y="2349"/>
              <a:ext cx="28" cy="10"/>
            </a:xfrm>
            <a:prstGeom prst="line">
              <a:avLst/>
            </a:prstGeom>
            <a:noFill/>
            <a:ln w="12700">
              <a:solidFill>
                <a:srgbClr val="000000"/>
              </a:solidFill>
              <a:round/>
              <a:headEnd/>
              <a:tailEnd/>
            </a:ln>
            <a:effectLst/>
          </p:spPr>
          <p:txBody>
            <a:bodyPr wrap="none" anchor="ctr"/>
            <a:lstStyle/>
            <a:p>
              <a:endParaRPr lang="ja-JP" altLang="en-US"/>
            </a:p>
          </p:txBody>
        </p:sp>
        <p:sp>
          <p:nvSpPr>
            <p:cNvPr id="192981" name="Line 469"/>
            <p:cNvSpPr>
              <a:spLocks noChangeShapeType="1"/>
            </p:cNvSpPr>
            <p:nvPr/>
          </p:nvSpPr>
          <p:spPr bwMode="auto">
            <a:xfrm flipH="1">
              <a:off x="4212" y="2391"/>
              <a:ext cx="20" cy="9"/>
            </a:xfrm>
            <a:prstGeom prst="line">
              <a:avLst/>
            </a:prstGeom>
            <a:noFill/>
            <a:ln w="12700">
              <a:solidFill>
                <a:srgbClr val="000000"/>
              </a:solidFill>
              <a:round/>
              <a:headEnd/>
              <a:tailEnd/>
            </a:ln>
            <a:effectLst/>
          </p:spPr>
          <p:txBody>
            <a:bodyPr wrap="none" anchor="ctr"/>
            <a:lstStyle/>
            <a:p>
              <a:endParaRPr lang="ja-JP" altLang="en-US"/>
            </a:p>
          </p:txBody>
        </p:sp>
        <p:sp>
          <p:nvSpPr>
            <p:cNvPr id="192982" name="Line 470"/>
            <p:cNvSpPr>
              <a:spLocks noChangeShapeType="1"/>
            </p:cNvSpPr>
            <p:nvPr/>
          </p:nvSpPr>
          <p:spPr bwMode="auto">
            <a:xfrm flipH="1">
              <a:off x="4210" y="2349"/>
              <a:ext cx="20" cy="10"/>
            </a:xfrm>
            <a:prstGeom prst="line">
              <a:avLst/>
            </a:prstGeom>
            <a:noFill/>
            <a:ln w="12700">
              <a:solidFill>
                <a:srgbClr val="000000"/>
              </a:solidFill>
              <a:round/>
              <a:headEnd/>
              <a:tailEnd/>
            </a:ln>
            <a:effectLst/>
          </p:spPr>
          <p:txBody>
            <a:bodyPr wrap="none" anchor="ctr"/>
            <a:lstStyle/>
            <a:p>
              <a:endParaRPr lang="ja-JP" altLang="en-US"/>
            </a:p>
          </p:txBody>
        </p:sp>
        <p:sp>
          <p:nvSpPr>
            <p:cNvPr id="192983" name="Line 471"/>
            <p:cNvSpPr>
              <a:spLocks noChangeShapeType="1"/>
            </p:cNvSpPr>
            <p:nvPr/>
          </p:nvSpPr>
          <p:spPr bwMode="auto">
            <a:xfrm flipH="1" flipV="1">
              <a:off x="4210" y="2359"/>
              <a:ext cx="2" cy="39"/>
            </a:xfrm>
            <a:prstGeom prst="line">
              <a:avLst/>
            </a:prstGeom>
            <a:noFill/>
            <a:ln w="12700">
              <a:solidFill>
                <a:srgbClr val="000000"/>
              </a:solidFill>
              <a:round/>
              <a:headEnd/>
              <a:tailEnd/>
            </a:ln>
            <a:effectLst/>
          </p:spPr>
          <p:txBody>
            <a:bodyPr wrap="none" anchor="ctr"/>
            <a:lstStyle/>
            <a:p>
              <a:endParaRPr lang="ja-JP" altLang="en-US"/>
            </a:p>
          </p:txBody>
        </p:sp>
        <p:sp>
          <p:nvSpPr>
            <p:cNvPr id="192984" name="Line 472"/>
            <p:cNvSpPr>
              <a:spLocks noChangeShapeType="1"/>
            </p:cNvSpPr>
            <p:nvPr/>
          </p:nvSpPr>
          <p:spPr bwMode="auto">
            <a:xfrm flipV="1">
              <a:off x="4176" y="2389"/>
              <a:ext cx="23" cy="7"/>
            </a:xfrm>
            <a:prstGeom prst="line">
              <a:avLst/>
            </a:prstGeom>
            <a:noFill/>
            <a:ln w="12700">
              <a:solidFill>
                <a:srgbClr val="000000"/>
              </a:solidFill>
              <a:round/>
              <a:headEnd/>
              <a:tailEnd/>
            </a:ln>
            <a:effectLst/>
          </p:spPr>
          <p:txBody>
            <a:bodyPr wrap="none" anchor="ctr"/>
            <a:lstStyle/>
            <a:p>
              <a:endParaRPr lang="ja-JP" altLang="en-US"/>
            </a:p>
          </p:txBody>
        </p:sp>
        <p:sp>
          <p:nvSpPr>
            <p:cNvPr id="192985" name="Line 473"/>
            <p:cNvSpPr>
              <a:spLocks noChangeShapeType="1"/>
            </p:cNvSpPr>
            <p:nvPr/>
          </p:nvSpPr>
          <p:spPr bwMode="auto">
            <a:xfrm flipV="1">
              <a:off x="4176" y="2363"/>
              <a:ext cx="13" cy="5"/>
            </a:xfrm>
            <a:prstGeom prst="line">
              <a:avLst/>
            </a:prstGeom>
            <a:noFill/>
            <a:ln w="12700">
              <a:solidFill>
                <a:srgbClr val="000000"/>
              </a:solidFill>
              <a:round/>
              <a:headEnd/>
              <a:tailEnd/>
            </a:ln>
            <a:effectLst/>
          </p:spPr>
          <p:txBody>
            <a:bodyPr wrap="none" anchor="ctr"/>
            <a:lstStyle/>
            <a:p>
              <a:endParaRPr lang="ja-JP" altLang="en-US"/>
            </a:p>
          </p:txBody>
        </p:sp>
        <p:sp>
          <p:nvSpPr>
            <p:cNvPr id="192986" name="Freeform 474"/>
            <p:cNvSpPr>
              <a:spLocks/>
            </p:cNvSpPr>
            <p:nvPr/>
          </p:nvSpPr>
          <p:spPr bwMode="auto">
            <a:xfrm>
              <a:off x="4189" y="2362"/>
              <a:ext cx="13" cy="27"/>
            </a:xfrm>
            <a:custGeom>
              <a:avLst/>
              <a:gdLst/>
              <a:ahLst/>
              <a:cxnLst>
                <a:cxn ang="0">
                  <a:pos x="12" y="43"/>
                </a:cxn>
                <a:cxn ang="0">
                  <a:pos x="21" y="28"/>
                </a:cxn>
                <a:cxn ang="0">
                  <a:pos x="15" y="4"/>
                </a:cxn>
                <a:cxn ang="0">
                  <a:pos x="0" y="1"/>
                </a:cxn>
              </a:cxnLst>
              <a:rect l="0" t="0" r="r" b="b"/>
              <a:pathLst>
                <a:path w="21" h="43">
                  <a:moveTo>
                    <a:pt x="12" y="43"/>
                  </a:moveTo>
                  <a:cubicBezTo>
                    <a:pt x="13" y="41"/>
                    <a:pt x="21" y="34"/>
                    <a:pt x="21" y="28"/>
                  </a:cubicBezTo>
                  <a:cubicBezTo>
                    <a:pt x="21" y="22"/>
                    <a:pt x="18" y="8"/>
                    <a:pt x="15" y="4"/>
                  </a:cubicBezTo>
                  <a:cubicBezTo>
                    <a:pt x="12" y="0"/>
                    <a:pt x="3" y="2"/>
                    <a:pt x="0" y="1"/>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2987" name="Line 475"/>
            <p:cNvSpPr>
              <a:spLocks noChangeShapeType="1"/>
            </p:cNvSpPr>
            <p:nvPr/>
          </p:nvSpPr>
          <p:spPr bwMode="auto">
            <a:xfrm flipH="1" flipV="1">
              <a:off x="4185" y="2396"/>
              <a:ext cx="27" cy="4"/>
            </a:xfrm>
            <a:prstGeom prst="line">
              <a:avLst/>
            </a:prstGeom>
            <a:noFill/>
            <a:ln w="12700">
              <a:solidFill>
                <a:srgbClr val="000000"/>
              </a:solidFill>
              <a:round/>
              <a:headEnd/>
              <a:tailEnd/>
            </a:ln>
            <a:effectLst/>
          </p:spPr>
          <p:txBody>
            <a:bodyPr wrap="none" anchor="ctr"/>
            <a:lstStyle/>
            <a:p>
              <a:endParaRPr lang="ja-JP" altLang="en-US"/>
            </a:p>
          </p:txBody>
        </p:sp>
        <p:sp>
          <p:nvSpPr>
            <p:cNvPr id="192988" name="AutoShape 476"/>
            <p:cNvSpPr>
              <a:spLocks noChangeArrowheads="1"/>
            </p:cNvSpPr>
            <p:nvPr/>
          </p:nvSpPr>
          <p:spPr bwMode="auto">
            <a:xfrm>
              <a:off x="4146" y="2226"/>
              <a:ext cx="29" cy="323"/>
            </a:xfrm>
            <a:prstGeom prst="roundRect">
              <a:avLst>
                <a:gd name="adj" fmla="val 16667"/>
              </a:avLst>
            </a:prstGeom>
            <a:solidFill>
              <a:srgbClr val="FFCC99"/>
            </a:solidFill>
            <a:ln w="12700" algn="ctr">
              <a:solidFill>
                <a:srgbClr val="800000"/>
              </a:solidFill>
              <a:round/>
              <a:headEnd/>
              <a:tailEnd/>
            </a:ln>
            <a:effectLst/>
          </p:spPr>
          <p:txBody>
            <a:bodyPr wrap="none" anchor="ctr"/>
            <a:lstStyle/>
            <a:p>
              <a:endParaRPr lang="ja-JP" altLang="en-US"/>
            </a:p>
          </p:txBody>
        </p:sp>
        <p:sp>
          <p:nvSpPr>
            <p:cNvPr id="192989" name="AutoShape 477"/>
            <p:cNvSpPr>
              <a:spLocks noChangeArrowheads="1"/>
            </p:cNvSpPr>
            <p:nvPr/>
          </p:nvSpPr>
          <p:spPr bwMode="auto">
            <a:xfrm>
              <a:off x="4146" y="2180"/>
              <a:ext cx="29" cy="369"/>
            </a:xfrm>
            <a:prstGeom prst="roundRect">
              <a:avLst>
                <a:gd name="adj" fmla="val 16667"/>
              </a:avLst>
            </a:prstGeom>
            <a:noFill/>
            <a:ln w="12700" algn="ctr">
              <a:solidFill>
                <a:srgbClr val="800000"/>
              </a:solidFill>
              <a:round/>
              <a:headEnd/>
              <a:tailEnd/>
            </a:ln>
            <a:effectLst/>
          </p:spPr>
          <p:txBody>
            <a:bodyPr wrap="none" anchor="ctr"/>
            <a:lstStyle/>
            <a:p>
              <a:endParaRPr lang="ja-JP" altLang="en-US"/>
            </a:p>
          </p:txBody>
        </p:sp>
        <p:sp>
          <p:nvSpPr>
            <p:cNvPr id="192990" name="Line 478"/>
            <p:cNvSpPr>
              <a:spLocks noChangeShapeType="1"/>
            </p:cNvSpPr>
            <p:nvPr/>
          </p:nvSpPr>
          <p:spPr bwMode="auto">
            <a:xfrm flipH="1" flipV="1">
              <a:off x="4154" y="2194"/>
              <a:ext cx="15" cy="2"/>
            </a:xfrm>
            <a:prstGeom prst="line">
              <a:avLst/>
            </a:prstGeom>
            <a:noFill/>
            <a:ln w="12700">
              <a:solidFill>
                <a:srgbClr val="808080"/>
              </a:solidFill>
              <a:round/>
              <a:headEnd/>
              <a:tailEnd/>
            </a:ln>
            <a:effectLst/>
          </p:spPr>
          <p:txBody>
            <a:bodyPr wrap="none" anchor="ctr"/>
            <a:lstStyle/>
            <a:p>
              <a:endParaRPr lang="ja-JP" altLang="en-US"/>
            </a:p>
          </p:txBody>
        </p:sp>
        <p:sp>
          <p:nvSpPr>
            <p:cNvPr id="192991" name="Line 479"/>
            <p:cNvSpPr>
              <a:spLocks noChangeShapeType="1"/>
            </p:cNvSpPr>
            <p:nvPr/>
          </p:nvSpPr>
          <p:spPr bwMode="auto">
            <a:xfrm flipH="1" flipV="1">
              <a:off x="4154" y="2211"/>
              <a:ext cx="13" cy="2"/>
            </a:xfrm>
            <a:prstGeom prst="line">
              <a:avLst/>
            </a:prstGeom>
            <a:noFill/>
            <a:ln w="12700">
              <a:solidFill>
                <a:srgbClr val="808080"/>
              </a:solidFill>
              <a:round/>
              <a:headEnd/>
              <a:tailEnd/>
            </a:ln>
            <a:effectLst/>
          </p:spPr>
          <p:txBody>
            <a:bodyPr wrap="none" anchor="ctr"/>
            <a:lstStyle/>
            <a:p>
              <a:endParaRPr lang="ja-JP" altLang="en-US"/>
            </a:p>
          </p:txBody>
        </p:sp>
        <p:sp>
          <p:nvSpPr>
            <p:cNvPr id="192992" name="Line 480"/>
            <p:cNvSpPr>
              <a:spLocks noChangeShapeType="1"/>
            </p:cNvSpPr>
            <p:nvPr/>
          </p:nvSpPr>
          <p:spPr bwMode="auto">
            <a:xfrm>
              <a:off x="4159" y="2261"/>
              <a:ext cx="0" cy="88"/>
            </a:xfrm>
            <a:prstGeom prst="line">
              <a:avLst/>
            </a:prstGeom>
            <a:noFill/>
            <a:ln w="12700">
              <a:solidFill>
                <a:srgbClr val="000000"/>
              </a:solidFill>
              <a:round/>
              <a:headEnd/>
              <a:tailEnd/>
            </a:ln>
            <a:effectLst/>
          </p:spPr>
          <p:txBody>
            <a:bodyPr wrap="none" anchor="ctr"/>
            <a:lstStyle/>
            <a:p>
              <a:endParaRPr lang="ja-JP" altLang="en-US"/>
            </a:p>
          </p:txBody>
        </p:sp>
        <p:sp>
          <p:nvSpPr>
            <p:cNvPr id="192993" name="Line 481"/>
            <p:cNvSpPr>
              <a:spLocks noChangeShapeType="1"/>
            </p:cNvSpPr>
            <p:nvPr/>
          </p:nvSpPr>
          <p:spPr bwMode="auto">
            <a:xfrm flipH="1" flipV="1">
              <a:off x="4157" y="2417"/>
              <a:ext cx="0" cy="92"/>
            </a:xfrm>
            <a:prstGeom prst="line">
              <a:avLst/>
            </a:prstGeom>
            <a:noFill/>
            <a:ln w="12700">
              <a:solidFill>
                <a:srgbClr val="000000"/>
              </a:solidFill>
              <a:round/>
              <a:headEnd/>
              <a:tailEnd/>
            </a:ln>
            <a:effectLst/>
          </p:spPr>
          <p:txBody>
            <a:bodyPr wrap="none" anchor="ctr"/>
            <a:lstStyle/>
            <a:p>
              <a:endParaRPr lang="ja-JP" altLang="en-US"/>
            </a:p>
          </p:txBody>
        </p:sp>
        <p:sp>
          <p:nvSpPr>
            <p:cNvPr id="192994" name="Line 482"/>
            <p:cNvSpPr>
              <a:spLocks noChangeShapeType="1"/>
            </p:cNvSpPr>
            <p:nvPr/>
          </p:nvSpPr>
          <p:spPr bwMode="auto">
            <a:xfrm>
              <a:off x="4184" y="2349"/>
              <a:ext cx="0" cy="15"/>
            </a:xfrm>
            <a:prstGeom prst="line">
              <a:avLst/>
            </a:prstGeom>
            <a:noFill/>
            <a:ln w="12700">
              <a:solidFill>
                <a:srgbClr val="000000"/>
              </a:solidFill>
              <a:round/>
              <a:headEnd/>
              <a:tailEnd/>
            </a:ln>
            <a:effectLst/>
          </p:spPr>
          <p:txBody>
            <a:bodyPr wrap="none" anchor="ctr"/>
            <a:lstStyle/>
            <a:p>
              <a:endParaRPr lang="ja-JP" altLang="en-US"/>
            </a:p>
          </p:txBody>
        </p:sp>
        <p:sp>
          <p:nvSpPr>
            <p:cNvPr id="192995" name="Line 483"/>
            <p:cNvSpPr>
              <a:spLocks noChangeShapeType="1"/>
            </p:cNvSpPr>
            <p:nvPr/>
          </p:nvSpPr>
          <p:spPr bwMode="auto">
            <a:xfrm flipH="1">
              <a:off x="4135" y="2464"/>
              <a:ext cx="22" cy="17"/>
            </a:xfrm>
            <a:prstGeom prst="line">
              <a:avLst/>
            </a:prstGeom>
            <a:noFill/>
            <a:ln w="28575">
              <a:solidFill>
                <a:srgbClr val="808080"/>
              </a:solidFill>
              <a:round/>
              <a:headEnd/>
              <a:tailEnd/>
            </a:ln>
            <a:effectLst/>
          </p:spPr>
          <p:txBody>
            <a:bodyPr wrap="none" anchor="ctr"/>
            <a:lstStyle/>
            <a:p>
              <a:endParaRPr lang="ja-JP" altLang="en-US"/>
            </a:p>
          </p:txBody>
        </p:sp>
        <p:sp>
          <p:nvSpPr>
            <p:cNvPr id="192996" name="Line 484"/>
            <p:cNvSpPr>
              <a:spLocks noChangeShapeType="1"/>
            </p:cNvSpPr>
            <p:nvPr/>
          </p:nvSpPr>
          <p:spPr bwMode="auto">
            <a:xfrm flipH="1">
              <a:off x="4131" y="2348"/>
              <a:ext cx="28" cy="13"/>
            </a:xfrm>
            <a:prstGeom prst="line">
              <a:avLst/>
            </a:prstGeom>
            <a:noFill/>
            <a:ln w="38100">
              <a:solidFill>
                <a:srgbClr val="000000"/>
              </a:solidFill>
              <a:round/>
              <a:headEnd/>
              <a:tailEnd/>
            </a:ln>
            <a:effectLst/>
          </p:spPr>
          <p:txBody>
            <a:bodyPr wrap="none" anchor="ctr"/>
            <a:lstStyle/>
            <a:p>
              <a:endParaRPr lang="ja-JP" altLang="en-US"/>
            </a:p>
          </p:txBody>
        </p:sp>
        <p:sp>
          <p:nvSpPr>
            <p:cNvPr id="192997" name="Line 485"/>
            <p:cNvSpPr>
              <a:spLocks noChangeShapeType="1"/>
            </p:cNvSpPr>
            <p:nvPr/>
          </p:nvSpPr>
          <p:spPr bwMode="auto">
            <a:xfrm flipH="1">
              <a:off x="4114" y="2479"/>
              <a:ext cx="21" cy="11"/>
            </a:xfrm>
            <a:prstGeom prst="line">
              <a:avLst/>
            </a:prstGeom>
            <a:noFill/>
            <a:ln w="38100">
              <a:solidFill>
                <a:srgbClr val="000000"/>
              </a:solidFill>
              <a:round/>
              <a:headEnd/>
              <a:tailEnd/>
            </a:ln>
            <a:effectLst/>
          </p:spPr>
          <p:txBody>
            <a:bodyPr wrap="none" anchor="ctr"/>
            <a:lstStyle/>
            <a:p>
              <a:endParaRPr lang="ja-JP" altLang="en-US"/>
            </a:p>
          </p:txBody>
        </p:sp>
        <p:sp>
          <p:nvSpPr>
            <p:cNvPr id="192998" name="Line 486"/>
            <p:cNvSpPr>
              <a:spLocks noChangeShapeType="1"/>
            </p:cNvSpPr>
            <p:nvPr/>
          </p:nvSpPr>
          <p:spPr bwMode="auto">
            <a:xfrm flipH="1">
              <a:off x="4099" y="2361"/>
              <a:ext cx="32" cy="11"/>
            </a:xfrm>
            <a:prstGeom prst="line">
              <a:avLst/>
            </a:prstGeom>
            <a:noFill/>
            <a:ln w="28575">
              <a:solidFill>
                <a:srgbClr val="808080"/>
              </a:solidFill>
              <a:round/>
              <a:headEnd/>
              <a:tailEnd/>
            </a:ln>
            <a:effectLst/>
          </p:spPr>
          <p:txBody>
            <a:bodyPr wrap="none" anchor="ctr"/>
            <a:lstStyle/>
            <a:p>
              <a:endParaRPr lang="ja-JP" altLang="en-US"/>
            </a:p>
          </p:txBody>
        </p:sp>
        <p:sp>
          <p:nvSpPr>
            <p:cNvPr id="192999" name="Line 487"/>
            <p:cNvSpPr>
              <a:spLocks noChangeShapeType="1"/>
            </p:cNvSpPr>
            <p:nvPr/>
          </p:nvSpPr>
          <p:spPr bwMode="auto">
            <a:xfrm flipH="1">
              <a:off x="4035" y="2513"/>
              <a:ext cx="2" cy="26"/>
            </a:xfrm>
            <a:prstGeom prst="line">
              <a:avLst/>
            </a:prstGeom>
            <a:noFill/>
            <a:ln w="12700">
              <a:solidFill>
                <a:srgbClr val="000000"/>
              </a:solidFill>
              <a:round/>
              <a:headEnd/>
              <a:tailEnd/>
            </a:ln>
            <a:effectLst/>
          </p:spPr>
          <p:txBody>
            <a:bodyPr wrap="none" anchor="ctr"/>
            <a:lstStyle/>
            <a:p>
              <a:endParaRPr lang="ja-JP" altLang="en-US"/>
            </a:p>
          </p:txBody>
        </p:sp>
        <p:sp>
          <p:nvSpPr>
            <p:cNvPr id="193000" name="Line 488"/>
            <p:cNvSpPr>
              <a:spLocks noChangeShapeType="1"/>
            </p:cNvSpPr>
            <p:nvPr/>
          </p:nvSpPr>
          <p:spPr bwMode="auto">
            <a:xfrm>
              <a:off x="4035" y="2539"/>
              <a:ext cx="100" cy="4"/>
            </a:xfrm>
            <a:prstGeom prst="line">
              <a:avLst/>
            </a:prstGeom>
            <a:noFill/>
            <a:ln w="12700">
              <a:solidFill>
                <a:srgbClr val="000000"/>
              </a:solidFill>
              <a:round/>
              <a:headEnd/>
              <a:tailEnd/>
            </a:ln>
            <a:effectLst/>
          </p:spPr>
          <p:txBody>
            <a:bodyPr wrap="none" anchor="ctr"/>
            <a:lstStyle/>
            <a:p>
              <a:endParaRPr lang="ja-JP" altLang="en-US"/>
            </a:p>
          </p:txBody>
        </p:sp>
        <p:sp>
          <p:nvSpPr>
            <p:cNvPr id="193001" name="Line 489"/>
            <p:cNvSpPr>
              <a:spLocks noChangeShapeType="1"/>
            </p:cNvSpPr>
            <p:nvPr/>
          </p:nvSpPr>
          <p:spPr bwMode="auto">
            <a:xfrm>
              <a:off x="4135" y="2514"/>
              <a:ext cx="0" cy="29"/>
            </a:xfrm>
            <a:prstGeom prst="line">
              <a:avLst/>
            </a:prstGeom>
            <a:noFill/>
            <a:ln w="12700">
              <a:solidFill>
                <a:srgbClr val="000000"/>
              </a:solidFill>
              <a:round/>
              <a:headEnd/>
              <a:tailEnd/>
            </a:ln>
            <a:effectLst/>
          </p:spPr>
          <p:txBody>
            <a:bodyPr wrap="none" anchor="ctr"/>
            <a:lstStyle/>
            <a:p>
              <a:endParaRPr lang="ja-JP" altLang="en-US"/>
            </a:p>
          </p:txBody>
        </p:sp>
        <p:sp>
          <p:nvSpPr>
            <p:cNvPr id="193002" name="Line 490"/>
            <p:cNvSpPr>
              <a:spLocks noChangeShapeType="1"/>
            </p:cNvSpPr>
            <p:nvPr/>
          </p:nvSpPr>
          <p:spPr bwMode="auto">
            <a:xfrm>
              <a:off x="4107" y="2516"/>
              <a:ext cx="0" cy="27"/>
            </a:xfrm>
            <a:prstGeom prst="line">
              <a:avLst/>
            </a:prstGeom>
            <a:noFill/>
            <a:ln w="12700">
              <a:solidFill>
                <a:srgbClr val="000000"/>
              </a:solidFill>
              <a:round/>
              <a:headEnd/>
              <a:tailEnd/>
            </a:ln>
            <a:effectLst/>
          </p:spPr>
          <p:txBody>
            <a:bodyPr wrap="none" anchor="ctr"/>
            <a:lstStyle/>
            <a:p>
              <a:endParaRPr lang="ja-JP" altLang="en-US"/>
            </a:p>
          </p:txBody>
        </p:sp>
        <p:sp>
          <p:nvSpPr>
            <p:cNvPr id="193003" name="Line 491"/>
            <p:cNvSpPr>
              <a:spLocks noChangeShapeType="1"/>
            </p:cNvSpPr>
            <p:nvPr/>
          </p:nvSpPr>
          <p:spPr bwMode="auto">
            <a:xfrm>
              <a:off x="4050" y="2454"/>
              <a:ext cx="0" cy="20"/>
            </a:xfrm>
            <a:prstGeom prst="line">
              <a:avLst/>
            </a:prstGeom>
            <a:noFill/>
            <a:ln w="12700">
              <a:solidFill>
                <a:srgbClr val="003366"/>
              </a:solidFill>
              <a:round/>
              <a:headEnd/>
              <a:tailEnd/>
            </a:ln>
            <a:effectLst/>
          </p:spPr>
          <p:txBody>
            <a:bodyPr wrap="none" anchor="ctr"/>
            <a:lstStyle/>
            <a:p>
              <a:endParaRPr lang="ja-JP" altLang="en-US"/>
            </a:p>
          </p:txBody>
        </p:sp>
        <p:sp>
          <p:nvSpPr>
            <p:cNvPr id="193004" name="Line 492"/>
            <p:cNvSpPr>
              <a:spLocks noChangeShapeType="1"/>
            </p:cNvSpPr>
            <p:nvPr/>
          </p:nvSpPr>
          <p:spPr bwMode="auto">
            <a:xfrm>
              <a:off x="4112" y="2454"/>
              <a:ext cx="0" cy="20"/>
            </a:xfrm>
            <a:prstGeom prst="line">
              <a:avLst/>
            </a:prstGeom>
            <a:noFill/>
            <a:ln w="12700">
              <a:solidFill>
                <a:srgbClr val="003366"/>
              </a:solidFill>
              <a:round/>
              <a:headEnd/>
              <a:tailEnd/>
            </a:ln>
            <a:effectLst/>
          </p:spPr>
          <p:txBody>
            <a:bodyPr wrap="none" anchor="ctr"/>
            <a:lstStyle/>
            <a:p>
              <a:endParaRPr lang="ja-JP" altLang="en-US"/>
            </a:p>
          </p:txBody>
        </p:sp>
        <p:sp>
          <p:nvSpPr>
            <p:cNvPr id="193005" name="Freeform 493"/>
            <p:cNvSpPr>
              <a:spLocks/>
            </p:cNvSpPr>
            <p:nvPr/>
          </p:nvSpPr>
          <p:spPr bwMode="auto">
            <a:xfrm>
              <a:off x="4050" y="2454"/>
              <a:ext cx="62" cy="6"/>
            </a:xfrm>
            <a:custGeom>
              <a:avLst/>
              <a:gdLst/>
              <a:ahLst/>
              <a:cxnLst>
                <a:cxn ang="0">
                  <a:pos x="0" y="0"/>
                </a:cxn>
                <a:cxn ang="0">
                  <a:pos x="33" y="9"/>
                </a:cxn>
                <a:cxn ang="0">
                  <a:pos x="69" y="9"/>
                </a:cxn>
                <a:cxn ang="0">
                  <a:pos x="99" y="0"/>
                </a:cxn>
              </a:cxnLst>
              <a:rect l="0" t="0" r="r" b="b"/>
              <a:pathLst>
                <a:path w="99" h="10">
                  <a:moveTo>
                    <a:pt x="0" y="0"/>
                  </a:moveTo>
                  <a:cubicBezTo>
                    <a:pt x="5" y="1"/>
                    <a:pt x="22" y="8"/>
                    <a:pt x="33" y="9"/>
                  </a:cubicBezTo>
                  <a:cubicBezTo>
                    <a:pt x="44" y="10"/>
                    <a:pt x="58" y="10"/>
                    <a:pt x="69" y="9"/>
                  </a:cubicBezTo>
                  <a:cubicBezTo>
                    <a:pt x="80" y="8"/>
                    <a:pt x="93" y="2"/>
                    <a:pt x="99" y="0"/>
                  </a:cubicBezTo>
                </a:path>
              </a:pathLst>
            </a:custGeom>
            <a:noFill/>
            <a:ln w="12700" cap="flat" cmpd="sng">
              <a:solidFill>
                <a:srgbClr val="003366"/>
              </a:solidFill>
              <a:prstDash val="solid"/>
              <a:round/>
              <a:headEnd/>
              <a:tailEnd/>
            </a:ln>
            <a:effectLst/>
          </p:spPr>
          <p:txBody>
            <a:bodyPr wrap="none" anchor="ctr"/>
            <a:lstStyle/>
            <a:p>
              <a:endParaRPr lang="ja-JP" altLang="en-US"/>
            </a:p>
          </p:txBody>
        </p:sp>
        <p:sp>
          <p:nvSpPr>
            <p:cNvPr id="193006" name="Line 494"/>
            <p:cNvSpPr>
              <a:spLocks noChangeShapeType="1"/>
            </p:cNvSpPr>
            <p:nvPr/>
          </p:nvSpPr>
          <p:spPr bwMode="auto">
            <a:xfrm flipV="1">
              <a:off x="4037" y="2499"/>
              <a:ext cx="13" cy="14"/>
            </a:xfrm>
            <a:prstGeom prst="line">
              <a:avLst/>
            </a:prstGeom>
            <a:noFill/>
            <a:ln w="12700">
              <a:solidFill>
                <a:srgbClr val="000000"/>
              </a:solidFill>
              <a:round/>
              <a:headEnd/>
              <a:tailEnd/>
            </a:ln>
            <a:effectLst/>
          </p:spPr>
          <p:txBody>
            <a:bodyPr wrap="none" anchor="ctr"/>
            <a:lstStyle/>
            <a:p>
              <a:endParaRPr lang="ja-JP" altLang="en-US"/>
            </a:p>
          </p:txBody>
        </p:sp>
        <p:sp>
          <p:nvSpPr>
            <p:cNvPr id="193007" name="Freeform 495"/>
            <p:cNvSpPr>
              <a:spLocks/>
            </p:cNvSpPr>
            <p:nvPr/>
          </p:nvSpPr>
          <p:spPr bwMode="auto">
            <a:xfrm>
              <a:off x="4049" y="2473"/>
              <a:ext cx="63" cy="10"/>
            </a:xfrm>
            <a:custGeom>
              <a:avLst/>
              <a:gdLst/>
              <a:ahLst/>
              <a:cxnLst>
                <a:cxn ang="0">
                  <a:pos x="0" y="0"/>
                </a:cxn>
                <a:cxn ang="0">
                  <a:pos x="24" y="15"/>
                </a:cxn>
                <a:cxn ang="0">
                  <a:pos x="84" y="12"/>
                </a:cxn>
                <a:cxn ang="0">
                  <a:pos x="102" y="0"/>
                </a:cxn>
              </a:cxnLst>
              <a:rect l="0" t="0" r="r" b="b"/>
              <a:pathLst>
                <a:path w="102" h="17">
                  <a:moveTo>
                    <a:pt x="0" y="0"/>
                  </a:moveTo>
                  <a:cubicBezTo>
                    <a:pt x="4" y="2"/>
                    <a:pt x="10" y="13"/>
                    <a:pt x="24" y="15"/>
                  </a:cubicBezTo>
                  <a:cubicBezTo>
                    <a:pt x="38" y="17"/>
                    <a:pt x="71" y="14"/>
                    <a:pt x="84" y="12"/>
                  </a:cubicBezTo>
                  <a:cubicBezTo>
                    <a:pt x="97" y="10"/>
                    <a:pt x="98" y="2"/>
                    <a:pt x="102" y="0"/>
                  </a:cubicBezTo>
                </a:path>
              </a:pathLst>
            </a:custGeom>
            <a:noFill/>
            <a:ln w="12700" cap="flat" cmpd="sng">
              <a:solidFill>
                <a:srgbClr val="003366"/>
              </a:solidFill>
              <a:prstDash val="solid"/>
              <a:round/>
              <a:headEnd/>
              <a:tailEnd/>
            </a:ln>
            <a:effectLst/>
          </p:spPr>
          <p:txBody>
            <a:bodyPr wrap="none" anchor="ctr"/>
            <a:lstStyle/>
            <a:p>
              <a:endParaRPr lang="ja-JP" altLang="en-US"/>
            </a:p>
          </p:txBody>
        </p:sp>
        <p:sp>
          <p:nvSpPr>
            <p:cNvPr id="193008" name="Line 496"/>
            <p:cNvSpPr>
              <a:spLocks noChangeShapeType="1"/>
            </p:cNvSpPr>
            <p:nvPr/>
          </p:nvSpPr>
          <p:spPr bwMode="auto">
            <a:xfrm>
              <a:off x="4035" y="2513"/>
              <a:ext cx="100" cy="1"/>
            </a:xfrm>
            <a:prstGeom prst="line">
              <a:avLst/>
            </a:prstGeom>
            <a:noFill/>
            <a:ln w="12700">
              <a:solidFill>
                <a:srgbClr val="000000"/>
              </a:solidFill>
              <a:round/>
              <a:headEnd/>
              <a:tailEnd/>
            </a:ln>
            <a:effectLst/>
          </p:spPr>
          <p:txBody>
            <a:bodyPr wrap="none" anchor="ctr"/>
            <a:lstStyle/>
            <a:p>
              <a:endParaRPr lang="ja-JP" altLang="en-US"/>
            </a:p>
          </p:txBody>
        </p:sp>
        <p:sp>
          <p:nvSpPr>
            <p:cNvPr id="193009" name="Freeform 497"/>
            <p:cNvSpPr>
              <a:spLocks/>
            </p:cNvSpPr>
            <p:nvPr/>
          </p:nvSpPr>
          <p:spPr bwMode="auto">
            <a:xfrm>
              <a:off x="4067" y="2428"/>
              <a:ext cx="29" cy="4"/>
            </a:xfrm>
            <a:custGeom>
              <a:avLst/>
              <a:gdLst/>
              <a:ahLst/>
              <a:cxnLst>
                <a:cxn ang="0">
                  <a:pos x="0" y="0"/>
                </a:cxn>
                <a:cxn ang="0">
                  <a:pos x="15" y="6"/>
                </a:cxn>
                <a:cxn ang="0">
                  <a:pos x="30" y="6"/>
                </a:cxn>
                <a:cxn ang="0">
                  <a:pos x="46" y="2"/>
                </a:cxn>
              </a:cxnLst>
              <a:rect l="0" t="0" r="r" b="b"/>
              <a:pathLst>
                <a:path w="46" h="7">
                  <a:moveTo>
                    <a:pt x="0" y="0"/>
                  </a:moveTo>
                  <a:cubicBezTo>
                    <a:pt x="2" y="1"/>
                    <a:pt x="10" y="5"/>
                    <a:pt x="15" y="6"/>
                  </a:cubicBezTo>
                  <a:cubicBezTo>
                    <a:pt x="20" y="7"/>
                    <a:pt x="25" y="7"/>
                    <a:pt x="30" y="6"/>
                  </a:cubicBezTo>
                  <a:cubicBezTo>
                    <a:pt x="35" y="5"/>
                    <a:pt x="43" y="3"/>
                    <a:pt x="46" y="2"/>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3010" name="Line 498"/>
            <p:cNvSpPr>
              <a:spLocks noChangeShapeType="1"/>
            </p:cNvSpPr>
            <p:nvPr/>
          </p:nvSpPr>
          <p:spPr bwMode="auto">
            <a:xfrm>
              <a:off x="4064" y="2342"/>
              <a:ext cx="0" cy="66"/>
            </a:xfrm>
            <a:prstGeom prst="line">
              <a:avLst/>
            </a:prstGeom>
            <a:noFill/>
            <a:ln w="12700">
              <a:solidFill>
                <a:srgbClr val="000000"/>
              </a:solidFill>
              <a:round/>
              <a:headEnd/>
              <a:tailEnd/>
            </a:ln>
            <a:effectLst/>
          </p:spPr>
          <p:txBody>
            <a:bodyPr wrap="none" anchor="ctr"/>
            <a:lstStyle/>
            <a:p>
              <a:endParaRPr lang="ja-JP" altLang="en-US"/>
            </a:p>
          </p:txBody>
        </p:sp>
        <p:sp>
          <p:nvSpPr>
            <p:cNvPr id="193011" name="Line 499"/>
            <p:cNvSpPr>
              <a:spLocks noChangeShapeType="1"/>
            </p:cNvSpPr>
            <p:nvPr/>
          </p:nvSpPr>
          <p:spPr bwMode="auto">
            <a:xfrm>
              <a:off x="4088" y="2344"/>
              <a:ext cx="0" cy="64"/>
            </a:xfrm>
            <a:prstGeom prst="line">
              <a:avLst/>
            </a:prstGeom>
            <a:noFill/>
            <a:ln w="12700">
              <a:solidFill>
                <a:srgbClr val="000000"/>
              </a:solidFill>
              <a:round/>
              <a:headEnd/>
              <a:tailEnd/>
            </a:ln>
            <a:effectLst/>
          </p:spPr>
          <p:txBody>
            <a:bodyPr wrap="none" anchor="ctr"/>
            <a:lstStyle/>
            <a:p>
              <a:endParaRPr lang="ja-JP" altLang="en-US"/>
            </a:p>
          </p:txBody>
        </p:sp>
        <p:sp>
          <p:nvSpPr>
            <p:cNvPr id="193012" name="Line 500"/>
            <p:cNvSpPr>
              <a:spLocks noChangeShapeType="1"/>
            </p:cNvSpPr>
            <p:nvPr/>
          </p:nvSpPr>
          <p:spPr bwMode="auto">
            <a:xfrm flipV="1">
              <a:off x="4089" y="2338"/>
              <a:ext cx="10" cy="6"/>
            </a:xfrm>
            <a:prstGeom prst="line">
              <a:avLst/>
            </a:prstGeom>
            <a:noFill/>
            <a:ln w="12700">
              <a:solidFill>
                <a:srgbClr val="000000"/>
              </a:solidFill>
              <a:round/>
              <a:headEnd/>
              <a:tailEnd/>
            </a:ln>
            <a:effectLst/>
          </p:spPr>
          <p:txBody>
            <a:bodyPr wrap="none" anchor="ctr"/>
            <a:lstStyle/>
            <a:p>
              <a:endParaRPr lang="ja-JP" altLang="en-US"/>
            </a:p>
          </p:txBody>
        </p:sp>
        <p:sp>
          <p:nvSpPr>
            <p:cNvPr id="193013" name="Line 501"/>
            <p:cNvSpPr>
              <a:spLocks noChangeShapeType="1"/>
            </p:cNvSpPr>
            <p:nvPr/>
          </p:nvSpPr>
          <p:spPr bwMode="auto">
            <a:xfrm flipV="1">
              <a:off x="4097" y="2336"/>
              <a:ext cx="2" cy="62"/>
            </a:xfrm>
            <a:prstGeom prst="line">
              <a:avLst/>
            </a:prstGeom>
            <a:noFill/>
            <a:ln w="12700">
              <a:solidFill>
                <a:srgbClr val="000000"/>
              </a:solidFill>
              <a:round/>
              <a:headEnd/>
              <a:tailEnd/>
            </a:ln>
            <a:effectLst/>
          </p:spPr>
          <p:txBody>
            <a:bodyPr wrap="none" anchor="ctr"/>
            <a:lstStyle/>
            <a:p>
              <a:endParaRPr lang="ja-JP" altLang="en-US"/>
            </a:p>
          </p:txBody>
        </p:sp>
        <p:sp>
          <p:nvSpPr>
            <p:cNvPr id="193014" name="Line 502"/>
            <p:cNvSpPr>
              <a:spLocks noChangeShapeType="1"/>
            </p:cNvSpPr>
            <p:nvPr/>
          </p:nvSpPr>
          <p:spPr bwMode="auto">
            <a:xfrm flipV="1">
              <a:off x="4082" y="2319"/>
              <a:ext cx="0" cy="17"/>
            </a:xfrm>
            <a:prstGeom prst="line">
              <a:avLst/>
            </a:prstGeom>
            <a:noFill/>
            <a:ln w="38100">
              <a:solidFill>
                <a:srgbClr val="000000"/>
              </a:solidFill>
              <a:round/>
              <a:headEnd/>
              <a:tailEnd/>
            </a:ln>
            <a:effectLst/>
          </p:spPr>
          <p:txBody>
            <a:bodyPr wrap="none" anchor="ctr"/>
            <a:lstStyle/>
            <a:p>
              <a:endParaRPr lang="ja-JP" altLang="en-US"/>
            </a:p>
          </p:txBody>
        </p:sp>
        <p:sp>
          <p:nvSpPr>
            <p:cNvPr id="193015" name="Line 503"/>
            <p:cNvSpPr>
              <a:spLocks noChangeShapeType="1"/>
            </p:cNvSpPr>
            <p:nvPr/>
          </p:nvSpPr>
          <p:spPr bwMode="auto">
            <a:xfrm flipV="1">
              <a:off x="4064" y="2334"/>
              <a:ext cx="11" cy="10"/>
            </a:xfrm>
            <a:prstGeom prst="line">
              <a:avLst/>
            </a:prstGeom>
            <a:noFill/>
            <a:ln w="12700">
              <a:solidFill>
                <a:srgbClr val="000000"/>
              </a:solidFill>
              <a:round/>
              <a:headEnd/>
              <a:tailEnd/>
            </a:ln>
            <a:effectLst/>
          </p:spPr>
          <p:txBody>
            <a:bodyPr wrap="none" anchor="ctr"/>
            <a:lstStyle/>
            <a:p>
              <a:endParaRPr lang="ja-JP" altLang="en-US"/>
            </a:p>
          </p:txBody>
        </p:sp>
        <p:sp>
          <p:nvSpPr>
            <p:cNvPr id="193016" name="Freeform 504"/>
            <p:cNvSpPr>
              <a:spLocks/>
            </p:cNvSpPr>
            <p:nvPr/>
          </p:nvSpPr>
          <p:spPr bwMode="auto">
            <a:xfrm>
              <a:off x="4081" y="2272"/>
              <a:ext cx="43" cy="49"/>
            </a:xfrm>
            <a:custGeom>
              <a:avLst/>
              <a:gdLst/>
              <a:ahLst/>
              <a:cxnLst>
                <a:cxn ang="0">
                  <a:pos x="2" y="79"/>
                </a:cxn>
                <a:cxn ang="0">
                  <a:pos x="2" y="34"/>
                </a:cxn>
                <a:cxn ang="0">
                  <a:pos x="11" y="1"/>
                </a:cxn>
                <a:cxn ang="0">
                  <a:pos x="44" y="28"/>
                </a:cxn>
                <a:cxn ang="0">
                  <a:pos x="68" y="70"/>
                </a:cxn>
              </a:cxnLst>
              <a:rect l="0" t="0" r="r" b="b"/>
              <a:pathLst>
                <a:path w="68" h="79">
                  <a:moveTo>
                    <a:pt x="2" y="79"/>
                  </a:moveTo>
                  <a:cubicBezTo>
                    <a:pt x="2" y="72"/>
                    <a:pt x="0" y="47"/>
                    <a:pt x="2" y="34"/>
                  </a:cubicBezTo>
                  <a:cubicBezTo>
                    <a:pt x="4" y="21"/>
                    <a:pt x="4" y="2"/>
                    <a:pt x="11" y="1"/>
                  </a:cubicBezTo>
                  <a:cubicBezTo>
                    <a:pt x="18" y="0"/>
                    <a:pt x="34" y="17"/>
                    <a:pt x="44" y="28"/>
                  </a:cubicBezTo>
                  <a:cubicBezTo>
                    <a:pt x="54" y="39"/>
                    <a:pt x="63" y="61"/>
                    <a:pt x="68" y="70"/>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3017" name="Line 505"/>
            <p:cNvSpPr>
              <a:spLocks noChangeShapeType="1"/>
            </p:cNvSpPr>
            <p:nvPr/>
          </p:nvSpPr>
          <p:spPr bwMode="auto">
            <a:xfrm>
              <a:off x="4064" y="2344"/>
              <a:ext cx="24" cy="0"/>
            </a:xfrm>
            <a:prstGeom prst="line">
              <a:avLst/>
            </a:prstGeom>
            <a:noFill/>
            <a:ln w="12700">
              <a:solidFill>
                <a:srgbClr val="000000"/>
              </a:solidFill>
              <a:round/>
              <a:headEnd/>
              <a:tailEnd/>
            </a:ln>
            <a:effectLst/>
          </p:spPr>
          <p:txBody>
            <a:bodyPr wrap="none" anchor="ctr"/>
            <a:lstStyle/>
            <a:p>
              <a:endParaRPr lang="ja-JP" altLang="en-US"/>
            </a:p>
          </p:txBody>
        </p:sp>
        <p:sp>
          <p:nvSpPr>
            <p:cNvPr id="193018" name="Line 506"/>
            <p:cNvSpPr>
              <a:spLocks noChangeShapeType="1"/>
            </p:cNvSpPr>
            <p:nvPr/>
          </p:nvSpPr>
          <p:spPr bwMode="auto">
            <a:xfrm flipV="1">
              <a:off x="4067" y="2407"/>
              <a:ext cx="0" cy="33"/>
            </a:xfrm>
            <a:prstGeom prst="line">
              <a:avLst/>
            </a:prstGeom>
            <a:noFill/>
            <a:ln w="12700">
              <a:solidFill>
                <a:srgbClr val="000000"/>
              </a:solidFill>
              <a:round/>
              <a:headEnd/>
              <a:tailEnd/>
            </a:ln>
            <a:effectLst/>
          </p:spPr>
          <p:txBody>
            <a:bodyPr wrap="none" anchor="ctr"/>
            <a:lstStyle/>
            <a:p>
              <a:endParaRPr lang="ja-JP" altLang="en-US"/>
            </a:p>
          </p:txBody>
        </p:sp>
        <p:sp>
          <p:nvSpPr>
            <p:cNvPr id="193019" name="Line 507"/>
            <p:cNvSpPr>
              <a:spLocks noChangeShapeType="1"/>
            </p:cNvSpPr>
            <p:nvPr/>
          </p:nvSpPr>
          <p:spPr bwMode="auto">
            <a:xfrm flipH="1" flipV="1">
              <a:off x="4095" y="2401"/>
              <a:ext cx="1" cy="38"/>
            </a:xfrm>
            <a:prstGeom prst="line">
              <a:avLst/>
            </a:prstGeom>
            <a:noFill/>
            <a:ln w="12700">
              <a:solidFill>
                <a:srgbClr val="000000"/>
              </a:solidFill>
              <a:round/>
              <a:headEnd/>
              <a:tailEnd/>
            </a:ln>
            <a:effectLst/>
          </p:spPr>
          <p:txBody>
            <a:bodyPr wrap="none" anchor="ctr"/>
            <a:lstStyle/>
            <a:p>
              <a:endParaRPr lang="ja-JP" altLang="en-US"/>
            </a:p>
          </p:txBody>
        </p:sp>
        <p:sp>
          <p:nvSpPr>
            <p:cNvPr id="193020" name="Line 508"/>
            <p:cNvSpPr>
              <a:spLocks noChangeShapeType="1"/>
            </p:cNvSpPr>
            <p:nvPr/>
          </p:nvSpPr>
          <p:spPr bwMode="auto">
            <a:xfrm>
              <a:off x="4064" y="2406"/>
              <a:ext cx="24" cy="2"/>
            </a:xfrm>
            <a:prstGeom prst="line">
              <a:avLst/>
            </a:prstGeom>
            <a:noFill/>
            <a:ln w="12700">
              <a:solidFill>
                <a:srgbClr val="000000"/>
              </a:solidFill>
              <a:round/>
              <a:headEnd/>
              <a:tailEnd/>
            </a:ln>
            <a:effectLst/>
          </p:spPr>
          <p:txBody>
            <a:bodyPr wrap="none" anchor="ctr"/>
            <a:lstStyle/>
            <a:p>
              <a:endParaRPr lang="ja-JP" altLang="en-US"/>
            </a:p>
          </p:txBody>
        </p:sp>
        <p:sp>
          <p:nvSpPr>
            <p:cNvPr id="193021" name="Line 509"/>
            <p:cNvSpPr>
              <a:spLocks noChangeShapeType="1"/>
            </p:cNvSpPr>
            <p:nvPr/>
          </p:nvSpPr>
          <p:spPr bwMode="auto">
            <a:xfrm flipV="1">
              <a:off x="4088" y="2398"/>
              <a:ext cx="9" cy="10"/>
            </a:xfrm>
            <a:prstGeom prst="line">
              <a:avLst/>
            </a:prstGeom>
            <a:noFill/>
            <a:ln w="12700">
              <a:solidFill>
                <a:srgbClr val="000000"/>
              </a:solidFill>
              <a:round/>
              <a:headEnd/>
              <a:tailEnd/>
            </a:ln>
            <a:effectLst/>
          </p:spPr>
          <p:txBody>
            <a:bodyPr wrap="none" anchor="ctr"/>
            <a:lstStyle/>
            <a:p>
              <a:endParaRPr lang="ja-JP" altLang="en-US"/>
            </a:p>
          </p:txBody>
        </p:sp>
        <p:sp>
          <p:nvSpPr>
            <p:cNvPr id="193022" name="Line 510"/>
            <p:cNvSpPr>
              <a:spLocks noChangeShapeType="1"/>
            </p:cNvSpPr>
            <p:nvPr/>
          </p:nvSpPr>
          <p:spPr bwMode="auto">
            <a:xfrm flipH="1">
              <a:off x="3529" y="1783"/>
              <a:ext cx="283" cy="539"/>
            </a:xfrm>
            <a:prstGeom prst="line">
              <a:avLst/>
            </a:prstGeom>
            <a:noFill/>
            <a:ln w="28575">
              <a:solidFill>
                <a:srgbClr val="270074"/>
              </a:solidFill>
              <a:round/>
              <a:headEnd/>
              <a:tailEnd type="triangle" w="lg" len="lg"/>
            </a:ln>
            <a:effectLst/>
          </p:spPr>
          <p:txBody>
            <a:bodyPr wrap="none" anchor="ctr"/>
            <a:lstStyle/>
            <a:p>
              <a:endParaRPr lang="ja-JP" altLang="en-US"/>
            </a:p>
          </p:txBody>
        </p:sp>
        <p:sp>
          <p:nvSpPr>
            <p:cNvPr id="193023" name="Line 511"/>
            <p:cNvSpPr>
              <a:spLocks noChangeShapeType="1"/>
            </p:cNvSpPr>
            <p:nvPr/>
          </p:nvSpPr>
          <p:spPr bwMode="auto">
            <a:xfrm flipH="1">
              <a:off x="4092" y="1386"/>
              <a:ext cx="287" cy="826"/>
            </a:xfrm>
            <a:prstGeom prst="line">
              <a:avLst/>
            </a:prstGeom>
            <a:noFill/>
            <a:ln w="28575">
              <a:solidFill>
                <a:srgbClr val="270074"/>
              </a:solidFill>
              <a:round/>
              <a:headEnd/>
              <a:tailEnd type="triangle" w="lg" len="lg"/>
            </a:ln>
            <a:effectLst/>
          </p:spPr>
          <p:txBody>
            <a:bodyPr wrap="none" anchor="ctr"/>
            <a:lstStyle/>
            <a:p>
              <a:endParaRPr lang="ja-JP" altLang="en-US"/>
            </a:p>
          </p:txBody>
        </p:sp>
        <p:sp>
          <p:nvSpPr>
            <p:cNvPr id="193024" name="Line 512"/>
            <p:cNvSpPr>
              <a:spLocks noChangeShapeType="1"/>
            </p:cNvSpPr>
            <p:nvPr/>
          </p:nvSpPr>
          <p:spPr bwMode="auto">
            <a:xfrm flipH="1">
              <a:off x="4205" y="2350"/>
              <a:ext cx="372" cy="146"/>
            </a:xfrm>
            <a:prstGeom prst="line">
              <a:avLst/>
            </a:prstGeom>
            <a:noFill/>
            <a:ln w="28575">
              <a:solidFill>
                <a:srgbClr val="270074"/>
              </a:solidFill>
              <a:round/>
              <a:headEnd/>
              <a:tailEnd type="triangle" w="lg" len="lg"/>
            </a:ln>
            <a:effectLst/>
          </p:spPr>
          <p:txBody>
            <a:bodyPr wrap="none" anchor="ctr"/>
            <a:lstStyle/>
            <a:p>
              <a:endParaRPr lang="ja-JP" altLang="en-US"/>
            </a:p>
          </p:txBody>
        </p:sp>
        <p:sp>
          <p:nvSpPr>
            <p:cNvPr id="193025" name="Line 513"/>
            <p:cNvSpPr>
              <a:spLocks noChangeShapeType="1"/>
            </p:cNvSpPr>
            <p:nvPr/>
          </p:nvSpPr>
          <p:spPr bwMode="auto">
            <a:xfrm flipH="1">
              <a:off x="4262" y="1953"/>
              <a:ext cx="287" cy="372"/>
            </a:xfrm>
            <a:prstGeom prst="line">
              <a:avLst/>
            </a:prstGeom>
            <a:noFill/>
            <a:ln w="28575">
              <a:solidFill>
                <a:srgbClr val="270074"/>
              </a:solidFill>
              <a:round/>
              <a:headEnd/>
              <a:tailEnd type="triangle" w="lg" len="lg"/>
            </a:ln>
            <a:effectLst/>
          </p:spPr>
          <p:txBody>
            <a:bodyPr wrap="none" anchor="ctr"/>
            <a:lstStyle/>
            <a:p>
              <a:endParaRPr lang="ja-JP" altLang="en-US"/>
            </a:p>
          </p:txBody>
        </p:sp>
        <p:sp>
          <p:nvSpPr>
            <p:cNvPr id="193026" name="Line 514"/>
            <p:cNvSpPr>
              <a:spLocks noChangeShapeType="1"/>
            </p:cNvSpPr>
            <p:nvPr/>
          </p:nvSpPr>
          <p:spPr bwMode="auto">
            <a:xfrm flipH="1">
              <a:off x="3387" y="1500"/>
              <a:ext cx="28" cy="623"/>
            </a:xfrm>
            <a:prstGeom prst="line">
              <a:avLst/>
            </a:prstGeom>
            <a:noFill/>
            <a:ln w="28575">
              <a:solidFill>
                <a:srgbClr val="270074"/>
              </a:solidFill>
              <a:round/>
              <a:headEnd/>
              <a:tailEnd type="triangle" w="lg" len="lg"/>
            </a:ln>
            <a:effectLst/>
          </p:spPr>
          <p:txBody>
            <a:bodyPr wrap="none" anchor="ctr"/>
            <a:lstStyle/>
            <a:p>
              <a:endParaRPr lang="ja-JP" altLang="en-US"/>
            </a:p>
          </p:txBody>
        </p:sp>
        <p:sp>
          <p:nvSpPr>
            <p:cNvPr id="193027" name="Line 515"/>
            <p:cNvSpPr>
              <a:spLocks noChangeShapeType="1"/>
            </p:cNvSpPr>
            <p:nvPr/>
          </p:nvSpPr>
          <p:spPr bwMode="auto">
            <a:xfrm flipV="1">
              <a:off x="3387" y="3314"/>
              <a:ext cx="85" cy="283"/>
            </a:xfrm>
            <a:prstGeom prst="line">
              <a:avLst/>
            </a:prstGeom>
            <a:noFill/>
            <a:ln w="28575">
              <a:solidFill>
                <a:srgbClr val="270074"/>
              </a:solidFill>
              <a:round/>
              <a:headEnd/>
              <a:tailEnd type="triangle" w="lg" len="lg"/>
            </a:ln>
            <a:effectLst/>
          </p:spPr>
          <p:txBody>
            <a:bodyPr wrap="none" anchor="ctr"/>
            <a:lstStyle/>
            <a:p>
              <a:endParaRPr lang="ja-JP" altLang="en-US"/>
            </a:p>
          </p:txBody>
        </p:sp>
        <p:sp>
          <p:nvSpPr>
            <p:cNvPr id="193028" name="Line 516"/>
            <p:cNvSpPr>
              <a:spLocks noChangeShapeType="1"/>
            </p:cNvSpPr>
            <p:nvPr/>
          </p:nvSpPr>
          <p:spPr bwMode="auto">
            <a:xfrm flipH="1" flipV="1">
              <a:off x="4067" y="3059"/>
              <a:ext cx="454" cy="510"/>
            </a:xfrm>
            <a:prstGeom prst="line">
              <a:avLst/>
            </a:prstGeom>
            <a:noFill/>
            <a:ln w="28575">
              <a:solidFill>
                <a:srgbClr val="270074"/>
              </a:solidFill>
              <a:round/>
              <a:headEnd/>
              <a:tailEnd type="triangle" w="lg" len="lg"/>
            </a:ln>
            <a:effectLst/>
          </p:spPr>
          <p:txBody>
            <a:bodyPr wrap="none" anchor="ctr"/>
            <a:lstStyle/>
            <a:p>
              <a:endParaRPr lang="ja-JP" altLang="en-US"/>
            </a:p>
          </p:txBody>
        </p:sp>
        <p:sp>
          <p:nvSpPr>
            <p:cNvPr id="193029" name="Line 517"/>
            <p:cNvSpPr>
              <a:spLocks noChangeShapeType="1"/>
            </p:cNvSpPr>
            <p:nvPr/>
          </p:nvSpPr>
          <p:spPr bwMode="auto">
            <a:xfrm flipH="1" flipV="1">
              <a:off x="4517" y="3165"/>
              <a:ext cx="174" cy="177"/>
            </a:xfrm>
            <a:prstGeom prst="line">
              <a:avLst/>
            </a:prstGeom>
            <a:noFill/>
            <a:ln w="28575">
              <a:solidFill>
                <a:srgbClr val="270074"/>
              </a:solidFill>
              <a:round/>
              <a:headEnd/>
              <a:tailEnd type="triangle" w="lg" len="lg"/>
            </a:ln>
            <a:effectLst/>
          </p:spPr>
          <p:txBody>
            <a:bodyPr wrap="none" anchor="ctr"/>
            <a:lstStyle/>
            <a:p>
              <a:endParaRPr lang="ja-JP" altLang="en-US"/>
            </a:p>
          </p:txBody>
        </p:sp>
        <p:sp>
          <p:nvSpPr>
            <p:cNvPr id="193030" name="Line 518"/>
            <p:cNvSpPr>
              <a:spLocks noChangeShapeType="1"/>
            </p:cNvSpPr>
            <p:nvPr/>
          </p:nvSpPr>
          <p:spPr bwMode="auto">
            <a:xfrm flipH="1">
              <a:off x="4180" y="2931"/>
              <a:ext cx="650" cy="156"/>
            </a:xfrm>
            <a:prstGeom prst="line">
              <a:avLst/>
            </a:prstGeom>
            <a:noFill/>
            <a:ln w="28575">
              <a:solidFill>
                <a:srgbClr val="270074"/>
              </a:solidFill>
              <a:round/>
              <a:headEnd/>
              <a:tailEnd type="triangle" w="lg" len="lg"/>
            </a:ln>
            <a:effectLst/>
          </p:spPr>
          <p:txBody>
            <a:bodyPr wrap="none" anchor="ctr"/>
            <a:lstStyle/>
            <a:p>
              <a:endParaRPr lang="ja-JP" altLang="en-US"/>
            </a:p>
          </p:txBody>
        </p:sp>
        <p:sp>
          <p:nvSpPr>
            <p:cNvPr id="193031" name="Line 519"/>
            <p:cNvSpPr>
              <a:spLocks noChangeShapeType="1"/>
            </p:cNvSpPr>
            <p:nvPr/>
          </p:nvSpPr>
          <p:spPr bwMode="auto">
            <a:xfrm flipH="1">
              <a:off x="4379" y="2662"/>
              <a:ext cx="142" cy="113"/>
            </a:xfrm>
            <a:prstGeom prst="line">
              <a:avLst/>
            </a:prstGeom>
            <a:noFill/>
            <a:ln w="28575">
              <a:solidFill>
                <a:srgbClr val="270074"/>
              </a:solidFill>
              <a:round/>
              <a:headEnd/>
              <a:tailEnd type="triangle" w="lg" len="lg"/>
            </a:ln>
            <a:effectLst/>
          </p:spPr>
          <p:txBody>
            <a:bodyPr wrap="none" anchor="ctr"/>
            <a:lstStyle/>
            <a:p>
              <a:endParaRPr lang="ja-JP" altLang="en-US"/>
            </a:p>
          </p:txBody>
        </p:sp>
        <p:sp>
          <p:nvSpPr>
            <p:cNvPr id="193032" name="Freeform 520"/>
            <p:cNvSpPr>
              <a:spLocks/>
            </p:cNvSpPr>
            <p:nvPr/>
          </p:nvSpPr>
          <p:spPr bwMode="auto">
            <a:xfrm>
              <a:off x="4068" y="2414"/>
              <a:ext cx="26" cy="5"/>
            </a:xfrm>
            <a:custGeom>
              <a:avLst/>
              <a:gdLst/>
              <a:ahLst/>
              <a:cxnLst>
                <a:cxn ang="0">
                  <a:pos x="0" y="3"/>
                </a:cxn>
                <a:cxn ang="0">
                  <a:pos x="9" y="8"/>
                </a:cxn>
                <a:cxn ang="0">
                  <a:pos x="29" y="8"/>
                </a:cxn>
                <a:cxn ang="0">
                  <a:pos x="42" y="0"/>
                </a:cxn>
              </a:cxnLst>
              <a:rect l="0" t="0" r="r" b="b"/>
              <a:pathLst>
                <a:path w="42" h="9">
                  <a:moveTo>
                    <a:pt x="0" y="3"/>
                  </a:moveTo>
                  <a:cubicBezTo>
                    <a:pt x="1" y="4"/>
                    <a:pt x="4" y="7"/>
                    <a:pt x="9" y="8"/>
                  </a:cubicBezTo>
                  <a:cubicBezTo>
                    <a:pt x="14" y="9"/>
                    <a:pt x="24" y="9"/>
                    <a:pt x="29" y="8"/>
                  </a:cubicBezTo>
                  <a:cubicBezTo>
                    <a:pt x="34" y="7"/>
                    <a:pt x="40" y="2"/>
                    <a:pt x="42" y="0"/>
                  </a:cubicBezTo>
                </a:path>
              </a:pathLst>
            </a:custGeom>
            <a:noFill/>
            <a:ln w="12700" cap="flat" cmpd="sng">
              <a:solidFill>
                <a:srgbClr val="808080"/>
              </a:solidFill>
              <a:prstDash val="solid"/>
              <a:round/>
              <a:headEnd/>
              <a:tailEnd/>
            </a:ln>
            <a:effectLst/>
          </p:spPr>
          <p:txBody>
            <a:bodyPr wrap="none" anchor="ctr"/>
            <a:lstStyle/>
            <a:p>
              <a:endParaRPr lang="ja-JP" altLang="en-US"/>
            </a:p>
          </p:txBody>
        </p:sp>
        <p:sp>
          <p:nvSpPr>
            <p:cNvPr id="193033" name="Line 521"/>
            <p:cNvSpPr>
              <a:spLocks noChangeShapeType="1"/>
            </p:cNvSpPr>
            <p:nvPr/>
          </p:nvSpPr>
          <p:spPr bwMode="auto">
            <a:xfrm flipH="1">
              <a:off x="4130" y="2437"/>
              <a:ext cx="28" cy="13"/>
            </a:xfrm>
            <a:prstGeom prst="line">
              <a:avLst/>
            </a:prstGeom>
            <a:noFill/>
            <a:ln w="38100">
              <a:solidFill>
                <a:srgbClr val="000000"/>
              </a:solidFill>
              <a:round/>
              <a:headEnd/>
              <a:tailEnd/>
            </a:ln>
            <a:effectLst/>
          </p:spPr>
          <p:txBody>
            <a:bodyPr wrap="none" anchor="ctr"/>
            <a:lstStyle/>
            <a:p>
              <a:endParaRPr lang="ja-JP" altLang="en-US"/>
            </a:p>
          </p:txBody>
        </p:sp>
        <p:sp>
          <p:nvSpPr>
            <p:cNvPr id="193034" name="Line 522"/>
            <p:cNvSpPr>
              <a:spLocks noChangeShapeType="1"/>
            </p:cNvSpPr>
            <p:nvPr/>
          </p:nvSpPr>
          <p:spPr bwMode="auto">
            <a:xfrm flipH="1">
              <a:off x="4117" y="2450"/>
              <a:ext cx="13" cy="5"/>
            </a:xfrm>
            <a:prstGeom prst="line">
              <a:avLst/>
            </a:prstGeom>
            <a:noFill/>
            <a:ln w="28575">
              <a:solidFill>
                <a:srgbClr val="808080"/>
              </a:solidFill>
              <a:round/>
              <a:headEnd/>
              <a:tailEnd/>
            </a:ln>
            <a:effectLst/>
          </p:spPr>
          <p:txBody>
            <a:bodyPr wrap="none" anchor="ctr"/>
            <a:lstStyle/>
            <a:p>
              <a:endParaRPr lang="ja-JP" altLang="en-US"/>
            </a:p>
          </p:txBody>
        </p:sp>
        <p:sp>
          <p:nvSpPr>
            <p:cNvPr id="193035" name="Line 523"/>
            <p:cNvSpPr>
              <a:spLocks noChangeShapeType="1"/>
            </p:cNvSpPr>
            <p:nvPr/>
          </p:nvSpPr>
          <p:spPr bwMode="auto">
            <a:xfrm flipH="1">
              <a:off x="4050" y="2493"/>
              <a:ext cx="2" cy="7"/>
            </a:xfrm>
            <a:prstGeom prst="line">
              <a:avLst/>
            </a:prstGeom>
            <a:noFill/>
            <a:ln w="12700">
              <a:solidFill>
                <a:srgbClr val="000000"/>
              </a:solidFill>
              <a:round/>
              <a:headEnd/>
              <a:tailEnd/>
            </a:ln>
            <a:effectLst/>
          </p:spPr>
          <p:txBody>
            <a:bodyPr wrap="none" anchor="ctr"/>
            <a:lstStyle/>
            <a:p>
              <a:endParaRPr lang="ja-JP" altLang="en-US"/>
            </a:p>
          </p:txBody>
        </p:sp>
        <p:sp>
          <p:nvSpPr>
            <p:cNvPr id="193036" name="Line 524"/>
            <p:cNvSpPr>
              <a:spLocks noChangeShapeType="1"/>
            </p:cNvSpPr>
            <p:nvPr/>
          </p:nvSpPr>
          <p:spPr bwMode="auto">
            <a:xfrm>
              <a:off x="4110" y="2491"/>
              <a:ext cx="2" cy="9"/>
            </a:xfrm>
            <a:prstGeom prst="line">
              <a:avLst/>
            </a:prstGeom>
            <a:noFill/>
            <a:ln w="12700">
              <a:solidFill>
                <a:srgbClr val="000000"/>
              </a:solidFill>
              <a:round/>
              <a:headEnd/>
              <a:tailEnd/>
            </a:ln>
            <a:effectLst/>
          </p:spPr>
          <p:txBody>
            <a:bodyPr wrap="none" anchor="ctr"/>
            <a:lstStyle/>
            <a:p>
              <a:endParaRPr lang="ja-JP" altLang="en-US"/>
            </a:p>
          </p:txBody>
        </p:sp>
        <p:sp>
          <p:nvSpPr>
            <p:cNvPr id="193037" name="Freeform 525"/>
            <p:cNvSpPr>
              <a:spLocks/>
            </p:cNvSpPr>
            <p:nvPr/>
          </p:nvSpPr>
          <p:spPr bwMode="auto">
            <a:xfrm>
              <a:off x="4050" y="2493"/>
              <a:ext cx="62" cy="6"/>
            </a:xfrm>
            <a:custGeom>
              <a:avLst/>
              <a:gdLst/>
              <a:ahLst/>
              <a:cxnLst>
                <a:cxn ang="0">
                  <a:pos x="0" y="0"/>
                </a:cxn>
                <a:cxn ang="0">
                  <a:pos x="33" y="9"/>
                </a:cxn>
                <a:cxn ang="0">
                  <a:pos x="69" y="9"/>
                </a:cxn>
                <a:cxn ang="0">
                  <a:pos x="99" y="0"/>
                </a:cxn>
              </a:cxnLst>
              <a:rect l="0" t="0" r="r" b="b"/>
              <a:pathLst>
                <a:path w="99" h="10">
                  <a:moveTo>
                    <a:pt x="0" y="0"/>
                  </a:moveTo>
                  <a:cubicBezTo>
                    <a:pt x="5" y="1"/>
                    <a:pt x="22" y="8"/>
                    <a:pt x="33" y="9"/>
                  </a:cubicBezTo>
                  <a:cubicBezTo>
                    <a:pt x="44" y="10"/>
                    <a:pt x="58" y="10"/>
                    <a:pt x="69" y="9"/>
                  </a:cubicBezTo>
                  <a:cubicBezTo>
                    <a:pt x="80" y="8"/>
                    <a:pt x="93" y="2"/>
                    <a:pt x="99" y="0"/>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3038" name="Freeform 526"/>
            <p:cNvSpPr>
              <a:spLocks/>
            </p:cNvSpPr>
            <p:nvPr/>
          </p:nvSpPr>
          <p:spPr bwMode="auto">
            <a:xfrm>
              <a:off x="4049" y="2498"/>
              <a:ext cx="63" cy="11"/>
            </a:xfrm>
            <a:custGeom>
              <a:avLst/>
              <a:gdLst/>
              <a:ahLst/>
              <a:cxnLst>
                <a:cxn ang="0">
                  <a:pos x="0" y="0"/>
                </a:cxn>
                <a:cxn ang="0">
                  <a:pos x="24" y="15"/>
                </a:cxn>
                <a:cxn ang="0">
                  <a:pos x="84" y="12"/>
                </a:cxn>
                <a:cxn ang="0">
                  <a:pos x="102" y="0"/>
                </a:cxn>
              </a:cxnLst>
              <a:rect l="0" t="0" r="r" b="b"/>
              <a:pathLst>
                <a:path w="102" h="17">
                  <a:moveTo>
                    <a:pt x="0" y="0"/>
                  </a:moveTo>
                  <a:cubicBezTo>
                    <a:pt x="4" y="2"/>
                    <a:pt x="10" y="13"/>
                    <a:pt x="24" y="15"/>
                  </a:cubicBezTo>
                  <a:cubicBezTo>
                    <a:pt x="38" y="17"/>
                    <a:pt x="71" y="14"/>
                    <a:pt x="84" y="12"/>
                  </a:cubicBezTo>
                  <a:cubicBezTo>
                    <a:pt x="97" y="10"/>
                    <a:pt x="98" y="2"/>
                    <a:pt x="102" y="0"/>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3039" name="Freeform 527"/>
            <p:cNvSpPr>
              <a:spLocks/>
            </p:cNvSpPr>
            <p:nvPr/>
          </p:nvSpPr>
          <p:spPr bwMode="auto">
            <a:xfrm>
              <a:off x="4067" y="2439"/>
              <a:ext cx="29" cy="4"/>
            </a:xfrm>
            <a:custGeom>
              <a:avLst/>
              <a:gdLst/>
              <a:ahLst/>
              <a:cxnLst>
                <a:cxn ang="0">
                  <a:pos x="0" y="0"/>
                </a:cxn>
                <a:cxn ang="0">
                  <a:pos x="15" y="6"/>
                </a:cxn>
                <a:cxn ang="0">
                  <a:pos x="30" y="6"/>
                </a:cxn>
                <a:cxn ang="0">
                  <a:pos x="46" y="2"/>
                </a:cxn>
              </a:cxnLst>
              <a:rect l="0" t="0" r="r" b="b"/>
              <a:pathLst>
                <a:path w="46" h="7">
                  <a:moveTo>
                    <a:pt x="0" y="0"/>
                  </a:moveTo>
                  <a:cubicBezTo>
                    <a:pt x="2" y="1"/>
                    <a:pt x="10" y="5"/>
                    <a:pt x="15" y="6"/>
                  </a:cubicBezTo>
                  <a:cubicBezTo>
                    <a:pt x="20" y="7"/>
                    <a:pt x="25" y="7"/>
                    <a:pt x="30" y="6"/>
                  </a:cubicBezTo>
                  <a:cubicBezTo>
                    <a:pt x="35" y="5"/>
                    <a:pt x="43" y="3"/>
                    <a:pt x="46" y="2"/>
                  </a:cubicBezTo>
                </a:path>
              </a:pathLst>
            </a:custGeom>
            <a:noFill/>
            <a:ln w="12700" cap="flat" cmpd="sng">
              <a:solidFill>
                <a:srgbClr val="000000"/>
              </a:solidFill>
              <a:prstDash val="solid"/>
              <a:round/>
              <a:headEnd/>
              <a:tailEnd/>
            </a:ln>
            <a:effectLst/>
          </p:spPr>
          <p:txBody>
            <a:bodyPr wrap="none" anchor="ctr"/>
            <a:lstStyle/>
            <a:p>
              <a:endParaRPr lang="ja-JP" altLang="en-US"/>
            </a:p>
          </p:txBody>
        </p:sp>
        <p:sp>
          <p:nvSpPr>
            <p:cNvPr id="193040" name="Line 528"/>
            <p:cNvSpPr>
              <a:spLocks noChangeShapeType="1"/>
            </p:cNvSpPr>
            <p:nvPr/>
          </p:nvSpPr>
          <p:spPr bwMode="auto">
            <a:xfrm flipV="1">
              <a:off x="3359" y="2510"/>
              <a:ext cx="48" cy="39"/>
            </a:xfrm>
            <a:prstGeom prst="line">
              <a:avLst/>
            </a:prstGeom>
            <a:noFill/>
            <a:ln w="12700">
              <a:solidFill>
                <a:srgbClr val="000000"/>
              </a:solidFill>
              <a:round/>
              <a:headEnd/>
              <a:tailEnd/>
            </a:ln>
            <a:effectLst/>
          </p:spPr>
          <p:txBody>
            <a:bodyPr wrap="none" anchor="ctr"/>
            <a:lstStyle/>
            <a:p>
              <a:endParaRPr lang="ja-JP" altLang="en-US"/>
            </a:p>
          </p:txBody>
        </p:sp>
        <p:sp>
          <p:nvSpPr>
            <p:cNvPr id="193041" name="Line 529"/>
            <p:cNvSpPr>
              <a:spLocks noChangeShapeType="1"/>
            </p:cNvSpPr>
            <p:nvPr/>
          </p:nvSpPr>
          <p:spPr bwMode="auto">
            <a:xfrm flipH="1" flipV="1">
              <a:off x="3161" y="2528"/>
              <a:ext cx="198" cy="21"/>
            </a:xfrm>
            <a:prstGeom prst="line">
              <a:avLst/>
            </a:prstGeom>
            <a:noFill/>
            <a:ln w="12700">
              <a:solidFill>
                <a:srgbClr val="000000"/>
              </a:solidFill>
              <a:round/>
              <a:headEnd/>
              <a:tailEnd/>
            </a:ln>
            <a:effectLst/>
          </p:spPr>
          <p:txBody>
            <a:bodyPr wrap="none" anchor="ctr"/>
            <a:lstStyle/>
            <a:p>
              <a:endParaRPr lang="ja-JP" altLang="en-US"/>
            </a:p>
          </p:txBody>
        </p:sp>
        <p:sp>
          <p:nvSpPr>
            <p:cNvPr id="193042" name="Line 530"/>
            <p:cNvSpPr>
              <a:spLocks noChangeShapeType="1"/>
            </p:cNvSpPr>
            <p:nvPr/>
          </p:nvSpPr>
          <p:spPr bwMode="auto">
            <a:xfrm flipH="1" flipV="1">
              <a:off x="3183" y="2468"/>
              <a:ext cx="224" cy="24"/>
            </a:xfrm>
            <a:prstGeom prst="line">
              <a:avLst/>
            </a:prstGeom>
            <a:noFill/>
            <a:ln w="12700">
              <a:solidFill>
                <a:srgbClr val="000000"/>
              </a:solidFill>
              <a:round/>
              <a:headEnd/>
              <a:tailEnd/>
            </a:ln>
            <a:effectLst/>
          </p:spPr>
          <p:txBody>
            <a:bodyPr wrap="none" anchor="ctr"/>
            <a:lstStyle/>
            <a:p>
              <a:endParaRPr lang="ja-JP" altLang="en-US"/>
            </a:p>
          </p:txBody>
        </p:sp>
        <p:sp>
          <p:nvSpPr>
            <p:cNvPr id="193043" name="Line 531"/>
            <p:cNvSpPr>
              <a:spLocks noChangeShapeType="1"/>
            </p:cNvSpPr>
            <p:nvPr/>
          </p:nvSpPr>
          <p:spPr bwMode="auto">
            <a:xfrm flipV="1">
              <a:off x="3166" y="2468"/>
              <a:ext cx="16" cy="16"/>
            </a:xfrm>
            <a:prstGeom prst="line">
              <a:avLst/>
            </a:prstGeom>
            <a:noFill/>
            <a:ln w="12700">
              <a:solidFill>
                <a:srgbClr val="000000"/>
              </a:solidFill>
              <a:round/>
              <a:headEnd/>
              <a:tailEnd/>
            </a:ln>
            <a:effectLst/>
          </p:spPr>
          <p:txBody>
            <a:bodyPr wrap="none" anchor="ctr"/>
            <a:lstStyle/>
            <a:p>
              <a:endParaRPr lang="ja-JP" altLang="en-US"/>
            </a:p>
          </p:txBody>
        </p:sp>
        <p:sp>
          <p:nvSpPr>
            <p:cNvPr id="193044" name="Line 532"/>
            <p:cNvSpPr>
              <a:spLocks noChangeShapeType="1"/>
            </p:cNvSpPr>
            <p:nvPr/>
          </p:nvSpPr>
          <p:spPr bwMode="auto">
            <a:xfrm>
              <a:off x="4329" y="3317"/>
              <a:ext cx="0" cy="341"/>
            </a:xfrm>
            <a:prstGeom prst="line">
              <a:avLst/>
            </a:prstGeom>
            <a:noFill/>
            <a:ln w="28575">
              <a:solidFill>
                <a:srgbClr val="000000"/>
              </a:solidFill>
              <a:round/>
              <a:headEnd/>
              <a:tailEnd/>
            </a:ln>
            <a:effectLst/>
          </p:spPr>
          <p:txBody>
            <a:bodyPr wrap="none" anchor="ctr"/>
            <a:lstStyle/>
            <a:p>
              <a:endParaRPr lang="ja-JP" altLang="en-US"/>
            </a:p>
          </p:txBody>
        </p:sp>
        <p:sp>
          <p:nvSpPr>
            <p:cNvPr id="193045" name="Line 533"/>
            <p:cNvSpPr>
              <a:spLocks noChangeShapeType="1"/>
            </p:cNvSpPr>
            <p:nvPr/>
          </p:nvSpPr>
          <p:spPr bwMode="auto">
            <a:xfrm flipH="1">
              <a:off x="3735" y="3229"/>
              <a:ext cx="0" cy="340"/>
            </a:xfrm>
            <a:prstGeom prst="line">
              <a:avLst/>
            </a:prstGeom>
            <a:noFill/>
            <a:ln w="28575">
              <a:solidFill>
                <a:srgbClr val="000000"/>
              </a:solidFill>
              <a:round/>
              <a:headEnd/>
              <a:tailEnd/>
            </a:ln>
            <a:effectLst/>
          </p:spPr>
          <p:txBody>
            <a:bodyPr wrap="none" anchor="ctr"/>
            <a:lstStyle/>
            <a:p>
              <a:endParaRPr lang="ja-JP" altLang="en-US"/>
            </a:p>
          </p:txBody>
        </p:sp>
        <p:sp>
          <p:nvSpPr>
            <p:cNvPr id="193046" name="Line 534"/>
            <p:cNvSpPr>
              <a:spLocks noChangeShapeType="1"/>
            </p:cNvSpPr>
            <p:nvPr/>
          </p:nvSpPr>
          <p:spPr bwMode="auto">
            <a:xfrm>
              <a:off x="3211" y="2583"/>
              <a:ext cx="6" cy="278"/>
            </a:xfrm>
            <a:prstGeom prst="line">
              <a:avLst/>
            </a:prstGeom>
            <a:noFill/>
            <a:ln w="38100">
              <a:solidFill>
                <a:srgbClr val="808000"/>
              </a:solidFill>
              <a:round/>
              <a:headEnd/>
              <a:tailEnd/>
            </a:ln>
            <a:effectLst/>
          </p:spPr>
          <p:txBody>
            <a:bodyPr wrap="none" anchor="ctr"/>
            <a:lstStyle/>
            <a:p>
              <a:endParaRPr lang="ja-JP" altLang="en-US"/>
            </a:p>
          </p:txBody>
        </p:sp>
        <p:sp>
          <p:nvSpPr>
            <p:cNvPr id="193047" name="Line 535"/>
            <p:cNvSpPr>
              <a:spLocks noChangeShapeType="1"/>
            </p:cNvSpPr>
            <p:nvPr/>
          </p:nvSpPr>
          <p:spPr bwMode="auto">
            <a:xfrm flipH="1" flipV="1">
              <a:off x="3356" y="2601"/>
              <a:ext cx="3" cy="206"/>
            </a:xfrm>
            <a:prstGeom prst="line">
              <a:avLst/>
            </a:prstGeom>
            <a:noFill/>
            <a:ln w="38100">
              <a:solidFill>
                <a:srgbClr val="808000"/>
              </a:solidFill>
              <a:round/>
              <a:headEnd/>
              <a:tailEnd/>
            </a:ln>
            <a:effectLst/>
          </p:spPr>
          <p:txBody>
            <a:bodyPr wrap="none" anchor="ctr"/>
            <a:lstStyle/>
            <a:p>
              <a:endParaRPr lang="ja-JP" altLang="en-US"/>
            </a:p>
          </p:txBody>
        </p:sp>
        <p:sp>
          <p:nvSpPr>
            <p:cNvPr id="193048" name="Text Box 536"/>
            <p:cNvSpPr txBox="1">
              <a:spLocks noChangeArrowheads="1"/>
            </p:cNvSpPr>
            <p:nvPr/>
          </p:nvSpPr>
          <p:spPr bwMode="auto">
            <a:xfrm>
              <a:off x="3470" y="1570"/>
              <a:ext cx="682" cy="192"/>
            </a:xfrm>
            <a:prstGeom prst="rect">
              <a:avLst/>
            </a:prstGeom>
            <a:noFill/>
            <a:ln w="12700" algn="ctr">
              <a:noFill/>
              <a:miter lim="800000"/>
              <a:headEnd/>
              <a:tailEnd/>
            </a:ln>
            <a:effectLst/>
          </p:spPr>
          <p:txBody>
            <a:bodyPr wrap="none" lIns="90000" tIns="46800" rIns="90000" bIns="46800">
              <a:spAutoFit/>
            </a:bodyPr>
            <a:lstStyle/>
            <a:p>
              <a:r>
                <a:rPr lang="ja-JP" altLang="en-US" sz="1400">
                  <a:solidFill>
                    <a:srgbClr val="000000"/>
                  </a:solidFill>
                </a:rPr>
                <a:t>コンピュータ</a:t>
              </a:r>
            </a:p>
          </p:txBody>
        </p:sp>
        <p:sp>
          <p:nvSpPr>
            <p:cNvPr id="193049" name="Text Box 537"/>
            <p:cNvSpPr txBox="1">
              <a:spLocks noChangeArrowheads="1"/>
            </p:cNvSpPr>
            <p:nvPr/>
          </p:nvSpPr>
          <p:spPr bwMode="auto">
            <a:xfrm>
              <a:off x="4260" y="1169"/>
              <a:ext cx="888" cy="192"/>
            </a:xfrm>
            <a:prstGeom prst="rect">
              <a:avLst/>
            </a:prstGeom>
            <a:noFill/>
            <a:ln w="12700" algn="ctr">
              <a:noFill/>
              <a:miter lim="800000"/>
              <a:headEnd/>
              <a:tailEnd/>
            </a:ln>
            <a:effectLst/>
          </p:spPr>
          <p:txBody>
            <a:bodyPr wrap="none" lIns="90000" tIns="46800" rIns="90000" bIns="46800">
              <a:spAutoFit/>
            </a:bodyPr>
            <a:lstStyle/>
            <a:p>
              <a:r>
                <a:rPr lang="ja-JP" altLang="en-US" sz="1400">
                  <a:solidFill>
                    <a:srgbClr val="000000"/>
                  </a:solidFill>
                </a:rPr>
                <a:t>モノクロ</a:t>
              </a:r>
              <a:r>
                <a:rPr lang="en-US" altLang="ja-JP" sz="1400">
                  <a:solidFill>
                    <a:srgbClr val="000000"/>
                  </a:solidFill>
                </a:rPr>
                <a:t>TV</a:t>
              </a:r>
              <a:r>
                <a:rPr lang="ja-JP" altLang="en-US" sz="1400">
                  <a:solidFill>
                    <a:srgbClr val="000000"/>
                  </a:solidFill>
                </a:rPr>
                <a:t>カメラ</a:t>
              </a:r>
            </a:p>
          </p:txBody>
        </p:sp>
        <p:sp>
          <p:nvSpPr>
            <p:cNvPr id="193050" name="Text Box 538"/>
            <p:cNvSpPr txBox="1">
              <a:spLocks noChangeArrowheads="1"/>
            </p:cNvSpPr>
            <p:nvPr/>
          </p:nvSpPr>
          <p:spPr bwMode="auto">
            <a:xfrm>
              <a:off x="4286" y="1752"/>
              <a:ext cx="1021" cy="192"/>
            </a:xfrm>
            <a:prstGeom prst="rect">
              <a:avLst/>
            </a:prstGeom>
            <a:noFill/>
            <a:ln w="12700" algn="ctr">
              <a:noFill/>
              <a:miter lim="800000"/>
              <a:headEnd/>
              <a:tailEnd/>
            </a:ln>
            <a:effectLst/>
          </p:spPr>
          <p:txBody>
            <a:bodyPr wrap="none" lIns="90000" tIns="46800" rIns="90000" bIns="46800">
              <a:spAutoFit/>
            </a:bodyPr>
            <a:lstStyle/>
            <a:p>
              <a:r>
                <a:rPr lang="en-US" altLang="ja-JP" sz="1400">
                  <a:solidFill>
                    <a:srgbClr val="000000"/>
                  </a:solidFill>
                </a:rPr>
                <a:t>IR/UV</a:t>
              </a:r>
              <a:r>
                <a:rPr lang="ja-JP" altLang="en-US" sz="1400">
                  <a:solidFill>
                    <a:srgbClr val="000000"/>
                  </a:solidFill>
                </a:rPr>
                <a:t>カットフィルタ</a:t>
              </a:r>
            </a:p>
          </p:txBody>
        </p:sp>
        <p:sp>
          <p:nvSpPr>
            <p:cNvPr id="193051" name="Text Box 539"/>
            <p:cNvSpPr txBox="1">
              <a:spLocks noChangeArrowheads="1"/>
            </p:cNvSpPr>
            <p:nvPr/>
          </p:nvSpPr>
          <p:spPr bwMode="auto">
            <a:xfrm>
              <a:off x="4565" y="2251"/>
              <a:ext cx="674" cy="192"/>
            </a:xfrm>
            <a:prstGeom prst="rect">
              <a:avLst/>
            </a:prstGeom>
            <a:noFill/>
            <a:ln w="12700" algn="ctr">
              <a:noFill/>
              <a:miter lim="800000"/>
              <a:headEnd/>
              <a:tailEnd/>
            </a:ln>
            <a:effectLst/>
          </p:spPr>
          <p:txBody>
            <a:bodyPr wrap="none" lIns="90000" tIns="46800" rIns="90000" bIns="46800">
              <a:spAutoFit/>
            </a:bodyPr>
            <a:lstStyle/>
            <a:p>
              <a:r>
                <a:rPr lang="ja-JP" altLang="en-US" sz="1400">
                  <a:solidFill>
                    <a:srgbClr val="000000"/>
                  </a:solidFill>
                </a:rPr>
                <a:t>電動偏光板</a:t>
              </a:r>
            </a:p>
          </p:txBody>
        </p:sp>
        <p:sp>
          <p:nvSpPr>
            <p:cNvPr id="193052" name="Text Box 540"/>
            <p:cNvSpPr txBox="1">
              <a:spLocks noChangeArrowheads="1"/>
            </p:cNvSpPr>
            <p:nvPr/>
          </p:nvSpPr>
          <p:spPr bwMode="auto">
            <a:xfrm>
              <a:off x="4332" y="2467"/>
              <a:ext cx="997" cy="192"/>
            </a:xfrm>
            <a:prstGeom prst="rect">
              <a:avLst/>
            </a:prstGeom>
            <a:noFill/>
            <a:ln w="12700" algn="ctr">
              <a:noFill/>
              <a:miter lim="800000"/>
              <a:headEnd/>
              <a:tailEnd/>
            </a:ln>
            <a:effectLst/>
          </p:spPr>
          <p:txBody>
            <a:bodyPr wrap="none" lIns="90000" tIns="46800" rIns="90000" bIns="46800">
              <a:spAutoFit/>
            </a:bodyPr>
            <a:lstStyle/>
            <a:p>
              <a:r>
                <a:rPr lang="ja-JP" altLang="en-US" sz="1400">
                  <a:solidFill>
                    <a:srgbClr val="000000"/>
                  </a:solidFill>
                </a:rPr>
                <a:t>ジオデジックドーム</a:t>
              </a:r>
            </a:p>
          </p:txBody>
        </p:sp>
        <p:sp>
          <p:nvSpPr>
            <p:cNvPr id="193053" name="Text Box 541"/>
            <p:cNvSpPr txBox="1">
              <a:spLocks noChangeArrowheads="1"/>
            </p:cNvSpPr>
            <p:nvPr/>
          </p:nvSpPr>
          <p:spPr bwMode="auto">
            <a:xfrm>
              <a:off x="2964" y="3566"/>
              <a:ext cx="1005" cy="192"/>
            </a:xfrm>
            <a:prstGeom prst="rect">
              <a:avLst/>
            </a:prstGeom>
            <a:noFill/>
            <a:ln w="12700" algn="ctr">
              <a:noFill/>
              <a:miter lim="800000"/>
              <a:headEnd/>
              <a:tailEnd/>
            </a:ln>
            <a:effectLst/>
          </p:spPr>
          <p:txBody>
            <a:bodyPr wrap="none" lIns="90000" tIns="46800" rIns="90000" bIns="46800">
              <a:spAutoFit/>
            </a:bodyPr>
            <a:lstStyle/>
            <a:p>
              <a:r>
                <a:rPr lang="ja-JP" altLang="en-US" sz="1400">
                  <a:solidFill>
                    <a:srgbClr val="000000"/>
                  </a:solidFill>
                </a:rPr>
                <a:t>偏光板コントローラ</a:t>
              </a:r>
            </a:p>
          </p:txBody>
        </p:sp>
        <p:sp>
          <p:nvSpPr>
            <p:cNvPr id="193054" name="Text Box 542"/>
            <p:cNvSpPr txBox="1">
              <a:spLocks noChangeArrowheads="1"/>
            </p:cNvSpPr>
            <p:nvPr/>
          </p:nvSpPr>
          <p:spPr bwMode="auto">
            <a:xfrm>
              <a:off x="4431" y="3566"/>
              <a:ext cx="891" cy="192"/>
            </a:xfrm>
            <a:prstGeom prst="rect">
              <a:avLst/>
            </a:prstGeom>
            <a:noFill/>
            <a:ln w="12700" algn="ctr">
              <a:noFill/>
              <a:miter lim="800000"/>
              <a:headEnd/>
              <a:tailEnd/>
            </a:ln>
            <a:effectLst/>
          </p:spPr>
          <p:txBody>
            <a:bodyPr wrap="none" lIns="90000" tIns="46800" rIns="90000" bIns="46800">
              <a:spAutoFit/>
            </a:bodyPr>
            <a:lstStyle/>
            <a:p>
              <a:r>
                <a:rPr lang="ja-JP" altLang="en-US" sz="1400">
                  <a:solidFill>
                    <a:srgbClr val="000000"/>
                  </a:solidFill>
                </a:rPr>
                <a:t>内部に透明物体</a:t>
              </a:r>
            </a:p>
          </p:txBody>
        </p:sp>
        <p:sp>
          <p:nvSpPr>
            <p:cNvPr id="193055" name="Text Box 543"/>
            <p:cNvSpPr txBox="1">
              <a:spLocks noChangeArrowheads="1"/>
            </p:cNvSpPr>
            <p:nvPr/>
          </p:nvSpPr>
          <p:spPr bwMode="auto">
            <a:xfrm>
              <a:off x="4653" y="3283"/>
              <a:ext cx="631" cy="192"/>
            </a:xfrm>
            <a:prstGeom prst="rect">
              <a:avLst/>
            </a:prstGeom>
            <a:noFill/>
            <a:ln w="12700" algn="ctr">
              <a:noFill/>
              <a:miter lim="800000"/>
              <a:headEnd/>
              <a:tailEnd/>
            </a:ln>
            <a:effectLst/>
          </p:spPr>
          <p:txBody>
            <a:bodyPr wrap="none" lIns="90000" tIns="46800" rIns="90000" bIns="46800">
              <a:spAutoFit/>
            </a:bodyPr>
            <a:lstStyle/>
            <a:p>
              <a:r>
                <a:rPr lang="en-US" altLang="ja-JP" sz="1400">
                  <a:solidFill>
                    <a:srgbClr val="000000"/>
                  </a:solidFill>
                </a:rPr>
                <a:t>40W</a:t>
              </a:r>
              <a:r>
                <a:rPr lang="ja-JP" altLang="en-US" sz="1400">
                  <a:solidFill>
                    <a:srgbClr val="000000"/>
                  </a:solidFill>
                </a:rPr>
                <a:t>ランプ</a:t>
              </a:r>
            </a:p>
          </p:txBody>
        </p:sp>
        <p:sp>
          <p:nvSpPr>
            <p:cNvPr id="193056" name="Text Box 544"/>
            <p:cNvSpPr txBox="1">
              <a:spLocks noChangeArrowheads="1"/>
            </p:cNvSpPr>
            <p:nvPr/>
          </p:nvSpPr>
          <p:spPr bwMode="auto">
            <a:xfrm>
              <a:off x="4513" y="2750"/>
              <a:ext cx="791" cy="192"/>
            </a:xfrm>
            <a:prstGeom prst="rect">
              <a:avLst/>
            </a:prstGeom>
            <a:noFill/>
            <a:ln w="12700" algn="ctr">
              <a:noFill/>
              <a:miter lim="800000"/>
              <a:headEnd/>
              <a:tailEnd/>
            </a:ln>
            <a:effectLst/>
          </p:spPr>
          <p:txBody>
            <a:bodyPr wrap="none" lIns="90000" tIns="46800" rIns="90000" bIns="46800">
              <a:spAutoFit/>
            </a:bodyPr>
            <a:lstStyle/>
            <a:p>
              <a:r>
                <a:rPr lang="ja-JP" altLang="en-US" sz="1400">
                  <a:solidFill>
                    <a:srgbClr val="000000"/>
                  </a:solidFill>
                </a:rPr>
                <a:t>プラスチック球</a:t>
              </a:r>
            </a:p>
          </p:txBody>
        </p:sp>
      </p:grpSp>
      <p:sp>
        <p:nvSpPr>
          <p:cNvPr id="192514" name="Rectangle 2"/>
          <p:cNvSpPr>
            <a:spLocks noGrp="1" noChangeArrowheads="1"/>
          </p:cNvSpPr>
          <p:nvPr>
            <p:ph type="title"/>
          </p:nvPr>
        </p:nvSpPr>
        <p:spPr/>
        <p:txBody>
          <a:bodyPr/>
          <a:lstStyle/>
          <a:p>
            <a:r>
              <a:rPr lang="ja-JP" altLang="en-US" dirty="0"/>
              <a:t>計測装置コクーン </a:t>
            </a:r>
            <a:r>
              <a:rPr lang="en-US" altLang="ja-JP" dirty="0"/>
              <a:t>[1]</a:t>
            </a:r>
            <a:endParaRPr lang="ja-JP" altLang="en-US" dirty="0"/>
          </a:p>
        </p:txBody>
      </p:sp>
      <p:pic>
        <p:nvPicPr>
          <p:cNvPr id="192515" name="Picture 3" descr="DSC00254"/>
          <p:cNvPicPr>
            <a:picLocks noChangeAspect="1" noChangeArrowheads="1"/>
          </p:cNvPicPr>
          <p:nvPr/>
        </p:nvPicPr>
        <p:blipFill>
          <a:blip r:embed="rId2" cstate="print"/>
          <a:srcRect/>
          <a:stretch>
            <a:fillRect/>
          </a:stretch>
        </p:blipFill>
        <p:spPr bwMode="auto">
          <a:xfrm>
            <a:off x="4862513" y="478260"/>
            <a:ext cx="3727450" cy="4967287"/>
          </a:xfrm>
          <a:prstGeom prst="rect">
            <a:avLst/>
          </a:prstGeom>
          <a:noFill/>
        </p:spPr>
      </p:pic>
    </p:spTree>
    <p:extLst>
      <p:ext uri="{BB962C8B-B14F-4D97-AF65-F5344CB8AC3E}">
        <p14:creationId xmlns:p14="http://schemas.microsoft.com/office/powerpoint/2010/main" val="23491252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ja-JP" dirty="0"/>
              <a:t>Shape estimation [1]</a:t>
            </a:r>
            <a:endParaRPr lang="ja-JP" altLang="en-US" dirty="0"/>
          </a:p>
        </p:txBody>
      </p:sp>
      <p:pic>
        <p:nvPicPr>
          <p:cNvPr id="48131" name="Picture 40" descr="doctorprevious"/>
          <p:cNvPicPr>
            <a:picLocks noChangeAspect="1" noChangeArrowheads="1"/>
          </p:cNvPicPr>
          <p:nvPr/>
        </p:nvPicPr>
        <p:blipFill>
          <a:blip r:embed="rId2"/>
          <a:srcRect/>
          <a:stretch>
            <a:fillRect/>
          </a:stretch>
        </p:blipFill>
        <p:spPr bwMode="auto">
          <a:xfrm>
            <a:off x="1260475" y="3137322"/>
            <a:ext cx="2087563" cy="1731963"/>
          </a:xfrm>
          <a:prstGeom prst="rect">
            <a:avLst/>
          </a:prstGeom>
          <a:noFill/>
          <a:ln w="9525">
            <a:noFill/>
            <a:miter lim="800000"/>
            <a:headEnd/>
            <a:tailEnd/>
          </a:ln>
        </p:spPr>
      </p:pic>
      <p:sp>
        <p:nvSpPr>
          <p:cNvPr id="48132" name="Text Box 50"/>
          <p:cNvSpPr txBox="1">
            <a:spLocks noChangeArrowheads="1"/>
          </p:cNvSpPr>
          <p:nvPr/>
        </p:nvSpPr>
        <p:spPr bwMode="auto">
          <a:xfrm>
            <a:off x="684213" y="4888335"/>
            <a:ext cx="1412864" cy="371513"/>
          </a:xfrm>
          <a:prstGeom prst="rect">
            <a:avLst/>
          </a:prstGeom>
          <a:noFill/>
          <a:ln w="12700" algn="ctr">
            <a:noFill/>
            <a:miter lim="800000"/>
            <a:headEnd/>
            <a:tailEnd/>
          </a:ln>
        </p:spPr>
        <p:txBody>
          <a:bodyPr wrap="none" lIns="90000" tIns="46800" rIns="90000" bIns="46800">
            <a:spAutoFit/>
          </a:bodyPr>
          <a:lstStyle/>
          <a:p>
            <a:r>
              <a:rPr lang="en-US" altLang="ja-JP" dirty="0"/>
              <a:t>Initial shape</a:t>
            </a:r>
            <a:endParaRPr lang="ja-JP" altLang="en-US" dirty="0"/>
          </a:p>
        </p:txBody>
      </p:sp>
      <p:sp>
        <p:nvSpPr>
          <p:cNvPr id="48133" name="AutoShape 46"/>
          <p:cNvSpPr>
            <a:spLocks noChangeArrowheads="1"/>
          </p:cNvSpPr>
          <p:nvPr/>
        </p:nvSpPr>
        <p:spPr bwMode="auto">
          <a:xfrm>
            <a:off x="395288" y="3069060"/>
            <a:ext cx="3816350" cy="2447925"/>
          </a:xfrm>
          <a:prstGeom prst="roundRect">
            <a:avLst>
              <a:gd name="adj" fmla="val 16667"/>
            </a:avLst>
          </a:prstGeom>
          <a:noFill/>
          <a:ln w="12700">
            <a:solidFill>
              <a:schemeClr val="tx1"/>
            </a:solidFill>
            <a:round/>
            <a:headEnd/>
            <a:tailEnd/>
          </a:ln>
        </p:spPr>
        <p:txBody>
          <a:bodyPr lIns="90000" tIns="46800" rIns="90000" bIns="46800" anchor="ctr">
            <a:spAutoFit/>
          </a:bodyPr>
          <a:lstStyle/>
          <a:p>
            <a:endParaRPr lang="ja-JP" altLang="en-US"/>
          </a:p>
        </p:txBody>
      </p:sp>
      <p:pic>
        <p:nvPicPr>
          <p:cNvPr id="48134" name="Picture 35" descr="shading"/>
          <p:cNvPicPr>
            <a:picLocks noChangeAspect="1" noChangeArrowheads="1" noCrop="1"/>
          </p:cNvPicPr>
          <p:nvPr/>
        </p:nvPicPr>
        <p:blipFill>
          <a:blip r:embed="rId3"/>
          <a:srcRect/>
          <a:stretch>
            <a:fillRect/>
          </a:stretch>
        </p:blipFill>
        <p:spPr bwMode="auto">
          <a:xfrm>
            <a:off x="4932363" y="548110"/>
            <a:ext cx="3384550" cy="2411412"/>
          </a:xfrm>
          <a:prstGeom prst="rect">
            <a:avLst/>
          </a:prstGeom>
          <a:noFill/>
          <a:ln w="9525">
            <a:noFill/>
            <a:miter lim="800000"/>
            <a:headEnd/>
            <a:tailEnd/>
          </a:ln>
        </p:spPr>
      </p:pic>
      <p:sp>
        <p:nvSpPr>
          <p:cNvPr id="48135" name="Text Box 39"/>
          <p:cNvSpPr txBox="1">
            <a:spLocks noChangeArrowheads="1"/>
          </p:cNvSpPr>
          <p:nvPr/>
        </p:nvSpPr>
        <p:spPr bwMode="auto">
          <a:xfrm>
            <a:off x="6084888" y="2996035"/>
            <a:ext cx="1900177" cy="371513"/>
          </a:xfrm>
          <a:prstGeom prst="rect">
            <a:avLst/>
          </a:prstGeom>
          <a:noFill/>
          <a:ln w="12700" algn="ctr">
            <a:noFill/>
            <a:miter lim="800000"/>
            <a:headEnd/>
            <a:tailEnd/>
          </a:ln>
        </p:spPr>
        <p:txBody>
          <a:bodyPr wrap="none" lIns="90000" tIns="46800" rIns="90000" bIns="46800">
            <a:spAutoFit/>
          </a:bodyPr>
          <a:lstStyle/>
          <a:p>
            <a:r>
              <a:rPr lang="en-US" altLang="ja-JP" dirty="0"/>
              <a:t>Estimated shape</a:t>
            </a:r>
            <a:endParaRPr lang="ja-JP" altLang="en-US" dirty="0"/>
          </a:p>
        </p:txBody>
      </p:sp>
      <p:sp>
        <p:nvSpPr>
          <p:cNvPr id="48136" name="AutoShape 51"/>
          <p:cNvSpPr>
            <a:spLocks noChangeArrowheads="1"/>
          </p:cNvSpPr>
          <p:nvPr/>
        </p:nvSpPr>
        <p:spPr bwMode="auto">
          <a:xfrm>
            <a:off x="4643438" y="476672"/>
            <a:ext cx="4032250" cy="5040313"/>
          </a:xfrm>
          <a:prstGeom prst="roundRect">
            <a:avLst>
              <a:gd name="adj" fmla="val 8634"/>
            </a:avLst>
          </a:prstGeom>
          <a:noFill/>
          <a:ln w="12700">
            <a:solidFill>
              <a:schemeClr val="tx1"/>
            </a:solidFill>
            <a:round/>
            <a:headEnd/>
            <a:tailEnd/>
          </a:ln>
        </p:spPr>
        <p:txBody>
          <a:bodyPr lIns="90000" tIns="46800" rIns="90000" bIns="46800" anchor="ctr">
            <a:spAutoFit/>
          </a:bodyPr>
          <a:lstStyle/>
          <a:p>
            <a:endParaRPr lang="ja-JP" altLang="en-US"/>
          </a:p>
        </p:txBody>
      </p:sp>
      <p:pic>
        <p:nvPicPr>
          <p:cNvPr id="48137" name="Picture 56" descr="heartraytracing"/>
          <p:cNvPicPr>
            <a:picLocks noChangeAspect="1" noChangeArrowheads="1" noCrop="1"/>
          </p:cNvPicPr>
          <p:nvPr/>
        </p:nvPicPr>
        <p:blipFill>
          <a:blip r:embed="rId4"/>
          <a:srcRect/>
          <a:stretch>
            <a:fillRect/>
          </a:stretch>
        </p:blipFill>
        <p:spPr bwMode="auto">
          <a:xfrm>
            <a:off x="4932363" y="3537372"/>
            <a:ext cx="3384550" cy="1692275"/>
          </a:xfrm>
          <a:prstGeom prst="rect">
            <a:avLst/>
          </a:prstGeom>
          <a:noFill/>
          <a:ln w="9525">
            <a:noFill/>
            <a:miter lim="800000"/>
            <a:headEnd/>
            <a:tailEnd/>
          </a:ln>
        </p:spPr>
      </p:pic>
      <p:sp>
        <p:nvSpPr>
          <p:cNvPr id="48138" name="AutoShape 57"/>
          <p:cNvSpPr>
            <a:spLocks noChangeArrowheads="1"/>
          </p:cNvSpPr>
          <p:nvPr/>
        </p:nvSpPr>
        <p:spPr bwMode="auto">
          <a:xfrm>
            <a:off x="4283075" y="2851572"/>
            <a:ext cx="288925" cy="288925"/>
          </a:xfrm>
          <a:prstGeom prst="rightArrow">
            <a:avLst>
              <a:gd name="adj1" fmla="val 50000"/>
              <a:gd name="adj2" fmla="val 25000"/>
            </a:avLst>
          </a:prstGeom>
          <a:solidFill>
            <a:schemeClr val="accent1"/>
          </a:solidFill>
          <a:ln w="12700" algn="ctr">
            <a:noFill/>
            <a:miter lim="800000"/>
            <a:headEnd/>
            <a:tailEnd/>
          </a:ln>
        </p:spPr>
        <p:txBody>
          <a:bodyPr lIns="90000" tIns="46800" rIns="90000" bIns="46800" anchor="ctr">
            <a:spAutoFit/>
          </a:bodyPr>
          <a:lstStyle/>
          <a:p>
            <a:endParaRPr lang="ja-JP" altLang="en-US"/>
          </a:p>
        </p:txBody>
      </p:sp>
      <p:sp>
        <p:nvSpPr>
          <p:cNvPr id="48139" name="Text Box 37"/>
          <p:cNvSpPr txBox="1">
            <a:spLocks noChangeArrowheads="1"/>
          </p:cNvSpPr>
          <p:nvPr/>
        </p:nvSpPr>
        <p:spPr bwMode="auto">
          <a:xfrm>
            <a:off x="471488" y="2322935"/>
            <a:ext cx="1784761" cy="371513"/>
          </a:xfrm>
          <a:prstGeom prst="rect">
            <a:avLst/>
          </a:prstGeom>
          <a:noFill/>
          <a:ln w="12700" algn="ctr">
            <a:noFill/>
            <a:miter lim="800000"/>
            <a:headEnd/>
            <a:tailEnd/>
          </a:ln>
        </p:spPr>
        <p:txBody>
          <a:bodyPr wrap="none" lIns="90000" tIns="46800" rIns="90000" bIns="46800">
            <a:spAutoFit/>
          </a:bodyPr>
          <a:lstStyle/>
          <a:p>
            <a:r>
              <a:rPr lang="en-US" altLang="ja-JP" dirty="0"/>
              <a:t>Glass (IOR 1.5)</a:t>
            </a:r>
          </a:p>
        </p:txBody>
      </p:sp>
      <p:pic>
        <p:nvPicPr>
          <p:cNvPr id="48140" name="Picture 54" descr="heartphotomovie"/>
          <p:cNvPicPr>
            <a:picLocks noChangeAspect="1" noChangeArrowheads="1" noCrop="1"/>
          </p:cNvPicPr>
          <p:nvPr/>
        </p:nvPicPr>
        <p:blipFill>
          <a:blip r:embed="rId5"/>
          <a:srcRect/>
          <a:stretch>
            <a:fillRect/>
          </a:stretch>
        </p:blipFill>
        <p:spPr bwMode="auto">
          <a:xfrm>
            <a:off x="971550" y="548110"/>
            <a:ext cx="2663825" cy="1809750"/>
          </a:xfrm>
          <a:prstGeom prst="rect">
            <a:avLst/>
          </a:prstGeom>
          <a:noFill/>
          <a:ln w="9525">
            <a:noFill/>
            <a:miter lim="800000"/>
            <a:headEnd/>
            <a:tailEnd/>
          </a:ln>
        </p:spPr>
      </p:pic>
      <p:sp>
        <p:nvSpPr>
          <p:cNvPr id="48141" name="AutoShape 58"/>
          <p:cNvSpPr>
            <a:spLocks noChangeArrowheads="1"/>
          </p:cNvSpPr>
          <p:nvPr/>
        </p:nvSpPr>
        <p:spPr bwMode="auto">
          <a:xfrm>
            <a:off x="395288" y="476672"/>
            <a:ext cx="3816350" cy="2446338"/>
          </a:xfrm>
          <a:prstGeom prst="roundRect">
            <a:avLst>
              <a:gd name="adj" fmla="val 16667"/>
            </a:avLst>
          </a:prstGeom>
          <a:noFill/>
          <a:ln w="12700">
            <a:solidFill>
              <a:schemeClr val="tx1"/>
            </a:solidFill>
            <a:round/>
            <a:headEnd/>
            <a:tailEnd/>
          </a:ln>
        </p:spPr>
        <p:txBody>
          <a:bodyPr lIns="90000" tIns="46800" rIns="90000" bIns="46800" anchor="ctr">
            <a:spAutoFit/>
          </a:bodyPr>
          <a:lstStyle/>
          <a:p>
            <a:endParaRPr lang="ja-JP" altLang="en-US"/>
          </a:p>
        </p:txBody>
      </p:sp>
    </p:spTree>
    <p:extLst>
      <p:ext uri="{BB962C8B-B14F-4D97-AF65-F5344CB8AC3E}">
        <p14:creationId xmlns:p14="http://schemas.microsoft.com/office/powerpoint/2010/main" val="2835815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p:txBody>
          <a:bodyPr/>
          <a:lstStyle/>
          <a:p>
            <a:r>
              <a:rPr lang="ja-JP" altLang="en-US" dirty="0"/>
              <a:t>実験結果 </a:t>
            </a:r>
            <a:r>
              <a:rPr lang="en-US" altLang="ja-JP" dirty="0"/>
              <a:t>[1]</a:t>
            </a:r>
            <a:endParaRPr lang="ja-JP" altLang="en-US" dirty="0"/>
          </a:p>
        </p:txBody>
      </p:sp>
      <p:pic>
        <p:nvPicPr>
          <p:cNvPr id="49155" name="Picture 4" descr="dogrightphoto"/>
          <p:cNvPicPr>
            <a:picLocks noChangeAspect="1" noChangeArrowheads="1"/>
          </p:cNvPicPr>
          <p:nvPr/>
        </p:nvPicPr>
        <p:blipFill>
          <a:blip r:embed="rId2"/>
          <a:srcRect/>
          <a:stretch>
            <a:fillRect/>
          </a:stretch>
        </p:blipFill>
        <p:spPr bwMode="auto">
          <a:xfrm>
            <a:off x="4214813" y="692696"/>
            <a:ext cx="3200400" cy="1135062"/>
          </a:xfrm>
          <a:prstGeom prst="rect">
            <a:avLst/>
          </a:prstGeom>
          <a:noFill/>
          <a:ln w="9525">
            <a:noFill/>
            <a:miter lim="800000"/>
            <a:headEnd/>
            <a:tailEnd/>
          </a:ln>
        </p:spPr>
      </p:pic>
      <p:pic>
        <p:nvPicPr>
          <p:cNvPr id="49156" name="Picture 5" descr="dogrightinit"/>
          <p:cNvPicPr>
            <a:picLocks noChangeAspect="1" noChangeArrowheads="1"/>
          </p:cNvPicPr>
          <p:nvPr/>
        </p:nvPicPr>
        <p:blipFill>
          <a:blip r:embed="rId3"/>
          <a:srcRect/>
          <a:stretch>
            <a:fillRect/>
          </a:stretch>
        </p:blipFill>
        <p:spPr bwMode="auto">
          <a:xfrm>
            <a:off x="4214813" y="2203996"/>
            <a:ext cx="3200400" cy="927100"/>
          </a:xfrm>
          <a:prstGeom prst="rect">
            <a:avLst/>
          </a:prstGeom>
          <a:noFill/>
          <a:ln w="9525">
            <a:noFill/>
            <a:miter lim="800000"/>
            <a:headEnd/>
            <a:tailEnd/>
          </a:ln>
        </p:spPr>
      </p:pic>
      <p:pic>
        <p:nvPicPr>
          <p:cNvPr id="49157" name="Picture 7" descr="dogleftphoto"/>
          <p:cNvPicPr>
            <a:picLocks noChangeAspect="1" noChangeArrowheads="1"/>
          </p:cNvPicPr>
          <p:nvPr/>
        </p:nvPicPr>
        <p:blipFill>
          <a:blip r:embed="rId4"/>
          <a:srcRect/>
          <a:stretch>
            <a:fillRect/>
          </a:stretch>
        </p:blipFill>
        <p:spPr bwMode="auto">
          <a:xfrm>
            <a:off x="2786063" y="692696"/>
            <a:ext cx="1371600" cy="1127125"/>
          </a:xfrm>
          <a:prstGeom prst="rect">
            <a:avLst/>
          </a:prstGeom>
          <a:noFill/>
          <a:ln w="9525">
            <a:noFill/>
            <a:miter lim="800000"/>
            <a:headEnd/>
            <a:tailEnd/>
          </a:ln>
        </p:spPr>
      </p:pic>
      <p:pic>
        <p:nvPicPr>
          <p:cNvPr id="49159" name="Picture 17" descr="renderoblique"/>
          <p:cNvPicPr>
            <a:picLocks noChangeAspect="1" noChangeArrowheads="1"/>
          </p:cNvPicPr>
          <p:nvPr/>
        </p:nvPicPr>
        <p:blipFill>
          <a:blip r:embed="rId5"/>
          <a:srcRect/>
          <a:stretch>
            <a:fillRect/>
          </a:stretch>
        </p:blipFill>
        <p:spPr bwMode="auto">
          <a:xfrm>
            <a:off x="2786063" y="3621633"/>
            <a:ext cx="1366837" cy="1524000"/>
          </a:xfrm>
          <a:prstGeom prst="rect">
            <a:avLst/>
          </a:prstGeom>
          <a:noFill/>
          <a:ln w="9525">
            <a:noFill/>
            <a:miter lim="800000"/>
            <a:headEnd/>
            <a:tailEnd/>
          </a:ln>
        </p:spPr>
      </p:pic>
      <p:pic>
        <p:nvPicPr>
          <p:cNvPr id="49160" name="Picture 18" descr="renderside"/>
          <p:cNvPicPr>
            <a:picLocks noChangeAspect="1" noChangeArrowheads="1"/>
          </p:cNvPicPr>
          <p:nvPr/>
        </p:nvPicPr>
        <p:blipFill>
          <a:blip r:embed="rId6"/>
          <a:srcRect/>
          <a:stretch>
            <a:fillRect/>
          </a:stretch>
        </p:blipFill>
        <p:spPr bwMode="auto">
          <a:xfrm>
            <a:off x="4214813" y="3918496"/>
            <a:ext cx="3124200" cy="1060450"/>
          </a:xfrm>
          <a:prstGeom prst="rect">
            <a:avLst/>
          </a:prstGeom>
          <a:noFill/>
          <a:ln w="9525">
            <a:noFill/>
            <a:miter lim="800000"/>
            <a:headEnd/>
            <a:tailEnd/>
          </a:ln>
        </p:spPr>
      </p:pic>
      <p:sp>
        <p:nvSpPr>
          <p:cNvPr id="49161" name="テキスト ボックス 15"/>
          <p:cNvSpPr txBox="1">
            <a:spLocks noChangeArrowheads="1"/>
          </p:cNvSpPr>
          <p:nvPr/>
        </p:nvSpPr>
        <p:spPr bwMode="auto">
          <a:xfrm>
            <a:off x="1214414" y="2335758"/>
            <a:ext cx="1107996" cy="369332"/>
          </a:xfrm>
          <a:prstGeom prst="rect">
            <a:avLst/>
          </a:prstGeom>
          <a:noFill/>
          <a:ln w="9525">
            <a:noFill/>
            <a:miter lim="800000"/>
            <a:headEnd/>
            <a:tailEnd/>
          </a:ln>
        </p:spPr>
        <p:txBody>
          <a:bodyPr wrap="none">
            <a:spAutoFit/>
          </a:bodyPr>
          <a:lstStyle/>
          <a:p>
            <a:r>
              <a:rPr lang="ja-JP" altLang="en-US" dirty="0"/>
              <a:t>初期形状</a:t>
            </a:r>
          </a:p>
        </p:txBody>
      </p:sp>
      <p:sp>
        <p:nvSpPr>
          <p:cNvPr id="49162" name="テキスト ボックス 16"/>
          <p:cNvSpPr txBox="1">
            <a:spLocks noChangeArrowheads="1"/>
          </p:cNvSpPr>
          <p:nvPr/>
        </p:nvSpPr>
        <p:spPr bwMode="auto">
          <a:xfrm>
            <a:off x="1178197" y="4050258"/>
            <a:ext cx="1107996" cy="369332"/>
          </a:xfrm>
          <a:prstGeom prst="rect">
            <a:avLst/>
          </a:prstGeom>
          <a:noFill/>
          <a:ln w="9525">
            <a:noFill/>
            <a:miter lim="800000"/>
            <a:headEnd/>
            <a:tailEnd/>
          </a:ln>
        </p:spPr>
        <p:txBody>
          <a:bodyPr wrap="none">
            <a:spAutoFit/>
          </a:bodyPr>
          <a:lstStyle/>
          <a:p>
            <a:r>
              <a:rPr lang="ja-JP" altLang="en-US" dirty="0"/>
              <a:t>最終結果</a:t>
            </a:r>
          </a:p>
        </p:txBody>
      </p:sp>
      <p:pic>
        <p:nvPicPr>
          <p:cNvPr id="22" name="Picture 8" descr="dogleftinit"/>
          <p:cNvPicPr>
            <a:picLocks noChangeAspect="1" noChangeArrowheads="1"/>
          </p:cNvPicPr>
          <p:nvPr/>
        </p:nvPicPr>
        <p:blipFill>
          <a:blip r:embed="rId7"/>
          <a:srcRect/>
          <a:stretch>
            <a:fillRect/>
          </a:stretch>
        </p:blipFill>
        <p:spPr bwMode="auto">
          <a:xfrm>
            <a:off x="2786050" y="1859502"/>
            <a:ext cx="1347787" cy="1612900"/>
          </a:xfrm>
          <a:prstGeom prst="rect">
            <a:avLst/>
          </a:prstGeom>
          <a:noFill/>
        </p:spPr>
      </p:pic>
    </p:spTree>
    <p:extLst>
      <p:ext uri="{BB962C8B-B14F-4D97-AF65-F5344CB8AC3E}">
        <p14:creationId xmlns:p14="http://schemas.microsoft.com/office/powerpoint/2010/main" val="940111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lang="ja-JP" altLang="en-US"/>
              <a:t>反射成分の分離</a:t>
            </a:r>
            <a:endParaRPr kumimoji="1" lang="ja-JP" altLang="en-US" dirty="0"/>
          </a:p>
        </p:txBody>
      </p:sp>
      <p:sp>
        <p:nvSpPr>
          <p:cNvPr id="5" name="サブタイトル 4"/>
          <p:cNvSpPr>
            <a:spLocks noGrp="1"/>
          </p:cNvSpPr>
          <p:nvPr>
            <p:ph type="subTitle" sz="quarter" idx="1"/>
          </p:nvPr>
        </p:nvSpPr>
        <p:spPr>
          <a:xfrm>
            <a:off x="251520" y="4352934"/>
            <a:ext cx="8640960" cy="1719272"/>
          </a:xfrm>
        </p:spPr>
        <p:txBody>
          <a:bodyPr>
            <a:normAutofit fontScale="85000" lnSpcReduction="20000"/>
          </a:bodyPr>
          <a:lstStyle/>
          <a:p>
            <a:pPr algn="l"/>
            <a:r>
              <a:rPr lang="en-US" altLang="ja-JP" dirty="0"/>
              <a:t>[1] Miyazaki, Shibata, </a:t>
            </a:r>
            <a:r>
              <a:rPr lang="en-US" altLang="ja-JP" dirty="0" err="1"/>
              <a:t>Ikeuchi</a:t>
            </a:r>
            <a:r>
              <a:rPr lang="en-US" altLang="ja-JP" dirty="0"/>
              <a:t>, 2010 (10.1007/s11263-009-0244-y)</a:t>
            </a:r>
          </a:p>
          <a:p>
            <a:pPr algn="l"/>
            <a:r>
              <a:rPr lang="en-US" altLang="ja-JP" dirty="0"/>
              <a:t>[2] </a:t>
            </a:r>
            <a:r>
              <a:rPr lang="en-US" altLang="ja-JP" dirty="0" err="1"/>
              <a:t>Debevec</a:t>
            </a:r>
            <a:r>
              <a:rPr lang="en-US" altLang="ja-JP" dirty="0"/>
              <a:t>, Hawkins, </a:t>
            </a:r>
            <a:r>
              <a:rPr lang="en-US" altLang="ja-JP" dirty="0" err="1"/>
              <a:t>Tchou</a:t>
            </a:r>
            <a:r>
              <a:rPr lang="en-US" altLang="ja-JP" dirty="0"/>
              <a:t>, Duiker, </a:t>
            </a:r>
            <a:r>
              <a:rPr lang="en-US" altLang="ja-JP" dirty="0" err="1"/>
              <a:t>Sarokin</a:t>
            </a:r>
            <a:r>
              <a:rPr lang="en-US" altLang="ja-JP" dirty="0"/>
              <a:t>, 2000 (10.1145/344779.344855)</a:t>
            </a:r>
          </a:p>
          <a:p>
            <a:pPr algn="l"/>
            <a:r>
              <a:rPr lang="en-US" altLang="ja-JP" dirty="0"/>
              <a:t>[3] Muller, 1996 (10.1007/3-540-61123-1_176)</a:t>
            </a:r>
          </a:p>
        </p:txBody>
      </p:sp>
    </p:spTree>
    <p:extLst>
      <p:ext uri="{BB962C8B-B14F-4D97-AF65-F5344CB8AC3E}">
        <p14:creationId xmlns:p14="http://schemas.microsoft.com/office/powerpoint/2010/main" val="1759276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51BCA5-BF0C-4F08-84BD-680A29CAE2E4}"/>
              </a:ext>
            </a:extLst>
          </p:cNvPr>
          <p:cNvSpPr>
            <a:spLocks noGrp="1"/>
          </p:cNvSpPr>
          <p:nvPr>
            <p:ph type="ctrTitle" sz="quarter"/>
          </p:nvPr>
        </p:nvSpPr>
        <p:spPr/>
        <p:txBody>
          <a:bodyPr/>
          <a:lstStyle/>
          <a:p>
            <a:r>
              <a:rPr kumimoji="1" lang="en-US" altLang="ja-JP" dirty="0"/>
              <a:t>Shape from shading</a:t>
            </a:r>
            <a:endParaRPr kumimoji="1" lang="ja-JP" altLang="en-US" dirty="0"/>
          </a:p>
        </p:txBody>
      </p:sp>
      <p:sp>
        <p:nvSpPr>
          <p:cNvPr id="3" name="字幕 2">
            <a:extLst>
              <a:ext uri="{FF2B5EF4-FFF2-40B4-BE49-F238E27FC236}">
                <a16:creationId xmlns:a16="http://schemas.microsoft.com/office/drawing/2014/main" id="{37539CB2-7311-42FD-8E2F-9AF943BB75C6}"/>
              </a:ext>
            </a:extLst>
          </p:cNvPr>
          <p:cNvSpPr>
            <a:spLocks noGrp="1"/>
          </p:cNvSpPr>
          <p:nvPr>
            <p:ph type="subTitle" sz="quarter" idx="1"/>
          </p:nvPr>
        </p:nvSpPr>
        <p:spPr>
          <a:xfrm>
            <a:off x="251520" y="4352934"/>
            <a:ext cx="8640960" cy="1719272"/>
          </a:xfrm>
        </p:spPr>
        <p:txBody>
          <a:bodyPr>
            <a:normAutofit fontScale="85000" lnSpcReduction="20000"/>
          </a:bodyPr>
          <a:lstStyle/>
          <a:p>
            <a:pPr algn="l"/>
            <a:r>
              <a:rPr lang="en-US" altLang="ja-JP" dirty="0"/>
              <a:t>[1] Miyazaki, Kodama, 2021 (10.1007/s10043-021-00676-2)</a:t>
            </a:r>
            <a:endParaRPr lang="ja-JP" altLang="en-US" dirty="0"/>
          </a:p>
          <a:p>
            <a:pPr algn="l"/>
            <a:r>
              <a:rPr kumimoji="1" lang="en-US" altLang="ja-JP" dirty="0"/>
              <a:t>[2] Mahmoud, El-</a:t>
            </a:r>
            <a:r>
              <a:rPr kumimoji="1" lang="en-US" altLang="ja-JP" dirty="0" err="1"/>
              <a:t>Melegy</a:t>
            </a:r>
            <a:r>
              <a:rPr kumimoji="1" lang="en-US" altLang="ja-JP" dirty="0"/>
              <a:t>, Farag, 2012 (https://doi.org/10.1109/ICIP.2012.6467223)</a:t>
            </a:r>
          </a:p>
          <a:p>
            <a:pPr algn="l"/>
            <a:r>
              <a:rPr kumimoji="1" lang="en-US" altLang="ja-JP" dirty="0"/>
              <a:t>[3] Smith, </a:t>
            </a:r>
            <a:r>
              <a:rPr kumimoji="1" lang="en-US" altLang="ja-JP" dirty="0" err="1"/>
              <a:t>Ramamoorthi</a:t>
            </a:r>
            <a:r>
              <a:rPr kumimoji="1" lang="en-US" altLang="ja-JP" dirty="0"/>
              <a:t>, </a:t>
            </a:r>
            <a:r>
              <a:rPr kumimoji="1" lang="en-US" altLang="ja-JP" dirty="0" err="1"/>
              <a:t>Tozza</a:t>
            </a:r>
            <a:r>
              <a:rPr kumimoji="1" lang="en-US" altLang="ja-JP" dirty="0"/>
              <a:t>, 2019 (10.1109/TPAMI.2018.2868065)</a:t>
            </a:r>
          </a:p>
        </p:txBody>
      </p:sp>
    </p:spTree>
    <p:extLst>
      <p:ext uri="{BB962C8B-B14F-4D97-AF65-F5344CB8AC3E}">
        <p14:creationId xmlns:p14="http://schemas.microsoft.com/office/powerpoint/2010/main" val="11843281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611560" y="2420888"/>
            <a:ext cx="1008112" cy="648072"/>
            <a:chOff x="539552" y="2780928"/>
            <a:chExt cx="1008112" cy="648072"/>
          </a:xfrm>
          <a:solidFill>
            <a:schemeClr val="tx1">
              <a:lumMod val="75000"/>
              <a:lumOff val="25000"/>
            </a:schemeClr>
          </a:solidFill>
        </p:grpSpPr>
        <p:sp>
          <p:nvSpPr>
            <p:cNvPr id="2" name="直方体 1"/>
            <p:cNvSpPr/>
            <p:nvPr/>
          </p:nvSpPr>
          <p:spPr>
            <a:xfrm>
              <a:off x="539552" y="2780928"/>
              <a:ext cx="792088" cy="648072"/>
            </a:xfrm>
            <a:prstGeom prst="cub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柱 2"/>
            <p:cNvSpPr/>
            <p:nvPr/>
          </p:nvSpPr>
          <p:spPr>
            <a:xfrm rot="5400000">
              <a:off x="1187624" y="2924944"/>
              <a:ext cx="360040" cy="360040"/>
            </a:xfrm>
            <a:prstGeom prst="ca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p:cNvGrpSpPr/>
          <p:nvPr/>
        </p:nvGrpSpPr>
        <p:grpSpPr>
          <a:xfrm rot="900000">
            <a:off x="683568" y="1340768"/>
            <a:ext cx="1008112" cy="720080"/>
            <a:chOff x="971600" y="1268760"/>
            <a:chExt cx="1008112" cy="720080"/>
          </a:xfrm>
        </p:grpSpPr>
        <p:sp>
          <p:nvSpPr>
            <p:cNvPr id="6" name="角丸四角形 5"/>
            <p:cNvSpPr/>
            <p:nvPr/>
          </p:nvSpPr>
          <p:spPr>
            <a:xfrm>
              <a:off x="971600" y="1484784"/>
              <a:ext cx="360040" cy="288032"/>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弧 4"/>
            <p:cNvSpPr/>
            <p:nvPr/>
          </p:nvSpPr>
          <p:spPr>
            <a:xfrm>
              <a:off x="1259632" y="1268760"/>
              <a:ext cx="720080" cy="720080"/>
            </a:xfrm>
            <a:prstGeom prst="arc">
              <a:avLst>
                <a:gd name="adj1" fmla="val 5400000"/>
                <a:gd name="adj2" fmla="val 16194255"/>
              </a:avLst>
            </a:prstGeom>
            <a:solidFill>
              <a:schemeClr val="bg1">
                <a:lumMod val="5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 name="楕円 3"/>
            <p:cNvSpPr/>
            <p:nvPr/>
          </p:nvSpPr>
          <p:spPr>
            <a:xfrm>
              <a:off x="1547664" y="1268760"/>
              <a:ext cx="144016" cy="72008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円柱 9"/>
          <p:cNvSpPr/>
          <p:nvPr/>
        </p:nvSpPr>
        <p:spPr>
          <a:xfrm>
            <a:off x="3131840" y="1988840"/>
            <a:ext cx="720080" cy="1440160"/>
          </a:xfrm>
          <a:prstGeom prst="can">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rot="-900000">
            <a:off x="683568" y="3356992"/>
            <a:ext cx="1008112" cy="720080"/>
            <a:chOff x="971600" y="1268760"/>
            <a:chExt cx="1008112" cy="720080"/>
          </a:xfrm>
        </p:grpSpPr>
        <p:sp>
          <p:nvSpPr>
            <p:cNvPr id="12" name="角丸四角形 11"/>
            <p:cNvSpPr/>
            <p:nvPr/>
          </p:nvSpPr>
          <p:spPr>
            <a:xfrm>
              <a:off x="971600" y="1484784"/>
              <a:ext cx="360040" cy="288032"/>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弧 12"/>
            <p:cNvSpPr/>
            <p:nvPr/>
          </p:nvSpPr>
          <p:spPr>
            <a:xfrm>
              <a:off x="1259632" y="1268760"/>
              <a:ext cx="720080" cy="720080"/>
            </a:xfrm>
            <a:prstGeom prst="arc">
              <a:avLst>
                <a:gd name="adj1" fmla="val 5400000"/>
                <a:gd name="adj2" fmla="val 16194255"/>
              </a:avLst>
            </a:prstGeom>
            <a:solidFill>
              <a:schemeClr val="bg1">
                <a:lumMod val="5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楕円 13"/>
            <p:cNvSpPr/>
            <p:nvPr/>
          </p:nvSpPr>
          <p:spPr>
            <a:xfrm>
              <a:off x="1547664" y="1268760"/>
              <a:ext cx="144016" cy="72008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rot="1800000">
            <a:off x="1043608" y="548680"/>
            <a:ext cx="1008112" cy="720080"/>
            <a:chOff x="971600" y="1268760"/>
            <a:chExt cx="1008112" cy="720080"/>
          </a:xfrm>
        </p:grpSpPr>
        <p:sp>
          <p:nvSpPr>
            <p:cNvPr id="16" name="角丸四角形 15"/>
            <p:cNvSpPr/>
            <p:nvPr/>
          </p:nvSpPr>
          <p:spPr>
            <a:xfrm>
              <a:off x="971600" y="1484784"/>
              <a:ext cx="360040" cy="288032"/>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弧 16"/>
            <p:cNvSpPr/>
            <p:nvPr/>
          </p:nvSpPr>
          <p:spPr>
            <a:xfrm>
              <a:off x="1259632" y="1268760"/>
              <a:ext cx="720080" cy="720080"/>
            </a:xfrm>
            <a:prstGeom prst="arc">
              <a:avLst>
                <a:gd name="adj1" fmla="val 5400000"/>
                <a:gd name="adj2" fmla="val 16194255"/>
              </a:avLst>
            </a:prstGeom>
            <a:solidFill>
              <a:schemeClr val="bg1">
                <a:lumMod val="5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楕円 17"/>
            <p:cNvSpPr/>
            <p:nvPr/>
          </p:nvSpPr>
          <p:spPr>
            <a:xfrm>
              <a:off x="1547664" y="1268760"/>
              <a:ext cx="144016" cy="72008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rot="-1800000">
            <a:off x="1043608" y="4149080"/>
            <a:ext cx="1008112" cy="720080"/>
            <a:chOff x="971600" y="1268760"/>
            <a:chExt cx="1008112" cy="720080"/>
          </a:xfrm>
        </p:grpSpPr>
        <p:sp>
          <p:nvSpPr>
            <p:cNvPr id="20" name="角丸四角形 19"/>
            <p:cNvSpPr/>
            <p:nvPr/>
          </p:nvSpPr>
          <p:spPr>
            <a:xfrm>
              <a:off x="971600" y="1484784"/>
              <a:ext cx="360040" cy="288032"/>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弧 20"/>
            <p:cNvSpPr/>
            <p:nvPr/>
          </p:nvSpPr>
          <p:spPr>
            <a:xfrm>
              <a:off x="1259632" y="1268760"/>
              <a:ext cx="720080" cy="720080"/>
            </a:xfrm>
            <a:prstGeom prst="arc">
              <a:avLst>
                <a:gd name="adj1" fmla="val 5400000"/>
                <a:gd name="adj2" fmla="val 16194255"/>
              </a:avLst>
            </a:prstGeom>
            <a:solidFill>
              <a:schemeClr val="bg1">
                <a:lumMod val="5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楕円 21"/>
            <p:cNvSpPr/>
            <p:nvPr/>
          </p:nvSpPr>
          <p:spPr>
            <a:xfrm>
              <a:off x="1547664" y="1268760"/>
              <a:ext cx="144016" cy="72008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フリーフォーム 22"/>
          <p:cNvSpPr/>
          <p:nvPr/>
        </p:nvSpPr>
        <p:spPr>
          <a:xfrm>
            <a:off x="360727" y="914400"/>
            <a:ext cx="327170" cy="3598877"/>
          </a:xfrm>
          <a:custGeom>
            <a:avLst/>
            <a:gdLst>
              <a:gd name="connsiteX0" fmla="*/ 25167 w 25167"/>
              <a:gd name="connsiteY0" fmla="*/ 0 h 3598877"/>
              <a:gd name="connsiteX1" fmla="*/ 0 w 25167"/>
              <a:gd name="connsiteY1" fmla="*/ 3598877 h 3598877"/>
              <a:gd name="connsiteX0" fmla="*/ 195872 w 195872"/>
              <a:gd name="connsiteY0" fmla="*/ 0 h 3598877"/>
              <a:gd name="connsiteX1" fmla="*/ 170705 w 195872"/>
              <a:gd name="connsiteY1" fmla="*/ 3598877 h 3598877"/>
              <a:gd name="connsiteX0" fmla="*/ 327170 w 327170"/>
              <a:gd name="connsiteY0" fmla="*/ 0 h 3598877"/>
              <a:gd name="connsiteX1" fmla="*/ 302003 w 327170"/>
              <a:gd name="connsiteY1" fmla="*/ 3598877 h 3598877"/>
            </a:gdLst>
            <a:ahLst/>
            <a:cxnLst>
              <a:cxn ang="0">
                <a:pos x="connsiteX0" y="connsiteY0"/>
              </a:cxn>
              <a:cxn ang="0">
                <a:pos x="connsiteX1" y="connsiteY1"/>
              </a:cxn>
            </a:cxnLst>
            <a:rect l="l" t="t" r="r" b="b"/>
            <a:pathLst>
              <a:path w="327170" h="3598877">
                <a:moveTo>
                  <a:pt x="327170" y="0"/>
                </a:moveTo>
                <a:cubicBezTo>
                  <a:pt x="-117446" y="1157681"/>
                  <a:pt x="-92279" y="2399251"/>
                  <a:pt x="302003" y="3598877"/>
                </a:cubicBezTo>
              </a:path>
            </a:pathLst>
          </a:custGeom>
          <a:noFill/>
          <a:ln w="127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直方体 23"/>
          <p:cNvSpPr/>
          <p:nvPr/>
        </p:nvSpPr>
        <p:spPr>
          <a:xfrm>
            <a:off x="6012160" y="2420888"/>
            <a:ext cx="720080" cy="216024"/>
          </a:xfrm>
          <a:prstGeom prst="cube">
            <a:avLst>
              <a:gd name="adj" fmla="val 32767"/>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柱 24"/>
          <p:cNvSpPr/>
          <p:nvPr/>
        </p:nvSpPr>
        <p:spPr>
          <a:xfrm rot="5400000">
            <a:off x="6300192" y="2420888"/>
            <a:ext cx="144016" cy="720080"/>
          </a:xfrm>
          <a:prstGeom prst="can">
            <a:avLst>
              <a:gd name="adj" fmla="val 53261"/>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柱 25"/>
          <p:cNvSpPr/>
          <p:nvPr/>
        </p:nvSpPr>
        <p:spPr>
          <a:xfrm>
            <a:off x="7956376" y="2276872"/>
            <a:ext cx="360040" cy="720080"/>
          </a:xfrm>
          <a:prstGeom prst="can">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a:off x="4932040" y="2348880"/>
            <a:ext cx="1800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5292080" y="548680"/>
            <a:ext cx="360040" cy="172819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p:cNvCxnSpPr/>
          <p:nvPr/>
        </p:nvCxnSpPr>
        <p:spPr>
          <a:xfrm>
            <a:off x="4932040" y="2924944"/>
            <a:ext cx="1800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5292080" y="2996952"/>
            <a:ext cx="360040" cy="172819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矢印コネクタ 33"/>
          <p:cNvCxnSpPr/>
          <p:nvPr/>
        </p:nvCxnSpPr>
        <p:spPr>
          <a:xfrm flipH="1">
            <a:off x="1763688" y="2708920"/>
            <a:ext cx="129614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H="1">
            <a:off x="6804248" y="2492896"/>
            <a:ext cx="100811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1691680" y="1844824"/>
            <a:ext cx="1368152" cy="5040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1691680" y="3068960"/>
            <a:ext cx="1368152" cy="5040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1907704" y="1124744"/>
            <a:ext cx="1152128" cy="9361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V="1">
            <a:off x="1907704" y="3356992"/>
            <a:ext cx="1152128" cy="9361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6804248" y="2780928"/>
            <a:ext cx="100811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827584" y="5157192"/>
            <a:ext cx="2121093"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Photometric stereo</a:t>
            </a:r>
            <a:endParaRPr kumimoji="1" lang="ja-JP" altLang="en-US" dirty="0">
              <a:latin typeface="+mj-lt"/>
              <a:cs typeface="Arial" panose="020B0604020202020204" pitchFamily="34" charset="0"/>
            </a:endParaRPr>
          </a:p>
        </p:txBody>
      </p:sp>
      <p:sp>
        <p:nvSpPr>
          <p:cNvPr id="58" name="テキスト ボックス 57"/>
          <p:cNvSpPr txBox="1"/>
          <p:nvPr/>
        </p:nvSpPr>
        <p:spPr>
          <a:xfrm>
            <a:off x="5148064" y="5085184"/>
            <a:ext cx="2249334"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Shape from shading</a:t>
            </a:r>
            <a:endParaRPr kumimoji="1" lang="ja-JP" altLang="en-US" dirty="0">
              <a:latin typeface="+mj-lt"/>
              <a:cs typeface="Arial" panose="020B0604020202020204" pitchFamily="34" charset="0"/>
            </a:endParaRPr>
          </a:p>
        </p:txBody>
      </p:sp>
      <p:sp>
        <p:nvSpPr>
          <p:cNvPr id="59" name="テキスト ボックス 58"/>
          <p:cNvSpPr txBox="1"/>
          <p:nvPr/>
        </p:nvSpPr>
        <p:spPr>
          <a:xfrm>
            <a:off x="1259632" y="2924944"/>
            <a:ext cx="1005403" cy="369332"/>
          </a:xfrm>
          <a:prstGeom prst="rect">
            <a:avLst/>
          </a:prstGeom>
          <a:noFill/>
        </p:spPr>
        <p:txBody>
          <a:bodyPr wrap="none" rtlCol="0">
            <a:spAutoFit/>
          </a:bodyPr>
          <a:lstStyle/>
          <a:p>
            <a:r>
              <a:rPr kumimoji="1" lang="en-US" altLang="ja-JP">
                <a:latin typeface="Arial" panose="020B0604020202020204" pitchFamily="34" charset="0"/>
                <a:cs typeface="Arial" panose="020B0604020202020204" pitchFamily="34" charset="0"/>
              </a:rPr>
              <a:t>Camera</a:t>
            </a:r>
            <a:endParaRPr kumimoji="1" lang="ja-JP" altLang="en-US" dirty="0">
              <a:latin typeface="+mj-lt"/>
              <a:cs typeface="Arial" panose="020B0604020202020204" pitchFamily="34" charset="0"/>
            </a:endParaRPr>
          </a:p>
        </p:txBody>
      </p:sp>
      <p:sp>
        <p:nvSpPr>
          <p:cNvPr id="60" name="テキスト ボックス 59"/>
          <p:cNvSpPr txBox="1"/>
          <p:nvPr/>
        </p:nvSpPr>
        <p:spPr>
          <a:xfrm>
            <a:off x="1835696" y="692696"/>
            <a:ext cx="684803" cy="369332"/>
          </a:xfrm>
          <a:prstGeom prst="rect">
            <a:avLst/>
          </a:prstGeom>
          <a:noFill/>
        </p:spPr>
        <p:txBody>
          <a:bodyPr wrap="none" rtlCol="0">
            <a:spAutoFit/>
          </a:bodyPr>
          <a:lstStyle/>
          <a:p>
            <a:r>
              <a:rPr kumimoji="1" lang="en-US" altLang="ja-JP">
                <a:latin typeface="Arial" panose="020B0604020202020204" pitchFamily="34" charset="0"/>
                <a:cs typeface="Arial" panose="020B0604020202020204" pitchFamily="34" charset="0"/>
              </a:rPr>
              <a:t>Light</a:t>
            </a:r>
            <a:endParaRPr kumimoji="1" lang="ja-JP" altLang="en-US" dirty="0">
              <a:latin typeface="+mj-lt"/>
              <a:cs typeface="Arial" panose="020B0604020202020204" pitchFamily="34" charset="0"/>
            </a:endParaRPr>
          </a:p>
        </p:txBody>
      </p:sp>
      <p:sp>
        <p:nvSpPr>
          <p:cNvPr id="61" name="テキスト ボックス 60"/>
          <p:cNvSpPr txBox="1"/>
          <p:nvPr/>
        </p:nvSpPr>
        <p:spPr>
          <a:xfrm>
            <a:off x="3059832" y="3429000"/>
            <a:ext cx="851515" cy="369332"/>
          </a:xfrm>
          <a:prstGeom prst="rect">
            <a:avLst/>
          </a:prstGeom>
          <a:noFill/>
        </p:spPr>
        <p:txBody>
          <a:bodyPr wrap="none" rtlCol="0">
            <a:spAutoFit/>
          </a:bodyPr>
          <a:lstStyle/>
          <a:p>
            <a:r>
              <a:rPr kumimoji="1" lang="en-US" altLang="ja-JP">
                <a:latin typeface="Arial" panose="020B0604020202020204" pitchFamily="34" charset="0"/>
                <a:cs typeface="Arial" panose="020B0604020202020204" pitchFamily="34" charset="0"/>
              </a:rPr>
              <a:t>Object</a:t>
            </a:r>
            <a:endParaRPr kumimoji="1" lang="ja-JP" altLang="en-US" dirty="0">
              <a:latin typeface="+mj-lt"/>
              <a:cs typeface="Arial" panose="020B0604020202020204" pitchFamily="34" charset="0"/>
            </a:endParaRPr>
          </a:p>
        </p:txBody>
      </p:sp>
      <p:sp>
        <p:nvSpPr>
          <p:cNvPr id="62" name="テキスト ボックス 61"/>
          <p:cNvSpPr txBox="1"/>
          <p:nvPr/>
        </p:nvSpPr>
        <p:spPr>
          <a:xfrm>
            <a:off x="5004048" y="2348880"/>
            <a:ext cx="1005403" cy="369332"/>
          </a:xfrm>
          <a:prstGeom prst="rect">
            <a:avLst/>
          </a:prstGeom>
          <a:noFill/>
        </p:spPr>
        <p:txBody>
          <a:bodyPr wrap="none" rtlCol="0">
            <a:spAutoFit/>
          </a:bodyPr>
          <a:lstStyle/>
          <a:p>
            <a:r>
              <a:rPr kumimoji="1" lang="en-US" altLang="ja-JP">
                <a:latin typeface="Arial" panose="020B0604020202020204" pitchFamily="34" charset="0"/>
                <a:cs typeface="Arial" panose="020B0604020202020204" pitchFamily="34" charset="0"/>
              </a:rPr>
              <a:t>Camera</a:t>
            </a:r>
            <a:endParaRPr kumimoji="1" lang="ja-JP" altLang="en-US" dirty="0">
              <a:latin typeface="+mj-lt"/>
              <a:cs typeface="Arial" panose="020B0604020202020204" pitchFamily="34" charset="0"/>
            </a:endParaRPr>
          </a:p>
        </p:txBody>
      </p:sp>
      <p:sp>
        <p:nvSpPr>
          <p:cNvPr id="63" name="テキスト ボックス 62"/>
          <p:cNvSpPr txBox="1"/>
          <p:nvPr/>
        </p:nvSpPr>
        <p:spPr>
          <a:xfrm>
            <a:off x="5292080" y="2564904"/>
            <a:ext cx="684803" cy="369332"/>
          </a:xfrm>
          <a:prstGeom prst="rect">
            <a:avLst/>
          </a:prstGeom>
          <a:noFill/>
        </p:spPr>
        <p:txBody>
          <a:bodyPr wrap="none" rtlCol="0">
            <a:spAutoFit/>
          </a:bodyPr>
          <a:lstStyle/>
          <a:p>
            <a:r>
              <a:rPr kumimoji="1" lang="en-US" altLang="ja-JP">
                <a:latin typeface="Arial" panose="020B0604020202020204" pitchFamily="34" charset="0"/>
                <a:cs typeface="Arial" panose="020B0604020202020204" pitchFamily="34" charset="0"/>
              </a:rPr>
              <a:t>Light</a:t>
            </a:r>
            <a:endParaRPr kumimoji="1" lang="ja-JP" altLang="en-US" dirty="0">
              <a:latin typeface="+mj-lt"/>
              <a:cs typeface="Arial" panose="020B0604020202020204" pitchFamily="34" charset="0"/>
            </a:endParaRPr>
          </a:p>
        </p:txBody>
      </p:sp>
      <p:sp>
        <p:nvSpPr>
          <p:cNvPr id="64" name="テキスト ボックス 63"/>
          <p:cNvSpPr txBox="1"/>
          <p:nvPr/>
        </p:nvSpPr>
        <p:spPr>
          <a:xfrm>
            <a:off x="7740352" y="2996952"/>
            <a:ext cx="851515" cy="369332"/>
          </a:xfrm>
          <a:prstGeom prst="rect">
            <a:avLst/>
          </a:prstGeom>
          <a:noFill/>
        </p:spPr>
        <p:txBody>
          <a:bodyPr wrap="none" rtlCol="0">
            <a:spAutoFit/>
          </a:bodyPr>
          <a:lstStyle/>
          <a:p>
            <a:r>
              <a:rPr kumimoji="1" lang="en-US" altLang="ja-JP">
                <a:latin typeface="Arial" panose="020B0604020202020204" pitchFamily="34" charset="0"/>
                <a:cs typeface="Arial" panose="020B0604020202020204" pitchFamily="34" charset="0"/>
              </a:rPr>
              <a:t>Object</a:t>
            </a:r>
            <a:endParaRPr kumimoji="1" lang="ja-JP" altLang="en-US" dirty="0">
              <a:latin typeface="+mj-lt"/>
              <a:cs typeface="Arial" panose="020B0604020202020204" pitchFamily="34" charset="0"/>
            </a:endParaRPr>
          </a:p>
        </p:txBody>
      </p:sp>
      <p:sp>
        <p:nvSpPr>
          <p:cNvPr id="7" name="タイトル 6">
            <a:extLst>
              <a:ext uri="{FF2B5EF4-FFF2-40B4-BE49-F238E27FC236}">
                <a16:creationId xmlns:a16="http://schemas.microsoft.com/office/drawing/2014/main" id="{FE9D28F3-7232-1DDA-2A13-B2D2E8E02432}"/>
              </a:ext>
            </a:extLst>
          </p:cNvPr>
          <p:cNvSpPr>
            <a:spLocks noGrp="1"/>
          </p:cNvSpPr>
          <p:nvPr>
            <p:ph type="title"/>
          </p:nvPr>
        </p:nvSpPr>
        <p:spPr/>
        <p:txBody>
          <a:bodyPr/>
          <a:lstStyle/>
          <a:p>
            <a:r>
              <a:rPr lang="en-US" altLang="ja-JP" dirty="0"/>
              <a:t>Photometric stereo and Shape from shading</a:t>
            </a:r>
            <a:endParaRPr lang="ja-JP" altLang="en-US" dirty="0"/>
          </a:p>
        </p:txBody>
      </p:sp>
    </p:spTree>
    <p:extLst>
      <p:ext uri="{BB962C8B-B14F-4D97-AF65-F5344CB8AC3E}">
        <p14:creationId xmlns:p14="http://schemas.microsoft.com/office/powerpoint/2010/main" val="15959966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268760"/>
            <a:ext cx="7118989" cy="4093418"/>
          </a:xfrm>
          <a:prstGeom prst="rect">
            <a:avLst/>
          </a:prstGeom>
        </p:spPr>
      </p:pic>
      <p:sp>
        <p:nvSpPr>
          <p:cNvPr id="15" name="正方形/長方形 14"/>
          <p:cNvSpPr/>
          <p:nvPr/>
        </p:nvSpPr>
        <p:spPr>
          <a:xfrm>
            <a:off x="4932040" y="4725144"/>
            <a:ext cx="288032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644008" y="1700808"/>
            <a:ext cx="151216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259632" y="4653136"/>
            <a:ext cx="21602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259632" y="1556792"/>
            <a:ext cx="144016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9632" y="4653136"/>
            <a:ext cx="2223686" cy="369332"/>
          </a:xfrm>
          <a:prstGeom prst="rect">
            <a:avLst/>
          </a:prstGeom>
          <a:noFill/>
        </p:spPr>
        <p:txBody>
          <a:bodyPr wrap="none" rtlCol="0">
            <a:spAutoFit/>
          </a:bodyPr>
          <a:lstStyle/>
          <a:p>
            <a:r>
              <a:rPr kumimoji="1" lang="en-US" altLang="ja-JP">
                <a:latin typeface="Arial" panose="020B0604020202020204" pitchFamily="34" charset="0"/>
                <a:cs typeface="Arial" panose="020B0604020202020204" pitchFamily="34" charset="0"/>
              </a:rPr>
              <a:t>Polarization camera</a:t>
            </a:r>
            <a:endParaRPr kumimoji="1" lang="ja-JP" altLang="en-US" dirty="0">
              <a:latin typeface="+mj-lt"/>
              <a:cs typeface="Arial" panose="020B0604020202020204" pitchFamily="34" charset="0"/>
            </a:endParaRPr>
          </a:p>
        </p:txBody>
      </p:sp>
      <p:sp>
        <p:nvSpPr>
          <p:cNvPr id="4" name="テキスト ボックス 3"/>
          <p:cNvSpPr txBox="1"/>
          <p:nvPr/>
        </p:nvSpPr>
        <p:spPr>
          <a:xfrm>
            <a:off x="1259632" y="1556792"/>
            <a:ext cx="1441420" cy="369332"/>
          </a:xfrm>
          <a:prstGeom prst="rect">
            <a:avLst/>
          </a:prstGeom>
          <a:noFill/>
        </p:spPr>
        <p:txBody>
          <a:bodyPr wrap="none" rtlCol="0">
            <a:spAutoFit/>
          </a:bodyPr>
          <a:lstStyle/>
          <a:p>
            <a:r>
              <a:rPr kumimoji="1" lang="en-US" altLang="ja-JP">
                <a:latin typeface="Arial" panose="020B0604020202020204" pitchFamily="34" charset="0"/>
                <a:cs typeface="Arial" panose="020B0604020202020204" pitchFamily="34" charset="0"/>
              </a:rPr>
              <a:t>Light source</a:t>
            </a:r>
            <a:endParaRPr kumimoji="1" lang="ja-JP" altLang="en-US" dirty="0">
              <a:latin typeface="+mj-lt"/>
              <a:cs typeface="Arial" panose="020B0604020202020204" pitchFamily="34" charset="0"/>
            </a:endParaRPr>
          </a:p>
        </p:txBody>
      </p:sp>
      <p:sp>
        <p:nvSpPr>
          <p:cNvPr id="5" name="テキスト ボックス 4"/>
          <p:cNvSpPr txBox="1"/>
          <p:nvPr/>
        </p:nvSpPr>
        <p:spPr>
          <a:xfrm>
            <a:off x="4644008" y="1700808"/>
            <a:ext cx="1505605" cy="369332"/>
          </a:xfrm>
          <a:prstGeom prst="rect">
            <a:avLst/>
          </a:prstGeom>
          <a:noFill/>
        </p:spPr>
        <p:txBody>
          <a:bodyPr wrap="none" rtlCol="0">
            <a:spAutoFit/>
          </a:bodyPr>
          <a:lstStyle/>
          <a:p>
            <a:r>
              <a:rPr kumimoji="1" lang="en-US" altLang="ja-JP">
                <a:latin typeface="Arial" panose="020B0604020202020204" pitchFamily="34" charset="0"/>
                <a:cs typeface="Arial" panose="020B0604020202020204" pitchFamily="34" charset="0"/>
              </a:rPr>
              <a:t>Target object</a:t>
            </a:r>
            <a:endParaRPr kumimoji="1" lang="ja-JP" altLang="en-US" dirty="0">
              <a:latin typeface="+mj-lt"/>
              <a:cs typeface="Arial" panose="020B0604020202020204" pitchFamily="34" charset="0"/>
            </a:endParaRPr>
          </a:p>
        </p:txBody>
      </p:sp>
      <p:sp>
        <p:nvSpPr>
          <p:cNvPr id="6" name="テキスト ボックス 5"/>
          <p:cNvSpPr txBox="1"/>
          <p:nvPr/>
        </p:nvSpPr>
        <p:spPr>
          <a:xfrm>
            <a:off x="4932040" y="4725144"/>
            <a:ext cx="2929007" cy="369332"/>
          </a:xfrm>
          <a:prstGeom prst="rect">
            <a:avLst/>
          </a:prstGeom>
          <a:noFill/>
        </p:spPr>
        <p:txBody>
          <a:bodyPr wrap="none" rtlCol="0">
            <a:spAutoFit/>
          </a:bodyPr>
          <a:lstStyle/>
          <a:p>
            <a:r>
              <a:rPr kumimoji="1" lang="en-US" altLang="ja-JP">
                <a:latin typeface="Arial" panose="020B0604020202020204" pitchFamily="34" charset="0"/>
                <a:cs typeface="Arial" panose="020B0604020202020204" pitchFamily="34" charset="0"/>
              </a:rPr>
              <a:t>White reflectance standard</a:t>
            </a:r>
            <a:endParaRPr kumimoji="1" lang="ja-JP" altLang="en-US" dirty="0">
              <a:latin typeface="+mj-lt"/>
              <a:cs typeface="Arial" panose="020B0604020202020204" pitchFamily="34" charset="0"/>
            </a:endParaRPr>
          </a:p>
        </p:txBody>
      </p:sp>
      <p:cxnSp>
        <p:nvCxnSpPr>
          <p:cNvPr id="7" name="直線矢印コネクタ 6"/>
          <p:cNvCxnSpPr/>
          <p:nvPr/>
        </p:nvCxnSpPr>
        <p:spPr>
          <a:xfrm>
            <a:off x="2702257" y="1740090"/>
            <a:ext cx="1003110" cy="1944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3425588" y="3418764"/>
            <a:ext cx="1968690" cy="143301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6164826" y="1887794"/>
            <a:ext cx="634180" cy="368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6408174" y="1858297"/>
            <a:ext cx="877529" cy="28464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705100" y="1740694"/>
            <a:ext cx="364331" cy="714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6174581" y="1890713"/>
            <a:ext cx="478632" cy="261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7122319" y="1985963"/>
            <a:ext cx="123825" cy="4000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6617494" y="2731294"/>
            <a:ext cx="400050" cy="12882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a:off x="6405563" y="4248150"/>
            <a:ext cx="147637" cy="4524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タイトル 12">
            <a:extLst>
              <a:ext uri="{FF2B5EF4-FFF2-40B4-BE49-F238E27FC236}">
                <a16:creationId xmlns:a16="http://schemas.microsoft.com/office/drawing/2014/main" id="{C932ECB1-3FB4-28D9-EE41-75F779EBC5EF}"/>
              </a:ext>
            </a:extLst>
          </p:cNvPr>
          <p:cNvSpPr>
            <a:spLocks noGrp="1"/>
          </p:cNvSpPr>
          <p:nvPr>
            <p:ph type="title"/>
          </p:nvPr>
        </p:nvSpPr>
        <p:spPr/>
        <p:txBody>
          <a:bodyPr/>
          <a:lstStyle/>
          <a:p>
            <a:r>
              <a:rPr lang="en-US" altLang="ja-JP" dirty="0"/>
              <a:t>Experimental setup [1]</a:t>
            </a:r>
            <a:endParaRPr lang="ja-JP" altLang="en-US" dirty="0"/>
          </a:p>
        </p:txBody>
      </p:sp>
    </p:spTree>
    <p:extLst>
      <p:ext uri="{BB962C8B-B14F-4D97-AF65-F5344CB8AC3E}">
        <p14:creationId xmlns:p14="http://schemas.microsoft.com/office/powerpoint/2010/main" val="9457727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7C51D1D-426B-C963-E2A9-36913EBAB1B2}"/>
              </a:ext>
            </a:extLst>
          </p:cNvPr>
          <p:cNvPicPr>
            <a:picLocks noChangeAspect="1"/>
          </p:cNvPicPr>
          <p:nvPr/>
        </p:nvPicPr>
        <p:blipFill>
          <a:blip r:embed="rId2"/>
          <a:stretch>
            <a:fillRect/>
          </a:stretch>
        </p:blipFill>
        <p:spPr>
          <a:xfrm>
            <a:off x="251520" y="2996952"/>
            <a:ext cx="2160240" cy="2160240"/>
          </a:xfrm>
          <a:prstGeom prst="rect">
            <a:avLst/>
          </a:prstGeom>
        </p:spPr>
      </p:pic>
      <p:pic>
        <p:nvPicPr>
          <p:cNvPr id="3" name="図 2">
            <a:extLst>
              <a:ext uri="{FF2B5EF4-FFF2-40B4-BE49-F238E27FC236}">
                <a16:creationId xmlns:a16="http://schemas.microsoft.com/office/drawing/2014/main" id="{63E21F98-6A0A-F257-687D-B32E334E6FAC}"/>
              </a:ext>
            </a:extLst>
          </p:cNvPr>
          <p:cNvPicPr>
            <a:picLocks noChangeAspect="1"/>
          </p:cNvPicPr>
          <p:nvPr/>
        </p:nvPicPr>
        <p:blipFill>
          <a:blip r:embed="rId3"/>
          <a:stretch>
            <a:fillRect/>
          </a:stretch>
        </p:blipFill>
        <p:spPr>
          <a:xfrm>
            <a:off x="251520" y="548680"/>
            <a:ext cx="2160240" cy="2160240"/>
          </a:xfrm>
          <a:prstGeom prst="rect">
            <a:avLst/>
          </a:prstGeom>
        </p:spPr>
      </p:pic>
      <p:pic>
        <p:nvPicPr>
          <p:cNvPr id="4" name="図 3">
            <a:extLst>
              <a:ext uri="{FF2B5EF4-FFF2-40B4-BE49-F238E27FC236}">
                <a16:creationId xmlns:a16="http://schemas.microsoft.com/office/drawing/2014/main" id="{C13FA5C2-0000-24EB-6C37-FB6F55454096}"/>
              </a:ext>
            </a:extLst>
          </p:cNvPr>
          <p:cNvPicPr>
            <a:picLocks noChangeAspect="1"/>
          </p:cNvPicPr>
          <p:nvPr/>
        </p:nvPicPr>
        <p:blipFill>
          <a:blip r:embed="rId4"/>
          <a:stretch>
            <a:fillRect/>
          </a:stretch>
        </p:blipFill>
        <p:spPr>
          <a:xfrm>
            <a:off x="6732240" y="1772816"/>
            <a:ext cx="2160240" cy="2160240"/>
          </a:xfrm>
          <a:prstGeom prst="rect">
            <a:avLst/>
          </a:prstGeom>
        </p:spPr>
      </p:pic>
      <p:sp>
        <p:nvSpPr>
          <p:cNvPr id="5" name="テキスト ボックス 4">
            <a:extLst>
              <a:ext uri="{FF2B5EF4-FFF2-40B4-BE49-F238E27FC236}">
                <a16:creationId xmlns:a16="http://schemas.microsoft.com/office/drawing/2014/main" id="{FC657FA1-49A6-4989-A146-E5AB9ACB8DBB}"/>
              </a:ext>
            </a:extLst>
          </p:cNvPr>
          <p:cNvSpPr txBox="1"/>
          <p:nvPr/>
        </p:nvSpPr>
        <p:spPr>
          <a:xfrm>
            <a:off x="6948264" y="4005064"/>
            <a:ext cx="1749197" cy="646331"/>
          </a:xfrm>
          <a:prstGeom prst="rect">
            <a:avLst/>
          </a:prstGeom>
          <a:noFill/>
        </p:spPr>
        <p:txBody>
          <a:bodyPr wrap="none" rtlCol="0">
            <a:spAutoFit/>
          </a:bodyPr>
          <a:lstStyle/>
          <a:p>
            <a:r>
              <a:rPr kumimoji="1" lang="en-US" altLang="ja-JP" dirty="0"/>
              <a:t>Surface normal</a:t>
            </a:r>
          </a:p>
          <a:p>
            <a:r>
              <a:rPr lang="en-US" altLang="ja-JP" dirty="0"/>
              <a:t>(</a:t>
            </a:r>
            <a:r>
              <a:rPr lang="en-US" altLang="ja-JP" dirty="0" err="1"/>
              <a:t>n</a:t>
            </a:r>
            <a:r>
              <a:rPr lang="en-US" altLang="ja-JP" baseline="-25000" dirty="0" err="1"/>
              <a:t>x</a:t>
            </a:r>
            <a:r>
              <a:rPr lang="en-US" altLang="ja-JP" dirty="0"/>
              <a:t>, </a:t>
            </a:r>
            <a:r>
              <a:rPr lang="en-US" altLang="ja-JP" dirty="0" err="1"/>
              <a:t>n</a:t>
            </a:r>
            <a:r>
              <a:rPr lang="en-US" altLang="ja-JP" baseline="-25000" dirty="0" err="1"/>
              <a:t>y</a:t>
            </a:r>
            <a:r>
              <a:rPr lang="en-US" altLang="ja-JP" dirty="0"/>
              <a:t>, </a:t>
            </a:r>
            <a:r>
              <a:rPr lang="en-US" altLang="ja-JP" dirty="0" err="1"/>
              <a:t>n</a:t>
            </a:r>
            <a:r>
              <a:rPr lang="en-US" altLang="ja-JP" baseline="-25000" dirty="0" err="1"/>
              <a:t>z</a:t>
            </a:r>
            <a:r>
              <a:rPr lang="en-US" altLang="ja-JP" dirty="0"/>
              <a:t>)</a:t>
            </a:r>
            <a:endParaRPr kumimoji="1" lang="ja-JP" altLang="en-US" dirty="0"/>
          </a:p>
        </p:txBody>
      </p:sp>
      <p:sp>
        <p:nvSpPr>
          <p:cNvPr id="6" name="テキスト ボックス 5">
            <a:extLst>
              <a:ext uri="{FF2B5EF4-FFF2-40B4-BE49-F238E27FC236}">
                <a16:creationId xmlns:a16="http://schemas.microsoft.com/office/drawing/2014/main" id="{E4AAED69-25C7-3911-6E94-38F9F2DC8166}"/>
              </a:ext>
            </a:extLst>
          </p:cNvPr>
          <p:cNvSpPr txBox="1"/>
          <p:nvPr/>
        </p:nvSpPr>
        <p:spPr>
          <a:xfrm>
            <a:off x="2483768" y="1268760"/>
            <a:ext cx="1467068" cy="646331"/>
          </a:xfrm>
          <a:prstGeom prst="rect">
            <a:avLst/>
          </a:prstGeom>
          <a:noFill/>
        </p:spPr>
        <p:txBody>
          <a:bodyPr wrap="none" rtlCol="0">
            <a:spAutoFit/>
          </a:bodyPr>
          <a:lstStyle/>
          <a:p>
            <a:r>
              <a:rPr kumimoji="1" lang="en-US" altLang="ja-JP" dirty="0"/>
              <a:t>Phase angle</a:t>
            </a:r>
          </a:p>
          <a:p>
            <a:r>
              <a:rPr lang="en-US" altLang="ja-JP" dirty="0" err="1"/>
              <a:t>n</a:t>
            </a:r>
            <a:r>
              <a:rPr lang="en-US" altLang="ja-JP" baseline="-25000" dirty="0" err="1"/>
              <a:t>x</a:t>
            </a:r>
            <a:r>
              <a:rPr lang="en-US" altLang="ja-JP" dirty="0"/>
              <a:t>, </a:t>
            </a:r>
            <a:r>
              <a:rPr lang="en-US" altLang="ja-JP" dirty="0" err="1"/>
              <a:t>n</a:t>
            </a:r>
            <a:r>
              <a:rPr lang="en-US" altLang="ja-JP" baseline="-25000" dirty="0" err="1"/>
              <a:t>y</a:t>
            </a:r>
            <a:endParaRPr kumimoji="1" lang="ja-JP" altLang="en-US" baseline="-25000" dirty="0"/>
          </a:p>
        </p:txBody>
      </p:sp>
      <p:sp>
        <p:nvSpPr>
          <p:cNvPr id="7" name="テキスト ボックス 6">
            <a:extLst>
              <a:ext uri="{FF2B5EF4-FFF2-40B4-BE49-F238E27FC236}">
                <a16:creationId xmlns:a16="http://schemas.microsoft.com/office/drawing/2014/main" id="{D51CA6D0-304C-EDF0-FC31-29839FB99333}"/>
              </a:ext>
            </a:extLst>
          </p:cNvPr>
          <p:cNvSpPr txBox="1"/>
          <p:nvPr/>
        </p:nvSpPr>
        <p:spPr>
          <a:xfrm>
            <a:off x="2483768" y="3717032"/>
            <a:ext cx="1031051" cy="646331"/>
          </a:xfrm>
          <a:prstGeom prst="rect">
            <a:avLst/>
          </a:prstGeom>
          <a:noFill/>
        </p:spPr>
        <p:txBody>
          <a:bodyPr wrap="none" rtlCol="0">
            <a:spAutoFit/>
          </a:bodyPr>
          <a:lstStyle/>
          <a:p>
            <a:r>
              <a:rPr kumimoji="1" lang="en-US" altLang="ja-JP" dirty="0"/>
              <a:t>Shading</a:t>
            </a:r>
          </a:p>
          <a:p>
            <a:r>
              <a:rPr lang="en-US" altLang="ja-JP" dirty="0" err="1"/>
              <a:t>n</a:t>
            </a:r>
            <a:r>
              <a:rPr lang="en-US" altLang="ja-JP" baseline="-25000" dirty="0" err="1"/>
              <a:t>z</a:t>
            </a:r>
            <a:endParaRPr kumimoji="1" lang="ja-JP" altLang="en-US" baseline="-25000" dirty="0"/>
          </a:p>
        </p:txBody>
      </p:sp>
      <p:sp>
        <p:nvSpPr>
          <p:cNvPr id="8" name="テキスト ボックス 7">
            <a:extLst>
              <a:ext uri="{FF2B5EF4-FFF2-40B4-BE49-F238E27FC236}">
                <a16:creationId xmlns:a16="http://schemas.microsoft.com/office/drawing/2014/main" id="{D9CBB0DA-AD0E-9F89-2289-242E115BD3B7}"/>
              </a:ext>
            </a:extLst>
          </p:cNvPr>
          <p:cNvSpPr txBox="1"/>
          <p:nvPr/>
        </p:nvSpPr>
        <p:spPr>
          <a:xfrm>
            <a:off x="2483768" y="2060848"/>
            <a:ext cx="2592288" cy="646331"/>
          </a:xfrm>
          <a:prstGeom prst="rect">
            <a:avLst/>
          </a:prstGeom>
          <a:noFill/>
        </p:spPr>
        <p:txBody>
          <a:bodyPr wrap="square" rtlCol="0">
            <a:spAutoFit/>
          </a:bodyPr>
          <a:lstStyle/>
          <a:p>
            <a:r>
              <a:rPr lang="en-US" altLang="ja-JP" dirty="0"/>
              <a:t>(Ambiguity is solved by the image gradient)</a:t>
            </a:r>
            <a:endParaRPr kumimoji="1" lang="ja-JP" altLang="en-US" dirty="0"/>
          </a:p>
        </p:txBody>
      </p:sp>
      <p:sp>
        <p:nvSpPr>
          <p:cNvPr id="9" name="タイトル 8">
            <a:extLst>
              <a:ext uri="{FF2B5EF4-FFF2-40B4-BE49-F238E27FC236}">
                <a16:creationId xmlns:a16="http://schemas.microsoft.com/office/drawing/2014/main" id="{1E4D7DA0-BDA6-AC46-7110-AAFB74B82E6A}"/>
              </a:ext>
            </a:extLst>
          </p:cNvPr>
          <p:cNvSpPr>
            <a:spLocks noGrp="1"/>
          </p:cNvSpPr>
          <p:nvPr>
            <p:ph type="title"/>
          </p:nvPr>
        </p:nvSpPr>
        <p:spPr/>
        <p:txBody>
          <a:bodyPr/>
          <a:lstStyle/>
          <a:p>
            <a:r>
              <a:rPr lang="en-US" altLang="ja-JP" dirty="0"/>
              <a:t>Shape from Shading and Polarization [1]</a:t>
            </a:r>
            <a:endParaRPr lang="ja-JP" altLang="en-US" dirty="0"/>
          </a:p>
        </p:txBody>
      </p:sp>
      <p:sp>
        <p:nvSpPr>
          <p:cNvPr id="10" name="右中かっこ 9">
            <a:extLst>
              <a:ext uri="{FF2B5EF4-FFF2-40B4-BE49-F238E27FC236}">
                <a16:creationId xmlns:a16="http://schemas.microsoft.com/office/drawing/2014/main" id="{DA295100-024F-49B3-C5BA-0CDF0E394B2B}"/>
              </a:ext>
            </a:extLst>
          </p:cNvPr>
          <p:cNvSpPr/>
          <p:nvPr/>
        </p:nvSpPr>
        <p:spPr bwMode="auto">
          <a:xfrm>
            <a:off x="5076056" y="548680"/>
            <a:ext cx="576064" cy="4608512"/>
          </a:xfrm>
          <a:prstGeom prst="rightBrace">
            <a:avLst>
              <a:gd name="adj1" fmla="val 39453"/>
              <a:gd name="adj2" fmla="val 50000"/>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1" name="矢印: 右 10">
            <a:extLst>
              <a:ext uri="{FF2B5EF4-FFF2-40B4-BE49-F238E27FC236}">
                <a16:creationId xmlns:a16="http://schemas.microsoft.com/office/drawing/2014/main" id="{0C475869-C58C-A203-05E8-03BD07635848}"/>
              </a:ext>
            </a:extLst>
          </p:cNvPr>
          <p:cNvSpPr/>
          <p:nvPr/>
        </p:nvSpPr>
        <p:spPr bwMode="auto">
          <a:xfrm>
            <a:off x="5868144" y="2348880"/>
            <a:ext cx="648072" cy="1008112"/>
          </a:xfrm>
          <a:prstGeom prst="rightArrow">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41145512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6671263-CAF2-4BE2-AF23-BA8575275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548680"/>
            <a:ext cx="2880320" cy="2160240"/>
          </a:xfrm>
          <a:prstGeom prst="rect">
            <a:avLst/>
          </a:prstGeom>
        </p:spPr>
      </p:pic>
      <p:pic>
        <p:nvPicPr>
          <p:cNvPr id="5" name="図 4">
            <a:extLst>
              <a:ext uri="{FF2B5EF4-FFF2-40B4-BE49-F238E27FC236}">
                <a16:creationId xmlns:a16="http://schemas.microsoft.com/office/drawing/2014/main" id="{2CED75C9-960C-4A09-91F1-B6C0B07C0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548680"/>
            <a:ext cx="2880320" cy="2160240"/>
          </a:xfrm>
          <a:prstGeom prst="rect">
            <a:avLst/>
          </a:prstGeom>
        </p:spPr>
      </p:pic>
      <p:pic>
        <p:nvPicPr>
          <p:cNvPr id="7" name="図 6">
            <a:extLst>
              <a:ext uri="{FF2B5EF4-FFF2-40B4-BE49-F238E27FC236}">
                <a16:creationId xmlns:a16="http://schemas.microsoft.com/office/drawing/2014/main" id="{4ECC65C9-C79F-4231-8D8F-F503217B3B60}"/>
              </a:ext>
            </a:extLst>
          </p:cNvPr>
          <p:cNvPicPr>
            <a:picLocks noChangeAspect="1"/>
          </p:cNvPicPr>
          <p:nvPr/>
        </p:nvPicPr>
        <p:blipFill>
          <a:blip r:embed="rId4"/>
          <a:stretch>
            <a:fillRect/>
          </a:stretch>
        </p:blipFill>
        <p:spPr>
          <a:xfrm>
            <a:off x="1691680" y="2780928"/>
            <a:ext cx="2880320" cy="2160240"/>
          </a:xfrm>
          <a:prstGeom prst="rect">
            <a:avLst/>
          </a:prstGeom>
        </p:spPr>
      </p:pic>
      <p:pic>
        <p:nvPicPr>
          <p:cNvPr id="8" name="図 7">
            <a:extLst>
              <a:ext uri="{FF2B5EF4-FFF2-40B4-BE49-F238E27FC236}">
                <a16:creationId xmlns:a16="http://schemas.microsoft.com/office/drawing/2014/main" id="{AC11B0B5-0495-4F99-8811-05D6464EC642}"/>
              </a:ext>
            </a:extLst>
          </p:cNvPr>
          <p:cNvPicPr>
            <a:picLocks noChangeAspect="1"/>
          </p:cNvPicPr>
          <p:nvPr/>
        </p:nvPicPr>
        <p:blipFill>
          <a:blip r:embed="rId5"/>
          <a:stretch>
            <a:fillRect/>
          </a:stretch>
        </p:blipFill>
        <p:spPr>
          <a:xfrm>
            <a:off x="4644008" y="2780928"/>
            <a:ext cx="2880320" cy="2160240"/>
          </a:xfrm>
          <a:prstGeom prst="rect">
            <a:avLst/>
          </a:prstGeom>
        </p:spPr>
      </p:pic>
      <p:sp>
        <p:nvSpPr>
          <p:cNvPr id="9" name="テキスト ボックス 8">
            <a:extLst>
              <a:ext uri="{FF2B5EF4-FFF2-40B4-BE49-F238E27FC236}">
                <a16:creationId xmlns:a16="http://schemas.microsoft.com/office/drawing/2014/main" id="{14290C19-5266-4F9C-B8C2-E712517EA10F}"/>
              </a:ext>
            </a:extLst>
          </p:cNvPr>
          <p:cNvSpPr txBox="1"/>
          <p:nvPr/>
        </p:nvSpPr>
        <p:spPr>
          <a:xfrm>
            <a:off x="2232948" y="4941168"/>
            <a:ext cx="2146742"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Existing method [2]</a:t>
            </a:r>
            <a:endParaRPr kumimoji="1" lang="ja-JP" altLang="en-US" dirty="0">
              <a:latin typeface="+mj-lt"/>
              <a:cs typeface="Arial" panose="020B0604020202020204" pitchFamily="34" charset="0"/>
            </a:endParaRPr>
          </a:p>
        </p:txBody>
      </p:sp>
      <p:sp>
        <p:nvSpPr>
          <p:cNvPr id="10" name="テキスト ボックス 9">
            <a:extLst>
              <a:ext uri="{FF2B5EF4-FFF2-40B4-BE49-F238E27FC236}">
                <a16:creationId xmlns:a16="http://schemas.microsoft.com/office/drawing/2014/main" id="{9D257AB8-F7DF-4F17-970C-8A8000A81E8F}"/>
              </a:ext>
            </a:extLst>
          </p:cNvPr>
          <p:cNvSpPr txBox="1"/>
          <p:nvPr/>
        </p:nvSpPr>
        <p:spPr>
          <a:xfrm>
            <a:off x="5329292" y="4941168"/>
            <a:ext cx="1723549"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Our method [1]</a:t>
            </a:r>
            <a:endParaRPr kumimoji="1" lang="ja-JP" altLang="en-US" dirty="0">
              <a:latin typeface="+mj-lt"/>
              <a:cs typeface="Arial" panose="020B0604020202020204" pitchFamily="34" charset="0"/>
            </a:endParaRPr>
          </a:p>
        </p:txBody>
      </p:sp>
      <p:sp>
        <p:nvSpPr>
          <p:cNvPr id="13" name="テキスト ボックス 12">
            <a:extLst>
              <a:ext uri="{FF2B5EF4-FFF2-40B4-BE49-F238E27FC236}">
                <a16:creationId xmlns:a16="http://schemas.microsoft.com/office/drawing/2014/main" id="{2EE1C8B4-930E-4259-81AB-2B228814742D}"/>
              </a:ext>
            </a:extLst>
          </p:cNvPr>
          <p:cNvSpPr txBox="1"/>
          <p:nvPr/>
        </p:nvSpPr>
        <p:spPr>
          <a:xfrm>
            <a:off x="1331640" y="836712"/>
            <a:ext cx="461665" cy="1656864"/>
          </a:xfrm>
          <a:prstGeom prst="rect">
            <a:avLst/>
          </a:prstGeom>
          <a:noFill/>
        </p:spPr>
        <p:txBody>
          <a:bodyPr vert="vert" wrap="none" rtlCol="0">
            <a:spAutoFit/>
          </a:bodyPr>
          <a:lstStyle/>
          <a:p>
            <a:r>
              <a:rPr kumimoji="1" lang="en-US" altLang="ja-JP" dirty="0">
                <a:latin typeface="Arial" panose="020B0604020202020204" pitchFamily="34" charset="0"/>
                <a:cs typeface="Arial" panose="020B0604020202020204" pitchFamily="34" charset="0"/>
              </a:rPr>
              <a:t>Surface normal</a:t>
            </a:r>
            <a:endParaRPr kumimoji="1" lang="ja-JP" altLang="en-US" dirty="0">
              <a:latin typeface="+mj-lt"/>
              <a:cs typeface="Arial" panose="020B0604020202020204" pitchFamily="34" charset="0"/>
            </a:endParaRPr>
          </a:p>
        </p:txBody>
      </p:sp>
      <p:sp>
        <p:nvSpPr>
          <p:cNvPr id="14" name="テキスト ボックス 13">
            <a:extLst>
              <a:ext uri="{FF2B5EF4-FFF2-40B4-BE49-F238E27FC236}">
                <a16:creationId xmlns:a16="http://schemas.microsoft.com/office/drawing/2014/main" id="{F8024BD9-1558-47C6-934E-5044F033DE2D}"/>
              </a:ext>
            </a:extLst>
          </p:cNvPr>
          <p:cNvSpPr txBox="1"/>
          <p:nvPr/>
        </p:nvSpPr>
        <p:spPr>
          <a:xfrm>
            <a:off x="1331640" y="3284984"/>
            <a:ext cx="461665" cy="1233671"/>
          </a:xfrm>
          <a:prstGeom prst="rect">
            <a:avLst/>
          </a:prstGeom>
          <a:noFill/>
        </p:spPr>
        <p:txBody>
          <a:bodyPr vert="vert" wrap="none" rtlCol="0">
            <a:spAutoFit/>
          </a:bodyPr>
          <a:lstStyle/>
          <a:p>
            <a:r>
              <a:rPr kumimoji="1" lang="en-US" altLang="ja-JP" dirty="0">
                <a:latin typeface="Arial" panose="020B0604020202020204" pitchFamily="34" charset="0"/>
                <a:cs typeface="Arial" panose="020B0604020202020204" pitchFamily="34" charset="0"/>
              </a:rPr>
              <a:t>Angle </a:t>
            </a:r>
            <a:r>
              <a:rPr lang="en-US" altLang="ja-JP" dirty="0">
                <a:latin typeface="Arial" panose="020B0604020202020204" pitchFamily="34" charset="0"/>
                <a:cs typeface="Arial" panose="020B0604020202020204" pitchFamily="34" charset="0"/>
              </a:rPr>
              <a:t>error</a:t>
            </a:r>
            <a:endParaRPr kumimoji="1" lang="ja-JP" altLang="en-US" dirty="0">
              <a:latin typeface="+mj-lt"/>
              <a:cs typeface="Arial" panose="020B0604020202020204" pitchFamily="34" charset="0"/>
            </a:endParaRPr>
          </a:p>
        </p:txBody>
      </p:sp>
      <p:sp>
        <p:nvSpPr>
          <p:cNvPr id="15" name="正方形/長方形 14">
            <a:extLst>
              <a:ext uri="{FF2B5EF4-FFF2-40B4-BE49-F238E27FC236}">
                <a16:creationId xmlns:a16="http://schemas.microsoft.com/office/drawing/2014/main" id="{6BC99808-BE67-4315-A68C-1D7BC6DA4EB8}"/>
              </a:ext>
            </a:extLst>
          </p:cNvPr>
          <p:cNvSpPr/>
          <p:nvPr/>
        </p:nvSpPr>
        <p:spPr>
          <a:xfrm>
            <a:off x="7596336" y="2852936"/>
            <a:ext cx="144016" cy="504056"/>
          </a:xfrm>
          <a:prstGeom prst="rect">
            <a:avLst/>
          </a:prstGeom>
          <a:gradFill flip="none" rotWithShape="1">
            <a:gsLst>
              <a:gs pos="0">
                <a:srgbClr val="FF0000"/>
              </a:gs>
              <a:gs pos="100000">
                <a:srgbClr val="FFFF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BB1F0BA-F859-4432-A052-23CD9A7E53D1}"/>
              </a:ext>
            </a:extLst>
          </p:cNvPr>
          <p:cNvSpPr/>
          <p:nvPr/>
        </p:nvSpPr>
        <p:spPr>
          <a:xfrm>
            <a:off x="7596336" y="3356992"/>
            <a:ext cx="144016" cy="504056"/>
          </a:xfrm>
          <a:prstGeom prst="rect">
            <a:avLst/>
          </a:prstGeom>
          <a:gradFill flip="none" rotWithShape="1">
            <a:gsLst>
              <a:gs pos="0">
                <a:srgbClr val="FFFF00"/>
              </a:gs>
              <a:gs pos="100000">
                <a:srgbClr val="00FF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E6F0128-ECD4-4E77-BAEB-3AFDD09E5227}"/>
              </a:ext>
            </a:extLst>
          </p:cNvPr>
          <p:cNvSpPr/>
          <p:nvPr/>
        </p:nvSpPr>
        <p:spPr>
          <a:xfrm>
            <a:off x="7596336" y="3861048"/>
            <a:ext cx="144016" cy="504056"/>
          </a:xfrm>
          <a:prstGeom prst="rect">
            <a:avLst/>
          </a:prstGeom>
          <a:gradFill flip="none" rotWithShape="1">
            <a:gsLst>
              <a:gs pos="0">
                <a:srgbClr val="00FF00"/>
              </a:gs>
              <a:gs pos="100000">
                <a:srgbClr val="00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8F57CD7-3012-4E01-9908-B951E425DAA8}"/>
              </a:ext>
            </a:extLst>
          </p:cNvPr>
          <p:cNvSpPr/>
          <p:nvPr/>
        </p:nvSpPr>
        <p:spPr>
          <a:xfrm>
            <a:off x="7596336" y="4365104"/>
            <a:ext cx="144016" cy="504056"/>
          </a:xfrm>
          <a:prstGeom prst="rect">
            <a:avLst/>
          </a:prstGeom>
          <a:gradFill flip="none" rotWithShape="1">
            <a:gsLst>
              <a:gs pos="0">
                <a:srgbClr val="00FFFF"/>
              </a:gs>
              <a:gs pos="100000">
                <a:srgbClr val="0000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F99A7AF-20E3-4047-A960-61F81A5DA5C5}"/>
              </a:ext>
            </a:extLst>
          </p:cNvPr>
          <p:cNvSpPr txBox="1"/>
          <p:nvPr/>
        </p:nvSpPr>
        <p:spPr>
          <a:xfrm>
            <a:off x="7668344" y="2636912"/>
            <a:ext cx="63350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1.57</a:t>
            </a:r>
            <a:endParaRPr kumimoji="1" lang="ja-JP" altLang="en-US" dirty="0">
              <a:latin typeface="+mj-lt"/>
              <a:cs typeface="Arial" panose="020B0604020202020204" pitchFamily="34" charset="0"/>
            </a:endParaRPr>
          </a:p>
        </p:txBody>
      </p:sp>
      <p:sp>
        <p:nvSpPr>
          <p:cNvPr id="20" name="テキスト ボックス 19">
            <a:extLst>
              <a:ext uri="{FF2B5EF4-FFF2-40B4-BE49-F238E27FC236}">
                <a16:creationId xmlns:a16="http://schemas.microsoft.com/office/drawing/2014/main" id="{2B0F046E-358E-4D44-8985-2A09163B6181}"/>
              </a:ext>
            </a:extLst>
          </p:cNvPr>
          <p:cNvSpPr txBox="1"/>
          <p:nvPr/>
        </p:nvSpPr>
        <p:spPr>
          <a:xfrm>
            <a:off x="7668344" y="4653136"/>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0</a:t>
            </a:r>
            <a:endParaRPr kumimoji="1" lang="ja-JP" altLang="en-US" dirty="0">
              <a:latin typeface="+mj-lt"/>
              <a:cs typeface="Arial" panose="020B0604020202020204" pitchFamily="34" charset="0"/>
            </a:endParaRPr>
          </a:p>
        </p:txBody>
      </p:sp>
      <p:sp>
        <p:nvSpPr>
          <p:cNvPr id="21" name="テキスト ボックス 20">
            <a:extLst>
              <a:ext uri="{FF2B5EF4-FFF2-40B4-BE49-F238E27FC236}">
                <a16:creationId xmlns:a16="http://schemas.microsoft.com/office/drawing/2014/main" id="{270AA565-7527-495D-B0D8-88909DB9E3E6}"/>
              </a:ext>
            </a:extLst>
          </p:cNvPr>
          <p:cNvSpPr txBox="1"/>
          <p:nvPr/>
        </p:nvSpPr>
        <p:spPr>
          <a:xfrm>
            <a:off x="7740352" y="3645024"/>
            <a:ext cx="64633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[rad]</a:t>
            </a:r>
            <a:endParaRPr kumimoji="1" lang="ja-JP" altLang="en-US" dirty="0">
              <a:latin typeface="+mj-lt"/>
              <a:cs typeface="Arial" panose="020B0604020202020204" pitchFamily="34" charset="0"/>
            </a:endParaRPr>
          </a:p>
        </p:txBody>
      </p:sp>
      <p:sp>
        <p:nvSpPr>
          <p:cNvPr id="2" name="タイトル 1">
            <a:extLst>
              <a:ext uri="{FF2B5EF4-FFF2-40B4-BE49-F238E27FC236}">
                <a16:creationId xmlns:a16="http://schemas.microsoft.com/office/drawing/2014/main" id="{BB117C97-73BF-CD74-2FBB-F7617CA0B782}"/>
              </a:ext>
            </a:extLst>
          </p:cNvPr>
          <p:cNvSpPr>
            <a:spLocks noGrp="1"/>
          </p:cNvSpPr>
          <p:nvPr>
            <p:ph type="title"/>
          </p:nvPr>
        </p:nvSpPr>
        <p:spPr/>
        <p:txBody>
          <a:bodyPr/>
          <a:lstStyle/>
          <a:p>
            <a:r>
              <a:rPr lang="en-US" altLang="ja-JP" dirty="0"/>
              <a:t>Error affected by lighting direction</a:t>
            </a:r>
            <a:endParaRPr lang="ja-JP" altLang="en-US" dirty="0"/>
          </a:p>
        </p:txBody>
      </p:sp>
    </p:spTree>
    <p:extLst>
      <p:ext uri="{BB962C8B-B14F-4D97-AF65-F5344CB8AC3E}">
        <p14:creationId xmlns:p14="http://schemas.microsoft.com/office/powerpoint/2010/main" val="6363939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座る, 写真, テーブル, ベッド が含まれている画像&#10;&#10;自動的に生成された説明">
            <a:extLst>
              <a:ext uri="{FF2B5EF4-FFF2-40B4-BE49-F238E27FC236}">
                <a16:creationId xmlns:a16="http://schemas.microsoft.com/office/drawing/2014/main" id="{4E8B304B-9EB0-4A3D-7871-3FA8E3495F9E}"/>
              </a:ext>
            </a:extLst>
          </p:cNvPr>
          <p:cNvPicPr>
            <a:picLocks noChangeAspect="1"/>
          </p:cNvPicPr>
          <p:nvPr/>
        </p:nvPicPr>
        <p:blipFill>
          <a:blip r:embed="rId2"/>
          <a:stretch>
            <a:fillRect/>
          </a:stretch>
        </p:blipFill>
        <p:spPr>
          <a:xfrm>
            <a:off x="251520" y="548680"/>
            <a:ext cx="3600400" cy="2700300"/>
          </a:xfrm>
          <a:prstGeom prst="rect">
            <a:avLst/>
          </a:prstGeom>
        </p:spPr>
      </p:pic>
      <p:pic>
        <p:nvPicPr>
          <p:cNvPr id="4" name="図 3" descr="探す, 写真, 座る, 暗い が含まれている画像&#10;&#10;自動的に生成された説明">
            <a:extLst>
              <a:ext uri="{FF2B5EF4-FFF2-40B4-BE49-F238E27FC236}">
                <a16:creationId xmlns:a16="http://schemas.microsoft.com/office/drawing/2014/main" id="{69817C67-4B30-FF63-06E7-20EBC7958C1D}"/>
              </a:ext>
            </a:extLst>
          </p:cNvPr>
          <p:cNvPicPr>
            <a:picLocks noChangeAspect="1"/>
          </p:cNvPicPr>
          <p:nvPr/>
        </p:nvPicPr>
        <p:blipFill>
          <a:blip r:embed="rId3"/>
          <a:stretch>
            <a:fillRect/>
          </a:stretch>
        </p:blipFill>
        <p:spPr>
          <a:xfrm>
            <a:off x="5292080" y="548680"/>
            <a:ext cx="3600400" cy="2700300"/>
          </a:xfrm>
          <a:prstGeom prst="rect">
            <a:avLst/>
          </a:prstGeom>
        </p:spPr>
      </p:pic>
      <p:pic>
        <p:nvPicPr>
          <p:cNvPr id="5" name="図 4" descr="白い花が咲いている&#10;&#10;自動的に生成された説明">
            <a:extLst>
              <a:ext uri="{FF2B5EF4-FFF2-40B4-BE49-F238E27FC236}">
                <a16:creationId xmlns:a16="http://schemas.microsoft.com/office/drawing/2014/main" id="{B6AA3551-DAB0-C0DE-53FC-24FF18F7E264}"/>
              </a:ext>
            </a:extLst>
          </p:cNvPr>
          <p:cNvPicPr>
            <a:picLocks noChangeAspect="1"/>
          </p:cNvPicPr>
          <p:nvPr/>
        </p:nvPicPr>
        <p:blipFill>
          <a:blip r:embed="rId4"/>
          <a:stretch>
            <a:fillRect/>
          </a:stretch>
        </p:blipFill>
        <p:spPr>
          <a:xfrm>
            <a:off x="179512" y="3627022"/>
            <a:ext cx="3672408" cy="2754306"/>
          </a:xfrm>
          <a:prstGeom prst="rect">
            <a:avLst/>
          </a:prstGeom>
        </p:spPr>
      </p:pic>
      <p:pic>
        <p:nvPicPr>
          <p:cNvPr id="6" name="図 5" descr="持つ が含まれている画像&#10;&#10;自動的に生成された説明">
            <a:extLst>
              <a:ext uri="{FF2B5EF4-FFF2-40B4-BE49-F238E27FC236}">
                <a16:creationId xmlns:a16="http://schemas.microsoft.com/office/drawing/2014/main" id="{726CABF8-1EC8-2B5D-8E1C-54E6F7F70468}"/>
              </a:ext>
            </a:extLst>
          </p:cNvPr>
          <p:cNvPicPr>
            <a:picLocks noChangeAspect="1"/>
          </p:cNvPicPr>
          <p:nvPr/>
        </p:nvPicPr>
        <p:blipFill>
          <a:blip r:embed="rId5"/>
          <a:stretch>
            <a:fillRect/>
          </a:stretch>
        </p:blipFill>
        <p:spPr>
          <a:xfrm>
            <a:off x="5292080" y="3609020"/>
            <a:ext cx="3600400" cy="2700300"/>
          </a:xfrm>
          <a:prstGeom prst="rect">
            <a:avLst/>
          </a:prstGeom>
        </p:spPr>
      </p:pic>
      <p:sp>
        <p:nvSpPr>
          <p:cNvPr id="2" name="テキスト ボックス 1">
            <a:extLst>
              <a:ext uri="{FF2B5EF4-FFF2-40B4-BE49-F238E27FC236}">
                <a16:creationId xmlns:a16="http://schemas.microsoft.com/office/drawing/2014/main" id="{90E82F34-66E0-3746-92F7-4F45C2477343}"/>
              </a:ext>
            </a:extLst>
          </p:cNvPr>
          <p:cNvSpPr txBox="1"/>
          <p:nvPr/>
        </p:nvSpPr>
        <p:spPr>
          <a:xfrm>
            <a:off x="4355976" y="5877272"/>
            <a:ext cx="441146" cy="369332"/>
          </a:xfrm>
          <a:prstGeom prst="rect">
            <a:avLst/>
          </a:prstGeom>
          <a:noFill/>
        </p:spPr>
        <p:txBody>
          <a:bodyPr wrap="none" rtlCol="0">
            <a:spAutoFit/>
          </a:bodyPr>
          <a:lstStyle/>
          <a:p>
            <a:r>
              <a:rPr kumimoji="1" lang="en-US" altLang="ja-JP" dirty="0"/>
              <a:t>[1]</a:t>
            </a:r>
            <a:endParaRPr kumimoji="1" lang="ja-JP" altLang="en-US" dirty="0"/>
          </a:p>
        </p:txBody>
      </p:sp>
    </p:spTree>
    <p:extLst>
      <p:ext uri="{BB962C8B-B14F-4D97-AF65-F5344CB8AC3E}">
        <p14:creationId xmlns:p14="http://schemas.microsoft.com/office/powerpoint/2010/main" val="42639898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51BCA5-BF0C-4F08-84BD-680A29CAE2E4}"/>
              </a:ext>
            </a:extLst>
          </p:cNvPr>
          <p:cNvSpPr>
            <a:spLocks noGrp="1"/>
          </p:cNvSpPr>
          <p:nvPr>
            <p:ph type="ctrTitle" sz="quarter"/>
          </p:nvPr>
        </p:nvSpPr>
        <p:spPr/>
        <p:txBody>
          <a:bodyPr/>
          <a:lstStyle/>
          <a:p>
            <a:r>
              <a:rPr kumimoji="1" lang="ja-JP" altLang="en-US" dirty="0"/>
              <a:t>多光源</a:t>
            </a:r>
            <a:r>
              <a:rPr kumimoji="1" lang="en-US" altLang="ja-JP" dirty="0"/>
              <a:t>photometric stereo</a:t>
            </a:r>
            <a:endParaRPr kumimoji="1" lang="ja-JP" altLang="en-US" dirty="0"/>
          </a:p>
        </p:txBody>
      </p:sp>
      <p:sp>
        <p:nvSpPr>
          <p:cNvPr id="3" name="字幕 2">
            <a:extLst>
              <a:ext uri="{FF2B5EF4-FFF2-40B4-BE49-F238E27FC236}">
                <a16:creationId xmlns:a16="http://schemas.microsoft.com/office/drawing/2014/main" id="{37539CB2-7311-42FD-8E2F-9AF943BB75C6}"/>
              </a:ext>
            </a:extLst>
          </p:cNvPr>
          <p:cNvSpPr>
            <a:spLocks noGrp="1"/>
          </p:cNvSpPr>
          <p:nvPr>
            <p:ph type="subTitle" sz="quarter" idx="1"/>
          </p:nvPr>
        </p:nvSpPr>
        <p:spPr>
          <a:xfrm>
            <a:off x="251520" y="4352934"/>
            <a:ext cx="8640960" cy="1719272"/>
          </a:xfrm>
        </p:spPr>
        <p:txBody>
          <a:bodyPr>
            <a:normAutofit fontScale="85000" lnSpcReduction="10000"/>
          </a:bodyPr>
          <a:lstStyle/>
          <a:p>
            <a:pPr algn="l"/>
            <a:r>
              <a:rPr kumimoji="1" lang="en-US" altLang="ja-JP" dirty="0"/>
              <a:t>[1] Miyazaki, Hashimoto, 2021 (10.1007/s10043-021-00640-0)</a:t>
            </a:r>
          </a:p>
          <a:p>
            <a:pPr algn="l"/>
            <a:r>
              <a:rPr lang="en-US" altLang="ja-JP" dirty="0"/>
              <a:t>[2] </a:t>
            </a:r>
            <a:r>
              <a:rPr lang="en-US" altLang="ja-JP" dirty="0" err="1"/>
              <a:t>Drbohlav</a:t>
            </a:r>
            <a:r>
              <a:rPr lang="en-US" altLang="ja-JP" dirty="0"/>
              <a:t>, Sara, 2001 (10.1109/ICCV.2001.937570)</a:t>
            </a:r>
          </a:p>
          <a:p>
            <a:pPr algn="l"/>
            <a:r>
              <a:rPr kumimoji="1" lang="en-US" altLang="ja-JP" dirty="0"/>
              <a:t>[3] Ngo, Nagahara, Taniguchi, 2015 (10.1109/CVPR.2015.7298844)</a:t>
            </a:r>
            <a:endParaRPr kumimoji="1" lang="ja-JP" altLang="en-US" dirty="0"/>
          </a:p>
        </p:txBody>
      </p:sp>
    </p:spTree>
    <p:extLst>
      <p:ext uri="{BB962C8B-B14F-4D97-AF65-F5344CB8AC3E}">
        <p14:creationId xmlns:p14="http://schemas.microsoft.com/office/powerpoint/2010/main" val="31245537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弧 6"/>
          <p:cNvSpPr/>
          <p:nvPr/>
        </p:nvSpPr>
        <p:spPr bwMode="auto">
          <a:xfrm>
            <a:off x="971600" y="836712"/>
            <a:ext cx="7200800" cy="6840760"/>
          </a:xfrm>
          <a:prstGeom prst="arc">
            <a:avLst>
              <a:gd name="adj1" fmla="val 10825317"/>
              <a:gd name="adj2" fmla="val 0"/>
            </a:avLst>
          </a:prstGeom>
          <a:noFill/>
          <a:ln w="12700" cap="flat" cmpd="sng" algn="ctr">
            <a:solidFill>
              <a:srgbClr val="FFFF00"/>
            </a:solidFill>
            <a:prstDash val="solid"/>
            <a:round/>
            <a:headEnd type="none" w="med" len="med"/>
            <a:tailEnd type="none" w="med" len="med"/>
          </a:ln>
          <a:effectLst/>
        </p:spPr>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照度差ステレオ法</a:t>
            </a:r>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22005" t="23531" r="21448" b="27766"/>
          <a:stretch/>
        </p:blipFill>
        <p:spPr>
          <a:xfrm>
            <a:off x="3131840" y="3068960"/>
            <a:ext cx="2850293" cy="2454875"/>
          </a:xfrm>
          <a:prstGeom prst="rect">
            <a:avLst/>
          </a:prstGeom>
        </p:spPr>
      </p:pic>
      <p:sp>
        <p:nvSpPr>
          <p:cNvPr id="4" name="正方形/長方形 3"/>
          <p:cNvSpPr/>
          <p:nvPr/>
        </p:nvSpPr>
        <p:spPr bwMode="auto">
          <a:xfrm>
            <a:off x="4427984" y="476672"/>
            <a:ext cx="288032" cy="576064"/>
          </a:xfrm>
          <a:prstGeom prst="rect">
            <a:avLst/>
          </a:prstGeom>
          <a:solidFill>
            <a:schemeClr val="tx1">
              <a:lumMod val="50000"/>
              <a:lumOff val="50000"/>
            </a:schemeClr>
          </a:solid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5" name="正方形/長方形 4"/>
          <p:cNvSpPr/>
          <p:nvPr/>
        </p:nvSpPr>
        <p:spPr bwMode="auto">
          <a:xfrm>
            <a:off x="4499992" y="1052736"/>
            <a:ext cx="144016" cy="144016"/>
          </a:xfrm>
          <a:prstGeom prst="rect">
            <a:avLst/>
          </a:prstGeom>
          <a:solidFill>
            <a:schemeClr val="tx1">
              <a:lumMod val="50000"/>
              <a:lumOff val="50000"/>
            </a:schemeClr>
          </a:solid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6" name="太陽 5"/>
          <p:cNvSpPr/>
          <p:nvPr/>
        </p:nvSpPr>
        <p:spPr bwMode="auto">
          <a:xfrm>
            <a:off x="827584" y="3501008"/>
            <a:ext cx="432048" cy="432048"/>
          </a:xfrm>
          <a:prstGeom prst="sun">
            <a:avLst/>
          </a:prstGeom>
          <a:solidFill>
            <a:srgbClr val="FFFF00"/>
          </a:solidFill>
          <a:ln w="6350" cap="flat" cmpd="sng" algn="ctr">
            <a:solidFill>
              <a:srgbClr val="FF0000"/>
            </a:solidFill>
            <a:prstDash val="solid"/>
            <a:round/>
            <a:headEnd type="none" w="med" len="med"/>
            <a:tailEnd type="arrow" w="med" len="med"/>
          </a:ln>
          <a:effectLst/>
        </p:spPr>
        <p:txBody>
          <a:bodyPr rtlCol="0" anchor="ctr"/>
          <a:lstStyle/>
          <a:p>
            <a:pPr algn="ctr"/>
            <a:endParaRPr kumimoji="1" lang="ja-JP" altLang="en-US"/>
          </a:p>
        </p:txBody>
      </p:sp>
      <p:sp>
        <p:nvSpPr>
          <p:cNvPr id="8" name="太陽 7"/>
          <p:cNvSpPr/>
          <p:nvPr/>
        </p:nvSpPr>
        <p:spPr bwMode="auto">
          <a:xfrm>
            <a:off x="1187624" y="2420888"/>
            <a:ext cx="432048" cy="432048"/>
          </a:xfrm>
          <a:prstGeom prst="sun">
            <a:avLst/>
          </a:prstGeom>
          <a:solidFill>
            <a:srgbClr val="FFFF00"/>
          </a:solidFill>
          <a:ln w="6350" cap="flat" cmpd="sng" algn="ctr">
            <a:solidFill>
              <a:srgbClr val="FF0000"/>
            </a:solidFill>
            <a:prstDash val="solid"/>
            <a:round/>
            <a:headEnd type="none" w="med" len="med"/>
            <a:tailEnd type="arrow" w="med" len="med"/>
          </a:ln>
          <a:effectLst/>
        </p:spPr>
        <p:txBody>
          <a:bodyPr rtlCol="0" anchor="ctr"/>
          <a:lstStyle/>
          <a:p>
            <a:pPr algn="ctr"/>
            <a:endParaRPr kumimoji="1" lang="ja-JP" altLang="en-US"/>
          </a:p>
        </p:txBody>
      </p:sp>
      <p:sp>
        <p:nvSpPr>
          <p:cNvPr id="9" name="太陽 8"/>
          <p:cNvSpPr/>
          <p:nvPr/>
        </p:nvSpPr>
        <p:spPr bwMode="auto">
          <a:xfrm>
            <a:off x="2123728" y="1340768"/>
            <a:ext cx="432048" cy="432048"/>
          </a:xfrm>
          <a:prstGeom prst="sun">
            <a:avLst/>
          </a:prstGeom>
          <a:solidFill>
            <a:srgbClr val="FFFF00"/>
          </a:solidFill>
          <a:ln w="6350" cap="flat" cmpd="sng" algn="ctr">
            <a:solidFill>
              <a:srgbClr val="FF0000"/>
            </a:solidFill>
            <a:prstDash val="solid"/>
            <a:round/>
            <a:headEnd type="none" w="med" len="med"/>
            <a:tailEnd type="arrow" w="med" len="med"/>
          </a:ln>
          <a:effectLst/>
        </p:spPr>
        <p:txBody>
          <a:bodyPr rtlCol="0" anchor="ctr"/>
          <a:lstStyle/>
          <a:p>
            <a:pPr algn="ctr"/>
            <a:endParaRPr kumimoji="1" lang="ja-JP" altLang="en-US"/>
          </a:p>
        </p:txBody>
      </p:sp>
      <p:sp>
        <p:nvSpPr>
          <p:cNvPr id="10" name="太陽 9"/>
          <p:cNvSpPr/>
          <p:nvPr/>
        </p:nvSpPr>
        <p:spPr bwMode="auto">
          <a:xfrm>
            <a:off x="3275856" y="764704"/>
            <a:ext cx="432048" cy="432048"/>
          </a:xfrm>
          <a:prstGeom prst="sun">
            <a:avLst/>
          </a:prstGeom>
          <a:solidFill>
            <a:srgbClr val="FFFF00"/>
          </a:solidFill>
          <a:ln w="6350" cap="flat" cmpd="sng" algn="ctr">
            <a:solidFill>
              <a:srgbClr val="FF0000"/>
            </a:solidFill>
            <a:prstDash val="solid"/>
            <a:round/>
            <a:headEnd type="none" w="med" len="med"/>
            <a:tailEnd type="arrow" w="med" len="med"/>
          </a:ln>
          <a:effectLst/>
        </p:spPr>
        <p:txBody>
          <a:bodyPr rtlCol="0" anchor="ctr"/>
          <a:lstStyle/>
          <a:p>
            <a:pPr algn="ctr"/>
            <a:endParaRPr kumimoji="1" lang="ja-JP" altLang="en-US"/>
          </a:p>
        </p:txBody>
      </p:sp>
      <p:sp>
        <p:nvSpPr>
          <p:cNvPr id="11" name="太陽 10"/>
          <p:cNvSpPr/>
          <p:nvPr/>
        </p:nvSpPr>
        <p:spPr bwMode="auto">
          <a:xfrm>
            <a:off x="5580112" y="836712"/>
            <a:ext cx="432048" cy="432048"/>
          </a:xfrm>
          <a:prstGeom prst="sun">
            <a:avLst/>
          </a:prstGeom>
          <a:solidFill>
            <a:srgbClr val="FFFF00"/>
          </a:solidFill>
          <a:ln w="6350" cap="flat" cmpd="sng" algn="ctr">
            <a:solidFill>
              <a:srgbClr val="FF0000"/>
            </a:solidFill>
            <a:prstDash val="solid"/>
            <a:round/>
            <a:headEnd type="none" w="med" len="med"/>
            <a:tailEnd type="arrow" w="med" len="med"/>
          </a:ln>
          <a:effectLst/>
        </p:spPr>
        <p:txBody>
          <a:bodyPr rtlCol="0" anchor="ctr"/>
          <a:lstStyle/>
          <a:p>
            <a:pPr algn="ctr"/>
            <a:endParaRPr kumimoji="1" lang="ja-JP" altLang="en-US"/>
          </a:p>
        </p:txBody>
      </p:sp>
      <p:sp>
        <p:nvSpPr>
          <p:cNvPr id="12" name="太陽 11"/>
          <p:cNvSpPr/>
          <p:nvPr/>
        </p:nvSpPr>
        <p:spPr bwMode="auto">
          <a:xfrm>
            <a:off x="6804248" y="1484784"/>
            <a:ext cx="432048" cy="432048"/>
          </a:xfrm>
          <a:prstGeom prst="sun">
            <a:avLst/>
          </a:prstGeom>
          <a:solidFill>
            <a:srgbClr val="FFFF00"/>
          </a:solidFill>
          <a:ln w="6350" cap="flat" cmpd="sng" algn="ctr">
            <a:solidFill>
              <a:srgbClr val="FF0000"/>
            </a:solidFill>
            <a:prstDash val="solid"/>
            <a:round/>
            <a:headEnd type="none" w="med" len="med"/>
            <a:tailEnd type="arrow" w="med" len="med"/>
          </a:ln>
          <a:effectLst/>
        </p:spPr>
        <p:txBody>
          <a:bodyPr rtlCol="0" anchor="ctr"/>
          <a:lstStyle/>
          <a:p>
            <a:pPr algn="ctr"/>
            <a:endParaRPr kumimoji="1" lang="ja-JP" altLang="en-US"/>
          </a:p>
        </p:txBody>
      </p:sp>
      <p:sp>
        <p:nvSpPr>
          <p:cNvPr id="13" name="太陽 12"/>
          <p:cNvSpPr/>
          <p:nvPr/>
        </p:nvSpPr>
        <p:spPr bwMode="auto">
          <a:xfrm>
            <a:off x="7452320" y="2348880"/>
            <a:ext cx="432048" cy="432048"/>
          </a:xfrm>
          <a:prstGeom prst="sun">
            <a:avLst/>
          </a:prstGeom>
          <a:solidFill>
            <a:srgbClr val="FFFF00"/>
          </a:solidFill>
          <a:ln w="6350" cap="flat" cmpd="sng" algn="ctr">
            <a:solidFill>
              <a:srgbClr val="FF0000"/>
            </a:solidFill>
            <a:prstDash val="solid"/>
            <a:round/>
            <a:headEnd type="none" w="med" len="med"/>
            <a:tailEnd type="arrow" w="med" len="med"/>
          </a:ln>
          <a:effectLst/>
        </p:spPr>
        <p:txBody>
          <a:bodyPr rtlCol="0" anchor="ctr"/>
          <a:lstStyle/>
          <a:p>
            <a:pPr algn="ctr"/>
            <a:endParaRPr kumimoji="1" lang="ja-JP" altLang="en-US"/>
          </a:p>
        </p:txBody>
      </p:sp>
      <p:sp>
        <p:nvSpPr>
          <p:cNvPr id="14" name="太陽 13"/>
          <p:cNvSpPr/>
          <p:nvPr/>
        </p:nvSpPr>
        <p:spPr bwMode="auto">
          <a:xfrm>
            <a:off x="7884368" y="3501008"/>
            <a:ext cx="432048" cy="432048"/>
          </a:xfrm>
          <a:prstGeom prst="sun">
            <a:avLst/>
          </a:prstGeom>
          <a:solidFill>
            <a:srgbClr val="FFFF00"/>
          </a:solidFill>
          <a:ln w="6350" cap="flat" cmpd="sng" algn="ctr">
            <a:solidFill>
              <a:srgbClr val="FF0000"/>
            </a:solidFill>
            <a:prstDash val="solid"/>
            <a:round/>
            <a:headEnd type="none" w="med" len="med"/>
            <a:tailEnd type="arrow" w="med" len="med"/>
          </a:ln>
          <a:effectLst/>
        </p:spPr>
        <p:txBody>
          <a:bodyPr rtlCol="0" anchor="ctr"/>
          <a:lstStyle/>
          <a:p>
            <a:pPr algn="ctr"/>
            <a:endParaRPr kumimoji="1" lang="ja-JP" altLang="en-US"/>
          </a:p>
        </p:txBody>
      </p:sp>
      <p:cxnSp>
        <p:nvCxnSpPr>
          <p:cNvPr id="17" name="直線矢印コネクタ 16"/>
          <p:cNvCxnSpPr/>
          <p:nvPr/>
        </p:nvCxnSpPr>
        <p:spPr bwMode="auto">
          <a:xfrm>
            <a:off x="1403648" y="3789040"/>
            <a:ext cx="1584176" cy="36004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8" name="直線矢印コネクタ 17"/>
          <p:cNvCxnSpPr/>
          <p:nvPr/>
        </p:nvCxnSpPr>
        <p:spPr bwMode="auto">
          <a:xfrm>
            <a:off x="1835696" y="2852936"/>
            <a:ext cx="1224136" cy="72008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1" name="直線矢印コネクタ 20"/>
          <p:cNvCxnSpPr/>
          <p:nvPr/>
        </p:nvCxnSpPr>
        <p:spPr bwMode="auto">
          <a:xfrm>
            <a:off x="2555776" y="1844824"/>
            <a:ext cx="864096" cy="108012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4" name="直線矢印コネクタ 23"/>
          <p:cNvCxnSpPr/>
          <p:nvPr/>
        </p:nvCxnSpPr>
        <p:spPr bwMode="auto">
          <a:xfrm>
            <a:off x="3563888" y="1340768"/>
            <a:ext cx="504056" cy="1584176"/>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7" name="直線矢印コネクタ 26"/>
          <p:cNvCxnSpPr/>
          <p:nvPr/>
        </p:nvCxnSpPr>
        <p:spPr bwMode="auto">
          <a:xfrm flipH="1">
            <a:off x="5148064" y="1412776"/>
            <a:ext cx="504056" cy="1512168"/>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30" name="直線矢印コネクタ 29"/>
          <p:cNvCxnSpPr/>
          <p:nvPr/>
        </p:nvCxnSpPr>
        <p:spPr bwMode="auto">
          <a:xfrm flipH="1">
            <a:off x="6012160" y="1988840"/>
            <a:ext cx="792088" cy="936104"/>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33" name="直線矢印コネクタ 32"/>
          <p:cNvCxnSpPr/>
          <p:nvPr/>
        </p:nvCxnSpPr>
        <p:spPr bwMode="auto">
          <a:xfrm flipH="1">
            <a:off x="6156176" y="2780928"/>
            <a:ext cx="1296144" cy="936104"/>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36" name="直線矢印コネクタ 35"/>
          <p:cNvCxnSpPr/>
          <p:nvPr/>
        </p:nvCxnSpPr>
        <p:spPr bwMode="auto">
          <a:xfrm flipH="1">
            <a:off x="6156176" y="3789040"/>
            <a:ext cx="1584176" cy="36004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graphicFrame>
        <p:nvGraphicFramePr>
          <p:cNvPr id="39" name="オブジェクト 38"/>
          <p:cNvGraphicFramePr>
            <a:graphicFrameLocks noChangeAspect="1"/>
          </p:cNvGraphicFramePr>
          <p:nvPr/>
        </p:nvGraphicFramePr>
        <p:xfrm>
          <a:off x="2627784" y="1700808"/>
          <a:ext cx="382805" cy="816050"/>
        </p:xfrm>
        <a:graphic>
          <a:graphicData uri="http://schemas.openxmlformats.org/presentationml/2006/ole">
            <mc:AlternateContent xmlns:mc="http://schemas.openxmlformats.org/markup-compatibility/2006">
              <mc:Choice xmlns:v="urn:schemas-microsoft-com:vml" Requires="v">
                <p:oleObj name="数式" r:id="rId3" imgW="368280" imgH="787320" progId="Equation.3">
                  <p:embed/>
                </p:oleObj>
              </mc:Choice>
              <mc:Fallback>
                <p:oleObj name="数式" r:id="rId3" imgW="368280" imgH="787320" progId="Equation.3">
                  <p:embed/>
                  <p:pic>
                    <p:nvPicPr>
                      <p:cNvPr id="39" name="オブジェクト 38"/>
                      <p:cNvPicPr/>
                      <p:nvPr/>
                    </p:nvPicPr>
                    <p:blipFill>
                      <a:blip r:embed="rId4"/>
                      <a:stretch>
                        <a:fillRect/>
                      </a:stretch>
                    </p:blipFill>
                    <p:spPr>
                      <a:xfrm>
                        <a:off x="2627784" y="1700808"/>
                        <a:ext cx="382805" cy="816050"/>
                      </a:xfrm>
                      <a:prstGeom prst="rect">
                        <a:avLst/>
                      </a:prstGeom>
                    </p:spPr>
                  </p:pic>
                </p:oleObj>
              </mc:Fallback>
            </mc:AlternateContent>
          </a:graphicData>
        </a:graphic>
      </p:graphicFrame>
      <p:graphicFrame>
        <p:nvGraphicFramePr>
          <p:cNvPr id="40" name="オブジェクト 39"/>
          <p:cNvGraphicFramePr>
            <a:graphicFrameLocks noChangeAspect="1"/>
          </p:cNvGraphicFramePr>
          <p:nvPr/>
        </p:nvGraphicFramePr>
        <p:xfrm>
          <a:off x="1403648" y="3429000"/>
          <a:ext cx="369888" cy="815975"/>
        </p:xfrm>
        <a:graphic>
          <a:graphicData uri="http://schemas.openxmlformats.org/presentationml/2006/ole">
            <mc:AlternateContent xmlns:mc="http://schemas.openxmlformats.org/markup-compatibility/2006">
              <mc:Choice xmlns:v="urn:schemas-microsoft-com:vml" Requires="v">
                <p:oleObj name="数式" r:id="rId5" imgW="355320" imgH="787320" progId="Equation.3">
                  <p:embed/>
                </p:oleObj>
              </mc:Choice>
              <mc:Fallback>
                <p:oleObj name="数式" r:id="rId5" imgW="355320" imgH="787320" progId="Equation.3">
                  <p:embed/>
                  <p:pic>
                    <p:nvPicPr>
                      <p:cNvPr id="40" name="オブジェクト 39"/>
                      <p:cNvPicPr/>
                      <p:nvPr/>
                    </p:nvPicPr>
                    <p:blipFill>
                      <a:blip r:embed="rId6"/>
                      <a:stretch>
                        <a:fillRect/>
                      </a:stretch>
                    </p:blipFill>
                    <p:spPr>
                      <a:xfrm>
                        <a:off x="1403648" y="3429000"/>
                        <a:ext cx="369888" cy="815975"/>
                      </a:xfrm>
                      <a:prstGeom prst="rect">
                        <a:avLst/>
                      </a:prstGeom>
                    </p:spPr>
                  </p:pic>
                </p:oleObj>
              </mc:Fallback>
            </mc:AlternateContent>
          </a:graphicData>
        </a:graphic>
      </p:graphicFrame>
      <p:graphicFrame>
        <p:nvGraphicFramePr>
          <p:cNvPr id="41" name="オブジェクト 40"/>
          <p:cNvGraphicFramePr>
            <a:graphicFrameLocks noChangeAspect="1"/>
          </p:cNvGraphicFramePr>
          <p:nvPr/>
        </p:nvGraphicFramePr>
        <p:xfrm>
          <a:off x="1835696" y="2492896"/>
          <a:ext cx="396875" cy="815975"/>
        </p:xfrm>
        <a:graphic>
          <a:graphicData uri="http://schemas.openxmlformats.org/presentationml/2006/ole">
            <mc:AlternateContent xmlns:mc="http://schemas.openxmlformats.org/markup-compatibility/2006">
              <mc:Choice xmlns:v="urn:schemas-microsoft-com:vml" Requires="v">
                <p:oleObj name="数式" r:id="rId7" imgW="380880" imgH="787320" progId="Equation.3">
                  <p:embed/>
                </p:oleObj>
              </mc:Choice>
              <mc:Fallback>
                <p:oleObj name="数式" r:id="rId7" imgW="380880" imgH="787320" progId="Equation.3">
                  <p:embed/>
                  <p:pic>
                    <p:nvPicPr>
                      <p:cNvPr id="41" name="オブジェクト 40"/>
                      <p:cNvPicPr/>
                      <p:nvPr/>
                    </p:nvPicPr>
                    <p:blipFill>
                      <a:blip r:embed="rId8"/>
                      <a:stretch>
                        <a:fillRect/>
                      </a:stretch>
                    </p:blipFill>
                    <p:spPr>
                      <a:xfrm>
                        <a:off x="1835696" y="2492896"/>
                        <a:ext cx="396875" cy="815975"/>
                      </a:xfrm>
                      <a:prstGeom prst="rect">
                        <a:avLst/>
                      </a:prstGeom>
                    </p:spPr>
                  </p:pic>
                </p:oleObj>
              </mc:Fallback>
            </mc:AlternateContent>
          </a:graphicData>
        </a:graphic>
      </p:graphicFrame>
      <p:graphicFrame>
        <p:nvGraphicFramePr>
          <p:cNvPr id="42" name="オブジェクト 41"/>
          <p:cNvGraphicFramePr>
            <a:graphicFrameLocks noChangeAspect="1"/>
          </p:cNvGraphicFramePr>
          <p:nvPr/>
        </p:nvGraphicFramePr>
        <p:xfrm>
          <a:off x="7296150" y="3429075"/>
          <a:ext cx="407988" cy="815975"/>
        </p:xfrm>
        <a:graphic>
          <a:graphicData uri="http://schemas.openxmlformats.org/presentationml/2006/ole">
            <mc:AlternateContent xmlns:mc="http://schemas.openxmlformats.org/markup-compatibility/2006">
              <mc:Choice xmlns:v="urn:schemas-microsoft-com:vml" Requires="v">
                <p:oleObj name="数式" r:id="rId9" imgW="393480" imgH="787320" progId="Equation.3">
                  <p:embed/>
                </p:oleObj>
              </mc:Choice>
              <mc:Fallback>
                <p:oleObj name="数式" r:id="rId9" imgW="393480" imgH="787320" progId="Equation.3">
                  <p:embed/>
                  <p:pic>
                    <p:nvPicPr>
                      <p:cNvPr id="42" name="オブジェクト 41"/>
                      <p:cNvPicPr/>
                      <p:nvPr/>
                    </p:nvPicPr>
                    <p:blipFill>
                      <a:blip r:embed="rId10"/>
                      <a:stretch>
                        <a:fillRect/>
                      </a:stretch>
                    </p:blipFill>
                    <p:spPr>
                      <a:xfrm>
                        <a:off x="7296150" y="3429075"/>
                        <a:ext cx="407988" cy="815975"/>
                      </a:xfrm>
                      <a:prstGeom prst="rect">
                        <a:avLst/>
                      </a:prstGeom>
                    </p:spPr>
                  </p:pic>
                </p:oleObj>
              </mc:Fallback>
            </mc:AlternateContent>
          </a:graphicData>
        </a:graphic>
      </p:graphicFrame>
      <p:graphicFrame>
        <p:nvGraphicFramePr>
          <p:cNvPr id="43" name="オブジェクト 42"/>
          <p:cNvGraphicFramePr>
            <a:graphicFrameLocks noChangeAspect="1"/>
          </p:cNvGraphicFramePr>
          <p:nvPr/>
        </p:nvGraphicFramePr>
        <p:xfrm>
          <a:off x="6973888" y="2565475"/>
          <a:ext cx="500062" cy="815975"/>
        </p:xfrm>
        <a:graphic>
          <a:graphicData uri="http://schemas.openxmlformats.org/presentationml/2006/ole">
            <mc:AlternateContent xmlns:mc="http://schemas.openxmlformats.org/markup-compatibility/2006">
              <mc:Choice xmlns:v="urn:schemas-microsoft-com:vml" Requires="v">
                <p:oleObj name="数式" r:id="rId11" imgW="482400" imgH="787320" progId="Equation.3">
                  <p:embed/>
                </p:oleObj>
              </mc:Choice>
              <mc:Fallback>
                <p:oleObj name="数式" r:id="rId11" imgW="482400" imgH="787320" progId="Equation.3">
                  <p:embed/>
                  <p:pic>
                    <p:nvPicPr>
                      <p:cNvPr id="43" name="オブジェクト 42"/>
                      <p:cNvPicPr/>
                      <p:nvPr/>
                    </p:nvPicPr>
                    <p:blipFill>
                      <a:blip r:embed="rId12"/>
                      <a:stretch>
                        <a:fillRect/>
                      </a:stretch>
                    </p:blipFill>
                    <p:spPr>
                      <a:xfrm>
                        <a:off x="6973888" y="2565475"/>
                        <a:ext cx="500062" cy="815975"/>
                      </a:xfrm>
                      <a:prstGeom prst="rect">
                        <a:avLst/>
                      </a:prstGeom>
                    </p:spPr>
                  </p:pic>
                </p:oleObj>
              </mc:Fallback>
            </mc:AlternateContent>
          </a:graphicData>
        </a:graphic>
      </p:graphicFrame>
      <p:graphicFrame>
        <p:nvGraphicFramePr>
          <p:cNvPr id="44" name="オブジェクト 43"/>
          <p:cNvGraphicFramePr>
            <a:graphicFrameLocks noChangeAspect="1"/>
          </p:cNvGraphicFramePr>
          <p:nvPr/>
        </p:nvGraphicFramePr>
        <p:xfrm>
          <a:off x="6294438" y="1916187"/>
          <a:ext cx="514350" cy="815975"/>
        </p:xfrm>
        <a:graphic>
          <a:graphicData uri="http://schemas.openxmlformats.org/presentationml/2006/ole">
            <mc:AlternateContent xmlns:mc="http://schemas.openxmlformats.org/markup-compatibility/2006">
              <mc:Choice xmlns:v="urn:schemas-microsoft-com:vml" Requires="v">
                <p:oleObj name="数式" r:id="rId13" imgW="495000" imgH="787320" progId="Equation.3">
                  <p:embed/>
                </p:oleObj>
              </mc:Choice>
              <mc:Fallback>
                <p:oleObj name="数式" r:id="rId13" imgW="495000" imgH="787320" progId="Equation.3">
                  <p:embed/>
                  <p:pic>
                    <p:nvPicPr>
                      <p:cNvPr id="44" name="オブジェクト 43"/>
                      <p:cNvPicPr/>
                      <p:nvPr/>
                    </p:nvPicPr>
                    <p:blipFill>
                      <a:blip r:embed="rId14"/>
                      <a:stretch>
                        <a:fillRect/>
                      </a:stretch>
                    </p:blipFill>
                    <p:spPr>
                      <a:xfrm>
                        <a:off x="6294438" y="1916187"/>
                        <a:ext cx="514350" cy="815975"/>
                      </a:xfrm>
                      <a:prstGeom prst="rect">
                        <a:avLst/>
                      </a:prstGeom>
                    </p:spPr>
                  </p:pic>
                </p:oleObj>
              </mc:Fallback>
            </mc:AlternateContent>
          </a:graphicData>
        </a:graphic>
      </p:graphicFrame>
    </p:spTree>
    <p:extLst>
      <p:ext uri="{BB962C8B-B14F-4D97-AF65-F5344CB8AC3E}">
        <p14:creationId xmlns:p14="http://schemas.microsoft.com/office/powerpoint/2010/main" val="19883774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a:t>未校正照度差ステレオ法</a:t>
            </a:r>
          </a:p>
        </p:txBody>
      </p:sp>
      <p:grpSp>
        <p:nvGrpSpPr>
          <p:cNvPr id="24" name="グループ化 23"/>
          <p:cNvGrpSpPr/>
          <p:nvPr/>
        </p:nvGrpSpPr>
        <p:grpSpPr>
          <a:xfrm>
            <a:off x="180231" y="1340768"/>
            <a:ext cx="8854195" cy="2255678"/>
            <a:chOff x="180231" y="1890316"/>
            <a:chExt cx="3553892" cy="905383"/>
          </a:xfrm>
        </p:grpSpPr>
        <p:sp>
          <p:nvSpPr>
            <p:cNvPr id="5" name="テキスト ボックス 4"/>
            <p:cNvSpPr txBox="1"/>
            <p:nvPr/>
          </p:nvSpPr>
          <p:spPr>
            <a:xfrm>
              <a:off x="180231" y="2610396"/>
              <a:ext cx="911844" cy="185303"/>
            </a:xfrm>
            <a:prstGeom prst="rect">
              <a:avLst/>
            </a:prstGeom>
            <a:noFill/>
          </p:spPr>
          <p:txBody>
            <a:bodyPr wrap="none" rtlCol="0">
              <a:spAutoFit/>
            </a:bodyPr>
            <a:lstStyle/>
            <a:p>
              <a:r>
                <a:rPr kumimoji="1" lang="en-US" altLang="ja-JP" sz="2400"/>
                <a:t>Image Intensity</a:t>
              </a:r>
              <a:endParaRPr kumimoji="1" lang="ja-JP" altLang="en-US" sz="2400" dirty="0"/>
            </a:p>
          </p:txBody>
        </p:sp>
        <p:sp>
          <p:nvSpPr>
            <p:cNvPr id="6" name="正方形/長方形 5"/>
            <p:cNvSpPr/>
            <p:nvPr/>
          </p:nvSpPr>
          <p:spPr>
            <a:xfrm>
              <a:off x="2700511" y="1890316"/>
              <a:ext cx="720080" cy="72008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7" name="太陽 6"/>
            <p:cNvSpPr/>
            <p:nvPr/>
          </p:nvSpPr>
          <p:spPr>
            <a:xfrm>
              <a:off x="3060551" y="1962324"/>
              <a:ext cx="288032" cy="292232"/>
            </a:xfrm>
            <a:prstGeom prst="sun">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cxnSp>
          <p:nvCxnSpPr>
            <p:cNvPr id="8" name="直線矢印コネクタ 7"/>
            <p:cNvCxnSpPr/>
            <p:nvPr/>
          </p:nvCxnSpPr>
          <p:spPr>
            <a:xfrm flipH="1">
              <a:off x="2844527" y="2250356"/>
              <a:ext cx="216024" cy="288032"/>
            </a:xfrm>
            <a:prstGeom prst="straightConnector1">
              <a:avLst/>
            </a:prstGeom>
            <a:ln w="12700">
              <a:solidFill>
                <a:schemeClr val="tx1"/>
              </a:solidFill>
              <a:prstDash val="sysDash"/>
              <a:tailEnd type="triangle" w="sm" len="sm"/>
            </a:ln>
          </p:spPr>
          <p:style>
            <a:lnRef idx="1">
              <a:schemeClr val="accent1"/>
            </a:lnRef>
            <a:fillRef idx="0">
              <a:schemeClr val="accent1"/>
            </a:fillRef>
            <a:effectRef idx="0">
              <a:schemeClr val="accent1"/>
            </a:effectRef>
            <a:fontRef idx="minor">
              <a:schemeClr val="tx1"/>
            </a:fontRef>
          </p:style>
        </p:cxnSp>
        <p:sp>
          <p:nvSpPr>
            <p:cNvPr id="9" name="等号 8"/>
            <p:cNvSpPr/>
            <p:nvPr/>
          </p:nvSpPr>
          <p:spPr>
            <a:xfrm>
              <a:off x="1105741" y="2133635"/>
              <a:ext cx="216024" cy="288032"/>
            </a:xfrm>
            <a:prstGeom prst="mathEqual">
              <a:avLst>
                <a:gd name="adj1" fmla="val 3252"/>
                <a:gd name="adj2" fmla="val 2097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chemeClr val="tx1"/>
                </a:solidFill>
              </a:endParaRPr>
            </a:p>
          </p:txBody>
        </p:sp>
        <p:grpSp>
          <p:nvGrpSpPr>
            <p:cNvPr id="10" name="グループ化 9"/>
            <p:cNvGrpSpPr/>
            <p:nvPr/>
          </p:nvGrpSpPr>
          <p:grpSpPr>
            <a:xfrm>
              <a:off x="1476375" y="1890316"/>
              <a:ext cx="720080" cy="720080"/>
              <a:chOff x="1476375" y="1890316"/>
              <a:chExt cx="720080" cy="720080"/>
            </a:xfrm>
          </p:grpSpPr>
          <p:sp>
            <p:nvSpPr>
              <p:cNvPr id="11" name="正方形/長方形 10"/>
              <p:cNvSpPr/>
              <p:nvPr/>
            </p:nvSpPr>
            <p:spPr>
              <a:xfrm>
                <a:off x="1476375" y="1890316"/>
                <a:ext cx="720080" cy="72008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12" name="円弧 11"/>
              <p:cNvSpPr/>
              <p:nvPr/>
            </p:nvSpPr>
            <p:spPr>
              <a:xfrm>
                <a:off x="1661440" y="2235571"/>
                <a:ext cx="331538" cy="331538"/>
              </a:xfrm>
              <a:prstGeom prst="arc">
                <a:avLst>
                  <a:gd name="adj1" fmla="val 10914166"/>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400"/>
              </a:p>
            </p:txBody>
          </p:sp>
          <p:cxnSp>
            <p:nvCxnSpPr>
              <p:cNvPr id="13" name="直線矢印コネクタ 12"/>
              <p:cNvCxnSpPr/>
              <p:nvPr/>
            </p:nvCxnSpPr>
            <p:spPr>
              <a:xfrm flipV="1">
                <a:off x="1827209" y="2034332"/>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rot="2700000" flipV="1">
                <a:off x="2030286" y="2119056"/>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rot="1800000" flipV="1">
                <a:off x="1935666" y="2058908"/>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rot="4500000" flipV="1">
                <a:off x="2078784" y="2221141"/>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19800000" flipV="1">
                <a:off x="1730078" y="2058016"/>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18900000" flipV="1">
                <a:off x="1638958" y="2120743"/>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17100000" flipV="1">
                <a:off x="1576995" y="2221142"/>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grpSp>
        <p:sp>
          <p:nvSpPr>
            <p:cNvPr id="20" name="乗算 137"/>
            <p:cNvSpPr/>
            <p:nvPr/>
          </p:nvSpPr>
          <p:spPr>
            <a:xfrm>
              <a:off x="2337059" y="2154464"/>
              <a:ext cx="216024" cy="216024"/>
            </a:xfrm>
            <a:prstGeom prst="mathMultiply">
              <a:avLst>
                <a:gd name="adj1" fmla="val 18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1" name="テキスト ボックス 20"/>
            <p:cNvSpPr txBox="1"/>
            <p:nvPr/>
          </p:nvSpPr>
          <p:spPr>
            <a:xfrm>
              <a:off x="1404367" y="2610396"/>
              <a:ext cx="912488" cy="185303"/>
            </a:xfrm>
            <a:prstGeom prst="rect">
              <a:avLst/>
            </a:prstGeom>
            <a:noFill/>
          </p:spPr>
          <p:txBody>
            <a:bodyPr wrap="none" rtlCol="0">
              <a:spAutoFit/>
            </a:bodyPr>
            <a:lstStyle/>
            <a:p>
              <a:r>
                <a:rPr kumimoji="1" lang="en-US" altLang="ja-JP" sz="2400"/>
                <a:t>Surface normal</a:t>
              </a:r>
              <a:endParaRPr kumimoji="1" lang="ja-JP" altLang="en-US" sz="2400" dirty="0"/>
            </a:p>
          </p:txBody>
        </p:sp>
        <p:sp>
          <p:nvSpPr>
            <p:cNvPr id="22" name="テキスト ボックス 21"/>
            <p:cNvSpPr txBox="1"/>
            <p:nvPr/>
          </p:nvSpPr>
          <p:spPr>
            <a:xfrm>
              <a:off x="2484487" y="2610396"/>
              <a:ext cx="1249636" cy="185303"/>
            </a:xfrm>
            <a:prstGeom prst="rect">
              <a:avLst/>
            </a:prstGeom>
            <a:noFill/>
          </p:spPr>
          <p:txBody>
            <a:bodyPr wrap="none" rtlCol="0">
              <a:spAutoFit/>
            </a:bodyPr>
            <a:lstStyle/>
            <a:p>
              <a:r>
                <a:rPr kumimoji="1" lang="en-US" altLang="ja-JP" sz="2400"/>
                <a:t>Light source direction</a:t>
              </a:r>
              <a:endParaRPr kumimoji="1" lang="ja-JP" altLang="en-US" sz="2400" dirty="0"/>
            </a:p>
          </p:txBody>
        </p:sp>
        <p:pic>
          <p:nvPicPr>
            <p:cNvPr id="23" name="図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39" y="1890316"/>
              <a:ext cx="720080" cy="720080"/>
            </a:xfrm>
            <a:prstGeom prst="rect">
              <a:avLst/>
            </a:prstGeom>
          </p:spPr>
        </p:pic>
      </p:grpSp>
      <p:sp>
        <p:nvSpPr>
          <p:cNvPr id="25" name="上矢印 24"/>
          <p:cNvSpPr/>
          <p:nvPr/>
        </p:nvSpPr>
        <p:spPr bwMode="auto">
          <a:xfrm>
            <a:off x="971600" y="3645024"/>
            <a:ext cx="504056" cy="432048"/>
          </a:xfrm>
          <a:prstGeom prst="upArrow">
            <a:avLst/>
          </a:prstGeom>
          <a:noFill/>
          <a:ln w="12700" cap="flat" cmpd="sng" algn="ctr">
            <a:solidFill>
              <a:schemeClr val="accent3"/>
            </a:solidFill>
            <a:prstDash val="solid"/>
            <a:round/>
            <a:headEnd type="none" w="med" len="med"/>
            <a:tailEnd type="arrow" w="med" len="med"/>
          </a:ln>
          <a:effectLst/>
        </p:spPr>
        <p:txBody>
          <a:bodyPr rtlCol="0" anchor="ctr"/>
          <a:lstStyle/>
          <a:p>
            <a:pPr algn="ctr"/>
            <a:endParaRPr kumimoji="1" lang="ja-JP" altLang="en-US"/>
          </a:p>
        </p:txBody>
      </p:sp>
      <p:sp>
        <p:nvSpPr>
          <p:cNvPr id="26" name="上矢印 25"/>
          <p:cNvSpPr/>
          <p:nvPr/>
        </p:nvSpPr>
        <p:spPr bwMode="auto">
          <a:xfrm flipV="1">
            <a:off x="3995936" y="3645024"/>
            <a:ext cx="504056" cy="432048"/>
          </a:xfrm>
          <a:prstGeom prst="upArrow">
            <a:avLst/>
          </a:prstGeom>
          <a:noFill/>
          <a:ln w="12700" cap="flat" cmpd="sng" algn="ctr">
            <a:solidFill>
              <a:schemeClr val="accent3"/>
            </a:solidFill>
            <a:prstDash val="solid"/>
            <a:round/>
            <a:headEnd type="none" w="med" len="med"/>
            <a:tailEnd type="arrow" w="med" len="med"/>
          </a:ln>
          <a:effectLst/>
        </p:spPr>
        <p:txBody>
          <a:bodyPr rtlCol="0" anchor="ctr"/>
          <a:lstStyle/>
          <a:p>
            <a:pPr algn="ctr"/>
            <a:endParaRPr kumimoji="1" lang="ja-JP" altLang="en-US"/>
          </a:p>
        </p:txBody>
      </p:sp>
      <p:sp>
        <p:nvSpPr>
          <p:cNvPr id="27" name="上矢印 26"/>
          <p:cNvSpPr/>
          <p:nvPr/>
        </p:nvSpPr>
        <p:spPr bwMode="auto">
          <a:xfrm flipV="1">
            <a:off x="7092280" y="3645024"/>
            <a:ext cx="504056" cy="432048"/>
          </a:xfrm>
          <a:prstGeom prst="upArrow">
            <a:avLst/>
          </a:prstGeom>
          <a:noFill/>
          <a:ln w="12700" cap="flat" cmpd="sng" algn="ctr">
            <a:solidFill>
              <a:schemeClr val="accent3"/>
            </a:solidFill>
            <a:prstDash val="solid"/>
            <a:round/>
            <a:headEnd type="none" w="med" len="med"/>
            <a:tailEnd type="arrow" w="med" len="med"/>
          </a:ln>
          <a:effectLst/>
        </p:spPr>
        <p:txBody>
          <a:bodyPr rtlCol="0" anchor="ctr"/>
          <a:lstStyle/>
          <a:p>
            <a:pPr algn="ctr"/>
            <a:endParaRPr kumimoji="1" lang="ja-JP" altLang="en-US"/>
          </a:p>
        </p:txBody>
      </p:sp>
      <p:sp>
        <p:nvSpPr>
          <p:cNvPr id="28" name="テキスト ボックス 27"/>
          <p:cNvSpPr txBox="1"/>
          <p:nvPr/>
        </p:nvSpPr>
        <p:spPr>
          <a:xfrm>
            <a:off x="899592" y="4149080"/>
            <a:ext cx="646331" cy="369332"/>
          </a:xfrm>
          <a:prstGeom prst="rect">
            <a:avLst/>
          </a:prstGeom>
          <a:noFill/>
        </p:spPr>
        <p:txBody>
          <a:bodyPr wrap="none" rtlCol="0">
            <a:spAutoFit/>
          </a:bodyPr>
          <a:lstStyle/>
          <a:p>
            <a:r>
              <a:rPr kumimoji="1" lang="ja-JP" altLang="en-US"/>
              <a:t>入力</a:t>
            </a:r>
          </a:p>
        </p:txBody>
      </p:sp>
      <p:sp>
        <p:nvSpPr>
          <p:cNvPr id="29" name="テキスト ボックス 28"/>
          <p:cNvSpPr txBox="1"/>
          <p:nvPr/>
        </p:nvSpPr>
        <p:spPr>
          <a:xfrm>
            <a:off x="3925669" y="4149080"/>
            <a:ext cx="646331" cy="369332"/>
          </a:xfrm>
          <a:prstGeom prst="rect">
            <a:avLst/>
          </a:prstGeom>
          <a:noFill/>
        </p:spPr>
        <p:txBody>
          <a:bodyPr wrap="none" rtlCol="0">
            <a:spAutoFit/>
          </a:bodyPr>
          <a:lstStyle/>
          <a:p>
            <a:r>
              <a:rPr kumimoji="1" lang="ja-JP" altLang="en-US"/>
              <a:t>出力</a:t>
            </a:r>
          </a:p>
        </p:txBody>
      </p:sp>
      <p:sp>
        <p:nvSpPr>
          <p:cNvPr id="30" name="テキスト ボックス 29"/>
          <p:cNvSpPr txBox="1"/>
          <p:nvPr/>
        </p:nvSpPr>
        <p:spPr>
          <a:xfrm>
            <a:off x="7022013" y="4139788"/>
            <a:ext cx="646331" cy="369332"/>
          </a:xfrm>
          <a:prstGeom prst="rect">
            <a:avLst/>
          </a:prstGeom>
          <a:noFill/>
        </p:spPr>
        <p:txBody>
          <a:bodyPr wrap="none" rtlCol="0">
            <a:spAutoFit/>
          </a:bodyPr>
          <a:lstStyle/>
          <a:p>
            <a:r>
              <a:rPr kumimoji="1" lang="ja-JP" altLang="en-US"/>
              <a:t>出力</a:t>
            </a:r>
          </a:p>
        </p:txBody>
      </p:sp>
      <p:sp>
        <p:nvSpPr>
          <p:cNvPr id="31" name="テキスト ボックス 30"/>
          <p:cNvSpPr txBox="1"/>
          <p:nvPr/>
        </p:nvSpPr>
        <p:spPr>
          <a:xfrm>
            <a:off x="5076056" y="4797152"/>
            <a:ext cx="1534394" cy="369332"/>
          </a:xfrm>
          <a:prstGeom prst="rect">
            <a:avLst/>
          </a:prstGeom>
          <a:noFill/>
        </p:spPr>
        <p:txBody>
          <a:bodyPr wrap="none" rtlCol="0">
            <a:spAutoFit/>
          </a:bodyPr>
          <a:lstStyle/>
          <a:p>
            <a:r>
              <a:rPr kumimoji="1" lang="ja-JP" altLang="en-US"/>
              <a:t>両方求めたい</a:t>
            </a:r>
          </a:p>
        </p:txBody>
      </p:sp>
      <p:sp>
        <p:nvSpPr>
          <p:cNvPr id="32" name="左中かっこ 31"/>
          <p:cNvSpPr/>
          <p:nvPr/>
        </p:nvSpPr>
        <p:spPr bwMode="auto">
          <a:xfrm rot="16200000">
            <a:off x="5616116" y="2168861"/>
            <a:ext cx="288032" cy="4968552"/>
          </a:xfrm>
          <a:prstGeom prst="leftBrace">
            <a:avLst>
              <a:gd name="adj1" fmla="val 85714"/>
              <a:gd name="adj2" fmla="val 50000"/>
            </a:avLst>
          </a:prstGeom>
          <a:noFill/>
          <a:ln w="12700" cap="flat" cmpd="sng" algn="ctr">
            <a:solidFill>
              <a:schemeClr val="tx2"/>
            </a:solidFill>
            <a:prstDash val="solid"/>
            <a:round/>
            <a:headEnd type="none" w="med" len="med"/>
            <a:tailEnd type="none" w="med" len="med"/>
          </a:ln>
          <a:effectLst/>
        </p:spPr>
        <p:txBody>
          <a:bodyPr rtlCol="0" anchor="ctr"/>
          <a:lstStyle/>
          <a:p>
            <a:pPr algn="ctr"/>
            <a:endParaRPr kumimoji="1" lang="ja-JP" altLang="en-US"/>
          </a:p>
        </p:txBody>
      </p:sp>
    </p:spTree>
    <p:extLst>
      <p:ext uri="{BB962C8B-B14F-4D97-AF65-F5344CB8AC3E}">
        <p14:creationId xmlns:p14="http://schemas.microsoft.com/office/powerpoint/2010/main" val="35353932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入力データの行列</a:t>
            </a:r>
          </a:p>
        </p:txBody>
      </p:sp>
      <p:sp>
        <p:nvSpPr>
          <p:cNvPr id="7" name="正方形/長方形 6"/>
          <p:cNvSpPr/>
          <p:nvPr/>
        </p:nvSpPr>
        <p:spPr bwMode="auto">
          <a:xfrm>
            <a:off x="1187624" y="1339027"/>
            <a:ext cx="1728192" cy="36004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9" name="直線矢印コネクタ 8"/>
          <p:cNvCxnSpPr/>
          <p:nvPr/>
        </p:nvCxnSpPr>
        <p:spPr bwMode="auto">
          <a:xfrm rot="5400000">
            <a:off x="-36115" y="2058710"/>
            <a:ext cx="1440160" cy="79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テキスト ボックス 9"/>
          <p:cNvSpPr txBox="1"/>
          <p:nvPr/>
        </p:nvSpPr>
        <p:spPr>
          <a:xfrm>
            <a:off x="339814" y="2780928"/>
            <a:ext cx="646331" cy="369332"/>
          </a:xfrm>
          <a:prstGeom prst="rect">
            <a:avLst/>
          </a:prstGeom>
          <a:noFill/>
        </p:spPr>
        <p:txBody>
          <a:bodyPr wrap="none" rtlCol="0">
            <a:spAutoFit/>
          </a:bodyPr>
          <a:lstStyle/>
          <a:p>
            <a:pPr algn="ctr"/>
            <a:r>
              <a:rPr kumimoji="1" lang="ja-JP" altLang="en-US" dirty="0"/>
              <a:t>画素</a:t>
            </a:r>
          </a:p>
        </p:txBody>
      </p:sp>
      <p:cxnSp>
        <p:nvCxnSpPr>
          <p:cNvPr id="12" name="直線矢印コネクタ 11"/>
          <p:cNvCxnSpPr/>
          <p:nvPr/>
        </p:nvCxnSpPr>
        <p:spPr bwMode="auto">
          <a:xfrm>
            <a:off x="1187624" y="906979"/>
            <a:ext cx="1440160"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3" name="テキスト ボックス 12"/>
          <p:cNvSpPr txBox="1"/>
          <p:nvPr/>
        </p:nvSpPr>
        <p:spPr>
          <a:xfrm>
            <a:off x="2788084" y="620688"/>
            <a:ext cx="646331" cy="369332"/>
          </a:xfrm>
          <a:prstGeom prst="rect">
            <a:avLst/>
          </a:prstGeom>
          <a:noFill/>
        </p:spPr>
        <p:txBody>
          <a:bodyPr wrap="none" rtlCol="0">
            <a:spAutoFit/>
          </a:bodyPr>
          <a:lstStyle/>
          <a:p>
            <a:pPr algn="ctr"/>
            <a:r>
              <a:rPr kumimoji="1" lang="ja-JP" altLang="en-US" dirty="0"/>
              <a:t>画像</a:t>
            </a:r>
          </a:p>
        </p:txBody>
      </p:sp>
      <p:sp>
        <p:nvSpPr>
          <p:cNvPr id="14" name="正方形/長方形 13"/>
          <p:cNvSpPr/>
          <p:nvPr/>
        </p:nvSpPr>
        <p:spPr bwMode="auto">
          <a:xfrm>
            <a:off x="1187624" y="1339027"/>
            <a:ext cx="144016" cy="36004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1" name="テキスト ボックス 20"/>
          <p:cNvSpPr txBox="1"/>
          <p:nvPr/>
        </p:nvSpPr>
        <p:spPr>
          <a:xfrm>
            <a:off x="1259632" y="5011435"/>
            <a:ext cx="1107996" cy="369332"/>
          </a:xfrm>
          <a:prstGeom prst="rect">
            <a:avLst/>
          </a:prstGeom>
          <a:noFill/>
        </p:spPr>
        <p:txBody>
          <a:bodyPr wrap="none" rtlCol="0">
            <a:spAutoFit/>
          </a:bodyPr>
          <a:lstStyle/>
          <a:p>
            <a:r>
              <a:rPr kumimoji="1" lang="ja-JP" altLang="en-US" dirty="0"/>
              <a:t>画像行列</a:t>
            </a:r>
          </a:p>
        </p:txBody>
      </p:sp>
      <p:sp>
        <p:nvSpPr>
          <p:cNvPr id="24" name="正方形/長方形 23"/>
          <p:cNvSpPr/>
          <p:nvPr/>
        </p:nvSpPr>
        <p:spPr bwMode="auto">
          <a:xfrm>
            <a:off x="3851920" y="1339027"/>
            <a:ext cx="144016" cy="144016"/>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25" name="正方形/長方形 24"/>
          <p:cNvSpPr/>
          <p:nvPr/>
        </p:nvSpPr>
        <p:spPr bwMode="auto">
          <a:xfrm>
            <a:off x="4004320" y="1339027"/>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26" name="正方形/長方形 25"/>
          <p:cNvSpPr/>
          <p:nvPr/>
        </p:nvSpPr>
        <p:spPr bwMode="auto">
          <a:xfrm>
            <a:off x="4139952" y="1339027"/>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27" name="正方形/長方形 26"/>
          <p:cNvSpPr/>
          <p:nvPr/>
        </p:nvSpPr>
        <p:spPr bwMode="auto">
          <a:xfrm>
            <a:off x="4283968" y="1339027"/>
            <a:ext cx="144016" cy="144016"/>
          </a:xfrm>
          <a:prstGeom prst="rect">
            <a:avLst/>
          </a:prstGeom>
          <a:solidFill>
            <a:schemeClr val="tx1">
              <a:lumMod val="85000"/>
              <a:lumOff val="1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28" name="正方形/長方形 27"/>
          <p:cNvSpPr/>
          <p:nvPr/>
        </p:nvSpPr>
        <p:spPr bwMode="auto">
          <a:xfrm>
            <a:off x="4427984" y="1339027"/>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29" name="正方形/長方形 28"/>
          <p:cNvSpPr/>
          <p:nvPr/>
        </p:nvSpPr>
        <p:spPr bwMode="auto">
          <a:xfrm>
            <a:off x="3851920" y="1491427"/>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0" name="正方形/長方形 29"/>
          <p:cNvSpPr/>
          <p:nvPr/>
        </p:nvSpPr>
        <p:spPr bwMode="auto">
          <a:xfrm>
            <a:off x="4004320" y="1491427"/>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1" name="正方形/長方形 30"/>
          <p:cNvSpPr/>
          <p:nvPr/>
        </p:nvSpPr>
        <p:spPr bwMode="auto">
          <a:xfrm>
            <a:off x="4139952" y="1491427"/>
            <a:ext cx="144016" cy="144016"/>
          </a:xfrm>
          <a:prstGeom prst="rect">
            <a:avLst/>
          </a:prstGeom>
          <a:solidFill>
            <a:schemeClr val="tx1">
              <a:lumMod val="95000"/>
              <a:lumOff val="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2" name="正方形/長方形 31"/>
          <p:cNvSpPr/>
          <p:nvPr/>
        </p:nvSpPr>
        <p:spPr bwMode="auto">
          <a:xfrm>
            <a:off x="4283968" y="1491427"/>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3" name="正方形/長方形 32"/>
          <p:cNvSpPr/>
          <p:nvPr/>
        </p:nvSpPr>
        <p:spPr bwMode="auto">
          <a:xfrm>
            <a:off x="4427984" y="1491427"/>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4" name="正方形/長方形 33"/>
          <p:cNvSpPr/>
          <p:nvPr/>
        </p:nvSpPr>
        <p:spPr bwMode="auto">
          <a:xfrm>
            <a:off x="3851920" y="1627059"/>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5" name="正方形/長方形 34"/>
          <p:cNvSpPr/>
          <p:nvPr/>
        </p:nvSpPr>
        <p:spPr bwMode="auto">
          <a:xfrm>
            <a:off x="4004320" y="1627059"/>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6" name="正方形/長方形 35"/>
          <p:cNvSpPr/>
          <p:nvPr/>
        </p:nvSpPr>
        <p:spPr bwMode="auto">
          <a:xfrm>
            <a:off x="4139952" y="1627059"/>
            <a:ext cx="144016" cy="14401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7" name="正方形/長方形 36"/>
          <p:cNvSpPr/>
          <p:nvPr/>
        </p:nvSpPr>
        <p:spPr bwMode="auto">
          <a:xfrm>
            <a:off x="4283968" y="1627059"/>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8" name="正方形/長方形 37"/>
          <p:cNvSpPr/>
          <p:nvPr/>
        </p:nvSpPr>
        <p:spPr bwMode="auto">
          <a:xfrm>
            <a:off x="4427984" y="1627059"/>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9" name="正方形/長方形 38"/>
          <p:cNvSpPr/>
          <p:nvPr/>
        </p:nvSpPr>
        <p:spPr bwMode="auto">
          <a:xfrm>
            <a:off x="3851920" y="1771075"/>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0" name="正方形/長方形 39"/>
          <p:cNvSpPr/>
          <p:nvPr/>
        </p:nvSpPr>
        <p:spPr bwMode="auto">
          <a:xfrm>
            <a:off x="4004320" y="1771075"/>
            <a:ext cx="144016" cy="144016"/>
          </a:xfrm>
          <a:prstGeom prst="rect">
            <a:avLst/>
          </a:prstGeom>
          <a:solidFill>
            <a:schemeClr val="bg1">
              <a:lumMod val="8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1" name="正方形/長方形 40"/>
          <p:cNvSpPr/>
          <p:nvPr/>
        </p:nvSpPr>
        <p:spPr bwMode="auto">
          <a:xfrm>
            <a:off x="4139952" y="1771075"/>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2" name="正方形/長方形 41"/>
          <p:cNvSpPr/>
          <p:nvPr/>
        </p:nvSpPr>
        <p:spPr bwMode="auto">
          <a:xfrm>
            <a:off x="4283968" y="1771075"/>
            <a:ext cx="144016" cy="144016"/>
          </a:xfrm>
          <a:prstGeom prst="rect">
            <a:avLst/>
          </a:prstGeom>
          <a:solidFill>
            <a:schemeClr val="bg1">
              <a:lumMod val="8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3" name="正方形/長方形 42"/>
          <p:cNvSpPr/>
          <p:nvPr/>
        </p:nvSpPr>
        <p:spPr bwMode="auto">
          <a:xfrm>
            <a:off x="4427984" y="1771075"/>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4" name="正方形/長方形 43"/>
          <p:cNvSpPr/>
          <p:nvPr/>
        </p:nvSpPr>
        <p:spPr bwMode="auto">
          <a:xfrm>
            <a:off x="3851920" y="1915091"/>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5" name="正方形/長方形 44"/>
          <p:cNvSpPr/>
          <p:nvPr/>
        </p:nvSpPr>
        <p:spPr bwMode="auto">
          <a:xfrm>
            <a:off x="4004320" y="1915091"/>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6" name="正方形/長方形 45"/>
          <p:cNvSpPr/>
          <p:nvPr/>
        </p:nvSpPr>
        <p:spPr bwMode="auto">
          <a:xfrm>
            <a:off x="4139952" y="1915091"/>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7" name="正方形/長方形 46"/>
          <p:cNvSpPr/>
          <p:nvPr/>
        </p:nvSpPr>
        <p:spPr bwMode="auto">
          <a:xfrm>
            <a:off x="4283968" y="1915091"/>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8" name="正方形/長方形 47"/>
          <p:cNvSpPr/>
          <p:nvPr/>
        </p:nvSpPr>
        <p:spPr bwMode="auto">
          <a:xfrm>
            <a:off x="4427984" y="1915091"/>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9" name="正方形/長方形 48"/>
          <p:cNvSpPr/>
          <p:nvPr/>
        </p:nvSpPr>
        <p:spPr bwMode="auto">
          <a:xfrm>
            <a:off x="1331640" y="1339027"/>
            <a:ext cx="144016" cy="36004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nvGrpSpPr>
          <p:cNvPr id="106" name="グループ化 105"/>
          <p:cNvGrpSpPr/>
          <p:nvPr/>
        </p:nvGrpSpPr>
        <p:grpSpPr>
          <a:xfrm>
            <a:off x="5292080" y="1339027"/>
            <a:ext cx="720080" cy="720080"/>
            <a:chOff x="5292080" y="1988840"/>
            <a:chExt cx="720080" cy="720080"/>
          </a:xfrm>
        </p:grpSpPr>
        <p:sp>
          <p:nvSpPr>
            <p:cNvPr id="50" name="正方形/長方形 49"/>
            <p:cNvSpPr/>
            <p:nvPr/>
          </p:nvSpPr>
          <p:spPr bwMode="auto">
            <a:xfrm>
              <a:off x="5292080" y="1988840"/>
              <a:ext cx="144016" cy="144016"/>
            </a:xfrm>
            <a:prstGeom prst="rect">
              <a:avLst/>
            </a:prstGeom>
            <a:solidFill>
              <a:schemeClr val="tx1">
                <a:lumMod val="95000"/>
                <a:lumOff val="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1" name="正方形/長方形 50"/>
            <p:cNvSpPr/>
            <p:nvPr/>
          </p:nvSpPr>
          <p:spPr bwMode="auto">
            <a:xfrm>
              <a:off x="5444480" y="1988840"/>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2" name="正方形/長方形 51"/>
            <p:cNvSpPr/>
            <p:nvPr/>
          </p:nvSpPr>
          <p:spPr bwMode="auto">
            <a:xfrm>
              <a:off x="5580112" y="1988840"/>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3" name="正方形/長方形 52"/>
            <p:cNvSpPr/>
            <p:nvPr/>
          </p:nvSpPr>
          <p:spPr bwMode="auto">
            <a:xfrm>
              <a:off x="5724128" y="1988840"/>
              <a:ext cx="144016" cy="144016"/>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4" name="正方形/長方形 53"/>
            <p:cNvSpPr/>
            <p:nvPr/>
          </p:nvSpPr>
          <p:spPr bwMode="auto">
            <a:xfrm>
              <a:off x="5868144" y="1988840"/>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5" name="正方形/長方形 54"/>
            <p:cNvSpPr/>
            <p:nvPr/>
          </p:nvSpPr>
          <p:spPr bwMode="auto">
            <a:xfrm>
              <a:off x="5292080" y="2141240"/>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6" name="正方形/長方形 55"/>
            <p:cNvSpPr/>
            <p:nvPr/>
          </p:nvSpPr>
          <p:spPr bwMode="auto">
            <a:xfrm>
              <a:off x="5444480" y="2141240"/>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7" name="正方形/長方形 56"/>
            <p:cNvSpPr/>
            <p:nvPr/>
          </p:nvSpPr>
          <p:spPr bwMode="auto">
            <a:xfrm>
              <a:off x="5580112" y="2141240"/>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8" name="正方形/長方形 57"/>
            <p:cNvSpPr/>
            <p:nvPr/>
          </p:nvSpPr>
          <p:spPr bwMode="auto">
            <a:xfrm>
              <a:off x="5724128" y="2141240"/>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9" name="正方形/長方形 58"/>
            <p:cNvSpPr/>
            <p:nvPr/>
          </p:nvSpPr>
          <p:spPr bwMode="auto">
            <a:xfrm>
              <a:off x="5868144" y="2141240"/>
              <a:ext cx="144016" cy="144016"/>
            </a:xfrm>
            <a:prstGeom prst="rect">
              <a:avLst/>
            </a:prstGeom>
            <a:solidFill>
              <a:schemeClr val="tx1">
                <a:lumMod val="85000"/>
                <a:lumOff val="1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0" name="正方形/長方形 59"/>
            <p:cNvSpPr/>
            <p:nvPr/>
          </p:nvSpPr>
          <p:spPr bwMode="auto">
            <a:xfrm>
              <a:off x="5292080" y="2276872"/>
              <a:ext cx="144016" cy="144016"/>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1" name="正方形/長方形 60"/>
            <p:cNvSpPr/>
            <p:nvPr/>
          </p:nvSpPr>
          <p:spPr bwMode="auto">
            <a:xfrm>
              <a:off x="5444480" y="2276872"/>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2" name="正方形/長方形 61"/>
            <p:cNvSpPr/>
            <p:nvPr/>
          </p:nvSpPr>
          <p:spPr bwMode="auto">
            <a:xfrm>
              <a:off x="5580112" y="2276872"/>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3" name="正方形/長方形 62"/>
            <p:cNvSpPr/>
            <p:nvPr/>
          </p:nvSpPr>
          <p:spPr bwMode="auto">
            <a:xfrm>
              <a:off x="5724128" y="2276872"/>
              <a:ext cx="144016" cy="14401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4" name="正方形/長方形 63"/>
            <p:cNvSpPr/>
            <p:nvPr/>
          </p:nvSpPr>
          <p:spPr bwMode="auto">
            <a:xfrm>
              <a:off x="5868144" y="2276872"/>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5" name="正方形/長方形 64"/>
            <p:cNvSpPr/>
            <p:nvPr/>
          </p:nvSpPr>
          <p:spPr bwMode="auto">
            <a:xfrm>
              <a:off x="5292080" y="2420888"/>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6" name="正方形/長方形 65"/>
            <p:cNvSpPr/>
            <p:nvPr/>
          </p:nvSpPr>
          <p:spPr bwMode="auto">
            <a:xfrm>
              <a:off x="5444480" y="2420888"/>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7" name="正方形/長方形 66"/>
            <p:cNvSpPr/>
            <p:nvPr/>
          </p:nvSpPr>
          <p:spPr bwMode="auto">
            <a:xfrm>
              <a:off x="5580112" y="2420888"/>
              <a:ext cx="144016" cy="144016"/>
            </a:xfrm>
            <a:prstGeom prst="rect">
              <a:avLst/>
            </a:prstGeom>
            <a:solidFill>
              <a:schemeClr val="tx1">
                <a:lumMod val="95000"/>
                <a:lumOff val="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8" name="正方形/長方形 67"/>
            <p:cNvSpPr/>
            <p:nvPr/>
          </p:nvSpPr>
          <p:spPr bwMode="auto">
            <a:xfrm>
              <a:off x="5724128" y="2420888"/>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9" name="正方形/長方形 68"/>
            <p:cNvSpPr/>
            <p:nvPr/>
          </p:nvSpPr>
          <p:spPr bwMode="auto">
            <a:xfrm>
              <a:off x="5868144" y="2420888"/>
              <a:ext cx="144016" cy="144016"/>
            </a:xfrm>
            <a:prstGeom prst="rect">
              <a:avLst/>
            </a:prstGeom>
            <a:solidFill>
              <a:schemeClr val="tx1">
                <a:lumMod val="85000"/>
                <a:lumOff val="1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70" name="正方形/長方形 69"/>
            <p:cNvSpPr/>
            <p:nvPr/>
          </p:nvSpPr>
          <p:spPr bwMode="auto">
            <a:xfrm>
              <a:off x="5292080" y="2564904"/>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71" name="正方形/長方形 70"/>
            <p:cNvSpPr/>
            <p:nvPr/>
          </p:nvSpPr>
          <p:spPr bwMode="auto">
            <a:xfrm>
              <a:off x="5444480" y="2564904"/>
              <a:ext cx="144016" cy="14401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72" name="正方形/長方形 71"/>
            <p:cNvSpPr/>
            <p:nvPr/>
          </p:nvSpPr>
          <p:spPr bwMode="auto">
            <a:xfrm>
              <a:off x="5580112" y="2564904"/>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73" name="正方形/長方形 72"/>
            <p:cNvSpPr/>
            <p:nvPr/>
          </p:nvSpPr>
          <p:spPr bwMode="auto">
            <a:xfrm>
              <a:off x="5724128" y="2564904"/>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74" name="正方形/長方形 73"/>
            <p:cNvSpPr/>
            <p:nvPr/>
          </p:nvSpPr>
          <p:spPr bwMode="auto">
            <a:xfrm>
              <a:off x="5868144" y="2564904"/>
              <a:ext cx="144016" cy="144016"/>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grpSp>
      <p:sp>
        <p:nvSpPr>
          <p:cNvPr id="77" name="テキスト ボックス 76"/>
          <p:cNvSpPr txBox="1"/>
          <p:nvPr/>
        </p:nvSpPr>
        <p:spPr>
          <a:xfrm>
            <a:off x="6859270" y="1545759"/>
            <a:ext cx="377026" cy="369332"/>
          </a:xfrm>
          <a:prstGeom prst="rect">
            <a:avLst/>
          </a:prstGeom>
          <a:noFill/>
        </p:spPr>
        <p:txBody>
          <a:bodyPr wrap="none" rtlCol="0">
            <a:spAutoFit/>
          </a:bodyPr>
          <a:lstStyle/>
          <a:p>
            <a:r>
              <a:rPr kumimoji="1" lang="en-US" altLang="ja-JP" dirty="0"/>
              <a:t>...</a:t>
            </a:r>
            <a:endParaRPr kumimoji="1" lang="ja-JP" altLang="en-US" dirty="0"/>
          </a:p>
        </p:txBody>
      </p:sp>
      <p:sp>
        <p:nvSpPr>
          <p:cNvPr id="78" name="テキスト ボックス 77"/>
          <p:cNvSpPr txBox="1"/>
          <p:nvPr/>
        </p:nvSpPr>
        <p:spPr>
          <a:xfrm>
            <a:off x="3707904" y="2131115"/>
            <a:ext cx="838691" cy="369332"/>
          </a:xfrm>
          <a:prstGeom prst="rect">
            <a:avLst/>
          </a:prstGeom>
          <a:noFill/>
        </p:spPr>
        <p:txBody>
          <a:bodyPr wrap="none" rtlCol="0">
            <a:spAutoFit/>
          </a:bodyPr>
          <a:lstStyle/>
          <a:p>
            <a:r>
              <a:rPr kumimoji="1" lang="ja-JP" altLang="en-US" dirty="0"/>
              <a:t>画像</a:t>
            </a:r>
            <a:r>
              <a:rPr kumimoji="1" lang="en-US" altLang="ja-JP" dirty="0"/>
              <a:t> 1</a:t>
            </a:r>
            <a:endParaRPr kumimoji="1" lang="ja-JP" altLang="en-US" dirty="0"/>
          </a:p>
        </p:txBody>
      </p:sp>
      <p:sp>
        <p:nvSpPr>
          <p:cNvPr id="79" name="テキスト ボックス 78"/>
          <p:cNvSpPr txBox="1"/>
          <p:nvPr/>
        </p:nvSpPr>
        <p:spPr>
          <a:xfrm>
            <a:off x="5148064" y="2131115"/>
            <a:ext cx="838691" cy="369332"/>
          </a:xfrm>
          <a:prstGeom prst="rect">
            <a:avLst/>
          </a:prstGeom>
          <a:noFill/>
        </p:spPr>
        <p:txBody>
          <a:bodyPr wrap="none" rtlCol="0">
            <a:spAutoFit/>
          </a:bodyPr>
          <a:lstStyle/>
          <a:p>
            <a:r>
              <a:rPr kumimoji="1" lang="ja-JP" altLang="en-US" dirty="0"/>
              <a:t>画像</a:t>
            </a:r>
            <a:r>
              <a:rPr kumimoji="1" lang="en-US" altLang="ja-JP" dirty="0"/>
              <a:t> 2</a:t>
            </a:r>
            <a:endParaRPr kumimoji="1" lang="ja-JP" altLang="en-US" dirty="0"/>
          </a:p>
        </p:txBody>
      </p:sp>
      <p:grpSp>
        <p:nvGrpSpPr>
          <p:cNvPr id="105" name="グループ化 104"/>
          <p:cNvGrpSpPr/>
          <p:nvPr/>
        </p:nvGrpSpPr>
        <p:grpSpPr>
          <a:xfrm>
            <a:off x="1331640" y="1339027"/>
            <a:ext cx="144016" cy="3600400"/>
            <a:chOff x="2267744" y="2276872"/>
            <a:chExt cx="144016" cy="3600400"/>
          </a:xfrm>
        </p:grpSpPr>
        <p:sp>
          <p:nvSpPr>
            <p:cNvPr id="80" name="正方形/長方形 79"/>
            <p:cNvSpPr/>
            <p:nvPr/>
          </p:nvSpPr>
          <p:spPr bwMode="auto">
            <a:xfrm>
              <a:off x="2267744" y="2276872"/>
              <a:ext cx="144016" cy="144016"/>
            </a:xfrm>
            <a:prstGeom prst="rect">
              <a:avLst/>
            </a:prstGeom>
            <a:solidFill>
              <a:schemeClr val="tx1">
                <a:lumMod val="95000"/>
                <a:lumOff val="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1" name="正方形/長方形 80"/>
            <p:cNvSpPr/>
            <p:nvPr/>
          </p:nvSpPr>
          <p:spPr bwMode="auto">
            <a:xfrm>
              <a:off x="2267744" y="2420888"/>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2" name="正方形/長方形 81"/>
            <p:cNvSpPr/>
            <p:nvPr/>
          </p:nvSpPr>
          <p:spPr bwMode="auto">
            <a:xfrm>
              <a:off x="2267744" y="2564904"/>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3" name="正方形/長方形 82"/>
            <p:cNvSpPr/>
            <p:nvPr/>
          </p:nvSpPr>
          <p:spPr bwMode="auto">
            <a:xfrm>
              <a:off x="2267744" y="2708920"/>
              <a:ext cx="144016" cy="144016"/>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4" name="正方形/長方形 83"/>
            <p:cNvSpPr/>
            <p:nvPr/>
          </p:nvSpPr>
          <p:spPr bwMode="auto">
            <a:xfrm>
              <a:off x="2267744" y="2852936"/>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5" name="正方形/長方形 84"/>
            <p:cNvSpPr/>
            <p:nvPr/>
          </p:nvSpPr>
          <p:spPr bwMode="auto">
            <a:xfrm>
              <a:off x="2267744" y="2996952"/>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6" name="正方形/長方形 85"/>
            <p:cNvSpPr/>
            <p:nvPr/>
          </p:nvSpPr>
          <p:spPr bwMode="auto">
            <a:xfrm>
              <a:off x="2267744" y="3140968"/>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7" name="正方形/長方形 86"/>
            <p:cNvSpPr/>
            <p:nvPr/>
          </p:nvSpPr>
          <p:spPr bwMode="auto">
            <a:xfrm>
              <a:off x="2267744" y="3284984"/>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8" name="正方形/長方形 87"/>
            <p:cNvSpPr/>
            <p:nvPr/>
          </p:nvSpPr>
          <p:spPr bwMode="auto">
            <a:xfrm>
              <a:off x="2267744" y="3429000"/>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9" name="正方形/長方形 88"/>
            <p:cNvSpPr/>
            <p:nvPr/>
          </p:nvSpPr>
          <p:spPr bwMode="auto">
            <a:xfrm>
              <a:off x="2267744" y="3573016"/>
              <a:ext cx="144016" cy="144016"/>
            </a:xfrm>
            <a:prstGeom prst="rect">
              <a:avLst/>
            </a:prstGeom>
            <a:solidFill>
              <a:schemeClr val="tx1">
                <a:lumMod val="85000"/>
                <a:lumOff val="1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0" name="正方形/長方形 89"/>
            <p:cNvSpPr/>
            <p:nvPr/>
          </p:nvSpPr>
          <p:spPr bwMode="auto">
            <a:xfrm>
              <a:off x="2267744" y="3717032"/>
              <a:ext cx="144016" cy="144016"/>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1" name="正方形/長方形 90"/>
            <p:cNvSpPr/>
            <p:nvPr/>
          </p:nvSpPr>
          <p:spPr bwMode="auto">
            <a:xfrm>
              <a:off x="2267744" y="3861048"/>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2" name="正方形/長方形 91"/>
            <p:cNvSpPr/>
            <p:nvPr/>
          </p:nvSpPr>
          <p:spPr bwMode="auto">
            <a:xfrm>
              <a:off x="2267744" y="4005064"/>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3" name="正方形/長方形 92"/>
            <p:cNvSpPr/>
            <p:nvPr/>
          </p:nvSpPr>
          <p:spPr bwMode="auto">
            <a:xfrm>
              <a:off x="2267744" y="4149080"/>
              <a:ext cx="144016" cy="14401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4" name="正方形/長方形 93"/>
            <p:cNvSpPr/>
            <p:nvPr/>
          </p:nvSpPr>
          <p:spPr bwMode="auto">
            <a:xfrm>
              <a:off x="2267744" y="4293096"/>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5" name="正方形/長方形 94"/>
            <p:cNvSpPr/>
            <p:nvPr/>
          </p:nvSpPr>
          <p:spPr bwMode="auto">
            <a:xfrm>
              <a:off x="2267744" y="4437112"/>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6" name="正方形/長方形 95"/>
            <p:cNvSpPr/>
            <p:nvPr/>
          </p:nvSpPr>
          <p:spPr bwMode="auto">
            <a:xfrm>
              <a:off x="2267744" y="4581128"/>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7" name="正方形/長方形 96"/>
            <p:cNvSpPr/>
            <p:nvPr/>
          </p:nvSpPr>
          <p:spPr bwMode="auto">
            <a:xfrm>
              <a:off x="2267744" y="4725144"/>
              <a:ext cx="144016" cy="144016"/>
            </a:xfrm>
            <a:prstGeom prst="rect">
              <a:avLst/>
            </a:prstGeom>
            <a:solidFill>
              <a:schemeClr val="tx1">
                <a:lumMod val="95000"/>
                <a:lumOff val="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8" name="正方形/長方形 97"/>
            <p:cNvSpPr/>
            <p:nvPr/>
          </p:nvSpPr>
          <p:spPr bwMode="auto">
            <a:xfrm>
              <a:off x="2267744" y="4869160"/>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9" name="正方形/長方形 98"/>
            <p:cNvSpPr/>
            <p:nvPr/>
          </p:nvSpPr>
          <p:spPr bwMode="auto">
            <a:xfrm>
              <a:off x="2267744" y="5013176"/>
              <a:ext cx="144016" cy="144016"/>
            </a:xfrm>
            <a:prstGeom prst="rect">
              <a:avLst/>
            </a:prstGeom>
            <a:solidFill>
              <a:schemeClr val="tx1">
                <a:lumMod val="85000"/>
                <a:lumOff val="1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100" name="正方形/長方形 99"/>
            <p:cNvSpPr/>
            <p:nvPr/>
          </p:nvSpPr>
          <p:spPr bwMode="auto">
            <a:xfrm>
              <a:off x="2267744" y="5157192"/>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101" name="正方形/長方形 100"/>
            <p:cNvSpPr/>
            <p:nvPr/>
          </p:nvSpPr>
          <p:spPr bwMode="auto">
            <a:xfrm>
              <a:off x="2267744" y="5301208"/>
              <a:ext cx="144016" cy="14401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102" name="正方形/長方形 101"/>
            <p:cNvSpPr/>
            <p:nvPr/>
          </p:nvSpPr>
          <p:spPr bwMode="auto">
            <a:xfrm>
              <a:off x="2267744" y="5445224"/>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103" name="正方形/長方形 102"/>
            <p:cNvSpPr/>
            <p:nvPr/>
          </p:nvSpPr>
          <p:spPr bwMode="auto">
            <a:xfrm>
              <a:off x="2267744" y="5589240"/>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104" name="正方形/長方形 103"/>
            <p:cNvSpPr/>
            <p:nvPr/>
          </p:nvSpPr>
          <p:spPr bwMode="auto">
            <a:xfrm>
              <a:off x="2267744" y="5733256"/>
              <a:ext cx="144016" cy="144016"/>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grpSp>
    </p:spTree>
    <p:extLst>
      <p:ext uri="{BB962C8B-B14F-4D97-AF65-F5344CB8AC3E}">
        <p14:creationId xmlns:p14="http://schemas.microsoft.com/office/powerpoint/2010/main" val="220788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8 -2.96296E-6 L -0.29132 -2.96296E-6 " pathEditMode="relative" ptsTypes="AA">
                                      <p:cBhvr>
                                        <p:cTn id="6" dur="500" fill="hold"/>
                                        <p:tgtEl>
                                          <p:spTgt spid="24"/>
                                        </p:tgtEl>
                                        <p:attrNameLst>
                                          <p:attrName>ppt_x</p:attrName>
                                          <p:attrName>ppt_y</p:attrName>
                                        </p:attrNameLst>
                                      </p:cBhvr>
                                    </p:animMotion>
                                  </p:childTnLst>
                                </p:cTn>
                              </p:par>
                            </p:childTnLst>
                          </p:cTn>
                        </p:par>
                        <p:par>
                          <p:cTn id="7" fill="hold">
                            <p:stCondLst>
                              <p:cond delay="500"/>
                            </p:stCondLst>
                            <p:childTnLst>
                              <p:par>
                                <p:cTn id="8" presetID="0" presetClass="path" presetSubtype="0" accel="50000" decel="50000" fill="hold" grpId="0" nodeType="afterEffect">
                                  <p:stCondLst>
                                    <p:cond delay="0"/>
                                  </p:stCondLst>
                                  <p:childTnLst>
                                    <p:animMotion origin="layout" path="M -0.00087 -3.92411E-6 L -0.30799 0.02106 " pathEditMode="relative" ptsTypes="AA">
                                      <p:cBhvr>
                                        <p:cTn id="9" dur="500" fill="hold"/>
                                        <p:tgtEl>
                                          <p:spTgt spid="25"/>
                                        </p:tgtEl>
                                        <p:attrNameLst>
                                          <p:attrName>ppt_x</p:attrName>
                                          <p:attrName>ppt_y</p:attrName>
                                        </p:attrNameLst>
                                      </p:cBhvr>
                                    </p:animMotion>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2.77778E-7 -3.92411E-6 L -0.32292 0.04211 " pathEditMode="relative" ptsTypes="AA">
                                      <p:cBhvr>
                                        <p:cTn id="12" dur="500" fill="hold"/>
                                        <p:tgtEl>
                                          <p:spTgt spid="26"/>
                                        </p:tgtEl>
                                        <p:attrNameLst>
                                          <p:attrName>ppt_x</p:attrName>
                                          <p:attrName>ppt_y</p:attrName>
                                        </p:attrNameLst>
                                      </p:cBhvr>
                                    </p:animMotion>
                                  </p:childTnLst>
                                </p:cTn>
                              </p:par>
                            </p:childTnLst>
                          </p:cTn>
                        </p:par>
                        <p:par>
                          <p:cTn id="13" fill="hold">
                            <p:stCondLst>
                              <p:cond delay="1500"/>
                            </p:stCondLst>
                            <p:childTnLst>
                              <p:par>
                                <p:cTn id="14" presetID="0" presetClass="path" presetSubtype="0" accel="50000" decel="50000" fill="hold" grpId="0" nodeType="afterEffect">
                                  <p:stCondLst>
                                    <p:cond delay="0"/>
                                  </p:stCondLst>
                                  <p:childTnLst>
                                    <p:animMotion origin="layout" path="M 1.11111E-6 -3.92411E-6 L -0.33872 0.06294 " pathEditMode="relative" ptsTypes="AA">
                                      <p:cBhvr>
                                        <p:cTn id="15" dur="500" fill="hold"/>
                                        <p:tgtEl>
                                          <p:spTgt spid="27"/>
                                        </p:tgtEl>
                                        <p:attrNameLst>
                                          <p:attrName>ppt_x</p:attrName>
                                          <p:attrName>ppt_y</p:attrName>
                                        </p:attrNameLst>
                                      </p:cBhvr>
                                    </p:animMotion>
                                  </p:childTnLst>
                                </p:cTn>
                              </p:par>
                            </p:childTnLst>
                          </p:cTn>
                        </p:par>
                        <p:par>
                          <p:cTn id="16" fill="hold">
                            <p:stCondLst>
                              <p:cond delay="2000"/>
                            </p:stCondLst>
                            <p:childTnLst>
                              <p:par>
                                <p:cTn id="17" presetID="0" presetClass="path" presetSubtype="0" accel="50000" decel="50000" fill="hold" grpId="0" nodeType="afterEffect">
                                  <p:stCondLst>
                                    <p:cond delay="0"/>
                                  </p:stCondLst>
                                  <p:childTnLst>
                                    <p:animMotion origin="layout" path="M 0.00018 -3.92411E-6 L -0.35434 0.08399 " pathEditMode="relative" ptsTypes="AA">
                                      <p:cBhvr>
                                        <p:cTn id="18" dur="500" fill="hold"/>
                                        <p:tgtEl>
                                          <p:spTgt spid="28"/>
                                        </p:tgtEl>
                                        <p:attrNameLst>
                                          <p:attrName>ppt_x</p:attrName>
                                          <p:attrName>ppt_y</p:attrName>
                                        </p:attrNameLst>
                                      </p:cBhvr>
                                    </p:animMotion>
                                  </p:childTnLst>
                                </p:cTn>
                              </p:par>
                            </p:childTnLst>
                          </p:cTn>
                        </p:par>
                        <p:par>
                          <p:cTn id="19" fill="hold">
                            <p:stCondLst>
                              <p:cond delay="2500"/>
                            </p:stCondLst>
                            <p:childTnLst>
                              <p:par>
                                <p:cTn id="20" presetID="0" presetClass="path" presetSubtype="0" accel="50000" decel="50000" fill="hold" grpId="0" nodeType="afterEffect">
                                  <p:stCondLst>
                                    <p:cond delay="0"/>
                                  </p:stCondLst>
                                  <p:childTnLst>
                                    <p:animMotion origin="layout" path="M 6.38889E-6 -3.12818E-6 L -0.29149 0.08399 " pathEditMode="relative" ptsTypes="AA">
                                      <p:cBhvr>
                                        <p:cTn id="21" dur="500" fill="hold"/>
                                        <p:tgtEl>
                                          <p:spTgt spid="29"/>
                                        </p:tgtEl>
                                        <p:attrNameLst>
                                          <p:attrName>ppt_x</p:attrName>
                                          <p:attrName>ppt_y</p:attrName>
                                        </p:attrNameLst>
                                      </p:cBhvr>
                                    </p:animMotion>
                                  </p:childTnLst>
                                </p:cTn>
                              </p:par>
                            </p:childTnLst>
                          </p:cTn>
                        </p:par>
                        <p:par>
                          <p:cTn id="22" fill="hold">
                            <p:stCondLst>
                              <p:cond delay="3000"/>
                            </p:stCondLst>
                            <p:childTnLst>
                              <p:par>
                                <p:cTn id="23" presetID="0" presetClass="path" presetSubtype="0" accel="50000" decel="50000" fill="hold" grpId="0" nodeType="afterEffect">
                                  <p:stCondLst>
                                    <p:cond delay="0"/>
                                  </p:stCondLst>
                                  <p:childTnLst>
                                    <p:animMotion origin="layout" path="M -1.94444E-6 -3.12818E-6 L -0.30712 0.10481 " pathEditMode="relative" ptsTypes="AA">
                                      <p:cBhvr>
                                        <p:cTn id="24" dur="500" fill="hold"/>
                                        <p:tgtEl>
                                          <p:spTgt spid="30"/>
                                        </p:tgtEl>
                                        <p:attrNameLst>
                                          <p:attrName>ppt_x</p:attrName>
                                          <p:attrName>ppt_y</p:attrName>
                                        </p:attrNameLst>
                                      </p:cBhvr>
                                    </p:animMotion>
                                  </p:childTnLst>
                                </p:cTn>
                              </p:par>
                            </p:childTnLst>
                          </p:cTn>
                        </p:par>
                        <p:par>
                          <p:cTn id="25" fill="hold">
                            <p:stCondLst>
                              <p:cond delay="3500"/>
                            </p:stCondLst>
                            <p:childTnLst>
                              <p:par>
                                <p:cTn id="26" presetID="0" presetClass="path" presetSubtype="0" accel="50000" decel="50000" fill="hold" grpId="0" nodeType="afterEffect">
                                  <p:stCondLst>
                                    <p:cond delay="0"/>
                                  </p:stCondLst>
                                  <p:childTnLst>
                                    <p:animMotion origin="layout" path="M -2.77778E-7 -3.12818E-6 L -0.32292 0.12587 " pathEditMode="relative" ptsTypes="AA">
                                      <p:cBhvr>
                                        <p:cTn id="27" dur="500" fill="hold"/>
                                        <p:tgtEl>
                                          <p:spTgt spid="31"/>
                                        </p:tgtEl>
                                        <p:attrNameLst>
                                          <p:attrName>ppt_x</p:attrName>
                                          <p:attrName>ppt_y</p:attrName>
                                        </p:attrNameLst>
                                      </p:cBhvr>
                                    </p:animMotion>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1.11111E-6 -3.12818E-6 L -0.33872 0.14692 " pathEditMode="relative" ptsTypes="AA">
                                      <p:cBhvr>
                                        <p:cTn id="30" dur="500" fill="hold"/>
                                        <p:tgtEl>
                                          <p:spTgt spid="32"/>
                                        </p:tgtEl>
                                        <p:attrNameLst>
                                          <p:attrName>ppt_x</p:attrName>
                                          <p:attrName>ppt_y</p:attrName>
                                        </p:attrNameLst>
                                      </p:cBhvr>
                                    </p:animMotion>
                                  </p:childTnLst>
                                </p:cTn>
                              </p:par>
                            </p:childTnLst>
                          </p:cTn>
                        </p:par>
                        <p:par>
                          <p:cTn id="31" fill="hold">
                            <p:stCondLst>
                              <p:cond delay="4500"/>
                            </p:stCondLst>
                            <p:childTnLst>
                              <p:par>
                                <p:cTn id="32" presetID="0" presetClass="path" presetSubtype="0" accel="50000" decel="50000" fill="hold" grpId="0" nodeType="afterEffect">
                                  <p:stCondLst>
                                    <p:cond delay="0"/>
                                  </p:stCondLst>
                                  <p:childTnLst>
                                    <p:animMotion origin="layout" path="M 6.38889E-6 -3.12818E-6 L -0.35451 0.16798 " pathEditMode="relative" ptsTypes="AA">
                                      <p:cBhvr>
                                        <p:cTn id="33" dur="500" fill="hold"/>
                                        <p:tgtEl>
                                          <p:spTgt spid="33"/>
                                        </p:tgtEl>
                                        <p:attrNameLst>
                                          <p:attrName>ppt_x</p:attrName>
                                          <p:attrName>ppt_y</p:attrName>
                                        </p:attrNameLst>
                                      </p:cBhvr>
                                    </p:animMotion>
                                  </p:childTnLst>
                                </p:cTn>
                              </p:par>
                            </p:childTnLst>
                          </p:cTn>
                        </p:par>
                        <p:par>
                          <p:cTn id="34" fill="hold">
                            <p:stCondLst>
                              <p:cond delay="5000"/>
                            </p:stCondLst>
                            <p:childTnLst>
                              <p:par>
                                <p:cTn id="35" presetID="0" presetClass="path" presetSubtype="0" accel="50000" decel="50000" fill="hold" grpId="0" nodeType="afterEffect">
                                  <p:stCondLst>
                                    <p:cond delay="0"/>
                                  </p:stCondLst>
                                  <p:childTnLst>
                                    <p:animMotion origin="layout" path="M 0.00018 0.00023 L -0.29132 0.16798 " pathEditMode="relative" ptsTypes="AA">
                                      <p:cBhvr>
                                        <p:cTn id="36" dur="500" fill="hold"/>
                                        <p:tgtEl>
                                          <p:spTgt spid="34"/>
                                        </p:tgtEl>
                                        <p:attrNameLst>
                                          <p:attrName>ppt_x</p:attrName>
                                          <p:attrName>ppt_y</p:attrName>
                                        </p:attrNameLst>
                                      </p:cBhvr>
                                    </p:animMotion>
                                  </p:childTnLst>
                                </p:cTn>
                              </p:par>
                            </p:childTnLst>
                          </p:cTn>
                        </p:par>
                        <p:par>
                          <p:cTn id="37" fill="hold">
                            <p:stCondLst>
                              <p:cond delay="5500"/>
                            </p:stCondLst>
                            <p:childTnLst>
                              <p:par>
                                <p:cTn id="38" presetID="0" presetClass="path" presetSubtype="0" accel="50000" decel="50000" fill="hold" grpId="0" nodeType="afterEffect">
                                  <p:stCondLst>
                                    <p:cond delay="0"/>
                                  </p:stCondLst>
                                  <p:childTnLst>
                                    <p:animMotion origin="layout" path="M -0.00087 0.00023 L -0.30799 0.18904 " pathEditMode="relative" ptsTypes="AA">
                                      <p:cBhvr>
                                        <p:cTn id="39" dur="500" fill="hold"/>
                                        <p:tgtEl>
                                          <p:spTgt spid="35"/>
                                        </p:tgtEl>
                                        <p:attrNameLst>
                                          <p:attrName>ppt_x</p:attrName>
                                          <p:attrName>ppt_y</p:attrName>
                                        </p:attrNameLst>
                                      </p:cBhvr>
                                    </p:animMotion>
                                  </p:childTnLst>
                                </p:cTn>
                              </p:par>
                            </p:childTnLst>
                          </p:cTn>
                        </p:par>
                        <p:par>
                          <p:cTn id="40" fill="hold">
                            <p:stCondLst>
                              <p:cond delay="6000"/>
                            </p:stCondLst>
                            <p:childTnLst>
                              <p:par>
                                <p:cTn id="41" presetID="0" presetClass="path" presetSubtype="0" accel="50000" decel="50000" fill="hold" grpId="0" nodeType="afterEffect">
                                  <p:stCondLst>
                                    <p:cond delay="0"/>
                                  </p:stCondLst>
                                  <p:childTnLst>
                                    <p:animMotion origin="layout" path="M -2.77778E-7 0.00023 L -0.32292 0.21009 " pathEditMode="relative" ptsTypes="AA">
                                      <p:cBhvr>
                                        <p:cTn id="42" dur="500" fill="hold"/>
                                        <p:tgtEl>
                                          <p:spTgt spid="36"/>
                                        </p:tgtEl>
                                        <p:attrNameLst>
                                          <p:attrName>ppt_x</p:attrName>
                                          <p:attrName>ppt_y</p:attrName>
                                        </p:attrNameLst>
                                      </p:cBhvr>
                                    </p:animMotion>
                                  </p:childTnLst>
                                </p:cTn>
                              </p:par>
                            </p:childTnLst>
                          </p:cTn>
                        </p:par>
                        <p:par>
                          <p:cTn id="43" fill="hold">
                            <p:stCondLst>
                              <p:cond delay="6500"/>
                            </p:stCondLst>
                            <p:childTnLst>
                              <p:par>
                                <p:cTn id="44" presetID="0" presetClass="path" presetSubtype="0" accel="50000" decel="50000" fill="hold" grpId="0" nodeType="afterEffect">
                                  <p:stCondLst>
                                    <p:cond delay="0"/>
                                  </p:stCondLst>
                                  <p:childTnLst>
                                    <p:animMotion origin="layout" path="M 1.11111E-6 0.00023 L -0.33872 0.23115 " pathEditMode="relative" ptsTypes="AA">
                                      <p:cBhvr>
                                        <p:cTn id="45" dur="500" fill="hold"/>
                                        <p:tgtEl>
                                          <p:spTgt spid="37"/>
                                        </p:tgtEl>
                                        <p:attrNameLst>
                                          <p:attrName>ppt_x</p:attrName>
                                          <p:attrName>ppt_y</p:attrName>
                                        </p:attrNameLst>
                                      </p:cBhvr>
                                    </p:animMotion>
                                  </p:childTnLst>
                                </p:cTn>
                              </p:par>
                            </p:childTnLst>
                          </p:cTn>
                        </p:par>
                        <p:par>
                          <p:cTn id="46" fill="hold">
                            <p:stCondLst>
                              <p:cond delay="7000"/>
                            </p:stCondLst>
                            <p:childTnLst>
                              <p:par>
                                <p:cTn id="47" presetID="0" presetClass="path" presetSubtype="0" accel="50000" decel="50000" fill="hold" grpId="0" nodeType="afterEffect">
                                  <p:stCondLst>
                                    <p:cond delay="0"/>
                                  </p:stCondLst>
                                  <p:childTnLst>
                                    <p:animMotion origin="layout" path="M 0.00018 0.00023 L -0.35434 0.25197 " pathEditMode="relative" ptsTypes="AA">
                                      <p:cBhvr>
                                        <p:cTn id="48" dur="500" fill="hold"/>
                                        <p:tgtEl>
                                          <p:spTgt spid="38"/>
                                        </p:tgtEl>
                                        <p:attrNameLst>
                                          <p:attrName>ppt_x</p:attrName>
                                          <p:attrName>ppt_y</p:attrName>
                                        </p:attrNameLst>
                                      </p:cBhvr>
                                    </p:animMotion>
                                  </p:childTnLst>
                                </p:cTn>
                              </p:par>
                            </p:childTnLst>
                          </p:cTn>
                        </p:par>
                        <p:par>
                          <p:cTn id="49" fill="hold">
                            <p:stCondLst>
                              <p:cond delay="7500"/>
                            </p:stCondLst>
                            <p:childTnLst>
                              <p:par>
                                <p:cTn id="50" presetID="0" presetClass="path" presetSubtype="0" accel="50000" decel="50000" fill="hold" grpId="0" nodeType="afterEffect">
                                  <p:stCondLst>
                                    <p:cond delay="0"/>
                                  </p:stCondLst>
                                  <p:childTnLst>
                                    <p:animMotion origin="layout" path="M 0.00018 2.24896E-6 L -0.29132 0.25196 " pathEditMode="relative" ptsTypes="AA">
                                      <p:cBhvr>
                                        <p:cTn id="51" dur="500" fill="hold"/>
                                        <p:tgtEl>
                                          <p:spTgt spid="39"/>
                                        </p:tgtEl>
                                        <p:attrNameLst>
                                          <p:attrName>ppt_x</p:attrName>
                                          <p:attrName>ppt_y</p:attrName>
                                        </p:attrNameLst>
                                      </p:cBhvr>
                                    </p:animMotion>
                                  </p:childTnLst>
                                </p:cTn>
                              </p:par>
                            </p:childTnLst>
                          </p:cTn>
                        </p:par>
                        <p:par>
                          <p:cTn id="52" fill="hold">
                            <p:stCondLst>
                              <p:cond delay="8000"/>
                            </p:stCondLst>
                            <p:childTnLst>
                              <p:par>
                                <p:cTn id="53" presetID="0" presetClass="path" presetSubtype="0" accel="50000" decel="50000" fill="hold" grpId="0" nodeType="afterEffect">
                                  <p:stCondLst>
                                    <p:cond delay="0"/>
                                  </p:stCondLst>
                                  <p:childTnLst>
                                    <p:animMotion origin="layout" path="M -0.00087 2.24896E-6 L -0.30799 0.27302 " pathEditMode="relative" ptsTypes="AA">
                                      <p:cBhvr>
                                        <p:cTn id="54" dur="500" fill="hold"/>
                                        <p:tgtEl>
                                          <p:spTgt spid="40"/>
                                        </p:tgtEl>
                                        <p:attrNameLst>
                                          <p:attrName>ppt_x</p:attrName>
                                          <p:attrName>ppt_y</p:attrName>
                                        </p:attrNameLst>
                                      </p:cBhvr>
                                    </p:animMotion>
                                  </p:childTnLst>
                                </p:cTn>
                              </p:par>
                            </p:childTnLst>
                          </p:cTn>
                        </p:par>
                        <p:par>
                          <p:cTn id="55" fill="hold">
                            <p:stCondLst>
                              <p:cond delay="8500"/>
                            </p:stCondLst>
                            <p:childTnLst>
                              <p:par>
                                <p:cTn id="56" presetID="0" presetClass="path" presetSubtype="0" accel="50000" decel="50000" fill="hold" grpId="0" nodeType="afterEffect">
                                  <p:stCondLst>
                                    <p:cond delay="0"/>
                                  </p:stCondLst>
                                  <p:childTnLst>
                                    <p:animMotion origin="layout" path="M -2.77778E-7 2.24896E-6 L -0.32292 0.29384 " pathEditMode="relative" ptsTypes="AA">
                                      <p:cBhvr>
                                        <p:cTn id="57" dur="500" fill="hold"/>
                                        <p:tgtEl>
                                          <p:spTgt spid="41"/>
                                        </p:tgtEl>
                                        <p:attrNameLst>
                                          <p:attrName>ppt_x</p:attrName>
                                          <p:attrName>ppt_y</p:attrName>
                                        </p:attrNameLst>
                                      </p:cBhvr>
                                    </p:animMotion>
                                  </p:childTnLst>
                                </p:cTn>
                              </p:par>
                            </p:childTnLst>
                          </p:cTn>
                        </p:par>
                        <p:par>
                          <p:cTn id="58" fill="hold">
                            <p:stCondLst>
                              <p:cond delay="9000"/>
                            </p:stCondLst>
                            <p:childTnLst>
                              <p:par>
                                <p:cTn id="59" presetID="0" presetClass="path" presetSubtype="0" accel="50000" decel="50000" fill="hold" grpId="0" nodeType="afterEffect">
                                  <p:stCondLst>
                                    <p:cond delay="0"/>
                                  </p:stCondLst>
                                  <p:childTnLst>
                                    <p:animMotion origin="layout" path="M 1.11111E-6 2.24896E-6 L -0.33872 0.3149 " pathEditMode="relative" ptsTypes="AA">
                                      <p:cBhvr>
                                        <p:cTn id="60" dur="500" fill="hold"/>
                                        <p:tgtEl>
                                          <p:spTgt spid="42"/>
                                        </p:tgtEl>
                                        <p:attrNameLst>
                                          <p:attrName>ppt_x</p:attrName>
                                          <p:attrName>ppt_y</p:attrName>
                                        </p:attrNameLst>
                                      </p:cBhvr>
                                    </p:animMotion>
                                  </p:childTnLst>
                                </p:cTn>
                              </p:par>
                            </p:childTnLst>
                          </p:cTn>
                        </p:par>
                        <p:par>
                          <p:cTn id="61" fill="hold">
                            <p:stCondLst>
                              <p:cond delay="9500"/>
                            </p:stCondLst>
                            <p:childTnLst>
                              <p:par>
                                <p:cTn id="62" presetID="0" presetClass="path" presetSubtype="0" accel="50000" decel="50000" fill="hold" grpId="0" nodeType="afterEffect">
                                  <p:stCondLst>
                                    <p:cond delay="0"/>
                                  </p:stCondLst>
                                  <p:childTnLst>
                                    <p:animMotion origin="layout" path="M 0.00018 2.24896E-6 L -0.35434 0.33595 " pathEditMode="relative" ptsTypes="AA">
                                      <p:cBhvr>
                                        <p:cTn id="63" dur="500" fill="hold"/>
                                        <p:tgtEl>
                                          <p:spTgt spid="43"/>
                                        </p:tgtEl>
                                        <p:attrNameLst>
                                          <p:attrName>ppt_x</p:attrName>
                                          <p:attrName>ppt_y</p:attrName>
                                        </p:attrNameLst>
                                      </p:cBhvr>
                                    </p:animMotion>
                                  </p:childTnLst>
                                </p:cTn>
                              </p:par>
                            </p:childTnLst>
                          </p:cTn>
                        </p:par>
                        <p:par>
                          <p:cTn id="64" fill="hold">
                            <p:stCondLst>
                              <p:cond delay="10000"/>
                            </p:stCondLst>
                            <p:childTnLst>
                              <p:par>
                                <p:cTn id="65" presetID="0" presetClass="path" presetSubtype="0" accel="50000" decel="50000" fill="hold" grpId="0" nodeType="afterEffect">
                                  <p:stCondLst>
                                    <p:cond delay="0"/>
                                  </p:stCondLst>
                                  <p:childTnLst>
                                    <p:animMotion origin="layout" path="M 0.00018 -2.81814E-6 L -0.29132 0.33596 " pathEditMode="relative" ptsTypes="AA">
                                      <p:cBhvr>
                                        <p:cTn id="66" dur="500" fill="hold"/>
                                        <p:tgtEl>
                                          <p:spTgt spid="44"/>
                                        </p:tgtEl>
                                        <p:attrNameLst>
                                          <p:attrName>ppt_x</p:attrName>
                                          <p:attrName>ppt_y</p:attrName>
                                        </p:attrNameLst>
                                      </p:cBhvr>
                                    </p:animMotion>
                                  </p:childTnLst>
                                </p:cTn>
                              </p:par>
                            </p:childTnLst>
                          </p:cTn>
                        </p:par>
                        <p:par>
                          <p:cTn id="67" fill="hold">
                            <p:stCondLst>
                              <p:cond delay="10500"/>
                            </p:stCondLst>
                            <p:childTnLst>
                              <p:par>
                                <p:cTn id="68" presetID="0" presetClass="path" presetSubtype="0" accel="50000" decel="50000" fill="hold" grpId="0" nodeType="afterEffect">
                                  <p:stCondLst>
                                    <p:cond delay="0"/>
                                  </p:stCondLst>
                                  <p:childTnLst>
                                    <p:animMotion origin="layout" path="M -0.00087 -2.81814E-6 L -0.30799 0.35678 " pathEditMode="relative" ptsTypes="AA">
                                      <p:cBhvr>
                                        <p:cTn id="69" dur="500" fill="hold"/>
                                        <p:tgtEl>
                                          <p:spTgt spid="45"/>
                                        </p:tgtEl>
                                        <p:attrNameLst>
                                          <p:attrName>ppt_x</p:attrName>
                                          <p:attrName>ppt_y</p:attrName>
                                        </p:attrNameLst>
                                      </p:cBhvr>
                                    </p:animMotion>
                                  </p:childTnLst>
                                </p:cTn>
                              </p:par>
                            </p:childTnLst>
                          </p:cTn>
                        </p:par>
                        <p:par>
                          <p:cTn id="70" fill="hold">
                            <p:stCondLst>
                              <p:cond delay="11000"/>
                            </p:stCondLst>
                            <p:childTnLst>
                              <p:par>
                                <p:cTn id="71" presetID="0" presetClass="path" presetSubtype="0" accel="50000" decel="50000" fill="hold" grpId="0" nodeType="afterEffect">
                                  <p:stCondLst>
                                    <p:cond delay="0"/>
                                  </p:stCondLst>
                                  <p:childTnLst>
                                    <p:animMotion origin="layout" path="M -2.77778E-7 -2.81814E-6 L -0.32292 0.37784 " pathEditMode="relative" ptsTypes="AA">
                                      <p:cBhvr>
                                        <p:cTn id="72" dur="500" fill="hold"/>
                                        <p:tgtEl>
                                          <p:spTgt spid="46"/>
                                        </p:tgtEl>
                                        <p:attrNameLst>
                                          <p:attrName>ppt_x</p:attrName>
                                          <p:attrName>ppt_y</p:attrName>
                                        </p:attrNameLst>
                                      </p:cBhvr>
                                    </p:animMotion>
                                  </p:childTnLst>
                                </p:cTn>
                              </p:par>
                            </p:childTnLst>
                          </p:cTn>
                        </p:par>
                        <p:par>
                          <p:cTn id="73" fill="hold">
                            <p:stCondLst>
                              <p:cond delay="11500"/>
                            </p:stCondLst>
                            <p:childTnLst>
                              <p:par>
                                <p:cTn id="74" presetID="0" presetClass="path" presetSubtype="0" accel="50000" decel="50000" fill="hold" grpId="0" nodeType="afterEffect">
                                  <p:stCondLst>
                                    <p:cond delay="0"/>
                                  </p:stCondLst>
                                  <p:childTnLst>
                                    <p:animMotion origin="layout" path="M 1.11111E-6 -2.81814E-6 L -0.33872 0.39889 " pathEditMode="relative" ptsTypes="AA">
                                      <p:cBhvr>
                                        <p:cTn id="75" dur="500" fill="hold"/>
                                        <p:tgtEl>
                                          <p:spTgt spid="47"/>
                                        </p:tgtEl>
                                        <p:attrNameLst>
                                          <p:attrName>ppt_x</p:attrName>
                                          <p:attrName>ppt_y</p:attrName>
                                        </p:attrNameLst>
                                      </p:cBhvr>
                                    </p:animMotion>
                                  </p:childTnLst>
                                </p:cTn>
                              </p:par>
                            </p:childTnLst>
                          </p:cTn>
                        </p:par>
                        <p:par>
                          <p:cTn id="76" fill="hold">
                            <p:stCondLst>
                              <p:cond delay="12000"/>
                            </p:stCondLst>
                            <p:childTnLst>
                              <p:par>
                                <p:cTn id="77" presetID="0" presetClass="path" presetSubtype="0" accel="50000" decel="50000" fill="hold" grpId="0" nodeType="afterEffect">
                                  <p:stCondLst>
                                    <p:cond delay="0"/>
                                  </p:stCondLst>
                                  <p:childTnLst>
                                    <p:animMotion origin="layout" path="M 0.00018 -2.81814E-6 L -0.35434 0.41972 " pathEditMode="relative" ptsTypes="AA">
                                      <p:cBhvr>
                                        <p:cTn id="78" dur="500" fill="hold"/>
                                        <p:tgtEl>
                                          <p:spTgt spid="48"/>
                                        </p:tgtEl>
                                        <p:attrNameLst>
                                          <p:attrName>ppt_x</p:attrName>
                                          <p:attrName>ppt_y</p:attrName>
                                        </p:attrNameLst>
                                      </p:cBhvr>
                                    </p:animMotion>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06"/>
                                        </p:tgtEl>
                                        <p:attrNameLst>
                                          <p:attrName>style.visibility</p:attrName>
                                        </p:attrNameLst>
                                      </p:cBhvr>
                                      <p:to>
                                        <p:strVal val="hidden"/>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偏光による反射成分の分離</a:t>
            </a:r>
          </a:p>
        </p:txBody>
      </p:sp>
      <p:grpSp>
        <p:nvGrpSpPr>
          <p:cNvPr id="3" name="Group 1044"/>
          <p:cNvGrpSpPr>
            <a:grpSpLocks/>
          </p:cNvGrpSpPr>
          <p:nvPr/>
        </p:nvGrpSpPr>
        <p:grpSpPr bwMode="auto">
          <a:xfrm rot="1560000">
            <a:off x="4515966" y="2971800"/>
            <a:ext cx="762000" cy="304800"/>
            <a:chOff x="2256" y="3360"/>
            <a:chExt cx="480" cy="192"/>
          </a:xfrm>
        </p:grpSpPr>
        <p:sp>
          <p:nvSpPr>
            <p:cNvPr id="5" name="Oval 1045"/>
            <p:cNvSpPr>
              <a:spLocks noChangeArrowheads="1"/>
            </p:cNvSpPr>
            <p:nvPr/>
          </p:nvSpPr>
          <p:spPr bwMode="auto">
            <a:xfrm>
              <a:off x="2256" y="3360"/>
              <a:ext cx="480" cy="192"/>
            </a:xfrm>
            <a:prstGeom prst="ellipse">
              <a:avLst/>
            </a:prstGeom>
            <a:noFill/>
            <a:ln w="38100" algn="ctr">
              <a:solidFill>
                <a:srgbClr val="000000"/>
              </a:solidFill>
              <a:round/>
              <a:headEnd/>
              <a:tailEnd/>
            </a:ln>
            <a:effectLst/>
          </p:spPr>
          <p:txBody>
            <a:bodyPr wrap="none" anchor="ctr"/>
            <a:lstStyle/>
            <a:p>
              <a:endParaRPr lang="ja-JP" altLang="en-US"/>
            </a:p>
          </p:txBody>
        </p:sp>
        <p:sp>
          <p:nvSpPr>
            <p:cNvPr id="6" name="Line 1046"/>
            <p:cNvSpPr>
              <a:spLocks noChangeShapeType="1"/>
            </p:cNvSpPr>
            <p:nvPr/>
          </p:nvSpPr>
          <p:spPr bwMode="auto">
            <a:xfrm>
              <a:off x="2256" y="3456"/>
              <a:ext cx="480"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7" name="Line 1047"/>
            <p:cNvSpPr>
              <a:spLocks noChangeShapeType="1"/>
            </p:cNvSpPr>
            <p:nvPr/>
          </p:nvSpPr>
          <p:spPr bwMode="auto">
            <a:xfrm>
              <a:off x="2286" y="3488"/>
              <a:ext cx="414"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8" name="Line 1048"/>
            <p:cNvSpPr>
              <a:spLocks noChangeShapeType="1"/>
            </p:cNvSpPr>
            <p:nvPr/>
          </p:nvSpPr>
          <p:spPr bwMode="auto">
            <a:xfrm>
              <a:off x="2286" y="3424"/>
              <a:ext cx="418" cy="1"/>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9" name="Line 1049"/>
            <p:cNvSpPr>
              <a:spLocks noChangeShapeType="1"/>
            </p:cNvSpPr>
            <p:nvPr/>
          </p:nvSpPr>
          <p:spPr bwMode="auto">
            <a:xfrm>
              <a:off x="2386" y="3392"/>
              <a:ext cx="221"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10" name="Line 1050"/>
            <p:cNvSpPr>
              <a:spLocks noChangeShapeType="1"/>
            </p:cNvSpPr>
            <p:nvPr/>
          </p:nvSpPr>
          <p:spPr bwMode="auto">
            <a:xfrm>
              <a:off x="2384" y="3520"/>
              <a:ext cx="223" cy="0"/>
            </a:xfrm>
            <a:prstGeom prst="line">
              <a:avLst/>
            </a:prstGeom>
            <a:noFill/>
            <a:ln w="19050">
              <a:solidFill>
                <a:srgbClr val="000000"/>
              </a:solidFill>
              <a:round/>
              <a:headEnd type="stealth" w="med" len="med"/>
              <a:tailEnd type="stealth" w="med" len="med"/>
            </a:ln>
            <a:effectLst/>
          </p:spPr>
          <p:txBody>
            <a:bodyPr/>
            <a:lstStyle/>
            <a:p>
              <a:endParaRPr lang="ja-JP" altLang="en-US"/>
            </a:p>
          </p:txBody>
        </p:sp>
      </p:grpSp>
      <p:grpSp>
        <p:nvGrpSpPr>
          <p:cNvPr id="4" name="Group 1051"/>
          <p:cNvGrpSpPr>
            <a:grpSpLocks/>
          </p:cNvGrpSpPr>
          <p:nvPr/>
        </p:nvGrpSpPr>
        <p:grpSpPr bwMode="auto">
          <a:xfrm rot="20040000">
            <a:off x="3296766" y="2971800"/>
            <a:ext cx="762000" cy="304800"/>
            <a:chOff x="2256" y="3360"/>
            <a:chExt cx="480" cy="192"/>
          </a:xfrm>
        </p:grpSpPr>
        <p:sp>
          <p:nvSpPr>
            <p:cNvPr id="12" name="Oval 1052"/>
            <p:cNvSpPr>
              <a:spLocks noChangeArrowheads="1"/>
            </p:cNvSpPr>
            <p:nvPr/>
          </p:nvSpPr>
          <p:spPr bwMode="auto">
            <a:xfrm>
              <a:off x="2256" y="3360"/>
              <a:ext cx="480" cy="192"/>
            </a:xfrm>
            <a:prstGeom prst="ellipse">
              <a:avLst/>
            </a:prstGeom>
            <a:noFill/>
            <a:ln w="38100" algn="ctr">
              <a:solidFill>
                <a:srgbClr val="000000"/>
              </a:solidFill>
              <a:round/>
              <a:headEnd/>
              <a:tailEnd/>
            </a:ln>
            <a:effectLst/>
          </p:spPr>
          <p:txBody>
            <a:bodyPr wrap="none" anchor="ctr"/>
            <a:lstStyle/>
            <a:p>
              <a:endParaRPr lang="ja-JP" altLang="en-US"/>
            </a:p>
          </p:txBody>
        </p:sp>
        <p:sp>
          <p:nvSpPr>
            <p:cNvPr id="13" name="Line 1053"/>
            <p:cNvSpPr>
              <a:spLocks noChangeShapeType="1"/>
            </p:cNvSpPr>
            <p:nvPr/>
          </p:nvSpPr>
          <p:spPr bwMode="auto">
            <a:xfrm>
              <a:off x="2256" y="3456"/>
              <a:ext cx="480"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14" name="Line 1054"/>
            <p:cNvSpPr>
              <a:spLocks noChangeShapeType="1"/>
            </p:cNvSpPr>
            <p:nvPr/>
          </p:nvSpPr>
          <p:spPr bwMode="auto">
            <a:xfrm>
              <a:off x="2286" y="3488"/>
              <a:ext cx="414"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15" name="Line 1055"/>
            <p:cNvSpPr>
              <a:spLocks noChangeShapeType="1"/>
            </p:cNvSpPr>
            <p:nvPr/>
          </p:nvSpPr>
          <p:spPr bwMode="auto">
            <a:xfrm>
              <a:off x="2286" y="3424"/>
              <a:ext cx="418" cy="1"/>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16" name="Line 1056"/>
            <p:cNvSpPr>
              <a:spLocks noChangeShapeType="1"/>
            </p:cNvSpPr>
            <p:nvPr/>
          </p:nvSpPr>
          <p:spPr bwMode="auto">
            <a:xfrm>
              <a:off x="2386" y="3392"/>
              <a:ext cx="221"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17" name="Line 1057"/>
            <p:cNvSpPr>
              <a:spLocks noChangeShapeType="1"/>
            </p:cNvSpPr>
            <p:nvPr/>
          </p:nvSpPr>
          <p:spPr bwMode="auto">
            <a:xfrm>
              <a:off x="2384" y="3520"/>
              <a:ext cx="223" cy="0"/>
            </a:xfrm>
            <a:prstGeom prst="line">
              <a:avLst/>
            </a:prstGeom>
            <a:noFill/>
            <a:ln w="19050">
              <a:solidFill>
                <a:srgbClr val="000000"/>
              </a:solidFill>
              <a:round/>
              <a:headEnd type="stealth" w="med" len="med"/>
              <a:tailEnd type="stealth" w="med" len="med"/>
            </a:ln>
            <a:effectLst/>
          </p:spPr>
          <p:txBody>
            <a:bodyPr/>
            <a:lstStyle/>
            <a:p>
              <a:endParaRPr lang="ja-JP" altLang="en-US"/>
            </a:p>
          </p:txBody>
        </p:sp>
      </p:grpSp>
      <p:sp>
        <p:nvSpPr>
          <p:cNvPr id="18" name="Line 1058"/>
          <p:cNvSpPr>
            <a:spLocks noChangeShapeType="1"/>
          </p:cNvSpPr>
          <p:nvPr/>
        </p:nvSpPr>
        <p:spPr bwMode="auto">
          <a:xfrm>
            <a:off x="2610966" y="3962400"/>
            <a:ext cx="4114800" cy="0"/>
          </a:xfrm>
          <a:prstGeom prst="line">
            <a:avLst/>
          </a:prstGeom>
          <a:noFill/>
          <a:ln w="76200">
            <a:solidFill>
              <a:srgbClr val="808080"/>
            </a:solidFill>
            <a:round/>
            <a:headEnd/>
            <a:tailEnd/>
          </a:ln>
          <a:effectLst/>
        </p:spPr>
        <p:txBody>
          <a:bodyPr/>
          <a:lstStyle/>
          <a:p>
            <a:endParaRPr lang="ja-JP" altLang="en-US"/>
          </a:p>
        </p:txBody>
      </p:sp>
      <p:grpSp>
        <p:nvGrpSpPr>
          <p:cNvPr id="11" name="Group 1059"/>
          <p:cNvGrpSpPr>
            <a:grpSpLocks/>
          </p:cNvGrpSpPr>
          <p:nvPr/>
        </p:nvGrpSpPr>
        <p:grpSpPr bwMode="auto">
          <a:xfrm rot="20040000">
            <a:off x="5430366" y="2971800"/>
            <a:ext cx="762000" cy="304800"/>
            <a:chOff x="2736" y="1584"/>
            <a:chExt cx="480" cy="192"/>
          </a:xfrm>
        </p:grpSpPr>
        <p:sp>
          <p:nvSpPr>
            <p:cNvPr id="20" name="Oval 1060"/>
            <p:cNvSpPr>
              <a:spLocks noChangeArrowheads="1"/>
            </p:cNvSpPr>
            <p:nvPr/>
          </p:nvSpPr>
          <p:spPr bwMode="auto">
            <a:xfrm>
              <a:off x="2736" y="1584"/>
              <a:ext cx="480" cy="192"/>
            </a:xfrm>
            <a:prstGeom prst="ellipse">
              <a:avLst/>
            </a:prstGeom>
            <a:noFill/>
            <a:ln w="38100" algn="ctr">
              <a:solidFill>
                <a:srgbClr val="000000"/>
              </a:solidFill>
              <a:round/>
              <a:headEnd/>
              <a:tailEnd/>
            </a:ln>
            <a:effectLst/>
          </p:spPr>
          <p:txBody>
            <a:bodyPr wrap="none" anchor="ctr"/>
            <a:lstStyle/>
            <a:p>
              <a:endParaRPr lang="ja-JP" altLang="en-US"/>
            </a:p>
          </p:txBody>
        </p:sp>
        <p:sp>
          <p:nvSpPr>
            <p:cNvPr id="21" name="Line 1061"/>
            <p:cNvSpPr>
              <a:spLocks noChangeShapeType="1"/>
            </p:cNvSpPr>
            <p:nvPr/>
          </p:nvSpPr>
          <p:spPr bwMode="auto">
            <a:xfrm>
              <a:off x="2736" y="1680"/>
              <a:ext cx="480"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22" name="Line 1062"/>
            <p:cNvSpPr>
              <a:spLocks noChangeShapeType="1"/>
            </p:cNvSpPr>
            <p:nvPr/>
          </p:nvSpPr>
          <p:spPr bwMode="auto">
            <a:xfrm flipV="1">
              <a:off x="2880" y="1584"/>
              <a:ext cx="192" cy="192"/>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23" name="Line 1063"/>
            <p:cNvSpPr>
              <a:spLocks noChangeShapeType="1"/>
            </p:cNvSpPr>
            <p:nvPr/>
          </p:nvSpPr>
          <p:spPr bwMode="auto">
            <a:xfrm>
              <a:off x="2784" y="1632"/>
              <a:ext cx="384" cy="96"/>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24" name="Line 1064"/>
            <p:cNvSpPr>
              <a:spLocks noChangeShapeType="1"/>
            </p:cNvSpPr>
            <p:nvPr/>
          </p:nvSpPr>
          <p:spPr bwMode="auto">
            <a:xfrm flipV="1">
              <a:off x="2784" y="1632"/>
              <a:ext cx="384" cy="96"/>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25" name="Line 1065"/>
            <p:cNvSpPr>
              <a:spLocks noChangeShapeType="1"/>
            </p:cNvSpPr>
            <p:nvPr/>
          </p:nvSpPr>
          <p:spPr bwMode="auto">
            <a:xfrm flipH="1" flipV="1">
              <a:off x="2880" y="1584"/>
              <a:ext cx="192" cy="192"/>
            </a:xfrm>
            <a:prstGeom prst="line">
              <a:avLst/>
            </a:prstGeom>
            <a:noFill/>
            <a:ln w="19050">
              <a:solidFill>
                <a:srgbClr val="000000"/>
              </a:solidFill>
              <a:round/>
              <a:headEnd type="stealth" w="med" len="med"/>
              <a:tailEnd type="stealth" w="med" len="med"/>
            </a:ln>
            <a:effectLst/>
          </p:spPr>
          <p:txBody>
            <a:bodyPr/>
            <a:lstStyle/>
            <a:p>
              <a:endParaRPr lang="ja-JP" altLang="en-US"/>
            </a:p>
          </p:txBody>
        </p:sp>
      </p:grpSp>
      <p:grpSp>
        <p:nvGrpSpPr>
          <p:cNvPr id="19" name="Group 1066"/>
          <p:cNvGrpSpPr>
            <a:grpSpLocks/>
          </p:cNvGrpSpPr>
          <p:nvPr/>
        </p:nvGrpSpPr>
        <p:grpSpPr bwMode="auto">
          <a:xfrm>
            <a:off x="5201766" y="1143000"/>
            <a:ext cx="304800" cy="685800"/>
            <a:chOff x="1584" y="432"/>
            <a:chExt cx="192" cy="432"/>
          </a:xfrm>
        </p:grpSpPr>
        <p:sp>
          <p:nvSpPr>
            <p:cNvPr id="27" name="AutoShape 1067"/>
            <p:cNvSpPr>
              <a:spLocks noChangeArrowheads="1"/>
            </p:cNvSpPr>
            <p:nvPr/>
          </p:nvSpPr>
          <p:spPr bwMode="auto">
            <a:xfrm>
              <a:off x="1632" y="672"/>
              <a:ext cx="96" cy="192"/>
            </a:xfrm>
            <a:prstGeom prst="can">
              <a:avLst>
                <a:gd name="adj" fmla="val 50000"/>
              </a:avLst>
            </a:prstGeom>
            <a:solidFill>
              <a:srgbClr val="333333"/>
            </a:solidFill>
            <a:ln w="38100">
              <a:solidFill>
                <a:srgbClr val="000000"/>
              </a:solidFill>
              <a:round/>
              <a:headEnd/>
              <a:tailEnd/>
            </a:ln>
            <a:effectLst/>
          </p:spPr>
          <p:txBody>
            <a:bodyPr wrap="none" anchor="ctr"/>
            <a:lstStyle/>
            <a:p>
              <a:endParaRPr lang="ja-JP" altLang="en-US"/>
            </a:p>
          </p:txBody>
        </p:sp>
        <p:sp>
          <p:nvSpPr>
            <p:cNvPr id="28" name="AutoShape 1068"/>
            <p:cNvSpPr>
              <a:spLocks noChangeArrowheads="1"/>
            </p:cNvSpPr>
            <p:nvPr/>
          </p:nvSpPr>
          <p:spPr bwMode="auto">
            <a:xfrm>
              <a:off x="1584" y="432"/>
              <a:ext cx="192" cy="336"/>
            </a:xfrm>
            <a:prstGeom prst="cube">
              <a:avLst>
                <a:gd name="adj" fmla="val 25000"/>
              </a:avLst>
            </a:prstGeom>
            <a:solidFill>
              <a:srgbClr val="808080"/>
            </a:solidFill>
            <a:ln w="38100">
              <a:solidFill>
                <a:srgbClr val="000000"/>
              </a:solidFill>
              <a:miter lim="800000"/>
              <a:headEnd/>
              <a:tailEnd/>
            </a:ln>
            <a:effectLst/>
          </p:spPr>
          <p:txBody>
            <a:bodyPr wrap="none" anchor="ctr"/>
            <a:lstStyle/>
            <a:p>
              <a:endParaRPr lang="ja-JP" altLang="en-US"/>
            </a:p>
          </p:txBody>
        </p:sp>
      </p:grpSp>
      <p:grpSp>
        <p:nvGrpSpPr>
          <p:cNvPr id="26" name="Group 1069"/>
          <p:cNvGrpSpPr>
            <a:grpSpLocks/>
          </p:cNvGrpSpPr>
          <p:nvPr/>
        </p:nvGrpSpPr>
        <p:grpSpPr bwMode="auto">
          <a:xfrm>
            <a:off x="4973166" y="2133600"/>
            <a:ext cx="762000" cy="304800"/>
            <a:chOff x="1344" y="1248"/>
            <a:chExt cx="480" cy="192"/>
          </a:xfrm>
        </p:grpSpPr>
        <p:sp>
          <p:nvSpPr>
            <p:cNvPr id="30" name="Oval 1070"/>
            <p:cNvSpPr>
              <a:spLocks noChangeArrowheads="1"/>
            </p:cNvSpPr>
            <p:nvPr/>
          </p:nvSpPr>
          <p:spPr bwMode="auto">
            <a:xfrm>
              <a:off x="1344" y="1248"/>
              <a:ext cx="480" cy="192"/>
            </a:xfrm>
            <a:prstGeom prst="ellipse">
              <a:avLst/>
            </a:prstGeom>
            <a:solidFill>
              <a:srgbClr val="FFFFFF"/>
            </a:solidFill>
            <a:ln w="38100" algn="ctr">
              <a:solidFill>
                <a:srgbClr val="000000"/>
              </a:solidFill>
              <a:round/>
              <a:headEnd/>
              <a:tailEnd/>
            </a:ln>
            <a:effectLst/>
          </p:spPr>
          <p:txBody>
            <a:bodyPr wrap="none" anchor="ctr"/>
            <a:lstStyle/>
            <a:p>
              <a:endParaRPr lang="ja-JP" altLang="en-US"/>
            </a:p>
          </p:txBody>
        </p:sp>
        <p:sp>
          <p:nvSpPr>
            <p:cNvPr id="31" name="Line 1071"/>
            <p:cNvSpPr>
              <a:spLocks noChangeShapeType="1"/>
            </p:cNvSpPr>
            <p:nvPr/>
          </p:nvSpPr>
          <p:spPr bwMode="auto">
            <a:xfrm>
              <a:off x="1344" y="1344"/>
              <a:ext cx="480" cy="0"/>
            </a:xfrm>
            <a:prstGeom prst="line">
              <a:avLst/>
            </a:prstGeom>
            <a:noFill/>
            <a:ln w="19050">
              <a:solidFill>
                <a:srgbClr val="000000"/>
              </a:solidFill>
              <a:round/>
              <a:headEnd/>
              <a:tailEnd/>
            </a:ln>
            <a:effectLst/>
          </p:spPr>
          <p:txBody>
            <a:bodyPr/>
            <a:lstStyle/>
            <a:p>
              <a:endParaRPr lang="ja-JP" altLang="en-US"/>
            </a:p>
          </p:txBody>
        </p:sp>
        <p:sp>
          <p:nvSpPr>
            <p:cNvPr id="32" name="Line 1072"/>
            <p:cNvSpPr>
              <a:spLocks noChangeShapeType="1"/>
            </p:cNvSpPr>
            <p:nvPr/>
          </p:nvSpPr>
          <p:spPr bwMode="auto">
            <a:xfrm>
              <a:off x="1392" y="1296"/>
              <a:ext cx="384" cy="0"/>
            </a:xfrm>
            <a:prstGeom prst="line">
              <a:avLst/>
            </a:prstGeom>
            <a:noFill/>
            <a:ln w="19050">
              <a:solidFill>
                <a:srgbClr val="000000"/>
              </a:solidFill>
              <a:round/>
              <a:headEnd/>
              <a:tailEnd/>
            </a:ln>
            <a:effectLst/>
          </p:spPr>
          <p:txBody>
            <a:bodyPr/>
            <a:lstStyle/>
            <a:p>
              <a:endParaRPr lang="ja-JP" altLang="en-US"/>
            </a:p>
          </p:txBody>
        </p:sp>
        <p:sp>
          <p:nvSpPr>
            <p:cNvPr id="33" name="Line 1073"/>
            <p:cNvSpPr>
              <a:spLocks noChangeShapeType="1"/>
            </p:cNvSpPr>
            <p:nvPr/>
          </p:nvSpPr>
          <p:spPr bwMode="auto">
            <a:xfrm>
              <a:off x="1392" y="1392"/>
              <a:ext cx="384" cy="0"/>
            </a:xfrm>
            <a:prstGeom prst="line">
              <a:avLst/>
            </a:prstGeom>
            <a:noFill/>
            <a:ln w="19050">
              <a:solidFill>
                <a:srgbClr val="000000"/>
              </a:solidFill>
              <a:round/>
              <a:headEnd/>
              <a:tailEnd/>
            </a:ln>
            <a:effectLst/>
          </p:spPr>
          <p:txBody>
            <a:bodyPr/>
            <a:lstStyle/>
            <a:p>
              <a:endParaRPr lang="ja-JP" altLang="en-US"/>
            </a:p>
          </p:txBody>
        </p:sp>
      </p:grpSp>
      <p:grpSp>
        <p:nvGrpSpPr>
          <p:cNvPr id="29" name="Group 1074"/>
          <p:cNvGrpSpPr>
            <a:grpSpLocks/>
          </p:cNvGrpSpPr>
          <p:nvPr/>
        </p:nvGrpSpPr>
        <p:grpSpPr bwMode="auto">
          <a:xfrm>
            <a:off x="3144366" y="1219200"/>
            <a:ext cx="457200" cy="533400"/>
            <a:chOff x="1920" y="672"/>
            <a:chExt cx="288" cy="336"/>
          </a:xfrm>
          <a:solidFill>
            <a:srgbClr val="FFFF00"/>
          </a:solidFill>
        </p:grpSpPr>
        <p:sp>
          <p:nvSpPr>
            <p:cNvPr id="35" name="Oval 1075"/>
            <p:cNvSpPr>
              <a:spLocks noChangeArrowheads="1"/>
            </p:cNvSpPr>
            <p:nvPr/>
          </p:nvSpPr>
          <p:spPr bwMode="auto">
            <a:xfrm>
              <a:off x="1968" y="672"/>
              <a:ext cx="192" cy="192"/>
            </a:xfrm>
            <a:prstGeom prst="ellipse">
              <a:avLst/>
            </a:prstGeom>
            <a:grpFill/>
            <a:ln w="38100" algn="ctr">
              <a:solidFill>
                <a:srgbClr val="FF6600"/>
              </a:solidFill>
              <a:round/>
              <a:headEnd/>
              <a:tailEnd/>
            </a:ln>
            <a:effectLst/>
          </p:spPr>
          <p:txBody>
            <a:bodyPr wrap="none" anchor="ctr"/>
            <a:lstStyle/>
            <a:p>
              <a:endParaRPr lang="ja-JP" altLang="en-US"/>
            </a:p>
          </p:txBody>
        </p:sp>
        <p:sp>
          <p:nvSpPr>
            <p:cNvPr id="36" name="Line 1076"/>
            <p:cNvSpPr>
              <a:spLocks noChangeShapeType="1"/>
            </p:cNvSpPr>
            <p:nvPr/>
          </p:nvSpPr>
          <p:spPr bwMode="auto">
            <a:xfrm flipV="1">
              <a:off x="2064" y="912"/>
              <a:ext cx="0" cy="96"/>
            </a:xfrm>
            <a:prstGeom prst="line">
              <a:avLst/>
            </a:prstGeom>
            <a:grpFill/>
            <a:ln w="38100">
              <a:solidFill>
                <a:srgbClr val="FF6600"/>
              </a:solidFill>
              <a:round/>
              <a:headEnd/>
              <a:tailEnd/>
            </a:ln>
            <a:effectLst/>
          </p:spPr>
          <p:txBody>
            <a:bodyPr/>
            <a:lstStyle/>
            <a:p>
              <a:endParaRPr lang="ja-JP" altLang="en-US"/>
            </a:p>
          </p:txBody>
        </p:sp>
        <p:sp>
          <p:nvSpPr>
            <p:cNvPr id="37" name="Line 1077"/>
            <p:cNvSpPr>
              <a:spLocks noChangeShapeType="1"/>
            </p:cNvSpPr>
            <p:nvPr/>
          </p:nvSpPr>
          <p:spPr bwMode="auto">
            <a:xfrm rot="900000" flipV="1">
              <a:off x="1988" y="900"/>
              <a:ext cx="0" cy="96"/>
            </a:xfrm>
            <a:prstGeom prst="line">
              <a:avLst/>
            </a:prstGeom>
            <a:grpFill/>
            <a:ln w="38100">
              <a:solidFill>
                <a:srgbClr val="FF6600"/>
              </a:solidFill>
              <a:round/>
              <a:headEnd/>
              <a:tailEnd/>
            </a:ln>
            <a:effectLst/>
          </p:spPr>
          <p:txBody>
            <a:bodyPr/>
            <a:lstStyle/>
            <a:p>
              <a:endParaRPr lang="ja-JP" altLang="en-US"/>
            </a:p>
          </p:txBody>
        </p:sp>
        <p:sp>
          <p:nvSpPr>
            <p:cNvPr id="38" name="Line 1078"/>
            <p:cNvSpPr>
              <a:spLocks noChangeShapeType="1"/>
            </p:cNvSpPr>
            <p:nvPr/>
          </p:nvSpPr>
          <p:spPr bwMode="auto">
            <a:xfrm rot="1800000" flipV="1">
              <a:off x="1920" y="864"/>
              <a:ext cx="0" cy="96"/>
            </a:xfrm>
            <a:prstGeom prst="line">
              <a:avLst/>
            </a:prstGeom>
            <a:grpFill/>
            <a:ln w="38100">
              <a:solidFill>
                <a:srgbClr val="FF6600"/>
              </a:solidFill>
              <a:round/>
              <a:headEnd/>
              <a:tailEnd/>
            </a:ln>
            <a:effectLst/>
          </p:spPr>
          <p:txBody>
            <a:bodyPr/>
            <a:lstStyle/>
            <a:p>
              <a:endParaRPr lang="ja-JP" altLang="en-US"/>
            </a:p>
          </p:txBody>
        </p:sp>
        <p:sp>
          <p:nvSpPr>
            <p:cNvPr id="39" name="Line 1079"/>
            <p:cNvSpPr>
              <a:spLocks noChangeShapeType="1"/>
            </p:cNvSpPr>
            <p:nvPr/>
          </p:nvSpPr>
          <p:spPr bwMode="auto">
            <a:xfrm rot="20700000" flipV="1">
              <a:off x="2140" y="900"/>
              <a:ext cx="0" cy="96"/>
            </a:xfrm>
            <a:prstGeom prst="line">
              <a:avLst/>
            </a:prstGeom>
            <a:grpFill/>
            <a:ln w="38100">
              <a:solidFill>
                <a:srgbClr val="FF6600"/>
              </a:solidFill>
              <a:round/>
              <a:headEnd/>
              <a:tailEnd/>
            </a:ln>
            <a:effectLst/>
          </p:spPr>
          <p:txBody>
            <a:bodyPr/>
            <a:lstStyle/>
            <a:p>
              <a:endParaRPr lang="ja-JP" altLang="en-US"/>
            </a:p>
          </p:txBody>
        </p:sp>
        <p:sp>
          <p:nvSpPr>
            <p:cNvPr id="40" name="Line 1080"/>
            <p:cNvSpPr>
              <a:spLocks noChangeShapeType="1"/>
            </p:cNvSpPr>
            <p:nvPr/>
          </p:nvSpPr>
          <p:spPr bwMode="auto">
            <a:xfrm rot="19800000" flipV="1">
              <a:off x="2208" y="864"/>
              <a:ext cx="0" cy="96"/>
            </a:xfrm>
            <a:prstGeom prst="line">
              <a:avLst/>
            </a:prstGeom>
            <a:grpFill/>
            <a:ln w="38100">
              <a:solidFill>
                <a:srgbClr val="FF6600"/>
              </a:solidFill>
              <a:round/>
              <a:headEnd/>
              <a:tailEnd/>
            </a:ln>
            <a:effectLst/>
          </p:spPr>
          <p:txBody>
            <a:bodyPr/>
            <a:lstStyle/>
            <a:p>
              <a:endParaRPr lang="ja-JP" altLang="en-US"/>
            </a:p>
          </p:txBody>
        </p:sp>
      </p:grpSp>
      <p:grpSp>
        <p:nvGrpSpPr>
          <p:cNvPr id="34" name="Group 1081"/>
          <p:cNvGrpSpPr>
            <a:grpSpLocks/>
          </p:cNvGrpSpPr>
          <p:nvPr/>
        </p:nvGrpSpPr>
        <p:grpSpPr bwMode="auto">
          <a:xfrm>
            <a:off x="2991966" y="2133600"/>
            <a:ext cx="762000" cy="304800"/>
            <a:chOff x="1344" y="1248"/>
            <a:chExt cx="480" cy="192"/>
          </a:xfrm>
        </p:grpSpPr>
        <p:sp>
          <p:nvSpPr>
            <p:cNvPr id="42" name="Oval 1082"/>
            <p:cNvSpPr>
              <a:spLocks noChangeArrowheads="1"/>
            </p:cNvSpPr>
            <p:nvPr/>
          </p:nvSpPr>
          <p:spPr bwMode="auto">
            <a:xfrm>
              <a:off x="1344" y="1248"/>
              <a:ext cx="480" cy="192"/>
            </a:xfrm>
            <a:prstGeom prst="ellipse">
              <a:avLst/>
            </a:prstGeom>
            <a:solidFill>
              <a:srgbClr val="FFFFFF"/>
            </a:solidFill>
            <a:ln w="38100" algn="ctr">
              <a:solidFill>
                <a:srgbClr val="000000"/>
              </a:solidFill>
              <a:round/>
              <a:headEnd/>
              <a:tailEnd/>
            </a:ln>
            <a:effectLst/>
          </p:spPr>
          <p:txBody>
            <a:bodyPr wrap="none" anchor="ctr"/>
            <a:lstStyle/>
            <a:p>
              <a:endParaRPr lang="ja-JP" altLang="en-US"/>
            </a:p>
          </p:txBody>
        </p:sp>
        <p:sp>
          <p:nvSpPr>
            <p:cNvPr id="43" name="Line 1083"/>
            <p:cNvSpPr>
              <a:spLocks noChangeShapeType="1"/>
            </p:cNvSpPr>
            <p:nvPr/>
          </p:nvSpPr>
          <p:spPr bwMode="auto">
            <a:xfrm>
              <a:off x="1344" y="1344"/>
              <a:ext cx="480" cy="0"/>
            </a:xfrm>
            <a:prstGeom prst="line">
              <a:avLst/>
            </a:prstGeom>
            <a:noFill/>
            <a:ln w="19050">
              <a:solidFill>
                <a:srgbClr val="000000"/>
              </a:solidFill>
              <a:round/>
              <a:headEnd/>
              <a:tailEnd/>
            </a:ln>
            <a:effectLst/>
          </p:spPr>
          <p:txBody>
            <a:bodyPr/>
            <a:lstStyle/>
            <a:p>
              <a:endParaRPr lang="ja-JP" altLang="en-US"/>
            </a:p>
          </p:txBody>
        </p:sp>
        <p:sp>
          <p:nvSpPr>
            <p:cNvPr id="44" name="Line 1084"/>
            <p:cNvSpPr>
              <a:spLocks noChangeShapeType="1"/>
            </p:cNvSpPr>
            <p:nvPr/>
          </p:nvSpPr>
          <p:spPr bwMode="auto">
            <a:xfrm>
              <a:off x="1392" y="1296"/>
              <a:ext cx="384" cy="0"/>
            </a:xfrm>
            <a:prstGeom prst="line">
              <a:avLst/>
            </a:prstGeom>
            <a:noFill/>
            <a:ln w="19050">
              <a:solidFill>
                <a:srgbClr val="000000"/>
              </a:solidFill>
              <a:round/>
              <a:headEnd/>
              <a:tailEnd/>
            </a:ln>
            <a:effectLst/>
          </p:spPr>
          <p:txBody>
            <a:bodyPr/>
            <a:lstStyle/>
            <a:p>
              <a:endParaRPr lang="ja-JP" altLang="en-US"/>
            </a:p>
          </p:txBody>
        </p:sp>
        <p:sp>
          <p:nvSpPr>
            <p:cNvPr id="45" name="Line 1085"/>
            <p:cNvSpPr>
              <a:spLocks noChangeShapeType="1"/>
            </p:cNvSpPr>
            <p:nvPr/>
          </p:nvSpPr>
          <p:spPr bwMode="auto">
            <a:xfrm>
              <a:off x="1392" y="1392"/>
              <a:ext cx="384" cy="0"/>
            </a:xfrm>
            <a:prstGeom prst="line">
              <a:avLst/>
            </a:prstGeom>
            <a:noFill/>
            <a:ln w="19050">
              <a:solidFill>
                <a:srgbClr val="000000"/>
              </a:solidFill>
              <a:round/>
              <a:headEnd/>
              <a:tailEnd/>
            </a:ln>
            <a:effectLst/>
          </p:spPr>
          <p:txBody>
            <a:bodyPr/>
            <a:lstStyle/>
            <a:p>
              <a:endParaRPr lang="ja-JP" altLang="en-US"/>
            </a:p>
          </p:txBody>
        </p:sp>
      </p:grpSp>
      <p:sp>
        <p:nvSpPr>
          <p:cNvPr id="46" name="Line 1086"/>
          <p:cNvSpPr>
            <a:spLocks noChangeShapeType="1"/>
          </p:cNvSpPr>
          <p:nvPr/>
        </p:nvSpPr>
        <p:spPr bwMode="auto">
          <a:xfrm flipV="1">
            <a:off x="5430366" y="1905000"/>
            <a:ext cx="0" cy="381000"/>
          </a:xfrm>
          <a:prstGeom prst="line">
            <a:avLst/>
          </a:prstGeom>
          <a:noFill/>
          <a:ln w="38100">
            <a:solidFill>
              <a:srgbClr val="FF0000"/>
            </a:solidFill>
            <a:round/>
            <a:headEnd/>
            <a:tailEnd type="triangle" w="med" len="med"/>
          </a:ln>
          <a:effectLst/>
        </p:spPr>
        <p:txBody>
          <a:bodyPr/>
          <a:lstStyle/>
          <a:p>
            <a:endParaRPr lang="ja-JP" altLang="en-US"/>
          </a:p>
        </p:txBody>
      </p:sp>
      <p:sp>
        <p:nvSpPr>
          <p:cNvPr id="47" name="Line 1087"/>
          <p:cNvSpPr>
            <a:spLocks noChangeShapeType="1"/>
          </p:cNvSpPr>
          <p:nvPr/>
        </p:nvSpPr>
        <p:spPr bwMode="auto">
          <a:xfrm>
            <a:off x="3372966" y="1905000"/>
            <a:ext cx="0" cy="381000"/>
          </a:xfrm>
          <a:prstGeom prst="line">
            <a:avLst/>
          </a:prstGeom>
          <a:noFill/>
          <a:ln w="38100">
            <a:solidFill>
              <a:srgbClr val="FF6600"/>
            </a:solidFill>
            <a:round/>
            <a:headEnd/>
            <a:tailEnd type="triangle" w="med" len="med"/>
          </a:ln>
          <a:effectLst/>
        </p:spPr>
        <p:txBody>
          <a:bodyPr/>
          <a:lstStyle/>
          <a:p>
            <a:endParaRPr lang="ja-JP" altLang="en-US"/>
          </a:p>
        </p:txBody>
      </p:sp>
      <p:sp>
        <p:nvSpPr>
          <p:cNvPr id="48" name="Oval 1088"/>
          <p:cNvSpPr>
            <a:spLocks noChangeArrowheads="1"/>
          </p:cNvSpPr>
          <p:nvPr/>
        </p:nvSpPr>
        <p:spPr bwMode="auto">
          <a:xfrm>
            <a:off x="3982566" y="40386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49" name="Oval 1089"/>
          <p:cNvSpPr>
            <a:spLocks noChangeArrowheads="1"/>
          </p:cNvSpPr>
          <p:nvPr/>
        </p:nvSpPr>
        <p:spPr bwMode="auto">
          <a:xfrm>
            <a:off x="4515966" y="44958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0" name="Oval 1090"/>
          <p:cNvSpPr>
            <a:spLocks noChangeArrowheads="1"/>
          </p:cNvSpPr>
          <p:nvPr/>
        </p:nvSpPr>
        <p:spPr bwMode="auto">
          <a:xfrm>
            <a:off x="4973166" y="41148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1" name="Oval 1091"/>
          <p:cNvSpPr>
            <a:spLocks noChangeArrowheads="1"/>
          </p:cNvSpPr>
          <p:nvPr/>
        </p:nvSpPr>
        <p:spPr bwMode="auto">
          <a:xfrm>
            <a:off x="5354166" y="44196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2" name="Oval 1092"/>
          <p:cNvSpPr>
            <a:spLocks noChangeArrowheads="1"/>
          </p:cNvSpPr>
          <p:nvPr/>
        </p:nvSpPr>
        <p:spPr bwMode="auto">
          <a:xfrm>
            <a:off x="4592166" y="40386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3" name="Oval 1093"/>
          <p:cNvSpPr>
            <a:spLocks noChangeArrowheads="1"/>
          </p:cNvSpPr>
          <p:nvPr/>
        </p:nvSpPr>
        <p:spPr bwMode="auto">
          <a:xfrm>
            <a:off x="5506566" y="40386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4" name="Oval 1094"/>
          <p:cNvSpPr>
            <a:spLocks noChangeArrowheads="1"/>
          </p:cNvSpPr>
          <p:nvPr/>
        </p:nvSpPr>
        <p:spPr bwMode="auto">
          <a:xfrm>
            <a:off x="3525366" y="42672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5" name="Oval 1095"/>
          <p:cNvSpPr>
            <a:spLocks noChangeArrowheads="1"/>
          </p:cNvSpPr>
          <p:nvPr/>
        </p:nvSpPr>
        <p:spPr bwMode="auto">
          <a:xfrm>
            <a:off x="3144366" y="44958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6" name="Oval 1096"/>
          <p:cNvSpPr>
            <a:spLocks noChangeArrowheads="1"/>
          </p:cNvSpPr>
          <p:nvPr/>
        </p:nvSpPr>
        <p:spPr bwMode="auto">
          <a:xfrm>
            <a:off x="2839566" y="41910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7" name="Oval 1097"/>
          <p:cNvSpPr>
            <a:spLocks noChangeArrowheads="1"/>
          </p:cNvSpPr>
          <p:nvPr/>
        </p:nvSpPr>
        <p:spPr bwMode="auto">
          <a:xfrm>
            <a:off x="5963766" y="41148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8" name="Oval 1098"/>
          <p:cNvSpPr>
            <a:spLocks noChangeArrowheads="1"/>
          </p:cNvSpPr>
          <p:nvPr/>
        </p:nvSpPr>
        <p:spPr bwMode="auto">
          <a:xfrm>
            <a:off x="6497166" y="44958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9" name="Line 1099"/>
          <p:cNvSpPr>
            <a:spLocks noChangeShapeType="1"/>
          </p:cNvSpPr>
          <p:nvPr/>
        </p:nvSpPr>
        <p:spPr bwMode="auto">
          <a:xfrm>
            <a:off x="4287366" y="4038600"/>
            <a:ext cx="228600" cy="457200"/>
          </a:xfrm>
          <a:prstGeom prst="line">
            <a:avLst/>
          </a:prstGeom>
          <a:noFill/>
          <a:ln w="38100">
            <a:solidFill>
              <a:srgbClr val="FF6600"/>
            </a:solidFill>
            <a:round/>
            <a:headEnd/>
            <a:tailEnd type="triangle" w="med" len="med"/>
          </a:ln>
          <a:effectLst/>
        </p:spPr>
        <p:txBody>
          <a:bodyPr/>
          <a:lstStyle/>
          <a:p>
            <a:endParaRPr lang="ja-JP" altLang="en-US"/>
          </a:p>
        </p:txBody>
      </p:sp>
      <p:sp>
        <p:nvSpPr>
          <p:cNvPr id="60" name="Line 1100"/>
          <p:cNvSpPr>
            <a:spLocks noChangeShapeType="1"/>
          </p:cNvSpPr>
          <p:nvPr/>
        </p:nvSpPr>
        <p:spPr bwMode="auto">
          <a:xfrm flipH="1" flipV="1">
            <a:off x="3753966" y="4419600"/>
            <a:ext cx="685800" cy="152400"/>
          </a:xfrm>
          <a:prstGeom prst="line">
            <a:avLst/>
          </a:prstGeom>
          <a:noFill/>
          <a:ln w="38100">
            <a:solidFill>
              <a:srgbClr val="FF8C00"/>
            </a:solidFill>
            <a:round/>
            <a:headEnd/>
            <a:tailEnd type="triangle" w="med" len="med"/>
          </a:ln>
          <a:effectLst/>
        </p:spPr>
        <p:txBody>
          <a:bodyPr/>
          <a:lstStyle/>
          <a:p>
            <a:endParaRPr lang="ja-JP" altLang="en-US"/>
          </a:p>
        </p:txBody>
      </p:sp>
      <p:sp>
        <p:nvSpPr>
          <p:cNvPr id="61" name="Line 1101"/>
          <p:cNvSpPr>
            <a:spLocks noChangeShapeType="1"/>
          </p:cNvSpPr>
          <p:nvPr/>
        </p:nvSpPr>
        <p:spPr bwMode="auto">
          <a:xfrm flipV="1">
            <a:off x="3753966" y="4267200"/>
            <a:ext cx="1219200" cy="76200"/>
          </a:xfrm>
          <a:prstGeom prst="line">
            <a:avLst/>
          </a:prstGeom>
          <a:noFill/>
          <a:ln w="38100">
            <a:solidFill>
              <a:srgbClr val="FFB200"/>
            </a:solidFill>
            <a:round/>
            <a:headEnd/>
            <a:tailEnd type="triangle" w="med" len="med"/>
          </a:ln>
          <a:effectLst/>
        </p:spPr>
        <p:txBody>
          <a:bodyPr/>
          <a:lstStyle/>
          <a:p>
            <a:endParaRPr lang="ja-JP" altLang="en-US"/>
          </a:p>
        </p:txBody>
      </p:sp>
      <p:sp>
        <p:nvSpPr>
          <p:cNvPr id="62" name="Line 1102"/>
          <p:cNvSpPr>
            <a:spLocks noChangeShapeType="1"/>
          </p:cNvSpPr>
          <p:nvPr/>
        </p:nvSpPr>
        <p:spPr bwMode="auto">
          <a:xfrm>
            <a:off x="5125566" y="4267200"/>
            <a:ext cx="1295400" cy="304800"/>
          </a:xfrm>
          <a:prstGeom prst="line">
            <a:avLst/>
          </a:prstGeom>
          <a:noFill/>
          <a:ln w="38100">
            <a:solidFill>
              <a:srgbClr val="FFD900"/>
            </a:solidFill>
            <a:round/>
            <a:headEnd/>
            <a:tailEnd type="triangle" w="med" len="med"/>
          </a:ln>
          <a:effectLst/>
        </p:spPr>
        <p:txBody>
          <a:bodyPr/>
          <a:lstStyle/>
          <a:p>
            <a:endParaRPr lang="ja-JP" altLang="en-US"/>
          </a:p>
        </p:txBody>
      </p:sp>
      <p:sp>
        <p:nvSpPr>
          <p:cNvPr id="63" name="Text Box 1103"/>
          <p:cNvSpPr txBox="1">
            <a:spLocks noChangeArrowheads="1"/>
          </p:cNvSpPr>
          <p:nvPr/>
        </p:nvSpPr>
        <p:spPr bwMode="auto">
          <a:xfrm>
            <a:off x="1524898" y="1905000"/>
            <a:ext cx="1467068" cy="338554"/>
          </a:xfrm>
          <a:prstGeom prst="rect">
            <a:avLst/>
          </a:prstGeom>
          <a:noFill/>
          <a:ln w="38100" algn="ctr">
            <a:noFill/>
            <a:miter lim="800000"/>
            <a:headEnd/>
            <a:tailEnd/>
          </a:ln>
          <a:effectLst/>
        </p:spPr>
        <p:txBody>
          <a:bodyPr wrap="none">
            <a:spAutoFit/>
          </a:bodyPr>
          <a:lstStyle/>
          <a:p>
            <a:pPr algn="r">
              <a:lnSpc>
                <a:spcPct val="80000"/>
              </a:lnSpc>
            </a:pPr>
            <a:r>
              <a:rPr lang="ja-JP" altLang="en-US" sz="2000" dirty="0">
                <a:cs typeface="ＭＳ Ｐゴシック" charset="-128"/>
              </a:rPr>
              <a:t>直線偏光板</a:t>
            </a:r>
            <a:endParaRPr lang="en-US" altLang="ja-JP" sz="2000" dirty="0">
              <a:cs typeface="ＭＳ Ｐゴシック" charset="-128"/>
            </a:endParaRPr>
          </a:p>
        </p:txBody>
      </p:sp>
      <p:sp>
        <p:nvSpPr>
          <p:cNvPr id="64" name="Text Box 1104"/>
          <p:cNvSpPr txBox="1">
            <a:spLocks noChangeArrowheads="1"/>
          </p:cNvSpPr>
          <p:nvPr/>
        </p:nvSpPr>
        <p:spPr bwMode="auto">
          <a:xfrm>
            <a:off x="2599139" y="2924175"/>
            <a:ext cx="697627" cy="338554"/>
          </a:xfrm>
          <a:prstGeom prst="rect">
            <a:avLst/>
          </a:prstGeom>
          <a:noFill/>
          <a:ln w="38100" algn="ctr">
            <a:noFill/>
            <a:miter lim="800000"/>
            <a:headEnd/>
            <a:tailEnd/>
          </a:ln>
          <a:effectLst/>
        </p:spPr>
        <p:txBody>
          <a:bodyPr wrap="none">
            <a:spAutoFit/>
          </a:bodyPr>
          <a:lstStyle/>
          <a:p>
            <a:pPr algn="r">
              <a:lnSpc>
                <a:spcPct val="80000"/>
              </a:lnSpc>
            </a:pPr>
            <a:r>
              <a:rPr lang="ja-JP" altLang="en-US" sz="2000" dirty="0">
                <a:cs typeface="ＭＳ Ｐゴシック" charset="-128"/>
              </a:rPr>
              <a:t>偏光</a:t>
            </a:r>
            <a:endParaRPr lang="en-US" altLang="ja-JP" sz="2000" dirty="0">
              <a:cs typeface="ＭＳ Ｐゴシック" charset="-128"/>
            </a:endParaRPr>
          </a:p>
        </p:txBody>
      </p:sp>
      <p:sp>
        <p:nvSpPr>
          <p:cNvPr id="65" name="Text Box 1105"/>
          <p:cNvSpPr txBox="1">
            <a:spLocks noChangeArrowheads="1"/>
          </p:cNvSpPr>
          <p:nvPr/>
        </p:nvSpPr>
        <p:spPr bwMode="auto">
          <a:xfrm>
            <a:off x="4716016" y="3356992"/>
            <a:ext cx="1210588" cy="338554"/>
          </a:xfrm>
          <a:prstGeom prst="rect">
            <a:avLst/>
          </a:prstGeom>
          <a:noFill/>
          <a:ln w="38100" algn="ctr">
            <a:noFill/>
            <a:miter lim="800000"/>
            <a:headEnd/>
            <a:tailEnd/>
          </a:ln>
          <a:effectLst/>
        </p:spPr>
        <p:txBody>
          <a:bodyPr wrap="none">
            <a:spAutoFit/>
          </a:bodyPr>
          <a:lstStyle/>
          <a:p>
            <a:pPr algn="l">
              <a:lnSpc>
                <a:spcPct val="80000"/>
              </a:lnSpc>
            </a:pPr>
            <a:r>
              <a:rPr lang="ja-JP" altLang="en-US" sz="2000" dirty="0">
                <a:cs typeface="ＭＳ Ｐゴシック" charset="-128"/>
              </a:rPr>
              <a:t>鏡面反射</a:t>
            </a:r>
            <a:endParaRPr lang="en-US" altLang="ja-JP" sz="2000" dirty="0">
              <a:cs typeface="ＭＳ Ｐゴシック" charset="-128"/>
            </a:endParaRPr>
          </a:p>
        </p:txBody>
      </p:sp>
      <p:sp>
        <p:nvSpPr>
          <p:cNvPr id="66" name="Text Box 1106"/>
          <p:cNvSpPr txBox="1">
            <a:spLocks noChangeArrowheads="1"/>
          </p:cNvSpPr>
          <p:nvPr/>
        </p:nvSpPr>
        <p:spPr bwMode="auto">
          <a:xfrm>
            <a:off x="6039966" y="3325813"/>
            <a:ext cx="1210588" cy="338554"/>
          </a:xfrm>
          <a:prstGeom prst="rect">
            <a:avLst/>
          </a:prstGeom>
          <a:noFill/>
          <a:ln w="38100" algn="ctr">
            <a:noFill/>
            <a:miter lim="800000"/>
            <a:headEnd/>
            <a:tailEnd/>
          </a:ln>
          <a:effectLst/>
        </p:spPr>
        <p:txBody>
          <a:bodyPr wrap="none">
            <a:spAutoFit/>
          </a:bodyPr>
          <a:lstStyle/>
          <a:p>
            <a:pPr algn="l">
              <a:lnSpc>
                <a:spcPct val="80000"/>
              </a:lnSpc>
            </a:pPr>
            <a:r>
              <a:rPr lang="ja-JP" altLang="en-US" sz="2000" dirty="0">
                <a:cs typeface="ＭＳ Ｐゴシック" charset="-128"/>
              </a:rPr>
              <a:t>拡散反射</a:t>
            </a:r>
            <a:endParaRPr lang="en-US" altLang="ja-JP" sz="2000" dirty="0">
              <a:cs typeface="ＭＳ Ｐゴシック" charset="-128"/>
            </a:endParaRPr>
          </a:p>
        </p:txBody>
      </p:sp>
      <p:sp>
        <p:nvSpPr>
          <p:cNvPr id="67" name="Text Box 1107"/>
          <p:cNvSpPr txBox="1">
            <a:spLocks noChangeArrowheads="1"/>
          </p:cNvSpPr>
          <p:nvPr/>
        </p:nvSpPr>
        <p:spPr bwMode="auto">
          <a:xfrm>
            <a:off x="5658966" y="2543175"/>
            <a:ext cx="954107" cy="338554"/>
          </a:xfrm>
          <a:prstGeom prst="rect">
            <a:avLst/>
          </a:prstGeom>
          <a:noFill/>
          <a:ln w="38100" algn="ctr">
            <a:noFill/>
            <a:miter lim="800000"/>
            <a:headEnd/>
            <a:tailEnd/>
          </a:ln>
          <a:effectLst/>
        </p:spPr>
        <p:txBody>
          <a:bodyPr wrap="none">
            <a:spAutoFit/>
          </a:bodyPr>
          <a:lstStyle/>
          <a:p>
            <a:pPr algn="l">
              <a:lnSpc>
                <a:spcPct val="80000"/>
              </a:lnSpc>
            </a:pPr>
            <a:r>
              <a:rPr lang="ja-JP" altLang="en-US" sz="2000" dirty="0">
                <a:cs typeface="ＭＳ Ｐゴシック" charset="-128"/>
              </a:rPr>
              <a:t>非偏光</a:t>
            </a:r>
            <a:endParaRPr lang="en-US" altLang="ja-JP" sz="2000" dirty="0">
              <a:cs typeface="ＭＳ Ｐゴシック" charset="-128"/>
            </a:endParaRPr>
          </a:p>
        </p:txBody>
      </p:sp>
      <p:sp>
        <p:nvSpPr>
          <p:cNvPr id="68" name="Text Box 1108"/>
          <p:cNvSpPr txBox="1">
            <a:spLocks noChangeArrowheads="1"/>
          </p:cNvSpPr>
          <p:nvPr/>
        </p:nvSpPr>
        <p:spPr bwMode="auto">
          <a:xfrm>
            <a:off x="4275539" y="2286000"/>
            <a:ext cx="697627" cy="338554"/>
          </a:xfrm>
          <a:prstGeom prst="rect">
            <a:avLst/>
          </a:prstGeom>
          <a:noFill/>
          <a:ln w="38100" algn="ctr">
            <a:noFill/>
            <a:miter lim="800000"/>
            <a:headEnd/>
            <a:tailEnd/>
          </a:ln>
          <a:effectLst/>
        </p:spPr>
        <p:txBody>
          <a:bodyPr wrap="none">
            <a:spAutoFit/>
          </a:bodyPr>
          <a:lstStyle/>
          <a:p>
            <a:pPr algn="r">
              <a:lnSpc>
                <a:spcPct val="80000"/>
              </a:lnSpc>
            </a:pPr>
            <a:r>
              <a:rPr lang="ja-JP" altLang="en-US" sz="2000" dirty="0">
                <a:cs typeface="ＭＳ Ｐゴシック" charset="-128"/>
              </a:rPr>
              <a:t>偏光</a:t>
            </a:r>
            <a:endParaRPr lang="en-US" altLang="ja-JP" sz="2000" dirty="0">
              <a:cs typeface="ＭＳ Ｐゴシック" charset="-128"/>
            </a:endParaRPr>
          </a:p>
        </p:txBody>
      </p:sp>
      <p:sp>
        <p:nvSpPr>
          <p:cNvPr id="69" name="Text Box 1109"/>
          <p:cNvSpPr txBox="1">
            <a:spLocks noChangeArrowheads="1"/>
          </p:cNvSpPr>
          <p:nvPr/>
        </p:nvSpPr>
        <p:spPr bwMode="auto">
          <a:xfrm>
            <a:off x="5735166" y="1905000"/>
            <a:ext cx="1467068" cy="338554"/>
          </a:xfrm>
          <a:prstGeom prst="rect">
            <a:avLst/>
          </a:prstGeom>
          <a:noFill/>
          <a:ln w="38100" algn="ctr">
            <a:noFill/>
            <a:miter lim="800000"/>
            <a:headEnd/>
            <a:tailEnd/>
          </a:ln>
          <a:effectLst/>
        </p:spPr>
        <p:txBody>
          <a:bodyPr wrap="none">
            <a:spAutoFit/>
          </a:bodyPr>
          <a:lstStyle/>
          <a:p>
            <a:pPr algn="l">
              <a:lnSpc>
                <a:spcPct val="80000"/>
              </a:lnSpc>
            </a:pPr>
            <a:r>
              <a:rPr lang="ja-JP" altLang="en-US" sz="2000" dirty="0">
                <a:cs typeface="ＭＳ Ｐゴシック" charset="-128"/>
              </a:rPr>
              <a:t>直線偏光板</a:t>
            </a:r>
            <a:endParaRPr lang="en-US" altLang="ja-JP" sz="2000" dirty="0">
              <a:cs typeface="ＭＳ Ｐゴシック" charset="-128"/>
            </a:endParaRPr>
          </a:p>
        </p:txBody>
      </p:sp>
      <p:sp>
        <p:nvSpPr>
          <p:cNvPr id="70" name="Line 1110"/>
          <p:cNvSpPr>
            <a:spLocks noChangeShapeType="1"/>
          </p:cNvSpPr>
          <p:nvPr/>
        </p:nvSpPr>
        <p:spPr bwMode="auto">
          <a:xfrm>
            <a:off x="3372966" y="2514600"/>
            <a:ext cx="304800" cy="609600"/>
          </a:xfrm>
          <a:prstGeom prst="line">
            <a:avLst/>
          </a:prstGeom>
          <a:noFill/>
          <a:ln w="38100">
            <a:solidFill>
              <a:srgbClr val="FF6600"/>
            </a:solidFill>
            <a:round/>
            <a:headEnd/>
            <a:tailEnd type="triangle" w="med" len="med"/>
          </a:ln>
          <a:effectLst/>
        </p:spPr>
        <p:txBody>
          <a:bodyPr anchor="ctr">
            <a:spAutoFit/>
          </a:bodyPr>
          <a:lstStyle/>
          <a:p>
            <a:endParaRPr lang="ja-JP" altLang="en-US"/>
          </a:p>
        </p:txBody>
      </p:sp>
      <p:sp>
        <p:nvSpPr>
          <p:cNvPr id="71" name="Line 1111"/>
          <p:cNvSpPr>
            <a:spLocks noChangeShapeType="1"/>
          </p:cNvSpPr>
          <p:nvPr/>
        </p:nvSpPr>
        <p:spPr bwMode="auto">
          <a:xfrm>
            <a:off x="3753966" y="3276600"/>
            <a:ext cx="304800" cy="609600"/>
          </a:xfrm>
          <a:prstGeom prst="line">
            <a:avLst/>
          </a:prstGeom>
          <a:noFill/>
          <a:ln w="38100">
            <a:solidFill>
              <a:srgbClr val="FF6600"/>
            </a:solidFill>
            <a:round/>
            <a:headEnd/>
            <a:tailEnd type="triangle" w="med" len="med"/>
          </a:ln>
          <a:effectLst/>
        </p:spPr>
        <p:txBody>
          <a:bodyPr anchor="ctr">
            <a:spAutoFit/>
          </a:bodyPr>
          <a:lstStyle/>
          <a:p>
            <a:endParaRPr lang="ja-JP" altLang="en-US"/>
          </a:p>
        </p:txBody>
      </p:sp>
      <p:sp>
        <p:nvSpPr>
          <p:cNvPr id="72" name="Line 1112"/>
          <p:cNvSpPr>
            <a:spLocks noChangeShapeType="1"/>
          </p:cNvSpPr>
          <p:nvPr/>
        </p:nvSpPr>
        <p:spPr bwMode="auto">
          <a:xfrm flipV="1">
            <a:off x="4896966" y="2514600"/>
            <a:ext cx="304800" cy="609600"/>
          </a:xfrm>
          <a:prstGeom prst="line">
            <a:avLst/>
          </a:prstGeom>
          <a:noFill/>
          <a:ln w="38100">
            <a:solidFill>
              <a:srgbClr val="FF6600"/>
            </a:solidFill>
            <a:round/>
            <a:headEnd/>
            <a:tailEnd type="triangle" w="med" len="med"/>
          </a:ln>
          <a:effectLst/>
        </p:spPr>
        <p:txBody>
          <a:bodyPr anchor="ctr">
            <a:spAutoFit/>
          </a:bodyPr>
          <a:lstStyle/>
          <a:p>
            <a:endParaRPr lang="ja-JP" altLang="en-US"/>
          </a:p>
        </p:txBody>
      </p:sp>
      <p:sp>
        <p:nvSpPr>
          <p:cNvPr id="73" name="Line 1113"/>
          <p:cNvSpPr>
            <a:spLocks noChangeShapeType="1"/>
          </p:cNvSpPr>
          <p:nvPr/>
        </p:nvSpPr>
        <p:spPr bwMode="auto">
          <a:xfrm flipV="1">
            <a:off x="4515966" y="3276600"/>
            <a:ext cx="304800" cy="609600"/>
          </a:xfrm>
          <a:prstGeom prst="line">
            <a:avLst/>
          </a:prstGeom>
          <a:noFill/>
          <a:ln w="38100">
            <a:solidFill>
              <a:srgbClr val="FF6600"/>
            </a:solidFill>
            <a:round/>
            <a:headEnd/>
            <a:tailEnd type="triangle" w="med" len="med"/>
          </a:ln>
          <a:effectLst/>
        </p:spPr>
        <p:txBody>
          <a:bodyPr anchor="ctr">
            <a:spAutoFit/>
          </a:bodyPr>
          <a:lstStyle/>
          <a:p>
            <a:endParaRPr lang="ja-JP" altLang="en-US"/>
          </a:p>
        </p:txBody>
      </p:sp>
      <p:sp>
        <p:nvSpPr>
          <p:cNvPr id="74" name="Line 1114"/>
          <p:cNvSpPr>
            <a:spLocks noChangeShapeType="1"/>
          </p:cNvSpPr>
          <p:nvPr/>
        </p:nvSpPr>
        <p:spPr bwMode="auto">
          <a:xfrm flipH="1" flipV="1">
            <a:off x="5506566" y="2514600"/>
            <a:ext cx="304800" cy="609600"/>
          </a:xfrm>
          <a:prstGeom prst="line">
            <a:avLst/>
          </a:prstGeom>
          <a:noFill/>
          <a:ln w="38100">
            <a:solidFill>
              <a:srgbClr val="FF0000"/>
            </a:solidFill>
            <a:round/>
            <a:headEnd/>
            <a:tailEnd type="triangle" w="med" len="med"/>
          </a:ln>
          <a:effectLst/>
        </p:spPr>
        <p:txBody>
          <a:bodyPr anchor="ctr">
            <a:spAutoFit/>
          </a:bodyPr>
          <a:lstStyle/>
          <a:p>
            <a:endParaRPr lang="ja-JP" altLang="en-US"/>
          </a:p>
        </p:txBody>
      </p:sp>
      <p:sp>
        <p:nvSpPr>
          <p:cNvPr id="75" name="Line 1115"/>
          <p:cNvSpPr>
            <a:spLocks noChangeShapeType="1"/>
          </p:cNvSpPr>
          <p:nvPr/>
        </p:nvSpPr>
        <p:spPr bwMode="auto">
          <a:xfrm flipH="1" flipV="1">
            <a:off x="5887566" y="3276600"/>
            <a:ext cx="304800" cy="609600"/>
          </a:xfrm>
          <a:prstGeom prst="line">
            <a:avLst/>
          </a:prstGeom>
          <a:noFill/>
          <a:ln w="38100">
            <a:solidFill>
              <a:srgbClr val="FF0000"/>
            </a:solidFill>
            <a:round/>
            <a:headEnd/>
            <a:tailEnd type="triangle" w="med" len="med"/>
          </a:ln>
          <a:effectLst/>
        </p:spPr>
        <p:txBody>
          <a:bodyPr anchor="ctr">
            <a:spAutoFit/>
          </a:bodyPr>
          <a:lstStyle/>
          <a:p>
            <a:endParaRPr lang="ja-JP" altLang="en-US"/>
          </a:p>
        </p:txBody>
      </p:sp>
      <p:sp>
        <p:nvSpPr>
          <p:cNvPr id="76" name="Line 1116"/>
          <p:cNvSpPr>
            <a:spLocks noChangeShapeType="1"/>
          </p:cNvSpPr>
          <p:nvPr/>
        </p:nvSpPr>
        <p:spPr bwMode="auto">
          <a:xfrm flipH="1" flipV="1">
            <a:off x="6268566" y="4038600"/>
            <a:ext cx="228600" cy="457200"/>
          </a:xfrm>
          <a:prstGeom prst="line">
            <a:avLst/>
          </a:prstGeom>
          <a:noFill/>
          <a:ln w="38100">
            <a:solidFill>
              <a:srgbClr val="FF0000"/>
            </a:solidFill>
            <a:round/>
            <a:headEnd/>
            <a:tailEnd type="triangle" w="med" len="med"/>
          </a:ln>
          <a:effectLst/>
        </p:spPr>
        <p:txBody>
          <a:bodyPr/>
          <a:lstStyle/>
          <a:p>
            <a:endParaRPr lang="ja-JP" altLang="en-US"/>
          </a:p>
        </p:txBody>
      </p:sp>
      <p:sp>
        <p:nvSpPr>
          <p:cNvPr id="77" name="Line 1086"/>
          <p:cNvSpPr>
            <a:spLocks noChangeShapeType="1"/>
          </p:cNvSpPr>
          <p:nvPr/>
        </p:nvSpPr>
        <p:spPr bwMode="auto">
          <a:xfrm flipV="1">
            <a:off x="5268441" y="1907307"/>
            <a:ext cx="0" cy="381000"/>
          </a:xfrm>
          <a:prstGeom prst="line">
            <a:avLst/>
          </a:prstGeom>
          <a:noFill/>
          <a:ln w="38100">
            <a:solidFill>
              <a:srgbClr val="FF6600"/>
            </a:solidFill>
            <a:prstDash val="sysDot"/>
            <a:round/>
            <a:headEnd/>
            <a:tailEnd type="triangle" w="med" len="med"/>
          </a:ln>
          <a:effectLst/>
        </p:spPr>
        <p:txBody>
          <a:bodyPr/>
          <a:lstStyle/>
          <a:p>
            <a:endParaRPr lang="ja-JP" altLang="en-US"/>
          </a:p>
        </p:txBody>
      </p:sp>
    </p:spTree>
    <p:extLst>
      <p:ext uri="{BB962C8B-B14F-4D97-AF65-F5344CB8AC3E}">
        <p14:creationId xmlns:p14="http://schemas.microsoft.com/office/powerpoint/2010/main" val="42484902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画像の分解</a:t>
            </a:r>
          </a:p>
        </p:txBody>
      </p:sp>
      <p:graphicFrame>
        <p:nvGraphicFramePr>
          <p:cNvPr id="3" name="Object 5"/>
          <p:cNvGraphicFramePr>
            <a:graphicFrameLocks noChangeAspect="1"/>
          </p:cNvGraphicFramePr>
          <p:nvPr/>
        </p:nvGraphicFramePr>
        <p:xfrm>
          <a:off x="3822700" y="1448569"/>
          <a:ext cx="1500188" cy="438150"/>
        </p:xfrm>
        <a:graphic>
          <a:graphicData uri="http://schemas.openxmlformats.org/presentationml/2006/ole">
            <mc:AlternateContent xmlns:mc="http://schemas.openxmlformats.org/markup-compatibility/2006">
              <mc:Choice xmlns:v="urn:schemas-microsoft-com:vml" Requires="v">
                <p:oleObj name="数式" r:id="rId2" imgW="698400" imgH="203040" progId="Equation.3">
                  <p:embed/>
                </p:oleObj>
              </mc:Choice>
              <mc:Fallback>
                <p:oleObj name="数式" r:id="rId2" imgW="698400" imgH="203040" progId="Equation.3">
                  <p:embed/>
                  <p:pic>
                    <p:nvPicPr>
                      <p:cNvPr id="3" name="Object 5"/>
                      <p:cNvPicPr>
                        <a:picLocks noChangeAspect="1" noChangeArrowheads="1"/>
                      </p:cNvPicPr>
                      <p:nvPr/>
                    </p:nvPicPr>
                    <p:blipFill>
                      <a:blip r:embed="rId3"/>
                      <a:srcRect/>
                      <a:stretch>
                        <a:fillRect/>
                      </a:stretch>
                    </p:blipFill>
                    <p:spPr bwMode="auto">
                      <a:xfrm>
                        <a:off x="3822700" y="1448569"/>
                        <a:ext cx="1500188"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テキスト ボックス 4"/>
          <p:cNvSpPr txBox="1"/>
          <p:nvPr/>
        </p:nvSpPr>
        <p:spPr>
          <a:xfrm>
            <a:off x="5436096" y="1475492"/>
            <a:ext cx="1877437" cy="369332"/>
          </a:xfrm>
          <a:prstGeom prst="rect">
            <a:avLst/>
          </a:prstGeom>
          <a:noFill/>
        </p:spPr>
        <p:txBody>
          <a:bodyPr wrap="none" rtlCol="0">
            <a:spAutoFit/>
          </a:bodyPr>
          <a:lstStyle/>
          <a:p>
            <a:r>
              <a:rPr kumimoji="1" lang="ja-JP" altLang="en-US"/>
              <a:t>のように分解する</a:t>
            </a:r>
          </a:p>
        </p:txBody>
      </p:sp>
      <p:sp>
        <p:nvSpPr>
          <p:cNvPr id="6" name="テキスト ボックス 5"/>
          <p:cNvSpPr txBox="1"/>
          <p:nvPr/>
        </p:nvSpPr>
        <p:spPr>
          <a:xfrm>
            <a:off x="1547664" y="1547500"/>
            <a:ext cx="2149948" cy="369332"/>
          </a:xfrm>
          <a:prstGeom prst="rect">
            <a:avLst/>
          </a:prstGeom>
          <a:noFill/>
        </p:spPr>
        <p:txBody>
          <a:bodyPr wrap="none" rtlCol="0">
            <a:spAutoFit/>
          </a:bodyPr>
          <a:lstStyle/>
          <a:p>
            <a:r>
              <a:rPr kumimoji="1" lang="ja-JP" altLang="en-US"/>
              <a:t>特異値分解によって</a:t>
            </a:r>
          </a:p>
        </p:txBody>
      </p:sp>
      <p:sp>
        <p:nvSpPr>
          <p:cNvPr id="10" name="正方形/長方形 9"/>
          <p:cNvSpPr/>
          <p:nvPr/>
        </p:nvSpPr>
        <p:spPr bwMode="auto">
          <a:xfrm>
            <a:off x="3131840" y="2204864"/>
            <a:ext cx="720080" cy="1440160"/>
          </a:xfrm>
          <a:prstGeom prst="rect">
            <a:avLst/>
          </a:prstGeom>
          <a:no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11" name="正方形/長方形 10"/>
          <p:cNvSpPr/>
          <p:nvPr/>
        </p:nvSpPr>
        <p:spPr bwMode="auto">
          <a:xfrm>
            <a:off x="5076056" y="2204864"/>
            <a:ext cx="720080" cy="720080"/>
          </a:xfrm>
          <a:prstGeom prst="rect">
            <a:avLst/>
          </a:prstGeom>
          <a:no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12" name="テキスト ボックス 11"/>
          <p:cNvSpPr txBox="1"/>
          <p:nvPr/>
        </p:nvSpPr>
        <p:spPr>
          <a:xfrm>
            <a:off x="3923928" y="2420888"/>
            <a:ext cx="319318" cy="369332"/>
          </a:xfrm>
          <a:prstGeom prst="rect">
            <a:avLst/>
          </a:prstGeom>
          <a:noFill/>
        </p:spPr>
        <p:txBody>
          <a:bodyPr wrap="none" rtlCol="0">
            <a:spAutoFit/>
          </a:bodyPr>
          <a:lstStyle/>
          <a:p>
            <a:r>
              <a:rPr kumimoji="1" lang="en-US" altLang="ja-JP"/>
              <a:t>=</a:t>
            </a:r>
            <a:endParaRPr kumimoji="1" lang="ja-JP" altLang="en-US"/>
          </a:p>
        </p:txBody>
      </p:sp>
      <p:sp>
        <p:nvSpPr>
          <p:cNvPr id="13" name="正方形/長方形 12"/>
          <p:cNvSpPr/>
          <p:nvPr/>
        </p:nvSpPr>
        <p:spPr bwMode="auto">
          <a:xfrm>
            <a:off x="4283968" y="2204864"/>
            <a:ext cx="720080" cy="1440160"/>
          </a:xfrm>
          <a:prstGeom prst="rect">
            <a:avLst/>
          </a:prstGeom>
          <a:no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14" name="正方形/長方形 13"/>
          <p:cNvSpPr/>
          <p:nvPr/>
        </p:nvSpPr>
        <p:spPr bwMode="auto">
          <a:xfrm>
            <a:off x="5868144" y="2204864"/>
            <a:ext cx="720080" cy="720080"/>
          </a:xfrm>
          <a:prstGeom prst="rect">
            <a:avLst/>
          </a:prstGeom>
          <a:no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15" name="テキスト ボックス 14"/>
          <p:cNvSpPr txBox="1"/>
          <p:nvPr/>
        </p:nvSpPr>
        <p:spPr>
          <a:xfrm>
            <a:off x="3347864" y="2708920"/>
            <a:ext cx="248786" cy="369332"/>
          </a:xfrm>
          <a:prstGeom prst="rect">
            <a:avLst/>
          </a:prstGeom>
          <a:noFill/>
        </p:spPr>
        <p:txBody>
          <a:bodyPr wrap="none" rtlCol="0">
            <a:spAutoFit/>
          </a:bodyPr>
          <a:lstStyle/>
          <a:p>
            <a:r>
              <a:rPr kumimoji="1" lang="en-US" altLang="ja-JP"/>
              <a:t>I</a:t>
            </a:r>
            <a:endParaRPr kumimoji="1" lang="ja-JP" altLang="en-US"/>
          </a:p>
        </p:txBody>
      </p:sp>
      <p:sp>
        <p:nvSpPr>
          <p:cNvPr id="16" name="テキスト ボックス 15"/>
          <p:cNvSpPr txBox="1"/>
          <p:nvPr/>
        </p:nvSpPr>
        <p:spPr>
          <a:xfrm>
            <a:off x="4499992" y="2708920"/>
            <a:ext cx="351378" cy="369332"/>
          </a:xfrm>
          <a:prstGeom prst="rect">
            <a:avLst/>
          </a:prstGeom>
          <a:noFill/>
        </p:spPr>
        <p:txBody>
          <a:bodyPr wrap="none" rtlCol="0">
            <a:spAutoFit/>
          </a:bodyPr>
          <a:lstStyle/>
          <a:p>
            <a:r>
              <a:rPr kumimoji="1" lang="en-US" altLang="ja-JP"/>
              <a:t>U</a:t>
            </a:r>
            <a:endParaRPr kumimoji="1" lang="ja-JP" altLang="en-US"/>
          </a:p>
        </p:txBody>
      </p:sp>
      <p:sp>
        <p:nvSpPr>
          <p:cNvPr id="17" name="テキスト ボックス 16"/>
          <p:cNvSpPr txBox="1"/>
          <p:nvPr/>
        </p:nvSpPr>
        <p:spPr>
          <a:xfrm>
            <a:off x="5220072" y="2411596"/>
            <a:ext cx="402674" cy="369332"/>
          </a:xfrm>
          <a:prstGeom prst="rect">
            <a:avLst/>
          </a:prstGeom>
          <a:noFill/>
        </p:spPr>
        <p:txBody>
          <a:bodyPr wrap="none" rtlCol="0">
            <a:spAutoFit/>
          </a:bodyPr>
          <a:lstStyle/>
          <a:p>
            <a:r>
              <a:rPr kumimoji="1" lang="en-US" altLang="ja-JP"/>
              <a:t>W</a:t>
            </a:r>
            <a:endParaRPr kumimoji="1" lang="ja-JP" altLang="en-US"/>
          </a:p>
        </p:txBody>
      </p:sp>
      <p:sp>
        <p:nvSpPr>
          <p:cNvPr id="18" name="テキスト ボックス 17"/>
          <p:cNvSpPr txBox="1"/>
          <p:nvPr/>
        </p:nvSpPr>
        <p:spPr>
          <a:xfrm>
            <a:off x="6012160" y="2420888"/>
            <a:ext cx="433132" cy="369332"/>
          </a:xfrm>
          <a:prstGeom prst="rect">
            <a:avLst/>
          </a:prstGeom>
          <a:noFill/>
        </p:spPr>
        <p:txBody>
          <a:bodyPr wrap="none" rtlCol="0">
            <a:spAutoFit/>
          </a:bodyPr>
          <a:lstStyle/>
          <a:p>
            <a:r>
              <a:rPr kumimoji="1" lang="en-US" altLang="ja-JP"/>
              <a:t>V</a:t>
            </a:r>
            <a:r>
              <a:rPr kumimoji="1" lang="en-US" altLang="ja-JP" baseline="30000"/>
              <a:t>T</a:t>
            </a:r>
            <a:endParaRPr kumimoji="1" lang="ja-JP" altLang="en-US" baseline="30000"/>
          </a:p>
        </p:txBody>
      </p:sp>
      <p:sp>
        <p:nvSpPr>
          <p:cNvPr id="19" name="テキスト ボックス 18"/>
          <p:cNvSpPr txBox="1"/>
          <p:nvPr/>
        </p:nvSpPr>
        <p:spPr>
          <a:xfrm>
            <a:off x="1818660" y="2780928"/>
            <a:ext cx="1313180" cy="369332"/>
          </a:xfrm>
          <a:prstGeom prst="rect">
            <a:avLst/>
          </a:prstGeom>
          <a:noFill/>
        </p:spPr>
        <p:txBody>
          <a:bodyPr wrap="none" rtlCol="0">
            <a:spAutoFit/>
          </a:bodyPr>
          <a:lstStyle/>
          <a:p>
            <a:r>
              <a:rPr kumimoji="1" lang="en-US" altLang="ja-JP"/>
              <a:t>100</a:t>
            </a:r>
            <a:r>
              <a:rPr lang="en-US" altLang="ja-JP"/>
              <a:t>0000</a:t>
            </a:r>
            <a:r>
              <a:rPr kumimoji="1" lang="ja-JP" altLang="en-US"/>
              <a:t>行</a:t>
            </a:r>
          </a:p>
        </p:txBody>
      </p:sp>
      <p:sp>
        <p:nvSpPr>
          <p:cNvPr id="20" name="テキスト ボックス 19"/>
          <p:cNvSpPr txBox="1"/>
          <p:nvPr/>
        </p:nvSpPr>
        <p:spPr>
          <a:xfrm>
            <a:off x="3131840" y="3645024"/>
            <a:ext cx="800219" cy="369332"/>
          </a:xfrm>
          <a:prstGeom prst="rect">
            <a:avLst/>
          </a:prstGeom>
          <a:noFill/>
        </p:spPr>
        <p:txBody>
          <a:bodyPr wrap="none" rtlCol="0">
            <a:spAutoFit/>
          </a:bodyPr>
          <a:lstStyle/>
          <a:p>
            <a:r>
              <a:rPr kumimoji="1" lang="en-US" altLang="ja-JP"/>
              <a:t>100</a:t>
            </a:r>
            <a:r>
              <a:rPr kumimoji="1" lang="ja-JP" altLang="en-US"/>
              <a:t>列</a:t>
            </a:r>
          </a:p>
        </p:txBody>
      </p:sp>
      <p:sp>
        <p:nvSpPr>
          <p:cNvPr id="21" name="テキスト ボックス 20"/>
          <p:cNvSpPr txBox="1"/>
          <p:nvPr/>
        </p:nvSpPr>
        <p:spPr>
          <a:xfrm>
            <a:off x="3039745" y="4005064"/>
            <a:ext cx="4198585" cy="1200329"/>
          </a:xfrm>
          <a:prstGeom prst="rect">
            <a:avLst/>
          </a:prstGeom>
          <a:noFill/>
        </p:spPr>
        <p:txBody>
          <a:bodyPr wrap="none" rtlCol="0">
            <a:spAutoFit/>
          </a:bodyPr>
          <a:lstStyle/>
          <a:p>
            <a:r>
              <a:rPr lang="en-US" altLang="ja-JP"/>
              <a:t>I: 1000000×100</a:t>
            </a:r>
            <a:r>
              <a:rPr lang="ja-JP" altLang="en-US"/>
              <a:t>行列</a:t>
            </a:r>
            <a:endParaRPr lang="en-US" altLang="ja-JP"/>
          </a:p>
          <a:p>
            <a:r>
              <a:rPr kumimoji="1" lang="en-US" altLang="ja-JP"/>
              <a:t>U: 1000000×100</a:t>
            </a:r>
            <a:r>
              <a:rPr kumimoji="1" lang="ja-JP" altLang="en-US"/>
              <a:t>直交行列の部分行列</a:t>
            </a:r>
            <a:endParaRPr kumimoji="1" lang="en-US" altLang="ja-JP"/>
          </a:p>
          <a:p>
            <a:r>
              <a:rPr lang="en-US" altLang="ja-JP"/>
              <a:t>W: 100×100</a:t>
            </a:r>
            <a:r>
              <a:rPr lang="ja-JP" altLang="en-US"/>
              <a:t>対角行列</a:t>
            </a:r>
            <a:endParaRPr lang="en-US" altLang="ja-JP"/>
          </a:p>
          <a:p>
            <a:r>
              <a:rPr kumimoji="1" lang="en-US" altLang="ja-JP"/>
              <a:t>V</a:t>
            </a:r>
            <a:r>
              <a:rPr kumimoji="1" lang="en-US" altLang="ja-JP" baseline="30000"/>
              <a:t>T</a:t>
            </a:r>
            <a:r>
              <a:rPr kumimoji="1" lang="en-US" altLang="ja-JP"/>
              <a:t>: 100×100</a:t>
            </a:r>
            <a:r>
              <a:rPr kumimoji="1" lang="ja-JP" altLang="en-US"/>
              <a:t>直交行列</a:t>
            </a:r>
          </a:p>
        </p:txBody>
      </p:sp>
      <p:sp>
        <p:nvSpPr>
          <p:cNvPr id="4" name="テキスト ボックス 3"/>
          <p:cNvSpPr txBox="1"/>
          <p:nvPr/>
        </p:nvSpPr>
        <p:spPr>
          <a:xfrm>
            <a:off x="2640216" y="836712"/>
            <a:ext cx="3659976" cy="369332"/>
          </a:xfrm>
          <a:prstGeom prst="rect">
            <a:avLst/>
          </a:prstGeom>
          <a:noFill/>
        </p:spPr>
        <p:txBody>
          <a:bodyPr wrap="none" rtlCol="0">
            <a:spAutoFit/>
          </a:bodyPr>
          <a:lstStyle/>
          <a:p>
            <a:r>
              <a:rPr kumimoji="1" lang="en-US" altLang="ja-JP"/>
              <a:t>100</a:t>
            </a:r>
            <a:r>
              <a:rPr kumimoji="1" lang="ja-JP" altLang="en-US"/>
              <a:t>万画素の画像</a:t>
            </a:r>
            <a:r>
              <a:rPr kumimoji="1" lang="en-US" altLang="ja-JP"/>
              <a:t>100</a:t>
            </a:r>
            <a:r>
              <a:rPr kumimoji="1" lang="ja-JP" altLang="en-US"/>
              <a:t>枚で説明する</a:t>
            </a:r>
          </a:p>
        </p:txBody>
      </p:sp>
    </p:spTree>
    <p:extLst>
      <p:ext uri="{BB962C8B-B14F-4D97-AF65-F5344CB8AC3E}">
        <p14:creationId xmlns:p14="http://schemas.microsoft.com/office/powerpoint/2010/main" val="36487682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bwMode="auto">
          <a:xfrm>
            <a:off x="5940152" y="548680"/>
            <a:ext cx="504056" cy="216024"/>
          </a:xfrm>
          <a:prstGeom prst="rect">
            <a:avLst/>
          </a:prstGeom>
          <a:solidFill>
            <a:schemeClr val="bg1">
              <a:lumMod val="75000"/>
            </a:schemeClr>
          </a:solidFill>
          <a:ln w="12700" cap="flat" cmpd="sng" algn="ctr">
            <a:noFill/>
            <a:prstDash val="solid"/>
            <a:round/>
            <a:headEnd type="none" w="med" len="med"/>
            <a:tailEnd type="arrow" w="med" len="med"/>
          </a:ln>
          <a:effectLst/>
        </p:spPr>
        <p:txBody>
          <a:bodyPr rtlCol="0" anchor="ctr"/>
          <a:lstStyle/>
          <a:p>
            <a:pPr algn="ctr"/>
            <a:endParaRPr kumimoji="1" lang="ja-JP" altLang="en-US"/>
          </a:p>
        </p:txBody>
      </p:sp>
      <p:sp>
        <p:nvSpPr>
          <p:cNvPr id="42" name="正方形/長方形 41"/>
          <p:cNvSpPr/>
          <p:nvPr/>
        </p:nvSpPr>
        <p:spPr bwMode="auto">
          <a:xfrm>
            <a:off x="5724128" y="764704"/>
            <a:ext cx="720080" cy="504056"/>
          </a:xfrm>
          <a:prstGeom prst="rect">
            <a:avLst/>
          </a:prstGeom>
          <a:solidFill>
            <a:schemeClr val="bg1">
              <a:lumMod val="75000"/>
            </a:schemeClr>
          </a:solidFill>
          <a:ln w="12700" cap="flat" cmpd="sng" algn="ctr">
            <a:noFill/>
            <a:prstDash val="solid"/>
            <a:round/>
            <a:headEnd type="none" w="med" len="med"/>
            <a:tailEnd type="arrow" w="med" len="med"/>
          </a:ln>
          <a:effectLst/>
        </p:spPr>
        <p:txBody>
          <a:bodyPr rtlCol="0" anchor="ctr"/>
          <a:lstStyle/>
          <a:p>
            <a:pPr algn="ctr"/>
            <a:endParaRPr kumimoji="1" lang="ja-JP" altLang="en-US"/>
          </a:p>
        </p:txBody>
      </p:sp>
      <p:sp>
        <p:nvSpPr>
          <p:cNvPr id="41" name="正方形/長方形 40"/>
          <p:cNvSpPr/>
          <p:nvPr/>
        </p:nvSpPr>
        <p:spPr bwMode="auto">
          <a:xfrm>
            <a:off x="6516216" y="764704"/>
            <a:ext cx="720080" cy="504056"/>
          </a:xfrm>
          <a:prstGeom prst="rect">
            <a:avLst/>
          </a:prstGeom>
          <a:solidFill>
            <a:schemeClr val="bg1">
              <a:lumMod val="75000"/>
            </a:schemeClr>
          </a:solidFill>
          <a:ln w="12700" cap="flat" cmpd="sng" algn="ctr">
            <a:noFill/>
            <a:prstDash val="solid"/>
            <a:round/>
            <a:headEnd type="none" w="med" len="med"/>
            <a:tailEnd type="arrow" w="med" len="med"/>
          </a:ln>
          <a:effectLst/>
        </p:spPr>
        <p:txBody>
          <a:bodyPr rtlCol="0" anchor="ctr"/>
          <a:lstStyle/>
          <a:p>
            <a:pPr algn="ctr"/>
            <a:endParaRPr kumimoji="1" lang="ja-JP" altLang="en-US"/>
          </a:p>
        </p:txBody>
      </p:sp>
      <p:sp>
        <p:nvSpPr>
          <p:cNvPr id="40" name="正方形/長方形 39"/>
          <p:cNvSpPr/>
          <p:nvPr/>
        </p:nvSpPr>
        <p:spPr bwMode="auto">
          <a:xfrm>
            <a:off x="5148064" y="548680"/>
            <a:ext cx="504056" cy="1440160"/>
          </a:xfrm>
          <a:prstGeom prst="rect">
            <a:avLst/>
          </a:prstGeom>
          <a:solidFill>
            <a:schemeClr val="bg1">
              <a:lumMod val="75000"/>
            </a:schemeClr>
          </a:solidFill>
          <a:ln w="12700" cap="flat" cmpd="sng" algn="ctr">
            <a:noFill/>
            <a:prstDash val="solid"/>
            <a:round/>
            <a:headEnd type="none" w="med" len="med"/>
            <a:tailEnd type="arrow" w="med" len="med"/>
          </a:ln>
          <a:effectLst/>
        </p:spPr>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a:t>次元圧縮</a:t>
            </a:r>
          </a:p>
        </p:txBody>
      </p:sp>
      <p:sp>
        <p:nvSpPr>
          <p:cNvPr id="4" name="テキスト ボックス 3"/>
          <p:cNvSpPr txBox="1"/>
          <p:nvPr/>
        </p:nvSpPr>
        <p:spPr>
          <a:xfrm>
            <a:off x="251520" y="548680"/>
            <a:ext cx="2876108" cy="646331"/>
          </a:xfrm>
          <a:prstGeom prst="rect">
            <a:avLst/>
          </a:prstGeom>
          <a:noFill/>
        </p:spPr>
        <p:txBody>
          <a:bodyPr wrap="none" rtlCol="0">
            <a:spAutoFit/>
          </a:bodyPr>
          <a:lstStyle/>
          <a:p>
            <a:r>
              <a:rPr kumimoji="1" lang="ja-JP" altLang="en-US"/>
              <a:t>行列のランクは</a:t>
            </a:r>
            <a:r>
              <a:rPr kumimoji="1" lang="en-US" altLang="ja-JP"/>
              <a:t>3</a:t>
            </a:r>
            <a:r>
              <a:rPr kumimoji="1" lang="ja-JP" altLang="en-US"/>
              <a:t>なのだから</a:t>
            </a:r>
            <a:endParaRPr kumimoji="1" lang="en-US" altLang="ja-JP"/>
          </a:p>
          <a:p>
            <a:r>
              <a:rPr kumimoji="1" lang="ja-JP" altLang="en-US"/>
              <a:t>基底</a:t>
            </a:r>
            <a:r>
              <a:rPr kumimoji="1" lang="en-US" altLang="ja-JP"/>
              <a:t>3</a:t>
            </a:r>
            <a:r>
              <a:rPr kumimoji="1" lang="ja-JP" altLang="en-US"/>
              <a:t>つで</a:t>
            </a:r>
            <a:r>
              <a:rPr kumimoji="1" lang="en-US" altLang="ja-JP"/>
              <a:t>OK</a:t>
            </a:r>
            <a:endParaRPr kumimoji="1" lang="ja-JP" altLang="en-US"/>
          </a:p>
        </p:txBody>
      </p:sp>
      <p:sp>
        <p:nvSpPr>
          <p:cNvPr id="22" name="正方形/長方形 21"/>
          <p:cNvSpPr/>
          <p:nvPr/>
        </p:nvSpPr>
        <p:spPr bwMode="auto">
          <a:xfrm>
            <a:off x="3851920" y="548680"/>
            <a:ext cx="720080" cy="1440160"/>
          </a:xfrm>
          <a:prstGeom prst="rect">
            <a:avLst/>
          </a:prstGeom>
          <a:no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24" name="正方形/長方形 23"/>
          <p:cNvSpPr/>
          <p:nvPr/>
        </p:nvSpPr>
        <p:spPr bwMode="auto">
          <a:xfrm>
            <a:off x="5724128" y="548680"/>
            <a:ext cx="720080" cy="720080"/>
          </a:xfrm>
          <a:prstGeom prst="rect">
            <a:avLst/>
          </a:prstGeom>
          <a:no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25" name="テキスト ボックス 24"/>
          <p:cNvSpPr txBox="1"/>
          <p:nvPr/>
        </p:nvSpPr>
        <p:spPr>
          <a:xfrm>
            <a:off x="4572000" y="620688"/>
            <a:ext cx="319318" cy="369332"/>
          </a:xfrm>
          <a:prstGeom prst="rect">
            <a:avLst/>
          </a:prstGeom>
          <a:noFill/>
        </p:spPr>
        <p:txBody>
          <a:bodyPr wrap="none" rtlCol="0">
            <a:spAutoFit/>
          </a:bodyPr>
          <a:lstStyle/>
          <a:p>
            <a:r>
              <a:rPr kumimoji="1" lang="en-US" altLang="ja-JP"/>
              <a:t>=</a:t>
            </a:r>
            <a:endParaRPr kumimoji="1" lang="ja-JP" altLang="en-US"/>
          </a:p>
        </p:txBody>
      </p:sp>
      <p:sp>
        <p:nvSpPr>
          <p:cNvPr id="26" name="正方形/長方形 25"/>
          <p:cNvSpPr/>
          <p:nvPr/>
        </p:nvSpPr>
        <p:spPr bwMode="auto">
          <a:xfrm>
            <a:off x="4932040" y="548680"/>
            <a:ext cx="720080" cy="1440160"/>
          </a:xfrm>
          <a:prstGeom prst="rect">
            <a:avLst/>
          </a:prstGeom>
          <a:no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27" name="正方形/長方形 26"/>
          <p:cNvSpPr/>
          <p:nvPr/>
        </p:nvSpPr>
        <p:spPr bwMode="auto">
          <a:xfrm>
            <a:off x="6516216" y="548680"/>
            <a:ext cx="720080" cy="720080"/>
          </a:xfrm>
          <a:prstGeom prst="rect">
            <a:avLst/>
          </a:prstGeom>
          <a:no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28" name="テキスト ボックス 27"/>
          <p:cNvSpPr txBox="1"/>
          <p:nvPr/>
        </p:nvSpPr>
        <p:spPr>
          <a:xfrm>
            <a:off x="4067944" y="1988840"/>
            <a:ext cx="248786" cy="369332"/>
          </a:xfrm>
          <a:prstGeom prst="rect">
            <a:avLst/>
          </a:prstGeom>
          <a:noFill/>
        </p:spPr>
        <p:txBody>
          <a:bodyPr wrap="none" rtlCol="0">
            <a:spAutoFit/>
          </a:bodyPr>
          <a:lstStyle/>
          <a:p>
            <a:r>
              <a:rPr kumimoji="1" lang="en-US" altLang="ja-JP"/>
              <a:t>I</a:t>
            </a:r>
            <a:endParaRPr kumimoji="1" lang="ja-JP" altLang="en-US"/>
          </a:p>
        </p:txBody>
      </p:sp>
      <p:sp>
        <p:nvSpPr>
          <p:cNvPr id="29" name="テキスト ボックス 28"/>
          <p:cNvSpPr txBox="1"/>
          <p:nvPr/>
        </p:nvSpPr>
        <p:spPr>
          <a:xfrm>
            <a:off x="5148064" y="1988840"/>
            <a:ext cx="351378" cy="369332"/>
          </a:xfrm>
          <a:prstGeom prst="rect">
            <a:avLst/>
          </a:prstGeom>
          <a:noFill/>
        </p:spPr>
        <p:txBody>
          <a:bodyPr wrap="none" rtlCol="0">
            <a:spAutoFit/>
          </a:bodyPr>
          <a:lstStyle/>
          <a:p>
            <a:r>
              <a:rPr kumimoji="1" lang="en-US" altLang="ja-JP"/>
              <a:t>U</a:t>
            </a:r>
            <a:endParaRPr kumimoji="1" lang="ja-JP" altLang="en-US"/>
          </a:p>
        </p:txBody>
      </p:sp>
      <p:sp>
        <p:nvSpPr>
          <p:cNvPr id="30" name="テキスト ボックス 29"/>
          <p:cNvSpPr txBox="1"/>
          <p:nvPr/>
        </p:nvSpPr>
        <p:spPr>
          <a:xfrm>
            <a:off x="5868144" y="1268760"/>
            <a:ext cx="402674" cy="369332"/>
          </a:xfrm>
          <a:prstGeom prst="rect">
            <a:avLst/>
          </a:prstGeom>
          <a:noFill/>
        </p:spPr>
        <p:txBody>
          <a:bodyPr wrap="none" rtlCol="0">
            <a:spAutoFit/>
          </a:bodyPr>
          <a:lstStyle/>
          <a:p>
            <a:r>
              <a:rPr kumimoji="1" lang="en-US" altLang="ja-JP"/>
              <a:t>W</a:t>
            </a:r>
            <a:endParaRPr kumimoji="1" lang="ja-JP" altLang="en-US"/>
          </a:p>
        </p:txBody>
      </p:sp>
      <p:sp>
        <p:nvSpPr>
          <p:cNvPr id="31" name="テキスト ボックス 30"/>
          <p:cNvSpPr txBox="1"/>
          <p:nvPr/>
        </p:nvSpPr>
        <p:spPr>
          <a:xfrm>
            <a:off x="6660232" y="1268760"/>
            <a:ext cx="433132" cy="369332"/>
          </a:xfrm>
          <a:prstGeom prst="rect">
            <a:avLst/>
          </a:prstGeom>
          <a:noFill/>
        </p:spPr>
        <p:txBody>
          <a:bodyPr wrap="none" rtlCol="0">
            <a:spAutoFit/>
          </a:bodyPr>
          <a:lstStyle/>
          <a:p>
            <a:r>
              <a:rPr kumimoji="1" lang="en-US" altLang="ja-JP"/>
              <a:t>V</a:t>
            </a:r>
            <a:r>
              <a:rPr kumimoji="1" lang="en-US" altLang="ja-JP" baseline="30000"/>
              <a:t>T</a:t>
            </a:r>
            <a:endParaRPr kumimoji="1" lang="ja-JP" altLang="en-US" baseline="30000"/>
          </a:p>
        </p:txBody>
      </p:sp>
      <p:cxnSp>
        <p:nvCxnSpPr>
          <p:cNvPr id="32" name="直線コネクタ 31"/>
          <p:cNvCxnSpPr/>
          <p:nvPr/>
        </p:nvCxnSpPr>
        <p:spPr bwMode="auto">
          <a:xfrm>
            <a:off x="5148064" y="54868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3" name="直線コネクタ 32"/>
          <p:cNvCxnSpPr/>
          <p:nvPr/>
        </p:nvCxnSpPr>
        <p:spPr bwMode="auto">
          <a:xfrm>
            <a:off x="5940152" y="548680"/>
            <a:ext cx="0" cy="21602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4" name="直線コネクタ 33"/>
          <p:cNvCxnSpPr/>
          <p:nvPr/>
        </p:nvCxnSpPr>
        <p:spPr bwMode="auto">
          <a:xfrm flipH="1">
            <a:off x="5724128" y="764704"/>
            <a:ext cx="21602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8" name="直線コネクタ 37"/>
          <p:cNvCxnSpPr/>
          <p:nvPr/>
        </p:nvCxnSpPr>
        <p:spPr bwMode="auto">
          <a:xfrm>
            <a:off x="6516216" y="764704"/>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44" name="正方形/長方形 43"/>
          <p:cNvSpPr/>
          <p:nvPr/>
        </p:nvSpPr>
        <p:spPr bwMode="auto">
          <a:xfrm>
            <a:off x="5148064" y="2708920"/>
            <a:ext cx="216024" cy="1440160"/>
          </a:xfrm>
          <a:prstGeom prst="rect">
            <a:avLst/>
          </a:prstGeom>
          <a:no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cxnSp>
        <p:nvCxnSpPr>
          <p:cNvPr id="45" name="直線コネクタ 44"/>
          <p:cNvCxnSpPr/>
          <p:nvPr/>
        </p:nvCxnSpPr>
        <p:spPr bwMode="auto">
          <a:xfrm>
            <a:off x="5220072" y="270892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6" name="直線コネクタ 45"/>
          <p:cNvCxnSpPr/>
          <p:nvPr/>
        </p:nvCxnSpPr>
        <p:spPr bwMode="auto">
          <a:xfrm>
            <a:off x="5292080" y="2708920"/>
            <a:ext cx="0" cy="144016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47" name="正方形/長方形 46"/>
          <p:cNvSpPr/>
          <p:nvPr/>
        </p:nvSpPr>
        <p:spPr bwMode="auto">
          <a:xfrm>
            <a:off x="3851920" y="2708920"/>
            <a:ext cx="720080" cy="1440160"/>
          </a:xfrm>
          <a:prstGeom prst="rect">
            <a:avLst/>
          </a:prstGeom>
          <a:no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48" name="正方形/長方形 47"/>
          <p:cNvSpPr/>
          <p:nvPr/>
        </p:nvSpPr>
        <p:spPr bwMode="auto">
          <a:xfrm>
            <a:off x="5436096" y="2708920"/>
            <a:ext cx="216024" cy="216024"/>
          </a:xfrm>
          <a:prstGeom prst="rect">
            <a:avLst/>
          </a:prstGeom>
          <a:solidFill>
            <a:schemeClr val="bg1">
              <a:lumMod val="75000"/>
            </a:schemeClr>
          </a:solid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cxnSp>
        <p:nvCxnSpPr>
          <p:cNvPr id="49" name="直線コネクタ 48"/>
          <p:cNvCxnSpPr/>
          <p:nvPr/>
        </p:nvCxnSpPr>
        <p:spPr bwMode="auto">
          <a:xfrm>
            <a:off x="5724128" y="2780928"/>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0" name="正方形/長方形 49"/>
          <p:cNvSpPr/>
          <p:nvPr/>
        </p:nvSpPr>
        <p:spPr bwMode="auto">
          <a:xfrm>
            <a:off x="5724128" y="2708920"/>
            <a:ext cx="720080" cy="216024"/>
          </a:xfrm>
          <a:prstGeom prst="rect">
            <a:avLst/>
          </a:prstGeom>
          <a:no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cxnSp>
        <p:nvCxnSpPr>
          <p:cNvPr id="51" name="直線コネクタ 50"/>
          <p:cNvCxnSpPr/>
          <p:nvPr/>
        </p:nvCxnSpPr>
        <p:spPr bwMode="auto">
          <a:xfrm>
            <a:off x="5724128" y="2852936"/>
            <a:ext cx="72008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2" name="正方形/長方形 51"/>
          <p:cNvSpPr/>
          <p:nvPr/>
        </p:nvSpPr>
        <p:spPr bwMode="auto">
          <a:xfrm>
            <a:off x="5436096" y="2708920"/>
            <a:ext cx="72008" cy="72008"/>
          </a:xfrm>
          <a:prstGeom prst="rect">
            <a:avLst/>
          </a:prstGeom>
          <a:solidFill>
            <a:schemeClr val="bg1"/>
          </a:solid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53" name="正方形/長方形 52"/>
          <p:cNvSpPr/>
          <p:nvPr/>
        </p:nvSpPr>
        <p:spPr bwMode="auto">
          <a:xfrm>
            <a:off x="5508104" y="2780928"/>
            <a:ext cx="72008" cy="72008"/>
          </a:xfrm>
          <a:prstGeom prst="rect">
            <a:avLst/>
          </a:prstGeom>
          <a:solidFill>
            <a:schemeClr val="bg1"/>
          </a:solid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54" name="正方形/長方形 53"/>
          <p:cNvSpPr/>
          <p:nvPr/>
        </p:nvSpPr>
        <p:spPr bwMode="auto">
          <a:xfrm>
            <a:off x="5580112" y="2852936"/>
            <a:ext cx="72008" cy="72008"/>
          </a:xfrm>
          <a:prstGeom prst="rect">
            <a:avLst/>
          </a:prstGeom>
          <a:solidFill>
            <a:schemeClr val="bg1"/>
          </a:solidFill>
          <a:ln w="12700" cap="flat" cmpd="sng" algn="ctr">
            <a:solidFill>
              <a:schemeClr val="tx1"/>
            </a:solidFill>
            <a:prstDash val="solid"/>
            <a:round/>
            <a:headEnd type="none" w="med" len="med"/>
            <a:tailEnd type="arrow" w="med" len="med"/>
          </a:ln>
          <a:effectLst/>
        </p:spPr>
        <p:txBody>
          <a:bodyPr rtlCol="0" anchor="ctr"/>
          <a:lstStyle/>
          <a:p>
            <a:pPr algn="ctr"/>
            <a:endParaRPr kumimoji="1" lang="ja-JP" altLang="en-US"/>
          </a:p>
        </p:txBody>
      </p:sp>
      <p:sp>
        <p:nvSpPr>
          <p:cNvPr id="55" name="テキスト ボックス 54"/>
          <p:cNvSpPr txBox="1"/>
          <p:nvPr/>
        </p:nvSpPr>
        <p:spPr>
          <a:xfrm>
            <a:off x="4716016" y="2636912"/>
            <a:ext cx="319318" cy="369332"/>
          </a:xfrm>
          <a:prstGeom prst="rect">
            <a:avLst/>
          </a:prstGeom>
          <a:noFill/>
        </p:spPr>
        <p:txBody>
          <a:bodyPr wrap="none" rtlCol="0">
            <a:spAutoFit/>
          </a:bodyPr>
          <a:lstStyle/>
          <a:p>
            <a:r>
              <a:rPr kumimoji="1" lang="en-US" altLang="ja-JP"/>
              <a:t>=</a:t>
            </a:r>
            <a:endParaRPr kumimoji="1" lang="ja-JP" altLang="en-US"/>
          </a:p>
        </p:txBody>
      </p:sp>
      <p:sp>
        <p:nvSpPr>
          <p:cNvPr id="56" name="テキスト ボックス 55"/>
          <p:cNvSpPr txBox="1"/>
          <p:nvPr/>
        </p:nvSpPr>
        <p:spPr>
          <a:xfrm>
            <a:off x="2483768" y="3284984"/>
            <a:ext cx="1313180" cy="369332"/>
          </a:xfrm>
          <a:prstGeom prst="rect">
            <a:avLst/>
          </a:prstGeom>
          <a:noFill/>
        </p:spPr>
        <p:txBody>
          <a:bodyPr wrap="none" rtlCol="0">
            <a:spAutoFit/>
          </a:bodyPr>
          <a:lstStyle/>
          <a:p>
            <a:r>
              <a:rPr kumimoji="1" lang="en-US" altLang="ja-JP"/>
              <a:t>100</a:t>
            </a:r>
            <a:r>
              <a:rPr lang="en-US" altLang="ja-JP"/>
              <a:t>0000</a:t>
            </a:r>
            <a:r>
              <a:rPr kumimoji="1" lang="ja-JP" altLang="en-US"/>
              <a:t>行</a:t>
            </a:r>
          </a:p>
        </p:txBody>
      </p:sp>
      <p:sp>
        <p:nvSpPr>
          <p:cNvPr id="57" name="テキスト ボックス 56"/>
          <p:cNvSpPr txBox="1"/>
          <p:nvPr/>
        </p:nvSpPr>
        <p:spPr>
          <a:xfrm>
            <a:off x="3851920" y="4149080"/>
            <a:ext cx="800219" cy="369332"/>
          </a:xfrm>
          <a:prstGeom prst="rect">
            <a:avLst/>
          </a:prstGeom>
          <a:noFill/>
        </p:spPr>
        <p:txBody>
          <a:bodyPr wrap="none" rtlCol="0">
            <a:spAutoFit/>
          </a:bodyPr>
          <a:lstStyle/>
          <a:p>
            <a:r>
              <a:rPr kumimoji="1" lang="en-US" altLang="ja-JP"/>
              <a:t>100</a:t>
            </a:r>
            <a:r>
              <a:rPr kumimoji="1" lang="ja-JP" altLang="en-US"/>
              <a:t>列</a:t>
            </a:r>
          </a:p>
        </p:txBody>
      </p:sp>
      <p:graphicFrame>
        <p:nvGraphicFramePr>
          <p:cNvPr id="59" name="オブジェクト 58"/>
          <p:cNvGraphicFramePr>
            <a:graphicFrameLocks noChangeAspect="1"/>
          </p:cNvGraphicFramePr>
          <p:nvPr/>
        </p:nvGraphicFramePr>
        <p:xfrm>
          <a:off x="5076056" y="4149080"/>
          <a:ext cx="302810" cy="395982"/>
        </p:xfrm>
        <a:graphic>
          <a:graphicData uri="http://schemas.openxmlformats.org/presentationml/2006/ole">
            <mc:AlternateContent xmlns:mc="http://schemas.openxmlformats.org/markup-compatibility/2006">
              <mc:Choice xmlns:v="urn:schemas-microsoft-com:vml" Requires="v">
                <p:oleObj name="数式" r:id="rId2" imgW="164880" imgH="215640" progId="Equation.3">
                  <p:embed/>
                </p:oleObj>
              </mc:Choice>
              <mc:Fallback>
                <p:oleObj name="数式" r:id="rId2" imgW="164880" imgH="215640" progId="Equation.3">
                  <p:embed/>
                  <p:pic>
                    <p:nvPicPr>
                      <p:cNvPr id="59" name="オブジェクト 58"/>
                      <p:cNvPicPr/>
                      <p:nvPr/>
                    </p:nvPicPr>
                    <p:blipFill>
                      <a:blip r:embed="rId3"/>
                      <a:stretch>
                        <a:fillRect/>
                      </a:stretch>
                    </p:blipFill>
                    <p:spPr>
                      <a:xfrm>
                        <a:off x="5076056" y="4149080"/>
                        <a:ext cx="302810" cy="395982"/>
                      </a:xfrm>
                      <a:prstGeom prst="rect">
                        <a:avLst/>
                      </a:prstGeom>
                    </p:spPr>
                  </p:pic>
                </p:oleObj>
              </mc:Fallback>
            </mc:AlternateContent>
          </a:graphicData>
        </a:graphic>
      </p:graphicFrame>
      <p:graphicFrame>
        <p:nvGraphicFramePr>
          <p:cNvPr id="60" name="オブジェクト 59"/>
          <p:cNvGraphicFramePr>
            <a:graphicFrameLocks noChangeAspect="1"/>
          </p:cNvGraphicFramePr>
          <p:nvPr/>
        </p:nvGraphicFramePr>
        <p:xfrm>
          <a:off x="5364088" y="4149080"/>
          <a:ext cx="373062" cy="396875"/>
        </p:xfrm>
        <a:graphic>
          <a:graphicData uri="http://schemas.openxmlformats.org/presentationml/2006/ole">
            <mc:AlternateContent xmlns:mc="http://schemas.openxmlformats.org/markup-compatibility/2006">
              <mc:Choice xmlns:v="urn:schemas-microsoft-com:vml" Requires="v">
                <p:oleObj name="数式" r:id="rId4" imgW="203040" imgH="215640" progId="Equation.3">
                  <p:embed/>
                </p:oleObj>
              </mc:Choice>
              <mc:Fallback>
                <p:oleObj name="数式" r:id="rId4" imgW="203040" imgH="215640" progId="Equation.3">
                  <p:embed/>
                  <p:pic>
                    <p:nvPicPr>
                      <p:cNvPr id="60" name="オブジェクト 59"/>
                      <p:cNvPicPr/>
                      <p:nvPr/>
                    </p:nvPicPr>
                    <p:blipFill>
                      <a:blip r:embed="rId5"/>
                      <a:stretch>
                        <a:fillRect/>
                      </a:stretch>
                    </p:blipFill>
                    <p:spPr>
                      <a:xfrm>
                        <a:off x="5364088" y="4149080"/>
                        <a:ext cx="373062" cy="396875"/>
                      </a:xfrm>
                      <a:prstGeom prst="rect">
                        <a:avLst/>
                      </a:prstGeom>
                    </p:spPr>
                  </p:pic>
                </p:oleObj>
              </mc:Fallback>
            </mc:AlternateContent>
          </a:graphicData>
        </a:graphic>
      </p:graphicFrame>
      <p:graphicFrame>
        <p:nvGraphicFramePr>
          <p:cNvPr id="61" name="オブジェクト 60"/>
          <p:cNvGraphicFramePr>
            <a:graphicFrameLocks noChangeAspect="1"/>
          </p:cNvGraphicFramePr>
          <p:nvPr/>
        </p:nvGraphicFramePr>
        <p:xfrm>
          <a:off x="5868144" y="4149080"/>
          <a:ext cx="419100" cy="396875"/>
        </p:xfrm>
        <a:graphic>
          <a:graphicData uri="http://schemas.openxmlformats.org/presentationml/2006/ole">
            <mc:AlternateContent xmlns:mc="http://schemas.openxmlformats.org/markup-compatibility/2006">
              <mc:Choice xmlns:v="urn:schemas-microsoft-com:vml" Requires="v">
                <p:oleObj name="数式" r:id="rId6" imgW="228600" imgH="215640" progId="Equation.3">
                  <p:embed/>
                </p:oleObj>
              </mc:Choice>
              <mc:Fallback>
                <p:oleObj name="数式" r:id="rId6" imgW="228600" imgH="215640" progId="Equation.3">
                  <p:embed/>
                  <p:pic>
                    <p:nvPicPr>
                      <p:cNvPr id="61" name="オブジェクト 60"/>
                      <p:cNvPicPr/>
                      <p:nvPr/>
                    </p:nvPicPr>
                    <p:blipFill>
                      <a:blip r:embed="rId7"/>
                      <a:stretch>
                        <a:fillRect/>
                      </a:stretch>
                    </p:blipFill>
                    <p:spPr>
                      <a:xfrm>
                        <a:off x="5868144" y="4149080"/>
                        <a:ext cx="419100" cy="396875"/>
                      </a:xfrm>
                      <a:prstGeom prst="rect">
                        <a:avLst/>
                      </a:prstGeom>
                    </p:spPr>
                  </p:pic>
                </p:oleObj>
              </mc:Fallback>
            </mc:AlternateContent>
          </a:graphicData>
        </a:graphic>
      </p:graphicFrame>
      <p:sp>
        <p:nvSpPr>
          <p:cNvPr id="62" name="テキスト ボックス 61"/>
          <p:cNvSpPr txBox="1"/>
          <p:nvPr/>
        </p:nvSpPr>
        <p:spPr>
          <a:xfrm>
            <a:off x="6732240" y="4581128"/>
            <a:ext cx="1937390" cy="923330"/>
          </a:xfrm>
          <a:prstGeom prst="rect">
            <a:avLst/>
          </a:prstGeom>
          <a:noFill/>
        </p:spPr>
        <p:txBody>
          <a:bodyPr wrap="none" rtlCol="0">
            <a:spAutoFit/>
          </a:bodyPr>
          <a:lstStyle/>
          <a:p>
            <a:r>
              <a:rPr kumimoji="1" lang="en-US" altLang="ja-JP"/>
              <a:t>1000000×3</a:t>
            </a:r>
            <a:r>
              <a:rPr kumimoji="1" lang="ja-JP" altLang="en-US"/>
              <a:t>行列</a:t>
            </a:r>
            <a:endParaRPr kumimoji="1" lang="en-US" altLang="ja-JP"/>
          </a:p>
          <a:p>
            <a:r>
              <a:rPr lang="en-US" altLang="ja-JP"/>
              <a:t>3×3</a:t>
            </a:r>
            <a:r>
              <a:rPr lang="ja-JP" altLang="en-US"/>
              <a:t>対角行列</a:t>
            </a:r>
            <a:endParaRPr lang="en-US" altLang="ja-JP"/>
          </a:p>
          <a:p>
            <a:r>
              <a:rPr kumimoji="1" lang="en-US" altLang="ja-JP"/>
              <a:t>3×100</a:t>
            </a:r>
            <a:r>
              <a:rPr kumimoji="1" lang="ja-JP" altLang="en-US"/>
              <a:t>行列</a:t>
            </a:r>
          </a:p>
        </p:txBody>
      </p:sp>
      <p:graphicFrame>
        <p:nvGraphicFramePr>
          <p:cNvPr id="63" name="オブジェクト 62"/>
          <p:cNvGraphicFramePr>
            <a:graphicFrameLocks noChangeAspect="1"/>
          </p:cNvGraphicFramePr>
          <p:nvPr/>
        </p:nvGraphicFramePr>
        <p:xfrm>
          <a:off x="6540606" y="4621730"/>
          <a:ext cx="208110" cy="272144"/>
        </p:xfrm>
        <a:graphic>
          <a:graphicData uri="http://schemas.openxmlformats.org/presentationml/2006/ole">
            <mc:AlternateContent xmlns:mc="http://schemas.openxmlformats.org/markup-compatibility/2006">
              <mc:Choice xmlns:v="urn:schemas-microsoft-com:vml" Requires="v">
                <p:oleObj name="数式" r:id="rId8" imgW="164880" imgH="215640" progId="Equation.3">
                  <p:embed/>
                </p:oleObj>
              </mc:Choice>
              <mc:Fallback>
                <p:oleObj name="数式" r:id="rId8" imgW="164880" imgH="215640" progId="Equation.3">
                  <p:embed/>
                  <p:pic>
                    <p:nvPicPr>
                      <p:cNvPr id="63" name="オブジェクト 62"/>
                      <p:cNvPicPr/>
                      <p:nvPr/>
                    </p:nvPicPr>
                    <p:blipFill>
                      <a:blip r:embed="rId3"/>
                      <a:stretch>
                        <a:fillRect/>
                      </a:stretch>
                    </p:blipFill>
                    <p:spPr>
                      <a:xfrm>
                        <a:off x="6540606" y="4621730"/>
                        <a:ext cx="208110" cy="272144"/>
                      </a:xfrm>
                      <a:prstGeom prst="rect">
                        <a:avLst/>
                      </a:prstGeom>
                    </p:spPr>
                  </p:pic>
                </p:oleObj>
              </mc:Fallback>
            </mc:AlternateContent>
          </a:graphicData>
        </a:graphic>
      </p:graphicFrame>
      <p:graphicFrame>
        <p:nvGraphicFramePr>
          <p:cNvPr id="64" name="オブジェクト 63"/>
          <p:cNvGraphicFramePr>
            <a:graphicFrameLocks noChangeAspect="1"/>
          </p:cNvGraphicFramePr>
          <p:nvPr/>
        </p:nvGraphicFramePr>
        <p:xfrm>
          <a:off x="6517038" y="4892672"/>
          <a:ext cx="256392" cy="272758"/>
        </p:xfrm>
        <a:graphic>
          <a:graphicData uri="http://schemas.openxmlformats.org/presentationml/2006/ole">
            <mc:AlternateContent xmlns:mc="http://schemas.openxmlformats.org/markup-compatibility/2006">
              <mc:Choice xmlns:v="urn:schemas-microsoft-com:vml" Requires="v">
                <p:oleObj name="数式" r:id="rId9" imgW="203040" imgH="215640" progId="Equation.3">
                  <p:embed/>
                </p:oleObj>
              </mc:Choice>
              <mc:Fallback>
                <p:oleObj name="数式" r:id="rId9" imgW="203040" imgH="215640" progId="Equation.3">
                  <p:embed/>
                  <p:pic>
                    <p:nvPicPr>
                      <p:cNvPr id="64" name="オブジェクト 63"/>
                      <p:cNvPicPr/>
                      <p:nvPr/>
                    </p:nvPicPr>
                    <p:blipFill>
                      <a:blip r:embed="rId5"/>
                      <a:stretch>
                        <a:fillRect/>
                      </a:stretch>
                    </p:blipFill>
                    <p:spPr>
                      <a:xfrm>
                        <a:off x="6517038" y="4892672"/>
                        <a:ext cx="256392" cy="272758"/>
                      </a:xfrm>
                      <a:prstGeom prst="rect">
                        <a:avLst/>
                      </a:prstGeom>
                    </p:spPr>
                  </p:pic>
                </p:oleObj>
              </mc:Fallback>
            </mc:AlternateContent>
          </a:graphicData>
        </a:graphic>
      </p:graphicFrame>
      <p:graphicFrame>
        <p:nvGraphicFramePr>
          <p:cNvPr id="65" name="オブジェクト 64"/>
          <p:cNvGraphicFramePr>
            <a:graphicFrameLocks noChangeAspect="1"/>
          </p:cNvGraphicFramePr>
          <p:nvPr/>
        </p:nvGraphicFramePr>
        <p:xfrm>
          <a:off x="6516216" y="5165431"/>
          <a:ext cx="288032" cy="272758"/>
        </p:xfrm>
        <a:graphic>
          <a:graphicData uri="http://schemas.openxmlformats.org/presentationml/2006/ole">
            <mc:AlternateContent xmlns:mc="http://schemas.openxmlformats.org/markup-compatibility/2006">
              <mc:Choice xmlns:v="urn:schemas-microsoft-com:vml" Requires="v">
                <p:oleObj name="数式" r:id="rId10" imgW="228600" imgH="215640" progId="Equation.3">
                  <p:embed/>
                </p:oleObj>
              </mc:Choice>
              <mc:Fallback>
                <p:oleObj name="数式" r:id="rId10" imgW="228600" imgH="215640" progId="Equation.3">
                  <p:embed/>
                  <p:pic>
                    <p:nvPicPr>
                      <p:cNvPr id="65" name="オブジェクト 64"/>
                      <p:cNvPicPr/>
                      <p:nvPr/>
                    </p:nvPicPr>
                    <p:blipFill>
                      <a:blip r:embed="rId7"/>
                      <a:stretch>
                        <a:fillRect/>
                      </a:stretch>
                    </p:blipFill>
                    <p:spPr>
                      <a:xfrm>
                        <a:off x="6516216" y="5165431"/>
                        <a:ext cx="288032" cy="272758"/>
                      </a:xfrm>
                      <a:prstGeom prst="rect">
                        <a:avLst/>
                      </a:prstGeom>
                    </p:spPr>
                  </p:pic>
                </p:oleObj>
              </mc:Fallback>
            </mc:AlternateContent>
          </a:graphicData>
        </a:graphic>
      </p:graphicFrame>
      <p:sp>
        <p:nvSpPr>
          <p:cNvPr id="67" name="下矢印 66"/>
          <p:cNvSpPr/>
          <p:nvPr/>
        </p:nvSpPr>
        <p:spPr bwMode="auto">
          <a:xfrm>
            <a:off x="4572000" y="2276872"/>
            <a:ext cx="360040" cy="288032"/>
          </a:xfrm>
          <a:prstGeom prst="downArrow">
            <a:avLst/>
          </a:prstGeom>
          <a:noFill/>
          <a:ln w="12700" cap="flat" cmpd="sng" algn="ctr">
            <a:solidFill>
              <a:schemeClr val="accent3"/>
            </a:solidFill>
            <a:prstDash val="solid"/>
            <a:round/>
            <a:headEnd type="none" w="med" len="med"/>
            <a:tailEnd type="arrow" w="med" len="med"/>
          </a:ln>
          <a:effectLst/>
        </p:spPr>
        <p:txBody>
          <a:bodyPr rtlCol="0" anchor="ctr"/>
          <a:lstStyle/>
          <a:p>
            <a:pPr algn="ctr"/>
            <a:endParaRPr kumimoji="1" lang="ja-JP" altLang="en-US"/>
          </a:p>
        </p:txBody>
      </p:sp>
    </p:spTree>
    <p:extLst>
      <p:ext uri="{BB962C8B-B14F-4D97-AF65-F5344CB8AC3E}">
        <p14:creationId xmlns:p14="http://schemas.microsoft.com/office/powerpoint/2010/main" val="41317938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擬似法線</a:t>
            </a:r>
          </a:p>
        </p:txBody>
      </p:sp>
      <p:graphicFrame>
        <p:nvGraphicFramePr>
          <p:cNvPr id="4" name="オブジェクト 3"/>
          <p:cNvGraphicFramePr>
            <a:graphicFrameLocks noChangeAspect="1"/>
          </p:cNvGraphicFramePr>
          <p:nvPr/>
        </p:nvGraphicFramePr>
        <p:xfrm>
          <a:off x="899592" y="439837"/>
          <a:ext cx="904875" cy="396875"/>
        </p:xfrm>
        <a:graphic>
          <a:graphicData uri="http://schemas.openxmlformats.org/presentationml/2006/ole">
            <mc:AlternateContent xmlns:mc="http://schemas.openxmlformats.org/markup-compatibility/2006">
              <mc:Choice xmlns:v="urn:schemas-microsoft-com:vml" Requires="v">
                <p:oleObj name="数式" r:id="rId2" imgW="495000" imgH="215640" progId="Equation.3">
                  <p:embed/>
                </p:oleObj>
              </mc:Choice>
              <mc:Fallback>
                <p:oleObj name="数式" r:id="rId2" imgW="495000" imgH="215640" progId="Equation.3">
                  <p:embed/>
                  <p:pic>
                    <p:nvPicPr>
                      <p:cNvPr id="4" name="オブジェクト 3"/>
                      <p:cNvPicPr/>
                      <p:nvPr/>
                    </p:nvPicPr>
                    <p:blipFill>
                      <a:blip r:embed="rId3"/>
                      <a:stretch>
                        <a:fillRect/>
                      </a:stretch>
                    </p:blipFill>
                    <p:spPr>
                      <a:xfrm>
                        <a:off x="899592" y="439837"/>
                        <a:ext cx="904875" cy="396875"/>
                      </a:xfrm>
                      <a:prstGeom prst="rect">
                        <a:avLst/>
                      </a:prstGeom>
                    </p:spPr>
                  </p:pic>
                </p:oleObj>
              </mc:Fallback>
            </mc:AlternateContent>
          </a:graphicData>
        </a:graphic>
      </p:graphicFrame>
      <p:graphicFrame>
        <p:nvGraphicFramePr>
          <p:cNvPr id="5" name="オブジェクト 4"/>
          <p:cNvGraphicFramePr>
            <a:graphicFrameLocks noChangeAspect="1"/>
          </p:cNvGraphicFramePr>
          <p:nvPr/>
        </p:nvGraphicFramePr>
        <p:xfrm>
          <a:off x="323528" y="511845"/>
          <a:ext cx="209550" cy="303213"/>
        </p:xfrm>
        <a:graphic>
          <a:graphicData uri="http://schemas.openxmlformats.org/presentationml/2006/ole">
            <mc:AlternateContent xmlns:mc="http://schemas.openxmlformats.org/markup-compatibility/2006">
              <mc:Choice xmlns:v="urn:schemas-microsoft-com:vml" Requires="v">
                <p:oleObj name="数式" r:id="rId4" imgW="114120" imgH="164880" progId="Equation.3">
                  <p:embed/>
                </p:oleObj>
              </mc:Choice>
              <mc:Fallback>
                <p:oleObj name="数式" r:id="rId4" imgW="114120" imgH="164880" progId="Equation.3">
                  <p:embed/>
                  <p:pic>
                    <p:nvPicPr>
                      <p:cNvPr id="5" name="オブジェクト 4"/>
                      <p:cNvPicPr/>
                      <p:nvPr/>
                    </p:nvPicPr>
                    <p:blipFill>
                      <a:blip r:embed="rId5"/>
                      <a:stretch>
                        <a:fillRect/>
                      </a:stretch>
                    </p:blipFill>
                    <p:spPr>
                      <a:xfrm>
                        <a:off x="323528" y="511845"/>
                        <a:ext cx="209550" cy="303213"/>
                      </a:xfrm>
                      <a:prstGeom prst="rect">
                        <a:avLst/>
                      </a:prstGeom>
                    </p:spPr>
                  </p:pic>
                </p:oleObj>
              </mc:Fallback>
            </mc:AlternateContent>
          </a:graphicData>
        </a:graphic>
      </p:graphicFrame>
      <p:sp>
        <p:nvSpPr>
          <p:cNvPr id="6" name="テキスト ボックス 5"/>
          <p:cNvSpPr txBox="1"/>
          <p:nvPr/>
        </p:nvSpPr>
        <p:spPr>
          <a:xfrm>
            <a:off x="539552" y="511845"/>
            <a:ext cx="381836" cy="369332"/>
          </a:xfrm>
          <a:prstGeom prst="rect">
            <a:avLst/>
          </a:prstGeom>
          <a:noFill/>
        </p:spPr>
        <p:txBody>
          <a:bodyPr wrap="none" rtlCol="0">
            <a:spAutoFit/>
          </a:bodyPr>
          <a:lstStyle/>
          <a:p>
            <a:r>
              <a:rPr kumimoji="1" lang="ja-JP" altLang="en-US"/>
              <a:t>を</a:t>
            </a:r>
          </a:p>
        </p:txBody>
      </p:sp>
      <p:sp>
        <p:nvSpPr>
          <p:cNvPr id="8" name="テキスト ボックス 7"/>
          <p:cNvSpPr txBox="1"/>
          <p:nvPr/>
        </p:nvSpPr>
        <p:spPr>
          <a:xfrm>
            <a:off x="1763688" y="511845"/>
            <a:ext cx="6486071" cy="369332"/>
          </a:xfrm>
          <a:prstGeom prst="rect">
            <a:avLst/>
          </a:prstGeom>
          <a:noFill/>
        </p:spPr>
        <p:txBody>
          <a:bodyPr wrap="none" rtlCol="0">
            <a:spAutoFit/>
          </a:bodyPr>
          <a:lstStyle/>
          <a:p>
            <a:r>
              <a:rPr kumimoji="1" lang="ja-JP" altLang="en-US"/>
              <a:t>に分解できたので，これを表面行列</a:t>
            </a:r>
            <a:r>
              <a:rPr kumimoji="1" lang="en-US" altLang="ja-JP"/>
              <a:t>S</a:t>
            </a:r>
            <a:r>
              <a:rPr kumimoji="1" lang="ja-JP" altLang="en-US"/>
              <a:t>と光源行列</a:t>
            </a:r>
            <a:r>
              <a:rPr kumimoji="1" lang="en-US" altLang="ja-JP"/>
              <a:t>L</a:t>
            </a:r>
            <a:r>
              <a:rPr kumimoji="1" lang="ja-JP" altLang="en-US"/>
              <a:t>とすればよい</a:t>
            </a:r>
          </a:p>
        </p:txBody>
      </p:sp>
      <p:graphicFrame>
        <p:nvGraphicFramePr>
          <p:cNvPr id="15" name="オブジェクト 14"/>
          <p:cNvGraphicFramePr>
            <a:graphicFrameLocks noChangeAspect="1"/>
          </p:cNvGraphicFramePr>
          <p:nvPr/>
        </p:nvGraphicFramePr>
        <p:xfrm>
          <a:off x="1259632" y="1052736"/>
          <a:ext cx="1020763" cy="396875"/>
        </p:xfrm>
        <a:graphic>
          <a:graphicData uri="http://schemas.openxmlformats.org/presentationml/2006/ole">
            <mc:AlternateContent xmlns:mc="http://schemas.openxmlformats.org/markup-compatibility/2006">
              <mc:Choice xmlns:v="urn:schemas-microsoft-com:vml" Requires="v">
                <p:oleObj name="数式" r:id="rId6" imgW="558720" imgH="215640" progId="Equation.3">
                  <p:embed/>
                </p:oleObj>
              </mc:Choice>
              <mc:Fallback>
                <p:oleObj name="数式" r:id="rId6" imgW="558720" imgH="215640" progId="Equation.3">
                  <p:embed/>
                  <p:pic>
                    <p:nvPicPr>
                      <p:cNvPr id="15" name="オブジェクト 14"/>
                      <p:cNvPicPr/>
                      <p:nvPr/>
                    </p:nvPicPr>
                    <p:blipFill>
                      <a:blip r:embed="rId7"/>
                      <a:stretch>
                        <a:fillRect/>
                      </a:stretch>
                    </p:blipFill>
                    <p:spPr>
                      <a:xfrm>
                        <a:off x="1259632" y="1052736"/>
                        <a:ext cx="1020763" cy="396875"/>
                      </a:xfrm>
                      <a:prstGeom prst="rect">
                        <a:avLst/>
                      </a:prstGeom>
                    </p:spPr>
                  </p:pic>
                </p:oleObj>
              </mc:Fallback>
            </mc:AlternateContent>
          </a:graphicData>
        </a:graphic>
      </p:graphicFrame>
      <p:graphicFrame>
        <p:nvGraphicFramePr>
          <p:cNvPr id="16" name="オブジェクト 15"/>
          <p:cNvGraphicFramePr>
            <a:graphicFrameLocks noChangeAspect="1"/>
          </p:cNvGraphicFramePr>
          <p:nvPr/>
        </p:nvGraphicFramePr>
        <p:xfrm>
          <a:off x="2843808" y="1052736"/>
          <a:ext cx="882650" cy="396875"/>
        </p:xfrm>
        <a:graphic>
          <a:graphicData uri="http://schemas.openxmlformats.org/presentationml/2006/ole">
            <mc:AlternateContent xmlns:mc="http://schemas.openxmlformats.org/markup-compatibility/2006">
              <mc:Choice xmlns:v="urn:schemas-microsoft-com:vml" Requires="v">
                <p:oleObj name="数式" r:id="rId8" imgW="482400" imgH="215640" progId="Equation.3">
                  <p:embed/>
                </p:oleObj>
              </mc:Choice>
              <mc:Fallback>
                <p:oleObj name="数式" r:id="rId8" imgW="482400" imgH="215640" progId="Equation.3">
                  <p:embed/>
                  <p:pic>
                    <p:nvPicPr>
                      <p:cNvPr id="16" name="オブジェクト 15"/>
                      <p:cNvPicPr/>
                      <p:nvPr/>
                    </p:nvPicPr>
                    <p:blipFill>
                      <a:blip r:embed="rId9"/>
                      <a:stretch>
                        <a:fillRect/>
                      </a:stretch>
                    </p:blipFill>
                    <p:spPr>
                      <a:xfrm>
                        <a:off x="2843808" y="1052736"/>
                        <a:ext cx="882650" cy="396875"/>
                      </a:xfrm>
                      <a:prstGeom prst="rect">
                        <a:avLst/>
                      </a:prstGeom>
                    </p:spPr>
                  </p:pic>
                </p:oleObj>
              </mc:Fallback>
            </mc:AlternateContent>
          </a:graphicData>
        </a:graphic>
      </p:graphicFrame>
      <p:graphicFrame>
        <p:nvGraphicFramePr>
          <p:cNvPr id="21" name="オブジェクト 20"/>
          <p:cNvGraphicFramePr>
            <a:graphicFrameLocks noChangeAspect="1"/>
          </p:cNvGraphicFramePr>
          <p:nvPr/>
        </p:nvGraphicFramePr>
        <p:xfrm>
          <a:off x="3779912" y="2132856"/>
          <a:ext cx="836613" cy="396875"/>
        </p:xfrm>
        <a:graphic>
          <a:graphicData uri="http://schemas.openxmlformats.org/presentationml/2006/ole">
            <mc:AlternateContent xmlns:mc="http://schemas.openxmlformats.org/markup-compatibility/2006">
              <mc:Choice xmlns:v="urn:schemas-microsoft-com:vml" Requires="v">
                <p:oleObj name="数式" r:id="rId10" imgW="457200" imgH="215640" progId="Equation.3">
                  <p:embed/>
                </p:oleObj>
              </mc:Choice>
              <mc:Fallback>
                <p:oleObj name="数式" r:id="rId10" imgW="457200" imgH="215640" progId="Equation.3">
                  <p:embed/>
                  <p:pic>
                    <p:nvPicPr>
                      <p:cNvPr id="21" name="オブジェクト 20"/>
                      <p:cNvPicPr/>
                      <p:nvPr/>
                    </p:nvPicPr>
                    <p:blipFill>
                      <a:blip r:embed="rId11"/>
                      <a:stretch>
                        <a:fillRect/>
                      </a:stretch>
                    </p:blipFill>
                    <p:spPr>
                      <a:xfrm>
                        <a:off x="3779912" y="2132856"/>
                        <a:ext cx="836613" cy="396875"/>
                      </a:xfrm>
                      <a:prstGeom prst="rect">
                        <a:avLst/>
                      </a:prstGeom>
                    </p:spPr>
                  </p:pic>
                </p:oleObj>
              </mc:Fallback>
            </mc:AlternateContent>
          </a:graphicData>
        </a:graphic>
      </p:graphicFrame>
      <p:sp>
        <p:nvSpPr>
          <p:cNvPr id="22" name="下矢印 21"/>
          <p:cNvSpPr/>
          <p:nvPr/>
        </p:nvSpPr>
        <p:spPr bwMode="auto">
          <a:xfrm>
            <a:off x="4067944" y="1484784"/>
            <a:ext cx="288032" cy="576064"/>
          </a:xfrm>
          <a:prstGeom prst="downArrow">
            <a:avLst/>
          </a:prstGeom>
          <a:noFill/>
          <a:ln w="12700" cap="flat" cmpd="sng" algn="ctr">
            <a:solidFill>
              <a:schemeClr val="accent3"/>
            </a:solidFill>
            <a:prstDash val="solid"/>
            <a:round/>
            <a:headEnd type="none" w="med" len="med"/>
            <a:tailEnd type="arrow" w="med" len="med"/>
          </a:ln>
          <a:effectLst/>
        </p:spPr>
        <p:txBody>
          <a:bodyPr rtlCol="0" anchor="ctr"/>
          <a:lstStyle/>
          <a:p>
            <a:pPr algn="ctr"/>
            <a:endParaRPr kumimoji="1" lang="ja-JP" altLang="en-US"/>
          </a:p>
        </p:txBody>
      </p:sp>
      <p:sp>
        <p:nvSpPr>
          <p:cNvPr id="23" name="テキスト ボックス 22"/>
          <p:cNvSpPr txBox="1"/>
          <p:nvPr/>
        </p:nvSpPr>
        <p:spPr>
          <a:xfrm>
            <a:off x="4427984" y="1556792"/>
            <a:ext cx="2448106" cy="369332"/>
          </a:xfrm>
          <a:prstGeom prst="rect">
            <a:avLst/>
          </a:prstGeom>
          <a:noFill/>
        </p:spPr>
        <p:txBody>
          <a:bodyPr wrap="none" rtlCol="0">
            <a:spAutoFit/>
          </a:bodyPr>
          <a:lstStyle/>
          <a:p>
            <a:r>
              <a:rPr kumimoji="1" lang="ja-JP" altLang="en-US"/>
              <a:t>画像行列</a:t>
            </a:r>
            <a:r>
              <a:rPr kumimoji="1" lang="en-US" altLang="ja-JP"/>
              <a:t>I</a:t>
            </a:r>
            <a:r>
              <a:rPr kumimoji="1" lang="ja-JP" altLang="en-US"/>
              <a:t>を分解できた</a:t>
            </a:r>
          </a:p>
        </p:txBody>
      </p:sp>
      <p:sp>
        <p:nvSpPr>
          <p:cNvPr id="3" name="正方形/長方形 2">
            <a:extLst>
              <a:ext uri="{FF2B5EF4-FFF2-40B4-BE49-F238E27FC236}">
                <a16:creationId xmlns:a16="http://schemas.microsoft.com/office/drawing/2014/main" id="{F173FB32-6ADA-4122-B3AA-121DD08F9CD0}"/>
              </a:ext>
            </a:extLst>
          </p:cNvPr>
          <p:cNvSpPr/>
          <p:nvPr/>
        </p:nvSpPr>
        <p:spPr>
          <a:xfrm>
            <a:off x="1907704" y="2492896"/>
            <a:ext cx="6912768" cy="646331"/>
          </a:xfrm>
          <a:prstGeom prst="rect">
            <a:avLst/>
          </a:prstGeom>
        </p:spPr>
        <p:txBody>
          <a:bodyPr wrap="square">
            <a:spAutoFit/>
          </a:bodyPr>
          <a:lstStyle/>
          <a:p>
            <a:r>
              <a:rPr lang="ja-JP" altLang="en-US" dirty="0"/>
              <a:t>曖昧性</a:t>
            </a:r>
            <a:r>
              <a:rPr lang="en-US" altLang="ja-JP" b="1" i="1" dirty="0">
                <a:latin typeface="Times New Roman" pitchFamily="18" charset="0"/>
                <a:cs typeface="Times New Roman" pitchFamily="18" charset="0"/>
              </a:rPr>
              <a:t>A</a:t>
            </a:r>
            <a:r>
              <a:rPr lang="ja-JP" altLang="en-US" dirty="0"/>
              <a:t>を残して</a:t>
            </a:r>
            <a:r>
              <a:rPr lang="en-US" altLang="ja-JP" b="1" i="1" dirty="0">
                <a:latin typeface="Times New Roman" pitchFamily="18" charset="0"/>
                <a:cs typeface="Times New Roman" pitchFamily="18" charset="0"/>
              </a:rPr>
              <a:t>S</a:t>
            </a:r>
            <a:r>
              <a:rPr lang="ja-JP" altLang="en-US" dirty="0" err="1"/>
              <a:t>，</a:t>
            </a:r>
            <a:r>
              <a:rPr lang="en-US" altLang="ja-JP" b="1" i="1" dirty="0">
                <a:latin typeface="Times New Roman" pitchFamily="18" charset="0"/>
                <a:cs typeface="Times New Roman" pitchFamily="18" charset="0"/>
              </a:rPr>
              <a:t>L</a:t>
            </a:r>
            <a:r>
              <a:rPr lang="ja-JP" altLang="en-US" dirty="0"/>
              <a:t>を表現できる</a:t>
            </a:r>
            <a:endParaRPr lang="en-US" altLang="ja-JP" dirty="0"/>
          </a:p>
          <a:p>
            <a:r>
              <a:rPr lang="en-US" altLang="ja-JP" dirty="0"/>
              <a:t>3×3</a:t>
            </a:r>
            <a:r>
              <a:rPr lang="ja-JP" altLang="en-US" dirty="0"/>
              <a:t>曖昧性行列</a:t>
            </a:r>
            <a:r>
              <a:rPr lang="en-US" altLang="ja-JP" dirty="0"/>
              <a:t>A</a:t>
            </a:r>
            <a:r>
              <a:rPr lang="ja-JP" altLang="en-US" dirty="0"/>
              <a:t>が確定しないと法線が定まらない</a:t>
            </a:r>
            <a:endParaRPr lang="en-US" altLang="ja-JP" dirty="0"/>
          </a:p>
        </p:txBody>
      </p:sp>
      <p:graphicFrame>
        <p:nvGraphicFramePr>
          <p:cNvPr id="13" name="オブジェクト 12">
            <a:extLst>
              <a:ext uri="{FF2B5EF4-FFF2-40B4-BE49-F238E27FC236}">
                <a16:creationId xmlns:a16="http://schemas.microsoft.com/office/drawing/2014/main" id="{349ECEEE-0240-4263-9F4F-87A0F8F5E733}"/>
              </a:ext>
            </a:extLst>
          </p:cNvPr>
          <p:cNvGraphicFramePr>
            <a:graphicFrameLocks noChangeAspect="1"/>
          </p:cNvGraphicFramePr>
          <p:nvPr/>
        </p:nvGraphicFramePr>
        <p:xfrm>
          <a:off x="971600" y="3140968"/>
          <a:ext cx="3079750" cy="571500"/>
        </p:xfrm>
        <a:graphic>
          <a:graphicData uri="http://schemas.openxmlformats.org/presentationml/2006/ole">
            <mc:AlternateContent xmlns:mc="http://schemas.openxmlformats.org/markup-compatibility/2006">
              <mc:Choice xmlns:v="urn:schemas-microsoft-com:vml" Requires="v">
                <p:oleObj name="数式" r:id="rId12" imgW="1231560" imgH="228600" progId="Equation.3">
                  <p:embed/>
                </p:oleObj>
              </mc:Choice>
              <mc:Fallback>
                <p:oleObj name="数式" r:id="rId12" imgW="1231560" imgH="228600" progId="Equation.3">
                  <p:embed/>
                  <p:pic>
                    <p:nvPicPr>
                      <p:cNvPr id="13" name="オブジェクト 12">
                        <a:extLst>
                          <a:ext uri="{FF2B5EF4-FFF2-40B4-BE49-F238E27FC236}">
                            <a16:creationId xmlns:a16="http://schemas.microsoft.com/office/drawing/2014/main" id="{349ECEEE-0240-4263-9F4F-87A0F8F5E733}"/>
                          </a:ext>
                        </a:extLst>
                      </p:cNvPr>
                      <p:cNvPicPr>
                        <a:picLocks noChangeAspect="1" noChangeArrowheads="1"/>
                      </p:cNvPicPr>
                      <p:nvPr/>
                    </p:nvPicPr>
                    <p:blipFill>
                      <a:blip r:embed="rId13"/>
                      <a:srcRect/>
                      <a:stretch>
                        <a:fillRect/>
                      </a:stretch>
                    </p:blipFill>
                    <p:spPr bwMode="auto">
                      <a:xfrm>
                        <a:off x="971600" y="3140968"/>
                        <a:ext cx="30797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オブジェクト 13">
            <a:extLst>
              <a:ext uri="{FF2B5EF4-FFF2-40B4-BE49-F238E27FC236}">
                <a16:creationId xmlns:a16="http://schemas.microsoft.com/office/drawing/2014/main" id="{8AD94756-3D45-4C15-A367-A9604CA31AF6}"/>
              </a:ext>
            </a:extLst>
          </p:cNvPr>
          <p:cNvGraphicFramePr>
            <a:graphicFrameLocks noChangeAspect="1"/>
          </p:cNvGraphicFramePr>
          <p:nvPr/>
        </p:nvGraphicFramePr>
        <p:xfrm>
          <a:off x="939329" y="4701610"/>
          <a:ext cx="1524000" cy="476250"/>
        </p:xfrm>
        <a:graphic>
          <a:graphicData uri="http://schemas.openxmlformats.org/presentationml/2006/ole">
            <mc:AlternateContent xmlns:mc="http://schemas.openxmlformats.org/markup-compatibility/2006">
              <mc:Choice xmlns:v="urn:schemas-microsoft-com:vml" Requires="v">
                <p:oleObj name="数式" r:id="rId14" imgW="609480" imgH="190440" progId="Equation.3">
                  <p:embed/>
                </p:oleObj>
              </mc:Choice>
              <mc:Fallback>
                <p:oleObj name="数式" r:id="rId14" imgW="609480" imgH="190440" progId="Equation.3">
                  <p:embed/>
                  <p:pic>
                    <p:nvPicPr>
                      <p:cNvPr id="14" name="オブジェクト 13">
                        <a:extLst>
                          <a:ext uri="{FF2B5EF4-FFF2-40B4-BE49-F238E27FC236}">
                            <a16:creationId xmlns:a16="http://schemas.microsoft.com/office/drawing/2014/main" id="{8AD94756-3D45-4C15-A367-A9604CA31AF6}"/>
                          </a:ext>
                        </a:extLst>
                      </p:cNvPr>
                      <p:cNvPicPr>
                        <a:picLocks noChangeAspect="1" noChangeArrowheads="1"/>
                      </p:cNvPicPr>
                      <p:nvPr/>
                    </p:nvPicPr>
                    <p:blipFill>
                      <a:blip r:embed="rId15"/>
                      <a:srcRect/>
                      <a:stretch>
                        <a:fillRect/>
                      </a:stretch>
                    </p:blipFill>
                    <p:spPr bwMode="auto">
                      <a:xfrm>
                        <a:off x="939329" y="4701610"/>
                        <a:ext cx="1524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オブジェクト 16">
            <a:extLst>
              <a:ext uri="{FF2B5EF4-FFF2-40B4-BE49-F238E27FC236}">
                <a16:creationId xmlns:a16="http://schemas.microsoft.com/office/drawing/2014/main" id="{028E34AD-E203-443D-B84B-4C48FF85CCF6}"/>
              </a:ext>
            </a:extLst>
          </p:cNvPr>
          <p:cNvGraphicFramePr>
            <a:graphicFrameLocks noChangeAspect="1"/>
          </p:cNvGraphicFramePr>
          <p:nvPr/>
        </p:nvGraphicFramePr>
        <p:xfrm>
          <a:off x="939329" y="4033899"/>
          <a:ext cx="1333500" cy="444500"/>
        </p:xfrm>
        <a:graphic>
          <a:graphicData uri="http://schemas.openxmlformats.org/presentationml/2006/ole">
            <mc:AlternateContent xmlns:mc="http://schemas.openxmlformats.org/markup-compatibility/2006">
              <mc:Choice xmlns:v="urn:schemas-microsoft-com:vml" Requires="v">
                <p:oleObj name="数式" r:id="rId16" imgW="533160" imgH="177480" progId="Equation.3">
                  <p:embed/>
                </p:oleObj>
              </mc:Choice>
              <mc:Fallback>
                <p:oleObj name="数式" r:id="rId16" imgW="533160" imgH="177480" progId="Equation.3">
                  <p:embed/>
                  <p:pic>
                    <p:nvPicPr>
                      <p:cNvPr id="17" name="オブジェクト 16">
                        <a:extLst>
                          <a:ext uri="{FF2B5EF4-FFF2-40B4-BE49-F238E27FC236}">
                            <a16:creationId xmlns:a16="http://schemas.microsoft.com/office/drawing/2014/main" id="{028E34AD-E203-443D-B84B-4C48FF85CCF6}"/>
                          </a:ext>
                        </a:extLst>
                      </p:cNvPr>
                      <p:cNvPicPr>
                        <a:picLocks noChangeAspect="1" noChangeArrowheads="1"/>
                      </p:cNvPicPr>
                      <p:nvPr/>
                    </p:nvPicPr>
                    <p:blipFill>
                      <a:blip r:embed="rId17"/>
                      <a:srcRect/>
                      <a:stretch>
                        <a:fillRect/>
                      </a:stretch>
                    </p:blipFill>
                    <p:spPr bwMode="auto">
                      <a:xfrm>
                        <a:off x="939329" y="4033899"/>
                        <a:ext cx="1333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テキスト ボックス 17">
            <a:extLst>
              <a:ext uri="{FF2B5EF4-FFF2-40B4-BE49-F238E27FC236}">
                <a16:creationId xmlns:a16="http://schemas.microsoft.com/office/drawing/2014/main" id="{DE65B9A7-2D5F-49C2-9CEC-45F2B2570F71}"/>
              </a:ext>
            </a:extLst>
          </p:cNvPr>
          <p:cNvSpPr txBox="1"/>
          <p:nvPr/>
        </p:nvSpPr>
        <p:spPr>
          <a:xfrm>
            <a:off x="795313" y="3552670"/>
            <a:ext cx="2880320" cy="369332"/>
          </a:xfrm>
          <a:prstGeom prst="rect">
            <a:avLst/>
          </a:prstGeom>
          <a:noFill/>
        </p:spPr>
        <p:txBody>
          <a:bodyPr wrap="square" rtlCol="0">
            <a:spAutoFit/>
          </a:bodyPr>
          <a:lstStyle/>
          <a:p>
            <a:r>
              <a:rPr kumimoji="1" lang="ja-JP" altLang="en-US" dirty="0"/>
              <a:t>画像</a:t>
            </a:r>
          </a:p>
        </p:txBody>
      </p:sp>
      <p:sp>
        <p:nvSpPr>
          <p:cNvPr id="19" name="テキスト ボックス 18">
            <a:extLst>
              <a:ext uri="{FF2B5EF4-FFF2-40B4-BE49-F238E27FC236}">
                <a16:creationId xmlns:a16="http://schemas.microsoft.com/office/drawing/2014/main" id="{E31A6F4D-BFDC-4222-9F80-941A5EE9640B}"/>
              </a:ext>
            </a:extLst>
          </p:cNvPr>
          <p:cNvSpPr txBox="1"/>
          <p:nvPr/>
        </p:nvSpPr>
        <p:spPr>
          <a:xfrm>
            <a:off x="795313" y="4346210"/>
            <a:ext cx="2880320" cy="369332"/>
          </a:xfrm>
          <a:prstGeom prst="rect">
            <a:avLst/>
          </a:prstGeom>
          <a:noFill/>
        </p:spPr>
        <p:txBody>
          <a:bodyPr wrap="square" rtlCol="0">
            <a:spAutoFit/>
          </a:bodyPr>
          <a:lstStyle/>
          <a:p>
            <a:r>
              <a:rPr lang="ja-JP" altLang="en-US" dirty="0"/>
              <a:t>表面</a:t>
            </a:r>
            <a:endParaRPr kumimoji="1" lang="ja-JP" altLang="en-US" dirty="0"/>
          </a:p>
        </p:txBody>
      </p:sp>
      <p:sp>
        <p:nvSpPr>
          <p:cNvPr id="20" name="テキスト ボックス 19">
            <a:extLst>
              <a:ext uri="{FF2B5EF4-FFF2-40B4-BE49-F238E27FC236}">
                <a16:creationId xmlns:a16="http://schemas.microsoft.com/office/drawing/2014/main" id="{7951CE1B-9739-4B3A-ADD6-7FE6A077B1D6}"/>
              </a:ext>
            </a:extLst>
          </p:cNvPr>
          <p:cNvSpPr txBox="1"/>
          <p:nvPr/>
        </p:nvSpPr>
        <p:spPr>
          <a:xfrm>
            <a:off x="795313" y="5077649"/>
            <a:ext cx="2880320" cy="369332"/>
          </a:xfrm>
          <a:prstGeom prst="rect">
            <a:avLst/>
          </a:prstGeom>
          <a:noFill/>
        </p:spPr>
        <p:txBody>
          <a:bodyPr wrap="square" rtlCol="0">
            <a:spAutoFit/>
          </a:bodyPr>
          <a:lstStyle/>
          <a:p>
            <a:r>
              <a:rPr lang="ja-JP" altLang="en-US" dirty="0"/>
              <a:t>光源</a:t>
            </a:r>
            <a:endParaRPr kumimoji="1" lang="ja-JP" altLang="en-US" dirty="0"/>
          </a:p>
        </p:txBody>
      </p:sp>
    </p:spTree>
    <p:extLst>
      <p:ext uri="{BB962C8B-B14F-4D97-AF65-F5344CB8AC3E}">
        <p14:creationId xmlns:p14="http://schemas.microsoft.com/office/powerpoint/2010/main" val="7542841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特異値分解</a:t>
            </a:r>
          </a:p>
        </p:txBody>
      </p:sp>
      <p:sp>
        <p:nvSpPr>
          <p:cNvPr id="23" name="テキスト ボックス 22"/>
          <p:cNvSpPr txBox="1"/>
          <p:nvPr/>
        </p:nvSpPr>
        <p:spPr>
          <a:xfrm>
            <a:off x="2483768" y="836712"/>
            <a:ext cx="4123245" cy="369332"/>
          </a:xfrm>
          <a:prstGeom prst="rect">
            <a:avLst/>
          </a:prstGeom>
          <a:noFill/>
        </p:spPr>
        <p:txBody>
          <a:bodyPr wrap="none" rtlCol="0">
            <a:spAutoFit/>
          </a:bodyPr>
          <a:lstStyle/>
          <a:p>
            <a:r>
              <a:rPr kumimoji="1" lang="ja-JP" altLang="en-US" dirty="0"/>
              <a:t>画像行列</a:t>
            </a:r>
            <a:r>
              <a:rPr kumimoji="1" lang="en-US" altLang="ja-JP" dirty="0"/>
              <a:t>I</a:t>
            </a:r>
            <a:r>
              <a:rPr lang="ja-JP" altLang="en-US" dirty="0"/>
              <a:t>を法線</a:t>
            </a:r>
            <a:r>
              <a:rPr lang="en-US" altLang="ja-JP" dirty="0"/>
              <a:t>S</a:t>
            </a:r>
            <a:r>
              <a:rPr lang="ja-JP" altLang="en-US" dirty="0"/>
              <a:t>と光源</a:t>
            </a:r>
            <a:r>
              <a:rPr lang="en-US" altLang="ja-JP" dirty="0"/>
              <a:t>L</a:t>
            </a:r>
            <a:r>
              <a:rPr lang="ja-JP" altLang="en-US" dirty="0"/>
              <a:t>に</a:t>
            </a:r>
            <a:r>
              <a:rPr kumimoji="1" lang="ja-JP" altLang="en-US" dirty="0"/>
              <a:t>特異値分解</a:t>
            </a:r>
          </a:p>
        </p:txBody>
      </p:sp>
      <p:sp>
        <p:nvSpPr>
          <p:cNvPr id="3" name="正方形/長方形 2">
            <a:extLst>
              <a:ext uri="{FF2B5EF4-FFF2-40B4-BE49-F238E27FC236}">
                <a16:creationId xmlns:a16="http://schemas.microsoft.com/office/drawing/2014/main" id="{F173FB32-6ADA-4122-B3AA-121DD08F9CD0}"/>
              </a:ext>
            </a:extLst>
          </p:cNvPr>
          <p:cNvSpPr/>
          <p:nvPr/>
        </p:nvSpPr>
        <p:spPr>
          <a:xfrm>
            <a:off x="1979712" y="2708920"/>
            <a:ext cx="6912768" cy="369332"/>
          </a:xfrm>
          <a:prstGeom prst="rect">
            <a:avLst/>
          </a:prstGeom>
        </p:spPr>
        <p:txBody>
          <a:bodyPr wrap="square">
            <a:spAutoFit/>
          </a:bodyPr>
          <a:lstStyle/>
          <a:p>
            <a:r>
              <a:rPr lang="en-US" altLang="ja-JP" dirty="0"/>
              <a:t>3×3</a:t>
            </a:r>
            <a:r>
              <a:rPr lang="ja-JP" altLang="en-US" dirty="0"/>
              <a:t>曖昧性行列</a:t>
            </a:r>
            <a:r>
              <a:rPr lang="en-US" altLang="ja-JP" dirty="0"/>
              <a:t>A</a:t>
            </a:r>
            <a:r>
              <a:rPr lang="ja-JP" altLang="en-US" dirty="0"/>
              <a:t>が確定しないと法線が定まらない</a:t>
            </a:r>
            <a:endParaRPr lang="en-US" altLang="ja-JP" dirty="0"/>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EF39A705-7120-4391-9448-65CAF9670761}"/>
                  </a:ext>
                </a:extLst>
              </p:cNvPr>
              <p:cNvSpPr txBox="1"/>
              <p:nvPr/>
            </p:nvSpPr>
            <p:spPr>
              <a:xfrm>
                <a:off x="3779912" y="1340768"/>
                <a:ext cx="145751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1" i="0" smtClean="0">
                          <a:latin typeface="Cambria Math" panose="02040503050406030204" pitchFamily="18" charset="0"/>
                        </a:rPr>
                        <m:t>𝐈</m:t>
                      </m:r>
                      <m:r>
                        <a:rPr kumimoji="1" lang="en-US" altLang="ja-JP" sz="3200" b="0" i="1" smtClean="0">
                          <a:latin typeface="Cambria Math" panose="02040503050406030204" pitchFamily="18" charset="0"/>
                        </a:rPr>
                        <m:t>=</m:t>
                      </m:r>
                      <m:r>
                        <a:rPr kumimoji="1" lang="en-US" altLang="ja-JP" sz="3200" b="1" i="0" smtClean="0">
                          <a:latin typeface="Cambria Math" panose="02040503050406030204" pitchFamily="18" charset="0"/>
                        </a:rPr>
                        <m:t>𝐒</m:t>
                      </m:r>
                      <m:r>
                        <a:rPr kumimoji="1" lang="en-US" altLang="ja-JP" sz="3200" b="0" i="1" smtClean="0">
                          <a:latin typeface="Cambria Math" panose="02040503050406030204" pitchFamily="18" charset="0"/>
                        </a:rPr>
                        <m:t>′</m:t>
                      </m:r>
                      <m:r>
                        <a:rPr kumimoji="1" lang="en-US" altLang="ja-JP" sz="3200" b="1" i="0" smtClean="0">
                          <a:latin typeface="Cambria Math" panose="02040503050406030204" pitchFamily="18" charset="0"/>
                        </a:rPr>
                        <m:t>𝐋</m:t>
                      </m:r>
                      <m:r>
                        <a:rPr kumimoji="1" lang="en-US" altLang="ja-JP" sz="3200" b="0" i="1" smtClean="0">
                          <a:latin typeface="Cambria Math" panose="02040503050406030204" pitchFamily="18" charset="0"/>
                        </a:rPr>
                        <m:t>′</m:t>
                      </m:r>
                    </m:oMath>
                  </m:oMathPara>
                </a14:m>
                <a:endParaRPr kumimoji="1" lang="ja-JP" altLang="en-US" sz="3200" dirty="0"/>
              </a:p>
            </p:txBody>
          </p:sp>
        </mc:Choice>
        <mc:Fallback xmlns="">
          <p:sp>
            <p:nvSpPr>
              <p:cNvPr id="7" name="テキスト ボックス 6">
                <a:extLst>
                  <a:ext uri="{FF2B5EF4-FFF2-40B4-BE49-F238E27FC236}">
                    <a16:creationId xmlns:a16="http://schemas.microsoft.com/office/drawing/2014/main" id="{EF39A705-7120-4391-9448-65CAF9670761}"/>
                  </a:ext>
                </a:extLst>
              </p:cNvPr>
              <p:cNvSpPr txBox="1">
                <a:spLocks noRot="1" noChangeAspect="1" noMove="1" noResize="1" noEditPoints="1" noAdjustHandles="1" noChangeArrowheads="1" noChangeShapeType="1" noTextEdit="1"/>
              </p:cNvSpPr>
              <p:nvPr/>
            </p:nvSpPr>
            <p:spPr>
              <a:xfrm>
                <a:off x="3779912" y="1340768"/>
                <a:ext cx="1457515" cy="492443"/>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B5F8A0E6-CD6F-4665-83D8-D19BB3527A37}"/>
                  </a:ext>
                </a:extLst>
              </p:cNvPr>
              <p:cNvSpPr txBox="1"/>
              <p:nvPr/>
            </p:nvSpPr>
            <p:spPr>
              <a:xfrm>
                <a:off x="3275856" y="3284984"/>
                <a:ext cx="2446632" cy="503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1" i="0" smtClean="0">
                          <a:latin typeface="Cambria Math" panose="02040503050406030204" pitchFamily="18" charset="0"/>
                        </a:rPr>
                        <m:t>𝐈</m:t>
                      </m:r>
                      <m:r>
                        <a:rPr kumimoji="1" lang="en-US" altLang="ja-JP" sz="3200" b="0" i="1" smtClean="0">
                          <a:latin typeface="Cambria Math" panose="02040503050406030204" pitchFamily="18" charset="0"/>
                        </a:rPr>
                        <m:t>=</m:t>
                      </m:r>
                      <m:sSup>
                        <m:sSupPr>
                          <m:ctrlPr>
                            <a:rPr kumimoji="1" lang="en-US" altLang="ja-JP" sz="3200" b="0" i="1" smtClean="0">
                              <a:latin typeface="Cambria Math" panose="02040503050406030204" pitchFamily="18" charset="0"/>
                            </a:rPr>
                          </m:ctrlPr>
                        </m:sSupPr>
                        <m:e>
                          <m:r>
                            <a:rPr kumimoji="1" lang="en-US" altLang="ja-JP" sz="3200" b="1" i="0" smtClean="0">
                              <a:latin typeface="Cambria Math" panose="02040503050406030204" pitchFamily="18" charset="0"/>
                            </a:rPr>
                            <m:t>𝐒</m:t>
                          </m:r>
                        </m:e>
                        <m:sup>
                          <m:r>
                            <a:rPr kumimoji="1" lang="en-US" altLang="ja-JP" sz="3200" b="0" i="1" smtClean="0">
                              <a:latin typeface="Cambria Math" panose="02040503050406030204" pitchFamily="18" charset="0"/>
                            </a:rPr>
                            <m:t>′</m:t>
                          </m:r>
                        </m:sup>
                      </m:sSup>
                      <m:r>
                        <a:rPr kumimoji="1" lang="en-US" altLang="ja-JP" sz="3200" b="1" i="0" smtClean="0">
                          <a:latin typeface="Cambria Math" panose="02040503050406030204" pitchFamily="18" charset="0"/>
                        </a:rPr>
                        <m:t>𝐀</m:t>
                      </m:r>
                      <m:sSup>
                        <m:sSupPr>
                          <m:ctrlPr>
                            <a:rPr kumimoji="1" lang="en-US" altLang="ja-JP" sz="3200" b="1" i="1" smtClean="0">
                              <a:latin typeface="Cambria Math" panose="02040503050406030204" pitchFamily="18" charset="0"/>
                            </a:rPr>
                          </m:ctrlPr>
                        </m:sSupPr>
                        <m:e>
                          <m:r>
                            <a:rPr kumimoji="1" lang="en-US" altLang="ja-JP" sz="3200" b="1" i="0" smtClean="0">
                              <a:latin typeface="Cambria Math" panose="02040503050406030204" pitchFamily="18" charset="0"/>
                            </a:rPr>
                            <m:t>𝐀</m:t>
                          </m:r>
                        </m:e>
                        <m:sup>
                          <m:r>
                            <a:rPr kumimoji="1" lang="en-US" altLang="ja-JP" sz="3200" b="0" i="0" smtClean="0">
                              <a:latin typeface="Cambria Math" panose="02040503050406030204" pitchFamily="18" charset="0"/>
                            </a:rPr>
                            <m:t>−1</m:t>
                          </m:r>
                        </m:sup>
                      </m:sSup>
                      <m:r>
                        <a:rPr kumimoji="1" lang="en-US" altLang="ja-JP" sz="3200" b="1" i="0" smtClean="0">
                          <a:latin typeface="Cambria Math" panose="02040503050406030204" pitchFamily="18" charset="0"/>
                        </a:rPr>
                        <m:t>𝐋</m:t>
                      </m:r>
                      <m:r>
                        <a:rPr kumimoji="1" lang="en-US" altLang="ja-JP" sz="3200" b="0" i="1" smtClean="0">
                          <a:latin typeface="Cambria Math" panose="02040503050406030204" pitchFamily="18" charset="0"/>
                        </a:rPr>
                        <m:t>′</m:t>
                      </m:r>
                    </m:oMath>
                  </m:oMathPara>
                </a14:m>
                <a:endParaRPr kumimoji="1" lang="ja-JP" altLang="en-US" sz="3200" dirty="0"/>
              </a:p>
            </p:txBody>
          </p:sp>
        </mc:Choice>
        <mc:Fallback xmlns="">
          <p:sp>
            <p:nvSpPr>
              <p:cNvPr id="24" name="テキスト ボックス 23">
                <a:extLst>
                  <a:ext uri="{FF2B5EF4-FFF2-40B4-BE49-F238E27FC236}">
                    <a16:creationId xmlns:a16="http://schemas.microsoft.com/office/drawing/2014/main" id="{B5F8A0E6-CD6F-4665-83D8-D19BB3527A37}"/>
                  </a:ext>
                </a:extLst>
              </p:cNvPr>
              <p:cNvSpPr txBox="1">
                <a:spLocks noRot="1" noChangeAspect="1" noMove="1" noResize="1" noEditPoints="1" noAdjustHandles="1" noChangeArrowheads="1" noChangeShapeType="1" noTextEdit="1"/>
              </p:cNvSpPr>
              <p:nvPr/>
            </p:nvSpPr>
            <p:spPr>
              <a:xfrm>
                <a:off x="3275856" y="3284984"/>
                <a:ext cx="2446632" cy="503599"/>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39BB0598-B771-4CAB-B367-C91BF04A21CD}"/>
                  </a:ext>
                </a:extLst>
              </p:cNvPr>
              <p:cNvSpPr txBox="1"/>
              <p:nvPr/>
            </p:nvSpPr>
            <p:spPr>
              <a:xfrm>
                <a:off x="2699792" y="3933056"/>
                <a:ext cx="149720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3200" b="1">
                          <a:latin typeface="Cambria Math" panose="02040503050406030204" pitchFamily="18" charset="0"/>
                        </a:rPr>
                        <m:t>𝐒</m:t>
                      </m:r>
                      <m:r>
                        <a:rPr kumimoji="1" lang="en-US" altLang="ja-JP" sz="3200" b="0" i="1" smtClean="0">
                          <a:latin typeface="Cambria Math" panose="02040503050406030204" pitchFamily="18" charset="0"/>
                        </a:rPr>
                        <m:t>=</m:t>
                      </m:r>
                      <m:sSup>
                        <m:sSupPr>
                          <m:ctrlPr>
                            <a:rPr kumimoji="1" lang="en-US" altLang="ja-JP" sz="3200" b="0" i="1" smtClean="0">
                              <a:latin typeface="Cambria Math" panose="02040503050406030204" pitchFamily="18" charset="0"/>
                            </a:rPr>
                          </m:ctrlPr>
                        </m:sSupPr>
                        <m:e>
                          <m:r>
                            <a:rPr kumimoji="1" lang="en-US" altLang="ja-JP" sz="3200" b="1" i="0" smtClean="0">
                              <a:latin typeface="Cambria Math" panose="02040503050406030204" pitchFamily="18" charset="0"/>
                            </a:rPr>
                            <m:t>𝐒</m:t>
                          </m:r>
                        </m:e>
                        <m:sup>
                          <m:r>
                            <a:rPr kumimoji="1" lang="en-US" altLang="ja-JP" sz="3200" b="0" i="1" smtClean="0">
                              <a:latin typeface="Cambria Math" panose="02040503050406030204" pitchFamily="18" charset="0"/>
                            </a:rPr>
                            <m:t>′</m:t>
                          </m:r>
                        </m:sup>
                      </m:sSup>
                      <m:r>
                        <a:rPr kumimoji="1" lang="en-US" altLang="ja-JP" sz="3200" b="1" i="0" smtClean="0">
                          <a:latin typeface="Cambria Math" panose="02040503050406030204" pitchFamily="18" charset="0"/>
                        </a:rPr>
                        <m:t>𝐀</m:t>
                      </m:r>
                    </m:oMath>
                  </m:oMathPara>
                </a14:m>
                <a:endParaRPr kumimoji="1" lang="ja-JP" altLang="en-US" sz="3200" dirty="0"/>
              </a:p>
            </p:txBody>
          </p:sp>
        </mc:Choice>
        <mc:Fallback xmlns="">
          <p:sp>
            <p:nvSpPr>
              <p:cNvPr id="25" name="テキスト ボックス 24">
                <a:extLst>
                  <a:ext uri="{FF2B5EF4-FFF2-40B4-BE49-F238E27FC236}">
                    <a16:creationId xmlns:a16="http://schemas.microsoft.com/office/drawing/2014/main" id="{39BB0598-B771-4CAB-B367-C91BF04A21CD}"/>
                  </a:ext>
                </a:extLst>
              </p:cNvPr>
              <p:cNvSpPr txBox="1">
                <a:spLocks noRot="1" noChangeAspect="1" noMove="1" noResize="1" noEditPoints="1" noAdjustHandles="1" noChangeArrowheads="1" noChangeShapeType="1" noTextEdit="1"/>
              </p:cNvSpPr>
              <p:nvPr/>
            </p:nvSpPr>
            <p:spPr>
              <a:xfrm>
                <a:off x="2699792" y="3933056"/>
                <a:ext cx="1497205" cy="492443"/>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8B3995F3-8C5C-45D0-B952-FB8F14D7BC74}"/>
                  </a:ext>
                </a:extLst>
              </p:cNvPr>
              <p:cNvSpPr txBox="1"/>
              <p:nvPr/>
            </p:nvSpPr>
            <p:spPr>
              <a:xfrm>
                <a:off x="4860032" y="3933056"/>
                <a:ext cx="189077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3200" b="1">
                          <a:latin typeface="Cambria Math" panose="02040503050406030204" pitchFamily="18" charset="0"/>
                        </a:rPr>
                        <m:t>𝐋</m:t>
                      </m:r>
                      <m:r>
                        <a:rPr kumimoji="1" lang="en-US" altLang="ja-JP" sz="3200" b="0" i="1" smtClean="0">
                          <a:latin typeface="Cambria Math" panose="02040503050406030204" pitchFamily="18" charset="0"/>
                        </a:rPr>
                        <m:t>=</m:t>
                      </m:r>
                      <m:sSup>
                        <m:sSupPr>
                          <m:ctrlPr>
                            <a:rPr kumimoji="1" lang="en-US" altLang="ja-JP" sz="3200" b="1" i="1" smtClean="0">
                              <a:latin typeface="Cambria Math" panose="02040503050406030204" pitchFamily="18" charset="0"/>
                            </a:rPr>
                          </m:ctrlPr>
                        </m:sSupPr>
                        <m:e>
                          <m:r>
                            <a:rPr kumimoji="1" lang="en-US" altLang="ja-JP" sz="3200" b="1" i="0" smtClean="0">
                              <a:latin typeface="Cambria Math" panose="02040503050406030204" pitchFamily="18" charset="0"/>
                            </a:rPr>
                            <m:t>𝐀</m:t>
                          </m:r>
                        </m:e>
                        <m:sup>
                          <m:r>
                            <a:rPr kumimoji="1" lang="en-US" altLang="ja-JP" sz="3200" b="0" i="0" smtClean="0">
                              <a:latin typeface="Cambria Math" panose="02040503050406030204" pitchFamily="18" charset="0"/>
                            </a:rPr>
                            <m:t>−1</m:t>
                          </m:r>
                        </m:sup>
                      </m:sSup>
                      <m:r>
                        <a:rPr kumimoji="1" lang="en-US" altLang="ja-JP" sz="3200" b="1" i="0" smtClean="0">
                          <a:latin typeface="Cambria Math" panose="02040503050406030204" pitchFamily="18" charset="0"/>
                        </a:rPr>
                        <m:t>𝐋</m:t>
                      </m:r>
                      <m:r>
                        <a:rPr kumimoji="1" lang="en-US" altLang="ja-JP" sz="3200" b="0" i="1" smtClean="0">
                          <a:latin typeface="Cambria Math" panose="02040503050406030204" pitchFamily="18" charset="0"/>
                        </a:rPr>
                        <m:t>′</m:t>
                      </m:r>
                    </m:oMath>
                  </m:oMathPara>
                </a14:m>
                <a:endParaRPr kumimoji="1" lang="ja-JP" altLang="en-US" sz="3200" dirty="0"/>
              </a:p>
            </p:txBody>
          </p:sp>
        </mc:Choice>
        <mc:Fallback xmlns="">
          <p:sp>
            <p:nvSpPr>
              <p:cNvPr id="26" name="テキスト ボックス 25">
                <a:extLst>
                  <a:ext uri="{FF2B5EF4-FFF2-40B4-BE49-F238E27FC236}">
                    <a16:creationId xmlns:a16="http://schemas.microsoft.com/office/drawing/2014/main" id="{8B3995F3-8C5C-45D0-B952-FB8F14D7BC74}"/>
                  </a:ext>
                </a:extLst>
              </p:cNvPr>
              <p:cNvSpPr txBox="1">
                <a:spLocks noRot="1" noChangeAspect="1" noMove="1" noResize="1" noEditPoints="1" noAdjustHandles="1" noChangeArrowheads="1" noChangeShapeType="1" noTextEdit="1"/>
              </p:cNvSpPr>
              <p:nvPr/>
            </p:nvSpPr>
            <p:spPr>
              <a:xfrm>
                <a:off x="4860032" y="3933056"/>
                <a:ext cx="1890774" cy="492443"/>
              </a:xfrm>
              <a:prstGeom prst="rect">
                <a:avLst/>
              </a:prstGeom>
              <a:blipFill>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566251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3" descr="シェーディング1">
            <a:extLst>
              <a:ext uri="{FF2B5EF4-FFF2-40B4-BE49-F238E27FC236}">
                <a16:creationId xmlns:a16="http://schemas.microsoft.com/office/drawing/2014/main" id="{17E14C84-3113-4E2F-B2A3-6DBC68C25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212976"/>
            <a:ext cx="2881313" cy="212407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a:t>曖昧性</a:t>
            </a:r>
          </a:p>
        </p:txBody>
      </p:sp>
      <p:grpSp>
        <p:nvGrpSpPr>
          <p:cNvPr id="3" name="グループ化 2"/>
          <p:cNvGrpSpPr/>
          <p:nvPr/>
        </p:nvGrpSpPr>
        <p:grpSpPr>
          <a:xfrm>
            <a:off x="2753602" y="548680"/>
            <a:ext cx="4482694" cy="4945965"/>
            <a:chOff x="1043608" y="4877693"/>
            <a:chExt cx="3578813" cy="3948672"/>
          </a:xfrm>
        </p:grpSpPr>
        <p:sp>
          <p:nvSpPr>
            <p:cNvPr id="4" name="フリーフォーム 3"/>
            <p:cNvSpPr/>
            <p:nvPr/>
          </p:nvSpPr>
          <p:spPr>
            <a:xfrm>
              <a:off x="1547664" y="6786860"/>
              <a:ext cx="3024336" cy="1036466"/>
            </a:xfrm>
            <a:custGeom>
              <a:avLst/>
              <a:gdLst>
                <a:gd name="connsiteX0" fmla="*/ 0 w 4314825"/>
                <a:gd name="connsiteY0" fmla="*/ 2293938 h 2303463"/>
                <a:gd name="connsiteX1" fmla="*/ 733425 w 4314825"/>
                <a:gd name="connsiteY1" fmla="*/ 122238 h 2303463"/>
                <a:gd name="connsiteX2" fmla="*/ 2171700 w 4314825"/>
                <a:gd name="connsiteY2" fmla="*/ 1560513 h 2303463"/>
                <a:gd name="connsiteX3" fmla="*/ 3609975 w 4314825"/>
                <a:gd name="connsiteY3" fmla="*/ 846138 h 2303463"/>
                <a:gd name="connsiteX4" fmla="*/ 4314825 w 4314825"/>
                <a:gd name="connsiteY4" fmla="*/ 2303463 h 2303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25" h="2303463">
                  <a:moveTo>
                    <a:pt x="0" y="2293938"/>
                  </a:moveTo>
                  <a:cubicBezTo>
                    <a:pt x="185737" y="1269207"/>
                    <a:pt x="371475" y="244476"/>
                    <a:pt x="733425" y="122238"/>
                  </a:cubicBezTo>
                  <a:cubicBezTo>
                    <a:pt x="1095375" y="0"/>
                    <a:pt x="1692275" y="1439863"/>
                    <a:pt x="2171700" y="1560513"/>
                  </a:cubicBezTo>
                  <a:cubicBezTo>
                    <a:pt x="2651125" y="1681163"/>
                    <a:pt x="3252788" y="722313"/>
                    <a:pt x="3609975" y="846138"/>
                  </a:cubicBezTo>
                  <a:cubicBezTo>
                    <a:pt x="3967162" y="969963"/>
                    <a:pt x="4140993" y="1636713"/>
                    <a:pt x="4314825" y="2303463"/>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フリーフォーム 4"/>
            <p:cNvSpPr/>
            <p:nvPr/>
          </p:nvSpPr>
          <p:spPr>
            <a:xfrm>
              <a:off x="1547664" y="5778748"/>
              <a:ext cx="3074757" cy="2022523"/>
            </a:xfrm>
            <a:custGeom>
              <a:avLst/>
              <a:gdLst>
                <a:gd name="connsiteX0" fmla="*/ 0 w 4314825"/>
                <a:gd name="connsiteY0" fmla="*/ 2293938 h 2303463"/>
                <a:gd name="connsiteX1" fmla="*/ 733425 w 4314825"/>
                <a:gd name="connsiteY1" fmla="*/ 122238 h 2303463"/>
                <a:gd name="connsiteX2" fmla="*/ 2171700 w 4314825"/>
                <a:gd name="connsiteY2" fmla="*/ 1560513 h 2303463"/>
                <a:gd name="connsiteX3" fmla="*/ 3609975 w 4314825"/>
                <a:gd name="connsiteY3" fmla="*/ 846138 h 2303463"/>
                <a:gd name="connsiteX4" fmla="*/ 4314825 w 4314825"/>
                <a:gd name="connsiteY4" fmla="*/ 2303463 h 2303463"/>
                <a:gd name="connsiteX0" fmla="*/ 0 w 4268520"/>
                <a:gd name="connsiteY0" fmla="*/ 2293938 h 3520705"/>
                <a:gd name="connsiteX1" fmla="*/ 733425 w 4268520"/>
                <a:gd name="connsiteY1" fmla="*/ 122238 h 3520705"/>
                <a:gd name="connsiteX2" fmla="*/ 2171700 w 4268520"/>
                <a:gd name="connsiteY2" fmla="*/ 1560513 h 3520705"/>
                <a:gd name="connsiteX3" fmla="*/ 3609975 w 4268520"/>
                <a:gd name="connsiteY3" fmla="*/ 846138 h 3520705"/>
                <a:gd name="connsiteX4" fmla="*/ 4268520 w 4268520"/>
                <a:gd name="connsiteY4" fmla="*/ 3520705 h 3520705"/>
                <a:gd name="connsiteX0" fmla="*/ 0 w 4268520"/>
                <a:gd name="connsiteY0" fmla="*/ 2293938 h 3520705"/>
                <a:gd name="connsiteX1" fmla="*/ 733425 w 4268520"/>
                <a:gd name="connsiteY1" fmla="*/ 122238 h 3520705"/>
                <a:gd name="connsiteX2" fmla="*/ 2171700 w 4268520"/>
                <a:gd name="connsiteY2" fmla="*/ 1560513 h 3520705"/>
                <a:gd name="connsiteX3" fmla="*/ 3658731 w 4268520"/>
                <a:gd name="connsiteY3" fmla="*/ 640128 h 3520705"/>
                <a:gd name="connsiteX4" fmla="*/ 4268520 w 4268520"/>
                <a:gd name="connsiteY4" fmla="*/ 3520705 h 3520705"/>
                <a:gd name="connsiteX0" fmla="*/ 0 w 4268520"/>
                <a:gd name="connsiteY0" fmla="*/ 2367320 h 3594087"/>
                <a:gd name="connsiteX1" fmla="*/ 733425 w 4268520"/>
                <a:gd name="connsiteY1" fmla="*/ 195620 h 3594087"/>
                <a:gd name="connsiteX2" fmla="*/ 2134260 w 4268520"/>
                <a:gd name="connsiteY2" fmla="*/ 1193606 h 3594087"/>
                <a:gd name="connsiteX3" fmla="*/ 3658731 w 4268520"/>
                <a:gd name="connsiteY3" fmla="*/ 713510 h 3594087"/>
                <a:gd name="connsiteX4" fmla="*/ 4268520 w 4268520"/>
                <a:gd name="connsiteY4" fmla="*/ 3594087 h 3594087"/>
                <a:gd name="connsiteX0" fmla="*/ 0 w 4268520"/>
                <a:gd name="connsiteY0" fmla="*/ 3449748 h 4676515"/>
                <a:gd name="connsiteX1" fmla="*/ 813051 w 4268520"/>
                <a:gd name="connsiteY1" fmla="*/ 195620 h 4676515"/>
                <a:gd name="connsiteX2" fmla="*/ 2134260 w 4268520"/>
                <a:gd name="connsiteY2" fmla="*/ 2276034 h 4676515"/>
                <a:gd name="connsiteX3" fmla="*/ 3658731 w 4268520"/>
                <a:gd name="connsiteY3" fmla="*/ 1795938 h 4676515"/>
                <a:gd name="connsiteX4" fmla="*/ 4268520 w 4268520"/>
                <a:gd name="connsiteY4" fmla="*/ 4676515 h 4676515"/>
                <a:gd name="connsiteX0" fmla="*/ 0 w 4268520"/>
                <a:gd name="connsiteY0" fmla="*/ 3449748 h 4676515"/>
                <a:gd name="connsiteX1" fmla="*/ 711420 w 4268520"/>
                <a:gd name="connsiteY1" fmla="*/ 195620 h 4676515"/>
                <a:gd name="connsiteX2" fmla="*/ 2134260 w 4268520"/>
                <a:gd name="connsiteY2" fmla="*/ 2276034 h 4676515"/>
                <a:gd name="connsiteX3" fmla="*/ 3658731 w 4268520"/>
                <a:gd name="connsiteY3" fmla="*/ 1795938 h 4676515"/>
                <a:gd name="connsiteX4" fmla="*/ 4268520 w 4268520"/>
                <a:gd name="connsiteY4" fmla="*/ 4676515 h 4676515"/>
                <a:gd name="connsiteX0" fmla="*/ 0 w 4268520"/>
                <a:gd name="connsiteY0" fmla="*/ 1680336 h 4560911"/>
                <a:gd name="connsiteX1" fmla="*/ 711420 w 4268520"/>
                <a:gd name="connsiteY1" fmla="*/ 80016 h 4560911"/>
                <a:gd name="connsiteX2" fmla="*/ 2134260 w 4268520"/>
                <a:gd name="connsiteY2" fmla="*/ 2160430 h 4560911"/>
                <a:gd name="connsiteX3" fmla="*/ 3658731 w 4268520"/>
                <a:gd name="connsiteY3" fmla="*/ 1680334 h 4560911"/>
                <a:gd name="connsiteX4" fmla="*/ 4268520 w 4268520"/>
                <a:gd name="connsiteY4" fmla="*/ 4560911 h 4560911"/>
                <a:gd name="connsiteX0" fmla="*/ 0 w 4295291"/>
                <a:gd name="connsiteY0" fmla="*/ 1680336 h 4560911"/>
                <a:gd name="connsiteX1" fmla="*/ 711420 w 4295291"/>
                <a:gd name="connsiteY1" fmla="*/ 80016 h 4560911"/>
                <a:gd name="connsiteX2" fmla="*/ 2134260 w 4295291"/>
                <a:gd name="connsiteY2" fmla="*/ 2160430 h 4560911"/>
                <a:gd name="connsiteX3" fmla="*/ 3658731 w 4295291"/>
                <a:gd name="connsiteY3" fmla="*/ 1680334 h 4560911"/>
                <a:gd name="connsiteX4" fmla="*/ 4268520 w 4295291"/>
                <a:gd name="connsiteY4" fmla="*/ 4560911 h 4560911"/>
                <a:gd name="connsiteX0" fmla="*/ 0 w 4295291"/>
                <a:gd name="connsiteY0" fmla="*/ 1680336 h 4560911"/>
                <a:gd name="connsiteX1" fmla="*/ 711420 w 4295291"/>
                <a:gd name="connsiteY1" fmla="*/ 80016 h 4560911"/>
                <a:gd name="connsiteX2" fmla="*/ 2134260 w 4295291"/>
                <a:gd name="connsiteY2" fmla="*/ 2160430 h 4560911"/>
                <a:gd name="connsiteX3" fmla="*/ 3640737 w 4295291"/>
                <a:gd name="connsiteY3" fmla="*/ 1685406 h 4560911"/>
                <a:gd name="connsiteX4" fmla="*/ 4268520 w 4295291"/>
                <a:gd name="connsiteY4" fmla="*/ 4560911 h 4560911"/>
                <a:gd name="connsiteX0" fmla="*/ 0 w 4295291"/>
                <a:gd name="connsiteY0" fmla="*/ 1680336 h 4560911"/>
                <a:gd name="connsiteX1" fmla="*/ 711420 w 4295291"/>
                <a:gd name="connsiteY1" fmla="*/ 80016 h 4560911"/>
                <a:gd name="connsiteX2" fmla="*/ 2134260 w 4295291"/>
                <a:gd name="connsiteY2" fmla="*/ 2160430 h 4560911"/>
                <a:gd name="connsiteX3" fmla="*/ 3640737 w 4295291"/>
                <a:gd name="connsiteY3" fmla="*/ 1685406 h 4560911"/>
                <a:gd name="connsiteX4" fmla="*/ 4268520 w 4295291"/>
                <a:gd name="connsiteY4" fmla="*/ 4560911 h 4560911"/>
                <a:gd name="connsiteX0" fmla="*/ 0 w 4295291"/>
                <a:gd name="connsiteY0" fmla="*/ 1680336 h 4560911"/>
                <a:gd name="connsiteX1" fmla="*/ 711420 w 4295291"/>
                <a:gd name="connsiteY1" fmla="*/ 80016 h 4560911"/>
                <a:gd name="connsiteX2" fmla="*/ 2134260 w 4295291"/>
                <a:gd name="connsiteY2" fmla="*/ 2160430 h 4560911"/>
                <a:gd name="connsiteX3" fmla="*/ 3640737 w 4295291"/>
                <a:gd name="connsiteY3" fmla="*/ 1685406 h 4560911"/>
                <a:gd name="connsiteX4" fmla="*/ 4268520 w 4295291"/>
                <a:gd name="connsiteY4" fmla="*/ 4560911 h 4560911"/>
                <a:gd name="connsiteX0" fmla="*/ 0 w 4295291"/>
                <a:gd name="connsiteY0" fmla="*/ 1664670 h 4545245"/>
                <a:gd name="connsiteX1" fmla="*/ 711420 w 4295291"/>
                <a:gd name="connsiteY1" fmla="*/ 64350 h 4545245"/>
                <a:gd name="connsiteX2" fmla="*/ 2141787 w 4295291"/>
                <a:gd name="connsiteY2" fmla="*/ 2050774 h 4545245"/>
                <a:gd name="connsiteX3" fmla="*/ 3640737 w 4295291"/>
                <a:gd name="connsiteY3" fmla="*/ 1669740 h 4545245"/>
                <a:gd name="connsiteX4" fmla="*/ 4268520 w 4295291"/>
                <a:gd name="connsiteY4" fmla="*/ 4545245 h 4545245"/>
                <a:gd name="connsiteX0" fmla="*/ 0 w 4295291"/>
                <a:gd name="connsiteY0" fmla="*/ 1664670 h 4545245"/>
                <a:gd name="connsiteX1" fmla="*/ 711420 w 4295291"/>
                <a:gd name="connsiteY1" fmla="*/ 64350 h 4545245"/>
                <a:gd name="connsiteX2" fmla="*/ 2141787 w 4295291"/>
                <a:gd name="connsiteY2" fmla="*/ 2050774 h 4545245"/>
                <a:gd name="connsiteX3" fmla="*/ 3640737 w 4295291"/>
                <a:gd name="connsiteY3" fmla="*/ 1669740 h 4545245"/>
                <a:gd name="connsiteX4" fmla="*/ 4268520 w 4295291"/>
                <a:gd name="connsiteY4" fmla="*/ 4545245 h 4545245"/>
                <a:gd name="connsiteX0" fmla="*/ 0 w 4295291"/>
                <a:gd name="connsiteY0" fmla="*/ 1664670 h 4545245"/>
                <a:gd name="connsiteX1" fmla="*/ 711420 w 4295291"/>
                <a:gd name="connsiteY1" fmla="*/ 64350 h 4545245"/>
                <a:gd name="connsiteX2" fmla="*/ 2141787 w 4295291"/>
                <a:gd name="connsiteY2" fmla="*/ 2050774 h 4545245"/>
                <a:gd name="connsiteX3" fmla="*/ 3640737 w 4295291"/>
                <a:gd name="connsiteY3" fmla="*/ 1669740 h 4545245"/>
                <a:gd name="connsiteX4" fmla="*/ 4268520 w 4295291"/>
                <a:gd name="connsiteY4" fmla="*/ 4545245 h 4545245"/>
                <a:gd name="connsiteX0" fmla="*/ 0 w 4295291"/>
                <a:gd name="connsiteY0" fmla="*/ 1678671 h 4559246"/>
                <a:gd name="connsiteX1" fmla="*/ 723499 w 4295291"/>
                <a:gd name="connsiteY1" fmla="*/ 64350 h 4559246"/>
                <a:gd name="connsiteX2" fmla="*/ 2141787 w 4295291"/>
                <a:gd name="connsiteY2" fmla="*/ 2064775 h 4559246"/>
                <a:gd name="connsiteX3" fmla="*/ 3640737 w 4295291"/>
                <a:gd name="connsiteY3" fmla="*/ 1683741 h 4559246"/>
                <a:gd name="connsiteX4" fmla="*/ 4268520 w 4295291"/>
                <a:gd name="connsiteY4" fmla="*/ 4559246 h 4559246"/>
                <a:gd name="connsiteX0" fmla="*/ 0 w 4295291"/>
                <a:gd name="connsiteY0" fmla="*/ 1678671 h 4559246"/>
                <a:gd name="connsiteX1" fmla="*/ 723499 w 4295291"/>
                <a:gd name="connsiteY1" fmla="*/ 64350 h 4559246"/>
                <a:gd name="connsiteX2" fmla="*/ 2141787 w 4295291"/>
                <a:gd name="connsiteY2" fmla="*/ 2064775 h 4559246"/>
                <a:gd name="connsiteX3" fmla="*/ 3640737 w 4295291"/>
                <a:gd name="connsiteY3" fmla="*/ 1683741 h 4559246"/>
                <a:gd name="connsiteX4" fmla="*/ 4268520 w 4295291"/>
                <a:gd name="connsiteY4" fmla="*/ 4559246 h 4559246"/>
                <a:gd name="connsiteX0" fmla="*/ 0 w 4295291"/>
                <a:gd name="connsiteY0" fmla="*/ 1670237 h 4550812"/>
                <a:gd name="connsiteX1" fmla="*/ 723499 w 4295291"/>
                <a:gd name="connsiteY1" fmla="*/ 55916 h 4550812"/>
                <a:gd name="connsiteX2" fmla="*/ 2141787 w 4295291"/>
                <a:gd name="connsiteY2" fmla="*/ 2056341 h 4550812"/>
                <a:gd name="connsiteX3" fmla="*/ 3640737 w 4295291"/>
                <a:gd name="connsiteY3" fmla="*/ 1675307 h 4550812"/>
                <a:gd name="connsiteX4" fmla="*/ 4268520 w 4295291"/>
                <a:gd name="connsiteY4" fmla="*/ 4550812 h 4550812"/>
                <a:gd name="connsiteX0" fmla="*/ 0 w 4295291"/>
                <a:gd name="connsiteY0" fmla="*/ 1670237 h 4550812"/>
                <a:gd name="connsiteX1" fmla="*/ 723499 w 4295291"/>
                <a:gd name="connsiteY1" fmla="*/ 55916 h 4550812"/>
                <a:gd name="connsiteX2" fmla="*/ 2141787 w 4295291"/>
                <a:gd name="connsiteY2" fmla="*/ 2056341 h 4550812"/>
                <a:gd name="connsiteX3" fmla="*/ 3640737 w 4295291"/>
                <a:gd name="connsiteY3" fmla="*/ 1675307 h 4550812"/>
                <a:gd name="connsiteX4" fmla="*/ 4268520 w 4295291"/>
                <a:gd name="connsiteY4" fmla="*/ 4550812 h 4550812"/>
                <a:gd name="connsiteX0" fmla="*/ 0 w 4339683"/>
                <a:gd name="connsiteY0" fmla="*/ 1670237 h 4550812"/>
                <a:gd name="connsiteX1" fmla="*/ 723499 w 4339683"/>
                <a:gd name="connsiteY1" fmla="*/ 55916 h 4550812"/>
                <a:gd name="connsiteX2" fmla="*/ 2141787 w 4339683"/>
                <a:gd name="connsiteY2" fmla="*/ 2056341 h 4550812"/>
                <a:gd name="connsiteX3" fmla="*/ 3640737 w 4339683"/>
                <a:gd name="connsiteY3" fmla="*/ 1675307 h 4550812"/>
                <a:gd name="connsiteX4" fmla="*/ 4268520 w 4339683"/>
                <a:gd name="connsiteY4" fmla="*/ 4550812 h 4550812"/>
                <a:gd name="connsiteX0" fmla="*/ 0 w 4339683"/>
                <a:gd name="connsiteY0" fmla="*/ 1670237 h 4550812"/>
                <a:gd name="connsiteX1" fmla="*/ 723499 w 4339683"/>
                <a:gd name="connsiteY1" fmla="*/ 55916 h 4550812"/>
                <a:gd name="connsiteX2" fmla="*/ 2141787 w 4339683"/>
                <a:gd name="connsiteY2" fmla="*/ 2056341 h 4550812"/>
                <a:gd name="connsiteX3" fmla="*/ 3640737 w 4339683"/>
                <a:gd name="connsiteY3" fmla="*/ 1675307 h 4550812"/>
                <a:gd name="connsiteX4" fmla="*/ 4268520 w 4339683"/>
                <a:gd name="connsiteY4" fmla="*/ 4550812 h 4550812"/>
                <a:gd name="connsiteX0" fmla="*/ 0 w 4339683"/>
                <a:gd name="connsiteY0" fmla="*/ 1670237 h 4550812"/>
                <a:gd name="connsiteX1" fmla="*/ 723499 w 4339683"/>
                <a:gd name="connsiteY1" fmla="*/ 55916 h 4550812"/>
                <a:gd name="connsiteX2" fmla="*/ 2141787 w 4339683"/>
                <a:gd name="connsiteY2" fmla="*/ 2056341 h 4550812"/>
                <a:gd name="connsiteX3" fmla="*/ 3640737 w 4339683"/>
                <a:gd name="connsiteY3" fmla="*/ 1675307 h 4550812"/>
                <a:gd name="connsiteX4" fmla="*/ 4268520 w 4339683"/>
                <a:gd name="connsiteY4" fmla="*/ 4550812 h 4550812"/>
                <a:gd name="connsiteX0" fmla="*/ 0 w 4339683"/>
                <a:gd name="connsiteY0" fmla="*/ 1670237 h 4550812"/>
                <a:gd name="connsiteX1" fmla="*/ 723499 w 4339683"/>
                <a:gd name="connsiteY1" fmla="*/ 55916 h 4550812"/>
                <a:gd name="connsiteX2" fmla="*/ 2141787 w 4339683"/>
                <a:gd name="connsiteY2" fmla="*/ 2056341 h 4550812"/>
                <a:gd name="connsiteX3" fmla="*/ 3640737 w 4339683"/>
                <a:gd name="connsiteY3" fmla="*/ 1675307 h 4550812"/>
                <a:gd name="connsiteX4" fmla="*/ 4268520 w 4339683"/>
                <a:gd name="connsiteY4" fmla="*/ 4550812 h 4550812"/>
                <a:gd name="connsiteX0" fmla="*/ 0 w 4339683"/>
                <a:gd name="connsiteY0" fmla="*/ 1614321 h 4494896"/>
                <a:gd name="connsiteX1" fmla="*/ 723499 w 4339683"/>
                <a:gd name="connsiteY1" fmla="*/ 0 h 4494896"/>
                <a:gd name="connsiteX2" fmla="*/ 2141787 w 4339683"/>
                <a:gd name="connsiteY2" fmla="*/ 2000425 h 4494896"/>
                <a:gd name="connsiteX3" fmla="*/ 3640737 w 4339683"/>
                <a:gd name="connsiteY3" fmla="*/ 1619391 h 4494896"/>
                <a:gd name="connsiteX4" fmla="*/ 4268520 w 4339683"/>
                <a:gd name="connsiteY4" fmla="*/ 4494896 h 4494896"/>
                <a:gd name="connsiteX0" fmla="*/ 0 w 4339683"/>
                <a:gd name="connsiteY0" fmla="*/ 1614321 h 4494896"/>
                <a:gd name="connsiteX1" fmla="*/ 723499 w 4339683"/>
                <a:gd name="connsiteY1" fmla="*/ 0 h 4494896"/>
                <a:gd name="connsiteX2" fmla="*/ 2141787 w 4339683"/>
                <a:gd name="connsiteY2" fmla="*/ 2000425 h 4494896"/>
                <a:gd name="connsiteX3" fmla="*/ 3640737 w 4339683"/>
                <a:gd name="connsiteY3" fmla="*/ 1619391 h 4494896"/>
                <a:gd name="connsiteX4" fmla="*/ 4268520 w 4339683"/>
                <a:gd name="connsiteY4" fmla="*/ 4494896 h 4494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683" h="4494896">
                  <a:moveTo>
                    <a:pt x="0" y="1614321"/>
                  </a:moveTo>
                  <a:cubicBezTo>
                    <a:pt x="117925" y="1079389"/>
                    <a:pt x="368637" y="5441"/>
                    <a:pt x="723499" y="0"/>
                  </a:cubicBezTo>
                  <a:cubicBezTo>
                    <a:pt x="1125065" y="24493"/>
                    <a:pt x="1772670" y="1779003"/>
                    <a:pt x="2141787" y="2000425"/>
                  </a:cubicBezTo>
                  <a:cubicBezTo>
                    <a:pt x="2754500" y="2320913"/>
                    <a:pt x="3181542" y="1077032"/>
                    <a:pt x="3640737" y="1619391"/>
                  </a:cubicBezTo>
                  <a:cubicBezTo>
                    <a:pt x="4095978" y="2182039"/>
                    <a:pt x="4339683" y="3306595"/>
                    <a:pt x="4268520" y="4494896"/>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フリーフォーム 5"/>
            <p:cNvSpPr/>
            <p:nvPr/>
          </p:nvSpPr>
          <p:spPr>
            <a:xfrm>
              <a:off x="1547664" y="7362924"/>
              <a:ext cx="3024336" cy="1463441"/>
            </a:xfrm>
            <a:custGeom>
              <a:avLst/>
              <a:gdLst>
                <a:gd name="connsiteX0" fmla="*/ 0 w 4314825"/>
                <a:gd name="connsiteY0" fmla="*/ 2293938 h 2303463"/>
                <a:gd name="connsiteX1" fmla="*/ 733425 w 4314825"/>
                <a:gd name="connsiteY1" fmla="*/ 122238 h 2303463"/>
                <a:gd name="connsiteX2" fmla="*/ 2171700 w 4314825"/>
                <a:gd name="connsiteY2" fmla="*/ 1560513 h 2303463"/>
                <a:gd name="connsiteX3" fmla="*/ 3609975 w 4314825"/>
                <a:gd name="connsiteY3" fmla="*/ 846138 h 2303463"/>
                <a:gd name="connsiteX4" fmla="*/ 4314825 w 4314825"/>
                <a:gd name="connsiteY4" fmla="*/ 2303463 h 2303463"/>
                <a:gd name="connsiteX0" fmla="*/ 0 w 4268520"/>
                <a:gd name="connsiteY0" fmla="*/ 2293938 h 2293938"/>
                <a:gd name="connsiteX1" fmla="*/ 733425 w 4268520"/>
                <a:gd name="connsiteY1" fmla="*/ 122238 h 2293938"/>
                <a:gd name="connsiteX2" fmla="*/ 2171700 w 4268520"/>
                <a:gd name="connsiteY2" fmla="*/ 1560513 h 2293938"/>
                <a:gd name="connsiteX3" fmla="*/ 3609975 w 4268520"/>
                <a:gd name="connsiteY3" fmla="*/ 846138 h 2293938"/>
                <a:gd name="connsiteX4" fmla="*/ 4268520 w 4268520"/>
                <a:gd name="connsiteY4" fmla="*/ 1663335 h 2293938"/>
                <a:gd name="connsiteX0" fmla="*/ 0 w 4268520"/>
                <a:gd name="connsiteY0" fmla="*/ 2293938 h 2293938"/>
                <a:gd name="connsiteX1" fmla="*/ 733425 w 4268520"/>
                <a:gd name="connsiteY1" fmla="*/ 122238 h 2293938"/>
                <a:gd name="connsiteX2" fmla="*/ 2171700 w 4268520"/>
                <a:gd name="connsiteY2" fmla="*/ 1560513 h 2293938"/>
                <a:gd name="connsiteX3" fmla="*/ 3658731 w 4268520"/>
                <a:gd name="connsiteY3" fmla="*/ 703143 h 2293938"/>
                <a:gd name="connsiteX4" fmla="*/ 4268520 w 4268520"/>
                <a:gd name="connsiteY4" fmla="*/ 1663335 h 2293938"/>
                <a:gd name="connsiteX0" fmla="*/ 0 w 4268520"/>
                <a:gd name="connsiteY0" fmla="*/ 2276801 h 2276801"/>
                <a:gd name="connsiteX1" fmla="*/ 733425 w 4268520"/>
                <a:gd name="connsiteY1" fmla="*/ 105101 h 2276801"/>
                <a:gd name="connsiteX2" fmla="*/ 2235891 w 4268520"/>
                <a:gd name="connsiteY2" fmla="*/ 1646198 h 2276801"/>
                <a:gd name="connsiteX3" fmla="*/ 3658731 w 4268520"/>
                <a:gd name="connsiteY3" fmla="*/ 686006 h 2276801"/>
                <a:gd name="connsiteX4" fmla="*/ 4268520 w 4268520"/>
                <a:gd name="connsiteY4" fmla="*/ 1646198 h 2276801"/>
                <a:gd name="connsiteX0" fmla="*/ 0 w 4268520"/>
                <a:gd name="connsiteY0" fmla="*/ 1590795 h 1590795"/>
                <a:gd name="connsiteX1" fmla="*/ 711420 w 4268520"/>
                <a:gd name="connsiteY1" fmla="*/ 160032 h 1590795"/>
                <a:gd name="connsiteX2" fmla="*/ 2235891 w 4268520"/>
                <a:gd name="connsiteY2" fmla="*/ 960192 h 1590795"/>
                <a:gd name="connsiteX3" fmla="*/ 3658731 w 4268520"/>
                <a:gd name="connsiteY3" fmla="*/ 0 h 1590795"/>
                <a:gd name="connsiteX4" fmla="*/ 4268520 w 4268520"/>
                <a:gd name="connsiteY4" fmla="*/ 960192 h 1590795"/>
                <a:gd name="connsiteX0" fmla="*/ 0 w 4268520"/>
                <a:gd name="connsiteY0" fmla="*/ 3414015 h 3414015"/>
                <a:gd name="connsiteX1" fmla="*/ 711420 w 4268520"/>
                <a:gd name="connsiteY1" fmla="*/ 373409 h 3414015"/>
                <a:gd name="connsiteX2" fmla="*/ 2235891 w 4268520"/>
                <a:gd name="connsiteY2" fmla="*/ 1173569 h 3414015"/>
                <a:gd name="connsiteX3" fmla="*/ 3658731 w 4268520"/>
                <a:gd name="connsiteY3" fmla="*/ 213377 h 3414015"/>
                <a:gd name="connsiteX4" fmla="*/ 4268520 w 4268520"/>
                <a:gd name="connsiteY4" fmla="*/ 1173569 h 3414015"/>
                <a:gd name="connsiteX0" fmla="*/ 0 w 4268520"/>
                <a:gd name="connsiteY0" fmla="*/ 3414015 h 3414015"/>
                <a:gd name="connsiteX1" fmla="*/ 711420 w 4268520"/>
                <a:gd name="connsiteY1" fmla="*/ 373409 h 3414015"/>
                <a:gd name="connsiteX2" fmla="*/ 2235891 w 4268520"/>
                <a:gd name="connsiteY2" fmla="*/ 1173569 h 3414015"/>
                <a:gd name="connsiteX3" fmla="*/ 3658731 w 4268520"/>
                <a:gd name="connsiteY3" fmla="*/ 213377 h 3414015"/>
                <a:gd name="connsiteX4" fmla="*/ 4268520 w 4268520"/>
                <a:gd name="connsiteY4" fmla="*/ 1173569 h 3414015"/>
                <a:gd name="connsiteX0" fmla="*/ 0 w 4268520"/>
                <a:gd name="connsiteY0" fmla="*/ 3414015 h 3414015"/>
                <a:gd name="connsiteX1" fmla="*/ 711420 w 4268520"/>
                <a:gd name="connsiteY1" fmla="*/ 373409 h 3414015"/>
                <a:gd name="connsiteX2" fmla="*/ 2235891 w 4268520"/>
                <a:gd name="connsiteY2" fmla="*/ 1173569 h 3414015"/>
                <a:gd name="connsiteX3" fmla="*/ 3619767 w 4268520"/>
                <a:gd name="connsiteY3" fmla="*/ 178647 h 3414015"/>
                <a:gd name="connsiteX4" fmla="*/ 4268520 w 4268520"/>
                <a:gd name="connsiteY4" fmla="*/ 1173569 h 3414015"/>
                <a:gd name="connsiteX0" fmla="*/ 0 w 4268520"/>
                <a:gd name="connsiteY0" fmla="*/ 3414015 h 3414015"/>
                <a:gd name="connsiteX1" fmla="*/ 711420 w 4268520"/>
                <a:gd name="connsiteY1" fmla="*/ 373409 h 3414015"/>
                <a:gd name="connsiteX2" fmla="*/ 2235891 w 4268520"/>
                <a:gd name="connsiteY2" fmla="*/ 1173569 h 3414015"/>
                <a:gd name="connsiteX3" fmla="*/ 3619767 w 4268520"/>
                <a:gd name="connsiteY3" fmla="*/ 178647 h 3414015"/>
                <a:gd name="connsiteX4" fmla="*/ 4268520 w 4268520"/>
                <a:gd name="connsiteY4" fmla="*/ 1173569 h 3414015"/>
                <a:gd name="connsiteX0" fmla="*/ 0 w 4268520"/>
                <a:gd name="connsiteY0" fmla="*/ 3414015 h 3414015"/>
                <a:gd name="connsiteX1" fmla="*/ 711420 w 4268520"/>
                <a:gd name="connsiteY1" fmla="*/ 373409 h 3414015"/>
                <a:gd name="connsiteX2" fmla="*/ 2235891 w 4268520"/>
                <a:gd name="connsiteY2" fmla="*/ 1173569 h 3414015"/>
                <a:gd name="connsiteX3" fmla="*/ 3619767 w 4268520"/>
                <a:gd name="connsiteY3" fmla="*/ 178647 h 3414015"/>
                <a:gd name="connsiteX4" fmla="*/ 4268520 w 4268520"/>
                <a:gd name="connsiteY4" fmla="*/ 1173569 h 3414015"/>
                <a:gd name="connsiteX0" fmla="*/ 0 w 4268520"/>
                <a:gd name="connsiteY0" fmla="*/ 3394609 h 3394609"/>
                <a:gd name="connsiteX1" fmla="*/ 711420 w 4268520"/>
                <a:gd name="connsiteY1" fmla="*/ 354003 h 3394609"/>
                <a:gd name="connsiteX2" fmla="*/ 2450183 w 4268520"/>
                <a:gd name="connsiteY2" fmla="*/ 1270591 h 3394609"/>
                <a:gd name="connsiteX3" fmla="*/ 3619767 w 4268520"/>
                <a:gd name="connsiteY3" fmla="*/ 159241 h 3394609"/>
                <a:gd name="connsiteX4" fmla="*/ 4268520 w 4268520"/>
                <a:gd name="connsiteY4" fmla="*/ 1154163 h 3394609"/>
                <a:gd name="connsiteX0" fmla="*/ 0 w 4268520"/>
                <a:gd name="connsiteY0" fmla="*/ 3394609 h 3394609"/>
                <a:gd name="connsiteX1" fmla="*/ 711420 w 4268520"/>
                <a:gd name="connsiteY1" fmla="*/ 354003 h 3394609"/>
                <a:gd name="connsiteX2" fmla="*/ 2450183 w 4268520"/>
                <a:gd name="connsiteY2" fmla="*/ 1270591 h 3394609"/>
                <a:gd name="connsiteX3" fmla="*/ 3619767 w 4268520"/>
                <a:gd name="connsiteY3" fmla="*/ 159241 h 3394609"/>
                <a:gd name="connsiteX4" fmla="*/ 4268520 w 4268520"/>
                <a:gd name="connsiteY4" fmla="*/ 1154163 h 3394609"/>
                <a:gd name="connsiteX0" fmla="*/ 0 w 4268520"/>
                <a:gd name="connsiteY0" fmla="*/ 3394609 h 3394609"/>
                <a:gd name="connsiteX1" fmla="*/ 711420 w 4268520"/>
                <a:gd name="connsiteY1" fmla="*/ 354003 h 3394609"/>
                <a:gd name="connsiteX2" fmla="*/ 2450183 w 4268520"/>
                <a:gd name="connsiteY2" fmla="*/ 1270591 h 3394609"/>
                <a:gd name="connsiteX3" fmla="*/ 3619767 w 4268520"/>
                <a:gd name="connsiteY3" fmla="*/ 159241 h 3394609"/>
                <a:gd name="connsiteX4" fmla="*/ 4268520 w 4268520"/>
                <a:gd name="connsiteY4" fmla="*/ 1154163 h 3394609"/>
                <a:gd name="connsiteX0" fmla="*/ 0 w 4268520"/>
                <a:gd name="connsiteY0" fmla="*/ 3451774 h 3451774"/>
                <a:gd name="connsiteX1" fmla="*/ 749580 w 4268520"/>
                <a:gd name="connsiteY1" fmla="*/ 354003 h 3451774"/>
                <a:gd name="connsiteX2" fmla="*/ 2450183 w 4268520"/>
                <a:gd name="connsiteY2" fmla="*/ 1327756 h 3451774"/>
                <a:gd name="connsiteX3" fmla="*/ 3619767 w 4268520"/>
                <a:gd name="connsiteY3" fmla="*/ 216406 h 3451774"/>
                <a:gd name="connsiteX4" fmla="*/ 4268520 w 4268520"/>
                <a:gd name="connsiteY4" fmla="*/ 1211328 h 3451774"/>
                <a:gd name="connsiteX0" fmla="*/ 0 w 4268520"/>
                <a:gd name="connsiteY0" fmla="*/ 3451774 h 3451774"/>
                <a:gd name="connsiteX1" fmla="*/ 749580 w 4268520"/>
                <a:gd name="connsiteY1" fmla="*/ 354003 h 3451774"/>
                <a:gd name="connsiteX2" fmla="*/ 2450183 w 4268520"/>
                <a:gd name="connsiteY2" fmla="*/ 1327756 h 3451774"/>
                <a:gd name="connsiteX3" fmla="*/ 3619767 w 4268520"/>
                <a:gd name="connsiteY3" fmla="*/ 216406 h 3451774"/>
                <a:gd name="connsiteX4" fmla="*/ 4268520 w 4268520"/>
                <a:gd name="connsiteY4" fmla="*/ 1211328 h 3451774"/>
                <a:gd name="connsiteX0" fmla="*/ 0 w 4268520"/>
                <a:gd name="connsiteY0" fmla="*/ 3252381 h 3252381"/>
                <a:gd name="connsiteX1" fmla="*/ 749580 w 4268520"/>
                <a:gd name="connsiteY1" fmla="*/ 154610 h 3252381"/>
                <a:gd name="connsiteX2" fmla="*/ 2450183 w 4268520"/>
                <a:gd name="connsiteY2" fmla="*/ 1128363 h 3252381"/>
                <a:gd name="connsiteX3" fmla="*/ 3619767 w 4268520"/>
                <a:gd name="connsiteY3" fmla="*/ 17013 h 3252381"/>
                <a:gd name="connsiteX4" fmla="*/ 4268520 w 4268520"/>
                <a:gd name="connsiteY4" fmla="*/ 1011935 h 3252381"/>
                <a:gd name="connsiteX0" fmla="*/ 0 w 4268520"/>
                <a:gd name="connsiteY0" fmla="*/ 3252381 h 3252381"/>
                <a:gd name="connsiteX1" fmla="*/ 749580 w 4268520"/>
                <a:gd name="connsiteY1" fmla="*/ 154610 h 3252381"/>
                <a:gd name="connsiteX2" fmla="*/ 2450183 w 4268520"/>
                <a:gd name="connsiteY2" fmla="*/ 1128363 h 3252381"/>
                <a:gd name="connsiteX3" fmla="*/ 3619767 w 4268520"/>
                <a:gd name="connsiteY3" fmla="*/ 17013 h 3252381"/>
                <a:gd name="connsiteX4" fmla="*/ 4268520 w 4268520"/>
                <a:gd name="connsiteY4" fmla="*/ 1011935 h 3252381"/>
                <a:gd name="connsiteX0" fmla="*/ 0 w 4268520"/>
                <a:gd name="connsiteY0" fmla="*/ 3252381 h 3252381"/>
                <a:gd name="connsiteX1" fmla="*/ 749580 w 4268520"/>
                <a:gd name="connsiteY1" fmla="*/ 154610 h 3252381"/>
                <a:gd name="connsiteX2" fmla="*/ 2450183 w 4268520"/>
                <a:gd name="connsiteY2" fmla="*/ 1128363 h 3252381"/>
                <a:gd name="connsiteX3" fmla="*/ 3619767 w 4268520"/>
                <a:gd name="connsiteY3" fmla="*/ 17013 h 3252381"/>
                <a:gd name="connsiteX4" fmla="*/ 4268520 w 4268520"/>
                <a:gd name="connsiteY4" fmla="*/ 1011935 h 3252381"/>
                <a:gd name="connsiteX0" fmla="*/ 0 w 4268520"/>
                <a:gd name="connsiteY0" fmla="*/ 3252381 h 3252381"/>
                <a:gd name="connsiteX1" fmla="*/ 749580 w 4268520"/>
                <a:gd name="connsiteY1" fmla="*/ 154610 h 3252381"/>
                <a:gd name="connsiteX2" fmla="*/ 2450183 w 4268520"/>
                <a:gd name="connsiteY2" fmla="*/ 1128363 h 3252381"/>
                <a:gd name="connsiteX3" fmla="*/ 3619767 w 4268520"/>
                <a:gd name="connsiteY3" fmla="*/ 17013 h 3252381"/>
                <a:gd name="connsiteX4" fmla="*/ 4268520 w 4268520"/>
                <a:gd name="connsiteY4" fmla="*/ 1011935 h 3252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520" h="3252381">
                  <a:moveTo>
                    <a:pt x="0" y="3252381"/>
                  </a:moveTo>
                  <a:cubicBezTo>
                    <a:pt x="127097" y="2228092"/>
                    <a:pt x="363728" y="332045"/>
                    <a:pt x="749580" y="154610"/>
                  </a:cubicBezTo>
                  <a:cubicBezTo>
                    <a:pt x="1078614" y="0"/>
                    <a:pt x="1933461" y="1148971"/>
                    <a:pt x="2450183" y="1128363"/>
                  </a:cubicBezTo>
                  <a:cubicBezTo>
                    <a:pt x="3022570" y="1138239"/>
                    <a:pt x="3225087" y="109295"/>
                    <a:pt x="3619767" y="17013"/>
                  </a:cubicBezTo>
                  <a:cubicBezTo>
                    <a:pt x="3849940" y="24620"/>
                    <a:pt x="4119721" y="498436"/>
                    <a:pt x="4268520" y="101193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太陽 6"/>
            <p:cNvSpPr/>
            <p:nvPr/>
          </p:nvSpPr>
          <p:spPr>
            <a:xfrm>
              <a:off x="1043608" y="4877693"/>
              <a:ext cx="360040" cy="360040"/>
            </a:xfrm>
            <a:prstGeom prst="sun">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太陽 7"/>
            <p:cNvSpPr/>
            <p:nvPr/>
          </p:nvSpPr>
          <p:spPr>
            <a:xfrm>
              <a:off x="1043608" y="6130404"/>
              <a:ext cx="360040" cy="360040"/>
            </a:xfrm>
            <a:prstGeom prst="sun">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太陽 8"/>
            <p:cNvSpPr/>
            <p:nvPr/>
          </p:nvSpPr>
          <p:spPr>
            <a:xfrm>
              <a:off x="1043608" y="6854676"/>
              <a:ext cx="360040" cy="360040"/>
            </a:xfrm>
            <a:prstGeom prst="sun">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2266950" y="5893794"/>
              <a:ext cx="942975" cy="868412"/>
            </a:xfrm>
            <a:custGeom>
              <a:avLst/>
              <a:gdLst>
                <a:gd name="connsiteX0" fmla="*/ 0 w 942975"/>
                <a:gd name="connsiteY0" fmla="*/ 441325 h 1260475"/>
                <a:gd name="connsiteX1" fmla="*/ 390525 w 942975"/>
                <a:gd name="connsiteY1" fmla="*/ 136525 h 1260475"/>
                <a:gd name="connsiteX2" fmla="*/ 942975 w 942975"/>
                <a:gd name="connsiteY2" fmla="*/ 1260475 h 1260475"/>
                <a:gd name="connsiteX0" fmla="*/ 0 w 942975"/>
                <a:gd name="connsiteY0" fmla="*/ 0 h 819150"/>
                <a:gd name="connsiteX1" fmla="*/ 942975 w 942975"/>
                <a:gd name="connsiteY1" fmla="*/ 819150 h 819150"/>
                <a:gd name="connsiteX0" fmla="*/ 0 w 942975"/>
                <a:gd name="connsiteY0" fmla="*/ 0 h 819150"/>
                <a:gd name="connsiteX1" fmla="*/ 942975 w 942975"/>
                <a:gd name="connsiteY1" fmla="*/ 819150 h 819150"/>
                <a:gd name="connsiteX0" fmla="*/ 0 w 942975"/>
                <a:gd name="connsiteY0" fmla="*/ 0 h 841747"/>
                <a:gd name="connsiteX1" fmla="*/ 942975 w 942975"/>
                <a:gd name="connsiteY1" fmla="*/ 819150 h 841747"/>
                <a:gd name="connsiteX0" fmla="*/ 0 w 942975"/>
                <a:gd name="connsiteY0" fmla="*/ 0 h 841747"/>
                <a:gd name="connsiteX1" fmla="*/ 942975 w 942975"/>
                <a:gd name="connsiteY1" fmla="*/ 819150 h 841747"/>
                <a:gd name="connsiteX0" fmla="*/ 0 w 942975"/>
                <a:gd name="connsiteY0" fmla="*/ 0 h 868412"/>
                <a:gd name="connsiteX1" fmla="*/ 942975 w 942975"/>
                <a:gd name="connsiteY1" fmla="*/ 819150 h 868412"/>
              </a:gdLst>
              <a:ahLst/>
              <a:cxnLst>
                <a:cxn ang="0">
                  <a:pos x="connsiteX0" y="connsiteY0"/>
                </a:cxn>
                <a:cxn ang="0">
                  <a:pos x="connsiteX1" y="connsiteY1"/>
                </a:cxn>
              </a:cxnLst>
              <a:rect l="l" t="t" r="r" b="b"/>
              <a:pathLst>
                <a:path w="942975" h="868412">
                  <a:moveTo>
                    <a:pt x="0" y="0"/>
                  </a:moveTo>
                  <a:cubicBezTo>
                    <a:pt x="223019" y="112241"/>
                    <a:pt x="645939" y="868412"/>
                    <a:pt x="942975" y="81915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フリーフォーム 10"/>
            <p:cNvSpPr/>
            <p:nvPr/>
          </p:nvSpPr>
          <p:spPr>
            <a:xfrm>
              <a:off x="2262188" y="6908206"/>
              <a:ext cx="942975" cy="625104"/>
            </a:xfrm>
            <a:custGeom>
              <a:avLst/>
              <a:gdLst>
                <a:gd name="connsiteX0" fmla="*/ 0 w 942975"/>
                <a:gd name="connsiteY0" fmla="*/ 0 h 595312"/>
                <a:gd name="connsiteX1" fmla="*/ 942975 w 942975"/>
                <a:gd name="connsiteY1" fmla="*/ 595312 h 595312"/>
                <a:gd name="connsiteX0" fmla="*/ 0 w 942975"/>
                <a:gd name="connsiteY0" fmla="*/ 0 h 614239"/>
                <a:gd name="connsiteX1" fmla="*/ 942975 w 942975"/>
                <a:gd name="connsiteY1" fmla="*/ 595312 h 614239"/>
                <a:gd name="connsiteX0" fmla="*/ 0 w 942975"/>
                <a:gd name="connsiteY0" fmla="*/ 0 h 614239"/>
                <a:gd name="connsiteX1" fmla="*/ 942975 w 942975"/>
                <a:gd name="connsiteY1" fmla="*/ 595312 h 614239"/>
                <a:gd name="connsiteX0" fmla="*/ 0 w 942975"/>
                <a:gd name="connsiteY0" fmla="*/ 0 h 625104"/>
                <a:gd name="connsiteX1" fmla="*/ 942975 w 942975"/>
                <a:gd name="connsiteY1" fmla="*/ 595312 h 625104"/>
              </a:gdLst>
              <a:ahLst/>
              <a:cxnLst>
                <a:cxn ang="0">
                  <a:pos x="connsiteX0" y="connsiteY0"/>
                </a:cxn>
                <a:cxn ang="0">
                  <a:pos x="connsiteX1" y="connsiteY1"/>
                </a:cxn>
              </a:cxnLst>
              <a:rect l="l" t="t" r="r" b="b"/>
              <a:pathLst>
                <a:path w="942975" h="625104">
                  <a:moveTo>
                    <a:pt x="0" y="0"/>
                  </a:moveTo>
                  <a:cubicBezTo>
                    <a:pt x="316012" y="217487"/>
                    <a:pt x="622127" y="625104"/>
                    <a:pt x="942975" y="595312"/>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フリーフォーム 11"/>
            <p:cNvSpPr/>
            <p:nvPr/>
          </p:nvSpPr>
          <p:spPr>
            <a:xfrm>
              <a:off x="2266950" y="7455892"/>
              <a:ext cx="938213" cy="414338"/>
            </a:xfrm>
            <a:custGeom>
              <a:avLst/>
              <a:gdLst>
                <a:gd name="connsiteX0" fmla="*/ 0 w 938213"/>
                <a:gd name="connsiteY0" fmla="*/ 0 h 414338"/>
                <a:gd name="connsiteX1" fmla="*/ 938213 w 938213"/>
                <a:gd name="connsiteY1" fmla="*/ 414338 h 414338"/>
                <a:gd name="connsiteX0" fmla="*/ 0 w 938213"/>
                <a:gd name="connsiteY0" fmla="*/ 0 h 414338"/>
                <a:gd name="connsiteX1" fmla="*/ 938213 w 938213"/>
                <a:gd name="connsiteY1" fmla="*/ 414338 h 414338"/>
              </a:gdLst>
              <a:ahLst/>
              <a:cxnLst>
                <a:cxn ang="0">
                  <a:pos x="connsiteX0" y="connsiteY0"/>
                </a:cxn>
                <a:cxn ang="0">
                  <a:pos x="connsiteX1" y="connsiteY1"/>
                </a:cxn>
              </a:cxnLst>
              <a:rect l="l" t="t" r="r" b="b"/>
              <a:pathLst>
                <a:path w="938213" h="414338">
                  <a:moveTo>
                    <a:pt x="0" y="0"/>
                  </a:moveTo>
                  <a:cubicBezTo>
                    <a:pt x="312738" y="138113"/>
                    <a:pt x="562397" y="313953"/>
                    <a:pt x="938213" y="414338"/>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フリーフォーム 12"/>
            <p:cNvSpPr/>
            <p:nvPr/>
          </p:nvSpPr>
          <p:spPr>
            <a:xfrm>
              <a:off x="4205289" y="6584355"/>
              <a:ext cx="396429" cy="1238250"/>
            </a:xfrm>
            <a:custGeom>
              <a:avLst/>
              <a:gdLst>
                <a:gd name="connsiteX0" fmla="*/ 0 w 371475"/>
                <a:gd name="connsiteY0" fmla="*/ 0 h 1238250"/>
                <a:gd name="connsiteX1" fmla="*/ 371475 w 371475"/>
                <a:gd name="connsiteY1" fmla="*/ 1238250 h 1238250"/>
                <a:gd name="connsiteX0" fmla="*/ 0 w 391666"/>
                <a:gd name="connsiteY0" fmla="*/ 0 h 1238250"/>
                <a:gd name="connsiteX1" fmla="*/ 371475 w 391666"/>
                <a:gd name="connsiteY1" fmla="*/ 1238250 h 1238250"/>
                <a:gd name="connsiteX0" fmla="*/ 0 w 391666"/>
                <a:gd name="connsiteY0" fmla="*/ 0 h 1238250"/>
                <a:gd name="connsiteX1" fmla="*/ 371475 w 391666"/>
                <a:gd name="connsiteY1" fmla="*/ 1238250 h 1238250"/>
                <a:gd name="connsiteX0" fmla="*/ 0 w 396429"/>
                <a:gd name="connsiteY0" fmla="*/ 0 h 1238250"/>
                <a:gd name="connsiteX1" fmla="*/ 371475 w 396429"/>
                <a:gd name="connsiteY1" fmla="*/ 1238250 h 1238250"/>
                <a:gd name="connsiteX0" fmla="*/ 0 w 396429"/>
                <a:gd name="connsiteY0" fmla="*/ 0 h 1238250"/>
                <a:gd name="connsiteX1" fmla="*/ 371475 w 396429"/>
                <a:gd name="connsiteY1" fmla="*/ 1238250 h 1238250"/>
              </a:gdLst>
              <a:ahLst/>
              <a:cxnLst>
                <a:cxn ang="0">
                  <a:pos x="connsiteX0" y="connsiteY0"/>
                </a:cxn>
                <a:cxn ang="0">
                  <a:pos x="connsiteX1" y="connsiteY1"/>
                </a:cxn>
              </a:cxnLst>
              <a:rect l="l" t="t" r="r" b="b"/>
              <a:pathLst>
                <a:path w="396429" h="1238250">
                  <a:moveTo>
                    <a:pt x="0" y="0"/>
                  </a:moveTo>
                  <a:cubicBezTo>
                    <a:pt x="292795" y="287016"/>
                    <a:pt x="396429" y="711399"/>
                    <a:pt x="371475" y="123825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フリーフォーム 13"/>
            <p:cNvSpPr/>
            <p:nvPr/>
          </p:nvSpPr>
          <p:spPr>
            <a:xfrm>
              <a:off x="4210050" y="7227292"/>
              <a:ext cx="366713" cy="590550"/>
            </a:xfrm>
            <a:custGeom>
              <a:avLst/>
              <a:gdLst>
                <a:gd name="connsiteX0" fmla="*/ 0 w 366713"/>
                <a:gd name="connsiteY0" fmla="*/ 0 h 590550"/>
                <a:gd name="connsiteX1" fmla="*/ 366713 w 366713"/>
                <a:gd name="connsiteY1" fmla="*/ 590550 h 590550"/>
                <a:gd name="connsiteX0" fmla="*/ 0 w 366713"/>
                <a:gd name="connsiteY0" fmla="*/ 0 h 590550"/>
                <a:gd name="connsiteX1" fmla="*/ 366713 w 366713"/>
                <a:gd name="connsiteY1" fmla="*/ 590550 h 590550"/>
                <a:gd name="connsiteX0" fmla="*/ 0 w 366713"/>
                <a:gd name="connsiteY0" fmla="*/ 0 h 590550"/>
                <a:gd name="connsiteX1" fmla="*/ 366713 w 366713"/>
                <a:gd name="connsiteY1" fmla="*/ 590550 h 590550"/>
              </a:gdLst>
              <a:ahLst/>
              <a:cxnLst>
                <a:cxn ang="0">
                  <a:pos x="connsiteX0" y="connsiteY0"/>
                </a:cxn>
                <a:cxn ang="0">
                  <a:pos x="connsiteX1" y="connsiteY1"/>
                </a:cxn>
              </a:cxnLst>
              <a:rect l="l" t="t" r="r" b="b"/>
              <a:pathLst>
                <a:path w="366713" h="590550">
                  <a:moveTo>
                    <a:pt x="0" y="0"/>
                  </a:moveTo>
                  <a:cubicBezTo>
                    <a:pt x="114425" y="89223"/>
                    <a:pt x="259904" y="308174"/>
                    <a:pt x="366713" y="59055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フリーフォーム 14"/>
            <p:cNvSpPr/>
            <p:nvPr/>
          </p:nvSpPr>
          <p:spPr>
            <a:xfrm>
              <a:off x="4210050" y="7393980"/>
              <a:ext cx="361950" cy="428625"/>
            </a:xfrm>
            <a:custGeom>
              <a:avLst/>
              <a:gdLst>
                <a:gd name="connsiteX0" fmla="*/ 0 w 361950"/>
                <a:gd name="connsiteY0" fmla="*/ 0 h 428625"/>
                <a:gd name="connsiteX1" fmla="*/ 361950 w 361950"/>
                <a:gd name="connsiteY1" fmla="*/ 428625 h 428625"/>
                <a:gd name="connsiteX0" fmla="*/ 0 w 361950"/>
                <a:gd name="connsiteY0" fmla="*/ 0 h 428625"/>
                <a:gd name="connsiteX1" fmla="*/ 361950 w 361950"/>
                <a:gd name="connsiteY1" fmla="*/ 428625 h 428625"/>
                <a:gd name="connsiteX0" fmla="*/ 0 w 361950"/>
                <a:gd name="connsiteY0" fmla="*/ 0 h 428625"/>
                <a:gd name="connsiteX1" fmla="*/ 361950 w 361950"/>
                <a:gd name="connsiteY1" fmla="*/ 428625 h 428625"/>
              </a:gdLst>
              <a:ahLst/>
              <a:cxnLst>
                <a:cxn ang="0">
                  <a:pos x="connsiteX0" y="connsiteY0"/>
                </a:cxn>
                <a:cxn ang="0">
                  <a:pos x="connsiteX1" y="connsiteY1"/>
                </a:cxn>
              </a:cxnLst>
              <a:rect l="l" t="t" r="r" b="b"/>
              <a:pathLst>
                <a:path w="361950" h="428625">
                  <a:moveTo>
                    <a:pt x="0" y="0"/>
                  </a:moveTo>
                  <a:cubicBezTo>
                    <a:pt x="136649" y="77540"/>
                    <a:pt x="313879" y="276424"/>
                    <a:pt x="361950" y="42862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6" name="直線コネクタ 15"/>
            <p:cNvCxnSpPr/>
            <p:nvPr/>
          </p:nvCxnSpPr>
          <p:spPr>
            <a:xfrm>
              <a:off x="1485900" y="5198467"/>
              <a:ext cx="1704975" cy="1504950"/>
            </a:xfrm>
            <a:prstGeom prst="line">
              <a:avLst/>
            </a:prstGeom>
            <a:ln w="12700">
              <a:solidFill>
                <a:srgbClr val="CC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485900" y="6427192"/>
              <a:ext cx="1714500" cy="1066800"/>
            </a:xfrm>
            <a:prstGeom prst="line">
              <a:avLst/>
            </a:prstGeom>
            <a:ln w="12700">
              <a:solidFill>
                <a:srgbClr val="CC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485900" y="7112992"/>
              <a:ext cx="1704975" cy="752475"/>
            </a:xfrm>
            <a:prstGeom prst="line">
              <a:avLst/>
            </a:prstGeom>
            <a:ln w="12700">
              <a:solidFill>
                <a:srgbClr val="CC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0" name="Picture 14" descr="シェーディング4">
            <a:extLst>
              <a:ext uri="{FF2B5EF4-FFF2-40B4-BE49-F238E27FC236}">
                <a16:creationId xmlns:a16="http://schemas.microsoft.com/office/drawing/2014/main" id="{446B735D-9BCD-490D-9C96-5230C176B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48680"/>
            <a:ext cx="2159000" cy="19700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4" descr="shading2">
            <a:extLst>
              <a:ext uri="{FF2B5EF4-FFF2-40B4-BE49-F238E27FC236}">
                <a16:creationId xmlns:a16="http://schemas.microsoft.com/office/drawing/2014/main" id="{B82BB7E1-63B2-4B3F-BB52-8405E91DF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525611"/>
            <a:ext cx="3067050" cy="13192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5" descr="shading3">
            <a:extLst>
              <a:ext uri="{FF2B5EF4-FFF2-40B4-BE49-F238E27FC236}">
                <a16:creationId xmlns:a16="http://schemas.microsoft.com/office/drawing/2014/main" id="{7E5AE5D0-6A8C-4D7F-B882-9D9E8C5B2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1346" y="2276872"/>
            <a:ext cx="1835150" cy="3081337"/>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325D3D92-9AAC-43B7-9307-AE7015A57078}"/>
              </a:ext>
            </a:extLst>
          </p:cNvPr>
          <p:cNvSpPr txBox="1"/>
          <p:nvPr/>
        </p:nvSpPr>
        <p:spPr>
          <a:xfrm>
            <a:off x="4716016" y="4581128"/>
            <a:ext cx="1560042" cy="369332"/>
          </a:xfrm>
          <a:prstGeom prst="rect">
            <a:avLst/>
          </a:prstGeom>
          <a:noFill/>
        </p:spPr>
        <p:txBody>
          <a:bodyPr wrap="none" rtlCol="0">
            <a:spAutoFit/>
          </a:bodyPr>
          <a:lstStyle/>
          <a:p>
            <a:r>
              <a:rPr kumimoji="1" lang="ja-JP" altLang="en-US" dirty="0"/>
              <a:t>法線がゆがむ</a:t>
            </a:r>
          </a:p>
        </p:txBody>
      </p:sp>
    </p:spTree>
    <p:extLst>
      <p:ext uri="{BB962C8B-B14F-4D97-AF65-F5344CB8AC3E}">
        <p14:creationId xmlns:p14="http://schemas.microsoft.com/office/powerpoint/2010/main" val="2266266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遮蔽境界</a:t>
            </a:r>
          </a:p>
        </p:txBody>
      </p:sp>
      <p:sp>
        <p:nvSpPr>
          <p:cNvPr id="16" name="フリーフォーム 15"/>
          <p:cNvSpPr/>
          <p:nvPr/>
        </p:nvSpPr>
        <p:spPr bwMode="auto">
          <a:xfrm>
            <a:off x="953708" y="2257567"/>
            <a:ext cx="2683241" cy="1904090"/>
          </a:xfrm>
          <a:custGeom>
            <a:avLst/>
            <a:gdLst>
              <a:gd name="connsiteX0" fmla="*/ 1182822 w 2728504"/>
              <a:gd name="connsiteY0" fmla="*/ 912118 h 1932939"/>
              <a:gd name="connsiteX1" fmla="*/ 567827 w 2728504"/>
              <a:gd name="connsiteY1" fmla="*/ 394228 h 1932939"/>
              <a:gd name="connsiteX2" fmla="*/ 25661 w 2728504"/>
              <a:gd name="connsiteY2" fmla="*/ 1090143 h 1932939"/>
              <a:gd name="connsiteX3" fmla="*/ 1425583 w 2728504"/>
              <a:gd name="connsiteY3" fmla="*/ 1931715 h 1932939"/>
              <a:gd name="connsiteX4" fmla="*/ 2720309 w 2728504"/>
              <a:gd name="connsiteY4" fmla="*/ 895934 h 1932939"/>
              <a:gd name="connsiteX5" fmla="*/ 1935381 w 2728504"/>
              <a:gd name="connsiteY5" fmla="*/ 5810 h 1932939"/>
              <a:gd name="connsiteX6" fmla="*/ 1085718 w 2728504"/>
              <a:gd name="connsiteY6" fmla="*/ 580345 h 1932939"/>
              <a:gd name="connsiteX0" fmla="*/ 1180426 w 2728489"/>
              <a:gd name="connsiteY0" fmla="*/ 916880 h 1932939"/>
              <a:gd name="connsiteX1" fmla="*/ 567812 w 2728489"/>
              <a:gd name="connsiteY1" fmla="*/ 394228 h 1932939"/>
              <a:gd name="connsiteX2" fmla="*/ 25646 w 2728489"/>
              <a:gd name="connsiteY2" fmla="*/ 1090143 h 1932939"/>
              <a:gd name="connsiteX3" fmla="*/ 1425568 w 2728489"/>
              <a:gd name="connsiteY3" fmla="*/ 1931715 h 1932939"/>
              <a:gd name="connsiteX4" fmla="*/ 2720294 w 2728489"/>
              <a:gd name="connsiteY4" fmla="*/ 895934 h 1932939"/>
              <a:gd name="connsiteX5" fmla="*/ 1935366 w 2728489"/>
              <a:gd name="connsiteY5" fmla="*/ 5810 h 1932939"/>
              <a:gd name="connsiteX6" fmla="*/ 1085703 w 2728489"/>
              <a:gd name="connsiteY6" fmla="*/ 580345 h 1932939"/>
              <a:gd name="connsiteX0" fmla="*/ 1180002 w 2728065"/>
              <a:gd name="connsiteY0" fmla="*/ 916880 h 1932945"/>
              <a:gd name="connsiteX1" fmla="*/ 572151 w 2728065"/>
              <a:gd name="connsiteY1" fmla="*/ 377559 h 1932945"/>
              <a:gd name="connsiteX2" fmla="*/ 25222 w 2728065"/>
              <a:gd name="connsiteY2" fmla="*/ 1090143 h 1932945"/>
              <a:gd name="connsiteX3" fmla="*/ 1425144 w 2728065"/>
              <a:gd name="connsiteY3" fmla="*/ 1931715 h 1932945"/>
              <a:gd name="connsiteX4" fmla="*/ 2719870 w 2728065"/>
              <a:gd name="connsiteY4" fmla="*/ 895934 h 1932945"/>
              <a:gd name="connsiteX5" fmla="*/ 1934942 w 2728065"/>
              <a:gd name="connsiteY5" fmla="*/ 5810 h 1932945"/>
              <a:gd name="connsiteX6" fmla="*/ 1085279 w 2728065"/>
              <a:gd name="connsiteY6" fmla="*/ 580345 h 1932945"/>
              <a:gd name="connsiteX0" fmla="*/ 1163924 w 2711987"/>
              <a:gd name="connsiteY0" fmla="*/ 916880 h 1931923"/>
              <a:gd name="connsiteX1" fmla="*/ 556073 w 2711987"/>
              <a:gd name="connsiteY1" fmla="*/ 377559 h 1931923"/>
              <a:gd name="connsiteX2" fmla="*/ 25813 w 2711987"/>
              <a:gd name="connsiteY2" fmla="*/ 980605 h 1931923"/>
              <a:gd name="connsiteX3" fmla="*/ 1409066 w 2711987"/>
              <a:gd name="connsiteY3" fmla="*/ 1931715 h 1931923"/>
              <a:gd name="connsiteX4" fmla="*/ 2703792 w 2711987"/>
              <a:gd name="connsiteY4" fmla="*/ 895934 h 1931923"/>
              <a:gd name="connsiteX5" fmla="*/ 1918864 w 2711987"/>
              <a:gd name="connsiteY5" fmla="*/ 5810 h 1931923"/>
              <a:gd name="connsiteX6" fmla="*/ 1069201 w 2711987"/>
              <a:gd name="connsiteY6" fmla="*/ 580345 h 1931923"/>
              <a:gd name="connsiteX0" fmla="*/ 1162116 w 2711295"/>
              <a:gd name="connsiteY0" fmla="*/ 916880 h 1905736"/>
              <a:gd name="connsiteX1" fmla="*/ 554265 w 2711295"/>
              <a:gd name="connsiteY1" fmla="*/ 377559 h 1905736"/>
              <a:gd name="connsiteX2" fmla="*/ 24005 w 2711295"/>
              <a:gd name="connsiteY2" fmla="*/ 980605 h 1905736"/>
              <a:gd name="connsiteX3" fmla="*/ 1369158 w 2711295"/>
              <a:gd name="connsiteY3" fmla="*/ 1905521 h 1905736"/>
              <a:gd name="connsiteX4" fmla="*/ 2701984 w 2711295"/>
              <a:gd name="connsiteY4" fmla="*/ 895934 h 1905736"/>
              <a:gd name="connsiteX5" fmla="*/ 1917056 w 2711295"/>
              <a:gd name="connsiteY5" fmla="*/ 5810 h 1905736"/>
              <a:gd name="connsiteX6" fmla="*/ 1067393 w 2711295"/>
              <a:gd name="connsiteY6" fmla="*/ 580345 h 1905736"/>
              <a:gd name="connsiteX0" fmla="*/ 1162116 w 2714173"/>
              <a:gd name="connsiteY0" fmla="*/ 915978 h 1905002"/>
              <a:gd name="connsiteX1" fmla="*/ 554265 w 2714173"/>
              <a:gd name="connsiteY1" fmla="*/ 376657 h 1905002"/>
              <a:gd name="connsiteX2" fmla="*/ 24005 w 2714173"/>
              <a:gd name="connsiteY2" fmla="*/ 979703 h 1905002"/>
              <a:gd name="connsiteX3" fmla="*/ 1369158 w 2714173"/>
              <a:gd name="connsiteY3" fmla="*/ 1904619 h 1905002"/>
              <a:gd name="connsiteX4" fmla="*/ 2704896 w 2714173"/>
              <a:gd name="connsiteY4" fmla="*/ 865911 h 1905002"/>
              <a:gd name="connsiteX5" fmla="*/ 1917056 w 2714173"/>
              <a:gd name="connsiteY5" fmla="*/ 4908 h 1905002"/>
              <a:gd name="connsiteX6" fmla="*/ 1067393 w 2714173"/>
              <a:gd name="connsiteY6" fmla="*/ 579443 h 1905002"/>
              <a:gd name="connsiteX0" fmla="*/ 1162116 w 2711478"/>
              <a:gd name="connsiteY0" fmla="*/ 913106 h 1902130"/>
              <a:gd name="connsiteX1" fmla="*/ 554265 w 2711478"/>
              <a:gd name="connsiteY1" fmla="*/ 373785 h 1902130"/>
              <a:gd name="connsiteX2" fmla="*/ 24005 w 2711478"/>
              <a:gd name="connsiteY2" fmla="*/ 976831 h 1902130"/>
              <a:gd name="connsiteX3" fmla="*/ 1369158 w 2711478"/>
              <a:gd name="connsiteY3" fmla="*/ 1901747 h 1902130"/>
              <a:gd name="connsiteX4" fmla="*/ 2704896 w 2711478"/>
              <a:gd name="connsiteY4" fmla="*/ 863039 h 1902130"/>
              <a:gd name="connsiteX5" fmla="*/ 1847166 w 2711478"/>
              <a:gd name="connsiteY5" fmla="*/ 4948 h 1902130"/>
              <a:gd name="connsiteX6" fmla="*/ 1067393 w 2711478"/>
              <a:gd name="connsiteY6" fmla="*/ 576571 h 1902130"/>
              <a:gd name="connsiteX0" fmla="*/ 1162116 w 2711483"/>
              <a:gd name="connsiteY0" fmla="*/ 911528 h 1900552"/>
              <a:gd name="connsiteX1" fmla="*/ 554265 w 2711483"/>
              <a:gd name="connsiteY1" fmla="*/ 372207 h 1900552"/>
              <a:gd name="connsiteX2" fmla="*/ 24005 w 2711483"/>
              <a:gd name="connsiteY2" fmla="*/ 975253 h 1900552"/>
              <a:gd name="connsiteX3" fmla="*/ 1369158 w 2711483"/>
              <a:gd name="connsiteY3" fmla="*/ 1900169 h 1900552"/>
              <a:gd name="connsiteX4" fmla="*/ 2704896 w 2711483"/>
              <a:gd name="connsiteY4" fmla="*/ 861461 h 1900552"/>
              <a:gd name="connsiteX5" fmla="*/ 1847166 w 2711483"/>
              <a:gd name="connsiteY5" fmla="*/ 3370 h 1900552"/>
              <a:gd name="connsiteX6" fmla="*/ 1064481 w 2711483"/>
              <a:gd name="connsiteY6" fmla="*/ 615762 h 1900552"/>
              <a:gd name="connsiteX0" fmla="*/ 1162116 w 2711483"/>
              <a:gd name="connsiteY0" fmla="*/ 911528 h 1900552"/>
              <a:gd name="connsiteX1" fmla="*/ 554265 w 2711483"/>
              <a:gd name="connsiteY1" fmla="*/ 372207 h 1900552"/>
              <a:gd name="connsiteX2" fmla="*/ 24005 w 2711483"/>
              <a:gd name="connsiteY2" fmla="*/ 975253 h 1900552"/>
              <a:gd name="connsiteX3" fmla="*/ 1369158 w 2711483"/>
              <a:gd name="connsiteY3" fmla="*/ 1900169 h 1900552"/>
              <a:gd name="connsiteX4" fmla="*/ 2704896 w 2711483"/>
              <a:gd name="connsiteY4" fmla="*/ 861461 h 1900552"/>
              <a:gd name="connsiteX5" fmla="*/ 1847166 w 2711483"/>
              <a:gd name="connsiteY5" fmla="*/ 3370 h 1900552"/>
              <a:gd name="connsiteX6" fmla="*/ 1064481 w 2711483"/>
              <a:gd name="connsiteY6" fmla="*/ 615762 h 1900552"/>
              <a:gd name="connsiteX0" fmla="*/ 1164474 w 2713841"/>
              <a:gd name="connsiteY0" fmla="*/ 911528 h 1900552"/>
              <a:gd name="connsiteX1" fmla="*/ 556623 w 2713841"/>
              <a:gd name="connsiteY1" fmla="*/ 372207 h 1900552"/>
              <a:gd name="connsiteX2" fmla="*/ 26363 w 2713841"/>
              <a:gd name="connsiteY2" fmla="*/ 975253 h 1900552"/>
              <a:gd name="connsiteX3" fmla="*/ 1371516 w 2713841"/>
              <a:gd name="connsiteY3" fmla="*/ 1900169 h 1900552"/>
              <a:gd name="connsiteX4" fmla="*/ 2707254 w 2713841"/>
              <a:gd name="connsiteY4" fmla="*/ 861461 h 1900552"/>
              <a:gd name="connsiteX5" fmla="*/ 1849524 w 2713841"/>
              <a:gd name="connsiteY5" fmla="*/ 3370 h 1900552"/>
              <a:gd name="connsiteX6" fmla="*/ 1066839 w 2713841"/>
              <a:gd name="connsiteY6" fmla="*/ 615762 h 1900552"/>
              <a:gd name="connsiteX0" fmla="*/ 1138125 w 2687492"/>
              <a:gd name="connsiteY0" fmla="*/ 911528 h 1900592"/>
              <a:gd name="connsiteX1" fmla="*/ 530274 w 2687492"/>
              <a:gd name="connsiteY1" fmla="*/ 372207 h 1900592"/>
              <a:gd name="connsiteX2" fmla="*/ 14 w 2687492"/>
              <a:gd name="connsiteY2" fmla="*/ 975253 h 1900592"/>
              <a:gd name="connsiteX3" fmla="*/ 1345167 w 2687492"/>
              <a:gd name="connsiteY3" fmla="*/ 1900169 h 1900592"/>
              <a:gd name="connsiteX4" fmla="*/ 2680905 w 2687492"/>
              <a:gd name="connsiteY4" fmla="*/ 861461 h 1900592"/>
              <a:gd name="connsiteX5" fmla="*/ 1823175 w 2687492"/>
              <a:gd name="connsiteY5" fmla="*/ 3370 h 1900592"/>
              <a:gd name="connsiteX6" fmla="*/ 1040490 w 2687492"/>
              <a:gd name="connsiteY6" fmla="*/ 615762 h 1900592"/>
              <a:gd name="connsiteX0" fmla="*/ 1138125 w 2687492"/>
              <a:gd name="connsiteY0" fmla="*/ 911528 h 1900171"/>
              <a:gd name="connsiteX1" fmla="*/ 530274 w 2687492"/>
              <a:gd name="connsiteY1" fmla="*/ 372207 h 1900171"/>
              <a:gd name="connsiteX2" fmla="*/ 14 w 2687492"/>
              <a:gd name="connsiteY2" fmla="*/ 975253 h 1900171"/>
              <a:gd name="connsiteX3" fmla="*/ 1345167 w 2687492"/>
              <a:gd name="connsiteY3" fmla="*/ 1900169 h 1900171"/>
              <a:gd name="connsiteX4" fmla="*/ 2680905 w 2687492"/>
              <a:gd name="connsiteY4" fmla="*/ 861461 h 1900171"/>
              <a:gd name="connsiteX5" fmla="*/ 1823175 w 2687492"/>
              <a:gd name="connsiteY5" fmla="*/ 3370 h 1900171"/>
              <a:gd name="connsiteX6" fmla="*/ 1040490 w 2687492"/>
              <a:gd name="connsiteY6" fmla="*/ 615762 h 1900171"/>
              <a:gd name="connsiteX0" fmla="*/ 1138125 w 2680957"/>
              <a:gd name="connsiteY0" fmla="*/ 911528 h 1900171"/>
              <a:gd name="connsiteX1" fmla="*/ 530274 w 2680957"/>
              <a:gd name="connsiteY1" fmla="*/ 372207 h 1900171"/>
              <a:gd name="connsiteX2" fmla="*/ 14 w 2680957"/>
              <a:gd name="connsiteY2" fmla="*/ 975253 h 1900171"/>
              <a:gd name="connsiteX3" fmla="*/ 1345167 w 2680957"/>
              <a:gd name="connsiteY3" fmla="*/ 1900169 h 1900171"/>
              <a:gd name="connsiteX4" fmla="*/ 2680905 w 2680957"/>
              <a:gd name="connsiteY4" fmla="*/ 861461 h 1900171"/>
              <a:gd name="connsiteX5" fmla="*/ 1823175 w 2680957"/>
              <a:gd name="connsiteY5" fmla="*/ 3370 h 1900171"/>
              <a:gd name="connsiteX6" fmla="*/ 1040490 w 2680957"/>
              <a:gd name="connsiteY6" fmla="*/ 615762 h 1900171"/>
              <a:gd name="connsiteX0" fmla="*/ 1138125 w 2680957"/>
              <a:gd name="connsiteY0" fmla="*/ 908778 h 1897421"/>
              <a:gd name="connsiteX1" fmla="*/ 530274 w 2680957"/>
              <a:gd name="connsiteY1" fmla="*/ 369457 h 1897421"/>
              <a:gd name="connsiteX2" fmla="*/ 14 w 2680957"/>
              <a:gd name="connsiteY2" fmla="*/ 972503 h 1897421"/>
              <a:gd name="connsiteX3" fmla="*/ 1345167 w 2680957"/>
              <a:gd name="connsiteY3" fmla="*/ 1897419 h 1897421"/>
              <a:gd name="connsiteX4" fmla="*/ 2680905 w 2680957"/>
              <a:gd name="connsiteY4" fmla="*/ 858711 h 1897421"/>
              <a:gd name="connsiteX5" fmla="*/ 1823175 w 2680957"/>
              <a:gd name="connsiteY5" fmla="*/ 620 h 1897421"/>
              <a:gd name="connsiteX6" fmla="*/ 1040490 w 2680957"/>
              <a:gd name="connsiteY6" fmla="*/ 613012 h 1897421"/>
              <a:gd name="connsiteX0" fmla="*/ 1138125 w 2680957"/>
              <a:gd name="connsiteY0" fmla="*/ 908778 h 1897421"/>
              <a:gd name="connsiteX1" fmla="*/ 530274 w 2680957"/>
              <a:gd name="connsiteY1" fmla="*/ 369457 h 1897421"/>
              <a:gd name="connsiteX2" fmla="*/ 14 w 2680957"/>
              <a:gd name="connsiteY2" fmla="*/ 972503 h 1897421"/>
              <a:gd name="connsiteX3" fmla="*/ 1345167 w 2680957"/>
              <a:gd name="connsiteY3" fmla="*/ 1897419 h 1897421"/>
              <a:gd name="connsiteX4" fmla="*/ 2680905 w 2680957"/>
              <a:gd name="connsiteY4" fmla="*/ 858711 h 1897421"/>
              <a:gd name="connsiteX5" fmla="*/ 1823175 w 2680957"/>
              <a:gd name="connsiteY5" fmla="*/ 620 h 1897421"/>
              <a:gd name="connsiteX6" fmla="*/ 1040490 w 2680957"/>
              <a:gd name="connsiteY6" fmla="*/ 613012 h 1897421"/>
              <a:gd name="connsiteX0" fmla="*/ 1138125 w 2680957"/>
              <a:gd name="connsiteY0" fmla="*/ 908778 h 1897421"/>
              <a:gd name="connsiteX1" fmla="*/ 530274 w 2680957"/>
              <a:gd name="connsiteY1" fmla="*/ 369457 h 1897421"/>
              <a:gd name="connsiteX2" fmla="*/ 14 w 2680957"/>
              <a:gd name="connsiteY2" fmla="*/ 972503 h 1897421"/>
              <a:gd name="connsiteX3" fmla="*/ 1345167 w 2680957"/>
              <a:gd name="connsiteY3" fmla="*/ 1897419 h 1897421"/>
              <a:gd name="connsiteX4" fmla="*/ 2680905 w 2680957"/>
              <a:gd name="connsiteY4" fmla="*/ 858711 h 1897421"/>
              <a:gd name="connsiteX5" fmla="*/ 1823175 w 2680957"/>
              <a:gd name="connsiteY5" fmla="*/ 620 h 1897421"/>
              <a:gd name="connsiteX6" fmla="*/ 1040490 w 2680957"/>
              <a:gd name="connsiteY6" fmla="*/ 613012 h 1897421"/>
              <a:gd name="connsiteX0" fmla="*/ 1138125 w 2680957"/>
              <a:gd name="connsiteY0" fmla="*/ 908778 h 1897421"/>
              <a:gd name="connsiteX1" fmla="*/ 530274 w 2680957"/>
              <a:gd name="connsiteY1" fmla="*/ 369457 h 1897421"/>
              <a:gd name="connsiteX2" fmla="*/ 14 w 2680957"/>
              <a:gd name="connsiteY2" fmla="*/ 972503 h 1897421"/>
              <a:gd name="connsiteX3" fmla="*/ 1345167 w 2680957"/>
              <a:gd name="connsiteY3" fmla="*/ 1897419 h 1897421"/>
              <a:gd name="connsiteX4" fmla="*/ 2680905 w 2680957"/>
              <a:gd name="connsiteY4" fmla="*/ 858711 h 1897421"/>
              <a:gd name="connsiteX5" fmla="*/ 1823175 w 2680957"/>
              <a:gd name="connsiteY5" fmla="*/ 620 h 1897421"/>
              <a:gd name="connsiteX6" fmla="*/ 1040490 w 2680957"/>
              <a:gd name="connsiteY6" fmla="*/ 613012 h 1897421"/>
              <a:gd name="connsiteX0" fmla="*/ 1138194 w 2681026"/>
              <a:gd name="connsiteY0" fmla="*/ 908778 h 1897421"/>
              <a:gd name="connsiteX1" fmla="*/ 530343 w 2681026"/>
              <a:gd name="connsiteY1" fmla="*/ 369457 h 1897421"/>
              <a:gd name="connsiteX2" fmla="*/ 83 w 2681026"/>
              <a:gd name="connsiteY2" fmla="*/ 972503 h 1897421"/>
              <a:gd name="connsiteX3" fmla="*/ 1345236 w 2681026"/>
              <a:gd name="connsiteY3" fmla="*/ 1897419 h 1897421"/>
              <a:gd name="connsiteX4" fmla="*/ 2680974 w 2681026"/>
              <a:gd name="connsiteY4" fmla="*/ 858711 h 1897421"/>
              <a:gd name="connsiteX5" fmla="*/ 1823244 w 2681026"/>
              <a:gd name="connsiteY5" fmla="*/ 620 h 1897421"/>
              <a:gd name="connsiteX6" fmla="*/ 1040559 w 2681026"/>
              <a:gd name="connsiteY6" fmla="*/ 613012 h 1897421"/>
              <a:gd name="connsiteX0" fmla="*/ 1138245 w 2681110"/>
              <a:gd name="connsiteY0" fmla="*/ 908778 h 1897479"/>
              <a:gd name="connsiteX1" fmla="*/ 530394 w 2681110"/>
              <a:gd name="connsiteY1" fmla="*/ 369457 h 1897479"/>
              <a:gd name="connsiteX2" fmla="*/ 134 w 2681110"/>
              <a:gd name="connsiteY2" fmla="*/ 972503 h 1897479"/>
              <a:gd name="connsiteX3" fmla="*/ 1345287 w 2681110"/>
              <a:gd name="connsiteY3" fmla="*/ 1897419 h 1897479"/>
              <a:gd name="connsiteX4" fmla="*/ 2681025 w 2681110"/>
              <a:gd name="connsiteY4" fmla="*/ 858711 h 1897479"/>
              <a:gd name="connsiteX5" fmla="*/ 1823295 w 2681110"/>
              <a:gd name="connsiteY5" fmla="*/ 620 h 1897479"/>
              <a:gd name="connsiteX6" fmla="*/ 1040610 w 2681110"/>
              <a:gd name="connsiteY6" fmla="*/ 613012 h 1897479"/>
              <a:gd name="connsiteX0" fmla="*/ 1138245 w 2681094"/>
              <a:gd name="connsiteY0" fmla="*/ 908883 h 1897592"/>
              <a:gd name="connsiteX1" fmla="*/ 530394 w 2681094"/>
              <a:gd name="connsiteY1" fmla="*/ 369562 h 1897592"/>
              <a:gd name="connsiteX2" fmla="*/ 134 w 2681094"/>
              <a:gd name="connsiteY2" fmla="*/ 972608 h 1897592"/>
              <a:gd name="connsiteX3" fmla="*/ 1345287 w 2681094"/>
              <a:gd name="connsiteY3" fmla="*/ 1897524 h 1897592"/>
              <a:gd name="connsiteX4" fmla="*/ 2681025 w 2681094"/>
              <a:gd name="connsiteY4" fmla="*/ 858816 h 1897592"/>
              <a:gd name="connsiteX5" fmla="*/ 1823295 w 2681094"/>
              <a:gd name="connsiteY5" fmla="*/ 725 h 1897592"/>
              <a:gd name="connsiteX6" fmla="*/ 1040610 w 2681094"/>
              <a:gd name="connsiteY6" fmla="*/ 613117 h 1897592"/>
              <a:gd name="connsiteX0" fmla="*/ 1138245 w 2681097"/>
              <a:gd name="connsiteY0" fmla="*/ 909331 h 1898040"/>
              <a:gd name="connsiteX1" fmla="*/ 530394 w 2681097"/>
              <a:gd name="connsiteY1" fmla="*/ 370010 h 1898040"/>
              <a:gd name="connsiteX2" fmla="*/ 134 w 2681097"/>
              <a:gd name="connsiteY2" fmla="*/ 973056 h 1898040"/>
              <a:gd name="connsiteX3" fmla="*/ 1345287 w 2681097"/>
              <a:gd name="connsiteY3" fmla="*/ 1897972 h 1898040"/>
              <a:gd name="connsiteX4" fmla="*/ 2681025 w 2681097"/>
              <a:gd name="connsiteY4" fmla="*/ 859264 h 1898040"/>
              <a:gd name="connsiteX5" fmla="*/ 1823295 w 2681097"/>
              <a:gd name="connsiteY5" fmla="*/ 1173 h 1898040"/>
              <a:gd name="connsiteX6" fmla="*/ 1040610 w 2681097"/>
              <a:gd name="connsiteY6" fmla="*/ 613565 h 1898040"/>
              <a:gd name="connsiteX0" fmla="*/ 1138245 w 2681097"/>
              <a:gd name="connsiteY0" fmla="*/ 909331 h 1898040"/>
              <a:gd name="connsiteX1" fmla="*/ 530394 w 2681097"/>
              <a:gd name="connsiteY1" fmla="*/ 370010 h 1898040"/>
              <a:gd name="connsiteX2" fmla="*/ 134 w 2681097"/>
              <a:gd name="connsiteY2" fmla="*/ 973056 h 1898040"/>
              <a:gd name="connsiteX3" fmla="*/ 1345287 w 2681097"/>
              <a:gd name="connsiteY3" fmla="*/ 1897972 h 1898040"/>
              <a:gd name="connsiteX4" fmla="*/ 2681025 w 2681097"/>
              <a:gd name="connsiteY4" fmla="*/ 859264 h 1898040"/>
              <a:gd name="connsiteX5" fmla="*/ 1823295 w 2681097"/>
              <a:gd name="connsiteY5" fmla="*/ 1173 h 1898040"/>
              <a:gd name="connsiteX6" fmla="*/ 1040610 w 2681097"/>
              <a:gd name="connsiteY6" fmla="*/ 613565 h 1898040"/>
              <a:gd name="connsiteX0" fmla="*/ 1138245 w 2681097"/>
              <a:gd name="connsiteY0" fmla="*/ 909331 h 1898040"/>
              <a:gd name="connsiteX1" fmla="*/ 530394 w 2681097"/>
              <a:gd name="connsiteY1" fmla="*/ 370010 h 1898040"/>
              <a:gd name="connsiteX2" fmla="*/ 134 w 2681097"/>
              <a:gd name="connsiteY2" fmla="*/ 973056 h 1898040"/>
              <a:gd name="connsiteX3" fmla="*/ 1345287 w 2681097"/>
              <a:gd name="connsiteY3" fmla="*/ 1897972 h 1898040"/>
              <a:gd name="connsiteX4" fmla="*/ 2681025 w 2681097"/>
              <a:gd name="connsiteY4" fmla="*/ 859264 h 1898040"/>
              <a:gd name="connsiteX5" fmla="*/ 1823295 w 2681097"/>
              <a:gd name="connsiteY5" fmla="*/ 1173 h 1898040"/>
              <a:gd name="connsiteX6" fmla="*/ 1040610 w 2681097"/>
              <a:gd name="connsiteY6" fmla="*/ 613565 h 1898040"/>
              <a:gd name="connsiteX0" fmla="*/ 1138579 w 2681431"/>
              <a:gd name="connsiteY0" fmla="*/ 909331 h 1898040"/>
              <a:gd name="connsiteX1" fmla="*/ 530728 w 2681431"/>
              <a:gd name="connsiteY1" fmla="*/ 370010 h 1898040"/>
              <a:gd name="connsiteX2" fmla="*/ 468 w 2681431"/>
              <a:gd name="connsiteY2" fmla="*/ 973056 h 1898040"/>
              <a:gd name="connsiteX3" fmla="*/ 1345621 w 2681431"/>
              <a:gd name="connsiteY3" fmla="*/ 1897972 h 1898040"/>
              <a:gd name="connsiteX4" fmla="*/ 2681359 w 2681431"/>
              <a:gd name="connsiteY4" fmla="*/ 859264 h 1898040"/>
              <a:gd name="connsiteX5" fmla="*/ 1823629 w 2681431"/>
              <a:gd name="connsiteY5" fmla="*/ 1173 h 1898040"/>
              <a:gd name="connsiteX6" fmla="*/ 1040944 w 2681431"/>
              <a:gd name="connsiteY6" fmla="*/ 613565 h 1898040"/>
              <a:gd name="connsiteX0" fmla="*/ 1138581 w 2681433"/>
              <a:gd name="connsiteY0" fmla="*/ 909331 h 1900074"/>
              <a:gd name="connsiteX1" fmla="*/ 530730 w 2681433"/>
              <a:gd name="connsiteY1" fmla="*/ 370010 h 1900074"/>
              <a:gd name="connsiteX2" fmla="*/ 470 w 2681433"/>
              <a:gd name="connsiteY2" fmla="*/ 973056 h 1900074"/>
              <a:gd name="connsiteX3" fmla="*/ 1345623 w 2681433"/>
              <a:gd name="connsiteY3" fmla="*/ 1897972 h 1900074"/>
              <a:gd name="connsiteX4" fmla="*/ 2681361 w 2681433"/>
              <a:gd name="connsiteY4" fmla="*/ 859264 h 1900074"/>
              <a:gd name="connsiteX5" fmla="*/ 1823631 w 2681433"/>
              <a:gd name="connsiteY5" fmla="*/ 1173 h 1900074"/>
              <a:gd name="connsiteX6" fmla="*/ 1040946 w 2681433"/>
              <a:gd name="connsiteY6" fmla="*/ 613565 h 1900074"/>
              <a:gd name="connsiteX0" fmla="*/ 1138581 w 2688566"/>
              <a:gd name="connsiteY0" fmla="*/ 909363 h 1900106"/>
              <a:gd name="connsiteX1" fmla="*/ 530730 w 2688566"/>
              <a:gd name="connsiteY1" fmla="*/ 370042 h 1900106"/>
              <a:gd name="connsiteX2" fmla="*/ 470 w 2688566"/>
              <a:gd name="connsiteY2" fmla="*/ 973088 h 1900106"/>
              <a:gd name="connsiteX3" fmla="*/ 1345623 w 2688566"/>
              <a:gd name="connsiteY3" fmla="*/ 1898004 h 1900106"/>
              <a:gd name="connsiteX4" fmla="*/ 2681361 w 2688566"/>
              <a:gd name="connsiteY4" fmla="*/ 859296 h 1900106"/>
              <a:gd name="connsiteX5" fmla="*/ 1823631 w 2688566"/>
              <a:gd name="connsiteY5" fmla="*/ 1205 h 1900106"/>
              <a:gd name="connsiteX6" fmla="*/ 1040946 w 2688566"/>
              <a:gd name="connsiteY6" fmla="*/ 613597 h 1900106"/>
              <a:gd name="connsiteX0" fmla="*/ 1138581 w 2689171"/>
              <a:gd name="connsiteY0" fmla="*/ 912514 h 1903257"/>
              <a:gd name="connsiteX1" fmla="*/ 530730 w 2689171"/>
              <a:gd name="connsiteY1" fmla="*/ 373193 h 1903257"/>
              <a:gd name="connsiteX2" fmla="*/ 470 w 2689171"/>
              <a:gd name="connsiteY2" fmla="*/ 976239 h 1903257"/>
              <a:gd name="connsiteX3" fmla="*/ 1345623 w 2689171"/>
              <a:gd name="connsiteY3" fmla="*/ 1901155 h 1903257"/>
              <a:gd name="connsiteX4" fmla="*/ 2681361 w 2689171"/>
              <a:gd name="connsiteY4" fmla="*/ 862447 h 1903257"/>
              <a:gd name="connsiteX5" fmla="*/ 1823631 w 2689171"/>
              <a:gd name="connsiteY5" fmla="*/ 4356 h 1903257"/>
              <a:gd name="connsiteX6" fmla="*/ 1040946 w 2689171"/>
              <a:gd name="connsiteY6" fmla="*/ 616748 h 1903257"/>
              <a:gd name="connsiteX0" fmla="*/ 1140050 w 2690640"/>
              <a:gd name="connsiteY0" fmla="*/ 912514 h 1903295"/>
              <a:gd name="connsiteX1" fmla="*/ 532199 w 2690640"/>
              <a:gd name="connsiteY1" fmla="*/ 373193 h 1903295"/>
              <a:gd name="connsiteX2" fmla="*/ 1939 w 2690640"/>
              <a:gd name="connsiteY2" fmla="*/ 976239 h 1903295"/>
              <a:gd name="connsiteX3" fmla="*/ 1347092 w 2690640"/>
              <a:gd name="connsiteY3" fmla="*/ 1901155 h 1903295"/>
              <a:gd name="connsiteX4" fmla="*/ 2682830 w 2690640"/>
              <a:gd name="connsiteY4" fmla="*/ 862447 h 1903295"/>
              <a:gd name="connsiteX5" fmla="*/ 1825100 w 2690640"/>
              <a:gd name="connsiteY5" fmla="*/ 4356 h 1903295"/>
              <a:gd name="connsiteX6" fmla="*/ 1042415 w 2690640"/>
              <a:gd name="connsiteY6" fmla="*/ 616748 h 1903295"/>
              <a:gd name="connsiteX0" fmla="*/ 1139749 w 2690339"/>
              <a:gd name="connsiteY0" fmla="*/ 912514 h 1906388"/>
              <a:gd name="connsiteX1" fmla="*/ 531898 w 2690339"/>
              <a:gd name="connsiteY1" fmla="*/ 373193 h 1906388"/>
              <a:gd name="connsiteX2" fmla="*/ 1638 w 2690339"/>
              <a:gd name="connsiteY2" fmla="*/ 976239 h 1906388"/>
              <a:gd name="connsiteX3" fmla="*/ 1346791 w 2690339"/>
              <a:gd name="connsiteY3" fmla="*/ 1901155 h 1906388"/>
              <a:gd name="connsiteX4" fmla="*/ 2682529 w 2690339"/>
              <a:gd name="connsiteY4" fmla="*/ 862447 h 1906388"/>
              <a:gd name="connsiteX5" fmla="*/ 1824799 w 2690339"/>
              <a:gd name="connsiteY5" fmla="*/ 4356 h 1906388"/>
              <a:gd name="connsiteX6" fmla="*/ 1042114 w 2690339"/>
              <a:gd name="connsiteY6" fmla="*/ 616748 h 1906388"/>
              <a:gd name="connsiteX0" fmla="*/ 1139749 w 2683267"/>
              <a:gd name="connsiteY0" fmla="*/ 912489 h 1906363"/>
              <a:gd name="connsiteX1" fmla="*/ 531898 w 2683267"/>
              <a:gd name="connsiteY1" fmla="*/ 373168 h 1906363"/>
              <a:gd name="connsiteX2" fmla="*/ 1638 w 2683267"/>
              <a:gd name="connsiteY2" fmla="*/ 976214 h 1906363"/>
              <a:gd name="connsiteX3" fmla="*/ 1346791 w 2683267"/>
              <a:gd name="connsiteY3" fmla="*/ 1901130 h 1906363"/>
              <a:gd name="connsiteX4" fmla="*/ 2682529 w 2683267"/>
              <a:gd name="connsiteY4" fmla="*/ 862422 h 1906363"/>
              <a:gd name="connsiteX5" fmla="*/ 1824799 w 2683267"/>
              <a:gd name="connsiteY5" fmla="*/ 4331 h 1906363"/>
              <a:gd name="connsiteX6" fmla="*/ 1042114 w 2683267"/>
              <a:gd name="connsiteY6" fmla="*/ 616723 h 1906363"/>
              <a:gd name="connsiteX0" fmla="*/ 1139749 w 2683241"/>
              <a:gd name="connsiteY0" fmla="*/ 910216 h 1904090"/>
              <a:gd name="connsiteX1" fmla="*/ 531898 w 2683241"/>
              <a:gd name="connsiteY1" fmla="*/ 370895 h 1904090"/>
              <a:gd name="connsiteX2" fmla="*/ 1638 w 2683241"/>
              <a:gd name="connsiteY2" fmla="*/ 973941 h 1904090"/>
              <a:gd name="connsiteX3" fmla="*/ 1346791 w 2683241"/>
              <a:gd name="connsiteY3" fmla="*/ 1898857 h 1904090"/>
              <a:gd name="connsiteX4" fmla="*/ 2682529 w 2683241"/>
              <a:gd name="connsiteY4" fmla="*/ 860149 h 1904090"/>
              <a:gd name="connsiteX5" fmla="*/ 1824799 w 2683241"/>
              <a:gd name="connsiteY5" fmla="*/ 2058 h 1904090"/>
              <a:gd name="connsiteX6" fmla="*/ 1042114 w 2683241"/>
              <a:gd name="connsiteY6" fmla="*/ 614450 h 1904090"/>
              <a:gd name="connsiteX0" fmla="*/ 1139749 w 2683241"/>
              <a:gd name="connsiteY0" fmla="*/ 910216 h 1904090"/>
              <a:gd name="connsiteX1" fmla="*/ 531898 w 2683241"/>
              <a:gd name="connsiteY1" fmla="*/ 370895 h 1904090"/>
              <a:gd name="connsiteX2" fmla="*/ 1638 w 2683241"/>
              <a:gd name="connsiteY2" fmla="*/ 973941 h 1904090"/>
              <a:gd name="connsiteX3" fmla="*/ 1346791 w 2683241"/>
              <a:gd name="connsiteY3" fmla="*/ 1898857 h 1904090"/>
              <a:gd name="connsiteX4" fmla="*/ 2682529 w 2683241"/>
              <a:gd name="connsiteY4" fmla="*/ 860149 h 1904090"/>
              <a:gd name="connsiteX5" fmla="*/ 1824799 w 2683241"/>
              <a:gd name="connsiteY5" fmla="*/ 2058 h 1904090"/>
              <a:gd name="connsiteX6" fmla="*/ 1042114 w 2683241"/>
              <a:gd name="connsiteY6" fmla="*/ 614450 h 19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3241" h="1904090">
                <a:moveTo>
                  <a:pt x="1139749" y="910216"/>
                </a:moveTo>
                <a:cubicBezTo>
                  <a:pt x="998571" y="464621"/>
                  <a:pt x="791473" y="371922"/>
                  <a:pt x="531898" y="370895"/>
                </a:cubicBezTo>
                <a:cubicBezTo>
                  <a:pt x="272323" y="369868"/>
                  <a:pt x="40547" y="599885"/>
                  <a:pt x="1638" y="973941"/>
                </a:cubicBezTo>
                <a:cubicBezTo>
                  <a:pt x="-37271" y="1347997"/>
                  <a:pt x="623326" y="1967328"/>
                  <a:pt x="1346791" y="1898857"/>
                </a:cubicBezTo>
                <a:cubicBezTo>
                  <a:pt x="2070256" y="1830386"/>
                  <a:pt x="2661103" y="1342272"/>
                  <a:pt x="2682529" y="860149"/>
                </a:cubicBezTo>
                <a:cubicBezTo>
                  <a:pt x="2703955" y="378026"/>
                  <a:pt x="2237983" y="-32706"/>
                  <a:pt x="1824799" y="2058"/>
                </a:cubicBezTo>
                <a:cubicBezTo>
                  <a:pt x="1411615" y="36822"/>
                  <a:pt x="1173475" y="399895"/>
                  <a:pt x="1042114" y="6144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nvGrpSpPr>
          <p:cNvPr id="27" name="グループ化 26"/>
          <p:cNvGrpSpPr/>
          <p:nvPr/>
        </p:nvGrpSpPr>
        <p:grpSpPr>
          <a:xfrm>
            <a:off x="1874044" y="1340768"/>
            <a:ext cx="526256" cy="608659"/>
            <a:chOff x="1874044" y="1624954"/>
            <a:chExt cx="526256" cy="608659"/>
          </a:xfrm>
        </p:grpSpPr>
        <p:sp>
          <p:nvSpPr>
            <p:cNvPr id="17" name="フリーフォーム 16"/>
            <p:cNvSpPr/>
            <p:nvPr/>
          </p:nvSpPr>
          <p:spPr bwMode="auto">
            <a:xfrm>
              <a:off x="1994212" y="1624954"/>
              <a:ext cx="347117" cy="460112"/>
            </a:xfrm>
            <a:custGeom>
              <a:avLst/>
              <a:gdLst>
                <a:gd name="connsiteX0" fmla="*/ 0 w 346540"/>
                <a:gd name="connsiteY0" fmla="*/ 460115 h 460115"/>
                <a:gd name="connsiteX1" fmla="*/ 180550 w 346540"/>
                <a:gd name="connsiteY1" fmla="*/ 3 h 460115"/>
                <a:gd name="connsiteX2" fmla="*/ 346540 w 346540"/>
                <a:gd name="connsiteY2" fmla="*/ 454291 h 460115"/>
                <a:gd name="connsiteX0" fmla="*/ 0 w 346540"/>
                <a:gd name="connsiteY0" fmla="*/ 460115 h 460115"/>
                <a:gd name="connsiteX1" fmla="*/ 180550 w 346540"/>
                <a:gd name="connsiteY1" fmla="*/ 3 h 460115"/>
                <a:gd name="connsiteX2" fmla="*/ 346540 w 346540"/>
                <a:gd name="connsiteY2" fmla="*/ 454291 h 460115"/>
                <a:gd name="connsiteX0" fmla="*/ 0 w 346540"/>
                <a:gd name="connsiteY0" fmla="*/ 460115 h 460115"/>
                <a:gd name="connsiteX1" fmla="*/ 180550 w 346540"/>
                <a:gd name="connsiteY1" fmla="*/ 3 h 460115"/>
                <a:gd name="connsiteX2" fmla="*/ 346540 w 346540"/>
                <a:gd name="connsiteY2" fmla="*/ 454291 h 460115"/>
                <a:gd name="connsiteX0" fmla="*/ 0 w 346540"/>
                <a:gd name="connsiteY0" fmla="*/ 460115 h 460115"/>
                <a:gd name="connsiteX1" fmla="*/ 180550 w 346540"/>
                <a:gd name="connsiteY1" fmla="*/ 3 h 460115"/>
                <a:gd name="connsiteX2" fmla="*/ 346540 w 346540"/>
                <a:gd name="connsiteY2" fmla="*/ 454291 h 460115"/>
                <a:gd name="connsiteX0" fmla="*/ 0 w 346540"/>
                <a:gd name="connsiteY0" fmla="*/ 460112 h 460112"/>
                <a:gd name="connsiteX1" fmla="*/ 180550 w 346540"/>
                <a:gd name="connsiteY1" fmla="*/ 0 h 460112"/>
                <a:gd name="connsiteX2" fmla="*/ 346540 w 346540"/>
                <a:gd name="connsiteY2" fmla="*/ 454288 h 460112"/>
                <a:gd name="connsiteX0" fmla="*/ 0 w 346540"/>
                <a:gd name="connsiteY0" fmla="*/ 460112 h 460112"/>
                <a:gd name="connsiteX1" fmla="*/ 180550 w 346540"/>
                <a:gd name="connsiteY1" fmla="*/ 0 h 460112"/>
                <a:gd name="connsiteX2" fmla="*/ 346540 w 346540"/>
                <a:gd name="connsiteY2" fmla="*/ 454288 h 460112"/>
                <a:gd name="connsiteX0" fmla="*/ 0 w 346540"/>
                <a:gd name="connsiteY0" fmla="*/ 460112 h 460112"/>
                <a:gd name="connsiteX1" fmla="*/ 180550 w 346540"/>
                <a:gd name="connsiteY1" fmla="*/ 0 h 460112"/>
                <a:gd name="connsiteX2" fmla="*/ 346540 w 346540"/>
                <a:gd name="connsiteY2" fmla="*/ 454288 h 460112"/>
                <a:gd name="connsiteX0" fmla="*/ 0 w 346540"/>
                <a:gd name="connsiteY0" fmla="*/ 460112 h 460112"/>
                <a:gd name="connsiteX1" fmla="*/ 180550 w 346540"/>
                <a:gd name="connsiteY1" fmla="*/ 0 h 460112"/>
                <a:gd name="connsiteX2" fmla="*/ 346540 w 346540"/>
                <a:gd name="connsiteY2" fmla="*/ 454288 h 460112"/>
                <a:gd name="connsiteX0" fmla="*/ 0 w 346540"/>
                <a:gd name="connsiteY0" fmla="*/ 460112 h 460112"/>
                <a:gd name="connsiteX1" fmla="*/ 180550 w 346540"/>
                <a:gd name="connsiteY1" fmla="*/ 0 h 460112"/>
                <a:gd name="connsiteX2" fmla="*/ 346540 w 346540"/>
                <a:gd name="connsiteY2" fmla="*/ 454288 h 460112"/>
                <a:gd name="connsiteX0" fmla="*/ 577 w 347117"/>
                <a:gd name="connsiteY0" fmla="*/ 460112 h 460112"/>
                <a:gd name="connsiteX1" fmla="*/ 181127 w 347117"/>
                <a:gd name="connsiteY1" fmla="*/ 0 h 460112"/>
                <a:gd name="connsiteX2" fmla="*/ 347117 w 347117"/>
                <a:gd name="connsiteY2" fmla="*/ 454288 h 460112"/>
              </a:gdLst>
              <a:ahLst/>
              <a:cxnLst>
                <a:cxn ang="0">
                  <a:pos x="connsiteX0" y="connsiteY0"/>
                </a:cxn>
                <a:cxn ang="0">
                  <a:pos x="connsiteX1" y="connsiteY1"/>
                </a:cxn>
                <a:cxn ang="0">
                  <a:pos x="connsiteX2" y="connsiteY2"/>
                </a:cxn>
              </a:cxnLst>
              <a:rect l="l" t="t" r="r" b="b"/>
              <a:pathLst>
                <a:path w="347117" h="460112">
                  <a:moveTo>
                    <a:pt x="577" y="460112"/>
                  </a:moveTo>
                  <a:cubicBezTo>
                    <a:pt x="-9465" y="278166"/>
                    <a:pt x="113844" y="58122"/>
                    <a:pt x="181127" y="0"/>
                  </a:cubicBezTo>
                  <a:cubicBezTo>
                    <a:pt x="246028" y="53798"/>
                    <a:pt x="340625" y="274283"/>
                    <a:pt x="347117" y="454288"/>
                  </a:cubicBezTo>
                </a:path>
              </a:pathLst>
            </a:cu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8" name="フリーフォーム 17"/>
            <p:cNvSpPr/>
            <p:nvPr/>
          </p:nvSpPr>
          <p:spPr bwMode="auto">
            <a:xfrm>
              <a:off x="1928814" y="2088356"/>
              <a:ext cx="64698" cy="145257"/>
            </a:xfrm>
            <a:custGeom>
              <a:avLst/>
              <a:gdLst>
                <a:gd name="connsiteX0" fmla="*/ 64293 w 64293"/>
                <a:gd name="connsiteY0" fmla="*/ 0 h 145257"/>
                <a:gd name="connsiteX1" fmla="*/ 0 w 64293"/>
                <a:gd name="connsiteY1" fmla="*/ 145257 h 145257"/>
                <a:gd name="connsiteX0" fmla="*/ 64293 w 64625"/>
                <a:gd name="connsiteY0" fmla="*/ 0 h 145257"/>
                <a:gd name="connsiteX1" fmla="*/ 0 w 64625"/>
                <a:gd name="connsiteY1" fmla="*/ 145257 h 145257"/>
                <a:gd name="connsiteX0" fmla="*/ 64293 w 64698"/>
                <a:gd name="connsiteY0" fmla="*/ 0 h 145257"/>
                <a:gd name="connsiteX1" fmla="*/ 0 w 64698"/>
                <a:gd name="connsiteY1" fmla="*/ 145257 h 145257"/>
              </a:gdLst>
              <a:ahLst/>
              <a:cxnLst>
                <a:cxn ang="0">
                  <a:pos x="connsiteX0" y="connsiteY0"/>
                </a:cxn>
                <a:cxn ang="0">
                  <a:pos x="connsiteX1" y="connsiteY1"/>
                </a:cxn>
              </a:cxnLst>
              <a:rect l="l" t="t" r="r" b="b"/>
              <a:pathLst>
                <a:path w="64698" h="145257">
                  <a:moveTo>
                    <a:pt x="64293" y="0"/>
                  </a:moveTo>
                  <a:cubicBezTo>
                    <a:pt x="69056" y="53182"/>
                    <a:pt x="30956" y="101600"/>
                    <a:pt x="0" y="145257"/>
                  </a:cubicBezTo>
                </a:path>
              </a:pathLst>
            </a:cu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9" name="フリーフォーム 18"/>
            <p:cNvSpPr/>
            <p:nvPr/>
          </p:nvSpPr>
          <p:spPr bwMode="auto">
            <a:xfrm>
              <a:off x="1897856" y="2055019"/>
              <a:ext cx="95250" cy="92869"/>
            </a:xfrm>
            <a:custGeom>
              <a:avLst/>
              <a:gdLst>
                <a:gd name="connsiteX0" fmla="*/ 95250 w 95250"/>
                <a:gd name="connsiteY0" fmla="*/ 0 h 92869"/>
                <a:gd name="connsiteX1" fmla="*/ 0 w 95250"/>
                <a:gd name="connsiteY1" fmla="*/ 92869 h 92869"/>
                <a:gd name="connsiteX0" fmla="*/ 95250 w 95250"/>
                <a:gd name="connsiteY0" fmla="*/ 0 h 92869"/>
                <a:gd name="connsiteX1" fmla="*/ 0 w 95250"/>
                <a:gd name="connsiteY1" fmla="*/ 92869 h 92869"/>
                <a:gd name="connsiteX0" fmla="*/ 95250 w 95250"/>
                <a:gd name="connsiteY0" fmla="*/ 0 h 92869"/>
                <a:gd name="connsiteX1" fmla="*/ 0 w 95250"/>
                <a:gd name="connsiteY1" fmla="*/ 92869 h 92869"/>
              </a:gdLst>
              <a:ahLst/>
              <a:cxnLst>
                <a:cxn ang="0">
                  <a:pos x="connsiteX0" y="connsiteY0"/>
                </a:cxn>
                <a:cxn ang="0">
                  <a:pos x="connsiteX1" y="connsiteY1"/>
                </a:cxn>
              </a:cxnLst>
              <a:rect l="l" t="t" r="r" b="b"/>
              <a:pathLst>
                <a:path w="95250" h="92869">
                  <a:moveTo>
                    <a:pt x="95250" y="0"/>
                  </a:moveTo>
                  <a:cubicBezTo>
                    <a:pt x="80169" y="38100"/>
                    <a:pt x="38893" y="71438"/>
                    <a:pt x="0" y="92869"/>
                  </a:cubicBezTo>
                </a:path>
              </a:pathLst>
            </a:cu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0" name="フリーフォーム 19"/>
            <p:cNvSpPr/>
            <p:nvPr/>
          </p:nvSpPr>
          <p:spPr bwMode="auto">
            <a:xfrm>
              <a:off x="1874044" y="1983581"/>
              <a:ext cx="126206" cy="76200"/>
            </a:xfrm>
            <a:custGeom>
              <a:avLst/>
              <a:gdLst>
                <a:gd name="connsiteX0" fmla="*/ 126206 w 126206"/>
                <a:gd name="connsiteY0" fmla="*/ 0 h 76200"/>
                <a:gd name="connsiteX1" fmla="*/ 0 w 126206"/>
                <a:gd name="connsiteY1" fmla="*/ 76200 h 76200"/>
                <a:gd name="connsiteX0" fmla="*/ 126206 w 126206"/>
                <a:gd name="connsiteY0" fmla="*/ 0 h 76200"/>
                <a:gd name="connsiteX1" fmla="*/ 0 w 126206"/>
                <a:gd name="connsiteY1" fmla="*/ 76200 h 76200"/>
                <a:gd name="connsiteX0" fmla="*/ 126206 w 126206"/>
                <a:gd name="connsiteY0" fmla="*/ 0 h 76200"/>
                <a:gd name="connsiteX1" fmla="*/ 0 w 126206"/>
                <a:gd name="connsiteY1" fmla="*/ 76200 h 76200"/>
              </a:gdLst>
              <a:ahLst/>
              <a:cxnLst>
                <a:cxn ang="0">
                  <a:pos x="connsiteX0" y="connsiteY0"/>
                </a:cxn>
                <a:cxn ang="0">
                  <a:pos x="connsiteX1" y="connsiteY1"/>
                </a:cxn>
              </a:cxnLst>
              <a:rect l="l" t="t" r="r" b="b"/>
              <a:pathLst>
                <a:path w="126206" h="76200">
                  <a:moveTo>
                    <a:pt x="126206" y="0"/>
                  </a:moveTo>
                  <a:cubicBezTo>
                    <a:pt x="91280" y="37306"/>
                    <a:pt x="42069" y="65088"/>
                    <a:pt x="0" y="76200"/>
                  </a:cubicBezTo>
                </a:path>
              </a:pathLst>
            </a:cu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1" name="フリーフォーム 20"/>
            <p:cNvSpPr/>
            <p:nvPr/>
          </p:nvSpPr>
          <p:spPr bwMode="auto">
            <a:xfrm>
              <a:off x="2340769" y="2076450"/>
              <a:ext cx="45244" cy="97631"/>
            </a:xfrm>
            <a:custGeom>
              <a:avLst/>
              <a:gdLst>
                <a:gd name="connsiteX0" fmla="*/ 0 w 45244"/>
                <a:gd name="connsiteY0" fmla="*/ 0 h 97631"/>
                <a:gd name="connsiteX1" fmla="*/ 45244 w 45244"/>
                <a:gd name="connsiteY1" fmla="*/ 97631 h 97631"/>
                <a:gd name="connsiteX0" fmla="*/ 0 w 45244"/>
                <a:gd name="connsiteY0" fmla="*/ 0 h 97631"/>
                <a:gd name="connsiteX1" fmla="*/ 45244 w 45244"/>
                <a:gd name="connsiteY1" fmla="*/ 97631 h 97631"/>
                <a:gd name="connsiteX0" fmla="*/ 0 w 45244"/>
                <a:gd name="connsiteY0" fmla="*/ 0 h 97631"/>
                <a:gd name="connsiteX1" fmla="*/ 45244 w 45244"/>
                <a:gd name="connsiteY1" fmla="*/ 97631 h 97631"/>
              </a:gdLst>
              <a:ahLst/>
              <a:cxnLst>
                <a:cxn ang="0">
                  <a:pos x="connsiteX0" y="connsiteY0"/>
                </a:cxn>
                <a:cxn ang="0">
                  <a:pos x="connsiteX1" y="connsiteY1"/>
                </a:cxn>
              </a:cxnLst>
              <a:rect l="l" t="t" r="r" b="b"/>
              <a:pathLst>
                <a:path w="45244" h="97631">
                  <a:moveTo>
                    <a:pt x="0" y="0"/>
                  </a:moveTo>
                  <a:cubicBezTo>
                    <a:pt x="7937" y="32544"/>
                    <a:pt x="25400" y="69849"/>
                    <a:pt x="45244" y="97631"/>
                  </a:cubicBezTo>
                </a:path>
              </a:pathLst>
            </a:cu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2" name="フリーフォーム 21"/>
            <p:cNvSpPr/>
            <p:nvPr/>
          </p:nvSpPr>
          <p:spPr bwMode="auto">
            <a:xfrm>
              <a:off x="2338388" y="2035969"/>
              <a:ext cx="61912" cy="78581"/>
            </a:xfrm>
            <a:custGeom>
              <a:avLst/>
              <a:gdLst>
                <a:gd name="connsiteX0" fmla="*/ 0 w 61912"/>
                <a:gd name="connsiteY0" fmla="*/ 0 h 78581"/>
                <a:gd name="connsiteX1" fmla="*/ 61912 w 61912"/>
                <a:gd name="connsiteY1" fmla="*/ 78581 h 78581"/>
              </a:gdLst>
              <a:ahLst/>
              <a:cxnLst>
                <a:cxn ang="0">
                  <a:pos x="connsiteX0" y="connsiteY0"/>
                </a:cxn>
                <a:cxn ang="0">
                  <a:pos x="connsiteX1" y="connsiteY1"/>
                </a:cxn>
              </a:cxnLst>
              <a:rect l="l" t="t" r="r" b="b"/>
              <a:pathLst>
                <a:path w="61912" h="78581">
                  <a:moveTo>
                    <a:pt x="0" y="0"/>
                  </a:moveTo>
                  <a:cubicBezTo>
                    <a:pt x="20835" y="32345"/>
                    <a:pt x="41671" y="64690"/>
                    <a:pt x="61912" y="78581"/>
                  </a:cubicBezTo>
                </a:path>
              </a:pathLst>
            </a:cu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3" name="フリーフォーム 22"/>
            <p:cNvSpPr/>
            <p:nvPr/>
          </p:nvSpPr>
          <p:spPr bwMode="auto">
            <a:xfrm>
              <a:off x="2324100" y="1962150"/>
              <a:ext cx="66675" cy="69056"/>
            </a:xfrm>
            <a:custGeom>
              <a:avLst/>
              <a:gdLst>
                <a:gd name="connsiteX0" fmla="*/ 0 w 66675"/>
                <a:gd name="connsiteY0" fmla="*/ 0 h 69056"/>
                <a:gd name="connsiteX1" fmla="*/ 66675 w 66675"/>
                <a:gd name="connsiteY1" fmla="*/ 69056 h 69056"/>
                <a:gd name="connsiteX0" fmla="*/ 0 w 66675"/>
                <a:gd name="connsiteY0" fmla="*/ 0 h 69056"/>
                <a:gd name="connsiteX1" fmla="*/ 66675 w 66675"/>
                <a:gd name="connsiteY1" fmla="*/ 69056 h 69056"/>
                <a:gd name="connsiteX0" fmla="*/ 0 w 66675"/>
                <a:gd name="connsiteY0" fmla="*/ 0 h 69056"/>
                <a:gd name="connsiteX1" fmla="*/ 66675 w 66675"/>
                <a:gd name="connsiteY1" fmla="*/ 69056 h 69056"/>
              </a:gdLst>
              <a:ahLst/>
              <a:cxnLst>
                <a:cxn ang="0">
                  <a:pos x="connsiteX0" y="connsiteY0"/>
                </a:cxn>
                <a:cxn ang="0">
                  <a:pos x="connsiteX1" y="connsiteY1"/>
                </a:cxn>
              </a:cxnLst>
              <a:rect l="l" t="t" r="r" b="b"/>
              <a:pathLst>
                <a:path w="66675" h="69056">
                  <a:moveTo>
                    <a:pt x="0" y="0"/>
                  </a:moveTo>
                  <a:cubicBezTo>
                    <a:pt x="18652" y="26987"/>
                    <a:pt x="44450" y="53975"/>
                    <a:pt x="66675" y="69056"/>
                  </a:cubicBezTo>
                </a:path>
              </a:pathLst>
            </a:cu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4" name="フリーフォーム 23"/>
            <p:cNvSpPr/>
            <p:nvPr/>
          </p:nvSpPr>
          <p:spPr bwMode="auto">
            <a:xfrm>
              <a:off x="2002631" y="1964511"/>
              <a:ext cx="335909" cy="176430"/>
            </a:xfrm>
            <a:custGeom>
              <a:avLst/>
              <a:gdLst>
                <a:gd name="connsiteX0" fmla="*/ 15 w 340552"/>
                <a:gd name="connsiteY0" fmla="*/ 88124 h 176230"/>
                <a:gd name="connsiteX1" fmla="*/ 185753 w 340552"/>
                <a:gd name="connsiteY1" fmla="*/ 17 h 176230"/>
                <a:gd name="connsiteX2" fmla="*/ 340534 w 340552"/>
                <a:gd name="connsiteY2" fmla="*/ 95267 h 176230"/>
                <a:gd name="connsiteX3" fmla="*/ 176228 w 340552"/>
                <a:gd name="connsiteY3" fmla="*/ 176230 h 176230"/>
                <a:gd name="connsiteX4" fmla="*/ 15 w 340552"/>
                <a:gd name="connsiteY4" fmla="*/ 88124 h 176230"/>
                <a:gd name="connsiteX0" fmla="*/ 0 w 340536"/>
                <a:gd name="connsiteY0" fmla="*/ 88124 h 176230"/>
                <a:gd name="connsiteX1" fmla="*/ 176213 w 340536"/>
                <a:gd name="connsiteY1" fmla="*/ 17 h 176230"/>
                <a:gd name="connsiteX2" fmla="*/ 340519 w 340536"/>
                <a:gd name="connsiteY2" fmla="*/ 95267 h 176230"/>
                <a:gd name="connsiteX3" fmla="*/ 176213 w 340536"/>
                <a:gd name="connsiteY3" fmla="*/ 176230 h 176230"/>
                <a:gd name="connsiteX4" fmla="*/ 0 w 340536"/>
                <a:gd name="connsiteY4" fmla="*/ 88124 h 176230"/>
                <a:gd name="connsiteX0" fmla="*/ 0 w 335774"/>
                <a:gd name="connsiteY0" fmla="*/ 88124 h 176249"/>
                <a:gd name="connsiteX1" fmla="*/ 176213 w 335774"/>
                <a:gd name="connsiteY1" fmla="*/ 17 h 176249"/>
                <a:gd name="connsiteX2" fmla="*/ 335757 w 335774"/>
                <a:gd name="connsiteY2" fmla="*/ 95267 h 176249"/>
                <a:gd name="connsiteX3" fmla="*/ 176213 w 335774"/>
                <a:gd name="connsiteY3" fmla="*/ 176230 h 176249"/>
                <a:gd name="connsiteX4" fmla="*/ 0 w 335774"/>
                <a:gd name="connsiteY4" fmla="*/ 88124 h 176249"/>
                <a:gd name="connsiteX0" fmla="*/ 0 w 335782"/>
                <a:gd name="connsiteY0" fmla="*/ 88124 h 176249"/>
                <a:gd name="connsiteX1" fmla="*/ 176213 w 335782"/>
                <a:gd name="connsiteY1" fmla="*/ 17 h 176249"/>
                <a:gd name="connsiteX2" fmla="*/ 335757 w 335782"/>
                <a:gd name="connsiteY2" fmla="*/ 95267 h 176249"/>
                <a:gd name="connsiteX3" fmla="*/ 176213 w 335782"/>
                <a:gd name="connsiteY3" fmla="*/ 176230 h 176249"/>
                <a:gd name="connsiteX4" fmla="*/ 0 w 335782"/>
                <a:gd name="connsiteY4" fmla="*/ 88124 h 176249"/>
                <a:gd name="connsiteX0" fmla="*/ 0 w 335782"/>
                <a:gd name="connsiteY0" fmla="*/ 88124 h 176395"/>
                <a:gd name="connsiteX1" fmla="*/ 176213 w 335782"/>
                <a:gd name="connsiteY1" fmla="*/ 17 h 176395"/>
                <a:gd name="connsiteX2" fmla="*/ 335757 w 335782"/>
                <a:gd name="connsiteY2" fmla="*/ 95267 h 176395"/>
                <a:gd name="connsiteX3" fmla="*/ 176213 w 335782"/>
                <a:gd name="connsiteY3" fmla="*/ 176230 h 176395"/>
                <a:gd name="connsiteX4" fmla="*/ 0 w 335782"/>
                <a:gd name="connsiteY4" fmla="*/ 88124 h 176395"/>
                <a:gd name="connsiteX0" fmla="*/ 0 w 335782"/>
                <a:gd name="connsiteY0" fmla="*/ 88127 h 176398"/>
                <a:gd name="connsiteX1" fmla="*/ 176213 w 335782"/>
                <a:gd name="connsiteY1" fmla="*/ 20 h 176398"/>
                <a:gd name="connsiteX2" fmla="*/ 335757 w 335782"/>
                <a:gd name="connsiteY2" fmla="*/ 95270 h 176398"/>
                <a:gd name="connsiteX3" fmla="*/ 176213 w 335782"/>
                <a:gd name="connsiteY3" fmla="*/ 176233 h 176398"/>
                <a:gd name="connsiteX4" fmla="*/ 0 w 335782"/>
                <a:gd name="connsiteY4" fmla="*/ 88127 h 176398"/>
                <a:gd name="connsiteX0" fmla="*/ 0 w 335866"/>
                <a:gd name="connsiteY0" fmla="*/ 88127 h 176430"/>
                <a:gd name="connsiteX1" fmla="*/ 176213 w 335866"/>
                <a:gd name="connsiteY1" fmla="*/ 20 h 176430"/>
                <a:gd name="connsiteX2" fmla="*/ 335757 w 335866"/>
                <a:gd name="connsiteY2" fmla="*/ 95270 h 176430"/>
                <a:gd name="connsiteX3" fmla="*/ 176213 w 335866"/>
                <a:gd name="connsiteY3" fmla="*/ 176233 h 176430"/>
                <a:gd name="connsiteX4" fmla="*/ 0 w 335866"/>
                <a:gd name="connsiteY4" fmla="*/ 88127 h 176430"/>
                <a:gd name="connsiteX0" fmla="*/ 0 w 335866"/>
                <a:gd name="connsiteY0" fmla="*/ 88127 h 176430"/>
                <a:gd name="connsiteX1" fmla="*/ 176213 w 335866"/>
                <a:gd name="connsiteY1" fmla="*/ 20 h 176430"/>
                <a:gd name="connsiteX2" fmla="*/ 335757 w 335866"/>
                <a:gd name="connsiteY2" fmla="*/ 95270 h 176430"/>
                <a:gd name="connsiteX3" fmla="*/ 176213 w 335866"/>
                <a:gd name="connsiteY3" fmla="*/ 176233 h 176430"/>
                <a:gd name="connsiteX4" fmla="*/ 0 w 335866"/>
                <a:gd name="connsiteY4" fmla="*/ 88127 h 176430"/>
                <a:gd name="connsiteX0" fmla="*/ 0 w 335909"/>
                <a:gd name="connsiteY0" fmla="*/ 88127 h 176430"/>
                <a:gd name="connsiteX1" fmla="*/ 176213 w 335909"/>
                <a:gd name="connsiteY1" fmla="*/ 20 h 176430"/>
                <a:gd name="connsiteX2" fmla="*/ 335757 w 335909"/>
                <a:gd name="connsiteY2" fmla="*/ 95270 h 176430"/>
                <a:gd name="connsiteX3" fmla="*/ 176213 w 335909"/>
                <a:gd name="connsiteY3" fmla="*/ 176233 h 176430"/>
                <a:gd name="connsiteX4" fmla="*/ 0 w 335909"/>
                <a:gd name="connsiteY4" fmla="*/ 88127 h 176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909" h="176430">
                  <a:moveTo>
                    <a:pt x="0" y="88127"/>
                  </a:moveTo>
                  <a:cubicBezTo>
                    <a:pt x="0" y="49233"/>
                    <a:pt x="86917" y="-1170"/>
                    <a:pt x="176213" y="20"/>
                  </a:cubicBezTo>
                  <a:cubicBezTo>
                    <a:pt x="265509" y="1210"/>
                    <a:pt x="339725" y="56376"/>
                    <a:pt x="335757" y="95270"/>
                  </a:cubicBezTo>
                  <a:cubicBezTo>
                    <a:pt x="331789" y="134164"/>
                    <a:pt x="272653" y="179804"/>
                    <a:pt x="176213" y="176233"/>
                  </a:cubicBezTo>
                  <a:cubicBezTo>
                    <a:pt x="79773" y="172662"/>
                    <a:pt x="0" y="127021"/>
                    <a:pt x="0" y="88127"/>
                  </a:cubicBezTo>
                  <a:close/>
                </a:path>
              </a:pathLst>
            </a:custGeom>
            <a:solidFill>
              <a:srgbClr val="9933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5" name="フリーフォーム 24"/>
            <p:cNvSpPr/>
            <p:nvPr/>
          </p:nvSpPr>
          <p:spPr bwMode="auto">
            <a:xfrm>
              <a:off x="2064508" y="2038291"/>
              <a:ext cx="210148" cy="89502"/>
            </a:xfrm>
            <a:custGeom>
              <a:avLst/>
              <a:gdLst>
                <a:gd name="connsiteX0" fmla="*/ 1888 w 213801"/>
                <a:gd name="connsiteY0" fmla="*/ 59568 h 73952"/>
                <a:gd name="connsiteX1" fmla="*/ 113807 w 213801"/>
                <a:gd name="connsiteY1" fmla="*/ 37 h 73952"/>
                <a:gd name="connsiteX2" fmla="*/ 211438 w 213801"/>
                <a:gd name="connsiteY2" fmla="*/ 69093 h 73952"/>
                <a:gd name="connsiteX3" fmla="*/ 1888 w 213801"/>
                <a:gd name="connsiteY3" fmla="*/ 59568 h 73952"/>
                <a:gd name="connsiteX0" fmla="*/ 1888 w 211999"/>
                <a:gd name="connsiteY0" fmla="*/ 59568 h 79239"/>
                <a:gd name="connsiteX1" fmla="*/ 113807 w 211999"/>
                <a:gd name="connsiteY1" fmla="*/ 37 h 79239"/>
                <a:gd name="connsiteX2" fmla="*/ 211438 w 211999"/>
                <a:gd name="connsiteY2" fmla="*/ 69093 h 79239"/>
                <a:gd name="connsiteX3" fmla="*/ 1888 w 211999"/>
                <a:gd name="connsiteY3" fmla="*/ 59568 h 79239"/>
                <a:gd name="connsiteX0" fmla="*/ 1433 w 211544"/>
                <a:gd name="connsiteY0" fmla="*/ 59579 h 82268"/>
                <a:gd name="connsiteX1" fmla="*/ 113352 w 211544"/>
                <a:gd name="connsiteY1" fmla="*/ 48 h 82268"/>
                <a:gd name="connsiteX2" fmla="*/ 210983 w 211544"/>
                <a:gd name="connsiteY2" fmla="*/ 69104 h 82268"/>
                <a:gd name="connsiteX3" fmla="*/ 1433 w 211544"/>
                <a:gd name="connsiteY3" fmla="*/ 59579 h 82268"/>
                <a:gd name="connsiteX0" fmla="*/ 1433 w 211544"/>
                <a:gd name="connsiteY0" fmla="*/ 59579 h 87443"/>
                <a:gd name="connsiteX1" fmla="*/ 113352 w 211544"/>
                <a:gd name="connsiteY1" fmla="*/ 48 h 87443"/>
                <a:gd name="connsiteX2" fmla="*/ 210983 w 211544"/>
                <a:gd name="connsiteY2" fmla="*/ 69104 h 87443"/>
                <a:gd name="connsiteX3" fmla="*/ 1433 w 211544"/>
                <a:gd name="connsiteY3" fmla="*/ 59579 h 87443"/>
                <a:gd name="connsiteX0" fmla="*/ 37 w 210148"/>
                <a:gd name="connsiteY0" fmla="*/ 59590 h 89502"/>
                <a:gd name="connsiteX1" fmla="*/ 111956 w 210148"/>
                <a:gd name="connsiteY1" fmla="*/ 59 h 89502"/>
                <a:gd name="connsiteX2" fmla="*/ 209587 w 210148"/>
                <a:gd name="connsiteY2" fmla="*/ 69115 h 89502"/>
                <a:gd name="connsiteX3" fmla="*/ 37 w 210148"/>
                <a:gd name="connsiteY3" fmla="*/ 59590 h 89502"/>
              </a:gdLst>
              <a:ahLst/>
              <a:cxnLst>
                <a:cxn ang="0">
                  <a:pos x="connsiteX0" y="connsiteY0"/>
                </a:cxn>
                <a:cxn ang="0">
                  <a:pos x="connsiteX1" y="connsiteY1"/>
                </a:cxn>
                <a:cxn ang="0">
                  <a:pos x="connsiteX2" y="connsiteY2"/>
                </a:cxn>
                <a:cxn ang="0">
                  <a:pos x="connsiteX3" y="connsiteY3"/>
                </a:cxn>
              </a:cxnLst>
              <a:rect l="l" t="t" r="r" b="b"/>
              <a:pathLst>
                <a:path w="210148" h="89502">
                  <a:moveTo>
                    <a:pt x="37" y="59590"/>
                  </a:moveTo>
                  <a:cubicBezTo>
                    <a:pt x="-1947" y="29032"/>
                    <a:pt x="77031" y="-1529"/>
                    <a:pt x="111956" y="59"/>
                  </a:cubicBezTo>
                  <a:cubicBezTo>
                    <a:pt x="146881" y="1647"/>
                    <a:pt x="217127" y="34587"/>
                    <a:pt x="209587" y="69115"/>
                  </a:cubicBezTo>
                  <a:cubicBezTo>
                    <a:pt x="202047" y="103643"/>
                    <a:pt x="2021" y="90148"/>
                    <a:pt x="37" y="59590"/>
                  </a:cubicBezTo>
                  <a:close/>
                </a:path>
              </a:pathLst>
            </a:custGeom>
            <a:solidFill>
              <a:schemeClr val="tx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grpSp>
        <p:nvGrpSpPr>
          <p:cNvPr id="167" name="グループ化 166"/>
          <p:cNvGrpSpPr/>
          <p:nvPr/>
        </p:nvGrpSpPr>
        <p:grpSpPr>
          <a:xfrm>
            <a:off x="628929" y="3105785"/>
            <a:ext cx="3363208" cy="709217"/>
            <a:chOff x="628929" y="3389971"/>
            <a:chExt cx="3363208" cy="709217"/>
          </a:xfrm>
        </p:grpSpPr>
        <p:sp>
          <p:nvSpPr>
            <p:cNvPr id="26" name="フリーフォーム 25"/>
            <p:cNvSpPr/>
            <p:nvPr/>
          </p:nvSpPr>
          <p:spPr bwMode="auto">
            <a:xfrm>
              <a:off x="1025658" y="3410747"/>
              <a:ext cx="2618035" cy="550194"/>
            </a:xfrm>
            <a:custGeom>
              <a:avLst/>
              <a:gdLst>
                <a:gd name="connsiteX0" fmla="*/ 0 w 2618035"/>
                <a:gd name="connsiteY0" fmla="*/ 413740 h 413740"/>
                <a:gd name="connsiteX1" fmla="*/ 2618035 w 2618035"/>
                <a:gd name="connsiteY1" fmla="*/ 0 h 413740"/>
                <a:gd name="connsiteX0" fmla="*/ 0 w 2618035"/>
                <a:gd name="connsiteY0" fmla="*/ 413740 h 471820"/>
                <a:gd name="connsiteX1" fmla="*/ 2618035 w 2618035"/>
                <a:gd name="connsiteY1" fmla="*/ 0 h 471820"/>
                <a:gd name="connsiteX0" fmla="*/ 0 w 2618035"/>
                <a:gd name="connsiteY0" fmla="*/ 413740 h 527727"/>
                <a:gd name="connsiteX1" fmla="*/ 2618035 w 2618035"/>
                <a:gd name="connsiteY1" fmla="*/ 0 h 527727"/>
                <a:gd name="connsiteX0" fmla="*/ 0 w 2618035"/>
                <a:gd name="connsiteY0" fmla="*/ 413740 h 552447"/>
                <a:gd name="connsiteX1" fmla="*/ 2618035 w 2618035"/>
                <a:gd name="connsiteY1" fmla="*/ 0 h 552447"/>
                <a:gd name="connsiteX0" fmla="*/ 0 w 2618035"/>
                <a:gd name="connsiteY0" fmla="*/ 413740 h 550194"/>
                <a:gd name="connsiteX1" fmla="*/ 2618035 w 2618035"/>
                <a:gd name="connsiteY1" fmla="*/ 0 h 550194"/>
              </a:gdLst>
              <a:ahLst/>
              <a:cxnLst>
                <a:cxn ang="0">
                  <a:pos x="connsiteX0" y="connsiteY0"/>
                </a:cxn>
                <a:cxn ang="0">
                  <a:pos x="connsiteX1" y="connsiteY1"/>
                </a:cxn>
              </a:cxnLst>
              <a:rect l="l" t="t" r="r" b="b"/>
              <a:pathLst>
                <a:path w="2618035" h="550194">
                  <a:moveTo>
                    <a:pt x="0" y="413740"/>
                  </a:moveTo>
                  <a:cubicBezTo>
                    <a:pt x="698837" y="696521"/>
                    <a:pt x="2061747" y="530792"/>
                    <a:pt x="2618035" y="0"/>
                  </a:cubicBezTo>
                </a:path>
              </a:pathLst>
            </a:custGeom>
            <a:noFill/>
            <a:ln w="12700" cap="flat" cmpd="sng" algn="ctr">
              <a:solidFill>
                <a:schemeClr val="tx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29" name="直線矢印コネクタ 28"/>
            <p:cNvCxnSpPr/>
            <p:nvPr/>
          </p:nvCxnSpPr>
          <p:spPr bwMode="auto">
            <a:xfrm flipH="1">
              <a:off x="628929" y="3836020"/>
              <a:ext cx="410365" cy="44604"/>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56" name="直線矢印コネクタ 55"/>
            <p:cNvCxnSpPr/>
            <p:nvPr/>
          </p:nvCxnSpPr>
          <p:spPr bwMode="auto">
            <a:xfrm flipH="1">
              <a:off x="1048215" y="3898466"/>
              <a:ext cx="191801" cy="102592"/>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57" name="直線矢印コネクタ 56"/>
            <p:cNvCxnSpPr/>
            <p:nvPr/>
          </p:nvCxnSpPr>
          <p:spPr bwMode="auto">
            <a:xfrm flipH="1">
              <a:off x="1440738" y="3943071"/>
              <a:ext cx="89209" cy="120433"/>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58" name="直線矢印コネクタ 57"/>
            <p:cNvCxnSpPr/>
            <p:nvPr/>
          </p:nvCxnSpPr>
          <p:spPr bwMode="auto">
            <a:xfrm flipH="1">
              <a:off x="1909090" y="3960913"/>
              <a:ext cx="35683" cy="138275"/>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59" name="直線矢印コネクタ 58"/>
            <p:cNvCxnSpPr/>
            <p:nvPr/>
          </p:nvCxnSpPr>
          <p:spPr bwMode="auto">
            <a:xfrm>
              <a:off x="2381900" y="3925229"/>
              <a:ext cx="31224" cy="147196"/>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60" name="直線矢印コネクタ 59"/>
            <p:cNvCxnSpPr/>
            <p:nvPr/>
          </p:nvCxnSpPr>
          <p:spPr bwMode="auto">
            <a:xfrm>
              <a:off x="2885936" y="3813717"/>
              <a:ext cx="80288" cy="129354"/>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61" name="直線矢印コネクタ 60"/>
            <p:cNvCxnSpPr/>
            <p:nvPr/>
          </p:nvCxnSpPr>
          <p:spPr bwMode="auto">
            <a:xfrm>
              <a:off x="3251696" y="3679902"/>
              <a:ext cx="147196" cy="89210"/>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62" name="直線矢印コネクタ 61"/>
            <p:cNvCxnSpPr/>
            <p:nvPr/>
          </p:nvCxnSpPr>
          <p:spPr bwMode="auto">
            <a:xfrm>
              <a:off x="3501483" y="3532706"/>
              <a:ext cx="245327" cy="40145"/>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63" name="直線矢印コネクタ 62"/>
            <p:cNvCxnSpPr/>
            <p:nvPr/>
          </p:nvCxnSpPr>
          <p:spPr bwMode="auto">
            <a:xfrm flipV="1">
              <a:off x="3639758" y="3389971"/>
              <a:ext cx="352379" cy="53526"/>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99" name="直線矢印コネクタ 98"/>
            <p:cNvCxnSpPr/>
            <p:nvPr/>
          </p:nvCxnSpPr>
          <p:spPr bwMode="auto">
            <a:xfrm flipH="1">
              <a:off x="847493" y="3871703"/>
              <a:ext cx="307773" cy="71368"/>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100" name="直線矢印コネクタ 99"/>
            <p:cNvCxnSpPr/>
            <p:nvPr/>
          </p:nvCxnSpPr>
          <p:spPr bwMode="auto">
            <a:xfrm flipH="1">
              <a:off x="1248938" y="3925229"/>
              <a:ext cx="124892" cy="115973"/>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101" name="直線矢印コネクタ 100"/>
            <p:cNvCxnSpPr/>
            <p:nvPr/>
          </p:nvCxnSpPr>
          <p:spPr bwMode="auto">
            <a:xfrm flipH="1">
              <a:off x="1668222" y="3956453"/>
              <a:ext cx="66909" cy="138275"/>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102" name="直線矢印コネクタ 101"/>
            <p:cNvCxnSpPr/>
            <p:nvPr/>
          </p:nvCxnSpPr>
          <p:spPr bwMode="auto">
            <a:xfrm flipH="1">
              <a:off x="2176719" y="3951992"/>
              <a:ext cx="4460" cy="138275"/>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103" name="直線矢印コネクタ 102"/>
            <p:cNvCxnSpPr/>
            <p:nvPr/>
          </p:nvCxnSpPr>
          <p:spPr bwMode="auto">
            <a:xfrm>
              <a:off x="2636148" y="3885085"/>
              <a:ext cx="49066" cy="133815"/>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104" name="直線矢印コネクタ 103"/>
            <p:cNvCxnSpPr/>
            <p:nvPr/>
          </p:nvCxnSpPr>
          <p:spPr bwMode="auto">
            <a:xfrm>
              <a:off x="3082197" y="3751270"/>
              <a:ext cx="111512" cy="111512"/>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105" name="直線矢印コネクタ 104"/>
            <p:cNvCxnSpPr/>
            <p:nvPr/>
          </p:nvCxnSpPr>
          <p:spPr bwMode="auto">
            <a:xfrm>
              <a:off x="3394431" y="3604074"/>
              <a:ext cx="191801" cy="66907"/>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cxnSp>
          <p:nvCxnSpPr>
            <p:cNvPr id="106" name="直線矢印コネクタ 105"/>
            <p:cNvCxnSpPr/>
            <p:nvPr/>
          </p:nvCxnSpPr>
          <p:spPr bwMode="auto">
            <a:xfrm>
              <a:off x="3568390" y="3483641"/>
              <a:ext cx="330076" cy="0"/>
            </a:xfrm>
            <a:prstGeom prst="straightConnector1">
              <a:avLst/>
            </a:prstGeom>
            <a:solidFill>
              <a:schemeClr val="accent1"/>
            </a:solidFill>
            <a:ln w="12700" cap="flat" cmpd="sng" algn="ctr">
              <a:solidFill>
                <a:schemeClr val="tx2"/>
              </a:solidFill>
              <a:prstDash val="solid"/>
              <a:round/>
              <a:headEnd type="none" w="med" len="med"/>
              <a:tailEnd type="triangle"/>
            </a:ln>
            <a:effectLst/>
          </p:spPr>
        </p:cxnSp>
      </p:grpSp>
      <p:grpSp>
        <p:nvGrpSpPr>
          <p:cNvPr id="324" name="グループ化 323"/>
          <p:cNvGrpSpPr/>
          <p:nvPr/>
        </p:nvGrpSpPr>
        <p:grpSpPr>
          <a:xfrm>
            <a:off x="4861932" y="2137859"/>
            <a:ext cx="3430115" cy="2377440"/>
            <a:chOff x="4861932" y="2422045"/>
            <a:chExt cx="3430115" cy="2377440"/>
          </a:xfrm>
        </p:grpSpPr>
        <p:cxnSp>
          <p:nvCxnSpPr>
            <p:cNvPr id="217" name="直線コネクタ 216"/>
            <p:cNvCxnSpPr/>
            <p:nvPr/>
          </p:nvCxnSpPr>
          <p:spPr bwMode="auto">
            <a:xfrm>
              <a:off x="7890603" y="3800336"/>
              <a:ext cx="370220" cy="98130"/>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171" name="直線コネクタ 170"/>
            <p:cNvCxnSpPr/>
            <p:nvPr/>
          </p:nvCxnSpPr>
          <p:spPr bwMode="auto">
            <a:xfrm>
              <a:off x="7921826" y="3581772"/>
              <a:ext cx="370221" cy="4460"/>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sp>
          <p:nvSpPr>
            <p:cNvPr id="168" name="フリーフォーム 167"/>
            <p:cNvSpPr/>
            <p:nvPr/>
          </p:nvSpPr>
          <p:spPr bwMode="auto">
            <a:xfrm>
              <a:off x="5222957" y="2759006"/>
              <a:ext cx="2694740" cy="1681485"/>
            </a:xfrm>
            <a:custGeom>
              <a:avLst/>
              <a:gdLst>
                <a:gd name="connsiteX0" fmla="*/ 47 w 2694188"/>
                <a:gd name="connsiteY0" fmla="*/ 850767 h 1708153"/>
                <a:gd name="connsiteX1" fmla="*/ 646818 w 2694188"/>
                <a:gd name="connsiteY1" fmla="*/ 132629 h 1708153"/>
                <a:gd name="connsiteX2" fmla="*/ 1137472 w 2694188"/>
                <a:gd name="connsiteY2" fmla="*/ 288746 h 1708153"/>
                <a:gd name="connsiteX3" fmla="*/ 1860071 w 2694188"/>
                <a:gd name="connsiteY3" fmla="*/ 16656 h 1708153"/>
                <a:gd name="connsiteX4" fmla="*/ 2694182 w 2694188"/>
                <a:gd name="connsiteY4" fmla="*/ 864149 h 1708153"/>
                <a:gd name="connsiteX5" fmla="*/ 1873452 w 2694188"/>
                <a:gd name="connsiteY5" fmla="*/ 1693799 h 1708153"/>
                <a:gd name="connsiteX6" fmla="*/ 1159774 w 2694188"/>
                <a:gd name="connsiteY6" fmla="*/ 1399407 h 1708153"/>
                <a:gd name="connsiteX7" fmla="*/ 615595 w 2694188"/>
                <a:gd name="connsiteY7" fmla="*/ 1519840 h 1708153"/>
                <a:gd name="connsiteX8" fmla="*/ 47 w 2694188"/>
                <a:gd name="connsiteY8" fmla="*/ 850767 h 1708153"/>
                <a:gd name="connsiteX0" fmla="*/ 106 w 2694247"/>
                <a:gd name="connsiteY0" fmla="*/ 850767 h 1708153"/>
                <a:gd name="connsiteX1" fmla="*/ 646877 w 2694247"/>
                <a:gd name="connsiteY1" fmla="*/ 132629 h 1708153"/>
                <a:gd name="connsiteX2" fmla="*/ 1137531 w 2694247"/>
                <a:gd name="connsiteY2" fmla="*/ 288746 h 1708153"/>
                <a:gd name="connsiteX3" fmla="*/ 1860130 w 2694247"/>
                <a:gd name="connsiteY3" fmla="*/ 16656 h 1708153"/>
                <a:gd name="connsiteX4" fmla="*/ 2694241 w 2694247"/>
                <a:gd name="connsiteY4" fmla="*/ 864149 h 1708153"/>
                <a:gd name="connsiteX5" fmla="*/ 1873511 w 2694247"/>
                <a:gd name="connsiteY5" fmla="*/ 1693799 h 1708153"/>
                <a:gd name="connsiteX6" fmla="*/ 1159833 w 2694247"/>
                <a:gd name="connsiteY6" fmla="*/ 1399407 h 1708153"/>
                <a:gd name="connsiteX7" fmla="*/ 615654 w 2694247"/>
                <a:gd name="connsiteY7" fmla="*/ 1519840 h 1708153"/>
                <a:gd name="connsiteX8" fmla="*/ 106 w 2694247"/>
                <a:gd name="connsiteY8" fmla="*/ 850767 h 1708153"/>
                <a:gd name="connsiteX0" fmla="*/ 106 w 2694299"/>
                <a:gd name="connsiteY0" fmla="*/ 850767 h 1708153"/>
                <a:gd name="connsiteX1" fmla="*/ 646877 w 2694299"/>
                <a:gd name="connsiteY1" fmla="*/ 132629 h 1708153"/>
                <a:gd name="connsiteX2" fmla="*/ 1137531 w 2694299"/>
                <a:gd name="connsiteY2" fmla="*/ 288746 h 1708153"/>
                <a:gd name="connsiteX3" fmla="*/ 1860130 w 2694299"/>
                <a:gd name="connsiteY3" fmla="*/ 16656 h 1708153"/>
                <a:gd name="connsiteX4" fmla="*/ 2694241 w 2694299"/>
                <a:gd name="connsiteY4" fmla="*/ 864149 h 1708153"/>
                <a:gd name="connsiteX5" fmla="*/ 1873511 w 2694299"/>
                <a:gd name="connsiteY5" fmla="*/ 1693799 h 1708153"/>
                <a:gd name="connsiteX6" fmla="*/ 1159833 w 2694299"/>
                <a:gd name="connsiteY6" fmla="*/ 1399407 h 1708153"/>
                <a:gd name="connsiteX7" fmla="*/ 615654 w 2694299"/>
                <a:gd name="connsiteY7" fmla="*/ 1519840 h 1708153"/>
                <a:gd name="connsiteX8" fmla="*/ 106 w 2694299"/>
                <a:gd name="connsiteY8" fmla="*/ 850767 h 1708153"/>
                <a:gd name="connsiteX0" fmla="*/ 106 w 2694299"/>
                <a:gd name="connsiteY0" fmla="*/ 834121 h 1691507"/>
                <a:gd name="connsiteX1" fmla="*/ 646877 w 2694299"/>
                <a:gd name="connsiteY1" fmla="*/ 115983 h 1691507"/>
                <a:gd name="connsiteX2" fmla="*/ 1137531 w 2694299"/>
                <a:gd name="connsiteY2" fmla="*/ 272100 h 1691507"/>
                <a:gd name="connsiteX3" fmla="*/ 1860130 w 2694299"/>
                <a:gd name="connsiteY3" fmla="*/ 10 h 1691507"/>
                <a:gd name="connsiteX4" fmla="*/ 2694241 w 2694299"/>
                <a:gd name="connsiteY4" fmla="*/ 847503 h 1691507"/>
                <a:gd name="connsiteX5" fmla="*/ 1873511 w 2694299"/>
                <a:gd name="connsiteY5" fmla="*/ 1677153 h 1691507"/>
                <a:gd name="connsiteX6" fmla="*/ 1159833 w 2694299"/>
                <a:gd name="connsiteY6" fmla="*/ 1382761 h 1691507"/>
                <a:gd name="connsiteX7" fmla="*/ 615654 w 2694299"/>
                <a:gd name="connsiteY7" fmla="*/ 1503194 h 1691507"/>
                <a:gd name="connsiteX8" fmla="*/ 106 w 2694299"/>
                <a:gd name="connsiteY8" fmla="*/ 834121 h 1691507"/>
                <a:gd name="connsiteX0" fmla="*/ 106 w 2694303"/>
                <a:gd name="connsiteY0" fmla="*/ 834121 h 1677365"/>
                <a:gd name="connsiteX1" fmla="*/ 646877 w 2694303"/>
                <a:gd name="connsiteY1" fmla="*/ 115983 h 1677365"/>
                <a:gd name="connsiteX2" fmla="*/ 1137531 w 2694303"/>
                <a:gd name="connsiteY2" fmla="*/ 272100 h 1677365"/>
                <a:gd name="connsiteX3" fmla="*/ 1860130 w 2694303"/>
                <a:gd name="connsiteY3" fmla="*/ 10 h 1677365"/>
                <a:gd name="connsiteX4" fmla="*/ 2694241 w 2694303"/>
                <a:gd name="connsiteY4" fmla="*/ 847503 h 1677365"/>
                <a:gd name="connsiteX5" fmla="*/ 1873511 w 2694303"/>
                <a:gd name="connsiteY5" fmla="*/ 1677153 h 1677365"/>
                <a:gd name="connsiteX6" fmla="*/ 1159833 w 2694303"/>
                <a:gd name="connsiteY6" fmla="*/ 1382761 h 1677365"/>
                <a:gd name="connsiteX7" fmla="*/ 615654 w 2694303"/>
                <a:gd name="connsiteY7" fmla="*/ 1503194 h 1677365"/>
                <a:gd name="connsiteX8" fmla="*/ 106 w 2694303"/>
                <a:gd name="connsiteY8" fmla="*/ 834121 h 1677365"/>
                <a:gd name="connsiteX0" fmla="*/ 106 w 2694303"/>
                <a:gd name="connsiteY0" fmla="*/ 834121 h 1677365"/>
                <a:gd name="connsiteX1" fmla="*/ 646877 w 2694303"/>
                <a:gd name="connsiteY1" fmla="*/ 115983 h 1677365"/>
                <a:gd name="connsiteX2" fmla="*/ 1137531 w 2694303"/>
                <a:gd name="connsiteY2" fmla="*/ 272100 h 1677365"/>
                <a:gd name="connsiteX3" fmla="*/ 1860130 w 2694303"/>
                <a:gd name="connsiteY3" fmla="*/ 10 h 1677365"/>
                <a:gd name="connsiteX4" fmla="*/ 2694241 w 2694303"/>
                <a:gd name="connsiteY4" fmla="*/ 847503 h 1677365"/>
                <a:gd name="connsiteX5" fmla="*/ 1873511 w 2694303"/>
                <a:gd name="connsiteY5" fmla="*/ 1677153 h 1677365"/>
                <a:gd name="connsiteX6" fmla="*/ 1159833 w 2694303"/>
                <a:gd name="connsiteY6" fmla="*/ 1382761 h 1677365"/>
                <a:gd name="connsiteX7" fmla="*/ 615654 w 2694303"/>
                <a:gd name="connsiteY7" fmla="*/ 1503194 h 1677365"/>
                <a:gd name="connsiteX8" fmla="*/ 106 w 2694303"/>
                <a:gd name="connsiteY8" fmla="*/ 834121 h 1677365"/>
                <a:gd name="connsiteX0" fmla="*/ 110 w 2694307"/>
                <a:gd name="connsiteY0" fmla="*/ 834121 h 1677365"/>
                <a:gd name="connsiteX1" fmla="*/ 646881 w 2694307"/>
                <a:gd name="connsiteY1" fmla="*/ 115983 h 1677365"/>
                <a:gd name="connsiteX2" fmla="*/ 1137535 w 2694307"/>
                <a:gd name="connsiteY2" fmla="*/ 272100 h 1677365"/>
                <a:gd name="connsiteX3" fmla="*/ 1860134 w 2694307"/>
                <a:gd name="connsiteY3" fmla="*/ 10 h 1677365"/>
                <a:gd name="connsiteX4" fmla="*/ 2694245 w 2694307"/>
                <a:gd name="connsiteY4" fmla="*/ 847503 h 1677365"/>
                <a:gd name="connsiteX5" fmla="*/ 1873515 w 2694307"/>
                <a:gd name="connsiteY5" fmla="*/ 1677153 h 1677365"/>
                <a:gd name="connsiteX6" fmla="*/ 1159837 w 2694307"/>
                <a:gd name="connsiteY6" fmla="*/ 1382761 h 1677365"/>
                <a:gd name="connsiteX7" fmla="*/ 615658 w 2694307"/>
                <a:gd name="connsiteY7" fmla="*/ 1503194 h 1677365"/>
                <a:gd name="connsiteX8" fmla="*/ 110 w 2694307"/>
                <a:gd name="connsiteY8" fmla="*/ 834121 h 1677365"/>
                <a:gd name="connsiteX0" fmla="*/ 110 w 2694307"/>
                <a:gd name="connsiteY0" fmla="*/ 834121 h 1677365"/>
                <a:gd name="connsiteX1" fmla="*/ 646881 w 2694307"/>
                <a:gd name="connsiteY1" fmla="*/ 115983 h 1677365"/>
                <a:gd name="connsiteX2" fmla="*/ 1137535 w 2694307"/>
                <a:gd name="connsiteY2" fmla="*/ 272100 h 1677365"/>
                <a:gd name="connsiteX3" fmla="*/ 1860134 w 2694307"/>
                <a:gd name="connsiteY3" fmla="*/ 10 h 1677365"/>
                <a:gd name="connsiteX4" fmla="*/ 2694245 w 2694307"/>
                <a:gd name="connsiteY4" fmla="*/ 847503 h 1677365"/>
                <a:gd name="connsiteX5" fmla="*/ 1873515 w 2694307"/>
                <a:gd name="connsiteY5" fmla="*/ 1677153 h 1677365"/>
                <a:gd name="connsiteX6" fmla="*/ 1159837 w 2694307"/>
                <a:gd name="connsiteY6" fmla="*/ 1382761 h 1677365"/>
                <a:gd name="connsiteX7" fmla="*/ 615658 w 2694307"/>
                <a:gd name="connsiteY7" fmla="*/ 1503194 h 1677365"/>
                <a:gd name="connsiteX8" fmla="*/ 110 w 2694307"/>
                <a:gd name="connsiteY8" fmla="*/ 834121 h 1677365"/>
                <a:gd name="connsiteX0" fmla="*/ 110 w 2694303"/>
                <a:gd name="connsiteY0" fmla="*/ 834121 h 1691860"/>
                <a:gd name="connsiteX1" fmla="*/ 646881 w 2694303"/>
                <a:gd name="connsiteY1" fmla="*/ 115983 h 1691860"/>
                <a:gd name="connsiteX2" fmla="*/ 1137535 w 2694303"/>
                <a:gd name="connsiteY2" fmla="*/ 272100 h 1691860"/>
                <a:gd name="connsiteX3" fmla="*/ 1860134 w 2694303"/>
                <a:gd name="connsiteY3" fmla="*/ 10 h 1691860"/>
                <a:gd name="connsiteX4" fmla="*/ 2694245 w 2694303"/>
                <a:gd name="connsiteY4" fmla="*/ 847503 h 1691860"/>
                <a:gd name="connsiteX5" fmla="*/ 1873515 w 2694303"/>
                <a:gd name="connsiteY5" fmla="*/ 1677153 h 1691860"/>
                <a:gd name="connsiteX6" fmla="*/ 1150916 w 2694303"/>
                <a:gd name="connsiteY6" fmla="*/ 1387222 h 1691860"/>
                <a:gd name="connsiteX7" fmla="*/ 615658 w 2694303"/>
                <a:gd name="connsiteY7" fmla="*/ 1503194 h 1691860"/>
                <a:gd name="connsiteX8" fmla="*/ 110 w 2694303"/>
                <a:gd name="connsiteY8" fmla="*/ 834121 h 1691860"/>
                <a:gd name="connsiteX0" fmla="*/ 110 w 2694303"/>
                <a:gd name="connsiteY0" fmla="*/ 834121 h 1691709"/>
                <a:gd name="connsiteX1" fmla="*/ 646881 w 2694303"/>
                <a:gd name="connsiteY1" fmla="*/ 115983 h 1691709"/>
                <a:gd name="connsiteX2" fmla="*/ 1137535 w 2694303"/>
                <a:gd name="connsiteY2" fmla="*/ 272100 h 1691709"/>
                <a:gd name="connsiteX3" fmla="*/ 1860134 w 2694303"/>
                <a:gd name="connsiteY3" fmla="*/ 10 h 1691709"/>
                <a:gd name="connsiteX4" fmla="*/ 2694245 w 2694303"/>
                <a:gd name="connsiteY4" fmla="*/ 847503 h 1691709"/>
                <a:gd name="connsiteX5" fmla="*/ 1873515 w 2694303"/>
                <a:gd name="connsiteY5" fmla="*/ 1677153 h 1691709"/>
                <a:gd name="connsiteX6" fmla="*/ 1150916 w 2694303"/>
                <a:gd name="connsiteY6" fmla="*/ 1387222 h 1691709"/>
                <a:gd name="connsiteX7" fmla="*/ 615658 w 2694303"/>
                <a:gd name="connsiteY7" fmla="*/ 1503194 h 1691709"/>
                <a:gd name="connsiteX8" fmla="*/ 110 w 2694303"/>
                <a:gd name="connsiteY8" fmla="*/ 834121 h 1691709"/>
                <a:gd name="connsiteX0" fmla="*/ 110 w 2694303"/>
                <a:gd name="connsiteY0" fmla="*/ 834121 h 1691860"/>
                <a:gd name="connsiteX1" fmla="*/ 646881 w 2694303"/>
                <a:gd name="connsiteY1" fmla="*/ 115983 h 1691860"/>
                <a:gd name="connsiteX2" fmla="*/ 1137535 w 2694303"/>
                <a:gd name="connsiteY2" fmla="*/ 272100 h 1691860"/>
                <a:gd name="connsiteX3" fmla="*/ 1860134 w 2694303"/>
                <a:gd name="connsiteY3" fmla="*/ 10 h 1691860"/>
                <a:gd name="connsiteX4" fmla="*/ 2694245 w 2694303"/>
                <a:gd name="connsiteY4" fmla="*/ 847503 h 1691860"/>
                <a:gd name="connsiteX5" fmla="*/ 1873515 w 2694303"/>
                <a:gd name="connsiteY5" fmla="*/ 1677153 h 1691860"/>
                <a:gd name="connsiteX6" fmla="*/ 1150916 w 2694303"/>
                <a:gd name="connsiteY6" fmla="*/ 1387222 h 1691860"/>
                <a:gd name="connsiteX7" fmla="*/ 615658 w 2694303"/>
                <a:gd name="connsiteY7" fmla="*/ 1503194 h 1691860"/>
                <a:gd name="connsiteX8" fmla="*/ 110 w 2694303"/>
                <a:gd name="connsiteY8" fmla="*/ 834121 h 1691860"/>
                <a:gd name="connsiteX0" fmla="*/ 110 w 2694303"/>
                <a:gd name="connsiteY0" fmla="*/ 834121 h 1691860"/>
                <a:gd name="connsiteX1" fmla="*/ 646881 w 2694303"/>
                <a:gd name="connsiteY1" fmla="*/ 115983 h 1691860"/>
                <a:gd name="connsiteX2" fmla="*/ 1137535 w 2694303"/>
                <a:gd name="connsiteY2" fmla="*/ 272100 h 1691860"/>
                <a:gd name="connsiteX3" fmla="*/ 1860134 w 2694303"/>
                <a:gd name="connsiteY3" fmla="*/ 10 h 1691860"/>
                <a:gd name="connsiteX4" fmla="*/ 2694245 w 2694303"/>
                <a:gd name="connsiteY4" fmla="*/ 847503 h 1691860"/>
                <a:gd name="connsiteX5" fmla="*/ 1873515 w 2694303"/>
                <a:gd name="connsiteY5" fmla="*/ 1677153 h 1691860"/>
                <a:gd name="connsiteX6" fmla="*/ 1150916 w 2694303"/>
                <a:gd name="connsiteY6" fmla="*/ 1387222 h 1691860"/>
                <a:gd name="connsiteX7" fmla="*/ 615658 w 2694303"/>
                <a:gd name="connsiteY7" fmla="*/ 1503194 h 1691860"/>
                <a:gd name="connsiteX8" fmla="*/ 110 w 2694303"/>
                <a:gd name="connsiteY8" fmla="*/ 834121 h 1691860"/>
                <a:gd name="connsiteX0" fmla="*/ 110 w 2694303"/>
                <a:gd name="connsiteY0" fmla="*/ 834121 h 1691860"/>
                <a:gd name="connsiteX1" fmla="*/ 646881 w 2694303"/>
                <a:gd name="connsiteY1" fmla="*/ 115983 h 1691860"/>
                <a:gd name="connsiteX2" fmla="*/ 1137535 w 2694303"/>
                <a:gd name="connsiteY2" fmla="*/ 272100 h 1691860"/>
                <a:gd name="connsiteX3" fmla="*/ 1860134 w 2694303"/>
                <a:gd name="connsiteY3" fmla="*/ 10 h 1691860"/>
                <a:gd name="connsiteX4" fmla="*/ 2694245 w 2694303"/>
                <a:gd name="connsiteY4" fmla="*/ 847503 h 1691860"/>
                <a:gd name="connsiteX5" fmla="*/ 1873515 w 2694303"/>
                <a:gd name="connsiteY5" fmla="*/ 1677153 h 1691860"/>
                <a:gd name="connsiteX6" fmla="*/ 1150916 w 2694303"/>
                <a:gd name="connsiteY6" fmla="*/ 1387222 h 1691860"/>
                <a:gd name="connsiteX7" fmla="*/ 615658 w 2694303"/>
                <a:gd name="connsiteY7" fmla="*/ 1503194 h 1691860"/>
                <a:gd name="connsiteX8" fmla="*/ 110 w 2694303"/>
                <a:gd name="connsiteY8" fmla="*/ 834121 h 1691860"/>
                <a:gd name="connsiteX0" fmla="*/ 110 w 2694311"/>
                <a:gd name="connsiteY0" fmla="*/ 834121 h 1677405"/>
                <a:gd name="connsiteX1" fmla="*/ 646881 w 2694311"/>
                <a:gd name="connsiteY1" fmla="*/ 115983 h 1677405"/>
                <a:gd name="connsiteX2" fmla="*/ 1137535 w 2694311"/>
                <a:gd name="connsiteY2" fmla="*/ 272100 h 1677405"/>
                <a:gd name="connsiteX3" fmla="*/ 1860134 w 2694311"/>
                <a:gd name="connsiteY3" fmla="*/ 10 h 1677405"/>
                <a:gd name="connsiteX4" fmla="*/ 2694245 w 2694311"/>
                <a:gd name="connsiteY4" fmla="*/ 847503 h 1677405"/>
                <a:gd name="connsiteX5" fmla="*/ 1873515 w 2694311"/>
                <a:gd name="connsiteY5" fmla="*/ 1677153 h 1677405"/>
                <a:gd name="connsiteX6" fmla="*/ 1150916 w 2694311"/>
                <a:gd name="connsiteY6" fmla="*/ 1387222 h 1677405"/>
                <a:gd name="connsiteX7" fmla="*/ 615658 w 2694311"/>
                <a:gd name="connsiteY7" fmla="*/ 1503194 h 1677405"/>
                <a:gd name="connsiteX8" fmla="*/ 110 w 2694311"/>
                <a:gd name="connsiteY8" fmla="*/ 834121 h 1677405"/>
                <a:gd name="connsiteX0" fmla="*/ 110 w 2694252"/>
                <a:gd name="connsiteY0" fmla="*/ 834122 h 1677406"/>
                <a:gd name="connsiteX1" fmla="*/ 646881 w 2694252"/>
                <a:gd name="connsiteY1" fmla="*/ 115984 h 1677406"/>
                <a:gd name="connsiteX2" fmla="*/ 1137535 w 2694252"/>
                <a:gd name="connsiteY2" fmla="*/ 272101 h 1677406"/>
                <a:gd name="connsiteX3" fmla="*/ 1860134 w 2694252"/>
                <a:gd name="connsiteY3" fmla="*/ 11 h 1677406"/>
                <a:gd name="connsiteX4" fmla="*/ 2694245 w 2694252"/>
                <a:gd name="connsiteY4" fmla="*/ 847504 h 1677406"/>
                <a:gd name="connsiteX5" fmla="*/ 1873515 w 2694252"/>
                <a:gd name="connsiteY5" fmla="*/ 1677154 h 1677406"/>
                <a:gd name="connsiteX6" fmla="*/ 1150916 w 2694252"/>
                <a:gd name="connsiteY6" fmla="*/ 1387223 h 1677406"/>
                <a:gd name="connsiteX7" fmla="*/ 615658 w 2694252"/>
                <a:gd name="connsiteY7" fmla="*/ 1503195 h 1677406"/>
                <a:gd name="connsiteX8" fmla="*/ 110 w 2694252"/>
                <a:gd name="connsiteY8" fmla="*/ 834122 h 1677406"/>
                <a:gd name="connsiteX0" fmla="*/ 110 w 2694252"/>
                <a:gd name="connsiteY0" fmla="*/ 834230 h 1677514"/>
                <a:gd name="connsiteX1" fmla="*/ 646881 w 2694252"/>
                <a:gd name="connsiteY1" fmla="*/ 116092 h 1677514"/>
                <a:gd name="connsiteX2" fmla="*/ 1137535 w 2694252"/>
                <a:gd name="connsiteY2" fmla="*/ 272209 h 1677514"/>
                <a:gd name="connsiteX3" fmla="*/ 1860134 w 2694252"/>
                <a:gd name="connsiteY3" fmla="*/ 119 h 1677514"/>
                <a:gd name="connsiteX4" fmla="*/ 2694245 w 2694252"/>
                <a:gd name="connsiteY4" fmla="*/ 847612 h 1677514"/>
                <a:gd name="connsiteX5" fmla="*/ 1873515 w 2694252"/>
                <a:gd name="connsiteY5" fmla="*/ 1677262 h 1677514"/>
                <a:gd name="connsiteX6" fmla="*/ 1150916 w 2694252"/>
                <a:gd name="connsiteY6" fmla="*/ 1387331 h 1677514"/>
                <a:gd name="connsiteX7" fmla="*/ 615658 w 2694252"/>
                <a:gd name="connsiteY7" fmla="*/ 1503303 h 1677514"/>
                <a:gd name="connsiteX8" fmla="*/ 110 w 2694252"/>
                <a:gd name="connsiteY8" fmla="*/ 834230 h 1677514"/>
                <a:gd name="connsiteX0" fmla="*/ 110 w 2694252"/>
                <a:gd name="connsiteY0" fmla="*/ 834225 h 1677509"/>
                <a:gd name="connsiteX1" fmla="*/ 646881 w 2694252"/>
                <a:gd name="connsiteY1" fmla="*/ 116087 h 1677509"/>
                <a:gd name="connsiteX2" fmla="*/ 1137535 w 2694252"/>
                <a:gd name="connsiteY2" fmla="*/ 272204 h 1677509"/>
                <a:gd name="connsiteX3" fmla="*/ 1860134 w 2694252"/>
                <a:gd name="connsiteY3" fmla="*/ 114 h 1677509"/>
                <a:gd name="connsiteX4" fmla="*/ 2694245 w 2694252"/>
                <a:gd name="connsiteY4" fmla="*/ 847607 h 1677509"/>
                <a:gd name="connsiteX5" fmla="*/ 1873515 w 2694252"/>
                <a:gd name="connsiteY5" fmla="*/ 1677257 h 1677509"/>
                <a:gd name="connsiteX6" fmla="*/ 1150916 w 2694252"/>
                <a:gd name="connsiteY6" fmla="*/ 1387326 h 1677509"/>
                <a:gd name="connsiteX7" fmla="*/ 615658 w 2694252"/>
                <a:gd name="connsiteY7" fmla="*/ 1503298 h 1677509"/>
                <a:gd name="connsiteX8" fmla="*/ 110 w 2694252"/>
                <a:gd name="connsiteY8" fmla="*/ 834225 h 1677509"/>
                <a:gd name="connsiteX0" fmla="*/ 115 w 2694257"/>
                <a:gd name="connsiteY0" fmla="*/ 834225 h 1677509"/>
                <a:gd name="connsiteX1" fmla="*/ 646886 w 2694257"/>
                <a:gd name="connsiteY1" fmla="*/ 116087 h 1677509"/>
                <a:gd name="connsiteX2" fmla="*/ 1137540 w 2694257"/>
                <a:gd name="connsiteY2" fmla="*/ 272204 h 1677509"/>
                <a:gd name="connsiteX3" fmla="*/ 1860139 w 2694257"/>
                <a:gd name="connsiteY3" fmla="*/ 114 h 1677509"/>
                <a:gd name="connsiteX4" fmla="*/ 2694250 w 2694257"/>
                <a:gd name="connsiteY4" fmla="*/ 847607 h 1677509"/>
                <a:gd name="connsiteX5" fmla="*/ 1873520 w 2694257"/>
                <a:gd name="connsiteY5" fmla="*/ 1677257 h 1677509"/>
                <a:gd name="connsiteX6" fmla="*/ 1150921 w 2694257"/>
                <a:gd name="connsiteY6" fmla="*/ 1387326 h 1677509"/>
                <a:gd name="connsiteX7" fmla="*/ 615663 w 2694257"/>
                <a:gd name="connsiteY7" fmla="*/ 1503298 h 1677509"/>
                <a:gd name="connsiteX8" fmla="*/ 115 w 2694257"/>
                <a:gd name="connsiteY8" fmla="*/ 834225 h 1677509"/>
                <a:gd name="connsiteX0" fmla="*/ 47 w 2694189"/>
                <a:gd name="connsiteY0" fmla="*/ 834225 h 1677509"/>
                <a:gd name="connsiteX1" fmla="*/ 646818 w 2694189"/>
                <a:gd name="connsiteY1" fmla="*/ 116087 h 1677509"/>
                <a:gd name="connsiteX2" fmla="*/ 1137472 w 2694189"/>
                <a:gd name="connsiteY2" fmla="*/ 272204 h 1677509"/>
                <a:gd name="connsiteX3" fmla="*/ 1860071 w 2694189"/>
                <a:gd name="connsiteY3" fmla="*/ 114 h 1677509"/>
                <a:gd name="connsiteX4" fmla="*/ 2694182 w 2694189"/>
                <a:gd name="connsiteY4" fmla="*/ 847607 h 1677509"/>
                <a:gd name="connsiteX5" fmla="*/ 1873452 w 2694189"/>
                <a:gd name="connsiteY5" fmla="*/ 1677257 h 1677509"/>
                <a:gd name="connsiteX6" fmla="*/ 1150853 w 2694189"/>
                <a:gd name="connsiteY6" fmla="*/ 1387326 h 1677509"/>
                <a:gd name="connsiteX7" fmla="*/ 615595 w 2694189"/>
                <a:gd name="connsiteY7" fmla="*/ 1503298 h 1677509"/>
                <a:gd name="connsiteX8" fmla="*/ 47 w 2694189"/>
                <a:gd name="connsiteY8" fmla="*/ 834225 h 1677509"/>
                <a:gd name="connsiteX0" fmla="*/ 48 w 2694190"/>
                <a:gd name="connsiteY0" fmla="*/ 834225 h 1677509"/>
                <a:gd name="connsiteX1" fmla="*/ 646819 w 2694190"/>
                <a:gd name="connsiteY1" fmla="*/ 116087 h 1677509"/>
                <a:gd name="connsiteX2" fmla="*/ 1137473 w 2694190"/>
                <a:gd name="connsiteY2" fmla="*/ 272204 h 1677509"/>
                <a:gd name="connsiteX3" fmla="*/ 1860072 w 2694190"/>
                <a:gd name="connsiteY3" fmla="*/ 114 h 1677509"/>
                <a:gd name="connsiteX4" fmla="*/ 2694183 w 2694190"/>
                <a:gd name="connsiteY4" fmla="*/ 847607 h 1677509"/>
                <a:gd name="connsiteX5" fmla="*/ 1873453 w 2694190"/>
                <a:gd name="connsiteY5" fmla="*/ 1677257 h 1677509"/>
                <a:gd name="connsiteX6" fmla="*/ 1150854 w 2694190"/>
                <a:gd name="connsiteY6" fmla="*/ 1387326 h 1677509"/>
                <a:gd name="connsiteX7" fmla="*/ 615596 w 2694190"/>
                <a:gd name="connsiteY7" fmla="*/ 1503298 h 1677509"/>
                <a:gd name="connsiteX8" fmla="*/ 48 w 2694190"/>
                <a:gd name="connsiteY8" fmla="*/ 834225 h 1677509"/>
                <a:gd name="connsiteX0" fmla="*/ 48 w 2694190"/>
                <a:gd name="connsiteY0" fmla="*/ 834225 h 1677494"/>
                <a:gd name="connsiteX1" fmla="*/ 646819 w 2694190"/>
                <a:gd name="connsiteY1" fmla="*/ 116087 h 1677494"/>
                <a:gd name="connsiteX2" fmla="*/ 1137473 w 2694190"/>
                <a:gd name="connsiteY2" fmla="*/ 272204 h 1677494"/>
                <a:gd name="connsiteX3" fmla="*/ 1860072 w 2694190"/>
                <a:gd name="connsiteY3" fmla="*/ 114 h 1677494"/>
                <a:gd name="connsiteX4" fmla="*/ 2694183 w 2694190"/>
                <a:gd name="connsiteY4" fmla="*/ 847607 h 1677494"/>
                <a:gd name="connsiteX5" fmla="*/ 1873453 w 2694190"/>
                <a:gd name="connsiteY5" fmla="*/ 1677257 h 1677494"/>
                <a:gd name="connsiteX6" fmla="*/ 1150854 w 2694190"/>
                <a:gd name="connsiteY6" fmla="*/ 1387326 h 1677494"/>
                <a:gd name="connsiteX7" fmla="*/ 615596 w 2694190"/>
                <a:gd name="connsiteY7" fmla="*/ 1503298 h 1677494"/>
                <a:gd name="connsiteX8" fmla="*/ 48 w 2694190"/>
                <a:gd name="connsiteY8" fmla="*/ 834225 h 1677494"/>
                <a:gd name="connsiteX0" fmla="*/ 48 w 2694190"/>
                <a:gd name="connsiteY0" fmla="*/ 834225 h 1679563"/>
                <a:gd name="connsiteX1" fmla="*/ 646819 w 2694190"/>
                <a:gd name="connsiteY1" fmla="*/ 116087 h 1679563"/>
                <a:gd name="connsiteX2" fmla="*/ 1137473 w 2694190"/>
                <a:gd name="connsiteY2" fmla="*/ 272204 h 1679563"/>
                <a:gd name="connsiteX3" fmla="*/ 1860072 w 2694190"/>
                <a:gd name="connsiteY3" fmla="*/ 114 h 1679563"/>
                <a:gd name="connsiteX4" fmla="*/ 2694183 w 2694190"/>
                <a:gd name="connsiteY4" fmla="*/ 847607 h 1679563"/>
                <a:gd name="connsiteX5" fmla="*/ 1873453 w 2694190"/>
                <a:gd name="connsiteY5" fmla="*/ 1677257 h 1679563"/>
                <a:gd name="connsiteX6" fmla="*/ 1150854 w 2694190"/>
                <a:gd name="connsiteY6" fmla="*/ 1387326 h 1679563"/>
                <a:gd name="connsiteX7" fmla="*/ 615596 w 2694190"/>
                <a:gd name="connsiteY7" fmla="*/ 1503298 h 1679563"/>
                <a:gd name="connsiteX8" fmla="*/ 48 w 2694190"/>
                <a:gd name="connsiteY8" fmla="*/ 834225 h 1679563"/>
                <a:gd name="connsiteX0" fmla="*/ 48 w 2694542"/>
                <a:gd name="connsiteY0" fmla="*/ 834225 h 1679563"/>
                <a:gd name="connsiteX1" fmla="*/ 646819 w 2694542"/>
                <a:gd name="connsiteY1" fmla="*/ 116087 h 1679563"/>
                <a:gd name="connsiteX2" fmla="*/ 1137473 w 2694542"/>
                <a:gd name="connsiteY2" fmla="*/ 272204 h 1679563"/>
                <a:gd name="connsiteX3" fmla="*/ 1860072 w 2694542"/>
                <a:gd name="connsiteY3" fmla="*/ 114 h 1679563"/>
                <a:gd name="connsiteX4" fmla="*/ 2694183 w 2694542"/>
                <a:gd name="connsiteY4" fmla="*/ 847607 h 1679563"/>
                <a:gd name="connsiteX5" fmla="*/ 1873453 w 2694542"/>
                <a:gd name="connsiteY5" fmla="*/ 1677257 h 1679563"/>
                <a:gd name="connsiteX6" fmla="*/ 1150854 w 2694542"/>
                <a:gd name="connsiteY6" fmla="*/ 1387326 h 1679563"/>
                <a:gd name="connsiteX7" fmla="*/ 615596 w 2694542"/>
                <a:gd name="connsiteY7" fmla="*/ 1503298 h 1679563"/>
                <a:gd name="connsiteX8" fmla="*/ 48 w 2694542"/>
                <a:gd name="connsiteY8" fmla="*/ 834225 h 1679563"/>
                <a:gd name="connsiteX0" fmla="*/ 48 w 2694516"/>
                <a:gd name="connsiteY0" fmla="*/ 836147 h 1681485"/>
                <a:gd name="connsiteX1" fmla="*/ 646819 w 2694516"/>
                <a:gd name="connsiteY1" fmla="*/ 118009 h 1681485"/>
                <a:gd name="connsiteX2" fmla="*/ 1137473 w 2694516"/>
                <a:gd name="connsiteY2" fmla="*/ 274126 h 1681485"/>
                <a:gd name="connsiteX3" fmla="*/ 1860072 w 2694516"/>
                <a:gd name="connsiteY3" fmla="*/ 2036 h 1681485"/>
                <a:gd name="connsiteX4" fmla="*/ 2694183 w 2694516"/>
                <a:gd name="connsiteY4" fmla="*/ 849529 h 1681485"/>
                <a:gd name="connsiteX5" fmla="*/ 1873453 w 2694516"/>
                <a:gd name="connsiteY5" fmla="*/ 1679179 h 1681485"/>
                <a:gd name="connsiteX6" fmla="*/ 1150854 w 2694516"/>
                <a:gd name="connsiteY6" fmla="*/ 1389248 h 1681485"/>
                <a:gd name="connsiteX7" fmla="*/ 615596 w 2694516"/>
                <a:gd name="connsiteY7" fmla="*/ 1505220 h 1681485"/>
                <a:gd name="connsiteX8" fmla="*/ 48 w 2694516"/>
                <a:gd name="connsiteY8" fmla="*/ 836147 h 1681485"/>
                <a:gd name="connsiteX0" fmla="*/ 48 w 2694516"/>
                <a:gd name="connsiteY0" fmla="*/ 836147 h 1681485"/>
                <a:gd name="connsiteX1" fmla="*/ 646819 w 2694516"/>
                <a:gd name="connsiteY1" fmla="*/ 118009 h 1681485"/>
                <a:gd name="connsiteX2" fmla="*/ 1137473 w 2694516"/>
                <a:gd name="connsiteY2" fmla="*/ 274126 h 1681485"/>
                <a:gd name="connsiteX3" fmla="*/ 1860072 w 2694516"/>
                <a:gd name="connsiteY3" fmla="*/ 2036 h 1681485"/>
                <a:gd name="connsiteX4" fmla="*/ 2694183 w 2694516"/>
                <a:gd name="connsiteY4" fmla="*/ 849529 h 1681485"/>
                <a:gd name="connsiteX5" fmla="*/ 1873453 w 2694516"/>
                <a:gd name="connsiteY5" fmla="*/ 1679179 h 1681485"/>
                <a:gd name="connsiteX6" fmla="*/ 1150854 w 2694516"/>
                <a:gd name="connsiteY6" fmla="*/ 1389248 h 1681485"/>
                <a:gd name="connsiteX7" fmla="*/ 615596 w 2694516"/>
                <a:gd name="connsiteY7" fmla="*/ 1505220 h 1681485"/>
                <a:gd name="connsiteX8" fmla="*/ 48 w 2694516"/>
                <a:gd name="connsiteY8" fmla="*/ 836147 h 1681485"/>
                <a:gd name="connsiteX0" fmla="*/ 48 w 2694516"/>
                <a:gd name="connsiteY0" fmla="*/ 836147 h 1681485"/>
                <a:gd name="connsiteX1" fmla="*/ 646819 w 2694516"/>
                <a:gd name="connsiteY1" fmla="*/ 118009 h 1681485"/>
                <a:gd name="connsiteX2" fmla="*/ 1137473 w 2694516"/>
                <a:gd name="connsiteY2" fmla="*/ 274126 h 1681485"/>
                <a:gd name="connsiteX3" fmla="*/ 1860072 w 2694516"/>
                <a:gd name="connsiteY3" fmla="*/ 2036 h 1681485"/>
                <a:gd name="connsiteX4" fmla="*/ 2694183 w 2694516"/>
                <a:gd name="connsiteY4" fmla="*/ 849529 h 1681485"/>
                <a:gd name="connsiteX5" fmla="*/ 1873453 w 2694516"/>
                <a:gd name="connsiteY5" fmla="*/ 1679179 h 1681485"/>
                <a:gd name="connsiteX6" fmla="*/ 1150854 w 2694516"/>
                <a:gd name="connsiteY6" fmla="*/ 1389248 h 1681485"/>
                <a:gd name="connsiteX7" fmla="*/ 615596 w 2694516"/>
                <a:gd name="connsiteY7" fmla="*/ 1505220 h 1681485"/>
                <a:gd name="connsiteX8" fmla="*/ 48 w 2694516"/>
                <a:gd name="connsiteY8" fmla="*/ 836147 h 1681485"/>
                <a:gd name="connsiteX0" fmla="*/ 272 w 2694740"/>
                <a:gd name="connsiteY0" fmla="*/ 836147 h 1681485"/>
                <a:gd name="connsiteX1" fmla="*/ 647043 w 2694740"/>
                <a:gd name="connsiteY1" fmla="*/ 118009 h 1681485"/>
                <a:gd name="connsiteX2" fmla="*/ 1137697 w 2694740"/>
                <a:gd name="connsiteY2" fmla="*/ 274126 h 1681485"/>
                <a:gd name="connsiteX3" fmla="*/ 1860296 w 2694740"/>
                <a:gd name="connsiteY3" fmla="*/ 2036 h 1681485"/>
                <a:gd name="connsiteX4" fmla="*/ 2694407 w 2694740"/>
                <a:gd name="connsiteY4" fmla="*/ 849529 h 1681485"/>
                <a:gd name="connsiteX5" fmla="*/ 1873677 w 2694740"/>
                <a:gd name="connsiteY5" fmla="*/ 1679179 h 1681485"/>
                <a:gd name="connsiteX6" fmla="*/ 1151078 w 2694740"/>
                <a:gd name="connsiteY6" fmla="*/ 1389248 h 1681485"/>
                <a:gd name="connsiteX7" fmla="*/ 615820 w 2694740"/>
                <a:gd name="connsiteY7" fmla="*/ 1505220 h 1681485"/>
                <a:gd name="connsiteX8" fmla="*/ 272 w 2694740"/>
                <a:gd name="connsiteY8" fmla="*/ 836147 h 168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740" h="1681485">
                  <a:moveTo>
                    <a:pt x="272" y="836147"/>
                  </a:moveTo>
                  <a:cubicBezTo>
                    <a:pt x="-12366" y="346237"/>
                    <a:pt x="417328" y="126929"/>
                    <a:pt x="647043" y="118009"/>
                  </a:cubicBezTo>
                  <a:cubicBezTo>
                    <a:pt x="876758" y="109089"/>
                    <a:pt x="1038079" y="266692"/>
                    <a:pt x="1137697" y="274126"/>
                  </a:cubicBezTo>
                  <a:cubicBezTo>
                    <a:pt x="1237315" y="281560"/>
                    <a:pt x="1547317" y="35491"/>
                    <a:pt x="1860296" y="2036"/>
                  </a:cubicBezTo>
                  <a:cubicBezTo>
                    <a:pt x="2173275" y="-31419"/>
                    <a:pt x="2710020" y="351441"/>
                    <a:pt x="2694407" y="849529"/>
                  </a:cubicBezTo>
                  <a:cubicBezTo>
                    <a:pt x="2678794" y="1347617"/>
                    <a:pt x="2237949" y="1647212"/>
                    <a:pt x="1873677" y="1679179"/>
                  </a:cubicBezTo>
                  <a:cubicBezTo>
                    <a:pt x="1509405" y="1711146"/>
                    <a:pt x="1275973" y="1400399"/>
                    <a:pt x="1151078" y="1389248"/>
                  </a:cubicBezTo>
                  <a:cubicBezTo>
                    <a:pt x="1026183" y="1378097"/>
                    <a:pt x="821002" y="1534958"/>
                    <a:pt x="615820" y="1505220"/>
                  </a:cubicBezTo>
                  <a:cubicBezTo>
                    <a:pt x="410638" y="1475482"/>
                    <a:pt x="12910" y="1326057"/>
                    <a:pt x="272" y="836147"/>
                  </a:cubicBezTo>
                  <a:close/>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220" name="直線コネクタ 219"/>
            <p:cNvCxnSpPr/>
            <p:nvPr/>
          </p:nvCxnSpPr>
          <p:spPr bwMode="auto">
            <a:xfrm>
              <a:off x="7805854" y="4001058"/>
              <a:ext cx="316694" cy="182880"/>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23" name="直線コネクタ 222"/>
            <p:cNvCxnSpPr/>
            <p:nvPr/>
          </p:nvCxnSpPr>
          <p:spPr bwMode="auto">
            <a:xfrm>
              <a:off x="7676500" y="4170556"/>
              <a:ext cx="258708" cy="240866"/>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26" name="直線コネクタ 225"/>
            <p:cNvCxnSpPr/>
            <p:nvPr/>
          </p:nvCxnSpPr>
          <p:spPr bwMode="auto">
            <a:xfrm>
              <a:off x="7507001" y="4299910"/>
              <a:ext cx="191801" cy="285471"/>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29" name="直線コネクタ 228"/>
            <p:cNvCxnSpPr/>
            <p:nvPr/>
          </p:nvCxnSpPr>
          <p:spPr bwMode="auto">
            <a:xfrm>
              <a:off x="7315200" y="4398042"/>
              <a:ext cx="124894" cy="312233"/>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32" name="直線コネクタ 231"/>
            <p:cNvCxnSpPr/>
            <p:nvPr/>
          </p:nvCxnSpPr>
          <p:spPr bwMode="auto">
            <a:xfrm>
              <a:off x="7105557" y="4442646"/>
              <a:ext cx="49065" cy="352378"/>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35" name="直線コネクタ 234"/>
            <p:cNvCxnSpPr/>
            <p:nvPr/>
          </p:nvCxnSpPr>
          <p:spPr bwMode="auto">
            <a:xfrm flipH="1">
              <a:off x="6802244" y="4424804"/>
              <a:ext cx="89210" cy="374681"/>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38" name="直線コネクタ 237"/>
            <p:cNvCxnSpPr/>
            <p:nvPr/>
          </p:nvCxnSpPr>
          <p:spPr bwMode="auto">
            <a:xfrm flipH="1">
              <a:off x="6561378" y="4348976"/>
              <a:ext cx="133814" cy="343457"/>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41" name="直線コネクタ 240"/>
            <p:cNvCxnSpPr/>
            <p:nvPr/>
          </p:nvCxnSpPr>
          <p:spPr bwMode="auto">
            <a:xfrm flipH="1">
              <a:off x="6347274" y="4228542"/>
              <a:ext cx="169499" cy="294393"/>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44" name="直線コネクタ 243"/>
            <p:cNvCxnSpPr/>
            <p:nvPr/>
          </p:nvCxnSpPr>
          <p:spPr bwMode="auto">
            <a:xfrm>
              <a:off x="6316051" y="4161636"/>
              <a:ext cx="66907" cy="379141"/>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47" name="直線コネクタ 246"/>
            <p:cNvCxnSpPr/>
            <p:nvPr/>
          </p:nvCxnSpPr>
          <p:spPr bwMode="auto">
            <a:xfrm>
              <a:off x="6110868" y="4228542"/>
              <a:ext cx="111512" cy="325616"/>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50" name="直線コネクタ 249"/>
            <p:cNvCxnSpPr/>
            <p:nvPr/>
          </p:nvCxnSpPr>
          <p:spPr bwMode="auto">
            <a:xfrm>
              <a:off x="5901225" y="4273148"/>
              <a:ext cx="13382" cy="374680"/>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53" name="直線コネクタ 252"/>
            <p:cNvCxnSpPr/>
            <p:nvPr/>
          </p:nvCxnSpPr>
          <p:spPr bwMode="auto">
            <a:xfrm flipH="1">
              <a:off x="5571149" y="4233004"/>
              <a:ext cx="120433" cy="338996"/>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56" name="直線コネクタ 255"/>
            <p:cNvCxnSpPr/>
            <p:nvPr/>
          </p:nvCxnSpPr>
          <p:spPr bwMode="auto">
            <a:xfrm flipH="1">
              <a:off x="5312441" y="4139334"/>
              <a:ext cx="191801" cy="294391"/>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59" name="直線コネクタ 258"/>
            <p:cNvCxnSpPr/>
            <p:nvPr/>
          </p:nvCxnSpPr>
          <p:spPr bwMode="auto">
            <a:xfrm flipH="1">
              <a:off x="5076035" y="3992138"/>
              <a:ext cx="272090" cy="231944"/>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62" name="直線コネクタ 261"/>
            <p:cNvCxnSpPr/>
            <p:nvPr/>
          </p:nvCxnSpPr>
          <p:spPr bwMode="auto">
            <a:xfrm flipH="1">
              <a:off x="4902076" y="3795876"/>
              <a:ext cx="352379" cy="102590"/>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65" name="直線コネクタ 264"/>
            <p:cNvCxnSpPr/>
            <p:nvPr/>
          </p:nvCxnSpPr>
          <p:spPr bwMode="auto">
            <a:xfrm flipH="1">
              <a:off x="4861932" y="3586232"/>
              <a:ext cx="365760" cy="4461"/>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68" name="直線コネクタ 267"/>
            <p:cNvCxnSpPr/>
            <p:nvPr/>
          </p:nvCxnSpPr>
          <p:spPr bwMode="auto">
            <a:xfrm flipH="1" flipV="1">
              <a:off x="4915458" y="3273998"/>
              <a:ext cx="343457" cy="93670"/>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71" name="直線コネクタ 270"/>
            <p:cNvCxnSpPr/>
            <p:nvPr/>
          </p:nvCxnSpPr>
          <p:spPr bwMode="auto">
            <a:xfrm flipH="1" flipV="1">
              <a:off x="5084956" y="2966224"/>
              <a:ext cx="272090" cy="205183"/>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74" name="直線コネクタ 273"/>
            <p:cNvCxnSpPr/>
            <p:nvPr/>
          </p:nvCxnSpPr>
          <p:spPr bwMode="auto">
            <a:xfrm flipH="1" flipV="1">
              <a:off x="5290139" y="2738740"/>
              <a:ext cx="218563" cy="281010"/>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77" name="直線コネクタ 276"/>
            <p:cNvCxnSpPr/>
            <p:nvPr/>
          </p:nvCxnSpPr>
          <p:spPr bwMode="auto">
            <a:xfrm flipH="1" flipV="1">
              <a:off x="5566689" y="2591544"/>
              <a:ext cx="142735" cy="325616"/>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80" name="直線コネクタ 279"/>
            <p:cNvCxnSpPr/>
            <p:nvPr/>
          </p:nvCxnSpPr>
          <p:spPr bwMode="auto">
            <a:xfrm flipV="1">
              <a:off x="5923528" y="2515715"/>
              <a:ext cx="22302" cy="365760"/>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83" name="直線コネクタ 282"/>
            <p:cNvCxnSpPr/>
            <p:nvPr/>
          </p:nvCxnSpPr>
          <p:spPr bwMode="auto">
            <a:xfrm flipV="1">
              <a:off x="6133171" y="2622767"/>
              <a:ext cx="120433" cy="316694"/>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86" name="直線コネクタ 285"/>
            <p:cNvCxnSpPr/>
            <p:nvPr/>
          </p:nvCxnSpPr>
          <p:spPr bwMode="auto">
            <a:xfrm flipV="1">
              <a:off x="6333893" y="2667372"/>
              <a:ext cx="71367" cy="365760"/>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89" name="直線コネクタ 288"/>
            <p:cNvCxnSpPr/>
            <p:nvPr/>
          </p:nvCxnSpPr>
          <p:spPr bwMode="auto">
            <a:xfrm flipH="1" flipV="1">
              <a:off x="6382958" y="2680753"/>
              <a:ext cx="156117" cy="289932"/>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92" name="直線コネクタ 291"/>
            <p:cNvCxnSpPr/>
            <p:nvPr/>
          </p:nvCxnSpPr>
          <p:spPr bwMode="auto">
            <a:xfrm flipH="1" flipV="1">
              <a:off x="6601522" y="2551399"/>
              <a:ext cx="133815" cy="325616"/>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95" name="直線コネクタ 294"/>
            <p:cNvCxnSpPr/>
            <p:nvPr/>
          </p:nvCxnSpPr>
          <p:spPr bwMode="auto">
            <a:xfrm flipH="1" flipV="1">
              <a:off x="6837928" y="2453268"/>
              <a:ext cx="107052" cy="343458"/>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298" name="直線コネクタ 297"/>
            <p:cNvCxnSpPr/>
            <p:nvPr/>
          </p:nvCxnSpPr>
          <p:spPr bwMode="auto">
            <a:xfrm flipV="1">
              <a:off x="7163543" y="2422045"/>
              <a:ext cx="26763" cy="347918"/>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301" name="直線コネクタ 300"/>
            <p:cNvCxnSpPr/>
            <p:nvPr/>
          </p:nvCxnSpPr>
          <p:spPr bwMode="auto">
            <a:xfrm flipV="1">
              <a:off x="7377647" y="2502334"/>
              <a:ext cx="120433" cy="321155"/>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304" name="直線コネクタ 303"/>
            <p:cNvCxnSpPr/>
            <p:nvPr/>
          </p:nvCxnSpPr>
          <p:spPr bwMode="auto">
            <a:xfrm flipV="1">
              <a:off x="7560527" y="2640609"/>
              <a:ext cx="205182" cy="289932"/>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307" name="直線コネクタ 306"/>
            <p:cNvCxnSpPr/>
            <p:nvPr/>
          </p:nvCxnSpPr>
          <p:spPr bwMode="auto">
            <a:xfrm flipV="1">
              <a:off x="7698802" y="2796726"/>
              <a:ext cx="263169" cy="258709"/>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310" name="直線コネクタ 309"/>
            <p:cNvCxnSpPr/>
            <p:nvPr/>
          </p:nvCxnSpPr>
          <p:spPr bwMode="auto">
            <a:xfrm flipV="1">
              <a:off x="7819235" y="3033132"/>
              <a:ext cx="312234" cy="182881"/>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cxnSp>
          <p:nvCxnSpPr>
            <p:cNvPr id="313" name="直線コネクタ 312"/>
            <p:cNvCxnSpPr/>
            <p:nvPr/>
          </p:nvCxnSpPr>
          <p:spPr bwMode="auto">
            <a:xfrm flipV="1">
              <a:off x="7895063" y="3291840"/>
              <a:ext cx="343458" cy="98131"/>
            </a:xfrm>
            <a:prstGeom prst="line">
              <a:avLst/>
            </a:prstGeom>
            <a:solidFill>
              <a:schemeClr val="accent1"/>
            </a:solidFill>
            <a:ln w="3175" cap="flat" cmpd="sng" algn="ctr">
              <a:solidFill>
                <a:schemeClr val="tx2"/>
              </a:solidFill>
              <a:prstDash val="solid"/>
              <a:round/>
              <a:headEnd type="none" w="med" len="med"/>
              <a:tailEnd type="triangle" w="med" len="med"/>
            </a:ln>
            <a:effectLst/>
          </p:spPr>
        </p:cxnSp>
      </p:grpSp>
    </p:spTree>
    <p:extLst>
      <p:ext uri="{BB962C8B-B14F-4D97-AF65-F5344CB8AC3E}">
        <p14:creationId xmlns:p14="http://schemas.microsoft.com/office/powerpoint/2010/main" val="29768953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9669C5-D543-4E57-A25A-962F8B5C716A}"/>
              </a:ext>
            </a:extLst>
          </p:cNvPr>
          <p:cNvSpPr>
            <a:spLocks noGrp="1"/>
          </p:cNvSpPr>
          <p:nvPr>
            <p:ph type="title"/>
          </p:nvPr>
        </p:nvSpPr>
        <p:spPr/>
        <p:txBody>
          <a:bodyPr/>
          <a:lstStyle/>
          <a:p>
            <a:r>
              <a:rPr kumimoji="1" lang="ja-JP" altLang="en-US" dirty="0"/>
              <a:t>偏光による補正 </a:t>
            </a:r>
            <a:r>
              <a:rPr kumimoji="1" lang="en-US" altLang="ja-JP" dirty="0"/>
              <a:t>[1]</a:t>
            </a:r>
            <a:endParaRPr kumimoji="1" lang="ja-JP" altLang="en-US" dirty="0"/>
          </a:p>
        </p:txBody>
      </p:sp>
      <p:sp>
        <p:nvSpPr>
          <p:cNvPr id="3" name="楕円 2">
            <a:extLst>
              <a:ext uri="{FF2B5EF4-FFF2-40B4-BE49-F238E27FC236}">
                <a16:creationId xmlns:a16="http://schemas.microsoft.com/office/drawing/2014/main" id="{86D48C08-0A1E-49C8-B14D-14CB23B8D2D9}"/>
              </a:ext>
            </a:extLst>
          </p:cNvPr>
          <p:cNvSpPr/>
          <p:nvPr/>
        </p:nvSpPr>
        <p:spPr bwMode="auto">
          <a:xfrm>
            <a:off x="251520" y="1268760"/>
            <a:ext cx="2880320" cy="2880320"/>
          </a:xfrm>
          <a:prstGeom prst="ellipse">
            <a:avLst/>
          </a:prstGeom>
          <a:solidFill>
            <a:schemeClr val="tx2">
              <a:lumMod val="20000"/>
              <a:lumOff val="80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 name="直線コネクタ 4">
            <a:extLst>
              <a:ext uri="{FF2B5EF4-FFF2-40B4-BE49-F238E27FC236}">
                <a16:creationId xmlns:a16="http://schemas.microsoft.com/office/drawing/2014/main" id="{B307A39B-9F03-4E2F-8411-4C69E944A3D5}"/>
              </a:ext>
            </a:extLst>
          </p:cNvPr>
          <p:cNvCxnSpPr>
            <a:cxnSpLocks/>
            <a:stCxn id="3" idx="3"/>
            <a:endCxn id="3" idx="7"/>
          </p:cNvCxnSpPr>
          <p:nvPr/>
        </p:nvCxnSpPr>
        <p:spPr bwMode="auto">
          <a:xfrm flipV="1">
            <a:off x="673333" y="1690573"/>
            <a:ext cx="2036694" cy="203669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 name="直線コネクタ 6">
            <a:extLst>
              <a:ext uri="{FF2B5EF4-FFF2-40B4-BE49-F238E27FC236}">
                <a16:creationId xmlns:a16="http://schemas.microsoft.com/office/drawing/2014/main" id="{8868C925-7660-4BC4-9B1F-AD0E5D96D468}"/>
              </a:ext>
            </a:extLst>
          </p:cNvPr>
          <p:cNvCxnSpPr>
            <a:cxnSpLocks/>
          </p:cNvCxnSpPr>
          <p:nvPr/>
        </p:nvCxnSpPr>
        <p:spPr bwMode="auto">
          <a:xfrm>
            <a:off x="1691680" y="1988840"/>
            <a:ext cx="360040" cy="3600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 name="直線コネクタ 8">
            <a:extLst>
              <a:ext uri="{FF2B5EF4-FFF2-40B4-BE49-F238E27FC236}">
                <a16:creationId xmlns:a16="http://schemas.microsoft.com/office/drawing/2014/main" id="{EC1B150A-E807-4FDD-BD7B-2AB8775A1C47}"/>
              </a:ext>
            </a:extLst>
          </p:cNvPr>
          <p:cNvCxnSpPr/>
          <p:nvPr/>
        </p:nvCxnSpPr>
        <p:spPr bwMode="auto">
          <a:xfrm flipH="1">
            <a:off x="1763688" y="2204864"/>
            <a:ext cx="144016" cy="14401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 name="直線コネクタ 10">
            <a:extLst>
              <a:ext uri="{FF2B5EF4-FFF2-40B4-BE49-F238E27FC236}">
                <a16:creationId xmlns:a16="http://schemas.microsoft.com/office/drawing/2014/main" id="{B3BD77D5-9DFE-4D66-9D49-14EBE7424D40}"/>
              </a:ext>
            </a:extLst>
          </p:cNvPr>
          <p:cNvCxnSpPr/>
          <p:nvPr/>
        </p:nvCxnSpPr>
        <p:spPr bwMode="auto">
          <a:xfrm flipH="1" flipV="1">
            <a:off x="1763688" y="2348880"/>
            <a:ext cx="144016" cy="144016"/>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 name="楕円 12">
            <a:extLst>
              <a:ext uri="{FF2B5EF4-FFF2-40B4-BE49-F238E27FC236}">
                <a16:creationId xmlns:a16="http://schemas.microsoft.com/office/drawing/2014/main" id="{5831761D-D691-4452-B5C5-9A7FDE56F824}"/>
              </a:ext>
            </a:extLst>
          </p:cNvPr>
          <p:cNvSpPr/>
          <p:nvPr/>
        </p:nvSpPr>
        <p:spPr bwMode="auto">
          <a:xfrm>
            <a:off x="1979712" y="2276872"/>
            <a:ext cx="144016" cy="144016"/>
          </a:xfrm>
          <a:prstGeom prst="ellipse">
            <a:avLst/>
          </a:prstGeom>
          <a:solidFill>
            <a:srgbClr val="FF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 name="楕円 13">
            <a:extLst>
              <a:ext uri="{FF2B5EF4-FFF2-40B4-BE49-F238E27FC236}">
                <a16:creationId xmlns:a16="http://schemas.microsoft.com/office/drawing/2014/main" id="{8A320D77-5BAF-452A-B19B-14927E3B381F}"/>
              </a:ext>
            </a:extLst>
          </p:cNvPr>
          <p:cNvSpPr/>
          <p:nvPr/>
        </p:nvSpPr>
        <p:spPr bwMode="auto">
          <a:xfrm>
            <a:off x="1619672" y="1916832"/>
            <a:ext cx="144016" cy="144016"/>
          </a:xfrm>
          <a:prstGeom prst="ellipse">
            <a:avLst/>
          </a:prstGeom>
          <a:solidFill>
            <a:srgbClr val="FF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5" name="テキスト ボックス 14">
            <a:extLst>
              <a:ext uri="{FF2B5EF4-FFF2-40B4-BE49-F238E27FC236}">
                <a16:creationId xmlns:a16="http://schemas.microsoft.com/office/drawing/2014/main" id="{21E05EB5-7FB4-4D2B-83AD-16224ACBDEA2}"/>
              </a:ext>
            </a:extLst>
          </p:cNvPr>
          <p:cNvSpPr txBox="1"/>
          <p:nvPr/>
        </p:nvSpPr>
        <p:spPr>
          <a:xfrm>
            <a:off x="827584" y="4437112"/>
            <a:ext cx="1723549" cy="369332"/>
          </a:xfrm>
          <a:prstGeom prst="rect">
            <a:avLst/>
          </a:prstGeom>
          <a:noFill/>
        </p:spPr>
        <p:txBody>
          <a:bodyPr wrap="none" rtlCol="0">
            <a:spAutoFit/>
          </a:bodyPr>
          <a:lstStyle/>
          <a:p>
            <a:r>
              <a:rPr kumimoji="1" lang="ja-JP" altLang="en-US" dirty="0"/>
              <a:t>偏光による制約</a:t>
            </a:r>
          </a:p>
        </p:txBody>
      </p:sp>
      <p:sp>
        <p:nvSpPr>
          <p:cNvPr id="17" name="テキスト ボックス 16">
            <a:extLst>
              <a:ext uri="{FF2B5EF4-FFF2-40B4-BE49-F238E27FC236}">
                <a16:creationId xmlns:a16="http://schemas.microsoft.com/office/drawing/2014/main" id="{B81CA916-3039-48E1-9080-BD170A2DFE53}"/>
              </a:ext>
            </a:extLst>
          </p:cNvPr>
          <p:cNvSpPr txBox="1"/>
          <p:nvPr/>
        </p:nvSpPr>
        <p:spPr>
          <a:xfrm>
            <a:off x="179512" y="620688"/>
            <a:ext cx="3010761" cy="369332"/>
          </a:xfrm>
          <a:prstGeom prst="rect">
            <a:avLst/>
          </a:prstGeom>
          <a:noFill/>
        </p:spPr>
        <p:txBody>
          <a:bodyPr wrap="none" rtlCol="0">
            <a:spAutoFit/>
          </a:bodyPr>
          <a:lstStyle/>
          <a:p>
            <a:r>
              <a:rPr kumimoji="1" lang="ja-JP" altLang="en-US" dirty="0"/>
              <a:t>照度差ステレオ法による法線</a:t>
            </a:r>
          </a:p>
        </p:txBody>
      </p:sp>
      <p:sp>
        <p:nvSpPr>
          <p:cNvPr id="18" name="フリーフォーム: 図形 17">
            <a:extLst>
              <a:ext uri="{FF2B5EF4-FFF2-40B4-BE49-F238E27FC236}">
                <a16:creationId xmlns:a16="http://schemas.microsoft.com/office/drawing/2014/main" id="{9035D1F8-E572-47A1-8A08-307B9774DA85}"/>
              </a:ext>
            </a:extLst>
          </p:cNvPr>
          <p:cNvSpPr/>
          <p:nvPr/>
        </p:nvSpPr>
        <p:spPr bwMode="auto">
          <a:xfrm>
            <a:off x="1570241" y="987228"/>
            <a:ext cx="72442" cy="890124"/>
          </a:xfrm>
          <a:custGeom>
            <a:avLst/>
            <a:gdLst>
              <a:gd name="connsiteX0" fmla="*/ 0 w 56644"/>
              <a:gd name="connsiteY0" fmla="*/ 0 h 890124"/>
              <a:gd name="connsiteX1" fmla="*/ 56644 w 56644"/>
              <a:gd name="connsiteY1" fmla="*/ 890124 h 890124"/>
              <a:gd name="connsiteX0" fmla="*/ 4658 w 61302"/>
              <a:gd name="connsiteY0" fmla="*/ 0 h 890124"/>
              <a:gd name="connsiteX1" fmla="*/ 61302 w 61302"/>
              <a:gd name="connsiteY1" fmla="*/ 890124 h 890124"/>
              <a:gd name="connsiteX0" fmla="*/ 15798 w 72442"/>
              <a:gd name="connsiteY0" fmla="*/ 0 h 890124"/>
              <a:gd name="connsiteX1" fmla="*/ 72442 w 72442"/>
              <a:gd name="connsiteY1" fmla="*/ 890124 h 890124"/>
            </a:gdLst>
            <a:ahLst/>
            <a:cxnLst>
              <a:cxn ang="0">
                <a:pos x="connsiteX0" y="connsiteY0"/>
              </a:cxn>
              <a:cxn ang="0">
                <a:pos x="connsiteX1" y="connsiteY1"/>
              </a:cxn>
            </a:cxnLst>
            <a:rect l="l" t="t" r="r" b="b"/>
            <a:pathLst>
              <a:path w="72442" h="890124">
                <a:moveTo>
                  <a:pt x="15798" y="0"/>
                </a:moveTo>
                <a:cubicBezTo>
                  <a:pt x="-5781" y="288616"/>
                  <a:pt x="-19267" y="593416"/>
                  <a:pt x="72442" y="890124"/>
                </a:cubicBezTo>
              </a:path>
            </a:pathLst>
          </a:cu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9" name="フリーフォーム: 図形 18">
            <a:extLst>
              <a:ext uri="{FF2B5EF4-FFF2-40B4-BE49-F238E27FC236}">
                <a16:creationId xmlns:a16="http://schemas.microsoft.com/office/drawing/2014/main" id="{FDBC8CD9-97E5-46AC-977E-CF998FBF2B4A}"/>
              </a:ext>
            </a:extLst>
          </p:cNvPr>
          <p:cNvSpPr/>
          <p:nvPr/>
        </p:nvSpPr>
        <p:spPr bwMode="auto">
          <a:xfrm>
            <a:off x="1683143" y="2476163"/>
            <a:ext cx="371117" cy="1925904"/>
          </a:xfrm>
          <a:custGeom>
            <a:avLst/>
            <a:gdLst>
              <a:gd name="connsiteX0" fmla="*/ 0 w 356050"/>
              <a:gd name="connsiteY0" fmla="*/ 1925904 h 1925904"/>
              <a:gd name="connsiteX1" fmla="*/ 356050 w 356050"/>
              <a:gd name="connsiteY1" fmla="*/ 0 h 1925904"/>
              <a:gd name="connsiteX0" fmla="*/ 0 w 362085"/>
              <a:gd name="connsiteY0" fmla="*/ 1925904 h 1925904"/>
              <a:gd name="connsiteX1" fmla="*/ 356050 w 362085"/>
              <a:gd name="connsiteY1" fmla="*/ 0 h 1925904"/>
              <a:gd name="connsiteX0" fmla="*/ 0 w 371117"/>
              <a:gd name="connsiteY0" fmla="*/ 1925904 h 1925904"/>
              <a:gd name="connsiteX1" fmla="*/ 356050 w 371117"/>
              <a:gd name="connsiteY1" fmla="*/ 0 h 1925904"/>
            </a:gdLst>
            <a:ahLst/>
            <a:cxnLst>
              <a:cxn ang="0">
                <a:pos x="connsiteX0" y="connsiteY0"/>
              </a:cxn>
              <a:cxn ang="0">
                <a:pos x="connsiteX1" y="connsiteY1"/>
              </a:cxn>
            </a:cxnLst>
            <a:rect l="l" t="t" r="r" b="b"/>
            <a:pathLst>
              <a:path w="371117" h="1925904">
                <a:moveTo>
                  <a:pt x="0" y="1925904"/>
                </a:moveTo>
                <a:cubicBezTo>
                  <a:pt x="337168" y="1324397"/>
                  <a:pt x="407299" y="641968"/>
                  <a:pt x="356050" y="0"/>
                </a:cubicBezTo>
              </a:path>
            </a:pathLst>
          </a:cu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pic>
        <p:nvPicPr>
          <p:cNvPr id="20" name="図 19">
            <a:extLst>
              <a:ext uri="{FF2B5EF4-FFF2-40B4-BE49-F238E27FC236}">
                <a16:creationId xmlns:a16="http://schemas.microsoft.com/office/drawing/2014/main" id="{4CEE9A20-0AE3-4A82-B06F-98521D63FC01}"/>
              </a:ext>
            </a:extLst>
          </p:cNvPr>
          <p:cNvPicPr>
            <a:picLocks noChangeAspect="1"/>
          </p:cNvPicPr>
          <p:nvPr/>
        </p:nvPicPr>
        <p:blipFill>
          <a:blip r:embed="rId2"/>
          <a:stretch>
            <a:fillRect/>
          </a:stretch>
        </p:blipFill>
        <p:spPr>
          <a:xfrm>
            <a:off x="4211960" y="2996952"/>
            <a:ext cx="2160240" cy="2125092"/>
          </a:xfrm>
          <a:prstGeom prst="rect">
            <a:avLst/>
          </a:prstGeom>
        </p:spPr>
      </p:pic>
      <p:pic>
        <p:nvPicPr>
          <p:cNvPr id="21" name="図 20">
            <a:extLst>
              <a:ext uri="{FF2B5EF4-FFF2-40B4-BE49-F238E27FC236}">
                <a16:creationId xmlns:a16="http://schemas.microsoft.com/office/drawing/2014/main" id="{DD1C9716-2A28-4534-98F8-17E79801C669}"/>
              </a:ext>
            </a:extLst>
          </p:cNvPr>
          <p:cNvPicPr>
            <a:picLocks noChangeAspect="1"/>
          </p:cNvPicPr>
          <p:nvPr/>
        </p:nvPicPr>
        <p:blipFill>
          <a:blip r:embed="rId3"/>
          <a:stretch>
            <a:fillRect/>
          </a:stretch>
        </p:blipFill>
        <p:spPr>
          <a:xfrm>
            <a:off x="6444208" y="2996952"/>
            <a:ext cx="2160240" cy="2125092"/>
          </a:xfrm>
          <a:prstGeom prst="rect">
            <a:avLst/>
          </a:prstGeom>
        </p:spPr>
      </p:pic>
      <p:pic>
        <p:nvPicPr>
          <p:cNvPr id="22" name="図 21">
            <a:extLst>
              <a:ext uri="{FF2B5EF4-FFF2-40B4-BE49-F238E27FC236}">
                <a16:creationId xmlns:a16="http://schemas.microsoft.com/office/drawing/2014/main" id="{BC3FBCAB-573A-40EC-9008-AA5DFC19854F}"/>
              </a:ext>
            </a:extLst>
          </p:cNvPr>
          <p:cNvPicPr>
            <a:picLocks noChangeAspect="1"/>
          </p:cNvPicPr>
          <p:nvPr/>
        </p:nvPicPr>
        <p:blipFill>
          <a:blip r:embed="rId4"/>
          <a:stretch>
            <a:fillRect/>
          </a:stretch>
        </p:blipFill>
        <p:spPr>
          <a:xfrm>
            <a:off x="4211960" y="764704"/>
            <a:ext cx="2163312" cy="2174738"/>
          </a:xfrm>
          <a:prstGeom prst="rect">
            <a:avLst/>
          </a:prstGeom>
        </p:spPr>
      </p:pic>
      <p:pic>
        <p:nvPicPr>
          <p:cNvPr id="23" name="グラフィックス 22">
            <a:extLst>
              <a:ext uri="{FF2B5EF4-FFF2-40B4-BE49-F238E27FC236}">
                <a16:creationId xmlns:a16="http://schemas.microsoft.com/office/drawing/2014/main" id="{A25863BC-BAA9-47C6-939F-BBE7FD1907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4208" y="764704"/>
            <a:ext cx="2160240" cy="2160240"/>
          </a:xfrm>
          <a:prstGeom prst="rect">
            <a:avLst/>
          </a:prstGeom>
        </p:spPr>
      </p:pic>
    </p:spTree>
    <p:extLst>
      <p:ext uri="{BB962C8B-B14F-4D97-AF65-F5344CB8AC3E}">
        <p14:creationId xmlns:p14="http://schemas.microsoft.com/office/powerpoint/2010/main" val="6704465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sz="quarter"/>
          </p:nvPr>
        </p:nvSpPr>
        <p:spPr/>
        <p:txBody>
          <a:bodyPr/>
          <a:lstStyle/>
          <a:p>
            <a:r>
              <a:rPr kumimoji="1" lang="ja-JP" altLang="en-US" dirty="0"/>
              <a:t>おわりに</a:t>
            </a:r>
          </a:p>
        </p:txBody>
      </p:sp>
      <p:sp>
        <p:nvSpPr>
          <p:cNvPr id="4" name="サブタイトル 3"/>
          <p:cNvSpPr>
            <a:spLocks noGrp="1"/>
          </p:cNvSpPr>
          <p:nvPr>
            <p:ph type="subTitle" sz="quarter" idx="1"/>
          </p:nvPr>
        </p:nvSpPr>
        <p:spPr/>
        <p:txBody>
          <a:bodyPr/>
          <a:lstStyle/>
          <a:p>
            <a:endParaRPr kumimoji="1" lang="ja-JP" altLang="en-US"/>
          </a:p>
        </p:txBody>
      </p:sp>
    </p:spTree>
    <p:extLst>
      <p:ext uri="{BB962C8B-B14F-4D97-AF65-F5344CB8AC3E}">
        <p14:creationId xmlns:p14="http://schemas.microsoft.com/office/powerpoint/2010/main" val="26634825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E5A804-514C-4558-9F20-15EB677A74AD}"/>
              </a:ext>
            </a:extLst>
          </p:cNvPr>
          <p:cNvSpPr>
            <a:spLocks noGrp="1"/>
          </p:cNvSpPr>
          <p:nvPr>
            <p:ph type="title"/>
          </p:nvPr>
        </p:nvSpPr>
        <p:spPr/>
        <p:txBody>
          <a:bodyPr/>
          <a:lstStyle/>
          <a:p>
            <a:r>
              <a:rPr kumimoji="1" lang="ja-JP" altLang="en-US" dirty="0"/>
              <a:t>まとめ</a:t>
            </a:r>
          </a:p>
        </p:txBody>
      </p:sp>
      <p:sp>
        <p:nvSpPr>
          <p:cNvPr id="3" name="テキスト プレースホルダー 2">
            <a:extLst>
              <a:ext uri="{FF2B5EF4-FFF2-40B4-BE49-F238E27FC236}">
                <a16:creationId xmlns:a16="http://schemas.microsoft.com/office/drawing/2014/main" id="{F1177C1D-F4DE-4E87-9C9B-A60992DC7C3D}"/>
              </a:ext>
            </a:extLst>
          </p:cNvPr>
          <p:cNvSpPr>
            <a:spLocks noGrp="1"/>
          </p:cNvSpPr>
          <p:nvPr>
            <p:ph type="body" sz="quarter" idx="13"/>
          </p:nvPr>
        </p:nvSpPr>
        <p:spPr/>
        <p:txBody>
          <a:bodyPr/>
          <a:lstStyle/>
          <a:p>
            <a:r>
              <a:rPr kumimoji="1" lang="ja-JP" altLang="en-US" dirty="0"/>
              <a:t>今後も偏光に関する新しい技術が生まれることを楽しみにしています</a:t>
            </a:r>
            <a:endParaRPr kumimoji="1" lang="en-US" altLang="ja-JP" dirty="0"/>
          </a:p>
          <a:p>
            <a:pPr lvl="1"/>
            <a:r>
              <a:rPr kumimoji="1" lang="ja-JP" altLang="en-US" dirty="0"/>
              <a:t>この発表が何かの役に立てば幸いです</a:t>
            </a:r>
            <a:endParaRPr kumimoji="1" lang="en-US" altLang="ja-JP" dirty="0"/>
          </a:p>
          <a:p>
            <a:r>
              <a:rPr kumimoji="1" lang="ja-JP" altLang="en-US" dirty="0"/>
              <a:t>参考文献</a:t>
            </a:r>
            <a:endParaRPr kumimoji="1" lang="en-US" altLang="ja-JP" dirty="0"/>
          </a:p>
          <a:p>
            <a:pPr lvl="1"/>
            <a:r>
              <a:rPr lang="ja-JP" altLang="en-US" dirty="0"/>
              <a:t>宮崎 大輔</a:t>
            </a:r>
            <a:r>
              <a:rPr lang="en-US" altLang="ja-JP" dirty="0"/>
              <a:t>, </a:t>
            </a:r>
            <a:r>
              <a:rPr lang="ja-JP" altLang="en-US" dirty="0"/>
              <a:t>池内 克史</a:t>
            </a:r>
            <a:r>
              <a:rPr lang="en-US" altLang="ja-JP" dirty="0"/>
              <a:t>, "</a:t>
            </a:r>
            <a:r>
              <a:rPr lang="ja-JP" altLang="en-US" dirty="0"/>
              <a:t>偏光の基礎理論とその応用</a:t>
            </a:r>
            <a:r>
              <a:rPr lang="en-US" altLang="ja-JP" dirty="0"/>
              <a:t>," </a:t>
            </a:r>
            <a:r>
              <a:rPr lang="ja-JP" altLang="en-US" dirty="0"/>
              <a:t>情報処理学会論文誌 コンピュータビジョンとイメージメディア</a:t>
            </a:r>
            <a:r>
              <a:rPr lang="en-US" altLang="ja-JP" dirty="0"/>
              <a:t>, Vol. 1, No. 1, pp. 64-72, 2008.</a:t>
            </a:r>
          </a:p>
          <a:p>
            <a:pPr lvl="1"/>
            <a:r>
              <a:rPr lang="en-US" altLang="ja-JP" dirty="0"/>
              <a:t>K. </a:t>
            </a:r>
            <a:r>
              <a:rPr lang="en-US" altLang="ja-JP" dirty="0" err="1"/>
              <a:t>Ikeuchi</a:t>
            </a:r>
            <a:r>
              <a:rPr lang="en-US" altLang="ja-JP" dirty="0"/>
              <a:t>, Y. Matsushita, R. Sagawa, H. Kawasaki, Y. </a:t>
            </a:r>
            <a:r>
              <a:rPr lang="en-US" altLang="ja-JP" dirty="0" err="1"/>
              <a:t>Mukaigawa</a:t>
            </a:r>
            <a:r>
              <a:rPr lang="en-US" altLang="ja-JP" dirty="0"/>
              <a:t>, R. Furukawa, D. Miyazaki, "Active Lighting and Its Application for Computer Vision," Springer, 2020.</a:t>
            </a:r>
          </a:p>
          <a:p>
            <a:endParaRPr kumimoji="1" lang="ja-JP" altLang="en-US" dirty="0"/>
          </a:p>
        </p:txBody>
      </p:sp>
    </p:spTree>
    <p:extLst>
      <p:ext uri="{BB962C8B-B14F-4D97-AF65-F5344CB8AC3E}">
        <p14:creationId xmlns:p14="http://schemas.microsoft.com/office/powerpoint/2010/main" val="35068867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0C41562-2E6D-6365-3A72-E80CC490011D}"/>
              </a:ext>
            </a:extLst>
          </p:cNvPr>
          <p:cNvPicPr>
            <a:picLocks noChangeAspect="1"/>
          </p:cNvPicPr>
          <p:nvPr/>
        </p:nvPicPr>
        <p:blipFill>
          <a:blip r:embed="rId2"/>
          <a:stretch>
            <a:fillRect/>
          </a:stretch>
        </p:blipFill>
        <p:spPr>
          <a:xfrm>
            <a:off x="0" y="731097"/>
            <a:ext cx="9144000" cy="4498103"/>
          </a:xfrm>
          <a:prstGeom prst="rect">
            <a:avLst/>
          </a:prstGeom>
        </p:spPr>
      </p:pic>
      <p:sp>
        <p:nvSpPr>
          <p:cNvPr id="6" name="タイトル 5">
            <a:extLst>
              <a:ext uri="{FF2B5EF4-FFF2-40B4-BE49-F238E27FC236}">
                <a16:creationId xmlns:a16="http://schemas.microsoft.com/office/drawing/2014/main" id="{59EB19F7-6301-F02F-456A-4A38A7DBAAD0}"/>
              </a:ext>
            </a:extLst>
          </p:cNvPr>
          <p:cNvSpPr>
            <a:spLocks noGrp="1"/>
          </p:cNvSpPr>
          <p:nvPr>
            <p:ph type="title"/>
          </p:nvPr>
        </p:nvSpPr>
        <p:spPr/>
        <p:txBody>
          <a:bodyPr/>
          <a:lstStyle/>
          <a:p>
            <a:r>
              <a:rPr lang="ja-JP" altLang="en-US" dirty="0"/>
              <a:t>ご参加お待ちしています</a:t>
            </a:r>
          </a:p>
        </p:txBody>
      </p:sp>
    </p:spTree>
    <p:extLst>
      <p:ext uri="{BB962C8B-B14F-4D97-AF65-F5344CB8AC3E}">
        <p14:creationId xmlns:p14="http://schemas.microsoft.com/office/powerpoint/2010/main" val="3462123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p:txBody>
          <a:bodyPr/>
          <a:lstStyle/>
          <a:p>
            <a:r>
              <a:rPr lang="ja-JP" altLang="en-US" sz="2800" dirty="0"/>
              <a:t>反射成分の分離</a:t>
            </a:r>
            <a:endParaRPr lang="en-US" altLang="ja-JP" sz="2800" dirty="0"/>
          </a:p>
        </p:txBody>
      </p:sp>
      <p:sp>
        <p:nvSpPr>
          <p:cNvPr id="647171" name="Rectangle 3"/>
          <p:cNvSpPr>
            <a:spLocks noChangeArrowheads="1"/>
          </p:cNvSpPr>
          <p:nvPr/>
        </p:nvSpPr>
        <p:spPr bwMode="auto">
          <a:xfrm>
            <a:off x="2867025" y="2630264"/>
            <a:ext cx="4371975" cy="1752600"/>
          </a:xfrm>
          <a:prstGeom prst="rect">
            <a:avLst/>
          </a:prstGeom>
          <a:noFill/>
          <a:ln w="9525">
            <a:solidFill>
              <a:schemeClr val="tx1"/>
            </a:solidFill>
            <a:miter lim="800000"/>
            <a:headEnd/>
            <a:tailEnd/>
          </a:ln>
          <a:effectLst/>
        </p:spPr>
        <p:txBody>
          <a:bodyPr wrap="none" anchor="ctr"/>
          <a:lstStyle/>
          <a:p>
            <a:endParaRPr lang="ja-JP" altLang="en-US"/>
          </a:p>
        </p:txBody>
      </p:sp>
      <p:sp>
        <p:nvSpPr>
          <p:cNvPr id="647172" name="Line 4"/>
          <p:cNvSpPr>
            <a:spLocks noChangeShapeType="1"/>
          </p:cNvSpPr>
          <p:nvPr/>
        </p:nvSpPr>
        <p:spPr bwMode="auto">
          <a:xfrm>
            <a:off x="2867025" y="3468464"/>
            <a:ext cx="4371975" cy="0"/>
          </a:xfrm>
          <a:prstGeom prst="line">
            <a:avLst/>
          </a:prstGeom>
          <a:noFill/>
          <a:ln w="9525">
            <a:solidFill>
              <a:schemeClr val="tx1"/>
            </a:solidFill>
            <a:round/>
            <a:headEnd/>
            <a:tailEnd/>
          </a:ln>
          <a:effectLst/>
        </p:spPr>
        <p:txBody>
          <a:bodyPr/>
          <a:lstStyle/>
          <a:p>
            <a:endParaRPr lang="ja-JP" altLang="en-US"/>
          </a:p>
        </p:txBody>
      </p:sp>
      <p:sp>
        <p:nvSpPr>
          <p:cNvPr id="647173" name="Freeform 5"/>
          <p:cNvSpPr>
            <a:spLocks/>
          </p:cNvSpPr>
          <p:nvPr/>
        </p:nvSpPr>
        <p:spPr bwMode="auto">
          <a:xfrm>
            <a:off x="2867025" y="2769964"/>
            <a:ext cx="4371975" cy="1252538"/>
          </a:xfrm>
          <a:custGeom>
            <a:avLst/>
            <a:gdLst/>
            <a:ahLst/>
            <a:cxnLst>
              <a:cxn ang="0">
                <a:pos x="0" y="432"/>
              </a:cxn>
              <a:cxn ang="0">
                <a:pos x="339" y="59"/>
              </a:cxn>
              <a:cxn ang="0">
                <a:pos x="781" y="785"/>
              </a:cxn>
              <a:cxn ang="0">
                <a:pos x="1176" y="82"/>
              </a:cxn>
              <a:cxn ang="0">
                <a:pos x="1488" y="432"/>
              </a:cxn>
            </a:cxnLst>
            <a:rect l="0" t="0" r="r" b="b"/>
            <a:pathLst>
              <a:path w="1488" h="789">
                <a:moveTo>
                  <a:pt x="0" y="432"/>
                </a:moveTo>
                <a:cubicBezTo>
                  <a:pt x="56" y="370"/>
                  <a:pt x="209" y="0"/>
                  <a:pt x="339" y="59"/>
                </a:cubicBezTo>
                <a:cubicBezTo>
                  <a:pt x="469" y="118"/>
                  <a:pt x="642" y="781"/>
                  <a:pt x="781" y="785"/>
                </a:cubicBezTo>
                <a:cubicBezTo>
                  <a:pt x="920" y="789"/>
                  <a:pt x="1058" y="141"/>
                  <a:pt x="1176" y="82"/>
                </a:cubicBezTo>
                <a:cubicBezTo>
                  <a:pt x="1294" y="23"/>
                  <a:pt x="1423" y="359"/>
                  <a:pt x="1488" y="432"/>
                </a:cubicBezTo>
              </a:path>
            </a:pathLst>
          </a:custGeom>
          <a:noFill/>
          <a:ln w="9525">
            <a:solidFill>
              <a:schemeClr val="tx1"/>
            </a:solidFill>
            <a:round/>
            <a:headEnd/>
            <a:tailEnd/>
          </a:ln>
          <a:effectLst/>
        </p:spPr>
        <p:txBody>
          <a:bodyPr/>
          <a:lstStyle/>
          <a:p>
            <a:endParaRPr lang="ja-JP" altLang="en-US"/>
          </a:p>
        </p:txBody>
      </p:sp>
      <p:sp>
        <p:nvSpPr>
          <p:cNvPr id="647174" name="Line 6"/>
          <p:cNvSpPr>
            <a:spLocks noChangeShapeType="1"/>
          </p:cNvSpPr>
          <p:nvPr/>
        </p:nvSpPr>
        <p:spPr bwMode="auto">
          <a:xfrm flipH="1">
            <a:off x="3148013" y="4001864"/>
            <a:ext cx="1974850" cy="0"/>
          </a:xfrm>
          <a:prstGeom prst="line">
            <a:avLst/>
          </a:prstGeom>
          <a:noFill/>
          <a:ln w="9525">
            <a:solidFill>
              <a:schemeClr val="tx1"/>
            </a:solidFill>
            <a:round/>
            <a:headEnd/>
            <a:tailEnd/>
          </a:ln>
          <a:effectLst/>
        </p:spPr>
        <p:txBody>
          <a:bodyPr/>
          <a:lstStyle/>
          <a:p>
            <a:endParaRPr lang="ja-JP" altLang="en-US"/>
          </a:p>
        </p:txBody>
      </p:sp>
      <p:sp>
        <p:nvSpPr>
          <p:cNvPr id="647175" name="Line 7"/>
          <p:cNvSpPr>
            <a:spLocks noChangeShapeType="1"/>
          </p:cNvSpPr>
          <p:nvPr/>
        </p:nvSpPr>
        <p:spPr bwMode="auto">
          <a:xfrm flipH="1">
            <a:off x="3430588" y="2858864"/>
            <a:ext cx="846137" cy="0"/>
          </a:xfrm>
          <a:prstGeom prst="line">
            <a:avLst/>
          </a:prstGeom>
          <a:noFill/>
          <a:ln w="9525">
            <a:solidFill>
              <a:schemeClr val="tx1"/>
            </a:solidFill>
            <a:round/>
            <a:headEnd/>
            <a:tailEnd/>
          </a:ln>
          <a:effectLst/>
        </p:spPr>
        <p:txBody>
          <a:bodyPr/>
          <a:lstStyle/>
          <a:p>
            <a:endParaRPr lang="ja-JP" altLang="en-US"/>
          </a:p>
        </p:txBody>
      </p:sp>
      <p:sp>
        <p:nvSpPr>
          <p:cNvPr id="647176" name="Line 8"/>
          <p:cNvSpPr>
            <a:spLocks noChangeShapeType="1"/>
          </p:cNvSpPr>
          <p:nvPr/>
        </p:nvSpPr>
        <p:spPr bwMode="auto">
          <a:xfrm flipV="1">
            <a:off x="3571875" y="2846164"/>
            <a:ext cx="0" cy="533400"/>
          </a:xfrm>
          <a:prstGeom prst="line">
            <a:avLst/>
          </a:prstGeom>
          <a:noFill/>
          <a:ln w="9525">
            <a:solidFill>
              <a:srgbClr val="FF0000"/>
            </a:solidFill>
            <a:round/>
            <a:headEnd/>
            <a:tailEnd type="triangle" w="med" len="med"/>
          </a:ln>
          <a:effectLst/>
        </p:spPr>
        <p:txBody>
          <a:bodyPr/>
          <a:lstStyle/>
          <a:p>
            <a:endParaRPr lang="ja-JP" altLang="en-US"/>
          </a:p>
        </p:txBody>
      </p:sp>
      <p:sp>
        <p:nvSpPr>
          <p:cNvPr id="647177" name="Line 9"/>
          <p:cNvSpPr>
            <a:spLocks noChangeShapeType="1"/>
          </p:cNvSpPr>
          <p:nvPr/>
        </p:nvSpPr>
        <p:spPr bwMode="auto">
          <a:xfrm>
            <a:off x="3571875" y="3379564"/>
            <a:ext cx="0" cy="609600"/>
          </a:xfrm>
          <a:prstGeom prst="line">
            <a:avLst/>
          </a:prstGeom>
          <a:noFill/>
          <a:ln w="9525">
            <a:solidFill>
              <a:srgbClr val="FF0000"/>
            </a:solidFill>
            <a:round/>
            <a:headEnd/>
            <a:tailEnd type="triangle" w="med" len="med"/>
          </a:ln>
          <a:effectLst/>
        </p:spPr>
        <p:txBody>
          <a:bodyPr/>
          <a:lstStyle/>
          <a:p>
            <a:endParaRPr lang="ja-JP" altLang="en-US"/>
          </a:p>
        </p:txBody>
      </p:sp>
      <p:sp>
        <p:nvSpPr>
          <p:cNvPr id="647178" name="Text Box 10"/>
          <p:cNvSpPr txBox="1">
            <a:spLocks noChangeArrowheads="1"/>
          </p:cNvSpPr>
          <p:nvPr/>
        </p:nvSpPr>
        <p:spPr bwMode="auto">
          <a:xfrm>
            <a:off x="3679825" y="4414614"/>
            <a:ext cx="2339102" cy="523220"/>
          </a:xfrm>
          <a:prstGeom prst="rect">
            <a:avLst/>
          </a:prstGeom>
          <a:noFill/>
          <a:ln w="9525">
            <a:noFill/>
            <a:miter lim="800000"/>
            <a:headEnd/>
            <a:tailEnd/>
          </a:ln>
          <a:effectLst/>
        </p:spPr>
        <p:txBody>
          <a:bodyPr wrap="none">
            <a:spAutoFit/>
          </a:bodyPr>
          <a:lstStyle/>
          <a:p>
            <a:r>
              <a:rPr lang="ja-JP" altLang="en-US" sz="2800" dirty="0"/>
              <a:t>偏光板の角度</a:t>
            </a:r>
            <a:endParaRPr lang="en-US" altLang="ja-JP" sz="2800" dirty="0"/>
          </a:p>
        </p:txBody>
      </p:sp>
      <p:sp>
        <p:nvSpPr>
          <p:cNvPr id="647179" name="Text Box 11"/>
          <p:cNvSpPr txBox="1">
            <a:spLocks noChangeArrowheads="1"/>
          </p:cNvSpPr>
          <p:nvPr/>
        </p:nvSpPr>
        <p:spPr bwMode="auto">
          <a:xfrm>
            <a:off x="1317625" y="3195414"/>
            <a:ext cx="902811" cy="523220"/>
          </a:xfrm>
          <a:prstGeom prst="rect">
            <a:avLst/>
          </a:prstGeom>
          <a:noFill/>
          <a:ln w="9525">
            <a:noFill/>
            <a:miter lim="800000"/>
            <a:headEnd/>
            <a:tailEnd/>
          </a:ln>
          <a:effectLst/>
        </p:spPr>
        <p:txBody>
          <a:bodyPr wrap="none">
            <a:spAutoFit/>
          </a:bodyPr>
          <a:lstStyle/>
          <a:p>
            <a:r>
              <a:rPr lang="ja-JP" altLang="en-US" sz="2800" dirty="0"/>
              <a:t>輝度</a:t>
            </a:r>
            <a:endParaRPr lang="en-US" altLang="ja-JP" sz="2800" dirty="0"/>
          </a:p>
        </p:txBody>
      </p:sp>
      <p:graphicFrame>
        <p:nvGraphicFramePr>
          <p:cNvPr id="647180" name="Object 12"/>
          <p:cNvGraphicFramePr>
            <a:graphicFrameLocks noChangeAspect="1"/>
          </p:cNvGraphicFramePr>
          <p:nvPr/>
        </p:nvGraphicFramePr>
        <p:xfrm>
          <a:off x="1219200" y="1425352"/>
          <a:ext cx="1663700" cy="565150"/>
        </p:xfrm>
        <a:graphic>
          <a:graphicData uri="http://schemas.openxmlformats.org/presentationml/2006/ole">
            <mc:AlternateContent xmlns:mc="http://schemas.openxmlformats.org/markup-compatibility/2006">
              <mc:Choice xmlns:v="urn:schemas-microsoft-com:vml" Requires="v">
                <p:oleObj name="Equation" r:id="rId3" imgW="672840" imgH="228600" progId="">
                  <p:embed/>
                </p:oleObj>
              </mc:Choice>
              <mc:Fallback>
                <p:oleObj name="Equation" r:id="rId3" imgW="672840" imgH="228600" progId="">
                  <p:embed/>
                  <p:pic>
                    <p:nvPicPr>
                      <p:cNvPr id="647180" name="Object 12"/>
                      <p:cNvPicPr>
                        <a:picLocks noChangeAspect="1" noChangeArrowheads="1"/>
                      </p:cNvPicPr>
                      <p:nvPr/>
                    </p:nvPicPr>
                    <p:blipFill>
                      <a:blip r:embed="rId4">
                        <a:lum bright="-100000"/>
                        <a:grayscl/>
                        <a:biLevel thresh="50000"/>
                        <a:extLst>
                          <a:ext uri="{28A0092B-C50C-407E-A947-70E740481C1C}">
                            <a14:useLocalDpi xmlns:a14="http://schemas.microsoft.com/office/drawing/2010/main" val="0"/>
                          </a:ext>
                        </a:extLst>
                      </a:blip>
                      <a:srcRect/>
                      <a:stretch>
                        <a:fillRect/>
                      </a:stretch>
                    </p:blipFill>
                    <p:spPr bwMode="auto">
                      <a:xfrm>
                        <a:off x="1219200" y="1425352"/>
                        <a:ext cx="16637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47181" name="Object 13"/>
          <p:cNvGraphicFramePr>
            <a:graphicFrameLocks noChangeAspect="1"/>
          </p:cNvGraphicFramePr>
          <p:nvPr/>
        </p:nvGraphicFramePr>
        <p:xfrm>
          <a:off x="3702050" y="1196752"/>
          <a:ext cx="2290763" cy="565150"/>
        </p:xfrm>
        <a:graphic>
          <a:graphicData uri="http://schemas.openxmlformats.org/presentationml/2006/ole">
            <mc:AlternateContent xmlns:mc="http://schemas.openxmlformats.org/markup-compatibility/2006">
              <mc:Choice xmlns:v="urn:schemas-microsoft-com:vml" Requires="v">
                <p:oleObj name="Equation" r:id="rId5" imgW="927000" imgH="228600" progId="">
                  <p:embed/>
                </p:oleObj>
              </mc:Choice>
              <mc:Fallback>
                <p:oleObj name="Equation" r:id="rId5" imgW="927000" imgH="228600" progId="">
                  <p:embed/>
                  <p:pic>
                    <p:nvPicPr>
                      <p:cNvPr id="647181" name="Object 13"/>
                      <p:cNvPicPr>
                        <a:picLocks noChangeAspect="1" noChangeArrowheads="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3702050" y="1196752"/>
                        <a:ext cx="2290763"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7182" name="Object 14"/>
          <p:cNvGraphicFramePr>
            <a:graphicFrameLocks noChangeAspect="1"/>
          </p:cNvGraphicFramePr>
          <p:nvPr/>
        </p:nvGraphicFramePr>
        <p:xfrm>
          <a:off x="3657600" y="1806352"/>
          <a:ext cx="1568450" cy="565150"/>
        </p:xfrm>
        <a:graphic>
          <a:graphicData uri="http://schemas.openxmlformats.org/presentationml/2006/ole">
            <mc:AlternateContent xmlns:mc="http://schemas.openxmlformats.org/markup-compatibility/2006">
              <mc:Choice xmlns:v="urn:schemas-microsoft-com:vml" Requires="v">
                <p:oleObj name="Equation" r:id="rId7" imgW="634680" imgH="228600" progId="">
                  <p:embed/>
                </p:oleObj>
              </mc:Choice>
              <mc:Fallback>
                <p:oleObj name="Equation" r:id="rId7" imgW="634680" imgH="228600" progId="">
                  <p:embed/>
                  <p:pic>
                    <p:nvPicPr>
                      <p:cNvPr id="647182" name="Object 14"/>
                      <p:cNvPicPr>
                        <a:picLocks noChangeAspect="1" noChangeArrowheads="1"/>
                      </p:cNvPicPr>
                      <p:nvPr/>
                    </p:nvPicPr>
                    <p:blipFill>
                      <a:blip r:embed="rId8">
                        <a:lum bright="-100000"/>
                        <a:extLst>
                          <a:ext uri="{28A0092B-C50C-407E-A947-70E740481C1C}">
                            <a14:useLocalDpi xmlns:a14="http://schemas.microsoft.com/office/drawing/2010/main" val="0"/>
                          </a:ext>
                        </a:extLst>
                      </a:blip>
                      <a:srcRect/>
                      <a:stretch>
                        <a:fillRect/>
                      </a:stretch>
                    </p:blipFill>
                    <p:spPr bwMode="auto">
                      <a:xfrm>
                        <a:off x="3657600" y="1806352"/>
                        <a:ext cx="1568450"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7183" name="Object 15"/>
          <p:cNvGraphicFramePr>
            <a:graphicFrameLocks noChangeAspect="1"/>
          </p:cNvGraphicFramePr>
          <p:nvPr/>
        </p:nvGraphicFramePr>
        <p:xfrm>
          <a:off x="2232025" y="2554064"/>
          <a:ext cx="658813" cy="565150"/>
        </p:xfrm>
        <a:graphic>
          <a:graphicData uri="http://schemas.openxmlformats.org/presentationml/2006/ole">
            <mc:AlternateContent xmlns:mc="http://schemas.openxmlformats.org/markup-compatibility/2006">
              <mc:Choice xmlns:v="urn:schemas-microsoft-com:vml" Requires="v">
                <p:oleObj name="Equation" r:id="rId9" imgW="266400" imgH="228600" progId="">
                  <p:embed/>
                </p:oleObj>
              </mc:Choice>
              <mc:Fallback>
                <p:oleObj name="Equation" r:id="rId9" imgW="266400" imgH="228600" progId="">
                  <p:embed/>
                  <p:pic>
                    <p:nvPicPr>
                      <p:cNvPr id="647183" name="Object 15"/>
                      <p:cNvPicPr>
                        <a:picLocks noChangeAspect="1" noChangeArrowheads="1"/>
                      </p:cNvPicPr>
                      <p:nvPr/>
                    </p:nvPicPr>
                    <p:blipFill>
                      <a:blip r:embed="rId10">
                        <a:lum bright="-100000"/>
                        <a:extLst>
                          <a:ext uri="{28A0092B-C50C-407E-A947-70E740481C1C}">
                            <a14:useLocalDpi xmlns:a14="http://schemas.microsoft.com/office/drawing/2010/main" val="0"/>
                          </a:ext>
                        </a:extLst>
                      </a:blip>
                      <a:srcRect/>
                      <a:stretch>
                        <a:fillRect/>
                      </a:stretch>
                    </p:blipFill>
                    <p:spPr bwMode="auto">
                      <a:xfrm>
                        <a:off x="2232025" y="2554064"/>
                        <a:ext cx="658813"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7184" name="Object 16"/>
          <p:cNvGraphicFramePr>
            <a:graphicFrameLocks noChangeAspect="1"/>
          </p:cNvGraphicFramePr>
          <p:nvPr/>
        </p:nvGraphicFramePr>
        <p:xfrm>
          <a:off x="2232025" y="3652614"/>
          <a:ext cx="628650" cy="565150"/>
        </p:xfrm>
        <a:graphic>
          <a:graphicData uri="http://schemas.openxmlformats.org/presentationml/2006/ole">
            <mc:AlternateContent xmlns:mc="http://schemas.openxmlformats.org/markup-compatibility/2006">
              <mc:Choice xmlns:v="urn:schemas-microsoft-com:vml" Requires="v">
                <p:oleObj name="Equation" r:id="rId11" imgW="253800" imgH="228600" progId="">
                  <p:embed/>
                </p:oleObj>
              </mc:Choice>
              <mc:Fallback>
                <p:oleObj name="Equation" r:id="rId11" imgW="253800" imgH="228600" progId="">
                  <p:embed/>
                  <p:pic>
                    <p:nvPicPr>
                      <p:cNvPr id="647184" name="Object 16"/>
                      <p:cNvPicPr>
                        <a:picLocks noChangeAspect="1" noChangeArrowheads="1"/>
                      </p:cNvPicPr>
                      <p:nvPr/>
                    </p:nvPicPr>
                    <p:blipFill>
                      <a:blip r:embed="rId12">
                        <a:lum bright="-100000"/>
                        <a:extLst>
                          <a:ext uri="{28A0092B-C50C-407E-A947-70E740481C1C}">
                            <a14:useLocalDpi xmlns:a14="http://schemas.microsoft.com/office/drawing/2010/main" val="0"/>
                          </a:ext>
                        </a:extLst>
                      </a:blip>
                      <a:srcRect/>
                      <a:stretch>
                        <a:fillRect/>
                      </a:stretch>
                    </p:blipFill>
                    <p:spPr bwMode="auto">
                      <a:xfrm>
                        <a:off x="2232025" y="3652614"/>
                        <a:ext cx="628650"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7185" name="AutoShape 17"/>
          <p:cNvSpPr>
            <a:spLocks/>
          </p:cNvSpPr>
          <p:nvPr/>
        </p:nvSpPr>
        <p:spPr bwMode="auto">
          <a:xfrm>
            <a:off x="3048000" y="1196752"/>
            <a:ext cx="533400" cy="1066800"/>
          </a:xfrm>
          <a:prstGeom prst="leftBrace">
            <a:avLst>
              <a:gd name="adj1" fmla="val 16667"/>
              <a:gd name="adj2" fmla="val 50000"/>
            </a:avLst>
          </a:prstGeom>
          <a:noFill/>
          <a:ln w="9525">
            <a:solidFill>
              <a:schemeClr val="tx1"/>
            </a:solidFill>
            <a:miter lim="800000"/>
            <a:headEnd/>
            <a:tailEnd/>
          </a:ln>
          <a:effectLst/>
        </p:spPr>
        <p:txBody>
          <a:bodyPr wrap="none" anchor="ctr"/>
          <a:lstStyle/>
          <a:p>
            <a:endParaRPr lang="ja-JP" altLang="en-US"/>
          </a:p>
        </p:txBody>
      </p:sp>
      <p:sp>
        <p:nvSpPr>
          <p:cNvPr id="647186" name="Text Box 18"/>
          <p:cNvSpPr txBox="1">
            <a:spLocks noChangeArrowheads="1"/>
          </p:cNvSpPr>
          <p:nvPr/>
        </p:nvSpPr>
        <p:spPr bwMode="auto">
          <a:xfrm>
            <a:off x="6307138" y="1196752"/>
            <a:ext cx="1861407" cy="523220"/>
          </a:xfrm>
          <a:prstGeom prst="rect">
            <a:avLst/>
          </a:prstGeom>
          <a:noFill/>
          <a:ln w="9525">
            <a:noFill/>
            <a:miter lim="800000"/>
            <a:headEnd/>
            <a:tailEnd/>
          </a:ln>
          <a:effectLst/>
        </p:spPr>
        <p:txBody>
          <a:bodyPr wrap="none">
            <a:spAutoFit/>
          </a:bodyPr>
          <a:lstStyle/>
          <a:p>
            <a:r>
              <a:rPr lang="en-US" altLang="ja-JP" sz="2800" dirty="0"/>
              <a:t>(</a:t>
            </a:r>
            <a:r>
              <a:rPr lang="ja-JP" altLang="en-US" sz="2800" dirty="0"/>
              <a:t>鏡面反射</a:t>
            </a:r>
            <a:r>
              <a:rPr lang="en-US" altLang="ja-JP" sz="2800" dirty="0"/>
              <a:t>)</a:t>
            </a:r>
          </a:p>
        </p:txBody>
      </p:sp>
      <p:sp>
        <p:nvSpPr>
          <p:cNvPr id="647187" name="Text Box 19"/>
          <p:cNvSpPr txBox="1">
            <a:spLocks noChangeArrowheads="1"/>
          </p:cNvSpPr>
          <p:nvPr/>
        </p:nvSpPr>
        <p:spPr bwMode="auto">
          <a:xfrm>
            <a:off x="6300192" y="1882552"/>
            <a:ext cx="1861407" cy="523220"/>
          </a:xfrm>
          <a:prstGeom prst="rect">
            <a:avLst/>
          </a:prstGeom>
          <a:noFill/>
          <a:ln w="9525">
            <a:noFill/>
            <a:miter lim="800000"/>
            <a:headEnd/>
            <a:tailEnd/>
          </a:ln>
          <a:effectLst/>
        </p:spPr>
        <p:txBody>
          <a:bodyPr wrap="none">
            <a:spAutoFit/>
          </a:bodyPr>
          <a:lstStyle/>
          <a:p>
            <a:r>
              <a:rPr lang="en-US" altLang="ja-JP" sz="2800" dirty="0"/>
              <a:t>(</a:t>
            </a:r>
            <a:r>
              <a:rPr lang="ja-JP" altLang="en-US" sz="2800" dirty="0"/>
              <a:t>拡散反射</a:t>
            </a:r>
            <a:r>
              <a:rPr lang="en-US" altLang="ja-JP" sz="2800" dirty="0"/>
              <a:t>)</a:t>
            </a:r>
          </a:p>
        </p:txBody>
      </p:sp>
      <p:sp>
        <p:nvSpPr>
          <p:cNvPr id="647188" name="Text Box 20"/>
          <p:cNvSpPr txBox="1">
            <a:spLocks noChangeArrowheads="1"/>
          </p:cNvSpPr>
          <p:nvPr/>
        </p:nvSpPr>
        <p:spPr bwMode="auto">
          <a:xfrm>
            <a:off x="2514600" y="4306664"/>
            <a:ext cx="382588" cy="519113"/>
          </a:xfrm>
          <a:prstGeom prst="rect">
            <a:avLst/>
          </a:prstGeom>
          <a:noFill/>
          <a:ln w="9525">
            <a:noFill/>
            <a:miter lim="800000"/>
            <a:headEnd/>
            <a:tailEnd/>
          </a:ln>
          <a:effectLst/>
        </p:spPr>
        <p:txBody>
          <a:bodyPr wrap="none">
            <a:spAutoFit/>
          </a:bodyPr>
          <a:lstStyle/>
          <a:p>
            <a:r>
              <a:rPr lang="en-US" altLang="ja-JP" sz="2800"/>
              <a:t>0</a:t>
            </a:r>
          </a:p>
        </p:txBody>
      </p:sp>
    </p:spTree>
    <p:extLst>
      <p:ext uri="{BB962C8B-B14F-4D97-AF65-F5344CB8AC3E}">
        <p14:creationId xmlns:p14="http://schemas.microsoft.com/office/powerpoint/2010/main" val="4922853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80" name="Rectangle 4"/>
          <p:cNvSpPr>
            <a:spLocks noGrp="1" noChangeArrowheads="1"/>
          </p:cNvSpPr>
          <p:nvPr>
            <p:ph type="ctrTitle" sz="quarter"/>
          </p:nvPr>
        </p:nvSpPr>
        <p:spPr/>
        <p:txBody>
          <a:bodyPr/>
          <a:lstStyle/>
          <a:p>
            <a:r>
              <a:rPr lang="en-US" altLang="ja-JP"/>
              <a:t>Daisuke Miyazaki</a:t>
            </a:r>
            <a:br>
              <a:rPr lang="en-US" altLang="ja-JP" dirty="0"/>
            </a:br>
            <a:r>
              <a:rPr lang="en-US" altLang="ja-JP" dirty="0"/>
              <a:t>Creative Commons Attribution 4.0 International License.</a:t>
            </a:r>
          </a:p>
        </p:txBody>
      </p:sp>
      <p:sp>
        <p:nvSpPr>
          <p:cNvPr id="408581" name="Rectangle 5"/>
          <p:cNvSpPr>
            <a:spLocks noGrp="1" noChangeArrowheads="1"/>
          </p:cNvSpPr>
          <p:nvPr>
            <p:ph type="subTitle" sz="quarter" idx="1"/>
          </p:nvPr>
        </p:nvSpPr>
        <p:spPr/>
        <p:txBody>
          <a:bodyPr/>
          <a:lstStyle/>
          <a:p>
            <a:pPr>
              <a:lnSpc>
                <a:spcPct val="80000"/>
              </a:lnSpc>
            </a:pPr>
            <a:r>
              <a:rPr lang="en-US" altLang="ja-JP" sz="1800" dirty="0"/>
              <a:t>http://www.cg.info.hiroshima-cu.ac.jp/~miyazaki/</a:t>
            </a:r>
          </a:p>
          <a:p>
            <a:pPr>
              <a:lnSpc>
                <a:spcPct val="80000"/>
              </a:lnSpc>
            </a:pPr>
            <a:r>
              <a:rPr lang="ja-JP" altLang="en-US" sz="1800" dirty="0"/>
              <a:t>宮崎大輔</a:t>
            </a:r>
            <a:r>
              <a:rPr lang="en-US" altLang="ja-JP" sz="1800" dirty="0"/>
              <a:t>, "</a:t>
            </a:r>
            <a:r>
              <a:rPr kumimoji="1" lang="ja-JP" altLang="en-US" sz="2000" dirty="0"/>
              <a:t>コンピュータビジョンにおける偏光の活用</a:t>
            </a:r>
            <a:r>
              <a:rPr kumimoji="1" lang="en-US" altLang="ja-JP" sz="2000" dirty="0"/>
              <a:t>,</a:t>
            </a:r>
            <a:r>
              <a:rPr lang="en-US" altLang="ja-JP" sz="1800" dirty="0"/>
              <a:t>" </a:t>
            </a:r>
            <a:r>
              <a:rPr lang="ja-JP" altLang="en-US" sz="1800" dirty="0"/>
              <a:t>画像電子学会 研究会</a:t>
            </a:r>
            <a:r>
              <a:rPr lang="en-US" altLang="ja-JP" sz="1800"/>
              <a:t>, 2023.</a:t>
            </a:r>
            <a:endParaRPr lang="en-US" altLang="ja-JP" sz="1800" dirty="0"/>
          </a:p>
        </p:txBody>
      </p:sp>
    </p:spTree>
    <p:extLst>
      <p:ext uri="{BB962C8B-B14F-4D97-AF65-F5344CB8AC3E}">
        <p14:creationId xmlns:p14="http://schemas.microsoft.com/office/powerpoint/2010/main" val="674357738"/>
      </p:ext>
    </p:extLst>
  </p:cSld>
  <p:clrMapOvr>
    <a:masterClrMapping/>
  </p:clrMapOvr>
</p:sld>
</file>

<file path=ppt/theme/theme1.xml><?xml version="1.0" encoding="utf-8"?>
<a:theme xmlns:a="http://schemas.openxmlformats.org/drawingml/2006/main" name="hcu04">
  <a:themeElements>
    <a:clrScheme name="ユーザー定義 6">
      <a:dk1>
        <a:srgbClr val="000000"/>
      </a:dk1>
      <a:lt1>
        <a:srgbClr val="FFFFFF"/>
      </a:lt1>
      <a:dk2>
        <a:srgbClr val="004098"/>
      </a:dk2>
      <a:lt2>
        <a:srgbClr val="A1D8E6"/>
      </a:lt2>
      <a:accent1>
        <a:srgbClr val="53A2D7"/>
      </a:accent1>
      <a:accent2>
        <a:srgbClr val="58A84B"/>
      </a:accent2>
      <a:accent3>
        <a:srgbClr val="D43238"/>
      </a:accent3>
      <a:accent4>
        <a:srgbClr val="C252CC"/>
      </a:accent4>
      <a:accent5>
        <a:srgbClr val="C8CC52"/>
      </a:accent5>
      <a:accent6>
        <a:srgbClr val="CC8752"/>
      </a:accent6>
      <a:hlink>
        <a:srgbClr val="808080"/>
      </a:hlink>
      <a:folHlink>
        <a:srgbClr val="FAD9D0"/>
      </a:folHlink>
    </a:clrScheme>
    <a:fontScheme name="1_pbv0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1_pbv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bv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bv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bv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bv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bv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bv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bv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bv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bv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bv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bv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pbv01 13">
        <a:dk1>
          <a:srgbClr val="000000"/>
        </a:dk1>
        <a:lt1>
          <a:srgbClr val="FFFFFF"/>
        </a:lt1>
        <a:dk2>
          <a:srgbClr val="000000"/>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FAAA5C"/>
        </a:folHlink>
      </a:clrScheme>
      <a:clrMap bg1="lt1" tx1="dk1" bg2="lt2" tx2="dk2" accent1="accent1" accent2="accent2" accent3="accent3" accent4="accent4" accent5="accent5" accent6="accent6" hlink="hlink" folHlink="folHlink"/>
    </a:extraClrScheme>
    <a:extraClrScheme>
      <a:clrScheme name="1_pbv01 14">
        <a:dk1>
          <a:srgbClr val="000000"/>
        </a:dk1>
        <a:lt1>
          <a:srgbClr val="FFFFFF"/>
        </a:lt1>
        <a:dk2>
          <a:srgbClr val="C0C0C0"/>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FAAA5C"/>
        </a:folHlink>
      </a:clrScheme>
      <a:clrMap bg1="lt1" tx1="dk1" bg2="lt2" tx2="dk2" accent1="accent1" accent2="accent2" accent3="accent3" accent4="accent4" accent5="accent5" accent6="accent6" hlink="hlink" folHlink="folHlink"/>
    </a:extraClrScheme>
    <a:extraClrScheme>
      <a:clrScheme name="1_pbv01 15">
        <a:dk1>
          <a:srgbClr val="000000"/>
        </a:dk1>
        <a:lt1>
          <a:srgbClr val="FFFFFF"/>
        </a:lt1>
        <a:dk2>
          <a:srgbClr val="0242C2"/>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FAAA5C"/>
        </a:folHlink>
      </a:clrScheme>
      <a:clrMap bg1="lt1" tx1="dk1" bg2="lt2" tx2="dk2" accent1="accent1" accent2="accent2" accent3="accent3" accent4="accent4" accent5="accent5" accent6="accent6" hlink="hlink" folHlink="folHlink"/>
    </a:extraClrScheme>
    <a:extraClrScheme>
      <a:clrScheme name="1_pbv01 16">
        <a:dk1>
          <a:srgbClr val="000000"/>
        </a:dk1>
        <a:lt1>
          <a:srgbClr val="FFFFFF"/>
        </a:lt1>
        <a:dk2>
          <a:srgbClr val="0242C2"/>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EF700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8674</TotalTime>
  <Words>2496</Words>
  <Application>Microsoft Office PowerPoint</Application>
  <PresentationFormat>画面に合わせる (4:3)</PresentationFormat>
  <Paragraphs>611</Paragraphs>
  <Slides>90</Slides>
  <Notes>6</Notes>
  <HiddenSlides>0</HiddenSlides>
  <MMClips>5</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5</vt:i4>
      </vt:variant>
      <vt:variant>
        <vt:lpstr>スライド タイトル</vt:lpstr>
      </vt:variant>
      <vt:variant>
        <vt:i4>90</vt:i4>
      </vt:variant>
    </vt:vector>
  </HeadingPairs>
  <TitlesOfParts>
    <vt:vector size="101" baseType="lpstr">
      <vt:lpstr>Arial</vt:lpstr>
      <vt:lpstr>Calibri</vt:lpstr>
      <vt:lpstr>Cambria Math</vt:lpstr>
      <vt:lpstr>Symbol</vt:lpstr>
      <vt:lpstr>Times New Roman</vt:lpstr>
      <vt:lpstr>hcu04</vt:lpstr>
      <vt:lpstr>Photo Editor ｲﾒｰｼﾞ</vt:lpstr>
      <vt:lpstr>Micrografx Windows Draw 4.0J 描画</vt:lpstr>
      <vt:lpstr>Equation</vt:lpstr>
      <vt:lpstr>ビットマップ イメージ</vt:lpstr>
      <vt:lpstr>数式</vt:lpstr>
      <vt:lpstr>コンピュータビジョンにおける偏光の活用</vt:lpstr>
      <vt:lpstr>鏡面反射の除去</vt:lpstr>
      <vt:lpstr>偏光とは？</vt:lpstr>
      <vt:lpstr>非偏光と部分偏光</vt:lpstr>
      <vt:lpstr>Polarization parameters</vt:lpstr>
      <vt:lpstr>偏光カメラ</vt:lpstr>
      <vt:lpstr>反射成分の分離</vt:lpstr>
      <vt:lpstr>偏光による反射成分の分離</vt:lpstr>
      <vt:lpstr>反射成分の分離</vt:lpstr>
      <vt:lpstr>拡散反射成分と鏡面反射成分</vt:lpstr>
      <vt:lpstr>実験装置</vt:lpstr>
      <vt:lpstr>入力データ [1]</vt:lpstr>
      <vt:lpstr>拡散反射と鏡面反射 [1]</vt:lpstr>
      <vt:lpstr>残差を圧縮 [1]</vt:lpstr>
      <vt:lpstr>実験結果 [1]</vt:lpstr>
      <vt:lpstr>反射モデル＋ウェーブレット圧縮残差画像(28:1) vs 反射モデルのみ [1]</vt:lpstr>
      <vt:lpstr>反射モデル＋ウェーブレット圧縮残差画像(42:1) vs ウェーブレット圧縮残差画像(42:1) [1]</vt:lpstr>
      <vt:lpstr>その他の結果(5:1) [1]</vt:lpstr>
      <vt:lpstr>深層学習を使った反射成分分離</vt:lpstr>
      <vt:lpstr>入射光が非偏光の場合</vt:lpstr>
      <vt:lpstr>モノクロの場合の反射成分分離</vt:lpstr>
      <vt:lpstr>擬似カラー表現</vt:lpstr>
      <vt:lpstr>学習</vt:lpstr>
      <vt:lpstr>鏡面反射の除去</vt:lpstr>
      <vt:lpstr>位相角</vt:lpstr>
      <vt:lpstr>位相角と180°曖昧性</vt:lpstr>
      <vt:lpstr>物体表面での反射</vt:lpstr>
      <vt:lpstr>平行成分と垂直成分</vt:lpstr>
      <vt:lpstr>フレネルの式</vt:lpstr>
      <vt:lpstr>偏光と法線の関係</vt:lpstr>
      <vt:lpstr>2視点以上から法線を一意に決定 [1-2]</vt:lpstr>
      <vt:lpstr>PowerPoint プレゼンテーション</vt:lpstr>
      <vt:lpstr>実験装置 [1]</vt:lpstr>
      <vt:lpstr>法線の推定 [1]</vt:lpstr>
      <vt:lpstr>凹形状の推定の例 [2]</vt:lpstr>
      <vt:lpstr>空の偏光</vt:lpstr>
      <vt:lpstr>天空羅針盤</vt:lpstr>
      <vt:lpstr>魚眼レンズによる撮影 [1]</vt:lpstr>
      <vt:lpstr>応用例 [2]</vt:lpstr>
      <vt:lpstr>ヘイズ除去</vt:lpstr>
      <vt:lpstr>霧がかったシーンを改善したい [2]</vt:lpstr>
      <vt:lpstr>散乱光と物体光の和 [1]</vt:lpstr>
      <vt:lpstr>散乱光の偏光 [1]</vt:lpstr>
      <vt:lpstr>距離による減衰 [1]</vt:lpstr>
      <vt:lpstr>   　　　　水中 [3]</vt:lpstr>
      <vt:lpstr>拡散反射光</vt:lpstr>
      <vt:lpstr>拡散反射光の部分偏光</vt:lpstr>
      <vt:lpstr>拡散反射光</vt:lpstr>
      <vt:lpstr>法線の制約</vt:lpstr>
      <vt:lpstr>拡散反射の偏光度</vt:lpstr>
      <vt:lpstr>法線推定結果</vt:lpstr>
      <vt:lpstr>熱放射光</vt:lpstr>
      <vt:lpstr>熱放射光の原理</vt:lpstr>
      <vt:lpstr>熱放射光の偏光</vt:lpstr>
      <vt:lpstr>法線計測結果 [1]</vt:lpstr>
      <vt:lpstr>鏡面反射の偏光度</vt:lpstr>
      <vt:lpstr>フレネルの式</vt:lpstr>
      <vt:lpstr>鏡面反射の偏光度</vt:lpstr>
      <vt:lpstr>曖昧性の除去 [1]</vt:lpstr>
      <vt:lpstr>偏光レイトレーシング法</vt:lpstr>
      <vt:lpstr>透明物体</vt:lpstr>
      <vt:lpstr>偏光レイトレーシング</vt:lpstr>
      <vt:lpstr>ミュラー計算</vt:lpstr>
      <vt:lpstr>ミュラー行列</vt:lpstr>
      <vt:lpstr>座標系の変換</vt:lpstr>
      <vt:lpstr>形状計測アルゴリズム [1]</vt:lpstr>
      <vt:lpstr>計測装置コクーン [1]</vt:lpstr>
      <vt:lpstr>Shape estimation [1]</vt:lpstr>
      <vt:lpstr>実験結果 [1]</vt:lpstr>
      <vt:lpstr>Shape from shading</vt:lpstr>
      <vt:lpstr>Photometric stereo and Shape from shading</vt:lpstr>
      <vt:lpstr>Experimental setup [1]</vt:lpstr>
      <vt:lpstr>Shape from Shading and Polarization [1]</vt:lpstr>
      <vt:lpstr>Error affected by lighting direction</vt:lpstr>
      <vt:lpstr>PowerPoint プレゼンテーション</vt:lpstr>
      <vt:lpstr>多光源photometric stereo</vt:lpstr>
      <vt:lpstr>照度差ステレオ法</vt:lpstr>
      <vt:lpstr>未校正照度差ステレオ法</vt:lpstr>
      <vt:lpstr>入力データの行列</vt:lpstr>
      <vt:lpstr>画像の分解</vt:lpstr>
      <vt:lpstr>次元圧縮</vt:lpstr>
      <vt:lpstr>擬似法線</vt:lpstr>
      <vt:lpstr>特異値分解</vt:lpstr>
      <vt:lpstr>曖昧性</vt:lpstr>
      <vt:lpstr>遮蔽境界</vt:lpstr>
      <vt:lpstr>偏光による補正 [1]</vt:lpstr>
      <vt:lpstr>おわりに</vt:lpstr>
      <vt:lpstr>まとめ</vt:lpstr>
      <vt:lpstr>ご参加お待ちしています</vt:lpstr>
      <vt:lpstr>Daisuke Miyazaki Creative Commons Attribution 4.0 International 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dc:title>
  <dc:creator>Daisuke Miyazaki</dc:creator>
  <cp:lastModifiedBy>宮崎　大輔</cp:lastModifiedBy>
  <cp:revision>1293</cp:revision>
  <cp:lastPrinted>2015-02-17T11:18:49Z</cp:lastPrinted>
  <dcterms:modified xsi:type="dcterms:W3CDTF">2023-01-30T09:07:44Z</dcterms:modified>
</cp:coreProperties>
</file>