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9"/>
  </p:notesMasterIdLst>
  <p:sldIdLst>
    <p:sldId id="523" r:id="rId2"/>
    <p:sldId id="735" r:id="rId3"/>
    <p:sldId id="736" r:id="rId4"/>
    <p:sldId id="737" r:id="rId5"/>
    <p:sldId id="711" r:id="rId6"/>
    <p:sldId id="714" r:id="rId7"/>
    <p:sldId id="727" r:id="rId8"/>
    <p:sldId id="726" r:id="rId9"/>
    <p:sldId id="740" r:id="rId10"/>
    <p:sldId id="741" r:id="rId11"/>
    <p:sldId id="719" r:id="rId12"/>
    <p:sldId id="732" r:id="rId13"/>
    <p:sldId id="721" r:id="rId14"/>
    <p:sldId id="722" r:id="rId15"/>
    <p:sldId id="723" r:id="rId16"/>
    <p:sldId id="739" r:id="rId17"/>
    <p:sldId id="702" r:id="rId1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C000"/>
    <a:srgbClr val="808000"/>
    <a:srgbClr val="FFFF00"/>
    <a:srgbClr val="00FF00"/>
    <a:srgbClr val="FF0000"/>
    <a:srgbClr val="99CC00"/>
    <a:srgbClr val="CC3300"/>
    <a:srgbClr val="FF99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08" y="40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work\2021-11\2021-11-11\morimoto\020&#22269;&#38555;&#20250;&#35696;\006work\sigmoi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work\2021-11\2021-11-11\morimoto\020&#22269;&#38555;&#20250;&#35696;\006work\sigmoi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tx1"/>
              </a:solidFill>
              <a:prstDash val="lgDash"/>
              <a:round/>
            </a:ln>
            <a:effectLst/>
          </c:spPr>
          <c:marker>
            <c:symbol val="none"/>
          </c:marker>
          <c:val>
            <c:numRef>
              <c:f>[sigmoid.xlsx]Sheet3!$B$3:$B$203</c:f>
              <c:numCache>
                <c:formatCode>General</c:formatCode>
                <c:ptCount val="201"/>
                <c:pt idx="0">
                  <c:v>6.6928509242848554E-3</c:v>
                </c:pt>
                <c:pt idx="1">
                  <c:v>7.0335871549951608E-3</c:v>
                </c:pt>
                <c:pt idx="2">
                  <c:v>7.3915413442819707E-3</c:v>
                </c:pt>
                <c:pt idx="3">
                  <c:v>7.7675700780150047E-3</c:v>
                </c:pt>
                <c:pt idx="4">
                  <c:v>8.1625711531598966E-3</c:v>
                </c:pt>
                <c:pt idx="5">
                  <c:v>8.5774854137119841E-3</c:v>
                </c:pt>
                <c:pt idx="6">
                  <c:v>9.0132986528478221E-3</c:v>
                </c:pt>
                <c:pt idx="7">
                  <c:v>9.4710435819461078E-3</c:v>
                </c:pt>
                <c:pt idx="8">
                  <c:v>9.9518018669043241E-3</c:v>
                </c:pt>
                <c:pt idx="9">
                  <c:v>1.0456706231918071E-2</c:v>
                </c:pt>
                <c:pt idx="10">
                  <c:v>1.098694263059318E-2</c:v>
                </c:pt>
                <c:pt idx="11">
                  <c:v>1.1543752483922289E-2</c:v>
                </c:pt>
                <c:pt idx="12">
                  <c:v>1.2128434984274237E-2</c:v>
                </c:pt>
                <c:pt idx="13">
                  <c:v>1.2742349464111609E-2</c:v>
                </c:pt>
                <c:pt idx="14">
                  <c:v>1.3386917827664779E-2</c:v>
                </c:pt>
                <c:pt idx="15">
                  <c:v>1.4063627043245401E-2</c:v>
                </c:pt>
                <c:pt idx="16">
                  <c:v>1.4774031693272989E-2</c:v>
                </c:pt>
                <c:pt idx="17">
                  <c:v>1.5519756578408818E-2</c:v>
                </c:pt>
                <c:pt idx="18">
                  <c:v>1.6302499371440859E-2</c:v>
                </c:pt>
                <c:pt idx="19">
                  <c:v>1.7124033315727649E-2</c:v>
                </c:pt>
                <c:pt idx="20">
                  <c:v>1.7986209962091465E-2</c:v>
                </c:pt>
                <c:pt idx="21">
                  <c:v>1.8890961937038958E-2</c:v>
                </c:pt>
                <c:pt idx="22">
                  <c:v>1.9840305734077416E-2</c:v>
                </c:pt>
                <c:pt idx="23">
                  <c:v>2.0836344518680324E-2</c:v>
                </c:pt>
                <c:pt idx="24">
                  <c:v>2.1881270936130362E-2</c:v>
                </c:pt>
                <c:pt idx="25">
                  <c:v>2.2977369910025507E-2</c:v>
                </c:pt>
                <c:pt idx="26">
                  <c:v>2.4127021417669082E-2</c:v>
                </c:pt>
                <c:pt idx="27">
                  <c:v>2.533270322687161E-2</c:v>
                </c:pt>
                <c:pt idx="28">
                  <c:v>2.6596993576865725E-2</c:v>
                </c:pt>
                <c:pt idx="29">
                  <c:v>2.7922573784072882E-2</c:v>
                </c:pt>
                <c:pt idx="30">
                  <c:v>2.931223075135618E-2</c:v>
                </c:pt>
                <c:pt idx="31">
                  <c:v>3.0768859357147859E-2</c:v>
                </c:pt>
                <c:pt idx="32">
                  <c:v>3.2295464698450363E-2</c:v>
                </c:pt>
                <c:pt idx="33">
                  <c:v>3.3895164159177982E-2</c:v>
                </c:pt>
                <c:pt idx="34">
                  <c:v>3.5571189272635993E-2</c:v>
                </c:pt>
                <c:pt idx="35">
                  <c:v>3.7326887344129284E-2</c:v>
                </c:pt>
                <c:pt idx="36">
                  <c:v>3.9165722796764169E-2</c:v>
                </c:pt>
                <c:pt idx="37">
                  <c:v>4.109127820046482E-2</c:v>
                </c:pt>
                <c:pt idx="38">
                  <c:v>4.3107254941085922E-2</c:v>
                </c:pt>
                <c:pt idx="39">
                  <c:v>4.5217473483287272E-2</c:v>
                </c:pt>
                <c:pt idx="40">
                  <c:v>4.7425873177566559E-2</c:v>
                </c:pt>
                <c:pt idx="41">
                  <c:v>4.973651155855649E-2</c:v>
                </c:pt>
                <c:pt idx="42">
                  <c:v>5.2153563078417495E-2</c:v>
                </c:pt>
                <c:pt idx="43">
                  <c:v>5.4681317215940245E-2</c:v>
                </c:pt>
                <c:pt idx="44">
                  <c:v>5.73241758988682E-2</c:v>
                </c:pt>
                <c:pt idx="45">
                  <c:v>6.0086650174007036E-2</c:v>
                </c:pt>
                <c:pt idx="46">
                  <c:v>6.2973356056995902E-2</c:v>
                </c:pt>
                <c:pt idx="47">
                  <c:v>6.5989009491218151E-2</c:v>
                </c:pt>
                <c:pt idx="48">
                  <c:v>6.9138420343346191E-2</c:v>
                </c:pt>
                <c:pt idx="49">
                  <c:v>7.2426485361517037E-2</c:v>
                </c:pt>
                <c:pt idx="50">
                  <c:v>7.5858180021242838E-2</c:v>
                </c:pt>
                <c:pt idx="51">
                  <c:v>7.943854918397765E-2</c:v>
                </c:pt>
                <c:pt idx="52">
                  <c:v>8.3172696493921602E-2</c:v>
                </c:pt>
                <c:pt idx="53">
                  <c:v>8.7065772440270486E-2</c:v>
                </c:pt>
                <c:pt idx="54">
                  <c:v>9.11229610148553E-2</c:v>
                </c:pt>
                <c:pt idx="55">
                  <c:v>9.5349464899108616E-2</c:v>
                </c:pt>
                <c:pt idx="56">
                  <c:v>9.9750489119684246E-2</c:v>
                </c:pt>
                <c:pt idx="57">
                  <c:v>0.10433122311900037</c:v>
                </c:pt>
                <c:pt idx="58">
                  <c:v>0.109096821195612</c:v>
                </c:pt>
                <c:pt idx="59">
                  <c:v>0.11405238127978984</c:v>
                </c:pt>
                <c:pt idx="60">
                  <c:v>0.11920292202211646</c:v>
                </c:pt>
                <c:pt idx="61">
                  <c:v>0.12455335818741534</c:v>
                </c:pt>
                <c:pt idx="62">
                  <c:v>0.13010847436299672</c:v>
                </c:pt>
                <c:pt idx="63">
                  <c:v>0.13587289700909308</c:v>
                </c:pt>
                <c:pt idx="64">
                  <c:v>0.14185106490048657</c:v>
                </c:pt>
                <c:pt idx="65">
                  <c:v>0.14804719803168823</c:v>
                </c:pt>
                <c:pt idx="66">
                  <c:v>0.15446526508353342</c:v>
                </c:pt>
                <c:pt idx="67">
                  <c:v>0.16110894957658389</c:v>
                </c:pt>
                <c:pt idx="68">
                  <c:v>0.1679816148660741</c:v>
                </c:pt>
                <c:pt idx="69">
                  <c:v>0.17508626816403836</c:v>
                </c:pt>
                <c:pt idx="70">
                  <c:v>0.18242552380635485</c:v>
                </c:pt>
                <c:pt idx="71">
                  <c:v>0.19000156601531065</c:v>
                </c:pt>
                <c:pt idx="72">
                  <c:v>0.19781611144141587</c:v>
                </c:pt>
                <c:pt idx="73">
                  <c:v>0.20587037180094489</c:v>
                </c:pt>
                <c:pt idx="74">
                  <c:v>0.21416501695743886</c:v>
                </c:pt>
                <c:pt idx="75">
                  <c:v>0.2227001388253062</c:v>
                </c:pt>
                <c:pt idx="76">
                  <c:v>0.23147521650097971</c:v>
                </c:pt>
                <c:pt idx="77">
                  <c:v>0.2404890830508862</c:v>
                </c:pt>
                <c:pt idx="78">
                  <c:v>0.24973989440487959</c:v>
                </c:pt>
                <c:pt idx="79">
                  <c:v>0.25922510081784311</c:v>
                </c:pt>
                <c:pt idx="80">
                  <c:v>0.26894142136999216</c:v>
                </c:pt>
                <c:pt idx="81">
                  <c:v>0.27888482197713388</c:v>
                </c:pt>
                <c:pt idx="82">
                  <c:v>0.28905049737499294</c:v>
                </c:pt>
                <c:pt idx="83">
                  <c:v>0.29943285752602394</c:v>
                </c:pt>
                <c:pt idx="84">
                  <c:v>0.31002551887238433</c:v>
                </c:pt>
                <c:pt idx="85">
                  <c:v>0.32082130082460375</c:v>
                </c:pt>
                <c:pt idx="86">
                  <c:v>0.33181222783183056</c:v>
                </c:pt>
                <c:pt idx="87">
                  <c:v>0.34298953732649778</c:v>
                </c:pt>
                <c:pt idx="88">
                  <c:v>0.35434369377420111</c:v>
                </c:pt>
                <c:pt idx="89">
                  <c:v>0.36586440898919581</c:v>
                </c:pt>
                <c:pt idx="90">
                  <c:v>0.37754066879814191</c:v>
                </c:pt>
                <c:pt idx="91">
                  <c:v>0.3893607660507743</c:v>
                </c:pt>
                <c:pt idx="92">
                  <c:v>0.40131233988754456</c:v>
                </c:pt>
                <c:pt idx="93">
                  <c:v>0.41338242108266648</c:v>
                </c:pt>
                <c:pt idx="94">
                  <c:v>0.42555748318833736</c:v>
                </c:pt>
                <c:pt idx="95">
                  <c:v>0.43782349911419827</c:v>
                </c:pt>
                <c:pt idx="96">
                  <c:v>0.45016600268751827</c:v>
                </c:pt>
                <c:pt idx="97">
                  <c:v>0.46257015465624685</c:v>
                </c:pt>
                <c:pt idx="98">
                  <c:v>0.47502081252105638</c:v>
                </c:pt>
                <c:pt idx="99">
                  <c:v>0.48750260351578451</c:v>
                </c:pt>
                <c:pt idx="100">
                  <c:v>0.49999999999999489</c:v>
                </c:pt>
                <c:pt idx="101">
                  <c:v>0.51249739648421033</c:v>
                </c:pt>
                <c:pt idx="102">
                  <c:v>0.52497918747893979</c:v>
                </c:pt>
                <c:pt idx="103">
                  <c:v>0.53742984534374971</c:v>
                </c:pt>
                <c:pt idx="104">
                  <c:v>0.54983399731247795</c:v>
                </c:pt>
                <c:pt idx="105">
                  <c:v>0.56217650088579807</c:v>
                </c:pt>
                <c:pt idx="106">
                  <c:v>0.57444251681165903</c:v>
                </c:pt>
                <c:pt idx="107">
                  <c:v>0.58661757891732991</c:v>
                </c:pt>
                <c:pt idx="108">
                  <c:v>0.59868766011245211</c:v>
                </c:pt>
                <c:pt idx="109">
                  <c:v>0.61063923394922204</c:v>
                </c:pt>
                <c:pt idx="110">
                  <c:v>0.62245933120185459</c:v>
                </c:pt>
                <c:pt idx="111">
                  <c:v>0.63413559101080075</c:v>
                </c:pt>
                <c:pt idx="112">
                  <c:v>0.6456563062257954</c:v>
                </c:pt>
                <c:pt idx="113">
                  <c:v>0.65701046267349883</c:v>
                </c:pt>
                <c:pt idx="114">
                  <c:v>0.66818777216816616</c:v>
                </c:pt>
                <c:pt idx="115">
                  <c:v>0.67917869917539297</c:v>
                </c:pt>
                <c:pt idx="116">
                  <c:v>0.6899744811276125</c:v>
                </c:pt>
                <c:pt idx="117">
                  <c:v>0.70056714247397289</c:v>
                </c:pt>
                <c:pt idx="118">
                  <c:v>0.71094950262500389</c:v>
                </c:pt>
                <c:pt idx="119">
                  <c:v>0.72111517802286307</c:v>
                </c:pt>
                <c:pt idx="120">
                  <c:v>0.7310585786300049</c:v>
                </c:pt>
                <c:pt idx="121">
                  <c:v>0.740774899182154</c:v>
                </c:pt>
                <c:pt idx="122">
                  <c:v>0.75026010559511769</c:v>
                </c:pt>
                <c:pt idx="123">
                  <c:v>0.75951091694911099</c:v>
                </c:pt>
                <c:pt idx="124">
                  <c:v>0.76852478349901754</c:v>
                </c:pt>
                <c:pt idx="125">
                  <c:v>0.77729986117469108</c:v>
                </c:pt>
                <c:pt idx="126">
                  <c:v>0.78583498304255861</c:v>
                </c:pt>
                <c:pt idx="127">
                  <c:v>0.79412962819905275</c:v>
                </c:pt>
                <c:pt idx="128">
                  <c:v>0.80218388855858169</c:v>
                </c:pt>
                <c:pt idx="129">
                  <c:v>0.80999843398468707</c:v>
                </c:pt>
                <c:pt idx="130">
                  <c:v>0.81757447619364365</c:v>
                </c:pt>
                <c:pt idx="131">
                  <c:v>0.82491373183596017</c:v>
                </c:pt>
                <c:pt idx="132">
                  <c:v>0.83201838513392445</c:v>
                </c:pt>
                <c:pt idx="133">
                  <c:v>0.83889105042341472</c:v>
                </c:pt>
                <c:pt idx="134">
                  <c:v>0.84553473491646525</c:v>
                </c:pt>
                <c:pt idx="135">
                  <c:v>0.85195280196831058</c:v>
                </c:pt>
                <c:pt idx="136">
                  <c:v>0.85814893509951229</c:v>
                </c:pt>
                <c:pt idx="137">
                  <c:v>0.86412710299090578</c:v>
                </c:pt>
                <c:pt idx="138">
                  <c:v>0.86989152563700212</c:v>
                </c:pt>
                <c:pt idx="139">
                  <c:v>0.87544664181258358</c:v>
                </c:pt>
                <c:pt idx="140">
                  <c:v>0.88079707797788231</c:v>
                </c:pt>
                <c:pt idx="141">
                  <c:v>0.88594761872020411</c:v>
                </c:pt>
                <c:pt idx="142">
                  <c:v>0.89090317880438219</c:v>
                </c:pt>
                <c:pt idx="143">
                  <c:v>0.89566877688099411</c:v>
                </c:pt>
                <c:pt idx="144">
                  <c:v>0.90024951088031036</c:v>
                </c:pt>
                <c:pt idx="145">
                  <c:v>0.90465053510088622</c:v>
                </c:pt>
                <c:pt idx="146">
                  <c:v>0.90887703898513972</c:v>
                </c:pt>
                <c:pt idx="147">
                  <c:v>0.91293422755972475</c:v>
                </c:pt>
                <c:pt idx="148">
                  <c:v>0.91682730350607378</c:v>
                </c:pt>
                <c:pt idx="149">
                  <c:v>0.92056145081601803</c:v>
                </c:pt>
                <c:pt idx="150">
                  <c:v>0.92414181997875289</c:v>
                </c:pt>
                <c:pt idx="151">
                  <c:v>0.92757351463847904</c:v>
                </c:pt>
                <c:pt idx="152">
                  <c:v>0.93086157965664995</c:v>
                </c:pt>
                <c:pt idx="153">
                  <c:v>0.93401099050877812</c:v>
                </c:pt>
                <c:pt idx="154">
                  <c:v>0.93702664394300061</c:v>
                </c:pt>
                <c:pt idx="155">
                  <c:v>0.93991334982598962</c:v>
                </c:pt>
                <c:pt idx="156">
                  <c:v>0.94267582410112849</c:v>
                </c:pt>
                <c:pt idx="157">
                  <c:v>0.94531868278405662</c:v>
                </c:pt>
                <c:pt idx="158">
                  <c:v>0.94784643692157977</c:v>
                </c:pt>
                <c:pt idx="159">
                  <c:v>0.95026348844144093</c:v>
                </c:pt>
                <c:pt idx="160">
                  <c:v>0.95257412682243092</c:v>
                </c:pt>
                <c:pt idx="161">
                  <c:v>0.95478252651671047</c:v>
                </c:pt>
                <c:pt idx="162">
                  <c:v>0.95689274505891186</c:v>
                </c:pt>
                <c:pt idx="163">
                  <c:v>0.95890872179953301</c:v>
                </c:pt>
                <c:pt idx="164">
                  <c:v>0.96083427720323389</c:v>
                </c:pt>
                <c:pt idx="165">
                  <c:v>0.96267311265586875</c:v>
                </c:pt>
                <c:pt idx="166">
                  <c:v>0.9644288107273622</c:v>
                </c:pt>
                <c:pt idx="167">
                  <c:v>0.96610483584082019</c:v>
                </c:pt>
                <c:pt idx="168">
                  <c:v>0.96770453530154799</c:v>
                </c:pt>
                <c:pt idx="169">
                  <c:v>0.96923114064285054</c:v>
                </c:pt>
                <c:pt idx="170">
                  <c:v>0.97068776924864231</c:v>
                </c:pt>
                <c:pt idx="171">
                  <c:v>0.97207742621592563</c:v>
                </c:pt>
                <c:pt idx="172">
                  <c:v>0.97340300642313282</c:v>
                </c:pt>
                <c:pt idx="173">
                  <c:v>0.97466729677312702</c:v>
                </c:pt>
                <c:pt idx="174">
                  <c:v>0.97587297858232958</c:v>
                </c:pt>
                <c:pt idx="175">
                  <c:v>0.97702263008997325</c:v>
                </c:pt>
                <c:pt idx="176">
                  <c:v>0.97811872906386843</c:v>
                </c:pt>
                <c:pt idx="177">
                  <c:v>0.97916365548131845</c:v>
                </c:pt>
                <c:pt idx="178">
                  <c:v>0.98015969426592142</c:v>
                </c:pt>
                <c:pt idx="179">
                  <c:v>0.98110903806296001</c:v>
                </c:pt>
                <c:pt idx="180">
                  <c:v>0.98201379003790756</c:v>
                </c:pt>
                <c:pt idx="181">
                  <c:v>0.98287596668427146</c:v>
                </c:pt>
                <c:pt idx="182">
                  <c:v>0.98369750062855821</c:v>
                </c:pt>
                <c:pt idx="183">
                  <c:v>0.98448024342159024</c:v>
                </c:pt>
                <c:pt idx="184">
                  <c:v>0.98522596830672626</c:v>
                </c:pt>
                <c:pt idx="185">
                  <c:v>0.98593637295675385</c:v>
                </c:pt>
                <c:pt idx="186">
                  <c:v>0.98661308217233445</c:v>
                </c:pt>
                <c:pt idx="187">
                  <c:v>0.98725765053588777</c:v>
                </c:pt>
                <c:pt idx="188">
                  <c:v>0.98787156501572515</c:v>
                </c:pt>
                <c:pt idx="189">
                  <c:v>0.98845624751607708</c:v>
                </c:pt>
                <c:pt idx="190">
                  <c:v>0.98901305736940626</c:v>
                </c:pt>
                <c:pt idx="191">
                  <c:v>0.98954329376808148</c:v>
                </c:pt>
                <c:pt idx="192">
                  <c:v>0.99004819813309508</c:v>
                </c:pt>
                <c:pt idx="193">
                  <c:v>0.99052895641805339</c:v>
                </c:pt>
                <c:pt idx="194">
                  <c:v>0.99098670134715172</c:v>
                </c:pt>
                <c:pt idx="195">
                  <c:v>0.99142251458628761</c:v>
                </c:pt>
                <c:pt idx="196">
                  <c:v>0.99183742884683967</c:v>
                </c:pt>
                <c:pt idx="197">
                  <c:v>0.99223242992198446</c:v>
                </c:pt>
                <c:pt idx="198">
                  <c:v>0.99260845865571767</c:v>
                </c:pt>
                <c:pt idx="199">
                  <c:v>0.99296641284500442</c:v>
                </c:pt>
                <c:pt idx="200">
                  <c:v>0.99330714907571482</c:v>
                </c:pt>
              </c:numCache>
            </c:numRef>
          </c:val>
          <c:smooth val="0"/>
          <c:extLst>
            <c:ext xmlns:c16="http://schemas.microsoft.com/office/drawing/2014/chart" uri="{C3380CC4-5D6E-409C-BE32-E72D297353CC}">
              <c16:uniqueId val="{00000000-46CC-4AA2-9894-2E386D6AD806}"/>
            </c:ext>
          </c:extLst>
        </c:ser>
        <c:ser>
          <c:idx val="1"/>
          <c:order val="1"/>
          <c:spPr>
            <a:ln w="12700" cap="rnd">
              <a:solidFill>
                <a:schemeClr val="tx1"/>
              </a:solidFill>
              <a:prstDash val="sysDot"/>
              <a:round/>
            </a:ln>
            <a:effectLst/>
          </c:spPr>
          <c:marker>
            <c:symbol val="none"/>
          </c:marker>
          <c:val>
            <c:numRef>
              <c:f>[sigmoid.xlsx]Sheet3!$C$3:$C$203</c:f>
              <c:numCache>
                <c:formatCode>General</c:formatCode>
                <c:ptCount val="201"/>
                <c:pt idx="0">
                  <c:v>4.5397868702434395E-5</c:v>
                </c:pt>
                <c:pt idx="1">
                  <c:v>5.0172164683764205E-5</c:v>
                </c:pt>
                <c:pt idx="2">
                  <c:v>5.5448524722794907E-5</c:v>
                </c:pt>
                <c:pt idx="3">
                  <c:v>6.1279739616602481E-5</c:v>
                </c:pt>
                <c:pt idx="4">
                  <c:v>6.7724149619770231E-5</c:v>
                </c:pt>
                <c:pt idx="5">
                  <c:v>7.4846227510611229E-5</c:v>
                </c:pt>
                <c:pt idx="6">
                  <c:v>8.2717222851666389E-5</c:v>
                </c:pt>
                <c:pt idx="7">
                  <c:v>9.141587385216144E-5</c:v>
                </c:pt>
                <c:pt idx="8">
                  <c:v>1.0102919390777289E-4</c:v>
                </c:pt>
                <c:pt idx="9">
                  <c:v>1.1165334062956276E-4</c:v>
                </c:pt>
                <c:pt idx="10">
                  <c:v>1.2339457598623172E-4</c:v>
                </c:pt>
                <c:pt idx="11">
                  <c:v>1.3637032707949703E-4</c:v>
                </c:pt>
                <c:pt idx="12">
                  <c:v>1.5071035805975741E-4</c:v>
                </c:pt>
                <c:pt idx="13">
                  <c:v>1.6655806477733606E-4</c:v>
                </c:pt>
                <c:pt idx="14">
                  <c:v>1.84071904963424E-4</c:v>
                </c:pt>
                <c:pt idx="15">
                  <c:v>2.0342697805520433E-4</c:v>
                </c:pt>
                <c:pt idx="16">
                  <c:v>2.2481677023329332E-4</c:v>
                </c:pt>
                <c:pt idx="17">
                  <c:v>2.484550818393321E-4</c:v>
                </c:pt>
                <c:pt idx="18">
                  <c:v>2.7457815610132998E-4</c:v>
                </c:pt>
                <c:pt idx="19">
                  <c:v>3.0344703002891597E-4</c:v>
                </c:pt>
                <c:pt idx="20">
                  <c:v>3.3535013046647453E-4</c:v>
                </c:pt>
                <c:pt idx="21">
                  <c:v>3.706061406263929E-4</c:v>
                </c:pt>
                <c:pt idx="22">
                  <c:v>4.0956716498604642E-4</c:v>
                </c:pt>
                <c:pt idx="23">
                  <c:v>4.5262222324053063E-4</c:v>
                </c:pt>
                <c:pt idx="24">
                  <c:v>5.0020110707955901E-4</c:v>
                </c:pt>
                <c:pt idx="25">
                  <c:v>5.5277863692359413E-4</c:v>
                </c:pt>
                <c:pt idx="26">
                  <c:v>6.1087935943439505E-4</c:v>
                </c:pt>
                <c:pt idx="27">
                  <c:v>6.7508273063283161E-4</c:v>
                </c:pt>
                <c:pt idx="28">
                  <c:v>7.4602883383668962E-4</c:v>
                </c:pt>
                <c:pt idx="29">
                  <c:v>8.2442468639828655E-4</c:v>
                </c:pt>
                <c:pt idx="30">
                  <c:v>9.1105119440063639E-4</c:v>
                </c:pt>
                <c:pt idx="31">
                  <c:v>1.0067708200856272E-3</c:v>
                </c:pt>
                <c:pt idx="32">
                  <c:v>1.1125360328603107E-3</c:v>
                </c:pt>
                <c:pt idx="33">
                  <c:v>1.2293986212774082E-3</c:v>
                </c:pt>
                <c:pt idx="34">
                  <c:v>1.3585199504289446E-3</c:v>
                </c:pt>
                <c:pt idx="35">
                  <c:v>1.5011822567369769E-3</c:v>
                </c:pt>
                <c:pt idx="36">
                  <c:v>1.6588010801744052E-3</c:v>
                </c:pt>
                <c:pt idx="37">
                  <c:v>1.8329389424927875E-3</c:v>
                </c:pt>
                <c:pt idx="38">
                  <c:v>2.0253203890498619E-3</c:v>
                </c:pt>
                <c:pt idx="39">
                  <c:v>2.2378485212763096E-3</c:v>
                </c:pt>
                <c:pt idx="40">
                  <c:v>2.4726231566347501E-3</c:v>
                </c:pt>
                <c:pt idx="41">
                  <c:v>2.7319607630110327E-3</c:v>
                </c:pt>
                <c:pt idx="42">
                  <c:v>3.018416324708395E-3</c:v>
                </c:pt>
                <c:pt idx="43">
                  <c:v>3.3348073074132793E-3</c:v>
                </c:pt>
                <c:pt idx="44">
                  <c:v>3.6842398994359139E-3</c:v>
                </c:pt>
                <c:pt idx="45">
                  <c:v>4.0701377158960444E-3</c:v>
                </c:pt>
                <c:pt idx="46">
                  <c:v>4.4962731609410915E-3</c:v>
                </c:pt>
                <c:pt idx="47">
                  <c:v>4.9668016500568598E-3</c:v>
                </c:pt>
                <c:pt idx="48">
                  <c:v>5.4862988994502978E-3</c:v>
                </c:pt>
                <c:pt idx="49">
                  <c:v>6.0598014915839941E-3</c:v>
                </c:pt>
                <c:pt idx="50">
                  <c:v>6.6928509242847193E-3</c:v>
                </c:pt>
                <c:pt idx="51">
                  <c:v>7.3915413442818267E-3</c:v>
                </c:pt>
                <c:pt idx="52">
                  <c:v>8.1625711531597318E-3</c:v>
                </c:pt>
                <c:pt idx="53">
                  <c:v>9.0132986528476487E-3</c:v>
                </c:pt>
                <c:pt idx="54">
                  <c:v>9.9518018669041228E-3</c:v>
                </c:pt>
                <c:pt idx="55">
                  <c:v>1.0986942630592958E-2</c:v>
                </c:pt>
                <c:pt idx="56">
                  <c:v>1.2128434984274003E-2</c:v>
                </c:pt>
                <c:pt idx="57">
                  <c:v>1.338691782766451E-2</c:v>
                </c:pt>
                <c:pt idx="58">
                  <c:v>1.4774031693272769E-2</c:v>
                </c:pt>
                <c:pt idx="59">
                  <c:v>1.6302499371440619E-2</c:v>
                </c:pt>
                <c:pt idx="60">
                  <c:v>1.7986209962091198E-2</c:v>
                </c:pt>
                <c:pt idx="61">
                  <c:v>1.9840305734077121E-2</c:v>
                </c:pt>
                <c:pt idx="62">
                  <c:v>2.188127093613005E-2</c:v>
                </c:pt>
                <c:pt idx="63">
                  <c:v>2.4127021417668724E-2</c:v>
                </c:pt>
                <c:pt idx="64">
                  <c:v>2.6596993576865336E-2</c:v>
                </c:pt>
                <c:pt idx="65">
                  <c:v>2.9312230751355754E-2</c:v>
                </c:pt>
                <c:pt idx="66">
                  <c:v>3.2295464698449891E-2</c:v>
                </c:pt>
                <c:pt idx="67">
                  <c:v>3.5571189272635494E-2</c:v>
                </c:pt>
                <c:pt idx="68">
                  <c:v>3.91657227967636E-2</c:v>
                </c:pt>
                <c:pt idx="69">
                  <c:v>4.3107254941085291E-2</c:v>
                </c:pt>
                <c:pt idx="70">
                  <c:v>4.7425873177565879E-2</c:v>
                </c:pt>
                <c:pt idx="71">
                  <c:v>5.2153563078416246E-2</c:v>
                </c:pt>
                <c:pt idx="72">
                  <c:v>5.7324175898867132E-2</c:v>
                </c:pt>
                <c:pt idx="73">
                  <c:v>6.2973356056994723E-2</c:v>
                </c:pt>
                <c:pt idx="74">
                  <c:v>6.91384203433449E-2</c:v>
                </c:pt>
                <c:pt idx="75">
                  <c:v>7.5858180021241436E-2</c:v>
                </c:pt>
                <c:pt idx="76">
                  <c:v>8.3172696493920076E-2</c:v>
                </c:pt>
                <c:pt idx="77">
                  <c:v>9.1122961014853648E-2</c:v>
                </c:pt>
                <c:pt idx="78">
                  <c:v>9.975048911968247E-2</c:v>
                </c:pt>
                <c:pt idx="79">
                  <c:v>0.10909682119561004</c:v>
                </c:pt>
                <c:pt idx="80">
                  <c:v>0.1192029220221144</c:v>
                </c:pt>
                <c:pt idx="81">
                  <c:v>0.13010847436299444</c:v>
                </c:pt>
                <c:pt idx="82">
                  <c:v>0.14185106490048413</c:v>
                </c:pt>
                <c:pt idx="83">
                  <c:v>0.15446526508353081</c:v>
                </c:pt>
                <c:pt idx="84">
                  <c:v>0.1679816148660713</c:v>
                </c:pt>
                <c:pt idx="85">
                  <c:v>0.18242552380635185</c:v>
                </c:pt>
                <c:pt idx="86">
                  <c:v>0.19781611144141345</c:v>
                </c:pt>
                <c:pt idx="87">
                  <c:v>0.21416501695743634</c:v>
                </c:pt>
                <c:pt idx="88">
                  <c:v>0.23147521650097705</c:v>
                </c:pt>
                <c:pt idx="89">
                  <c:v>0.24973989440487676</c:v>
                </c:pt>
                <c:pt idx="90">
                  <c:v>0.26894142136998922</c:v>
                </c:pt>
                <c:pt idx="91">
                  <c:v>0.28905049737498967</c:v>
                </c:pt>
                <c:pt idx="92">
                  <c:v>0.31002551887238133</c:v>
                </c:pt>
                <c:pt idx="93">
                  <c:v>0.33181222783182746</c:v>
                </c:pt>
                <c:pt idx="94">
                  <c:v>0.35434369377419772</c:v>
                </c:pt>
                <c:pt idx="95">
                  <c:v>0.37754066879813841</c:v>
                </c:pt>
                <c:pt idx="96">
                  <c:v>0.40131233988754056</c:v>
                </c:pt>
                <c:pt idx="97">
                  <c:v>0.42555748318833392</c:v>
                </c:pt>
                <c:pt idx="98">
                  <c:v>0.45016600268751494</c:v>
                </c:pt>
                <c:pt idx="99">
                  <c:v>0.47502081252104977</c:v>
                </c:pt>
                <c:pt idx="100">
                  <c:v>0.49999999999998979</c:v>
                </c:pt>
                <c:pt idx="101">
                  <c:v>0.5249791874789399</c:v>
                </c:pt>
                <c:pt idx="102">
                  <c:v>0.54983399731247773</c:v>
                </c:pt>
                <c:pt idx="103">
                  <c:v>0.57444251681165925</c:v>
                </c:pt>
                <c:pt idx="104">
                  <c:v>0.598687660112452</c:v>
                </c:pt>
                <c:pt idx="105">
                  <c:v>0.62245933120185459</c:v>
                </c:pt>
                <c:pt idx="106">
                  <c:v>0.6456563062257954</c:v>
                </c:pt>
                <c:pt idx="107">
                  <c:v>0.66818777216816583</c:v>
                </c:pt>
                <c:pt idx="108">
                  <c:v>0.68997448112761262</c:v>
                </c:pt>
                <c:pt idx="109">
                  <c:v>0.71094950262500389</c:v>
                </c:pt>
                <c:pt idx="110">
                  <c:v>0.7310585786300049</c:v>
                </c:pt>
                <c:pt idx="111">
                  <c:v>0.75026010559511769</c:v>
                </c:pt>
                <c:pt idx="112">
                  <c:v>0.76852478349901754</c:v>
                </c:pt>
                <c:pt idx="113">
                  <c:v>0.78583498304255861</c:v>
                </c:pt>
                <c:pt idx="114">
                  <c:v>0.80218388855858169</c:v>
                </c:pt>
                <c:pt idx="115">
                  <c:v>0.81757447619364365</c:v>
                </c:pt>
                <c:pt idx="116">
                  <c:v>0.83201838513392445</c:v>
                </c:pt>
                <c:pt idx="117">
                  <c:v>0.84553473491646525</c:v>
                </c:pt>
                <c:pt idx="118">
                  <c:v>0.85814893509951229</c:v>
                </c:pt>
                <c:pt idx="119">
                  <c:v>0.86989152563700212</c:v>
                </c:pt>
                <c:pt idx="120">
                  <c:v>0.88079707797788231</c:v>
                </c:pt>
                <c:pt idx="121">
                  <c:v>0.89090317880438707</c:v>
                </c:pt>
                <c:pt idx="122">
                  <c:v>0.9002495108803148</c:v>
                </c:pt>
                <c:pt idx="123">
                  <c:v>0.90887703898514383</c:v>
                </c:pt>
                <c:pt idx="124">
                  <c:v>0.91682730350607766</c:v>
                </c:pt>
                <c:pt idx="125">
                  <c:v>0.92414181997875655</c:v>
                </c:pt>
                <c:pt idx="126">
                  <c:v>0.93086157965665328</c:v>
                </c:pt>
                <c:pt idx="127">
                  <c:v>0.9370266439430035</c:v>
                </c:pt>
                <c:pt idx="128">
                  <c:v>0.94267582410113127</c:v>
                </c:pt>
                <c:pt idx="129">
                  <c:v>0.94784643692158232</c:v>
                </c:pt>
                <c:pt idx="130">
                  <c:v>0.95257412682243336</c:v>
                </c:pt>
                <c:pt idx="131">
                  <c:v>0.95689274505891386</c:v>
                </c:pt>
                <c:pt idx="132">
                  <c:v>0.96083427720323566</c:v>
                </c:pt>
                <c:pt idx="133">
                  <c:v>0.96442881072736386</c:v>
                </c:pt>
                <c:pt idx="134">
                  <c:v>0.96770453530154943</c:v>
                </c:pt>
                <c:pt idx="135">
                  <c:v>0.97068776924864364</c:v>
                </c:pt>
                <c:pt idx="136">
                  <c:v>0.97340300642313404</c:v>
                </c:pt>
                <c:pt idx="137">
                  <c:v>0.9758729785823308</c:v>
                </c:pt>
                <c:pt idx="138">
                  <c:v>0.97811872906386943</c:v>
                </c:pt>
                <c:pt idx="139">
                  <c:v>0.98015969426592253</c:v>
                </c:pt>
                <c:pt idx="140">
                  <c:v>0.98201379003790845</c:v>
                </c:pt>
                <c:pt idx="141">
                  <c:v>0.98369750062855732</c:v>
                </c:pt>
                <c:pt idx="142">
                  <c:v>0.98522596830672549</c:v>
                </c:pt>
                <c:pt idx="143">
                  <c:v>0.9866130821723339</c:v>
                </c:pt>
                <c:pt idx="144">
                  <c:v>0.98787156501572471</c:v>
                </c:pt>
                <c:pt idx="145">
                  <c:v>0.98901305736940581</c:v>
                </c:pt>
                <c:pt idx="146">
                  <c:v>0.99004819813309464</c:v>
                </c:pt>
                <c:pt idx="147">
                  <c:v>0.99098670134715128</c:v>
                </c:pt>
                <c:pt idx="148">
                  <c:v>0.99183742884683923</c:v>
                </c:pt>
                <c:pt idx="149">
                  <c:v>0.99260845865571723</c:v>
                </c:pt>
                <c:pt idx="150">
                  <c:v>0.99330714907571438</c:v>
                </c:pt>
                <c:pt idx="151">
                  <c:v>0.99394019850841531</c:v>
                </c:pt>
                <c:pt idx="152">
                  <c:v>0.99451370110054904</c:v>
                </c:pt>
                <c:pt idx="153">
                  <c:v>0.99503319834994253</c:v>
                </c:pt>
                <c:pt idx="154">
                  <c:v>0.99550372683905841</c:v>
                </c:pt>
                <c:pt idx="155">
                  <c:v>0.99592986228410352</c:v>
                </c:pt>
                <c:pt idx="156">
                  <c:v>0.99631576010056366</c:v>
                </c:pt>
                <c:pt idx="157">
                  <c:v>0.99666519269258624</c:v>
                </c:pt>
                <c:pt idx="158">
                  <c:v>0.99698158367529122</c:v>
                </c:pt>
                <c:pt idx="159">
                  <c:v>0.99726803923698881</c:v>
                </c:pt>
                <c:pt idx="160">
                  <c:v>0.9975273768433649</c:v>
                </c:pt>
                <c:pt idx="161">
                  <c:v>0.99776215147872338</c:v>
                </c:pt>
                <c:pt idx="162">
                  <c:v>0.99797467961094988</c:v>
                </c:pt>
                <c:pt idx="163">
                  <c:v>0.99816706105750697</c:v>
                </c:pt>
                <c:pt idx="164">
                  <c:v>0.99834119891982531</c:v>
                </c:pt>
                <c:pt idx="165">
                  <c:v>0.99849881774326277</c:v>
                </c:pt>
                <c:pt idx="166">
                  <c:v>0.99864148004957087</c:v>
                </c:pt>
                <c:pt idx="167">
                  <c:v>0.99877060137872242</c:v>
                </c:pt>
                <c:pt idx="168">
                  <c:v>0.99888746396713957</c:v>
                </c:pt>
                <c:pt idx="169">
                  <c:v>0.99899322917991418</c:v>
                </c:pt>
                <c:pt idx="170">
                  <c:v>0.99908894880559918</c:v>
                </c:pt>
                <c:pt idx="171">
                  <c:v>0.99917557531360168</c:v>
                </c:pt>
                <c:pt idx="172">
                  <c:v>0.9992539711661631</c:v>
                </c:pt>
                <c:pt idx="173">
                  <c:v>0.99932491726936701</c:v>
                </c:pt>
                <c:pt idx="174">
                  <c:v>0.9993891206405654</c:v>
                </c:pt>
                <c:pt idx="175">
                  <c:v>0.9994472213630764</c:v>
                </c:pt>
                <c:pt idx="176">
                  <c:v>0.99949979889292051</c:v>
                </c:pt>
                <c:pt idx="177">
                  <c:v>0.9995473777767595</c:v>
                </c:pt>
                <c:pt idx="178">
                  <c:v>0.99959043283501392</c:v>
                </c:pt>
                <c:pt idx="179">
                  <c:v>0.99962939385937355</c:v>
                </c:pt>
                <c:pt idx="180">
                  <c:v>0.99966464986953341</c:v>
                </c:pt>
                <c:pt idx="181">
                  <c:v>0.99969655296997117</c:v>
                </c:pt>
                <c:pt idx="182">
                  <c:v>0.99972542184389857</c:v>
                </c:pt>
                <c:pt idx="183">
                  <c:v>0.99975154491816054</c:v>
                </c:pt>
                <c:pt idx="184">
                  <c:v>0.99977518322976666</c:v>
                </c:pt>
                <c:pt idx="185">
                  <c:v>0.9997965730219448</c:v>
                </c:pt>
                <c:pt idx="186">
                  <c:v>0.99981592809503661</c:v>
                </c:pt>
                <c:pt idx="187">
                  <c:v>0.99983344193522272</c:v>
                </c:pt>
                <c:pt idx="188">
                  <c:v>0.99984928964194031</c:v>
                </c:pt>
                <c:pt idx="189">
                  <c:v>0.99986362967292042</c:v>
                </c:pt>
                <c:pt idx="190">
                  <c:v>0.99987660542401369</c:v>
                </c:pt>
                <c:pt idx="191">
                  <c:v>0.99988834665937043</c:v>
                </c:pt>
                <c:pt idx="192">
                  <c:v>0.99989897080609225</c:v>
                </c:pt>
                <c:pt idx="193">
                  <c:v>0.9999085841261478</c:v>
                </c:pt>
                <c:pt idx="194">
                  <c:v>0.99991728277714842</c:v>
                </c:pt>
                <c:pt idx="195">
                  <c:v>0.99992515377248947</c:v>
                </c:pt>
                <c:pt idx="196">
                  <c:v>0.99993227585038014</c:v>
                </c:pt>
                <c:pt idx="197">
                  <c:v>0.99993872026038333</c:v>
                </c:pt>
                <c:pt idx="198">
                  <c:v>0.99994455147527717</c:v>
                </c:pt>
                <c:pt idx="199">
                  <c:v>0.99994982783531616</c:v>
                </c:pt>
                <c:pt idx="200">
                  <c:v>0.99995460213129761</c:v>
                </c:pt>
              </c:numCache>
            </c:numRef>
          </c:val>
          <c:smooth val="0"/>
          <c:extLst>
            <c:ext xmlns:c16="http://schemas.microsoft.com/office/drawing/2014/chart" uri="{C3380CC4-5D6E-409C-BE32-E72D297353CC}">
              <c16:uniqueId val="{00000001-46CC-4AA2-9894-2E386D6AD806}"/>
            </c:ext>
          </c:extLst>
        </c:ser>
        <c:ser>
          <c:idx val="2"/>
          <c:order val="2"/>
          <c:spPr>
            <a:ln w="12700" cap="rnd">
              <a:solidFill>
                <a:schemeClr val="tx1"/>
              </a:solidFill>
              <a:round/>
            </a:ln>
            <a:effectLst/>
          </c:spPr>
          <c:marker>
            <c:symbol val="none"/>
          </c:marker>
          <c:val>
            <c:numRef>
              <c:f>[sigmoid.xlsx]Sheet3!$D$3:$D$203</c:f>
              <c:numCache>
                <c:formatCode>General</c:formatCode>
                <c:ptCount val="201"/>
                <c:pt idx="0">
                  <c:v>4.2483542552915889E-18</c:v>
                </c:pt>
                <c:pt idx="1">
                  <c:v>6.3377998023733707E-18</c:v>
                </c:pt>
                <c:pt idx="2">
                  <c:v>9.4548862738865416E-18</c:v>
                </c:pt>
                <c:pt idx="3">
                  <c:v>1.4105032856773469E-17</c:v>
                </c:pt>
                <c:pt idx="4">
                  <c:v>2.1042236376776231E-17</c:v>
                </c:pt>
                <c:pt idx="5">
                  <c:v>3.1391327920480296E-17</c:v>
                </c:pt>
                <c:pt idx="6">
                  <c:v>4.683035828352842E-17</c:v>
                </c:pt>
                <c:pt idx="7">
                  <c:v>6.9862685086757036E-17</c:v>
                </c:pt>
                <c:pt idx="8">
                  <c:v>1.0422287905595918E-16</c:v>
                </c:pt>
                <c:pt idx="9">
                  <c:v>1.5548226503495877E-16</c:v>
                </c:pt>
                <c:pt idx="10">
                  <c:v>2.3195228302435691E-16</c:v>
                </c:pt>
                <c:pt idx="11">
                  <c:v>3.4603214449001304E-16</c:v>
                </c:pt>
                <c:pt idx="12">
                  <c:v>5.162192993279732E-16</c:v>
                </c:pt>
                <c:pt idx="13">
                  <c:v>7.7010870013654634E-16</c:v>
                </c:pt>
                <c:pt idx="14">
                  <c:v>1.1488671787321128E-15</c:v>
                </c:pt>
                <c:pt idx="15">
                  <c:v>1.7139084315419371E-15</c:v>
                </c:pt>
                <c:pt idx="16">
                  <c:v>2.5568509276698863E-15</c:v>
                </c:pt>
                <c:pt idx="17">
                  <c:v>3.8143733620849198E-15</c:v>
                </c:pt>
                <c:pt idx="18">
                  <c:v>5.6903763875832322E-15</c:v>
                </c:pt>
                <c:pt idx="19">
                  <c:v>8.4890440338713432E-15</c:v>
                </c:pt>
                <c:pt idx="20">
                  <c:v>1.2664165549093475E-14</c:v>
                </c:pt>
                <c:pt idx="21">
                  <c:v>1.8892714941155289E-14</c:v>
                </c:pt>
                <c:pt idx="22">
                  <c:v>2.8184618754711493E-14</c:v>
                </c:pt>
                <c:pt idx="23">
                  <c:v>4.2046510351881313E-14</c:v>
                </c:pt>
                <c:pt idx="24">
                  <c:v>6.2726022592564504E-14</c:v>
                </c:pt>
                <c:pt idx="25">
                  <c:v>9.3576229688389341E-14</c:v>
                </c:pt>
                <c:pt idx="26">
                  <c:v>1.3959933056128485E-13</c:v>
                </c:pt>
                <c:pt idx="27">
                  <c:v>2.0825772910549868E-13</c:v>
                </c:pt>
                <c:pt idx="28">
                  <c:v>3.106840237542359E-13</c:v>
                </c:pt>
                <c:pt idx="29">
                  <c:v>4.6348609979906473E-13</c:v>
                </c:pt>
                <c:pt idx="30">
                  <c:v>6.9144001069351513E-13</c:v>
                </c:pt>
                <c:pt idx="31">
                  <c:v>1.0315072848895779E-12</c:v>
                </c:pt>
                <c:pt idx="32">
                  <c:v>1.5388280433943847E-12</c:v>
                </c:pt>
                <c:pt idx="33">
                  <c:v>2.2956616805569946E-12</c:v>
                </c:pt>
                <c:pt idx="34">
                  <c:v>3.4247247924797177E-12</c:v>
                </c:pt>
                <c:pt idx="35">
                  <c:v>5.1090890280370225E-12</c:v>
                </c:pt>
                <c:pt idx="36">
                  <c:v>7.6218651944544998E-12</c:v>
                </c:pt>
                <c:pt idx="37">
                  <c:v>1.1370486739137007E-11</c:v>
                </c:pt>
                <c:pt idx="38">
                  <c:v>1.6962772941552255E-11</c:v>
                </c:pt>
                <c:pt idx="39">
                  <c:v>2.5305483614477562E-11</c:v>
                </c:pt>
                <c:pt idx="40">
                  <c:v>3.7751345441364336E-11</c:v>
                </c:pt>
                <c:pt idx="41">
                  <c:v>5.6318389497568751E-11</c:v>
                </c:pt>
                <c:pt idx="42">
                  <c:v>8.401716438152681E-11</c:v>
                </c:pt>
                <c:pt idx="43">
                  <c:v>1.2533888084496384E-10</c:v>
                </c:pt>
                <c:pt idx="44">
                  <c:v>1.8698363800770659E-10</c:v>
                </c:pt>
                <c:pt idx="45">
                  <c:v>2.7894680920905834E-10</c:v>
                </c:pt>
                <c:pt idx="46">
                  <c:v>4.1613973924921004E-10</c:v>
                </c:pt>
                <c:pt idx="47">
                  <c:v>6.2080754055490972E-10</c:v>
                </c:pt>
                <c:pt idx="48">
                  <c:v>9.2613602119897495E-10</c:v>
                </c:pt>
                <c:pt idx="49">
                  <c:v>1.3816325891705191E-9</c:v>
                </c:pt>
                <c:pt idx="50">
                  <c:v>2.061153618190035E-9</c:v>
                </c:pt>
                <c:pt idx="51">
                  <c:v>3.07487987013148E-9</c:v>
                </c:pt>
                <c:pt idx="52">
                  <c:v>4.5871817256049126E-9</c:v>
                </c:pt>
                <c:pt idx="53">
                  <c:v>6.8432709753870945E-9</c:v>
                </c:pt>
                <c:pt idx="54">
                  <c:v>1.0208960619373926E-8</c:v>
                </c:pt>
                <c:pt idx="55">
                  <c:v>1.5229979512759105E-8</c:v>
                </c:pt>
                <c:pt idx="56">
                  <c:v>2.2720459411517493E-8</c:v>
                </c:pt>
                <c:pt idx="57">
                  <c:v>3.3894942113099335E-8</c:v>
                </c:pt>
                <c:pt idx="58">
                  <c:v>5.0565310926500456E-8</c:v>
                </c:pt>
                <c:pt idx="59">
                  <c:v>7.5434577808060473E-8</c:v>
                </c:pt>
                <c:pt idx="60">
                  <c:v>1.125351620550858E-7</c:v>
                </c:pt>
                <c:pt idx="61">
                  <c:v>1.6788272481493887E-7</c:v>
                </c:pt>
                <c:pt idx="62">
                  <c:v>2.5045157450673525E-7</c:v>
                </c:pt>
                <c:pt idx="63">
                  <c:v>3.7362979838921778E-7</c:v>
                </c:pt>
                <c:pt idx="64">
                  <c:v>5.5739005858556445E-7</c:v>
                </c:pt>
                <c:pt idx="65">
                  <c:v>8.315280276640656E-7</c:v>
                </c:pt>
                <c:pt idx="66">
                  <c:v>1.2404935411304797E-6</c:v>
                </c:pt>
                <c:pt idx="67">
                  <c:v>1.8505977728633054E-6</c:v>
                </c:pt>
                <c:pt idx="68">
                  <c:v>2.7607649501928258E-6</c:v>
                </c:pt>
                <c:pt idx="69">
                  <c:v>4.1185717448322995E-6</c:v>
                </c:pt>
                <c:pt idx="70">
                  <c:v>6.1441746022142269E-6</c:v>
                </c:pt>
                <c:pt idx="71">
                  <c:v>9.166003719852224E-6</c:v>
                </c:pt>
                <c:pt idx="72">
                  <c:v>1.3674009084598084E-5</c:v>
                </c:pt>
                <c:pt idx="73">
                  <c:v>2.0399087279918945E-5</c:v>
                </c:pt>
                <c:pt idx="74">
                  <c:v>3.0431556900561711E-5</c:v>
                </c:pt>
                <c:pt idx="75">
                  <c:v>4.5397868702428913E-5</c:v>
                </c:pt>
                <c:pt idx="76">
                  <c:v>6.7724149619762046E-5</c:v>
                </c:pt>
                <c:pt idx="77">
                  <c:v>1.010291939077607E-4</c:v>
                </c:pt>
                <c:pt idx="78">
                  <c:v>1.5071035805973949E-4</c:v>
                </c:pt>
                <c:pt idx="79">
                  <c:v>2.2481677023326855E-4</c:v>
                </c:pt>
                <c:pt idx="80">
                  <c:v>3.3535013046643761E-4</c:v>
                </c:pt>
                <c:pt idx="81">
                  <c:v>5.0020110707950393E-4</c:v>
                </c:pt>
                <c:pt idx="82">
                  <c:v>7.4602883383660754E-4</c:v>
                </c:pt>
                <c:pt idx="83">
                  <c:v>1.1125360328601882E-3</c:v>
                </c:pt>
                <c:pt idx="84">
                  <c:v>1.6588010801742228E-3</c:v>
                </c:pt>
                <c:pt idx="85">
                  <c:v>2.4726231566344786E-3</c:v>
                </c:pt>
                <c:pt idx="86">
                  <c:v>3.6842398994355453E-3</c:v>
                </c:pt>
                <c:pt idx="87">
                  <c:v>5.4862988994497505E-3</c:v>
                </c:pt>
                <c:pt idx="88">
                  <c:v>8.1625711531589252E-3</c:v>
                </c:pt>
                <c:pt idx="89">
                  <c:v>1.2128434984272797E-2</c:v>
                </c:pt>
                <c:pt idx="90">
                  <c:v>1.7986209962089439E-2</c:v>
                </c:pt>
                <c:pt idx="91">
                  <c:v>2.6596993576862644E-2</c:v>
                </c:pt>
                <c:pt idx="92">
                  <c:v>3.9165722796759984E-2</c:v>
                </c:pt>
                <c:pt idx="93">
                  <c:v>5.7324175898862469E-2</c:v>
                </c:pt>
                <c:pt idx="94">
                  <c:v>8.3172696493913234E-2</c:v>
                </c:pt>
                <c:pt idx="95">
                  <c:v>0.11920292202210496</c:v>
                </c:pt>
                <c:pt idx="96">
                  <c:v>0.1679816148660582</c:v>
                </c:pt>
                <c:pt idx="97">
                  <c:v>0.23147521650096173</c:v>
                </c:pt>
                <c:pt idx="98">
                  <c:v>0.31002551887236279</c:v>
                </c:pt>
                <c:pt idx="99">
                  <c:v>0.40131233988750858</c:v>
                </c:pt>
                <c:pt idx="100">
                  <c:v>0.49999999999995914</c:v>
                </c:pt>
                <c:pt idx="101">
                  <c:v>0.59868766011245156</c:v>
                </c:pt>
                <c:pt idx="102">
                  <c:v>0.68997448112761162</c:v>
                </c:pt>
                <c:pt idx="103">
                  <c:v>0.76852478349901843</c:v>
                </c:pt>
                <c:pt idx="104">
                  <c:v>0.83201838513392445</c:v>
                </c:pt>
                <c:pt idx="105">
                  <c:v>0.88079707797788231</c:v>
                </c:pt>
                <c:pt idx="106">
                  <c:v>0.91682730350607766</c:v>
                </c:pt>
                <c:pt idx="107">
                  <c:v>0.94267582410113104</c:v>
                </c:pt>
                <c:pt idx="108">
                  <c:v>0.96083427720323589</c:v>
                </c:pt>
                <c:pt idx="109">
                  <c:v>0.97340300642313404</c:v>
                </c:pt>
                <c:pt idx="110">
                  <c:v>0.98201379003790845</c:v>
                </c:pt>
                <c:pt idx="111">
                  <c:v>0.98787156501572571</c:v>
                </c:pt>
                <c:pt idx="112">
                  <c:v>0.99183742884684012</c:v>
                </c:pt>
                <c:pt idx="113">
                  <c:v>0.99451370110054949</c:v>
                </c:pt>
                <c:pt idx="114">
                  <c:v>0.99631576010056411</c:v>
                </c:pt>
                <c:pt idx="115">
                  <c:v>0.99752737684336534</c:v>
                </c:pt>
                <c:pt idx="116">
                  <c:v>0.99834119891982553</c:v>
                </c:pt>
                <c:pt idx="117">
                  <c:v>0.99888746396713979</c:v>
                </c:pt>
                <c:pt idx="118">
                  <c:v>0.99925397116616332</c:v>
                </c:pt>
                <c:pt idx="119">
                  <c:v>0.99949979889292051</c:v>
                </c:pt>
                <c:pt idx="120">
                  <c:v>0.99966464986953363</c:v>
                </c:pt>
                <c:pt idx="121">
                  <c:v>0.99977518322976666</c:v>
                </c:pt>
                <c:pt idx="122">
                  <c:v>0.99984928964194031</c:v>
                </c:pt>
                <c:pt idx="123">
                  <c:v>0.99989897080609225</c:v>
                </c:pt>
                <c:pt idx="124">
                  <c:v>0.99993227585038036</c:v>
                </c:pt>
                <c:pt idx="125">
                  <c:v>0.99995460213129761</c:v>
                </c:pt>
                <c:pt idx="126">
                  <c:v>0.99996956844309937</c:v>
                </c:pt>
                <c:pt idx="127">
                  <c:v>0.99997960091272009</c:v>
                </c:pt>
                <c:pt idx="128">
                  <c:v>0.99998632599091541</c:v>
                </c:pt>
                <c:pt idx="129">
                  <c:v>0.99999083399628019</c:v>
                </c:pt>
                <c:pt idx="130">
                  <c:v>0.99999385582539779</c:v>
                </c:pt>
                <c:pt idx="131">
                  <c:v>0.99999588142825502</c:v>
                </c:pt>
                <c:pt idx="132">
                  <c:v>0.99999723923504968</c:v>
                </c:pt>
                <c:pt idx="133">
                  <c:v>0.99999814940222709</c:v>
                </c:pt>
                <c:pt idx="134">
                  <c:v>0.99999875950645889</c:v>
                </c:pt>
                <c:pt idx="135">
                  <c:v>0.99999916847197223</c:v>
                </c:pt>
                <c:pt idx="136">
                  <c:v>0.99999944260994145</c:v>
                </c:pt>
                <c:pt idx="137">
                  <c:v>0.99999962637020168</c:v>
                </c:pt>
                <c:pt idx="138">
                  <c:v>0.99999974954842552</c:v>
                </c:pt>
                <c:pt idx="139">
                  <c:v>0.99999983211727517</c:v>
                </c:pt>
                <c:pt idx="140">
                  <c:v>0.99999988746483792</c:v>
                </c:pt>
                <c:pt idx="141">
                  <c:v>0.99999992456542219</c:v>
                </c:pt>
                <c:pt idx="142">
                  <c:v>0.99999994943468906</c:v>
                </c:pt>
                <c:pt idx="143">
                  <c:v>0.99999996610505781</c:v>
                </c:pt>
                <c:pt idx="144">
                  <c:v>0.9999999772795406</c:v>
                </c:pt>
                <c:pt idx="145">
                  <c:v>0.9999999847700205</c:v>
                </c:pt>
                <c:pt idx="146">
                  <c:v>0.99999998979103932</c:v>
                </c:pt>
                <c:pt idx="147">
                  <c:v>0.99999999315672894</c:v>
                </c:pt>
                <c:pt idx="148">
                  <c:v>0.99999999541281825</c:v>
                </c:pt>
                <c:pt idx="149">
                  <c:v>0.99999999692512009</c:v>
                </c:pt>
                <c:pt idx="150">
                  <c:v>0.99999999793884631</c:v>
                </c:pt>
                <c:pt idx="151">
                  <c:v>0.99999999861836741</c:v>
                </c:pt>
                <c:pt idx="152">
                  <c:v>0.99999999907386394</c:v>
                </c:pt>
                <c:pt idx="153">
                  <c:v>0.99999999937919237</c:v>
                </c:pt>
                <c:pt idx="154">
                  <c:v>0.99999999958386021</c:v>
                </c:pt>
                <c:pt idx="155">
                  <c:v>0.99999999972105313</c:v>
                </c:pt>
                <c:pt idx="156">
                  <c:v>0.99999999981301646</c:v>
                </c:pt>
                <c:pt idx="157">
                  <c:v>0.99999999987466115</c:v>
                </c:pt>
                <c:pt idx="158">
                  <c:v>0.99999999991598276</c:v>
                </c:pt>
                <c:pt idx="159">
                  <c:v>0.99999999994368172</c:v>
                </c:pt>
                <c:pt idx="160">
                  <c:v>0.99999999996224864</c:v>
                </c:pt>
                <c:pt idx="161">
                  <c:v>0.99999999997469446</c:v>
                </c:pt>
                <c:pt idx="162">
                  <c:v>0.99999999998303712</c:v>
                </c:pt>
                <c:pt idx="163">
                  <c:v>0.99999999998862954</c:v>
                </c:pt>
                <c:pt idx="164">
                  <c:v>0.9999999999923781</c:v>
                </c:pt>
                <c:pt idx="165">
                  <c:v>0.99999999999489098</c:v>
                </c:pt>
                <c:pt idx="166">
                  <c:v>0.99999999999657518</c:v>
                </c:pt>
                <c:pt idx="167">
                  <c:v>0.99999999999770428</c:v>
                </c:pt>
                <c:pt idx="168">
                  <c:v>0.99999999999846123</c:v>
                </c:pt>
                <c:pt idx="169">
                  <c:v>0.9999999999989686</c:v>
                </c:pt>
                <c:pt idx="170">
                  <c:v>0.99999999999930855</c:v>
                </c:pt>
                <c:pt idx="171">
                  <c:v>0.99999999999953659</c:v>
                </c:pt>
                <c:pt idx="172">
                  <c:v>0.99999999999968936</c:v>
                </c:pt>
                <c:pt idx="173">
                  <c:v>0.99999999999979172</c:v>
                </c:pt>
                <c:pt idx="174">
                  <c:v>0.99999999999986033</c:v>
                </c:pt>
                <c:pt idx="175">
                  <c:v>0.99999999999990652</c:v>
                </c:pt>
                <c:pt idx="176">
                  <c:v>0.99999999999993738</c:v>
                </c:pt>
                <c:pt idx="177">
                  <c:v>0.99999999999995803</c:v>
                </c:pt>
                <c:pt idx="178">
                  <c:v>0.9999999999999718</c:v>
                </c:pt>
                <c:pt idx="179">
                  <c:v>0.99999999999998113</c:v>
                </c:pt>
                <c:pt idx="180">
                  <c:v>0.99999999999998734</c:v>
                </c:pt>
                <c:pt idx="181">
                  <c:v>0.99999999999999156</c:v>
                </c:pt>
                <c:pt idx="182">
                  <c:v>0.99999999999999423</c:v>
                </c:pt>
                <c:pt idx="183">
                  <c:v>0.99999999999999623</c:v>
                </c:pt>
                <c:pt idx="184">
                  <c:v>0.99999999999999734</c:v>
                </c:pt>
                <c:pt idx="185">
                  <c:v>0.99999999999999822</c:v>
                </c:pt>
                <c:pt idx="186">
                  <c:v>0.99999999999999889</c:v>
                </c:pt>
                <c:pt idx="187">
                  <c:v>0.99999999999999933</c:v>
                </c:pt>
                <c:pt idx="188">
                  <c:v>0.99999999999999956</c:v>
                </c:pt>
                <c:pt idx="189">
                  <c:v>0.99999999999999956</c:v>
                </c:pt>
                <c:pt idx="190">
                  <c:v>0.99999999999999978</c:v>
                </c:pt>
                <c:pt idx="191">
                  <c:v>0.99999999999999978</c:v>
                </c:pt>
                <c:pt idx="192">
                  <c:v>1</c:v>
                </c:pt>
                <c:pt idx="193">
                  <c:v>1</c:v>
                </c:pt>
                <c:pt idx="194">
                  <c:v>1</c:v>
                </c:pt>
                <c:pt idx="195">
                  <c:v>1</c:v>
                </c:pt>
                <c:pt idx="196">
                  <c:v>1</c:v>
                </c:pt>
                <c:pt idx="197">
                  <c:v>1</c:v>
                </c:pt>
                <c:pt idx="198">
                  <c:v>1</c:v>
                </c:pt>
                <c:pt idx="199">
                  <c:v>1</c:v>
                </c:pt>
                <c:pt idx="200">
                  <c:v>1</c:v>
                </c:pt>
              </c:numCache>
            </c:numRef>
          </c:val>
          <c:smooth val="0"/>
          <c:extLst>
            <c:ext xmlns:c16="http://schemas.microsoft.com/office/drawing/2014/chart" uri="{C3380CC4-5D6E-409C-BE32-E72D297353CC}">
              <c16:uniqueId val="{00000002-46CC-4AA2-9894-2E386D6AD806}"/>
            </c:ext>
          </c:extLst>
        </c:ser>
        <c:dLbls>
          <c:showLegendKey val="0"/>
          <c:showVal val="0"/>
          <c:showCatName val="0"/>
          <c:showSerName val="0"/>
          <c:showPercent val="0"/>
          <c:showBubbleSize val="0"/>
        </c:dLbls>
        <c:smooth val="0"/>
        <c:axId val="1776797360"/>
        <c:axId val="1775989456"/>
      </c:lineChart>
      <c:catAx>
        <c:axId val="1776797360"/>
        <c:scaling>
          <c:orientation val="minMax"/>
        </c:scaling>
        <c:delete val="0"/>
        <c:axPos val="b"/>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75989456"/>
        <c:crosses val="autoZero"/>
        <c:auto val="1"/>
        <c:lblAlgn val="ctr"/>
        <c:lblOffset val="100"/>
        <c:noMultiLvlLbl val="0"/>
      </c:catAx>
      <c:valAx>
        <c:axId val="1775989456"/>
        <c:scaling>
          <c:orientation val="minMax"/>
          <c:max val="1"/>
        </c:scaling>
        <c:delete val="1"/>
        <c:axPos val="l"/>
        <c:majorGridlines>
          <c:spPr>
            <a:ln w="12700" cap="flat" cmpd="sng" algn="ctr">
              <a:solidFill>
                <a:schemeClr val="tx1"/>
              </a:solidFill>
              <a:round/>
            </a:ln>
            <a:effectLst/>
          </c:spPr>
        </c:majorGridlines>
        <c:numFmt formatCode="General" sourceLinked="1"/>
        <c:majorTickMark val="none"/>
        <c:minorTickMark val="none"/>
        <c:tickLblPos val="nextTo"/>
        <c:crossAx val="1776797360"/>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tx1"/>
              </a:solidFill>
              <a:prstDash val="lgDash"/>
              <a:round/>
            </a:ln>
            <a:effectLst/>
          </c:spPr>
          <c:marker>
            <c:symbol val="none"/>
          </c:marker>
          <c:val>
            <c:numRef>
              <c:f>[sigmoid.xlsx]Sheet3!$B$3:$B$203</c:f>
              <c:numCache>
                <c:formatCode>General</c:formatCode>
                <c:ptCount val="201"/>
                <c:pt idx="0">
                  <c:v>6.6928509242848554E-3</c:v>
                </c:pt>
                <c:pt idx="1">
                  <c:v>7.0335871549951608E-3</c:v>
                </c:pt>
                <c:pt idx="2">
                  <c:v>7.3915413442819707E-3</c:v>
                </c:pt>
                <c:pt idx="3">
                  <c:v>7.7675700780150047E-3</c:v>
                </c:pt>
                <c:pt idx="4">
                  <c:v>8.1625711531598966E-3</c:v>
                </c:pt>
                <c:pt idx="5">
                  <c:v>8.5774854137119841E-3</c:v>
                </c:pt>
                <c:pt idx="6">
                  <c:v>9.0132986528478221E-3</c:v>
                </c:pt>
                <c:pt idx="7">
                  <c:v>9.4710435819461078E-3</c:v>
                </c:pt>
                <c:pt idx="8">
                  <c:v>9.9518018669043241E-3</c:v>
                </c:pt>
                <c:pt idx="9">
                  <c:v>1.0456706231918071E-2</c:v>
                </c:pt>
                <c:pt idx="10">
                  <c:v>1.098694263059318E-2</c:v>
                </c:pt>
                <c:pt idx="11">
                  <c:v>1.1543752483922289E-2</c:v>
                </c:pt>
                <c:pt idx="12">
                  <c:v>1.2128434984274237E-2</c:v>
                </c:pt>
                <c:pt idx="13">
                  <c:v>1.2742349464111609E-2</c:v>
                </c:pt>
                <c:pt idx="14">
                  <c:v>1.3386917827664779E-2</c:v>
                </c:pt>
                <c:pt idx="15">
                  <c:v>1.4063627043245401E-2</c:v>
                </c:pt>
                <c:pt idx="16">
                  <c:v>1.4774031693272989E-2</c:v>
                </c:pt>
                <c:pt idx="17">
                  <c:v>1.5519756578408818E-2</c:v>
                </c:pt>
                <c:pt idx="18">
                  <c:v>1.6302499371440859E-2</c:v>
                </c:pt>
                <c:pt idx="19">
                  <c:v>1.7124033315727649E-2</c:v>
                </c:pt>
                <c:pt idx="20">
                  <c:v>1.7986209962091465E-2</c:v>
                </c:pt>
                <c:pt idx="21">
                  <c:v>1.8890961937038958E-2</c:v>
                </c:pt>
                <c:pt idx="22">
                  <c:v>1.9840305734077416E-2</c:v>
                </c:pt>
                <c:pt idx="23">
                  <c:v>2.0836344518680324E-2</c:v>
                </c:pt>
                <c:pt idx="24">
                  <c:v>2.1881270936130362E-2</c:v>
                </c:pt>
                <c:pt idx="25">
                  <c:v>2.2977369910025507E-2</c:v>
                </c:pt>
                <c:pt idx="26">
                  <c:v>2.4127021417669082E-2</c:v>
                </c:pt>
                <c:pt idx="27">
                  <c:v>2.533270322687161E-2</c:v>
                </c:pt>
                <c:pt idx="28">
                  <c:v>2.6596993576865725E-2</c:v>
                </c:pt>
                <c:pt idx="29">
                  <c:v>2.7922573784072882E-2</c:v>
                </c:pt>
                <c:pt idx="30">
                  <c:v>2.931223075135618E-2</c:v>
                </c:pt>
                <c:pt idx="31">
                  <c:v>3.0768859357147859E-2</c:v>
                </c:pt>
                <c:pt idx="32">
                  <c:v>3.2295464698450363E-2</c:v>
                </c:pt>
                <c:pt idx="33">
                  <c:v>3.3895164159177982E-2</c:v>
                </c:pt>
                <c:pt idx="34">
                  <c:v>3.5571189272635993E-2</c:v>
                </c:pt>
                <c:pt idx="35">
                  <c:v>3.7326887344129284E-2</c:v>
                </c:pt>
                <c:pt idx="36">
                  <c:v>3.9165722796764169E-2</c:v>
                </c:pt>
                <c:pt idx="37">
                  <c:v>4.109127820046482E-2</c:v>
                </c:pt>
                <c:pt idx="38">
                  <c:v>4.3107254941085922E-2</c:v>
                </c:pt>
                <c:pt idx="39">
                  <c:v>4.5217473483287272E-2</c:v>
                </c:pt>
                <c:pt idx="40">
                  <c:v>4.7425873177566559E-2</c:v>
                </c:pt>
                <c:pt idx="41">
                  <c:v>4.973651155855649E-2</c:v>
                </c:pt>
                <c:pt idx="42">
                  <c:v>5.2153563078417495E-2</c:v>
                </c:pt>
                <c:pt idx="43">
                  <c:v>5.4681317215940245E-2</c:v>
                </c:pt>
                <c:pt idx="44">
                  <c:v>5.73241758988682E-2</c:v>
                </c:pt>
                <c:pt idx="45">
                  <c:v>6.0086650174007036E-2</c:v>
                </c:pt>
                <c:pt idx="46">
                  <c:v>6.2973356056995902E-2</c:v>
                </c:pt>
                <c:pt idx="47">
                  <c:v>6.5989009491218151E-2</c:v>
                </c:pt>
                <c:pt idx="48">
                  <c:v>6.9138420343346191E-2</c:v>
                </c:pt>
                <c:pt idx="49">
                  <c:v>7.2426485361517037E-2</c:v>
                </c:pt>
                <c:pt idx="50">
                  <c:v>7.5858180021242838E-2</c:v>
                </c:pt>
                <c:pt idx="51">
                  <c:v>7.943854918397765E-2</c:v>
                </c:pt>
                <c:pt idx="52">
                  <c:v>8.3172696493921602E-2</c:v>
                </c:pt>
                <c:pt idx="53">
                  <c:v>8.7065772440270486E-2</c:v>
                </c:pt>
                <c:pt idx="54">
                  <c:v>9.11229610148553E-2</c:v>
                </c:pt>
                <c:pt idx="55">
                  <c:v>9.5349464899108616E-2</c:v>
                </c:pt>
                <c:pt idx="56">
                  <c:v>9.9750489119684246E-2</c:v>
                </c:pt>
                <c:pt idx="57">
                  <c:v>0.10433122311900037</c:v>
                </c:pt>
                <c:pt idx="58">
                  <c:v>0.109096821195612</c:v>
                </c:pt>
                <c:pt idx="59">
                  <c:v>0.11405238127978984</c:v>
                </c:pt>
                <c:pt idx="60">
                  <c:v>0.11920292202211646</c:v>
                </c:pt>
                <c:pt idx="61">
                  <c:v>0.12455335818741534</c:v>
                </c:pt>
                <c:pt idx="62">
                  <c:v>0.13010847436299672</c:v>
                </c:pt>
                <c:pt idx="63">
                  <c:v>0.13587289700909308</c:v>
                </c:pt>
                <c:pt idx="64">
                  <c:v>0.14185106490048657</c:v>
                </c:pt>
                <c:pt idx="65">
                  <c:v>0.14804719803168823</c:v>
                </c:pt>
                <c:pt idx="66">
                  <c:v>0.15446526508353342</c:v>
                </c:pt>
                <c:pt idx="67">
                  <c:v>0.16110894957658389</c:v>
                </c:pt>
                <c:pt idx="68">
                  <c:v>0.1679816148660741</c:v>
                </c:pt>
                <c:pt idx="69">
                  <c:v>0.17508626816403836</c:v>
                </c:pt>
                <c:pt idx="70">
                  <c:v>0.18242552380635485</c:v>
                </c:pt>
                <c:pt idx="71">
                  <c:v>0.19000156601531065</c:v>
                </c:pt>
                <c:pt idx="72">
                  <c:v>0.19781611144141587</c:v>
                </c:pt>
                <c:pt idx="73">
                  <c:v>0.20587037180094489</c:v>
                </c:pt>
                <c:pt idx="74">
                  <c:v>0.21416501695743886</c:v>
                </c:pt>
                <c:pt idx="75">
                  <c:v>0.2227001388253062</c:v>
                </c:pt>
                <c:pt idx="76">
                  <c:v>0.23147521650097971</c:v>
                </c:pt>
                <c:pt idx="77">
                  <c:v>0.2404890830508862</c:v>
                </c:pt>
                <c:pt idx="78">
                  <c:v>0.24973989440487959</c:v>
                </c:pt>
                <c:pt idx="79">
                  <c:v>0.25922510081784311</c:v>
                </c:pt>
                <c:pt idx="80">
                  <c:v>0.26894142136999216</c:v>
                </c:pt>
                <c:pt idx="81">
                  <c:v>0.27888482197713388</c:v>
                </c:pt>
                <c:pt idx="82">
                  <c:v>0.28905049737499294</c:v>
                </c:pt>
                <c:pt idx="83">
                  <c:v>0.29943285752602394</c:v>
                </c:pt>
                <c:pt idx="84">
                  <c:v>0.31002551887238433</c:v>
                </c:pt>
                <c:pt idx="85">
                  <c:v>0.32082130082460375</c:v>
                </c:pt>
                <c:pt idx="86">
                  <c:v>0.33181222783183056</c:v>
                </c:pt>
                <c:pt idx="87">
                  <c:v>0.34298953732649778</c:v>
                </c:pt>
                <c:pt idx="88">
                  <c:v>0.35434369377420111</c:v>
                </c:pt>
                <c:pt idx="89">
                  <c:v>0.36586440898919581</c:v>
                </c:pt>
                <c:pt idx="90">
                  <c:v>0.37754066879814191</c:v>
                </c:pt>
                <c:pt idx="91">
                  <c:v>0.3893607660507743</c:v>
                </c:pt>
                <c:pt idx="92">
                  <c:v>0.40131233988754456</c:v>
                </c:pt>
                <c:pt idx="93">
                  <c:v>0.41338242108266648</c:v>
                </c:pt>
                <c:pt idx="94">
                  <c:v>0.42555748318833736</c:v>
                </c:pt>
                <c:pt idx="95">
                  <c:v>0.43782349911419827</c:v>
                </c:pt>
                <c:pt idx="96">
                  <c:v>0.45016600268751827</c:v>
                </c:pt>
                <c:pt idx="97">
                  <c:v>0.46257015465624685</c:v>
                </c:pt>
                <c:pt idx="98">
                  <c:v>0.47502081252105638</c:v>
                </c:pt>
                <c:pt idx="99">
                  <c:v>0.48750260351578451</c:v>
                </c:pt>
                <c:pt idx="100">
                  <c:v>0.49999999999999489</c:v>
                </c:pt>
                <c:pt idx="101">
                  <c:v>0.51249739648421033</c:v>
                </c:pt>
                <c:pt idx="102">
                  <c:v>0.52497918747893979</c:v>
                </c:pt>
                <c:pt idx="103">
                  <c:v>0.53742984534374971</c:v>
                </c:pt>
                <c:pt idx="104">
                  <c:v>0.54983399731247795</c:v>
                </c:pt>
                <c:pt idx="105">
                  <c:v>0.56217650088579807</c:v>
                </c:pt>
                <c:pt idx="106">
                  <c:v>0.57444251681165903</c:v>
                </c:pt>
                <c:pt idx="107">
                  <c:v>0.58661757891732991</c:v>
                </c:pt>
                <c:pt idx="108">
                  <c:v>0.59868766011245211</c:v>
                </c:pt>
                <c:pt idx="109">
                  <c:v>0.61063923394922204</c:v>
                </c:pt>
                <c:pt idx="110">
                  <c:v>0.62245933120185459</c:v>
                </c:pt>
                <c:pt idx="111">
                  <c:v>0.63413559101080075</c:v>
                </c:pt>
                <c:pt idx="112">
                  <c:v>0.6456563062257954</c:v>
                </c:pt>
                <c:pt idx="113">
                  <c:v>0.65701046267349883</c:v>
                </c:pt>
                <c:pt idx="114">
                  <c:v>0.66818777216816616</c:v>
                </c:pt>
                <c:pt idx="115">
                  <c:v>0.67917869917539297</c:v>
                </c:pt>
                <c:pt idx="116">
                  <c:v>0.6899744811276125</c:v>
                </c:pt>
                <c:pt idx="117">
                  <c:v>0.70056714247397289</c:v>
                </c:pt>
                <c:pt idx="118">
                  <c:v>0.71094950262500389</c:v>
                </c:pt>
                <c:pt idx="119">
                  <c:v>0.72111517802286307</c:v>
                </c:pt>
                <c:pt idx="120">
                  <c:v>0.7310585786300049</c:v>
                </c:pt>
                <c:pt idx="121">
                  <c:v>0.740774899182154</c:v>
                </c:pt>
                <c:pt idx="122">
                  <c:v>0.75026010559511769</c:v>
                </c:pt>
                <c:pt idx="123">
                  <c:v>0.75951091694911099</c:v>
                </c:pt>
                <c:pt idx="124">
                  <c:v>0.76852478349901754</c:v>
                </c:pt>
                <c:pt idx="125">
                  <c:v>0.77729986117469108</c:v>
                </c:pt>
                <c:pt idx="126">
                  <c:v>0.78583498304255861</c:v>
                </c:pt>
                <c:pt idx="127">
                  <c:v>0.79412962819905275</c:v>
                </c:pt>
                <c:pt idx="128">
                  <c:v>0.80218388855858169</c:v>
                </c:pt>
                <c:pt idx="129">
                  <c:v>0.80999843398468707</c:v>
                </c:pt>
                <c:pt idx="130">
                  <c:v>0.81757447619364365</c:v>
                </c:pt>
                <c:pt idx="131">
                  <c:v>0.82491373183596017</c:v>
                </c:pt>
                <c:pt idx="132">
                  <c:v>0.83201838513392445</c:v>
                </c:pt>
                <c:pt idx="133">
                  <c:v>0.83889105042341472</c:v>
                </c:pt>
                <c:pt idx="134">
                  <c:v>0.84553473491646525</c:v>
                </c:pt>
                <c:pt idx="135">
                  <c:v>0.85195280196831058</c:v>
                </c:pt>
                <c:pt idx="136">
                  <c:v>0.85814893509951229</c:v>
                </c:pt>
                <c:pt idx="137">
                  <c:v>0.86412710299090578</c:v>
                </c:pt>
                <c:pt idx="138">
                  <c:v>0.86989152563700212</c:v>
                </c:pt>
                <c:pt idx="139">
                  <c:v>0.87544664181258358</c:v>
                </c:pt>
                <c:pt idx="140">
                  <c:v>0.88079707797788231</c:v>
                </c:pt>
                <c:pt idx="141">
                  <c:v>0.88594761872020411</c:v>
                </c:pt>
                <c:pt idx="142">
                  <c:v>0.89090317880438219</c:v>
                </c:pt>
                <c:pt idx="143">
                  <c:v>0.89566877688099411</c:v>
                </c:pt>
                <c:pt idx="144">
                  <c:v>0.90024951088031036</c:v>
                </c:pt>
                <c:pt idx="145">
                  <c:v>0.90465053510088622</c:v>
                </c:pt>
                <c:pt idx="146">
                  <c:v>0.90887703898513972</c:v>
                </c:pt>
                <c:pt idx="147">
                  <c:v>0.91293422755972475</c:v>
                </c:pt>
                <c:pt idx="148">
                  <c:v>0.91682730350607378</c:v>
                </c:pt>
                <c:pt idx="149">
                  <c:v>0.92056145081601803</c:v>
                </c:pt>
                <c:pt idx="150">
                  <c:v>0.92414181997875289</c:v>
                </c:pt>
                <c:pt idx="151">
                  <c:v>0.92757351463847904</c:v>
                </c:pt>
                <c:pt idx="152">
                  <c:v>0.93086157965664995</c:v>
                </c:pt>
                <c:pt idx="153">
                  <c:v>0.93401099050877812</c:v>
                </c:pt>
                <c:pt idx="154">
                  <c:v>0.93702664394300061</c:v>
                </c:pt>
                <c:pt idx="155">
                  <c:v>0.93991334982598962</c:v>
                </c:pt>
                <c:pt idx="156">
                  <c:v>0.94267582410112849</c:v>
                </c:pt>
                <c:pt idx="157">
                  <c:v>0.94531868278405662</c:v>
                </c:pt>
                <c:pt idx="158">
                  <c:v>0.94784643692157977</c:v>
                </c:pt>
                <c:pt idx="159">
                  <c:v>0.95026348844144093</c:v>
                </c:pt>
                <c:pt idx="160">
                  <c:v>0.95257412682243092</c:v>
                </c:pt>
                <c:pt idx="161">
                  <c:v>0.95478252651671047</c:v>
                </c:pt>
                <c:pt idx="162">
                  <c:v>0.95689274505891186</c:v>
                </c:pt>
                <c:pt idx="163">
                  <c:v>0.95890872179953301</c:v>
                </c:pt>
                <c:pt idx="164">
                  <c:v>0.96083427720323389</c:v>
                </c:pt>
                <c:pt idx="165">
                  <c:v>0.96267311265586875</c:v>
                </c:pt>
                <c:pt idx="166">
                  <c:v>0.9644288107273622</c:v>
                </c:pt>
                <c:pt idx="167">
                  <c:v>0.96610483584082019</c:v>
                </c:pt>
                <c:pt idx="168">
                  <c:v>0.96770453530154799</c:v>
                </c:pt>
                <c:pt idx="169">
                  <c:v>0.96923114064285054</c:v>
                </c:pt>
                <c:pt idx="170">
                  <c:v>0.97068776924864231</c:v>
                </c:pt>
                <c:pt idx="171">
                  <c:v>0.97207742621592563</c:v>
                </c:pt>
                <c:pt idx="172">
                  <c:v>0.97340300642313282</c:v>
                </c:pt>
                <c:pt idx="173">
                  <c:v>0.97466729677312702</c:v>
                </c:pt>
                <c:pt idx="174">
                  <c:v>0.97587297858232958</c:v>
                </c:pt>
                <c:pt idx="175">
                  <c:v>0.97702263008997325</c:v>
                </c:pt>
                <c:pt idx="176">
                  <c:v>0.97811872906386843</c:v>
                </c:pt>
                <c:pt idx="177">
                  <c:v>0.97916365548131845</c:v>
                </c:pt>
                <c:pt idx="178">
                  <c:v>0.98015969426592142</c:v>
                </c:pt>
                <c:pt idx="179">
                  <c:v>0.98110903806296001</c:v>
                </c:pt>
                <c:pt idx="180">
                  <c:v>0.98201379003790756</c:v>
                </c:pt>
                <c:pt idx="181">
                  <c:v>0.98287596668427146</c:v>
                </c:pt>
                <c:pt idx="182">
                  <c:v>0.98369750062855821</c:v>
                </c:pt>
                <c:pt idx="183">
                  <c:v>0.98448024342159024</c:v>
                </c:pt>
                <c:pt idx="184">
                  <c:v>0.98522596830672626</c:v>
                </c:pt>
                <c:pt idx="185">
                  <c:v>0.98593637295675385</c:v>
                </c:pt>
                <c:pt idx="186">
                  <c:v>0.98661308217233445</c:v>
                </c:pt>
                <c:pt idx="187">
                  <c:v>0.98725765053588777</c:v>
                </c:pt>
                <c:pt idx="188">
                  <c:v>0.98787156501572515</c:v>
                </c:pt>
                <c:pt idx="189">
                  <c:v>0.98845624751607708</c:v>
                </c:pt>
                <c:pt idx="190">
                  <c:v>0.98901305736940626</c:v>
                </c:pt>
                <c:pt idx="191">
                  <c:v>0.98954329376808148</c:v>
                </c:pt>
                <c:pt idx="192">
                  <c:v>0.99004819813309508</c:v>
                </c:pt>
                <c:pt idx="193">
                  <c:v>0.99052895641805339</c:v>
                </c:pt>
                <c:pt idx="194">
                  <c:v>0.99098670134715172</c:v>
                </c:pt>
                <c:pt idx="195">
                  <c:v>0.99142251458628761</c:v>
                </c:pt>
                <c:pt idx="196">
                  <c:v>0.99183742884683967</c:v>
                </c:pt>
                <c:pt idx="197">
                  <c:v>0.99223242992198446</c:v>
                </c:pt>
                <c:pt idx="198">
                  <c:v>0.99260845865571767</c:v>
                </c:pt>
                <c:pt idx="199">
                  <c:v>0.99296641284500442</c:v>
                </c:pt>
                <c:pt idx="200">
                  <c:v>0.99330714907571482</c:v>
                </c:pt>
              </c:numCache>
            </c:numRef>
          </c:val>
          <c:smooth val="0"/>
          <c:extLst>
            <c:ext xmlns:c16="http://schemas.microsoft.com/office/drawing/2014/chart" uri="{C3380CC4-5D6E-409C-BE32-E72D297353CC}">
              <c16:uniqueId val="{00000000-D8F0-4C5F-9610-A89C6688985E}"/>
            </c:ext>
          </c:extLst>
        </c:ser>
        <c:ser>
          <c:idx val="1"/>
          <c:order val="1"/>
          <c:spPr>
            <a:ln w="12700" cap="rnd">
              <a:solidFill>
                <a:schemeClr val="tx1"/>
              </a:solidFill>
              <a:prstDash val="sysDot"/>
              <a:round/>
            </a:ln>
            <a:effectLst/>
          </c:spPr>
          <c:marker>
            <c:symbol val="none"/>
          </c:marker>
          <c:val>
            <c:numRef>
              <c:f>[sigmoid.xlsx]Sheet3!$C$3:$C$203</c:f>
              <c:numCache>
                <c:formatCode>General</c:formatCode>
                <c:ptCount val="201"/>
                <c:pt idx="0">
                  <c:v>4.5397868702434395E-5</c:v>
                </c:pt>
                <c:pt idx="1">
                  <c:v>5.0172164683764205E-5</c:v>
                </c:pt>
                <c:pt idx="2">
                  <c:v>5.5448524722794907E-5</c:v>
                </c:pt>
                <c:pt idx="3">
                  <c:v>6.1279739616602481E-5</c:v>
                </c:pt>
                <c:pt idx="4">
                  <c:v>6.7724149619770231E-5</c:v>
                </c:pt>
                <c:pt idx="5">
                  <c:v>7.4846227510611229E-5</c:v>
                </c:pt>
                <c:pt idx="6">
                  <c:v>8.2717222851666389E-5</c:v>
                </c:pt>
                <c:pt idx="7">
                  <c:v>9.141587385216144E-5</c:v>
                </c:pt>
                <c:pt idx="8">
                  <c:v>1.0102919390777289E-4</c:v>
                </c:pt>
                <c:pt idx="9">
                  <c:v>1.1165334062956276E-4</c:v>
                </c:pt>
                <c:pt idx="10">
                  <c:v>1.2339457598623172E-4</c:v>
                </c:pt>
                <c:pt idx="11">
                  <c:v>1.3637032707949703E-4</c:v>
                </c:pt>
                <c:pt idx="12">
                  <c:v>1.5071035805975741E-4</c:v>
                </c:pt>
                <c:pt idx="13">
                  <c:v>1.6655806477733606E-4</c:v>
                </c:pt>
                <c:pt idx="14">
                  <c:v>1.84071904963424E-4</c:v>
                </c:pt>
                <c:pt idx="15">
                  <c:v>2.0342697805520433E-4</c:v>
                </c:pt>
                <c:pt idx="16">
                  <c:v>2.2481677023329332E-4</c:v>
                </c:pt>
                <c:pt idx="17">
                  <c:v>2.484550818393321E-4</c:v>
                </c:pt>
                <c:pt idx="18">
                  <c:v>2.7457815610132998E-4</c:v>
                </c:pt>
                <c:pt idx="19">
                  <c:v>3.0344703002891597E-4</c:v>
                </c:pt>
                <c:pt idx="20">
                  <c:v>3.3535013046647453E-4</c:v>
                </c:pt>
                <c:pt idx="21">
                  <c:v>3.706061406263929E-4</c:v>
                </c:pt>
                <c:pt idx="22">
                  <c:v>4.0956716498604642E-4</c:v>
                </c:pt>
                <c:pt idx="23">
                  <c:v>4.5262222324053063E-4</c:v>
                </c:pt>
                <c:pt idx="24">
                  <c:v>5.0020110707955901E-4</c:v>
                </c:pt>
                <c:pt idx="25">
                  <c:v>5.5277863692359413E-4</c:v>
                </c:pt>
                <c:pt idx="26">
                  <c:v>6.1087935943439505E-4</c:v>
                </c:pt>
                <c:pt idx="27">
                  <c:v>6.7508273063283161E-4</c:v>
                </c:pt>
                <c:pt idx="28">
                  <c:v>7.4602883383668962E-4</c:v>
                </c:pt>
                <c:pt idx="29">
                  <c:v>8.2442468639828655E-4</c:v>
                </c:pt>
                <c:pt idx="30">
                  <c:v>9.1105119440063639E-4</c:v>
                </c:pt>
                <c:pt idx="31">
                  <c:v>1.0067708200856272E-3</c:v>
                </c:pt>
                <c:pt idx="32">
                  <c:v>1.1125360328603107E-3</c:v>
                </c:pt>
                <c:pt idx="33">
                  <c:v>1.2293986212774082E-3</c:v>
                </c:pt>
                <c:pt idx="34">
                  <c:v>1.3585199504289446E-3</c:v>
                </c:pt>
                <c:pt idx="35">
                  <c:v>1.5011822567369769E-3</c:v>
                </c:pt>
                <c:pt idx="36">
                  <c:v>1.6588010801744052E-3</c:v>
                </c:pt>
                <c:pt idx="37">
                  <c:v>1.8329389424927875E-3</c:v>
                </c:pt>
                <c:pt idx="38">
                  <c:v>2.0253203890498619E-3</c:v>
                </c:pt>
                <c:pt idx="39">
                  <c:v>2.2378485212763096E-3</c:v>
                </c:pt>
                <c:pt idx="40">
                  <c:v>2.4726231566347501E-3</c:v>
                </c:pt>
                <c:pt idx="41">
                  <c:v>2.7319607630110327E-3</c:v>
                </c:pt>
                <c:pt idx="42">
                  <c:v>3.018416324708395E-3</c:v>
                </c:pt>
                <c:pt idx="43">
                  <c:v>3.3348073074132793E-3</c:v>
                </c:pt>
                <c:pt idx="44">
                  <c:v>3.6842398994359139E-3</c:v>
                </c:pt>
                <c:pt idx="45">
                  <c:v>4.0701377158960444E-3</c:v>
                </c:pt>
                <c:pt idx="46">
                  <c:v>4.4962731609410915E-3</c:v>
                </c:pt>
                <c:pt idx="47">
                  <c:v>4.9668016500568598E-3</c:v>
                </c:pt>
                <c:pt idx="48">
                  <c:v>5.4862988994502978E-3</c:v>
                </c:pt>
                <c:pt idx="49">
                  <c:v>6.0598014915839941E-3</c:v>
                </c:pt>
                <c:pt idx="50">
                  <c:v>6.6928509242847193E-3</c:v>
                </c:pt>
                <c:pt idx="51">
                  <c:v>7.3915413442818267E-3</c:v>
                </c:pt>
                <c:pt idx="52">
                  <c:v>8.1625711531597318E-3</c:v>
                </c:pt>
                <c:pt idx="53">
                  <c:v>9.0132986528476487E-3</c:v>
                </c:pt>
                <c:pt idx="54">
                  <c:v>9.9518018669041228E-3</c:v>
                </c:pt>
                <c:pt idx="55">
                  <c:v>1.0986942630592958E-2</c:v>
                </c:pt>
                <c:pt idx="56">
                  <c:v>1.2128434984274003E-2</c:v>
                </c:pt>
                <c:pt idx="57">
                  <c:v>1.338691782766451E-2</c:v>
                </c:pt>
                <c:pt idx="58">
                  <c:v>1.4774031693272769E-2</c:v>
                </c:pt>
                <c:pt idx="59">
                  <c:v>1.6302499371440619E-2</c:v>
                </c:pt>
                <c:pt idx="60">
                  <c:v>1.7986209962091198E-2</c:v>
                </c:pt>
                <c:pt idx="61">
                  <c:v>1.9840305734077121E-2</c:v>
                </c:pt>
                <c:pt idx="62">
                  <c:v>2.188127093613005E-2</c:v>
                </c:pt>
                <c:pt idx="63">
                  <c:v>2.4127021417668724E-2</c:v>
                </c:pt>
                <c:pt idx="64">
                  <c:v>2.6596993576865336E-2</c:v>
                </c:pt>
                <c:pt idx="65">
                  <c:v>2.9312230751355754E-2</c:v>
                </c:pt>
                <c:pt idx="66">
                  <c:v>3.2295464698449891E-2</c:v>
                </c:pt>
                <c:pt idx="67">
                  <c:v>3.5571189272635494E-2</c:v>
                </c:pt>
                <c:pt idx="68">
                  <c:v>3.91657227967636E-2</c:v>
                </c:pt>
                <c:pt idx="69">
                  <c:v>4.3107254941085291E-2</c:v>
                </c:pt>
                <c:pt idx="70">
                  <c:v>4.7425873177565879E-2</c:v>
                </c:pt>
                <c:pt idx="71">
                  <c:v>5.2153563078416246E-2</c:v>
                </c:pt>
                <c:pt idx="72">
                  <c:v>5.7324175898867132E-2</c:v>
                </c:pt>
                <c:pt idx="73">
                  <c:v>6.2973356056994723E-2</c:v>
                </c:pt>
                <c:pt idx="74">
                  <c:v>6.91384203433449E-2</c:v>
                </c:pt>
                <c:pt idx="75">
                  <c:v>7.5858180021241436E-2</c:v>
                </c:pt>
                <c:pt idx="76">
                  <c:v>8.3172696493920076E-2</c:v>
                </c:pt>
                <c:pt idx="77">
                  <c:v>9.1122961014853648E-2</c:v>
                </c:pt>
                <c:pt idx="78">
                  <c:v>9.975048911968247E-2</c:v>
                </c:pt>
                <c:pt idx="79">
                  <c:v>0.10909682119561004</c:v>
                </c:pt>
                <c:pt idx="80">
                  <c:v>0.1192029220221144</c:v>
                </c:pt>
                <c:pt idx="81">
                  <c:v>0.13010847436299444</c:v>
                </c:pt>
                <c:pt idx="82">
                  <c:v>0.14185106490048413</c:v>
                </c:pt>
                <c:pt idx="83">
                  <c:v>0.15446526508353081</c:v>
                </c:pt>
                <c:pt idx="84">
                  <c:v>0.1679816148660713</c:v>
                </c:pt>
                <c:pt idx="85">
                  <c:v>0.18242552380635185</c:v>
                </c:pt>
                <c:pt idx="86">
                  <c:v>0.19781611144141345</c:v>
                </c:pt>
                <c:pt idx="87">
                  <c:v>0.21416501695743634</c:v>
                </c:pt>
                <c:pt idx="88">
                  <c:v>0.23147521650097705</c:v>
                </c:pt>
                <c:pt idx="89">
                  <c:v>0.24973989440487676</c:v>
                </c:pt>
                <c:pt idx="90">
                  <c:v>0.26894142136998922</c:v>
                </c:pt>
                <c:pt idx="91">
                  <c:v>0.28905049737498967</c:v>
                </c:pt>
                <c:pt idx="92">
                  <c:v>0.31002551887238133</c:v>
                </c:pt>
                <c:pt idx="93">
                  <c:v>0.33181222783182746</c:v>
                </c:pt>
                <c:pt idx="94">
                  <c:v>0.35434369377419772</c:v>
                </c:pt>
                <c:pt idx="95">
                  <c:v>0.37754066879813841</c:v>
                </c:pt>
                <c:pt idx="96">
                  <c:v>0.40131233988754056</c:v>
                </c:pt>
                <c:pt idx="97">
                  <c:v>0.42555748318833392</c:v>
                </c:pt>
                <c:pt idx="98">
                  <c:v>0.45016600268751494</c:v>
                </c:pt>
                <c:pt idx="99">
                  <c:v>0.47502081252104977</c:v>
                </c:pt>
                <c:pt idx="100">
                  <c:v>0.49999999999998979</c:v>
                </c:pt>
                <c:pt idx="101">
                  <c:v>0.5249791874789399</c:v>
                </c:pt>
                <c:pt idx="102">
                  <c:v>0.54983399731247773</c:v>
                </c:pt>
                <c:pt idx="103">
                  <c:v>0.57444251681165925</c:v>
                </c:pt>
                <c:pt idx="104">
                  <c:v>0.598687660112452</c:v>
                </c:pt>
                <c:pt idx="105">
                  <c:v>0.62245933120185459</c:v>
                </c:pt>
                <c:pt idx="106">
                  <c:v>0.6456563062257954</c:v>
                </c:pt>
                <c:pt idx="107">
                  <c:v>0.66818777216816583</c:v>
                </c:pt>
                <c:pt idx="108">
                  <c:v>0.68997448112761262</c:v>
                </c:pt>
                <c:pt idx="109">
                  <c:v>0.71094950262500389</c:v>
                </c:pt>
                <c:pt idx="110">
                  <c:v>0.7310585786300049</c:v>
                </c:pt>
                <c:pt idx="111">
                  <c:v>0.75026010559511769</c:v>
                </c:pt>
                <c:pt idx="112">
                  <c:v>0.76852478349901754</c:v>
                </c:pt>
                <c:pt idx="113">
                  <c:v>0.78583498304255861</c:v>
                </c:pt>
                <c:pt idx="114">
                  <c:v>0.80218388855858169</c:v>
                </c:pt>
                <c:pt idx="115">
                  <c:v>0.81757447619364365</c:v>
                </c:pt>
                <c:pt idx="116">
                  <c:v>0.83201838513392445</c:v>
                </c:pt>
                <c:pt idx="117">
                  <c:v>0.84553473491646525</c:v>
                </c:pt>
                <c:pt idx="118">
                  <c:v>0.85814893509951229</c:v>
                </c:pt>
                <c:pt idx="119">
                  <c:v>0.86989152563700212</c:v>
                </c:pt>
                <c:pt idx="120">
                  <c:v>0.88079707797788231</c:v>
                </c:pt>
                <c:pt idx="121">
                  <c:v>0.89090317880438707</c:v>
                </c:pt>
                <c:pt idx="122">
                  <c:v>0.9002495108803148</c:v>
                </c:pt>
                <c:pt idx="123">
                  <c:v>0.90887703898514383</c:v>
                </c:pt>
                <c:pt idx="124">
                  <c:v>0.91682730350607766</c:v>
                </c:pt>
                <c:pt idx="125">
                  <c:v>0.92414181997875655</c:v>
                </c:pt>
                <c:pt idx="126">
                  <c:v>0.93086157965665328</c:v>
                </c:pt>
                <c:pt idx="127">
                  <c:v>0.9370266439430035</c:v>
                </c:pt>
                <c:pt idx="128">
                  <c:v>0.94267582410113127</c:v>
                </c:pt>
                <c:pt idx="129">
                  <c:v>0.94784643692158232</c:v>
                </c:pt>
                <c:pt idx="130">
                  <c:v>0.95257412682243336</c:v>
                </c:pt>
                <c:pt idx="131">
                  <c:v>0.95689274505891386</c:v>
                </c:pt>
                <c:pt idx="132">
                  <c:v>0.96083427720323566</c:v>
                </c:pt>
                <c:pt idx="133">
                  <c:v>0.96442881072736386</c:v>
                </c:pt>
                <c:pt idx="134">
                  <c:v>0.96770453530154943</c:v>
                </c:pt>
                <c:pt idx="135">
                  <c:v>0.97068776924864364</c:v>
                </c:pt>
                <c:pt idx="136">
                  <c:v>0.97340300642313404</c:v>
                </c:pt>
                <c:pt idx="137">
                  <c:v>0.9758729785823308</c:v>
                </c:pt>
                <c:pt idx="138">
                  <c:v>0.97811872906386943</c:v>
                </c:pt>
                <c:pt idx="139">
                  <c:v>0.98015969426592253</c:v>
                </c:pt>
                <c:pt idx="140">
                  <c:v>0.98201379003790845</c:v>
                </c:pt>
                <c:pt idx="141">
                  <c:v>0.98369750062855732</c:v>
                </c:pt>
                <c:pt idx="142">
                  <c:v>0.98522596830672549</c:v>
                </c:pt>
                <c:pt idx="143">
                  <c:v>0.9866130821723339</c:v>
                </c:pt>
                <c:pt idx="144">
                  <c:v>0.98787156501572471</c:v>
                </c:pt>
                <c:pt idx="145">
                  <c:v>0.98901305736940581</c:v>
                </c:pt>
                <c:pt idx="146">
                  <c:v>0.99004819813309464</c:v>
                </c:pt>
                <c:pt idx="147">
                  <c:v>0.99098670134715128</c:v>
                </c:pt>
                <c:pt idx="148">
                  <c:v>0.99183742884683923</c:v>
                </c:pt>
                <c:pt idx="149">
                  <c:v>0.99260845865571723</c:v>
                </c:pt>
                <c:pt idx="150">
                  <c:v>0.99330714907571438</c:v>
                </c:pt>
                <c:pt idx="151">
                  <c:v>0.99394019850841531</c:v>
                </c:pt>
                <c:pt idx="152">
                  <c:v>0.99451370110054904</c:v>
                </c:pt>
                <c:pt idx="153">
                  <c:v>0.99503319834994253</c:v>
                </c:pt>
                <c:pt idx="154">
                  <c:v>0.99550372683905841</c:v>
                </c:pt>
                <c:pt idx="155">
                  <c:v>0.99592986228410352</c:v>
                </c:pt>
                <c:pt idx="156">
                  <c:v>0.99631576010056366</c:v>
                </c:pt>
                <c:pt idx="157">
                  <c:v>0.99666519269258624</c:v>
                </c:pt>
                <c:pt idx="158">
                  <c:v>0.99698158367529122</c:v>
                </c:pt>
                <c:pt idx="159">
                  <c:v>0.99726803923698881</c:v>
                </c:pt>
                <c:pt idx="160">
                  <c:v>0.9975273768433649</c:v>
                </c:pt>
                <c:pt idx="161">
                  <c:v>0.99776215147872338</c:v>
                </c:pt>
                <c:pt idx="162">
                  <c:v>0.99797467961094988</c:v>
                </c:pt>
                <c:pt idx="163">
                  <c:v>0.99816706105750697</c:v>
                </c:pt>
                <c:pt idx="164">
                  <c:v>0.99834119891982531</c:v>
                </c:pt>
                <c:pt idx="165">
                  <c:v>0.99849881774326277</c:v>
                </c:pt>
                <c:pt idx="166">
                  <c:v>0.99864148004957087</c:v>
                </c:pt>
                <c:pt idx="167">
                  <c:v>0.99877060137872242</c:v>
                </c:pt>
                <c:pt idx="168">
                  <c:v>0.99888746396713957</c:v>
                </c:pt>
                <c:pt idx="169">
                  <c:v>0.99899322917991418</c:v>
                </c:pt>
                <c:pt idx="170">
                  <c:v>0.99908894880559918</c:v>
                </c:pt>
                <c:pt idx="171">
                  <c:v>0.99917557531360168</c:v>
                </c:pt>
                <c:pt idx="172">
                  <c:v>0.9992539711661631</c:v>
                </c:pt>
                <c:pt idx="173">
                  <c:v>0.99932491726936701</c:v>
                </c:pt>
                <c:pt idx="174">
                  <c:v>0.9993891206405654</c:v>
                </c:pt>
                <c:pt idx="175">
                  <c:v>0.9994472213630764</c:v>
                </c:pt>
                <c:pt idx="176">
                  <c:v>0.99949979889292051</c:v>
                </c:pt>
                <c:pt idx="177">
                  <c:v>0.9995473777767595</c:v>
                </c:pt>
                <c:pt idx="178">
                  <c:v>0.99959043283501392</c:v>
                </c:pt>
                <c:pt idx="179">
                  <c:v>0.99962939385937355</c:v>
                </c:pt>
                <c:pt idx="180">
                  <c:v>0.99966464986953341</c:v>
                </c:pt>
                <c:pt idx="181">
                  <c:v>0.99969655296997117</c:v>
                </c:pt>
                <c:pt idx="182">
                  <c:v>0.99972542184389857</c:v>
                </c:pt>
                <c:pt idx="183">
                  <c:v>0.99975154491816054</c:v>
                </c:pt>
                <c:pt idx="184">
                  <c:v>0.99977518322976666</c:v>
                </c:pt>
                <c:pt idx="185">
                  <c:v>0.9997965730219448</c:v>
                </c:pt>
                <c:pt idx="186">
                  <c:v>0.99981592809503661</c:v>
                </c:pt>
                <c:pt idx="187">
                  <c:v>0.99983344193522272</c:v>
                </c:pt>
                <c:pt idx="188">
                  <c:v>0.99984928964194031</c:v>
                </c:pt>
                <c:pt idx="189">
                  <c:v>0.99986362967292042</c:v>
                </c:pt>
                <c:pt idx="190">
                  <c:v>0.99987660542401369</c:v>
                </c:pt>
                <c:pt idx="191">
                  <c:v>0.99988834665937043</c:v>
                </c:pt>
                <c:pt idx="192">
                  <c:v>0.99989897080609225</c:v>
                </c:pt>
                <c:pt idx="193">
                  <c:v>0.9999085841261478</c:v>
                </c:pt>
                <c:pt idx="194">
                  <c:v>0.99991728277714842</c:v>
                </c:pt>
                <c:pt idx="195">
                  <c:v>0.99992515377248947</c:v>
                </c:pt>
                <c:pt idx="196">
                  <c:v>0.99993227585038014</c:v>
                </c:pt>
                <c:pt idx="197">
                  <c:v>0.99993872026038333</c:v>
                </c:pt>
                <c:pt idx="198">
                  <c:v>0.99994455147527717</c:v>
                </c:pt>
                <c:pt idx="199">
                  <c:v>0.99994982783531616</c:v>
                </c:pt>
                <c:pt idx="200">
                  <c:v>0.99995460213129761</c:v>
                </c:pt>
              </c:numCache>
            </c:numRef>
          </c:val>
          <c:smooth val="0"/>
          <c:extLst>
            <c:ext xmlns:c16="http://schemas.microsoft.com/office/drawing/2014/chart" uri="{C3380CC4-5D6E-409C-BE32-E72D297353CC}">
              <c16:uniqueId val="{00000001-D8F0-4C5F-9610-A89C6688985E}"/>
            </c:ext>
          </c:extLst>
        </c:ser>
        <c:ser>
          <c:idx val="2"/>
          <c:order val="2"/>
          <c:spPr>
            <a:ln w="12700" cap="rnd">
              <a:solidFill>
                <a:schemeClr val="tx1"/>
              </a:solidFill>
              <a:round/>
            </a:ln>
            <a:effectLst/>
          </c:spPr>
          <c:marker>
            <c:symbol val="none"/>
          </c:marker>
          <c:val>
            <c:numRef>
              <c:f>[sigmoid.xlsx]Sheet3!$D$3:$D$203</c:f>
              <c:numCache>
                <c:formatCode>General</c:formatCode>
                <c:ptCount val="201"/>
                <c:pt idx="0">
                  <c:v>4.2483542552915889E-18</c:v>
                </c:pt>
                <c:pt idx="1">
                  <c:v>6.3377998023733707E-18</c:v>
                </c:pt>
                <c:pt idx="2">
                  <c:v>9.4548862738865416E-18</c:v>
                </c:pt>
                <c:pt idx="3">
                  <c:v>1.4105032856773469E-17</c:v>
                </c:pt>
                <c:pt idx="4">
                  <c:v>2.1042236376776231E-17</c:v>
                </c:pt>
                <c:pt idx="5">
                  <c:v>3.1391327920480296E-17</c:v>
                </c:pt>
                <c:pt idx="6">
                  <c:v>4.683035828352842E-17</c:v>
                </c:pt>
                <c:pt idx="7">
                  <c:v>6.9862685086757036E-17</c:v>
                </c:pt>
                <c:pt idx="8">
                  <c:v>1.0422287905595918E-16</c:v>
                </c:pt>
                <c:pt idx="9">
                  <c:v>1.5548226503495877E-16</c:v>
                </c:pt>
                <c:pt idx="10">
                  <c:v>2.3195228302435691E-16</c:v>
                </c:pt>
                <c:pt idx="11">
                  <c:v>3.4603214449001304E-16</c:v>
                </c:pt>
                <c:pt idx="12">
                  <c:v>5.162192993279732E-16</c:v>
                </c:pt>
                <c:pt idx="13">
                  <c:v>7.7010870013654634E-16</c:v>
                </c:pt>
                <c:pt idx="14">
                  <c:v>1.1488671787321128E-15</c:v>
                </c:pt>
                <c:pt idx="15">
                  <c:v>1.7139084315419371E-15</c:v>
                </c:pt>
                <c:pt idx="16">
                  <c:v>2.5568509276698863E-15</c:v>
                </c:pt>
                <c:pt idx="17">
                  <c:v>3.8143733620849198E-15</c:v>
                </c:pt>
                <c:pt idx="18">
                  <c:v>5.6903763875832322E-15</c:v>
                </c:pt>
                <c:pt idx="19">
                  <c:v>8.4890440338713432E-15</c:v>
                </c:pt>
                <c:pt idx="20">
                  <c:v>1.2664165549093475E-14</c:v>
                </c:pt>
                <c:pt idx="21">
                  <c:v>1.8892714941155289E-14</c:v>
                </c:pt>
                <c:pt idx="22">
                  <c:v>2.8184618754711493E-14</c:v>
                </c:pt>
                <c:pt idx="23">
                  <c:v>4.2046510351881313E-14</c:v>
                </c:pt>
                <c:pt idx="24">
                  <c:v>6.2726022592564504E-14</c:v>
                </c:pt>
                <c:pt idx="25">
                  <c:v>9.3576229688389341E-14</c:v>
                </c:pt>
                <c:pt idx="26">
                  <c:v>1.3959933056128485E-13</c:v>
                </c:pt>
                <c:pt idx="27">
                  <c:v>2.0825772910549868E-13</c:v>
                </c:pt>
                <c:pt idx="28">
                  <c:v>3.106840237542359E-13</c:v>
                </c:pt>
                <c:pt idx="29">
                  <c:v>4.6348609979906473E-13</c:v>
                </c:pt>
                <c:pt idx="30">
                  <c:v>6.9144001069351513E-13</c:v>
                </c:pt>
                <c:pt idx="31">
                  <c:v>1.0315072848895779E-12</c:v>
                </c:pt>
                <c:pt idx="32">
                  <c:v>1.5388280433943847E-12</c:v>
                </c:pt>
                <c:pt idx="33">
                  <c:v>2.2956616805569946E-12</c:v>
                </c:pt>
                <c:pt idx="34">
                  <c:v>3.4247247924797177E-12</c:v>
                </c:pt>
                <c:pt idx="35">
                  <c:v>5.1090890280370225E-12</c:v>
                </c:pt>
                <c:pt idx="36">
                  <c:v>7.6218651944544998E-12</c:v>
                </c:pt>
                <c:pt idx="37">
                  <c:v>1.1370486739137007E-11</c:v>
                </c:pt>
                <c:pt idx="38">
                  <c:v>1.6962772941552255E-11</c:v>
                </c:pt>
                <c:pt idx="39">
                  <c:v>2.5305483614477562E-11</c:v>
                </c:pt>
                <c:pt idx="40">
                  <c:v>3.7751345441364336E-11</c:v>
                </c:pt>
                <c:pt idx="41">
                  <c:v>5.6318389497568751E-11</c:v>
                </c:pt>
                <c:pt idx="42">
                  <c:v>8.401716438152681E-11</c:v>
                </c:pt>
                <c:pt idx="43">
                  <c:v>1.2533888084496384E-10</c:v>
                </c:pt>
                <c:pt idx="44">
                  <c:v>1.8698363800770659E-10</c:v>
                </c:pt>
                <c:pt idx="45">
                  <c:v>2.7894680920905834E-10</c:v>
                </c:pt>
                <c:pt idx="46">
                  <c:v>4.1613973924921004E-10</c:v>
                </c:pt>
                <c:pt idx="47">
                  <c:v>6.2080754055490972E-10</c:v>
                </c:pt>
                <c:pt idx="48">
                  <c:v>9.2613602119897495E-10</c:v>
                </c:pt>
                <c:pt idx="49">
                  <c:v>1.3816325891705191E-9</c:v>
                </c:pt>
                <c:pt idx="50">
                  <c:v>2.061153618190035E-9</c:v>
                </c:pt>
                <c:pt idx="51">
                  <c:v>3.07487987013148E-9</c:v>
                </c:pt>
                <c:pt idx="52">
                  <c:v>4.5871817256049126E-9</c:v>
                </c:pt>
                <c:pt idx="53">
                  <c:v>6.8432709753870945E-9</c:v>
                </c:pt>
                <c:pt idx="54">
                  <c:v>1.0208960619373926E-8</c:v>
                </c:pt>
                <c:pt idx="55">
                  <c:v>1.5229979512759105E-8</c:v>
                </c:pt>
                <c:pt idx="56">
                  <c:v>2.2720459411517493E-8</c:v>
                </c:pt>
                <c:pt idx="57">
                  <c:v>3.3894942113099335E-8</c:v>
                </c:pt>
                <c:pt idx="58">
                  <c:v>5.0565310926500456E-8</c:v>
                </c:pt>
                <c:pt idx="59">
                  <c:v>7.5434577808060473E-8</c:v>
                </c:pt>
                <c:pt idx="60">
                  <c:v>1.125351620550858E-7</c:v>
                </c:pt>
                <c:pt idx="61">
                  <c:v>1.6788272481493887E-7</c:v>
                </c:pt>
                <c:pt idx="62">
                  <c:v>2.5045157450673525E-7</c:v>
                </c:pt>
                <c:pt idx="63">
                  <c:v>3.7362979838921778E-7</c:v>
                </c:pt>
                <c:pt idx="64">
                  <c:v>5.5739005858556445E-7</c:v>
                </c:pt>
                <c:pt idx="65">
                  <c:v>8.315280276640656E-7</c:v>
                </c:pt>
                <c:pt idx="66">
                  <c:v>1.2404935411304797E-6</c:v>
                </c:pt>
                <c:pt idx="67">
                  <c:v>1.8505977728633054E-6</c:v>
                </c:pt>
                <c:pt idx="68">
                  <c:v>2.7607649501928258E-6</c:v>
                </c:pt>
                <c:pt idx="69">
                  <c:v>4.1185717448322995E-6</c:v>
                </c:pt>
                <c:pt idx="70">
                  <c:v>6.1441746022142269E-6</c:v>
                </c:pt>
                <c:pt idx="71">
                  <c:v>9.166003719852224E-6</c:v>
                </c:pt>
                <c:pt idx="72">
                  <c:v>1.3674009084598084E-5</c:v>
                </c:pt>
                <c:pt idx="73">
                  <c:v>2.0399087279918945E-5</c:v>
                </c:pt>
                <c:pt idx="74">
                  <c:v>3.0431556900561711E-5</c:v>
                </c:pt>
                <c:pt idx="75">
                  <c:v>4.5397868702428913E-5</c:v>
                </c:pt>
                <c:pt idx="76">
                  <c:v>6.7724149619762046E-5</c:v>
                </c:pt>
                <c:pt idx="77">
                  <c:v>1.010291939077607E-4</c:v>
                </c:pt>
                <c:pt idx="78">
                  <c:v>1.5071035805973949E-4</c:v>
                </c:pt>
                <c:pt idx="79">
                  <c:v>2.2481677023326855E-4</c:v>
                </c:pt>
                <c:pt idx="80">
                  <c:v>3.3535013046643761E-4</c:v>
                </c:pt>
                <c:pt idx="81">
                  <c:v>5.0020110707950393E-4</c:v>
                </c:pt>
                <c:pt idx="82">
                  <c:v>7.4602883383660754E-4</c:v>
                </c:pt>
                <c:pt idx="83">
                  <c:v>1.1125360328601882E-3</c:v>
                </c:pt>
                <c:pt idx="84">
                  <c:v>1.6588010801742228E-3</c:v>
                </c:pt>
                <c:pt idx="85">
                  <c:v>2.4726231566344786E-3</c:v>
                </c:pt>
                <c:pt idx="86">
                  <c:v>3.6842398994355453E-3</c:v>
                </c:pt>
                <c:pt idx="87">
                  <c:v>5.4862988994497505E-3</c:v>
                </c:pt>
                <c:pt idx="88">
                  <c:v>8.1625711531589252E-3</c:v>
                </c:pt>
                <c:pt idx="89">
                  <c:v>1.2128434984272797E-2</c:v>
                </c:pt>
                <c:pt idx="90">
                  <c:v>1.7986209962089439E-2</c:v>
                </c:pt>
                <c:pt idx="91">
                  <c:v>2.6596993576862644E-2</c:v>
                </c:pt>
                <c:pt idx="92">
                  <c:v>3.9165722796759984E-2</c:v>
                </c:pt>
                <c:pt idx="93">
                  <c:v>5.7324175898862469E-2</c:v>
                </c:pt>
                <c:pt idx="94">
                  <c:v>8.3172696493913234E-2</c:v>
                </c:pt>
                <c:pt idx="95">
                  <c:v>0.11920292202210496</c:v>
                </c:pt>
                <c:pt idx="96">
                  <c:v>0.1679816148660582</c:v>
                </c:pt>
                <c:pt idx="97">
                  <c:v>0.23147521650096173</c:v>
                </c:pt>
                <c:pt idx="98">
                  <c:v>0.31002551887236279</c:v>
                </c:pt>
                <c:pt idx="99">
                  <c:v>0.40131233988750858</c:v>
                </c:pt>
                <c:pt idx="100">
                  <c:v>0.49999999999995914</c:v>
                </c:pt>
                <c:pt idx="101">
                  <c:v>0.59868766011245156</c:v>
                </c:pt>
                <c:pt idx="102">
                  <c:v>0.68997448112761162</c:v>
                </c:pt>
                <c:pt idx="103">
                  <c:v>0.76852478349901843</c:v>
                </c:pt>
                <c:pt idx="104">
                  <c:v>0.83201838513392445</c:v>
                </c:pt>
                <c:pt idx="105">
                  <c:v>0.88079707797788231</c:v>
                </c:pt>
                <c:pt idx="106">
                  <c:v>0.91682730350607766</c:v>
                </c:pt>
                <c:pt idx="107">
                  <c:v>0.94267582410113104</c:v>
                </c:pt>
                <c:pt idx="108">
                  <c:v>0.96083427720323589</c:v>
                </c:pt>
                <c:pt idx="109">
                  <c:v>0.97340300642313404</c:v>
                </c:pt>
                <c:pt idx="110">
                  <c:v>0.98201379003790845</c:v>
                </c:pt>
                <c:pt idx="111">
                  <c:v>0.98787156501572571</c:v>
                </c:pt>
                <c:pt idx="112">
                  <c:v>0.99183742884684012</c:v>
                </c:pt>
                <c:pt idx="113">
                  <c:v>0.99451370110054949</c:v>
                </c:pt>
                <c:pt idx="114">
                  <c:v>0.99631576010056411</c:v>
                </c:pt>
                <c:pt idx="115">
                  <c:v>0.99752737684336534</c:v>
                </c:pt>
                <c:pt idx="116">
                  <c:v>0.99834119891982553</c:v>
                </c:pt>
                <c:pt idx="117">
                  <c:v>0.99888746396713979</c:v>
                </c:pt>
                <c:pt idx="118">
                  <c:v>0.99925397116616332</c:v>
                </c:pt>
                <c:pt idx="119">
                  <c:v>0.99949979889292051</c:v>
                </c:pt>
                <c:pt idx="120">
                  <c:v>0.99966464986953363</c:v>
                </c:pt>
                <c:pt idx="121">
                  <c:v>0.99977518322976666</c:v>
                </c:pt>
                <c:pt idx="122">
                  <c:v>0.99984928964194031</c:v>
                </c:pt>
                <c:pt idx="123">
                  <c:v>0.99989897080609225</c:v>
                </c:pt>
                <c:pt idx="124">
                  <c:v>0.99993227585038036</c:v>
                </c:pt>
                <c:pt idx="125">
                  <c:v>0.99995460213129761</c:v>
                </c:pt>
                <c:pt idx="126">
                  <c:v>0.99996956844309937</c:v>
                </c:pt>
                <c:pt idx="127">
                  <c:v>0.99997960091272009</c:v>
                </c:pt>
                <c:pt idx="128">
                  <c:v>0.99998632599091541</c:v>
                </c:pt>
                <c:pt idx="129">
                  <c:v>0.99999083399628019</c:v>
                </c:pt>
                <c:pt idx="130">
                  <c:v>0.99999385582539779</c:v>
                </c:pt>
                <c:pt idx="131">
                  <c:v>0.99999588142825502</c:v>
                </c:pt>
                <c:pt idx="132">
                  <c:v>0.99999723923504968</c:v>
                </c:pt>
                <c:pt idx="133">
                  <c:v>0.99999814940222709</c:v>
                </c:pt>
                <c:pt idx="134">
                  <c:v>0.99999875950645889</c:v>
                </c:pt>
                <c:pt idx="135">
                  <c:v>0.99999916847197223</c:v>
                </c:pt>
                <c:pt idx="136">
                  <c:v>0.99999944260994145</c:v>
                </c:pt>
                <c:pt idx="137">
                  <c:v>0.99999962637020168</c:v>
                </c:pt>
                <c:pt idx="138">
                  <c:v>0.99999974954842552</c:v>
                </c:pt>
                <c:pt idx="139">
                  <c:v>0.99999983211727517</c:v>
                </c:pt>
                <c:pt idx="140">
                  <c:v>0.99999988746483792</c:v>
                </c:pt>
                <c:pt idx="141">
                  <c:v>0.99999992456542219</c:v>
                </c:pt>
                <c:pt idx="142">
                  <c:v>0.99999994943468906</c:v>
                </c:pt>
                <c:pt idx="143">
                  <c:v>0.99999996610505781</c:v>
                </c:pt>
                <c:pt idx="144">
                  <c:v>0.9999999772795406</c:v>
                </c:pt>
                <c:pt idx="145">
                  <c:v>0.9999999847700205</c:v>
                </c:pt>
                <c:pt idx="146">
                  <c:v>0.99999998979103932</c:v>
                </c:pt>
                <c:pt idx="147">
                  <c:v>0.99999999315672894</c:v>
                </c:pt>
                <c:pt idx="148">
                  <c:v>0.99999999541281825</c:v>
                </c:pt>
                <c:pt idx="149">
                  <c:v>0.99999999692512009</c:v>
                </c:pt>
                <c:pt idx="150">
                  <c:v>0.99999999793884631</c:v>
                </c:pt>
                <c:pt idx="151">
                  <c:v>0.99999999861836741</c:v>
                </c:pt>
                <c:pt idx="152">
                  <c:v>0.99999999907386394</c:v>
                </c:pt>
                <c:pt idx="153">
                  <c:v>0.99999999937919237</c:v>
                </c:pt>
                <c:pt idx="154">
                  <c:v>0.99999999958386021</c:v>
                </c:pt>
                <c:pt idx="155">
                  <c:v>0.99999999972105313</c:v>
                </c:pt>
                <c:pt idx="156">
                  <c:v>0.99999999981301646</c:v>
                </c:pt>
                <c:pt idx="157">
                  <c:v>0.99999999987466115</c:v>
                </c:pt>
                <c:pt idx="158">
                  <c:v>0.99999999991598276</c:v>
                </c:pt>
                <c:pt idx="159">
                  <c:v>0.99999999994368172</c:v>
                </c:pt>
                <c:pt idx="160">
                  <c:v>0.99999999996224864</c:v>
                </c:pt>
                <c:pt idx="161">
                  <c:v>0.99999999997469446</c:v>
                </c:pt>
                <c:pt idx="162">
                  <c:v>0.99999999998303712</c:v>
                </c:pt>
                <c:pt idx="163">
                  <c:v>0.99999999998862954</c:v>
                </c:pt>
                <c:pt idx="164">
                  <c:v>0.9999999999923781</c:v>
                </c:pt>
                <c:pt idx="165">
                  <c:v>0.99999999999489098</c:v>
                </c:pt>
                <c:pt idx="166">
                  <c:v>0.99999999999657518</c:v>
                </c:pt>
                <c:pt idx="167">
                  <c:v>0.99999999999770428</c:v>
                </c:pt>
                <c:pt idx="168">
                  <c:v>0.99999999999846123</c:v>
                </c:pt>
                <c:pt idx="169">
                  <c:v>0.9999999999989686</c:v>
                </c:pt>
                <c:pt idx="170">
                  <c:v>0.99999999999930855</c:v>
                </c:pt>
                <c:pt idx="171">
                  <c:v>0.99999999999953659</c:v>
                </c:pt>
                <c:pt idx="172">
                  <c:v>0.99999999999968936</c:v>
                </c:pt>
                <c:pt idx="173">
                  <c:v>0.99999999999979172</c:v>
                </c:pt>
                <c:pt idx="174">
                  <c:v>0.99999999999986033</c:v>
                </c:pt>
                <c:pt idx="175">
                  <c:v>0.99999999999990652</c:v>
                </c:pt>
                <c:pt idx="176">
                  <c:v>0.99999999999993738</c:v>
                </c:pt>
                <c:pt idx="177">
                  <c:v>0.99999999999995803</c:v>
                </c:pt>
                <c:pt idx="178">
                  <c:v>0.9999999999999718</c:v>
                </c:pt>
                <c:pt idx="179">
                  <c:v>0.99999999999998113</c:v>
                </c:pt>
                <c:pt idx="180">
                  <c:v>0.99999999999998734</c:v>
                </c:pt>
                <c:pt idx="181">
                  <c:v>0.99999999999999156</c:v>
                </c:pt>
                <c:pt idx="182">
                  <c:v>0.99999999999999423</c:v>
                </c:pt>
                <c:pt idx="183">
                  <c:v>0.99999999999999623</c:v>
                </c:pt>
                <c:pt idx="184">
                  <c:v>0.99999999999999734</c:v>
                </c:pt>
                <c:pt idx="185">
                  <c:v>0.99999999999999822</c:v>
                </c:pt>
                <c:pt idx="186">
                  <c:v>0.99999999999999889</c:v>
                </c:pt>
                <c:pt idx="187">
                  <c:v>0.99999999999999933</c:v>
                </c:pt>
                <c:pt idx="188">
                  <c:v>0.99999999999999956</c:v>
                </c:pt>
                <c:pt idx="189">
                  <c:v>0.99999999999999956</c:v>
                </c:pt>
                <c:pt idx="190">
                  <c:v>0.99999999999999978</c:v>
                </c:pt>
                <c:pt idx="191">
                  <c:v>0.99999999999999978</c:v>
                </c:pt>
                <c:pt idx="192">
                  <c:v>1</c:v>
                </c:pt>
                <c:pt idx="193">
                  <c:v>1</c:v>
                </c:pt>
                <c:pt idx="194">
                  <c:v>1</c:v>
                </c:pt>
                <c:pt idx="195">
                  <c:v>1</c:v>
                </c:pt>
                <c:pt idx="196">
                  <c:v>1</c:v>
                </c:pt>
                <c:pt idx="197">
                  <c:v>1</c:v>
                </c:pt>
                <c:pt idx="198">
                  <c:v>1</c:v>
                </c:pt>
                <c:pt idx="199">
                  <c:v>1</c:v>
                </c:pt>
                <c:pt idx="200">
                  <c:v>1</c:v>
                </c:pt>
              </c:numCache>
            </c:numRef>
          </c:val>
          <c:smooth val="0"/>
          <c:extLst>
            <c:ext xmlns:c16="http://schemas.microsoft.com/office/drawing/2014/chart" uri="{C3380CC4-5D6E-409C-BE32-E72D297353CC}">
              <c16:uniqueId val="{00000002-D8F0-4C5F-9610-A89C6688985E}"/>
            </c:ext>
          </c:extLst>
        </c:ser>
        <c:dLbls>
          <c:showLegendKey val="0"/>
          <c:showVal val="0"/>
          <c:showCatName val="0"/>
          <c:showSerName val="0"/>
          <c:showPercent val="0"/>
          <c:showBubbleSize val="0"/>
        </c:dLbls>
        <c:smooth val="0"/>
        <c:axId val="1776797360"/>
        <c:axId val="1775989456"/>
      </c:lineChart>
      <c:catAx>
        <c:axId val="1776797360"/>
        <c:scaling>
          <c:orientation val="minMax"/>
        </c:scaling>
        <c:delete val="0"/>
        <c:axPos val="b"/>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75989456"/>
        <c:crosses val="autoZero"/>
        <c:auto val="1"/>
        <c:lblAlgn val="ctr"/>
        <c:lblOffset val="100"/>
        <c:noMultiLvlLbl val="0"/>
      </c:catAx>
      <c:valAx>
        <c:axId val="1775989456"/>
        <c:scaling>
          <c:orientation val="minMax"/>
          <c:max val="1"/>
        </c:scaling>
        <c:delete val="1"/>
        <c:axPos val="l"/>
        <c:majorGridlines>
          <c:spPr>
            <a:ln w="12700" cap="flat" cmpd="sng" algn="ctr">
              <a:solidFill>
                <a:schemeClr val="tx1"/>
              </a:solidFill>
              <a:round/>
            </a:ln>
            <a:effectLst/>
          </c:spPr>
        </c:majorGridlines>
        <c:numFmt formatCode="General" sourceLinked="1"/>
        <c:majorTickMark val="none"/>
        <c:minorTickMark val="none"/>
        <c:tickLblPos val="nextTo"/>
        <c:crossAx val="1776797360"/>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BD243BF-AB2D-49DA-94BE-7014B51C858D}" type="datetimeFigureOut">
              <a:rPr kumimoji="1" lang="ja-JP" altLang="en-US" smtClean="0"/>
              <a:pPr/>
              <a:t>2022/2/9</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33957D2-4131-42E4-924D-0ED8DDBFBA4D}" type="slidenum">
              <a:rPr kumimoji="1" lang="ja-JP" altLang="en-US" smtClean="0"/>
              <a:pPr/>
              <a:t>‹#›</a:t>
            </a:fld>
            <a:endParaRPr kumimoji="1" lang="ja-JP" altLang="en-US"/>
          </a:p>
        </p:txBody>
      </p:sp>
    </p:spTree>
    <p:extLst>
      <p:ext uri="{BB962C8B-B14F-4D97-AF65-F5344CB8AC3E}">
        <p14:creationId xmlns:p14="http://schemas.microsoft.com/office/powerpoint/2010/main" val="3425423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三刺激値の比率から求めた色度座標</a:t>
            </a:r>
            <a:r>
              <a:rPr kumimoji="1" lang="en-US" altLang="ja-JP" dirty="0" err="1"/>
              <a:t>x,y</a:t>
            </a:r>
            <a:r>
              <a:rPr kumimoji="1" lang="ja-JP" altLang="en-US" dirty="0"/>
              <a:t>を用いて表したものが</a:t>
            </a:r>
            <a:r>
              <a:rPr kumimoji="1" lang="en-US" altLang="ja-JP" dirty="0" err="1"/>
              <a:t>xy</a:t>
            </a:r>
            <a:r>
              <a:rPr kumimoji="1" lang="ja-JP" altLang="en-US" dirty="0"/>
              <a:t>色度図</a:t>
            </a:r>
            <a:endParaRPr kumimoji="1" lang="en-US" altLang="ja-JP" dirty="0"/>
          </a:p>
          <a:p>
            <a:r>
              <a:rPr kumimoji="1" lang="en-US" altLang="ja-JP" dirty="0" err="1"/>
              <a:t>Xy</a:t>
            </a:r>
            <a:r>
              <a:rPr kumimoji="1" lang="ja-JP" altLang="en-US" dirty="0"/>
              <a:t>色度図上で彩度は白色点から外側へ向けて高彩度</a:t>
            </a:r>
            <a:endParaRPr kumimoji="1" lang="en-US" altLang="ja-JP" dirty="0"/>
          </a:p>
          <a:p>
            <a:r>
              <a:rPr kumimoji="1" lang="ja-JP" altLang="en-US" dirty="0"/>
              <a:t>色相はぐる</a:t>
            </a:r>
            <a:r>
              <a:rPr kumimoji="1" lang="ja-JP" altLang="en-US" dirty="0" err="1"/>
              <a:t>っと</a:t>
            </a:r>
            <a:r>
              <a:rPr kumimoji="1" lang="ja-JP" altLang="en-US" dirty="0"/>
              <a:t>回る</a:t>
            </a:r>
          </a:p>
        </p:txBody>
      </p:sp>
      <p:sp>
        <p:nvSpPr>
          <p:cNvPr id="4" name="スライド番号プレースホルダー 3"/>
          <p:cNvSpPr>
            <a:spLocks noGrp="1"/>
          </p:cNvSpPr>
          <p:nvPr>
            <p:ph type="sldNum" sz="quarter" idx="10"/>
          </p:nvPr>
        </p:nvSpPr>
        <p:spPr/>
        <p:txBody>
          <a:bodyPr/>
          <a:lstStyle/>
          <a:p>
            <a:fld id="{68E55C56-BD10-44AD-A976-5AE23D04DD96}" type="slidenum">
              <a:rPr kumimoji="1" lang="ja-JP" altLang="en-US" smtClean="0"/>
              <a:t>5</a:t>
            </a:fld>
            <a:endParaRPr kumimoji="1" lang="ja-JP" altLang="en-US"/>
          </a:p>
        </p:txBody>
      </p:sp>
    </p:spTree>
    <p:extLst>
      <p:ext uri="{BB962C8B-B14F-4D97-AF65-F5344CB8AC3E}">
        <p14:creationId xmlns:p14="http://schemas.microsoft.com/office/powerpoint/2010/main" val="370865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色覚の方が見分けにくい色について説明します。</a:t>
            </a:r>
            <a:endParaRPr kumimoji="1" lang="en-US" altLang="ja-JP" dirty="0"/>
          </a:p>
          <a:p>
            <a:r>
              <a:rPr kumimoji="1" lang="ja-JP" altLang="en-US" dirty="0"/>
              <a:t>赤色を感じる</a:t>
            </a:r>
            <a:r>
              <a:rPr kumimoji="1" lang="en-US" altLang="ja-JP" dirty="0"/>
              <a:t>L</a:t>
            </a:r>
            <a:r>
              <a:rPr kumimoji="1" lang="ja-JP" altLang="en-US" dirty="0"/>
              <a:t>錐体が正常に機能しない場合を</a:t>
            </a:r>
            <a:r>
              <a:rPr kumimoji="1" lang="en-US" altLang="ja-JP" dirty="0"/>
              <a:t>P</a:t>
            </a:r>
            <a:r>
              <a:rPr kumimoji="1" lang="ja-JP" altLang="en-US" dirty="0"/>
              <a:t>型</a:t>
            </a:r>
            <a:r>
              <a:rPr kumimoji="1" lang="en-US" altLang="ja-JP" dirty="0"/>
              <a:t>2</a:t>
            </a:r>
            <a:r>
              <a:rPr kumimoji="1" lang="ja-JP" altLang="en-US" dirty="0"/>
              <a:t>色覚、緑色を感じる</a:t>
            </a:r>
            <a:r>
              <a:rPr kumimoji="1" lang="en-US" altLang="ja-JP" dirty="0"/>
              <a:t>M</a:t>
            </a:r>
            <a:r>
              <a:rPr kumimoji="1" lang="ja-JP" altLang="en-US" dirty="0"/>
              <a:t>錐体が正常に機能しない場合は</a:t>
            </a:r>
            <a:r>
              <a:rPr kumimoji="1" lang="en-US" altLang="ja-JP" dirty="0"/>
              <a:t>D</a:t>
            </a:r>
            <a:r>
              <a:rPr kumimoji="1" lang="ja-JP" altLang="en-US" dirty="0"/>
              <a:t>型</a:t>
            </a:r>
            <a:r>
              <a:rPr kumimoji="1" lang="en-US" altLang="ja-JP" dirty="0"/>
              <a:t>2</a:t>
            </a:r>
            <a:r>
              <a:rPr kumimoji="1" lang="ja-JP" altLang="en-US" dirty="0"/>
              <a:t>色覚といいます。</a:t>
            </a:r>
            <a:endParaRPr kumimoji="1" lang="en-US" altLang="ja-JP" dirty="0"/>
          </a:p>
          <a:p>
            <a:r>
              <a:rPr kumimoji="1" lang="ja-JP" altLang="en-US" dirty="0"/>
              <a:t>こちらは</a:t>
            </a:r>
            <a:endParaRPr kumimoji="1" lang="en-US" altLang="ja-JP" dirty="0"/>
          </a:p>
          <a:p>
            <a:r>
              <a:rPr kumimoji="1" lang="en-US" altLang="ja-JP" dirty="0"/>
              <a:t>RGB</a:t>
            </a:r>
            <a:r>
              <a:rPr kumimoji="1" lang="ja-JP" altLang="en-US" dirty="0"/>
              <a:t>を座標で表した図で</a:t>
            </a:r>
            <a:r>
              <a:rPr kumimoji="1" lang="en-US" altLang="ja-JP" dirty="0" err="1"/>
              <a:t>xy</a:t>
            </a:r>
            <a:r>
              <a:rPr kumimoji="1" lang="ja-JP" altLang="en-US" dirty="0"/>
              <a:t>色度図といいます。</a:t>
            </a:r>
            <a:endParaRPr kumimoji="1" lang="en-US" altLang="ja-JP" dirty="0"/>
          </a:p>
          <a:p>
            <a:r>
              <a:rPr kumimoji="1" lang="en-US" altLang="ja-JP" dirty="0"/>
              <a:t>P</a:t>
            </a:r>
            <a:r>
              <a:rPr kumimoji="1" lang="ja-JP" altLang="en-US" dirty="0"/>
              <a:t>型、</a:t>
            </a:r>
            <a:r>
              <a:rPr kumimoji="1" lang="en-US" altLang="ja-JP" dirty="0"/>
              <a:t>D</a:t>
            </a:r>
            <a:r>
              <a:rPr kumimoji="1" lang="ja-JP" altLang="en-US" dirty="0"/>
              <a:t>型</a:t>
            </a:r>
            <a:r>
              <a:rPr kumimoji="1" lang="en-US" altLang="ja-JP" dirty="0"/>
              <a:t>2</a:t>
            </a:r>
            <a:r>
              <a:rPr kumimoji="1" lang="ja-JP" altLang="en-US" dirty="0"/>
              <a:t>色覚の方にはこう見えているということを表現した図です。</a:t>
            </a:r>
            <a:endParaRPr kumimoji="1" lang="en-US" altLang="ja-JP" dirty="0"/>
          </a:p>
          <a:p>
            <a:r>
              <a:rPr kumimoji="1" lang="ja-JP" altLang="en-US" dirty="0"/>
              <a:t>このようにたどっていくと</a:t>
            </a:r>
            <a:endParaRPr kumimoji="1" lang="en-US" altLang="ja-JP" dirty="0"/>
          </a:p>
          <a:p>
            <a:r>
              <a:rPr kumimoji="1" lang="ja-JP" altLang="en-US" dirty="0"/>
              <a:t>正常色覚の場合、赤→黄→緑と変わっていきますが、</a:t>
            </a:r>
            <a:r>
              <a:rPr kumimoji="1" lang="en-US" altLang="ja-JP" dirty="0"/>
              <a:t>2</a:t>
            </a:r>
            <a:r>
              <a:rPr kumimoji="1" lang="ja-JP" altLang="en-US" dirty="0"/>
              <a:t>色覚の方には黄→黄→黄と、色がすべて同じで見分けがつきません。</a:t>
            </a:r>
            <a:r>
              <a:rPr kumimoji="1" lang="en-US" altLang="ja-JP" dirty="0"/>
              <a:t>//</a:t>
            </a:r>
            <a:r>
              <a:rPr kumimoji="1" lang="ja-JP" altLang="en-US" dirty="0"/>
              <a:t>この直線を混同色線といいます。</a:t>
            </a:r>
            <a:endParaRPr kumimoji="1" lang="en-US" altLang="ja-JP" dirty="0"/>
          </a:p>
        </p:txBody>
      </p:sp>
      <p:sp>
        <p:nvSpPr>
          <p:cNvPr id="4" name="スライド番号プレースホルダー 3"/>
          <p:cNvSpPr>
            <a:spLocks noGrp="1"/>
          </p:cNvSpPr>
          <p:nvPr>
            <p:ph type="sldNum" sz="quarter" idx="5"/>
          </p:nvPr>
        </p:nvSpPr>
        <p:spPr/>
        <p:txBody>
          <a:bodyPr/>
          <a:lstStyle/>
          <a:p>
            <a:fld id="{82B50862-01BE-45BA-84D1-FAE306E7055A}" type="slidenum">
              <a:rPr kumimoji="1" lang="ja-JP" altLang="en-US" smtClean="0"/>
              <a:t>6</a:t>
            </a:fld>
            <a:endParaRPr kumimoji="1" lang="ja-JP" altLang="en-US"/>
          </a:p>
        </p:txBody>
      </p:sp>
    </p:spTree>
    <p:extLst>
      <p:ext uri="{BB962C8B-B14F-4D97-AF65-F5344CB8AC3E}">
        <p14:creationId xmlns:p14="http://schemas.microsoft.com/office/powerpoint/2010/main" val="237813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今回の提案手法に用いたシグモイド関数について説明します</a:t>
            </a:r>
            <a:endParaRPr kumimoji="1" lang="en-US" altLang="ja-JP" dirty="0"/>
          </a:p>
          <a:p>
            <a:r>
              <a:rPr kumimoji="1" lang="ja-JP" altLang="en-US" dirty="0"/>
              <a:t>シグモイド関数とは、この数式で表され、グラフを見ていただくと早いのですが、</a:t>
            </a:r>
            <a:r>
              <a:rPr kumimoji="1" lang="en-US" altLang="ja-JP" dirty="0"/>
              <a:t>0~1</a:t>
            </a:r>
            <a:r>
              <a:rPr kumimoji="1" lang="ja-JP" altLang="en-US" dirty="0"/>
              <a:t>の値をとり、このように</a:t>
            </a:r>
            <a:r>
              <a:rPr kumimoji="1" lang="en-US" altLang="ja-JP" dirty="0"/>
              <a:t>x</a:t>
            </a:r>
            <a:r>
              <a:rPr kumimoji="1" lang="ja-JP" altLang="en-US" dirty="0"/>
              <a:t>が大きくなれば</a:t>
            </a:r>
            <a:r>
              <a:rPr kumimoji="1" lang="en-US" altLang="ja-JP" dirty="0"/>
              <a:t>y</a:t>
            </a:r>
            <a:r>
              <a:rPr kumimoji="1" lang="ja-JP" altLang="en-US" dirty="0"/>
              <a:t>も大きく、小さくなれば小さくといった関数になっています。</a:t>
            </a:r>
            <a:endParaRPr kumimoji="1" lang="en-US" altLang="ja-JP" dirty="0"/>
          </a:p>
          <a:p>
            <a:r>
              <a:rPr kumimoji="1" lang="ja-JP" altLang="en-US" dirty="0"/>
              <a:t>→ヒストグラム平均化</a:t>
            </a:r>
            <a:endParaRPr kumimoji="1" lang="en-US" altLang="ja-JP" dirty="0"/>
          </a:p>
          <a:p>
            <a:r>
              <a:rPr kumimoji="1" lang="ja-JP" altLang="en-US" dirty="0"/>
              <a:t>この</a:t>
            </a:r>
            <a:r>
              <a:rPr kumimoji="1" lang="en-US" altLang="ja-JP" dirty="0"/>
              <a:t>a</a:t>
            </a:r>
            <a:r>
              <a:rPr kumimoji="1" lang="ja-JP" altLang="en-US" dirty="0"/>
              <a:t>はゲインと言って、この</a:t>
            </a:r>
            <a:r>
              <a:rPr kumimoji="1" lang="en-US" altLang="ja-JP" dirty="0"/>
              <a:t>a</a:t>
            </a:r>
            <a:r>
              <a:rPr kumimoji="1" lang="ja-JP" altLang="en-US" dirty="0"/>
              <a:t>の値を変えることで調整していきます。</a:t>
            </a:r>
            <a:endParaRPr kumimoji="1" lang="en-US" altLang="ja-JP" dirty="0"/>
          </a:p>
          <a:p>
            <a:r>
              <a:rPr kumimoji="1" lang="ja-JP" altLang="en-US" dirty="0"/>
              <a:t>図のように</a:t>
            </a:r>
            <a:r>
              <a:rPr kumimoji="1" lang="en-US" altLang="ja-JP" dirty="0"/>
              <a:t>a</a:t>
            </a:r>
            <a:r>
              <a:rPr kumimoji="1" lang="ja-JP" altLang="en-US" dirty="0"/>
              <a:t>の値が大きいと急な曲線に、小さいとゆるやかな曲線になります。</a:t>
            </a:r>
            <a:endParaRPr kumimoji="1" lang="en-US" altLang="ja-JP" dirty="0"/>
          </a:p>
          <a:p>
            <a:r>
              <a:rPr kumimoji="1" lang="ja-JP" altLang="en-US" dirty="0"/>
              <a:t>↓</a:t>
            </a:r>
            <a:endParaRPr kumimoji="1" lang="en-US" altLang="ja-JP" dirty="0"/>
          </a:p>
          <a:p>
            <a:r>
              <a:rPr kumimoji="1" lang="ja-JP" altLang="en-US" dirty="0"/>
              <a:t>実際にはこのような式になります。</a:t>
            </a:r>
            <a:endParaRPr kumimoji="1" lang="en-US" altLang="ja-JP" dirty="0"/>
          </a:p>
          <a:p>
            <a:r>
              <a:rPr kumimoji="1" lang="en-US" altLang="ja-JP" dirty="0"/>
              <a:t>//</a:t>
            </a:r>
            <a:r>
              <a:rPr kumimoji="1" lang="ja-JP" altLang="en-US" dirty="0"/>
              <a:t>原点中心にすることで、負の値は負に、正の値は正にします。</a:t>
            </a:r>
            <a:endParaRPr kumimoji="1" lang="en-US" altLang="ja-JP" dirty="0"/>
          </a:p>
          <a:p>
            <a:endParaRPr kumimoji="1" lang="en-US" altLang="ja-JP" dirty="0"/>
          </a:p>
          <a:p>
            <a:endParaRPr kumimoji="1" lang="en-US" altLang="ja-JP" dirty="0"/>
          </a:p>
          <a:p>
            <a:r>
              <a:rPr kumimoji="1" lang="ja-JP" altLang="en-US" dirty="0"/>
              <a:t>なぜシグモイドを使ったか</a:t>
            </a:r>
            <a:endParaRPr kumimoji="1" lang="en-US" altLang="ja-JP" dirty="0"/>
          </a:p>
          <a:p>
            <a:r>
              <a:rPr kumimoji="1" lang="ja-JP" altLang="en-US" dirty="0"/>
              <a:t>→なぜシグモイド関数を使ったかというと</a:t>
            </a:r>
            <a:r>
              <a:rPr kumimoji="1" lang="en-US" altLang="ja-JP" dirty="0"/>
              <a:t>2</a:t>
            </a:r>
            <a:r>
              <a:rPr kumimoji="1" lang="ja-JP" altLang="en-US" dirty="0"/>
              <a:t>点あり、大きいものは大きく、小さいものは小さくすることができる点と、ゲインによって強調度合いを調整することができる点が理由となります。</a:t>
            </a:r>
            <a:endParaRPr kumimoji="1" lang="en-US" altLang="ja-JP" dirty="0"/>
          </a:p>
          <a:p>
            <a:endParaRPr kumimoji="1" lang="en-US" altLang="ja-JP" dirty="0"/>
          </a:p>
          <a:p>
            <a:r>
              <a:rPr kumimoji="1" lang="ja-JP" altLang="en-US" dirty="0"/>
              <a:t>値の上限があることで偏らないか</a:t>
            </a:r>
            <a:endParaRPr kumimoji="1" lang="en-US" altLang="ja-JP" dirty="0"/>
          </a:p>
          <a:p>
            <a:r>
              <a:rPr kumimoji="1" lang="ja-JP" altLang="en-US" dirty="0"/>
              <a:t>→色はどれだけ変えても上限があり、黄色があったとして黄色を超えるものなどないので上限があることは問題にはならないです。</a:t>
            </a:r>
            <a:endParaRPr kumimoji="1" lang="en-US" altLang="ja-JP" dirty="0"/>
          </a:p>
          <a:p>
            <a:r>
              <a:rPr kumimoji="1" lang="ja-JP" altLang="en-US" dirty="0"/>
              <a:t>上限を設けることで青から黄色の範囲にすることができる</a:t>
            </a:r>
            <a:endParaRPr kumimoji="1" lang="en-US" altLang="ja-JP" dirty="0"/>
          </a:p>
          <a:p>
            <a:endParaRPr kumimoji="1" lang="en-US" altLang="ja-JP" dirty="0"/>
          </a:p>
          <a:p>
            <a:r>
              <a:rPr kumimoji="1" lang="en-US" altLang="ja-JP" dirty="0"/>
              <a:t>-0.5~0.5</a:t>
            </a:r>
            <a:r>
              <a:rPr kumimoji="1" lang="ja-JP" altLang="en-US" dirty="0"/>
              <a:t>を</a:t>
            </a:r>
            <a:r>
              <a:rPr kumimoji="1" lang="en-US" altLang="ja-JP" dirty="0"/>
              <a:t>100</a:t>
            </a:r>
            <a:r>
              <a:rPr kumimoji="1" lang="ja-JP" altLang="en-US" dirty="0"/>
              <a:t>に分けた</a:t>
            </a:r>
            <a:r>
              <a:rPr kumimoji="1" lang="en-US" altLang="ja-JP" dirty="0"/>
              <a:t>0.01</a:t>
            </a:r>
            <a:r>
              <a:rPr kumimoji="1" lang="ja-JP" altLang="en-US" dirty="0"/>
              <a:t>の差まで分けられる</a:t>
            </a:r>
            <a:endParaRPr kumimoji="1" lang="en-US" altLang="ja-JP" dirty="0"/>
          </a:p>
        </p:txBody>
      </p:sp>
      <p:sp>
        <p:nvSpPr>
          <p:cNvPr id="4" name="スライド番号プレースホルダー 3"/>
          <p:cNvSpPr>
            <a:spLocks noGrp="1"/>
          </p:cNvSpPr>
          <p:nvPr>
            <p:ph type="sldNum" sz="quarter" idx="5"/>
          </p:nvPr>
        </p:nvSpPr>
        <p:spPr/>
        <p:txBody>
          <a:bodyPr/>
          <a:lstStyle/>
          <a:p>
            <a:fld id="{82B50862-01BE-45BA-84D1-FAE306E7055A}" type="slidenum">
              <a:rPr kumimoji="1" lang="ja-JP" altLang="en-US" smtClean="0"/>
              <a:t>11</a:t>
            </a:fld>
            <a:endParaRPr kumimoji="1" lang="ja-JP" altLang="en-US"/>
          </a:p>
        </p:txBody>
      </p:sp>
    </p:spTree>
    <p:extLst>
      <p:ext uri="{BB962C8B-B14F-4D97-AF65-F5344CB8AC3E}">
        <p14:creationId xmlns:p14="http://schemas.microsoft.com/office/powerpoint/2010/main" val="415542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左側に入力画像、</a:t>
            </a:r>
            <a:r>
              <a:rPr kumimoji="1" lang="en-US" altLang="ja-JP" dirty="0"/>
              <a:t>D</a:t>
            </a:r>
            <a:r>
              <a:rPr kumimoji="1" lang="ja-JP" altLang="en-US" dirty="0"/>
              <a:t>型</a:t>
            </a:r>
            <a:r>
              <a:rPr kumimoji="1" lang="en-US" altLang="ja-JP" dirty="0"/>
              <a:t>2</a:t>
            </a:r>
            <a:r>
              <a:rPr kumimoji="1" lang="ja-JP" altLang="en-US" dirty="0"/>
              <a:t>色覚の方の見え方、従来手法の見え方、右側に提案手法シグモイド関数を使った場合の見え方です。</a:t>
            </a:r>
            <a:endParaRPr kumimoji="1" lang="en-US" altLang="ja-JP" dirty="0"/>
          </a:p>
          <a:p>
            <a:endParaRPr kumimoji="1" lang="en-US" altLang="ja-JP" dirty="0"/>
          </a:p>
          <a:p>
            <a:r>
              <a:rPr kumimoji="1" lang="ja-JP" altLang="en-US" dirty="0"/>
              <a:t>提案手法のゲインが大きいほど色の差がくっきりしていることがわかります。</a:t>
            </a:r>
            <a:endParaRPr kumimoji="1" lang="en-US" altLang="ja-JP" dirty="0"/>
          </a:p>
          <a:p>
            <a:endParaRPr kumimoji="1" lang="en-US" altLang="ja-JP" dirty="0"/>
          </a:p>
          <a:p>
            <a:r>
              <a:rPr kumimoji="1" lang="en-US" altLang="ja-JP" dirty="0"/>
              <a:t>//</a:t>
            </a:r>
            <a:r>
              <a:rPr kumimoji="1" lang="ja-JP" altLang="en-US" dirty="0"/>
              <a:t>従来手法ではコントラスト強調によって色差を強調できたが、正常色覚と同様の色差とは言いづらい点が課題</a:t>
            </a:r>
            <a:endParaRPr lang="en-US" altLang="ja-JP" dirty="0"/>
          </a:p>
          <a:p>
            <a:r>
              <a:rPr kumimoji="1" lang="en-US" altLang="ja-JP" dirty="0"/>
              <a:t>//</a:t>
            </a:r>
            <a:r>
              <a:rPr kumimoji="1" lang="ja-JP" altLang="en-US" dirty="0"/>
              <a:t>従来では色の差の広がりが不十分なため</a:t>
            </a:r>
            <a:r>
              <a:rPr kumimoji="1" lang="en-US" altLang="ja-JP" dirty="0"/>
              <a:t>,</a:t>
            </a:r>
            <a:r>
              <a:rPr kumimoji="1" lang="ja-JP" altLang="en-US" dirty="0"/>
              <a:t>ヒストグラム平均化を行い</a:t>
            </a:r>
            <a:r>
              <a:rPr kumimoji="1" lang="en-US" altLang="ja-JP" dirty="0"/>
              <a:t>,</a:t>
            </a:r>
            <a:r>
              <a:rPr kumimoji="1" lang="ja-JP" altLang="en-US" dirty="0"/>
              <a:t>色相角が適切な範囲になった</a:t>
            </a:r>
            <a:endParaRPr lang="en-US" altLang="ja-JP" dirty="0"/>
          </a:p>
          <a:p>
            <a:r>
              <a:rPr kumimoji="1" lang="ja-JP" altLang="en-US" dirty="0"/>
              <a:t>色の差がより明確になり</a:t>
            </a:r>
            <a:r>
              <a:rPr kumimoji="1" lang="en-US" altLang="ja-JP" dirty="0"/>
              <a:t>,</a:t>
            </a:r>
            <a:r>
              <a:rPr lang="ja-JP" altLang="en-US" dirty="0"/>
              <a:t>似た色の物が隣り合っていても境界が分かりやすくなった</a:t>
            </a:r>
            <a:endParaRPr lang="en-US" altLang="ja-JP" dirty="0"/>
          </a:p>
          <a:p>
            <a:r>
              <a:rPr lang="ja-JP" altLang="en-US" dirty="0"/>
              <a:t>色差の強調度合いをユーザー側が調整できるようになった</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6BE6C6-3AB9-474F-AE82-C873E1856630}" type="slidenum">
              <a:rPr kumimoji="1" lang="ja-JP" altLang="en-US" smtClean="0"/>
              <a:t>13</a:t>
            </a:fld>
            <a:endParaRPr kumimoji="1" lang="ja-JP" altLang="en-US"/>
          </a:p>
        </p:txBody>
      </p:sp>
    </p:spTree>
    <p:extLst>
      <p:ext uri="{BB962C8B-B14F-4D97-AF65-F5344CB8AC3E}">
        <p14:creationId xmlns:p14="http://schemas.microsoft.com/office/powerpoint/2010/main" val="122048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枝と葉っぱの画像</a:t>
            </a:r>
            <a:endParaRPr kumimoji="1" lang="en-US" altLang="ja-JP" dirty="0"/>
          </a:p>
          <a:p>
            <a:r>
              <a:rPr kumimoji="1" lang="ja-JP" altLang="en-US" dirty="0"/>
              <a:t>従来手法と比べると、提案手法では小さな色差が大きくなっていることがわかります</a:t>
            </a:r>
            <a:endParaRPr kumimoji="1" lang="en-US" altLang="ja-JP" dirty="0"/>
          </a:p>
        </p:txBody>
      </p:sp>
      <p:sp>
        <p:nvSpPr>
          <p:cNvPr id="4" name="スライド番号プレースホルダー 3"/>
          <p:cNvSpPr>
            <a:spLocks noGrp="1"/>
          </p:cNvSpPr>
          <p:nvPr>
            <p:ph type="sldNum" sz="quarter" idx="10"/>
          </p:nvPr>
        </p:nvSpPr>
        <p:spPr/>
        <p:txBody>
          <a:bodyPr/>
          <a:lstStyle/>
          <a:p>
            <a:fld id="{290F6284-2C90-4A5E-A1C6-F522128A3D15}" type="slidenum">
              <a:rPr kumimoji="1" lang="ja-JP" altLang="en-US" smtClean="0"/>
              <a:t>14</a:t>
            </a:fld>
            <a:endParaRPr kumimoji="1" lang="ja-JP" altLang="en-US"/>
          </a:p>
        </p:txBody>
      </p:sp>
    </p:spTree>
    <p:extLst>
      <p:ext uri="{BB962C8B-B14F-4D97-AF65-F5344CB8AC3E}">
        <p14:creationId xmlns:p14="http://schemas.microsoft.com/office/powerpoint/2010/main" val="158891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山</a:t>
            </a:r>
            <a:endParaRPr kumimoji="1" lang="en-US" altLang="ja-JP" dirty="0"/>
          </a:p>
          <a:p>
            <a:r>
              <a:rPr kumimoji="1" lang="ja-JP" altLang="en-US" dirty="0"/>
              <a:t>シグモイド関数を使わず、ヒストグラム平均化だけの画像です。</a:t>
            </a:r>
            <a:endParaRPr kumimoji="1" lang="en-US" altLang="ja-JP" dirty="0"/>
          </a:p>
          <a:p>
            <a:r>
              <a:rPr kumimoji="1" lang="en-US" altLang="ja-JP" dirty="0"/>
              <a:t>//</a:t>
            </a:r>
            <a:r>
              <a:rPr kumimoji="1" lang="ja-JP" altLang="en-US" dirty="0"/>
              <a:t>色差をおおきくすることで不自然になる場合もあるのでただ大きくすればいいということではないです。</a:t>
            </a:r>
            <a:endParaRPr kumimoji="1" lang="en-US" altLang="ja-JP" dirty="0"/>
          </a:p>
          <a:p>
            <a:endParaRPr kumimoji="1" lang="en-US" altLang="ja-JP" dirty="0"/>
          </a:p>
          <a:p>
            <a:r>
              <a:rPr kumimoji="1" lang="en-US" altLang="ja-JP" dirty="0"/>
              <a:t>//</a:t>
            </a:r>
            <a:r>
              <a:rPr kumimoji="1" lang="ja-JP" altLang="en-US" dirty="0"/>
              <a:t>色差が大きくなるが色のバリエーションが少なくなる</a:t>
            </a:r>
            <a:endParaRPr kumimoji="1" lang="en-US" altLang="ja-JP" dirty="0"/>
          </a:p>
        </p:txBody>
      </p:sp>
      <p:sp>
        <p:nvSpPr>
          <p:cNvPr id="4" name="スライド番号プレースホルダー 3"/>
          <p:cNvSpPr>
            <a:spLocks noGrp="1"/>
          </p:cNvSpPr>
          <p:nvPr>
            <p:ph type="sldNum" sz="quarter" idx="5"/>
          </p:nvPr>
        </p:nvSpPr>
        <p:spPr/>
        <p:txBody>
          <a:bodyPr/>
          <a:lstStyle/>
          <a:p>
            <a:fld id="{456BE6C6-3AB9-474F-AE82-C873E1856630}" type="slidenum">
              <a:rPr kumimoji="1" lang="ja-JP" altLang="en-US" smtClean="0"/>
              <a:t>15</a:t>
            </a:fld>
            <a:endParaRPr kumimoji="1" lang="ja-JP" altLang="en-US"/>
          </a:p>
        </p:txBody>
      </p:sp>
    </p:spTree>
    <p:extLst>
      <p:ext uri="{BB962C8B-B14F-4D97-AF65-F5344CB8AC3E}">
        <p14:creationId xmlns:p14="http://schemas.microsoft.com/office/powerpoint/2010/main" val="299679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46FEF-2914-44E3-B4D9-11DE3FAD779A}" type="slidenum">
              <a:rPr lang="en-US" altLang="ja-JP"/>
              <a:pPr/>
              <a:t>17</a:t>
            </a:fld>
            <a:endParaRPr lang="en-US" altLang="ja-JP"/>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269854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6223" y="2484428"/>
            <a:ext cx="1944217" cy="1944217"/>
          </a:xfrm>
          <a:prstGeom prst="rect">
            <a:avLst/>
          </a:prstGeom>
        </p:spPr>
      </p:pic>
      <p:sp>
        <p:nvSpPr>
          <p:cNvPr id="6" name="Freeform 13"/>
          <p:cNvSpPr>
            <a:spLocks/>
          </p:cNvSpPr>
          <p:nvPr/>
        </p:nvSpPr>
        <p:spPr bwMode="auto">
          <a:xfrm>
            <a:off x="6763901" y="6637338"/>
            <a:ext cx="146050" cy="127000"/>
          </a:xfrm>
          <a:custGeom>
            <a:avLst/>
            <a:gdLst/>
            <a:ahLst/>
            <a:cxnLst>
              <a:cxn ang="0">
                <a:pos x="176" y="400"/>
              </a:cxn>
              <a:cxn ang="0">
                <a:pos x="310" y="244"/>
              </a:cxn>
              <a:cxn ang="0">
                <a:pos x="0" y="244"/>
              </a:cxn>
              <a:cxn ang="0">
                <a:pos x="0" y="154"/>
              </a:cxn>
              <a:cxn ang="0">
                <a:pos x="310" y="154"/>
              </a:cxn>
              <a:cxn ang="0">
                <a:pos x="176" y="0"/>
              </a:cxn>
              <a:cxn ang="0">
                <a:pos x="284" y="0"/>
              </a:cxn>
              <a:cxn ang="0">
                <a:pos x="458" y="200"/>
              </a:cxn>
              <a:cxn ang="0">
                <a:pos x="284" y="400"/>
              </a:cxn>
              <a:cxn ang="0">
                <a:pos x="176" y="400"/>
              </a:cxn>
            </a:cxnLst>
            <a:rect l="0" t="0" r="r" b="b"/>
            <a:pathLst>
              <a:path w="458" h="400">
                <a:moveTo>
                  <a:pt x="176" y="400"/>
                </a:moveTo>
                <a:lnTo>
                  <a:pt x="310" y="244"/>
                </a:lnTo>
                <a:lnTo>
                  <a:pt x="0" y="244"/>
                </a:lnTo>
                <a:lnTo>
                  <a:pt x="0" y="154"/>
                </a:lnTo>
                <a:lnTo>
                  <a:pt x="310" y="154"/>
                </a:lnTo>
                <a:lnTo>
                  <a:pt x="176" y="0"/>
                </a:lnTo>
                <a:lnTo>
                  <a:pt x="284" y="0"/>
                </a:lnTo>
                <a:lnTo>
                  <a:pt x="458" y="200"/>
                </a:lnTo>
                <a:lnTo>
                  <a:pt x="284" y="400"/>
                </a:lnTo>
                <a:lnTo>
                  <a:pt x="176" y="400"/>
                </a:lnTo>
                <a:close/>
              </a:path>
            </a:pathLst>
          </a:custGeom>
          <a:solidFill>
            <a:schemeClr val="tx1"/>
          </a:solidFill>
          <a:ln w="9525">
            <a:noFill/>
            <a:round/>
            <a:headEnd/>
            <a:tailEnd/>
          </a:ln>
        </p:spPr>
        <p:txBody>
          <a:bodyPr/>
          <a:lstStyle/>
          <a:p>
            <a:pPr fontAlgn="auto">
              <a:spcBef>
                <a:spcPts val="0"/>
              </a:spcBef>
              <a:spcAft>
                <a:spcPts val="0"/>
              </a:spcAft>
              <a:defRPr/>
            </a:pPr>
            <a:endParaRPr lang="ja-JP" altLang="en-US">
              <a:latin typeface="+mn-lt"/>
              <a:ea typeface="+mn-ea"/>
            </a:endParaRPr>
          </a:p>
        </p:txBody>
      </p:sp>
      <p:sp>
        <p:nvSpPr>
          <p:cNvPr id="7" name="Text Box 14"/>
          <p:cNvSpPr txBox="1">
            <a:spLocks noChangeArrowheads="1"/>
          </p:cNvSpPr>
          <p:nvPr/>
        </p:nvSpPr>
        <p:spPr bwMode="auto">
          <a:xfrm>
            <a:off x="6870264" y="6572250"/>
            <a:ext cx="2310248" cy="246221"/>
          </a:xfrm>
          <a:prstGeom prst="rect">
            <a:avLst/>
          </a:prstGeom>
          <a:noFill/>
          <a:ln w="12700" algn="ctr">
            <a:noFill/>
            <a:miter lim="800000"/>
            <a:headEnd/>
            <a:tailEnd/>
          </a:ln>
          <a:effectLst/>
        </p:spPr>
        <p:txBody>
          <a:bodyPr wrap="none">
            <a:spAutoFit/>
          </a:bodyPr>
          <a:lstStyle/>
          <a:p>
            <a:pPr fontAlgn="auto">
              <a:spcBef>
                <a:spcPts val="0"/>
              </a:spcBef>
              <a:spcAft>
                <a:spcPts val="0"/>
              </a:spcAft>
              <a:defRPr/>
            </a:pPr>
            <a:r>
              <a:rPr lang="en-US" altLang="ja-JP" sz="1000" b="1" dirty="0">
                <a:solidFill>
                  <a:schemeClr val="tx1"/>
                </a:solidFill>
                <a:latin typeface="+mn-lt"/>
                <a:ea typeface="+mn-ea"/>
              </a:rPr>
              <a:t>http://ime.info.hiroshima-cu.ac.jp/</a:t>
            </a:r>
          </a:p>
        </p:txBody>
      </p:sp>
      <p:sp>
        <p:nvSpPr>
          <p:cNvPr id="8" name="Text Box 15"/>
          <p:cNvSpPr txBox="1">
            <a:spLocks noChangeArrowheads="1"/>
          </p:cNvSpPr>
          <p:nvPr/>
        </p:nvSpPr>
        <p:spPr bwMode="auto">
          <a:xfrm>
            <a:off x="6357430" y="6326188"/>
            <a:ext cx="2751074" cy="246221"/>
          </a:xfrm>
          <a:prstGeom prst="rect">
            <a:avLst/>
          </a:prstGeom>
          <a:noFill/>
          <a:ln w="12700" algn="ctr">
            <a:noFill/>
            <a:miter lim="800000"/>
            <a:headEnd/>
            <a:tailEnd/>
          </a:ln>
          <a:effectLst/>
        </p:spPr>
        <p:txBody>
          <a:bodyPr wrap="none">
            <a:spAutoFit/>
          </a:bodyPr>
          <a:lstStyle/>
          <a:p>
            <a:pPr fontAlgn="auto">
              <a:spcBef>
                <a:spcPts val="0"/>
              </a:spcBef>
              <a:spcAft>
                <a:spcPts val="0"/>
              </a:spcAft>
              <a:defRPr/>
            </a:pPr>
            <a:r>
              <a:rPr lang="en-US" altLang="ja-JP" sz="1000" dirty="0">
                <a:solidFill>
                  <a:schemeClr val="tx1"/>
                </a:solidFill>
                <a:latin typeface="+mn-lt"/>
                <a:ea typeface="+mn-ea"/>
              </a:rPr>
              <a:t>IMECG Laboratory, Hiroshima City University</a:t>
            </a:r>
          </a:p>
        </p:txBody>
      </p:sp>
      <p:sp>
        <p:nvSpPr>
          <p:cNvPr id="480263" name="Rectangle 7"/>
          <p:cNvSpPr>
            <a:spLocks noGrp="1" noChangeArrowheads="1"/>
          </p:cNvSpPr>
          <p:nvPr>
            <p:ph type="ctrTitle" sz="quarter"/>
          </p:nvPr>
        </p:nvSpPr>
        <p:spPr>
          <a:xfrm>
            <a:off x="714348" y="1071546"/>
            <a:ext cx="7715304" cy="1428760"/>
          </a:xfrm>
          <a:noFill/>
        </p:spPr>
        <p:txBody>
          <a:bodyPr/>
          <a:lstStyle>
            <a:lvl1pPr algn="ctr">
              <a:defRPr>
                <a:solidFill>
                  <a:schemeClr val="tx1"/>
                </a:solidFill>
              </a:defRPr>
            </a:lvl1pPr>
          </a:lstStyle>
          <a:p>
            <a:r>
              <a:rPr lang="ja-JP" altLang="en-US" dirty="0"/>
              <a:t>マスタ タイトルの書式設定</a:t>
            </a:r>
          </a:p>
        </p:txBody>
      </p:sp>
      <p:sp>
        <p:nvSpPr>
          <p:cNvPr id="480264" name="Rectangle 8"/>
          <p:cNvSpPr>
            <a:spLocks noGrp="1" noChangeArrowheads="1"/>
          </p:cNvSpPr>
          <p:nvPr>
            <p:ph type="subTitle" sz="quarter" idx="1"/>
          </p:nvPr>
        </p:nvSpPr>
        <p:spPr>
          <a:xfrm>
            <a:off x="1314432" y="4352934"/>
            <a:ext cx="6515135" cy="1719272"/>
          </a:xfrm>
          <a:prstGeom prst="rect">
            <a:avLst/>
          </a:prstGeom>
        </p:spPr>
        <p:txBody>
          <a:bodyPr/>
          <a:lstStyle>
            <a:lvl1pPr marL="0" indent="0" algn="ctr">
              <a:buFontTx/>
              <a:buNone/>
              <a:defRPr>
                <a:solidFill>
                  <a:schemeClr val="tx1"/>
                </a:solidFill>
              </a:defRPr>
            </a:lvl1pPr>
          </a:lstStyle>
          <a:p>
            <a:r>
              <a:rPr lang="ja-JP" altLang="en-US"/>
              <a:t>マスタ サブタイトルの書式設定</a:t>
            </a:r>
            <a:endParaRPr lang="ja-JP" altLang="en-US" dirty="0"/>
          </a:p>
        </p:txBody>
      </p:sp>
      <p:sp>
        <p:nvSpPr>
          <p:cNvPr id="10" name="Rectangle 4"/>
          <p:cNvSpPr>
            <a:spLocks noGrp="1" noChangeArrowheads="1"/>
          </p:cNvSpPr>
          <p:nvPr>
            <p:ph type="dt" sz="half" idx="10"/>
          </p:nvPr>
        </p:nvSpPr>
        <p:spPr>
          <a:xfrm>
            <a:off x="0" y="6577013"/>
            <a:ext cx="4210050" cy="280987"/>
          </a:xfrm>
        </p:spPr>
        <p:txBody>
          <a:bodyPr/>
          <a:lstStyle>
            <a:lvl1pPr>
              <a:defRPr smtClean="0">
                <a:solidFill>
                  <a:schemeClr val="tx1"/>
                </a:solidFill>
              </a:defRPr>
            </a:lvl1pPr>
          </a:lstStyle>
          <a:p>
            <a:pPr>
              <a:defRPr/>
            </a:pPr>
            <a:fld id="{801B213A-E006-46F4-BD39-17399AE16CED}" type="datetimeFigureOut">
              <a:rPr lang="ja-JP" altLang="en-US" smtClean="0"/>
              <a:pPr>
                <a:defRPr/>
              </a:pPr>
              <a:t>2022/2/9</a:t>
            </a:fld>
            <a:endParaRPr lang="ja-JP" altLang="en-US"/>
          </a:p>
        </p:txBody>
      </p:sp>
      <p:sp>
        <p:nvSpPr>
          <p:cNvPr id="11" name="Rectangle 5"/>
          <p:cNvSpPr>
            <a:spLocks noGrp="1" noChangeArrowheads="1"/>
          </p:cNvSpPr>
          <p:nvPr>
            <p:ph type="ftr" sz="quarter" idx="11"/>
          </p:nvPr>
        </p:nvSpPr>
        <p:spPr>
          <a:xfrm>
            <a:off x="0" y="6286500"/>
            <a:ext cx="4210050" cy="285750"/>
          </a:xfrm>
        </p:spPr>
        <p:txBody>
          <a:bodyPr/>
          <a:lstStyle>
            <a:lvl1pPr algn="l">
              <a:defRPr>
                <a:solidFill>
                  <a:schemeClr val="tx1"/>
                </a:solidFill>
              </a:defRPr>
            </a:lvl1pPr>
          </a:lstStyle>
          <a:p>
            <a:pPr>
              <a:defRPr/>
            </a:pPr>
            <a:endParaRPr lang="ja-JP" altLang="en-US" dirty="0"/>
          </a:p>
        </p:txBody>
      </p:sp>
      <p:sp>
        <p:nvSpPr>
          <p:cNvPr id="12" name="Rectangle 6"/>
          <p:cNvSpPr>
            <a:spLocks noGrp="1" noChangeArrowheads="1"/>
          </p:cNvSpPr>
          <p:nvPr>
            <p:ph type="sldNum" sz="quarter" idx="12"/>
          </p:nvPr>
        </p:nvSpPr>
        <p:spPr>
          <a:xfrm>
            <a:off x="4214813" y="6572250"/>
            <a:ext cx="723900" cy="285750"/>
          </a:xfrm>
        </p:spPr>
        <p:txBody>
          <a:bodyPr/>
          <a:lstStyle>
            <a:lvl1pPr algn="ctr">
              <a:defRPr smtClean="0">
                <a:solidFill>
                  <a:schemeClr val="tx1"/>
                </a:solidFill>
              </a:defRPr>
            </a:lvl1pPr>
          </a:lstStyle>
          <a:p>
            <a:pPr>
              <a:defRPr/>
            </a:pPr>
            <a:fld id="{F7BB7DA4-AC5E-43D3-B942-28C0CC73DDDB}" type="slidenum">
              <a:rPr lang="ja-JP" altLang="en-US" smtClean="0"/>
              <a:pPr>
                <a:defRPr/>
              </a:pPr>
              <a:t>‹#›</a:t>
            </a:fld>
            <a:endParaRPr lang="ja-JP" altLang="en-US"/>
          </a:p>
        </p:txBody>
      </p:sp>
      <p:grpSp>
        <p:nvGrpSpPr>
          <p:cNvPr id="14" name="グループ化 13"/>
          <p:cNvGrpSpPr/>
          <p:nvPr userDrawn="1"/>
        </p:nvGrpSpPr>
        <p:grpSpPr>
          <a:xfrm>
            <a:off x="0" y="2636912"/>
            <a:ext cx="9144000" cy="72008"/>
            <a:chOff x="0" y="3140968"/>
            <a:chExt cx="9144000" cy="72008"/>
          </a:xfrm>
        </p:grpSpPr>
        <p:cxnSp>
          <p:nvCxnSpPr>
            <p:cNvPr id="13" name="直線コネクタ 12"/>
            <p:cNvCxnSpPr/>
            <p:nvPr userDrawn="1"/>
          </p:nvCxnSpPr>
          <p:spPr bwMode="auto">
            <a:xfrm>
              <a:off x="0" y="3140968"/>
              <a:ext cx="9144000"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cxnSp>
          <p:nvCxnSpPr>
            <p:cNvPr id="20" name="直線コネクタ 19"/>
            <p:cNvCxnSpPr/>
            <p:nvPr userDrawn="1"/>
          </p:nvCxnSpPr>
          <p:spPr bwMode="auto">
            <a:xfrm>
              <a:off x="0" y="3177251"/>
              <a:ext cx="9144000"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1" name="直線コネクタ 20"/>
            <p:cNvCxnSpPr/>
            <p:nvPr userDrawn="1"/>
          </p:nvCxnSpPr>
          <p:spPr bwMode="auto">
            <a:xfrm>
              <a:off x="0" y="3212976"/>
              <a:ext cx="91440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grpSp>
        <p:nvGrpSpPr>
          <p:cNvPr id="23" name="グループ化 22"/>
          <p:cNvGrpSpPr/>
          <p:nvPr userDrawn="1"/>
        </p:nvGrpSpPr>
        <p:grpSpPr>
          <a:xfrm>
            <a:off x="0" y="836712"/>
            <a:ext cx="9144000" cy="72008"/>
            <a:chOff x="0" y="3140968"/>
            <a:chExt cx="9144000" cy="72008"/>
          </a:xfrm>
        </p:grpSpPr>
        <p:cxnSp>
          <p:nvCxnSpPr>
            <p:cNvPr id="24" name="直線コネクタ 23"/>
            <p:cNvCxnSpPr/>
            <p:nvPr userDrawn="1"/>
          </p:nvCxnSpPr>
          <p:spPr bwMode="auto">
            <a:xfrm>
              <a:off x="0" y="3140968"/>
              <a:ext cx="9144000"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cxnSp>
          <p:nvCxnSpPr>
            <p:cNvPr id="25" name="直線コネクタ 24"/>
            <p:cNvCxnSpPr/>
            <p:nvPr userDrawn="1"/>
          </p:nvCxnSpPr>
          <p:spPr bwMode="auto">
            <a:xfrm>
              <a:off x="0" y="3177251"/>
              <a:ext cx="9144000"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6" name="直線コネクタ 25"/>
            <p:cNvCxnSpPr/>
            <p:nvPr userDrawn="1"/>
          </p:nvCxnSpPr>
          <p:spPr bwMode="auto">
            <a:xfrm>
              <a:off x="0" y="3212976"/>
              <a:ext cx="91440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grpSp>
        <p:nvGrpSpPr>
          <p:cNvPr id="27" name="グループ化 26"/>
          <p:cNvGrpSpPr/>
          <p:nvPr userDrawn="1"/>
        </p:nvGrpSpPr>
        <p:grpSpPr>
          <a:xfrm>
            <a:off x="0" y="6237312"/>
            <a:ext cx="9144000" cy="72008"/>
            <a:chOff x="0" y="3140968"/>
            <a:chExt cx="9144000" cy="72008"/>
          </a:xfrm>
        </p:grpSpPr>
        <p:cxnSp>
          <p:nvCxnSpPr>
            <p:cNvPr id="28" name="直線コネクタ 27"/>
            <p:cNvCxnSpPr/>
            <p:nvPr userDrawn="1"/>
          </p:nvCxnSpPr>
          <p:spPr bwMode="auto">
            <a:xfrm>
              <a:off x="0" y="3140968"/>
              <a:ext cx="9144000"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cxnSp>
          <p:nvCxnSpPr>
            <p:cNvPr id="29" name="直線コネクタ 28"/>
            <p:cNvCxnSpPr/>
            <p:nvPr userDrawn="1"/>
          </p:nvCxnSpPr>
          <p:spPr bwMode="auto">
            <a:xfrm>
              <a:off x="0" y="3177251"/>
              <a:ext cx="9144000"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30" name="直線コネクタ 29"/>
            <p:cNvCxnSpPr/>
            <p:nvPr userDrawn="1"/>
          </p:nvCxnSpPr>
          <p:spPr bwMode="auto">
            <a:xfrm>
              <a:off x="0" y="3212976"/>
              <a:ext cx="91440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319088" y="1347788"/>
            <a:ext cx="8505825" cy="4795837"/>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5" name="Rectangle 17"/>
          <p:cNvSpPr>
            <a:spLocks noGrp="1" noChangeArrowheads="1"/>
          </p:cNvSpPr>
          <p:nvPr>
            <p:ph type="sldNum" sz="quarter" idx="11"/>
          </p:nvPr>
        </p:nvSpPr>
        <p:spPr>
          <a:ln/>
        </p:spPr>
        <p:txBody>
          <a:bodyPr/>
          <a:lstStyle>
            <a:lvl1pPr>
              <a:defRPr/>
            </a:lvl1pPr>
          </a:lstStyle>
          <a:p>
            <a:pPr>
              <a:defRPr/>
            </a:pPr>
            <a:fld id="{831A18D5-5950-477B-9560-A82F3E332125}" type="slidenum">
              <a:rPr lang="ja-JP" altLang="en-US" smtClean="0"/>
              <a:pPr>
                <a:defRPr/>
              </a:pPr>
              <a:t>‹#›</a:t>
            </a:fld>
            <a:endParaRPr lang="ja-JP" altLang="en-US"/>
          </a:p>
        </p:txBody>
      </p:sp>
      <p:sp>
        <p:nvSpPr>
          <p:cNvPr id="6" name="Rectangle 15"/>
          <p:cNvSpPr>
            <a:spLocks noGrp="1" noChangeArrowheads="1"/>
          </p:cNvSpPr>
          <p:nvPr>
            <p:ph type="dt" sz="half" idx="12"/>
          </p:nvPr>
        </p:nvSpPr>
        <p:spPr>
          <a:ln/>
        </p:spPr>
        <p:txBody>
          <a:bodyPr/>
          <a:lstStyle>
            <a:lvl1pPr>
              <a:defRPr/>
            </a:lvl1pPr>
          </a:lstStyle>
          <a:p>
            <a:pPr>
              <a:defRPr/>
            </a:pPr>
            <a:fld id="{8BC799B0-F7AD-4EF4-9F8E-45E3B29D27B0}" type="datetimeFigureOut">
              <a:rPr lang="ja-JP" altLang="en-US" smtClean="0"/>
              <a:pPr>
                <a:defRPr/>
              </a:pPr>
              <a:t>2022/2/9</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77038" y="277813"/>
            <a:ext cx="2205037"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61925" y="277813"/>
            <a:ext cx="6462713"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5" name="Rectangle 17"/>
          <p:cNvSpPr>
            <a:spLocks noGrp="1" noChangeArrowheads="1"/>
          </p:cNvSpPr>
          <p:nvPr>
            <p:ph type="sldNum" sz="quarter" idx="11"/>
          </p:nvPr>
        </p:nvSpPr>
        <p:spPr>
          <a:ln/>
        </p:spPr>
        <p:txBody>
          <a:bodyPr/>
          <a:lstStyle>
            <a:lvl1pPr>
              <a:defRPr/>
            </a:lvl1pPr>
          </a:lstStyle>
          <a:p>
            <a:pPr>
              <a:defRPr/>
            </a:pPr>
            <a:fld id="{BACBC009-7113-40F1-AF03-6F0E73645A7D}" type="slidenum">
              <a:rPr lang="ja-JP" altLang="en-US" smtClean="0"/>
              <a:pPr>
                <a:defRPr/>
              </a:pPr>
              <a:t>‹#›</a:t>
            </a:fld>
            <a:endParaRPr lang="ja-JP" altLang="en-US"/>
          </a:p>
        </p:txBody>
      </p:sp>
      <p:sp>
        <p:nvSpPr>
          <p:cNvPr id="6" name="Rectangle 15"/>
          <p:cNvSpPr>
            <a:spLocks noGrp="1" noChangeArrowheads="1"/>
          </p:cNvSpPr>
          <p:nvPr>
            <p:ph type="dt" sz="half" idx="12"/>
          </p:nvPr>
        </p:nvSpPr>
        <p:spPr>
          <a:ln/>
        </p:spPr>
        <p:txBody>
          <a:bodyPr/>
          <a:lstStyle>
            <a:lvl1pPr>
              <a:defRPr/>
            </a:lvl1pPr>
          </a:lstStyle>
          <a:p>
            <a:pPr>
              <a:defRPr/>
            </a:pPr>
            <a:fld id="{5DD6FEC6-7BEE-4E7A-9323-3ADB2892F2D3}" type="datetimeFigureOut">
              <a:rPr lang="ja-JP" altLang="en-US" smtClean="0"/>
              <a:pPr>
                <a:defRPr/>
              </a:pPr>
              <a:t>2022/2/9</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77F2266-0867-4AE7-97CE-A55092F50BE9}" type="datetimeFigureOut">
              <a:rPr kumimoji="1" lang="ja-JP" altLang="en-US" smtClean="0"/>
              <a:t>2022/2/9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28FE29-0EE7-450B-9954-EF5D90419158}" type="slidenum">
              <a:rPr kumimoji="1" lang="ja-JP" altLang="en-US" smtClean="0"/>
              <a:t>‹#›</a:t>
            </a:fld>
            <a:endParaRPr kumimoji="1" lang="ja-JP" altLang="en-US"/>
          </a:p>
        </p:txBody>
      </p:sp>
    </p:spTree>
    <p:extLst>
      <p:ext uri="{BB962C8B-B14F-4D97-AF65-F5344CB8AC3E}">
        <p14:creationId xmlns:p14="http://schemas.microsoft.com/office/powerpoint/2010/main" val="345497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10" name="テキスト プレースホルダ 9"/>
          <p:cNvSpPr>
            <a:spLocks noGrp="1"/>
          </p:cNvSpPr>
          <p:nvPr>
            <p:ph type="body" sz="quarter" idx="13"/>
          </p:nvPr>
        </p:nvSpPr>
        <p:spPr>
          <a:xfrm>
            <a:off x="251520" y="548680"/>
            <a:ext cx="8640960" cy="475252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6"/>
          <p:cNvSpPr>
            <a:spLocks noGrp="1" noChangeArrowheads="1"/>
          </p:cNvSpPr>
          <p:nvPr>
            <p:ph type="ftr" sz="quarter" idx="14"/>
          </p:nvPr>
        </p:nvSpPr>
        <p:spPr>
          <a:ln/>
        </p:spPr>
        <p:txBody>
          <a:bodyPr/>
          <a:lstStyle>
            <a:lvl1pPr>
              <a:defRPr/>
            </a:lvl1pPr>
          </a:lstStyle>
          <a:p>
            <a:pPr>
              <a:defRPr/>
            </a:pPr>
            <a:endParaRPr lang="ja-JP" altLang="en-US"/>
          </a:p>
        </p:txBody>
      </p:sp>
      <p:sp>
        <p:nvSpPr>
          <p:cNvPr id="5" name="Rectangle 17"/>
          <p:cNvSpPr>
            <a:spLocks noGrp="1" noChangeArrowheads="1"/>
          </p:cNvSpPr>
          <p:nvPr>
            <p:ph type="sldNum" sz="quarter" idx="15"/>
          </p:nvPr>
        </p:nvSpPr>
        <p:spPr>
          <a:ln/>
        </p:spPr>
        <p:txBody>
          <a:bodyPr/>
          <a:lstStyle>
            <a:lvl1pPr>
              <a:defRPr/>
            </a:lvl1pPr>
          </a:lstStyle>
          <a:p>
            <a:pPr>
              <a:defRPr/>
            </a:pPr>
            <a:fld id="{0697A8F6-EF20-48FE-AA57-62A576C75CC1}" type="slidenum">
              <a:rPr lang="ja-JP" altLang="en-US" smtClean="0"/>
              <a:pPr>
                <a:defRPr/>
              </a:pPr>
              <a:t>‹#›</a:t>
            </a:fld>
            <a:endParaRPr lang="ja-JP" altLang="en-US"/>
          </a:p>
        </p:txBody>
      </p:sp>
      <p:sp>
        <p:nvSpPr>
          <p:cNvPr id="6" name="Rectangle 15"/>
          <p:cNvSpPr>
            <a:spLocks noGrp="1" noChangeArrowheads="1"/>
          </p:cNvSpPr>
          <p:nvPr>
            <p:ph type="dt" sz="half" idx="16"/>
          </p:nvPr>
        </p:nvSpPr>
        <p:spPr>
          <a:ln/>
        </p:spPr>
        <p:txBody>
          <a:bodyPr/>
          <a:lstStyle>
            <a:lvl1pPr>
              <a:defRPr/>
            </a:lvl1pPr>
          </a:lstStyle>
          <a:p>
            <a:pPr>
              <a:defRPr/>
            </a:pPr>
            <a:fld id="{5067A440-694A-427D-9D72-5FC952363F1B}" type="datetimeFigureOut">
              <a:rPr lang="ja-JP" altLang="en-US" smtClean="0"/>
              <a:pPr>
                <a:defRPr/>
              </a:pPr>
              <a:t>2022/2/9</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5" name="Rectangle 17"/>
          <p:cNvSpPr>
            <a:spLocks noGrp="1" noChangeArrowheads="1"/>
          </p:cNvSpPr>
          <p:nvPr>
            <p:ph type="sldNum" sz="quarter" idx="11"/>
          </p:nvPr>
        </p:nvSpPr>
        <p:spPr>
          <a:ln/>
        </p:spPr>
        <p:txBody>
          <a:bodyPr/>
          <a:lstStyle>
            <a:lvl1pPr>
              <a:defRPr/>
            </a:lvl1pPr>
          </a:lstStyle>
          <a:p>
            <a:pPr>
              <a:defRPr/>
            </a:pPr>
            <a:fld id="{474DEEDF-45C2-40DF-A8E8-DF91742398B6}" type="slidenum">
              <a:rPr lang="ja-JP" altLang="en-US" smtClean="0"/>
              <a:pPr>
                <a:defRPr/>
              </a:pPr>
              <a:t>‹#›</a:t>
            </a:fld>
            <a:endParaRPr lang="ja-JP" altLang="en-US"/>
          </a:p>
        </p:txBody>
      </p:sp>
      <p:sp>
        <p:nvSpPr>
          <p:cNvPr id="6" name="Rectangle 15"/>
          <p:cNvSpPr>
            <a:spLocks noGrp="1" noChangeArrowheads="1"/>
          </p:cNvSpPr>
          <p:nvPr>
            <p:ph type="dt" sz="half" idx="12"/>
          </p:nvPr>
        </p:nvSpPr>
        <p:spPr>
          <a:ln/>
        </p:spPr>
        <p:txBody>
          <a:bodyPr/>
          <a:lstStyle>
            <a:lvl1pPr>
              <a:defRPr/>
            </a:lvl1pPr>
          </a:lstStyle>
          <a:p>
            <a:pPr>
              <a:defRPr/>
            </a:pPr>
            <a:fld id="{A62ED4C2-658A-4740-863C-A0AD793C40DF}" type="datetimeFigureOut">
              <a:rPr lang="ja-JP" altLang="en-US" smtClean="0"/>
              <a:pPr>
                <a:defRPr/>
              </a:pPr>
              <a:t>2022/2/9</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1313" y="530770"/>
            <a:ext cx="4154487" cy="47704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530770"/>
            <a:ext cx="4154488" cy="47704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6" name="Rectangle 17"/>
          <p:cNvSpPr>
            <a:spLocks noGrp="1" noChangeArrowheads="1"/>
          </p:cNvSpPr>
          <p:nvPr>
            <p:ph type="sldNum" sz="quarter" idx="11"/>
          </p:nvPr>
        </p:nvSpPr>
        <p:spPr>
          <a:ln/>
        </p:spPr>
        <p:txBody>
          <a:bodyPr/>
          <a:lstStyle>
            <a:lvl1pPr>
              <a:defRPr/>
            </a:lvl1pPr>
          </a:lstStyle>
          <a:p>
            <a:pPr>
              <a:defRPr/>
            </a:pPr>
            <a:fld id="{BCF49DEC-5CE3-45CD-8452-6D125966B4D5}" type="slidenum">
              <a:rPr lang="ja-JP" altLang="en-US" smtClean="0"/>
              <a:pPr>
                <a:defRPr/>
              </a:pPr>
              <a:t>‹#›</a:t>
            </a:fld>
            <a:endParaRPr lang="ja-JP" altLang="en-US"/>
          </a:p>
        </p:txBody>
      </p:sp>
      <p:sp>
        <p:nvSpPr>
          <p:cNvPr id="7" name="Rectangle 15"/>
          <p:cNvSpPr>
            <a:spLocks noGrp="1" noChangeArrowheads="1"/>
          </p:cNvSpPr>
          <p:nvPr>
            <p:ph type="dt" sz="half" idx="12"/>
          </p:nvPr>
        </p:nvSpPr>
        <p:spPr>
          <a:ln/>
        </p:spPr>
        <p:txBody>
          <a:bodyPr/>
          <a:lstStyle>
            <a:lvl1pPr>
              <a:defRPr/>
            </a:lvl1pPr>
          </a:lstStyle>
          <a:p>
            <a:pPr>
              <a:defRPr/>
            </a:pPr>
            <a:fld id="{C70A50B0-A0EA-44A7-BBB7-A21B8F6C68F4}" type="datetimeFigureOut">
              <a:rPr lang="ja-JP" altLang="en-US" smtClean="0"/>
              <a:pPr>
                <a:defRPr/>
              </a:pPr>
              <a:t>2022/2/9</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8" name="Rectangle 17"/>
          <p:cNvSpPr>
            <a:spLocks noGrp="1" noChangeArrowheads="1"/>
          </p:cNvSpPr>
          <p:nvPr>
            <p:ph type="sldNum" sz="quarter" idx="11"/>
          </p:nvPr>
        </p:nvSpPr>
        <p:spPr>
          <a:ln/>
        </p:spPr>
        <p:txBody>
          <a:bodyPr/>
          <a:lstStyle>
            <a:lvl1pPr>
              <a:defRPr/>
            </a:lvl1pPr>
          </a:lstStyle>
          <a:p>
            <a:pPr>
              <a:defRPr/>
            </a:pPr>
            <a:fld id="{06ECA805-6877-43F6-8E5A-81838EB3502F}" type="slidenum">
              <a:rPr lang="ja-JP" altLang="en-US" smtClean="0"/>
              <a:pPr>
                <a:defRPr/>
              </a:pPr>
              <a:t>‹#›</a:t>
            </a:fld>
            <a:endParaRPr lang="ja-JP" altLang="en-US"/>
          </a:p>
        </p:txBody>
      </p:sp>
      <p:sp>
        <p:nvSpPr>
          <p:cNvPr id="9" name="Rectangle 15"/>
          <p:cNvSpPr>
            <a:spLocks noGrp="1" noChangeArrowheads="1"/>
          </p:cNvSpPr>
          <p:nvPr>
            <p:ph type="dt" sz="half" idx="12"/>
          </p:nvPr>
        </p:nvSpPr>
        <p:spPr>
          <a:ln/>
        </p:spPr>
        <p:txBody>
          <a:bodyPr/>
          <a:lstStyle>
            <a:lvl1pPr>
              <a:defRPr/>
            </a:lvl1pPr>
          </a:lstStyle>
          <a:p>
            <a:pPr>
              <a:defRPr/>
            </a:pPr>
            <a:fld id="{DCC89AA3-059B-4219-9BCE-A747B3373ADD}" type="datetimeFigureOut">
              <a:rPr lang="ja-JP" altLang="en-US" smtClean="0"/>
              <a:pPr>
                <a:defRPr/>
              </a:pPr>
              <a:t>2022/2/9</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4" name="Rectangle 17"/>
          <p:cNvSpPr>
            <a:spLocks noGrp="1" noChangeArrowheads="1"/>
          </p:cNvSpPr>
          <p:nvPr>
            <p:ph type="sldNum" sz="quarter" idx="11"/>
          </p:nvPr>
        </p:nvSpPr>
        <p:spPr>
          <a:ln/>
        </p:spPr>
        <p:txBody>
          <a:bodyPr/>
          <a:lstStyle>
            <a:lvl1pPr>
              <a:defRPr/>
            </a:lvl1pPr>
          </a:lstStyle>
          <a:p>
            <a:pPr>
              <a:defRPr/>
            </a:pPr>
            <a:fld id="{ED95632F-AB8A-46D7-9DDC-BA5C937ECD01}" type="slidenum">
              <a:rPr lang="ja-JP" altLang="en-US" smtClean="0"/>
              <a:pPr>
                <a:defRPr/>
              </a:pPr>
              <a:t>‹#›</a:t>
            </a:fld>
            <a:endParaRPr lang="ja-JP" altLang="en-US"/>
          </a:p>
        </p:txBody>
      </p:sp>
      <p:sp>
        <p:nvSpPr>
          <p:cNvPr id="5" name="Rectangle 15"/>
          <p:cNvSpPr>
            <a:spLocks noGrp="1" noChangeArrowheads="1"/>
          </p:cNvSpPr>
          <p:nvPr>
            <p:ph type="dt" sz="half" idx="12"/>
          </p:nvPr>
        </p:nvSpPr>
        <p:spPr>
          <a:ln/>
        </p:spPr>
        <p:txBody>
          <a:bodyPr/>
          <a:lstStyle>
            <a:lvl1pPr>
              <a:defRPr/>
            </a:lvl1pPr>
          </a:lstStyle>
          <a:p>
            <a:pPr>
              <a:defRPr/>
            </a:pPr>
            <a:fld id="{0E61DC9E-484F-4509-B189-33A1D1C80B96}" type="datetimeFigureOut">
              <a:rPr lang="ja-JP" altLang="en-US" smtClean="0"/>
              <a:pPr>
                <a:defRPr/>
              </a:pPr>
              <a:t>2022/2/9</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3" name="Rectangle 17"/>
          <p:cNvSpPr>
            <a:spLocks noGrp="1" noChangeArrowheads="1"/>
          </p:cNvSpPr>
          <p:nvPr>
            <p:ph type="sldNum" sz="quarter" idx="11"/>
          </p:nvPr>
        </p:nvSpPr>
        <p:spPr>
          <a:ln/>
        </p:spPr>
        <p:txBody>
          <a:bodyPr/>
          <a:lstStyle>
            <a:lvl1pPr>
              <a:defRPr/>
            </a:lvl1pPr>
          </a:lstStyle>
          <a:p>
            <a:pPr>
              <a:defRPr/>
            </a:pPr>
            <a:fld id="{885C2DA5-7F05-47B6-A6A2-878CB9D2CC45}" type="slidenum">
              <a:rPr lang="ja-JP" altLang="en-US" smtClean="0"/>
              <a:pPr>
                <a:defRPr/>
              </a:pPr>
              <a:t>‹#›</a:t>
            </a:fld>
            <a:endParaRPr lang="ja-JP" altLang="en-US"/>
          </a:p>
        </p:txBody>
      </p:sp>
      <p:sp>
        <p:nvSpPr>
          <p:cNvPr id="4" name="Rectangle 15"/>
          <p:cNvSpPr>
            <a:spLocks noGrp="1" noChangeArrowheads="1"/>
          </p:cNvSpPr>
          <p:nvPr>
            <p:ph type="dt" sz="half" idx="12"/>
          </p:nvPr>
        </p:nvSpPr>
        <p:spPr>
          <a:ln/>
        </p:spPr>
        <p:txBody>
          <a:bodyPr/>
          <a:lstStyle>
            <a:lvl1pPr>
              <a:defRPr/>
            </a:lvl1pPr>
          </a:lstStyle>
          <a:p>
            <a:pPr>
              <a:defRPr/>
            </a:pPr>
            <a:fld id="{280D101C-9CB7-4FA0-A8E5-522E8879543B}" type="datetimeFigureOut">
              <a:rPr lang="ja-JP" altLang="en-US" smtClean="0"/>
              <a:pPr>
                <a:defRPr/>
              </a:pPr>
              <a:t>2022/2/9</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6" name="Rectangle 17"/>
          <p:cNvSpPr>
            <a:spLocks noGrp="1" noChangeArrowheads="1"/>
          </p:cNvSpPr>
          <p:nvPr>
            <p:ph type="sldNum" sz="quarter" idx="11"/>
          </p:nvPr>
        </p:nvSpPr>
        <p:spPr>
          <a:ln/>
        </p:spPr>
        <p:txBody>
          <a:bodyPr/>
          <a:lstStyle>
            <a:lvl1pPr>
              <a:defRPr/>
            </a:lvl1pPr>
          </a:lstStyle>
          <a:p>
            <a:pPr>
              <a:defRPr/>
            </a:pPr>
            <a:fld id="{3EE03B95-04A9-456A-9020-D60B651AEEFF}" type="slidenum">
              <a:rPr lang="ja-JP" altLang="en-US" smtClean="0"/>
              <a:pPr>
                <a:defRPr/>
              </a:pPr>
              <a:t>‹#›</a:t>
            </a:fld>
            <a:endParaRPr lang="ja-JP" altLang="en-US"/>
          </a:p>
        </p:txBody>
      </p:sp>
      <p:sp>
        <p:nvSpPr>
          <p:cNvPr id="7" name="Rectangle 15"/>
          <p:cNvSpPr>
            <a:spLocks noGrp="1" noChangeArrowheads="1"/>
          </p:cNvSpPr>
          <p:nvPr>
            <p:ph type="dt" sz="half" idx="12"/>
          </p:nvPr>
        </p:nvSpPr>
        <p:spPr>
          <a:ln/>
        </p:spPr>
        <p:txBody>
          <a:bodyPr/>
          <a:lstStyle>
            <a:lvl1pPr>
              <a:defRPr/>
            </a:lvl1pPr>
          </a:lstStyle>
          <a:p>
            <a:pPr>
              <a:defRPr/>
            </a:pPr>
            <a:fld id="{0918F80E-7D5C-47BA-9919-FE3CC83BAA44}" type="datetimeFigureOut">
              <a:rPr lang="ja-JP" altLang="en-US" smtClean="0"/>
              <a:pPr>
                <a:defRPr/>
              </a:pPr>
              <a:t>2022/2/9</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6"/>
          <p:cNvSpPr>
            <a:spLocks noGrp="1" noChangeArrowheads="1"/>
          </p:cNvSpPr>
          <p:nvPr>
            <p:ph type="ftr" sz="quarter" idx="10"/>
          </p:nvPr>
        </p:nvSpPr>
        <p:spPr>
          <a:ln/>
        </p:spPr>
        <p:txBody>
          <a:bodyPr/>
          <a:lstStyle>
            <a:lvl1pPr>
              <a:defRPr/>
            </a:lvl1pPr>
          </a:lstStyle>
          <a:p>
            <a:pPr>
              <a:defRPr/>
            </a:pPr>
            <a:endParaRPr lang="ja-JP" altLang="en-US"/>
          </a:p>
        </p:txBody>
      </p:sp>
      <p:sp>
        <p:nvSpPr>
          <p:cNvPr id="6" name="Rectangle 17"/>
          <p:cNvSpPr>
            <a:spLocks noGrp="1" noChangeArrowheads="1"/>
          </p:cNvSpPr>
          <p:nvPr>
            <p:ph type="sldNum" sz="quarter" idx="11"/>
          </p:nvPr>
        </p:nvSpPr>
        <p:spPr>
          <a:ln/>
        </p:spPr>
        <p:txBody>
          <a:bodyPr/>
          <a:lstStyle>
            <a:lvl1pPr>
              <a:defRPr/>
            </a:lvl1pPr>
          </a:lstStyle>
          <a:p>
            <a:pPr>
              <a:defRPr/>
            </a:pPr>
            <a:fld id="{5F4D4405-D244-49D9-A721-2DCBBF0406E7}" type="slidenum">
              <a:rPr lang="ja-JP" altLang="en-US" smtClean="0"/>
              <a:pPr>
                <a:defRPr/>
              </a:pPr>
              <a:t>‹#›</a:t>
            </a:fld>
            <a:endParaRPr lang="ja-JP" altLang="en-US"/>
          </a:p>
        </p:txBody>
      </p:sp>
      <p:sp>
        <p:nvSpPr>
          <p:cNvPr id="7" name="Rectangle 15"/>
          <p:cNvSpPr>
            <a:spLocks noGrp="1" noChangeArrowheads="1"/>
          </p:cNvSpPr>
          <p:nvPr>
            <p:ph type="dt" sz="half" idx="12"/>
          </p:nvPr>
        </p:nvSpPr>
        <p:spPr>
          <a:ln/>
        </p:spPr>
        <p:txBody>
          <a:bodyPr/>
          <a:lstStyle>
            <a:lvl1pPr>
              <a:defRPr/>
            </a:lvl1pPr>
          </a:lstStyle>
          <a:p>
            <a:pPr>
              <a:defRPr/>
            </a:pPr>
            <a:fld id="{8BC4E2F6-69E5-4670-816C-93C9FBCB3DDC}" type="datetimeFigureOut">
              <a:rPr lang="ja-JP" altLang="en-US" smtClean="0"/>
              <a:pPr>
                <a:defRPr/>
              </a:pPr>
              <a:t>2022/2/9</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グループ化 26"/>
          <p:cNvGrpSpPr/>
          <p:nvPr userDrawn="1"/>
        </p:nvGrpSpPr>
        <p:grpSpPr>
          <a:xfrm>
            <a:off x="0" y="404664"/>
            <a:ext cx="9144000" cy="72008"/>
            <a:chOff x="0" y="3140968"/>
            <a:chExt cx="9144000" cy="72008"/>
          </a:xfrm>
        </p:grpSpPr>
        <p:cxnSp>
          <p:nvCxnSpPr>
            <p:cNvPr id="28" name="直線コネクタ 27"/>
            <p:cNvCxnSpPr/>
            <p:nvPr userDrawn="1"/>
          </p:nvCxnSpPr>
          <p:spPr bwMode="auto">
            <a:xfrm>
              <a:off x="0" y="3140968"/>
              <a:ext cx="9144000"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cxnSp>
          <p:nvCxnSpPr>
            <p:cNvPr id="29" name="直線コネクタ 28"/>
            <p:cNvCxnSpPr/>
            <p:nvPr userDrawn="1"/>
          </p:nvCxnSpPr>
          <p:spPr bwMode="auto">
            <a:xfrm>
              <a:off x="0" y="3177251"/>
              <a:ext cx="9144000"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30" name="直線コネクタ 29"/>
            <p:cNvCxnSpPr/>
            <p:nvPr userDrawn="1"/>
          </p:nvCxnSpPr>
          <p:spPr bwMode="auto">
            <a:xfrm>
              <a:off x="0" y="3212976"/>
              <a:ext cx="91440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sp>
        <p:nvSpPr>
          <p:cNvPr id="479241" name="Freeform 9"/>
          <p:cNvSpPr>
            <a:spLocks/>
          </p:cNvSpPr>
          <p:nvPr/>
        </p:nvSpPr>
        <p:spPr bwMode="auto">
          <a:xfrm>
            <a:off x="6110456" y="62912"/>
            <a:ext cx="146050" cy="127000"/>
          </a:xfrm>
          <a:custGeom>
            <a:avLst/>
            <a:gdLst/>
            <a:ahLst/>
            <a:cxnLst>
              <a:cxn ang="0">
                <a:pos x="176" y="400"/>
              </a:cxn>
              <a:cxn ang="0">
                <a:pos x="310" y="244"/>
              </a:cxn>
              <a:cxn ang="0">
                <a:pos x="0" y="244"/>
              </a:cxn>
              <a:cxn ang="0">
                <a:pos x="0" y="154"/>
              </a:cxn>
              <a:cxn ang="0">
                <a:pos x="310" y="154"/>
              </a:cxn>
              <a:cxn ang="0">
                <a:pos x="176" y="0"/>
              </a:cxn>
              <a:cxn ang="0">
                <a:pos x="284" y="0"/>
              </a:cxn>
              <a:cxn ang="0">
                <a:pos x="458" y="200"/>
              </a:cxn>
              <a:cxn ang="0">
                <a:pos x="284" y="400"/>
              </a:cxn>
              <a:cxn ang="0">
                <a:pos x="176" y="400"/>
              </a:cxn>
            </a:cxnLst>
            <a:rect l="0" t="0" r="r" b="b"/>
            <a:pathLst>
              <a:path w="458" h="400">
                <a:moveTo>
                  <a:pt x="176" y="400"/>
                </a:moveTo>
                <a:lnTo>
                  <a:pt x="310" y="244"/>
                </a:lnTo>
                <a:lnTo>
                  <a:pt x="0" y="244"/>
                </a:lnTo>
                <a:lnTo>
                  <a:pt x="0" y="154"/>
                </a:lnTo>
                <a:lnTo>
                  <a:pt x="310" y="154"/>
                </a:lnTo>
                <a:lnTo>
                  <a:pt x="176" y="0"/>
                </a:lnTo>
                <a:lnTo>
                  <a:pt x="284" y="0"/>
                </a:lnTo>
                <a:lnTo>
                  <a:pt x="458" y="200"/>
                </a:lnTo>
                <a:lnTo>
                  <a:pt x="284" y="400"/>
                </a:lnTo>
                <a:lnTo>
                  <a:pt x="176" y="400"/>
                </a:lnTo>
                <a:close/>
              </a:path>
            </a:pathLst>
          </a:custGeom>
          <a:solidFill>
            <a:schemeClr val="tx1"/>
          </a:solidFill>
          <a:ln w="9525">
            <a:noFill/>
            <a:round/>
            <a:headEnd/>
            <a:tailEnd/>
          </a:ln>
        </p:spPr>
        <p:txBody>
          <a:bodyPr/>
          <a:lstStyle/>
          <a:p>
            <a:pPr fontAlgn="auto">
              <a:spcBef>
                <a:spcPts val="0"/>
              </a:spcBef>
              <a:spcAft>
                <a:spcPts val="0"/>
              </a:spcAft>
              <a:defRPr/>
            </a:pPr>
            <a:endParaRPr lang="ja-JP" altLang="en-US">
              <a:latin typeface="+mn-lt"/>
              <a:ea typeface="+mn-ea"/>
            </a:endParaRPr>
          </a:p>
        </p:txBody>
      </p:sp>
      <p:sp>
        <p:nvSpPr>
          <p:cNvPr id="479242" name="Text Box 10"/>
          <p:cNvSpPr txBox="1">
            <a:spLocks noChangeArrowheads="1"/>
          </p:cNvSpPr>
          <p:nvPr/>
        </p:nvSpPr>
        <p:spPr bwMode="auto">
          <a:xfrm>
            <a:off x="6012160" y="182611"/>
            <a:ext cx="2520280" cy="246221"/>
          </a:xfrm>
          <a:prstGeom prst="rect">
            <a:avLst/>
          </a:prstGeom>
          <a:noFill/>
          <a:ln w="12700" algn="ctr">
            <a:noFill/>
            <a:miter lim="800000"/>
            <a:headEnd/>
            <a:tailEnd/>
          </a:ln>
          <a:effectLst/>
        </p:spPr>
        <p:txBody>
          <a:bodyPr wrap="square">
            <a:spAutoFit/>
          </a:bodyPr>
          <a:lstStyle/>
          <a:p>
            <a:pPr fontAlgn="auto">
              <a:spcBef>
                <a:spcPts val="0"/>
              </a:spcBef>
              <a:spcAft>
                <a:spcPts val="0"/>
              </a:spcAft>
              <a:defRPr/>
            </a:pPr>
            <a:r>
              <a:rPr lang="en-US" altLang="ja-JP" sz="1000" b="1" dirty="0">
                <a:solidFill>
                  <a:schemeClr val="tx1"/>
                </a:solidFill>
                <a:latin typeface="+mn-lt"/>
                <a:ea typeface="+mn-ea"/>
              </a:rPr>
              <a:t>http://ime.info.hiroshima-cu.ac.jp/</a:t>
            </a:r>
          </a:p>
        </p:txBody>
      </p:sp>
      <p:sp>
        <p:nvSpPr>
          <p:cNvPr id="479248" name="Rectangle 16"/>
          <p:cNvSpPr>
            <a:spLocks noGrp="1" noChangeArrowheads="1"/>
          </p:cNvSpPr>
          <p:nvPr>
            <p:ph type="ftr" sz="quarter" idx="3"/>
          </p:nvPr>
        </p:nvSpPr>
        <p:spPr bwMode="auto">
          <a:xfrm>
            <a:off x="0" y="48"/>
            <a:ext cx="3929063"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000" b="1">
                <a:solidFill>
                  <a:schemeClr val="tx1"/>
                </a:solidFill>
                <a:latin typeface="+mn-lt"/>
                <a:ea typeface="+mn-ea"/>
              </a:defRPr>
            </a:lvl1pPr>
          </a:lstStyle>
          <a:p>
            <a:pPr>
              <a:defRPr/>
            </a:pPr>
            <a:endParaRPr lang="ja-JP" altLang="en-US" dirty="0"/>
          </a:p>
        </p:txBody>
      </p:sp>
      <p:sp>
        <p:nvSpPr>
          <p:cNvPr id="479249" name="Rectangle 17"/>
          <p:cNvSpPr>
            <a:spLocks noGrp="1" noChangeArrowheads="1"/>
          </p:cNvSpPr>
          <p:nvPr>
            <p:ph type="sldNum" sz="quarter" idx="4"/>
          </p:nvPr>
        </p:nvSpPr>
        <p:spPr bwMode="auto">
          <a:xfrm>
            <a:off x="4071938" y="99488"/>
            <a:ext cx="1000125"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b="1" smtClean="0">
                <a:solidFill>
                  <a:schemeClr val="tx1"/>
                </a:solidFill>
                <a:latin typeface="+mn-lt"/>
                <a:ea typeface="+mn-ea"/>
              </a:defRPr>
            </a:lvl1pPr>
          </a:lstStyle>
          <a:p>
            <a:pPr>
              <a:defRPr/>
            </a:pPr>
            <a:fld id="{3576F30B-F367-4DFC-95FE-32BA78DC264B}" type="slidenum">
              <a:rPr lang="ja-JP" altLang="en-US" smtClean="0"/>
              <a:pPr>
                <a:defRPr/>
              </a:pPr>
              <a:t>‹#›</a:t>
            </a:fld>
            <a:endParaRPr lang="ja-JP" altLang="en-US"/>
          </a:p>
        </p:txBody>
      </p:sp>
      <p:sp>
        <p:nvSpPr>
          <p:cNvPr id="479247" name="Rectangle 15"/>
          <p:cNvSpPr>
            <a:spLocks noGrp="1" noChangeArrowheads="1"/>
          </p:cNvSpPr>
          <p:nvPr>
            <p:ph type="dt" sz="half" idx="2"/>
          </p:nvPr>
        </p:nvSpPr>
        <p:spPr bwMode="auto">
          <a:xfrm>
            <a:off x="0" y="214361"/>
            <a:ext cx="3929063" cy="214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000" b="1" smtClean="0">
                <a:solidFill>
                  <a:schemeClr val="tx1"/>
                </a:solidFill>
                <a:latin typeface="+mn-lt"/>
                <a:ea typeface="+mn-ea"/>
              </a:defRPr>
            </a:lvl1pPr>
          </a:lstStyle>
          <a:p>
            <a:pPr>
              <a:defRPr/>
            </a:pPr>
            <a:fld id="{0F4350F4-C3B1-46D8-8B6E-9DA37E672316}" type="datetimeFigureOut">
              <a:rPr lang="ja-JP" altLang="en-US" smtClean="0"/>
              <a:pPr>
                <a:defRPr/>
              </a:pPr>
              <a:t>2022/2/9</a:t>
            </a:fld>
            <a:endParaRPr lang="ja-JP" altLang="en-US"/>
          </a:p>
        </p:txBody>
      </p:sp>
      <p:sp>
        <p:nvSpPr>
          <p:cNvPr id="479243" name="Text Box 11"/>
          <p:cNvSpPr txBox="1">
            <a:spLocks noChangeArrowheads="1"/>
          </p:cNvSpPr>
          <p:nvPr/>
        </p:nvSpPr>
        <p:spPr bwMode="auto">
          <a:xfrm>
            <a:off x="6399030" y="48"/>
            <a:ext cx="2349434" cy="246221"/>
          </a:xfrm>
          <a:prstGeom prst="rect">
            <a:avLst/>
          </a:prstGeom>
          <a:noFill/>
          <a:ln w="12700" algn="ctr">
            <a:noFill/>
            <a:miter lim="800000"/>
            <a:headEnd/>
            <a:tailEnd/>
          </a:ln>
          <a:effectLst/>
        </p:spPr>
        <p:txBody>
          <a:bodyPr wrap="square">
            <a:spAutoFit/>
          </a:bodyPr>
          <a:lstStyle/>
          <a:p>
            <a:pPr fontAlgn="auto">
              <a:spcBef>
                <a:spcPts val="0"/>
              </a:spcBef>
              <a:spcAft>
                <a:spcPts val="0"/>
              </a:spcAft>
              <a:defRPr/>
            </a:pPr>
            <a:r>
              <a:rPr lang="en-US" altLang="ja-JP" sz="1000" dirty="0">
                <a:solidFill>
                  <a:schemeClr val="tx1"/>
                </a:solidFill>
                <a:latin typeface="+mn-lt"/>
                <a:ea typeface="+mn-ea"/>
              </a:rPr>
              <a:t>IMECG Lab, Hiroshima City University</a:t>
            </a:r>
          </a:p>
        </p:txBody>
      </p:sp>
      <p:sp>
        <p:nvSpPr>
          <p:cNvPr id="1036" name="テキスト プレースホルダ 13"/>
          <p:cNvSpPr>
            <a:spLocks noGrp="1"/>
          </p:cNvSpPr>
          <p:nvPr>
            <p:ph type="body" idx="1"/>
          </p:nvPr>
        </p:nvSpPr>
        <p:spPr bwMode="auto">
          <a:xfrm>
            <a:off x="251520" y="548680"/>
            <a:ext cx="8640960"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8" name="Freeform 9"/>
          <p:cNvSpPr>
            <a:spLocks/>
          </p:cNvSpPr>
          <p:nvPr/>
        </p:nvSpPr>
        <p:spPr bwMode="auto">
          <a:xfrm>
            <a:off x="6290288" y="62912"/>
            <a:ext cx="146050" cy="127000"/>
          </a:xfrm>
          <a:custGeom>
            <a:avLst/>
            <a:gdLst/>
            <a:ahLst/>
            <a:cxnLst>
              <a:cxn ang="0">
                <a:pos x="176" y="400"/>
              </a:cxn>
              <a:cxn ang="0">
                <a:pos x="310" y="244"/>
              </a:cxn>
              <a:cxn ang="0">
                <a:pos x="0" y="244"/>
              </a:cxn>
              <a:cxn ang="0">
                <a:pos x="0" y="154"/>
              </a:cxn>
              <a:cxn ang="0">
                <a:pos x="310" y="154"/>
              </a:cxn>
              <a:cxn ang="0">
                <a:pos x="176" y="0"/>
              </a:cxn>
              <a:cxn ang="0">
                <a:pos x="284" y="0"/>
              </a:cxn>
              <a:cxn ang="0">
                <a:pos x="458" y="200"/>
              </a:cxn>
              <a:cxn ang="0">
                <a:pos x="284" y="400"/>
              </a:cxn>
              <a:cxn ang="0">
                <a:pos x="176" y="400"/>
              </a:cxn>
            </a:cxnLst>
            <a:rect l="0" t="0" r="r" b="b"/>
            <a:pathLst>
              <a:path w="458" h="400">
                <a:moveTo>
                  <a:pt x="176" y="400"/>
                </a:moveTo>
                <a:lnTo>
                  <a:pt x="310" y="244"/>
                </a:lnTo>
                <a:lnTo>
                  <a:pt x="0" y="244"/>
                </a:lnTo>
                <a:lnTo>
                  <a:pt x="0" y="154"/>
                </a:lnTo>
                <a:lnTo>
                  <a:pt x="310" y="154"/>
                </a:lnTo>
                <a:lnTo>
                  <a:pt x="176" y="0"/>
                </a:lnTo>
                <a:lnTo>
                  <a:pt x="284" y="0"/>
                </a:lnTo>
                <a:lnTo>
                  <a:pt x="458" y="200"/>
                </a:lnTo>
                <a:lnTo>
                  <a:pt x="284" y="400"/>
                </a:lnTo>
                <a:lnTo>
                  <a:pt x="176" y="400"/>
                </a:lnTo>
                <a:close/>
              </a:path>
            </a:pathLst>
          </a:custGeom>
          <a:solidFill>
            <a:schemeClr val="tx1"/>
          </a:solidFill>
          <a:ln w="9525">
            <a:noFill/>
            <a:round/>
            <a:headEnd/>
            <a:tailEnd/>
          </a:ln>
        </p:spPr>
        <p:txBody>
          <a:bodyPr/>
          <a:lstStyle/>
          <a:p>
            <a:pPr fontAlgn="auto">
              <a:spcBef>
                <a:spcPts val="0"/>
              </a:spcBef>
              <a:spcAft>
                <a:spcPts val="0"/>
              </a:spcAft>
              <a:defRPr/>
            </a:pPr>
            <a:endParaRPr lang="ja-JP" altLang="en-US">
              <a:latin typeface="+mn-lt"/>
              <a:ea typeface="+mn-ea"/>
            </a:endParaRPr>
          </a:p>
        </p:txBody>
      </p:sp>
      <p:sp>
        <p:nvSpPr>
          <p:cNvPr id="1033" name="Rectangle 13"/>
          <p:cNvSpPr>
            <a:spLocks noGrp="1" noChangeArrowheads="1"/>
          </p:cNvSpPr>
          <p:nvPr>
            <p:ph type="title"/>
          </p:nvPr>
        </p:nvSpPr>
        <p:spPr bwMode="auto">
          <a:xfrm>
            <a:off x="251520" y="5517232"/>
            <a:ext cx="8640960" cy="1071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grpSp>
        <p:nvGrpSpPr>
          <p:cNvPr id="8" name="グループ化 7"/>
          <p:cNvGrpSpPr/>
          <p:nvPr userDrawn="1"/>
        </p:nvGrpSpPr>
        <p:grpSpPr>
          <a:xfrm>
            <a:off x="8745710" y="-43"/>
            <a:ext cx="395536" cy="402922"/>
            <a:chOff x="9621838" y="2052638"/>
            <a:chExt cx="1530351" cy="1558926"/>
          </a:xfrm>
        </p:grpSpPr>
        <p:sp>
          <p:nvSpPr>
            <p:cNvPr id="5" name="Freeform 5"/>
            <p:cNvSpPr>
              <a:spLocks/>
            </p:cNvSpPr>
            <p:nvPr userDrawn="1"/>
          </p:nvSpPr>
          <p:spPr bwMode="auto">
            <a:xfrm>
              <a:off x="10553701" y="2052638"/>
              <a:ext cx="447675" cy="1004888"/>
            </a:xfrm>
            <a:custGeom>
              <a:avLst/>
              <a:gdLst>
                <a:gd name="T0" fmla="*/ 4 w 119"/>
                <a:gd name="T1" fmla="*/ 219 h 267"/>
                <a:gd name="T2" fmla="*/ 4 w 119"/>
                <a:gd name="T3" fmla="*/ 178 h 267"/>
                <a:gd name="T4" fmla="*/ 24 w 119"/>
                <a:gd name="T5" fmla="*/ 15 h 267"/>
                <a:gd name="T6" fmla="*/ 80 w 119"/>
                <a:gd name="T7" fmla="*/ 0 h 267"/>
                <a:gd name="T8" fmla="*/ 16 w 119"/>
                <a:gd name="T9" fmla="*/ 183 h 267"/>
                <a:gd name="T10" fmla="*/ 11 w 119"/>
                <a:gd name="T11" fmla="*/ 215 h 267"/>
                <a:gd name="T12" fmla="*/ 41 w 119"/>
                <a:gd name="T13" fmla="*/ 228 h 267"/>
                <a:gd name="T14" fmla="*/ 119 w 119"/>
                <a:gd name="T15" fmla="*/ 245 h 267"/>
                <a:gd name="T16" fmla="*/ 97 w 119"/>
                <a:gd name="T17" fmla="*/ 267 h 267"/>
                <a:gd name="T18" fmla="*/ 39 w 119"/>
                <a:gd name="T19" fmla="*/ 241 h 267"/>
                <a:gd name="T20" fmla="*/ 4 w 119"/>
                <a:gd name="T21" fmla="*/ 21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267">
                  <a:moveTo>
                    <a:pt x="4" y="219"/>
                  </a:moveTo>
                  <a:cubicBezTo>
                    <a:pt x="0" y="212"/>
                    <a:pt x="1" y="204"/>
                    <a:pt x="4" y="178"/>
                  </a:cubicBezTo>
                  <a:cubicBezTo>
                    <a:pt x="24" y="15"/>
                    <a:pt x="24" y="15"/>
                    <a:pt x="24" y="15"/>
                  </a:cubicBezTo>
                  <a:cubicBezTo>
                    <a:pt x="80" y="0"/>
                    <a:pt x="80" y="0"/>
                    <a:pt x="80" y="0"/>
                  </a:cubicBezTo>
                  <a:cubicBezTo>
                    <a:pt x="80" y="0"/>
                    <a:pt x="80" y="0"/>
                    <a:pt x="16" y="183"/>
                  </a:cubicBezTo>
                  <a:cubicBezTo>
                    <a:pt x="9" y="203"/>
                    <a:pt x="9" y="210"/>
                    <a:pt x="11" y="215"/>
                  </a:cubicBezTo>
                  <a:cubicBezTo>
                    <a:pt x="14" y="219"/>
                    <a:pt x="20" y="223"/>
                    <a:pt x="41" y="228"/>
                  </a:cubicBezTo>
                  <a:cubicBezTo>
                    <a:pt x="119" y="245"/>
                    <a:pt x="119" y="245"/>
                    <a:pt x="119" y="245"/>
                  </a:cubicBezTo>
                  <a:cubicBezTo>
                    <a:pt x="97" y="267"/>
                    <a:pt x="97" y="267"/>
                    <a:pt x="97" y="267"/>
                  </a:cubicBezTo>
                  <a:cubicBezTo>
                    <a:pt x="97" y="267"/>
                    <a:pt x="97" y="267"/>
                    <a:pt x="39" y="241"/>
                  </a:cubicBezTo>
                  <a:cubicBezTo>
                    <a:pt x="16" y="230"/>
                    <a:pt x="8" y="227"/>
                    <a:pt x="4" y="219"/>
                  </a:cubicBezTo>
                  <a:close/>
                </a:path>
              </a:pathLst>
            </a:custGeom>
            <a:solidFill>
              <a:srgbClr val="D4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Freeform 6"/>
            <p:cNvSpPr>
              <a:spLocks/>
            </p:cNvSpPr>
            <p:nvPr userDrawn="1"/>
          </p:nvSpPr>
          <p:spPr bwMode="auto">
            <a:xfrm>
              <a:off x="10191751" y="2952751"/>
              <a:ext cx="960438" cy="658813"/>
            </a:xfrm>
            <a:custGeom>
              <a:avLst/>
              <a:gdLst>
                <a:gd name="T0" fmla="*/ 88 w 255"/>
                <a:gd name="T1" fmla="*/ 0 h 175"/>
                <a:gd name="T2" fmla="*/ 124 w 255"/>
                <a:gd name="T3" fmla="*/ 21 h 175"/>
                <a:gd name="T4" fmla="*/ 255 w 255"/>
                <a:gd name="T5" fmla="*/ 119 h 175"/>
                <a:gd name="T6" fmla="*/ 240 w 255"/>
                <a:gd name="T7" fmla="*/ 175 h 175"/>
                <a:gd name="T8" fmla="*/ 113 w 255"/>
                <a:gd name="T9" fmla="*/ 29 h 175"/>
                <a:gd name="T10" fmla="*/ 88 w 255"/>
                <a:gd name="T11" fmla="*/ 9 h 175"/>
                <a:gd name="T12" fmla="*/ 62 w 255"/>
                <a:gd name="T13" fmla="*/ 28 h 175"/>
                <a:gd name="T14" fmla="*/ 8 w 255"/>
                <a:gd name="T15" fmla="*/ 86 h 175"/>
                <a:gd name="T16" fmla="*/ 0 w 255"/>
                <a:gd name="T17" fmla="*/ 57 h 175"/>
                <a:gd name="T18" fmla="*/ 52 w 255"/>
                <a:gd name="T19" fmla="*/ 20 h 175"/>
                <a:gd name="T20" fmla="*/ 88 w 255"/>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75">
                  <a:moveTo>
                    <a:pt x="88" y="0"/>
                  </a:moveTo>
                  <a:cubicBezTo>
                    <a:pt x="96" y="0"/>
                    <a:pt x="103" y="5"/>
                    <a:pt x="124" y="21"/>
                  </a:cubicBezTo>
                  <a:cubicBezTo>
                    <a:pt x="255" y="119"/>
                    <a:pt x="255" y="119"/>
                    <a:pt x="255" y="119"/>
                  </a:cubicBezTo>
                  <a:cubicBezTo>
                    <a:pt x="240" y="175"/>
                    <a:pt x="240" y="175"/>
                    <a:pt x="240" y="175"/>
                  </a:cubicBezTo>
                  <a:cubicBezTo>
                    <a:pt x="240" y="175"/>
                    <a:pt x="240" y="175"/>
                    <a:pt x="113" y="29"/>
                  </a:cubicBezTo>
                  <a:cubicBezTo>
                    <a:pt x="99" y="12"/>
                    <a:pt x="94" y="9"/>
                    <a:pt x="88" y="9"/>
                  </a:cubicBezTo>
                  <a:cubicBezTo>
                    <a:pt x="83" y="9"/>
                    <a:pt x="77" y="12"/>
                    <a:pt x="62" y="28"/>
                  </a:cubicBezTo>
                  <a:cubicBezTo>
                    <a:pt x="8" y="86"/>
                    <a:pt x="8" y="86"/>
                    <a:pt x="8" y="86"/>
                  </a:cubicBezTo>
                  <a:cubicBezTo>
                    <a:pt x="0" y="57"/>
                    <a:pt x="0" y="57"/>
                    <a:pt x="0" y="57"/>
                  </a:cubicBezTo>
                  <a:cubicBezTo>
                    <a:pt x="0" y="57"/>
                    <a:pt x="0" y="57"/>
                    <a:pt x="52" y="20"/>
                  </a:cubicBezTo>
                  <a:cubicBezTo>
                    <a:pt x="73" y="5"/>
                    <a:pt x="80" y="0"/>
                    <a:pt x="88" y="0"/>
                  </a:cubicBezTo>
                  <a:close/>
                </a:path>
              </a:pathLst>
            </a:custGeom>
            <a:solidFill>
              <a:srgbClr val="58A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7"/>
            <p:cNvSpPr>
              <a:spLocks/>
            </p:cNvSpPr>
            <p:nvPr userDrawn="1"/>
          </p:nvSpPr>
          <p:spPr bwMode="auto">
            <a:xfrm>
              <a:off x="9621838" y="2451101"/>
              <a:ext cx="874713" cy="746125"/>
            </a:xfrm>
            <a:custGeom>
              <a:avLst/>
              <a:gdLst>
                <a:gd name="T0" fmla="*/ 228 w 232"/>
                <a:gd name="T1" fmla="*/ 113 h 198"/>
                <a:gd name="T2" fmla="*/ 192 w 232"/>
                <a:gd name="T3" fmla="*/ 133 h 198"/>
                <a:gd name="T4" fmla="*/ 41 w 232"/>
                <a:gd name="T5" fmla="*/ 198 h 198"/>
                <a:gd name="T6" fmla="*/ 0 w 232"/>
                <a:gd name="T7" fmla="*/ 157 h 198"/>
                <a:gd name="T8" fmla="*/ 191 w 232"/>
                <a:gd name="T9" fmla="*/ 120 h 198"/>
                <a:gd name="T10" fmla="*/ 220 w 232"/>
                <a:gd name="T11" fmla="*/ 109 h 198"/>
                <a:gd name="T12" fmla="*/ 217 w 232"/>
                <a:gd name="T13" fmla="*/ 77 h 198"/>
                <a:gd name="T14" fmla="*/ 193 w 232"/>
                <a:gd name="T15" fmla="*/ 0 h 198"/>
                <a:gd name="T16" fmla="*/ 223 w 232"/>
                <a:gd name="T17" fmla="*/ 8 h 198"/>
                <a:gd name="T18" fmla="*/ 229 w 232"/>
                <a:gd name="T19" fmla="*/ 72 h 198"/>
                <a:gd name="T20" fmla="*/ 228 w 232"/>
                <a:gd name="T21" fmla="*/ 11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98">
                  <a:moveTo>
                    <a:pt x="228" y="113"/>
                  </a:moveTo>
                  <a:cubicBezTo>
                    <a:pt x="224" y="120"/>
                    <a:pt x="216" y="123"/>
                    <a:pt x="192" y="133"/>
                  </a:cubicBezTo>
                  <a:cubicBezTo>
                    <a:pt x="41" y="198"/>
                    <a:pt x="41" y="198"/>
                    <a:pt x="41" y="198"/>
                  </a:cubicBezTo>
                  <a:cubicBezTo>
                    <a:pt x="0" y="157"/>
                    <a:pt x="0" y="157"/>
                    <a:pt x="0" y="157"/>
                  </a:cubicBezTo>
                  <a:cubicBezTo>
                    <a:pt x="0" y="157"/>
                    <a:pt x="0" y="157"/>
                    <a:pt x="191" y="120"/>
                  </a:cubicBezTo>
                  <a:cubicBezTo>
                    <a:pt x="212" y="116"/>
                    <a:pt x="218" y="114"/>
                    <a:pt x="220" y="109"/>
                  </a:cubicBezTo>
                  <a:cubicBezTo>
                    <a:pt x="223" y="104"/>
                    <a:pt x="223" y="97"/>
                    <a:pt x="217" y="77"/>
                  </a:cubicBezTo>
                  <a:cubicBezTo>
                    <a:pt x="193" y="0"/>
                    <a:pt x="193" y="0"/>
                    <a:pt x="193" y="0"/>
                  </a:cubicBezTo>
                  <a:cubicBezTo>
                    <a:pt x="223" y="8"/>
                    <a:pt x="223" y="8"/>
                    <a:pt x="223" y="8"/>
                  </a:cubicBezTo>
                  <a:cubicBezTo>
                    <a:pt x="223" y="8"/>
                    <a:pt x="223" y="8"/>
                    <a:pt x="229" y="72"/>
                  </a:cubicBezTo>
                  <a:cubicBezTo>
                    <a:pt x="231" y="97"/>
                    <a:pt x="232" y="106"/>
                    <a:pt x="228" y="113"/>
                  </a:cubicBezTo>
                  <a:close/>
                </a:path>
              </a:pathLst>
            </a:custGeom>
            <a:solidFill>
              <a:srgbClr val="53A2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正方形/長方形 8"/>
          <p:cNvSpPr/>
          <p:nvPr userDrawn="1"/>
        </p:nvSpPr>
        <p:spPr bwMode="auto">
          <a:xfrm>
            <a:off x="251520" y="5517232"/>
            <a:ext cx="8640960" cy="1080120"/>
          </a:xfrm>
          <a:prstGeom prst="rect">
            <a:avLst/>
          </a:prstGeom>
          <a:noFill/>
          <a:ln w="1270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32" name="正方形/長方形 31"/>
          <p:cNvSpPr/>
          <p:nvPr userDrawn="1"/>
        </p:nvSpPr>
        <p:spPr bwMode="auto">
          <a:xfrm>
            <a:off x="216187" y="5480557"/>
            <a:ext cx="8712968" cy="1152128"/>
          </a:xfrm>
          <a:prstGeom prst="rect">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33" name="正方形/長方形 32"/>
          <p:cNvSpPr/>
          <p:nvPr userDrawn="1"/>
        </p:nvSpPr>
        <p:spPr bwMode="auto">
          <a:xfrm>
            <a:off x="179512" y="5445224"/>
            <a:ext cx="8784976" cy="1224136"/>
          </a:xfrm>
          <a:prstGeom prst="rect">
            <a:avLst/>
          </a:prstGeom>
          <a:noFill/>
          <a:ln w="127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1" fontAlgn="base" hangingPunct="1">
        <a:spcBef>
          <a:spcPct val="0"/>
        </a:spcBef>
        <a:spcAft>
          <a:spcPct val="0"/>
        </a:spcAft>
        <a:defRPr kumimoji="1" sz="3200" b="1">
          <a:solidFill>
            <a:schemeClr val="tx1"/>
          </a:solidFill>
          <a:latin typeface="+mj-lt"/>
          <a:ea typeface="+mj-ea"/>
          <a:cs typeface="+mj-cs"/>
        </a:defRPr>
      </a:lvl1pPr>
      <a:lvl2pPr algn="l" rtl="0" eaLnBrk="1" fontAlgn="base" hangingPunct="1">
        <a:spcBef>
          <a:spcPct val="0"/>
        </a:spcBef>
        <a:spcAft>
          <a:spcPct val="0"/>
        </a:spcAft>
        <a:defRPr kumimoji="1" sz="3200" b="1">
          <a:solidFill>
            <a:schemeClr val="bg1"/>
          </a:solidFill>
          <a:latin typeface="Arial" charset="0"/>
          <a:ea typeface="ＭＳ Ｐゴシック" pitchFamily="50" charset="-128"/>
        </a:defRPr>
      </a:lvl2pPr>
      <a:lvl3pPr algn="l" rtl="0" eaLnBrk="1" fontAlgn="base" hangingPunct="1">
        <a:spcBef>
          <a:spcPct val="0"/>
        </a:spcBef>
        <a:spcAft>
          <a:spcPct val="0"/>
        </a:spcAft>
        <a:defRPr kumimoji="1" sz="3200" b="1">
          <a:solidFill>
            <a:schemeClr val="bg1"/>
          </a:solidFill>
          <a:latin typeface="Arial" charset="0"/>
          <a:ea typeface="ＭＳ Ｐゴシック" pitchFamily="50" charset="-128"/>
        </a:defRPr>
      </a:lvl3pPr>
      <a:lvl4pPr algn="l" rtl="0" eaLnBrk="1" fontAlgn="base" hangingPunct="1">
        <a:spcBef>
          <a:spcPct val="0"/>
        </a:spcBef>
        <a:spcAft>
          <a:spcPct val="0"/>
        </a:spcAft>
        <a:defRPr kumimoji="1" sz="3200" b="1">
          <a:solidFill>
            <a:schemeClr val="bg1"/>
          </a:solidFill>
          <a:latin typeface="Arial" charset="0"/>
          <a:ea typeface="ＭＳ Ｐゴシック" pitchFamily="50" charset="-128"/>
        </a:defRPr>
      </a:lvl4pPr>
      <a:lvl5pPr algn="l" rtl="0" eaLnBrk="1" fontAlgn="base" hangingPunct="1">
        <a:spcBef>
          <a:spcPct val="0"/>
        </a:spcBef>
        <a:spcAft>
          <a:spcPct val="0"/>
        </a:spcAft>
        <a:defRPr kumimoji="1" sz="3200" b="1">
          <a:solidFill>
            <a:schemeClr val="bg1"/>
          </a:solidFill>
          <a:latin typeface="Arial" charset="0"/>
          <a:ea typeface="ＭＳ Ｐゴシック" pitchFamily="50" charset="-128"/>
        </a:defRPr>
      </a:lvl5pPr>
      <a:lvl6pPr marL="457200" algn="ctr" rtl="0" eaLnBrk="1" fontAlgn="base" hangingPunct="1">
        <a:spcBef>
          <a:spcPct val="0"/>
        </a:spcBef>
        <a:spcAft>
          <a:spcPct val="0"/>
        </a:spcAft>
        <a:defRPr kumimoji="1" sz="3200" b="1">
          <a:solidFill>
            <a:schemeClr val="bg1"/>
          </a:solidFill>
          <a:latin typeface="Arial" charset="0"/>
          <a:ea typeface="ＭＳ Ｐゴシック" pitchFamily="50" charset="-128"/>
        </a:defRPr>
      </a:lvl6pPr>
      <a:lvl7pPr marL="914400" algn="ctr" rtl="0" eaLnBrk="1" fontAlgn="base" hangingPunct="1">
        <a:spcBef>
          <a:spcPct val="0"/>
        </a:spcBef>
        <a:spcAft>
          <a:spcPct val="0"/>
        </a:spcAft>
        <a:defRPr kumimoji="1" sz="3200" b="1">
          <a:solidFill>
            <a:schemeClr val="bg1"/>
          </a:solidFill>
          <a:latin typeface="Arial" charset="0"/>
          <a:ea typeface="ＭＳ Ｐゴシック" pitchFamily="50" charset="-128"/>
        </a:defRPr>
      </a:lvl7pPr>
      <a:lvl8pPr marL="1371600" algn="ctr" rtl="0" eaLnBrk="1" fontAlgn="base" hangingPunct="1">
        <a:spcBef>
          <a:spcPct val="0"/>
        </a:spcBef>
        <a:spcAft>
          <a:spcPct val="0"/>
        </a:spcAft>
        <a:defRPr kumimoji="1" sz="3200" b="1">
          <a:solidFill>
            <a:schemeClr val="bg1"/>
          </a:solidFill>
          <a:latin typeface="Arial" charset="0"/>
          <a:ea typeface="ＭＳ Ｐゴシック" pitchFamily="50" charset="-128"/>
        </a:defRPr>
      </a:lvl8pPr>
      <a:lvl9pPr marL="1828800" algn="ctr" rtl="0" eaLnBrk="1" fontAlgn="base" hangingPunct="1">
        <a:spcBef>
          <a:spcPct val="0"/>
        </a:spcBef>
        <a:spcAft>
          <a:spcPct val="0"/>
        </a:spcAft>
        <a:defRPr kumimoji="1" sz="3200" b="1">
          <a:solidFill>
            <a:schemeClr val="bg1"/>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sz="quarter"/>
          </p:nvPr>
        </p:nvSpPr>
        <p:spPr/>
        <p:txBody>
          <a:bodyPr/>
          <a:lstStyle/>
          <a:p>
            <a:r>
              <a:rPr lang="en-US" altLang="ja-JP" dirty="0"/>
              <a:t>Color exaggeration for dichromats using weighted edge</a:t>
            </a:r>
            <a:endParaRPr lang="ja-JP" altLang="en-US" dirty="0"/>
          </a:p>
        </p:txBody>
      </p:sp>
      <p:sp>
        <p:nvSpPr>
          <p:cNvPr id="3" name="サブタイトル 2"/>
          <p:cNvSpPr>
            <a:spLocks noGrp="1"/>
          </p:cNvSpPr>
          <p:nvPr>
            <p:ph type="subTitle" sz="quarter" idx="1"/>
          </p:nvPr>
        </p:nvSpPr>
        <p:spPr/>
        <p:txBody>
          <a:bodyPr/>
          <a:lstStyle/>
          <a:p>
            <a:r>
              <a:rPr kumimoji="1" lang="en-US" altLang="ja-JP" dirty="0"/>
              <a:t>Daisuke Miyazaki</a:t>
            </a:r>
          </a:p>
          <a:p>
            <a:r>
              <a:rPr lang="en-US" altLang="ja-JP" dirty="0" err="1"/>
              <a:t>Harumichi</a:t>
            </a:r>
            <a:r>
              <a:rPr lang="en-US" altLang="ja-JP" dirty="0"/>
              <a:t> Morimoto</a:t>
            </a:r>
          </a:p>
          <a:p>
            <a:r>
              <a:rPr kumimoji="1" lang="en-US" altLang="ja-JP" dirty="0"/>
              <a:t>Hiroshima City University</a:t>
            </a:r>
            <a:endParaRPr kumimoji="1" lang="ja-JP" altLang="en-US" dirty="0"/>
          </a:p>
        </p:txBody>
      </p:sp>
    </p:spTree>
    <p:extLst>
      <p:ext uri="{BB962C8B-B14F-4D97-AF65-F5344CB8AC3E}">
        <p14:creationId xmlns:p14="http://schemas.microsoft.com/office/powerpoint/2010/main" val="250491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44CFD3-6FD3-44CA-B255-CB855CE8A534}"/>
              </a:ext>
            </a:extLst>
          </p:cNvPr>
          <p:cNvSpPr>
            <a:spLocks noGrp="1"/>
          </p:cNvSpPr>
          <p:nvPr>
            <p:ph type="title"/>
          </p:nvPr>
        </p:nvSpPr>
        <p:spPr/>
        <p:txBody>
          <a:bodyPr/>
          <a:lstStyle/>
          <a:p>
            <a:r>
              <a:rPr kumimoji="1" lang="en-US" altLang="ja-JP" dirty="0"/>
              <a:t>Pixel-based approach</a:t>
            </a:r>
            <a:endParaRPr kumimoji="1" lang="ja-JP" altLang="en-US" dirty="0"/>
          </a:p>
        </p:txBody>
      </p:sp>
      <p:sp>
        <p:nvSpPr>
          <p:cNvPr id="4" name="テキスト ボックス 3">
            <a:extLst>
              <a:ext uri="{FF2B5EF4-FFF2-40B4-BE49-F238E27FC236}">
                <a16:creationId xmlns:a16="http://schemas.microsoft.com/office/drawing/2014/main" id="{9CE6C6BD-2046-41E0-B38C-BEA1F8558ACA}"/>
              </a:ext>
            </a:extLst>
          </p:cNvPr>
          <p:cNvSpPr txBox="1"/>
          <p:nvPr/>
        </p:nvSpPr>
        <p:spPr>
          <a:xfrm>
            <a:off x="3851920" y="548680"/>
            <a:ext cx="1595309" cy="369332"/>
          </a:xfrm>
          <a:prstGeom prst="rect">
            <a:avLst/>
          </a:prstGeom>
          <a:noFill/>
        </p:spPr>
        <p:txBody>
          <a:bodyPr wrap="none" rtlCol="0">
            <a:spAutoFit/>
          </a:bodyPr>
          <a:lstStyle/>
          <a:p>
            <a:r>
              <a:rPr kumimoji="1" lang="en-US" altLang="ja-JP" dirty="0"/>
              <a:t>Our approach</a:t>
            </a:r>
            <a:endParaRPr kumimoji="1" lang="ja-JP" altLang="en-US" dirty="0"/>
          </a:p>
        </p:txBody>
      </p:sp>
      <p:pic>
        <p:nvPicPr>
          <p:cNvPr id="5" name="コンテンツ プレースホルダー 3">
            <a:extLst>
              <a:ext uri="{FF2B5EF4-FFF2-40B4-BE49-F238E27FC236}">
                <a16:creationId xmlns:a16="http://schemas.microsoft.com/office/drawing/2014/main" id="{2BF45F97-C0E6-4A43-AF60-85F48E3C4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212976"/>
            <a:ext cx="2160240" cy="2160240"/>
          </a:xfrm>
          <a:prstGeom prst="rect">
            <a:avLst/>
          </a:prstGeom>
        </p:spPr>
      </p:pic>
      <p:pic>
        <p:nvPicPr>
          <p:cNvPr id="6" name="図 5">
            <a:extLst>
              <a:ext uri="{FF2B5EF4-FFF2-40B4-BE49-F238E27FC236}">
                <a16:creationId xmlns:a16="http://schemas.microsoft.com/office/drawing/2014/main" id="{E7221781-9979-405F-BDFA-4E57F7B3E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212976"/>
            <a:ext cx="2160240" cy="2160240"/>
          </a:xfrm>
          <a:prstGeom prst="rect">
            <a:avLst/>
          </a:prstGeom>
        </p:spPr>
      </p:pic>
      <p:sp>
        <p:nvSpPr>
          <p:cNvPr id="7" name="正方形/長方形 6">
            <a:extLst>
              <a:ext uri="{FF2B5EF4-FFF2-40B4-BE49-F238E27FC236}">
                <a16:creationId xmlns:a16="http://schemas.microsoft.com/office/drawing/2014/main" id="{B1C9E5F8-1C34-44C5-B7BB-3197CA502B80}"/>
              </a:ext>
            </a:extLst>
          </p:cNvPr>
          <p:cNvSpPr/>
          <p:nvPr/>
        </p:nvSpPr>
        <p:spPr bwMode="auto">
          <a:xfrm>
            <a:off x="1835696" y="1052736"/>
            <a:ext cx="576064" cy="576064"/>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8" name="正方形/長方形 7">
            <a:extLst>
              <a:ext uri="{FF2B5EF4-FFF2-40B4-BE49-F238E27FC236}">
                <a16:creationId xmlns:a16="http://schemas.microsoft.com/office/drawing/2014/main" id="{E82A47E3-99EA-41BD-B23C-30289E18C50D}"/>
              </a:ext>
            </a:extLst>
          </p:cNvPr>
          <p:cNvSpPr/>
          <p:nvPr/>
        </p:nvSpPr>
        <p:spPr bwMode="auto">
          <a:xfrm>
            <a:off x="2411760" y="1628800"/>
            <a:ext cx="576064" cy="576064"/>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9" name="正方形/長方形 8">
            <a:extLst>
              <a:ext uri="{FF2B5EF4-FFF2-40B4-BE49-F238E27FC236}">
                <a16:creationId xmlns:a16="http://schemas.microsoft.com/office/drawing/2014/main" id="{A85A0CCA-D2DB-41DC-B1D9-407E94B4BE17}"/>
              </a:ext>
            </a:extLst>
          </p:cNvPr>
          <p:cNvSpPr/>
          <p:nvPr/>
        </p:nvSpPr>
        <p:spPr bwMode="auto">
          <a:xfrm>
            <a:off x="1835696" y="1628800"/>
            <a:ext cx="576064" cy="576064"/>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0" name="正方形/長方形 9">
            <a:extLst>
              <a:ext uri="{FF2B5EF4-FFF2-40B4-BE49-F238E27FC236}">
                <a16:creationId xmlns:a16="http://schemas.microsoft.com/office/drawing/2014/main" id="{C88FE146-C1F9-4CED-84FE-C369B5475D5B}"/>
              </a:ext>
            </a:extLst>
          </p:cNvPr>
          <p:cNvSpPr/>
          <p:nvPr/>
        </p:nvSpPr>
        <p:spPr bwMode="auto">
          <a:xfrm>
            <a:off x="1259632" y="1628800"/>
            <a:ext cx="576064" cy="576064"/>
          </a:xfrm>
          <a:prstGeom prst="rect">
            <a:avLst/>
          </a:prstGeom>
          <a:solidFill>
            <a:srgbClr val="00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a:extLst>
              <a:ext uri="{FF2B5EF4-FFF2-40B4-BE49-F238E27FC236}">
                <a16:creationId xmlns:a16="http://schemas.microsoft.com/office/drawing/2014/main" id="{7AC93305-88C4-477D-9859-EAB982AF9DB0}"/>
              </a:ext>
            </a:extLst>
          </p:cNvPr>
          <p:cNvSpPr/>
          <p:nvPr/>
        </p:nvSpPr>
        <p:spPr bwMode="auto">
          <a:xfrm>
            <a:off x="1835696" y="2204864"/>
            <a:ext cx="576064" cy="576064"/>
          </a:xfrm>
          <a:prstGeom prst="rect">
            <a:avLst/>
          </a:prstGeom>
          <a:solidFill>
            <a:srgbClr val="00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2" name="矢印: 右 11">
            <a:extLst>
              <a:ext uri="{FF2B5EF4-FFF2-40B4-BE49-F238E27FC236}">
                <a16:creationId xmlns:a16="http://schemas.microsoft.com/office/drawing/2014/main" id="{F585E763-1338-4FFF-B626-CD137C9E37F5}"/>
              </a:ext>
            </a:extLst>
          </p:cNvPr>
          <p:cNvSpPr/>
          <p:nvPr/>
        </p:nvSpPr>
        <p:spPr bwMode="auto">
          <a:xfrm>
            <a:off x="3851920" y="1628800"/>
            <a:ext cx="1440160" cy="720080"/>
          </a:xfrm>
          <a:prstGeom prst="rightArrow">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3" name="正方形/長方形 12">
            <a:extLst>
              <a:ext uri="{FF2B5EF4-FFF2-40B4-BE49-F238E27FC236}">
                <a16:creationId xmlns:a16="http://schemas.microsoft.com/office/drawing/2014/main" id="{733C482A-7E16-4413-8D1C-F0F9A0713E9C}"/>
              </a:ext>
            </a:extLst>
          </p:cNvPr>
          <p:cNvSpPr/>
          <p:nvPr/>
        </p:nvSpPr>
        <p:spPr bwMode="auto">
          <a:xfrm>
            <a:off x="6876256" y="1052736"/>
            <a:ext cx="576064" cy="576064"/>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4" name="正方形/長方形 13">
            <a:extLst>
              <a:ext uri="{FF2B5EF4-FFF2-40B4-BE49-F238E27FC236}">
                <a16:creationId xmlns:a16="http://schemas.microsoft.com/office/drawing/2014/main" id="{90253394-55E7-43C3-A7EB-C150814AD065}"/>
              </a:ext>
            </a:extLst>
          </p:cNvPr>
          <p:cNvSpPr/>
          <p:nvPr/>
        </p:nvSpPr>
        <p:spPr bwMode="auto">
          <a:xfrm>
            <a:off x="7452320" y="1628800"/>
            <a:ext cx="576064" cy="576064"/>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a:extLst>
              <a:ext uri="{FF2B5EF4-FFF2-40B4-BE49-F238E27FC236}">
                <a16:creationId xmlns:a16="http://schemas.microsoft.com/office/drawing/2014/main" id="{CD534FAD-C688-4A12-8452-85531612ED5F}"/>
              </a:ext>
            </a:extLst>
          </p:cNvPr>
          <p:cNvSpPr/>
          <p:nvPr/>
        </p:nvSpPr>
        <p:spPr bwMode="auto">
          <a:xfrm>
            <a:off x="6876256" y="1628800"/>
            <a:ext cx="576064" cy="576064"/>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6" name="正方形/長方形 15">
            <a:extLst>
              <a:ext uri="{FF2B5EF4-FFF2-40B4-BE49-F238E27FC236}">
                <a16:creationId xmlns:a16="http://schemas.microsoft.com/office/drawing/2014/main" id="{F567E097-EE38-4D2E-BD66-C8526DC2CD57}"/>
              </a:ext>
            </a:extLst>
          </p:cNvPr>
          <p:cNvSpPr/>
          <p:nvPr/>
        </p:nvSpPr>
        <p:spPr bwMode="auto">
          <a:xfrm>
            <a:off x="6300192" y="1628800"/>
            <a:ext cx="576064" cy="576064"/>
          </a:xfrm>
          <a:prstGeom prst="rect">
            <a:avLst/>
          </a:prstGeom>
          <a:solidFill>
            <a:srgbClr val="0000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7" name="正方形/長方形 16">
            <a:extLst>
              <a:ext uri="{FF2B5EF4-FFF2-40B4-BE49-F238E27FC236}">
                <a16:creationId xmlns:a16="http://schemas.microsoft.com/office/drawing/2014/main" id="{F32FA5BC-875A-424D-A94A-182313912A6F}"/>
              </a:ext>
            </a:extLst>
          </p:cNvPr>
          <p:cNvSpPr/>
          <p:nvPr/>
        </p:nvSpPr>
        <p:spPr bwMode="auto">
          <a:xfrm>
            <a:off x="6876256" y="2204864"/>
            <a:ext cx="576064" cy="576064"/>
          </a:xfrm>
          <a:prstGeom prst="rect">
            <a:avLst/>
          </a:prstGeom>
          <a:solidFill>
            <a:srgbClr val="0000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cxnSp>
        <p:nvCxnSpPr>
          <p:cNvPr id="19" name="直線矢印コネクタ 18">
            <a:extLst>
              <a:ext uri="{FF2B5EF4-FFF2-40B4-BE49-F238E27FC236}">
                <a16:creationId xmlns:a16="http://schemas.microsoft.com/office/drawing/2014/main" id="{2D80BD4B-57D9-4E2C-AED8-9D8C2BA43199}"/>
              </a:ext>
            </a:extLst>
          </p:cNvPr>
          <p:cNvCxnSpPr>
            <a:cxnSpLocks/>
          </p:cNvCxnSpPr>
          <p:nvPr/>
        </p:nvCxnSpPr>
        <p:spPr bwMode="auto">
          <a:xfrm>
            <a:off x="1619672" y="4653136"/>
            <a:ext cx="864096"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5FA7E42F-418C-4543-AB93-EA8E4FB9A894}"/>
              </a:ext>
            </a:extLst>
          </p:cNvPr>
          <p:cNvCxnSpPr>
            <a:cxnSpLocks/>
          </p:cNvCxnSpPr>
          <p:nvPr/>
        </p:nvCxnSpPr>
        <p:spPr bwMode="auto">
          <a:xfrm flipV="1">
            <a:off x="1619672" y="4221088"/>
            <a:ext cx="288032"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5" name="直線矢印コネクタ 24">
            <a:extLst>
              <a:ext uri="{FF2B5EF4-FFF2-40B4-BE49-F238E27FC236}">
                <a16:creationId xmlns:a16="http://schemas.microsoft.com/office/drawing/2014/main" id="{28104D7B-2D8F-4C32-8197-502CF760E5D4}"/>
              </a:ext>
            </a:extLst>
          </p:cNvPr>
          <p:cNvCxnSpPr>
            <a:cxnSpLocks/>
          </p:cNvCxnSpPr>
          <p:nvPr/>
        </p:nvCxnSpPr>
        <p:spPr bwMode="auto">
          <a:xfrm flipH="1" flipV="1">
            <a:off x="1115616" y="3645024"/>
            <a:ext cx="504056" cy="100811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8" name="直線矢印コネクタ 27">
            <a:extLst>
              <a:ext uri="{FF2B5EF4-FFF2-40B4-BE49-F238E27FC236}">
                <a16:creationId xmlns:a16="http://schemas.microsoft.com/office/drawing/2014/main" id="{5AA2FD58-1334-49CD-AF92-DD7230E3CB7E}"/>
              </a:ext>
            </a:extLst>
          </p:cNvPr>
          <p:cNvCxnSpPr>
            <a:cxnSpLocks/>
          </p:cNvCxnSpPr>
          <p:nvPr/>
        </p:nvCxnSpPr>
        <p:spPr bwMode="auto">
          <a:xfrm flipH="1" flipV="1">
            <a:off x="6660232" y="3933056"/>
            <a:ext cx="936104" cy="86409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16AE38C5-5B00-44C7-8404-C39E061712C4}"/>
              </a:ext>
            </a:extLst>
          </p:cNvPr>
          <p:cNvCxnSpPr>
            <a:cxnSpLocks/>
          </p:cNvCxnSpPr>
          <p:nvPr/>
        </p:nvCxnSpPr>
        <p:spPr bwMode="auto">
          <a:xfrm flipH="1">
            <a:off x="6588224" y="4797152"/>
            <a:ext cx="1008112" cy="36004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DF0AE762-A4D5-412E-B6F5-238C8328B749}"/>
              </a:ext>
            </a:extLst>
          </p:cNvPr>
          <p:cNvCxnSpPr>
            <a:cxnSpLocks/>
          </p:cNvCxnSpPr>
          <p:nvPr/>
        </p:nvCxnSpPr>
        <p:spPr bwMode="auto">
          <a:xfrm flipH="1" flipV="1">
            <a:off x="6516216" y="4581128"/>
            <a:ext cx="1080120" cy="21602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4439453D-E011-4D2E-8341-CFF32B3398E1}"/>
              </a:ext>
            </a:extLst>
          </p:cNvPr>
          <p:cNvCxnSpPr>
            <a:cxnSpLocks/>
          </p:cNvCxnSpPr>
          <p:nvPr/>
        </p:nvCxnSpPr>
        <p:spPr bwMode="auto">
          <a:xfrm>
            <a:off x="2483768" y="1844824"/>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0" name="直線矢印コネクタ 39">
            <a:extLst>
              <a:ext uri="{FF2B5EF4-FFF2-40B4-BE49-F238E27FC236}">
                <a16:creationId xmlns:a16="http://schemas.microsoft.com/office/drawing/2014/main" id="{C24B6904-D2B7-4571-A173-C76CB4D622E6}"/>
              </a:ext>
            </a:extLst>
          </p:cNvPr>
          <p:cNvCxnSpPr>
            <a:cxnSpLocks/>
          </p:cNvCxnSpPr>
          <p:nvPr/>
        </p:nvCxnSpPr>
        <p:spPr bwMode="auto">
          <a:xfrm>
            <a:off x="1907704" y="1268760"/>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E1DA6FB3-52A2-44F6-B13C-C59891B7967A}"/>
              </a:ext>
            </a:extLst>
          </p:cNvPr>
          <p:cNvCxnSpPr>
            <a:cxnSpLocks/>
          </p:cNvCxnSpPr>
          <p:nvPr/>
        </p:nvCxnSpPr>
        <p:spPr bwMode="auto">
          <a:xfrm flipV="1">
            <a:off x="1979712" y="1700808"/>
            <a:ext cx="288032"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9C73FFAF-8234-4976-AF59-05AA5DA93EB6}"/>
              </a:ext>
            </a:extLst>
          </p:cNvPr>
          <p:cNvCxnSpPr>
            <a:cxnSpLocks/>
          </p:cNvCxnSpPr>
          <p:nvPr/>
        </p:nvCxnSpPr>
        <p:spPr bwMode="auto">
          <a:xfrm flipH="1" flipV="1">
            <a:off x="1475656" y="1700808"/>
            <a:ext cx="144016"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5292C07-7413-4826-BBF2-74C13EAB25B4}"/>
              </a:ext>
            </a:extLst>
          </p:cNvPr>
          <p:cNvCxnSpPr>
            <a:cxnSpLocks/>
          </p:cNvCxnSpPr>
          <p:nvPr/>
        </p:nvCxnSpPr>
        <p:spPr bwMode="auto">
          <a:xfrm flipH="1" flipV="1">
            <a:off x="2051720" y="2276872"/>
            <a:ext cx="144016"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2AB81EF8-F7FF-4740-9B58-EC038B6E7C38}"/>
              </a:ext>
            </a:extLst>
          </p:cNvPr>
          <p:cNvCxnSpPr>
            <a:cxnSpLocks/>
          </p:cNvCxnSpPr>
          <p:nvPr/>
        </p:nvCxnSpPr>
        <p:spPr bwMode="auto">
          <a:xfrm flipH="1" flipV="1">
            <a:off x="6948264" y="1124744"/>
            <a:ext cx="432048"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DB2761D1-2057-4672-82BF-2F3DCD92E3BD}"/>
              </a:ext>
            </a:extLst>
          </p:cNvPr>
          <p:cNvCxnSpPr>
            <a:cxnSpLocks/>
          </p:cNvCxnSpPr>
          <p:nvPr/>
        </p:nvCxnSpPr>
        <p:spPr bwMode="auto">
          <a:xfrm flipH="1" flipV="1">
            <a:off x="7524328" y="1700808"/>
            <a:ext cx="432048"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9CEC0F94-10B7-4D25-AB89-DD0BA1013429}"/>
              </a:ext>
            </a:extLst>
          </p:cNvPr>
          <p:cNvCxnSpPr>
            <a:cxnSpLocks/>
          </p:cNvCxnSpPr>
          <p:nvPr/>
        </p:nvCxnSpPr>
        <p:spPr bwMode="auto">
          <a:xfrm flipH="1" flipV="1">
            <a:off x="6948264" y="1844824"/>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168B4B82-C6F4-4B78-B098-3286AB605B22}"/>
              </a:ext>
            </a:extLst>
          </p:cNvPr>
          <p:cNvCxnSpPr>
            <a:cxnSpLocks/>
          </p:cNvCxnSpPr>
          <p:nvPr/>
        </p:nvCxnSpPr>
        <p:spPr bwMode="auto">
          <a:xfrm flipH="1">
            <a:off x="6372200" y="1844824"/>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7" name="テキスト ボックス 56">
            <a:extLst>
              <a:ext uri="{FF2B5EF4-FFF2-40B4-BE49-F238E27FC236}">
                <a16:creationId xmlns:a16="http://schemas.microsoft.com/office/drawing/2014/main" id="{B13F626E-851D-4A8F-BBD2-E1B9DF96FCAC}"/>
              </a:ext>
            </a:extLst>
          </p:cNvPr>
          <p:cNvSpPr txBox="1"/>
          <p:nvPr/>
        </p:nvSpPr>
        <p:spPr>
          <a:xfrm>
            <a:off x="1403648" y="2780928"/>
            <a:ext cx="1394356" cy="369332"/>
          </a:xfrm>
          <a:prstGeom prst="rect">
            <a:avLst/>
          </a:prstGeom>
          <a:noFill/>
        </p:spPr>
        <p:txBody>
          <a:bodyPr wrap="none" rtlCol="0">
            <a:spAutoFit/>
          </a:bodyPr>
          <a:lstStyle/>
          <a:p>
            <a:r>
              <a:rPr kumimoji="1" lang="en-US" altLang="ja-JP" dirty="0"/>
              <a:t>Trichromats</a:t>
            </a:r>
            <a:endParaRPr kumimoji="1" lang="ja-JP" altLang="en-US" dirty="0"/>
          </a:p>
        </p:txBody>
      </p:sp>
      <p:sp>
        <p:nvSpPr>
          <p:cNvPr id="58" name="テキスト ボックス 57">
            <a:extLst>
              <a:ext uri="{FF2B5EF4-FFF2-40B4-BE49-F238E27FC236}">
                <a16:creationId xmlns:a16="http://schemas.microsoft.com/office/drawing/2014/main" id="{50AD988E-3CDD-41DE-9B1A-95F2B2971DFA}"/>
              </a:ext>
            </a:extLst>
          </p:cNvPr>
          <p:cNvSpPr txBox="1"/>
          <p:nvPr/>
        </p:nvSpPr>
        <p:spPr>
          <a:xfrm>
            <a:off x="6444208" y="2780928"/>
            <a:ext cx="1351652" cy="369332"/>
          </a:xfrm>
          <a:prstGeom prst="rect">
            <a:avLst/>
          </a:prstGeom>
          <a:noFill/>
        </p:spPr>
        <p:txBody>
          <a:bodyPr wrap="none" rtlCol="0">
            <a:spAutoFit/>
          </a:bodyPr>
          <a:lstStyle/>
          <a:p>
            <a:r>
              <a:rPr kumimoji="1" lang="en-US" altLang="ja-JP" dirty="0"/>
              <a:t>Dichromats</a:t>
            </a:r>
            <a:endParaRPr kumimoji="1" lang="ja-JP" altLang="en-US" dirty="0"/>
          </a:p>
        </p:txBody>
      </p:sp>
      <p:sp>
        <p:nvSpPr>
          <p:cNvPr id="59" name="左中かっこ 58">
            <a:extLst>
              <a:ext uri="{FF2B5EF4-FFF2-40B4-BE49-F238E27FC236}">
                <a16:creationId xmlns:a16="http://schemas.microsoft.com/office/drawing/2014/main" id="{0EA59EBD-CCFF-4F07-8EB0-5A3F6AE846BC}"/>
              </a:ext>
            </a:extLst>
          </p:cNvPr>
          <p:cNvSpPr/>
          <p:nvPr/>
        </p:nvSpPr>
        <p:spPr bwMode="auto">
          <a:xfrm>
            <a:off x="5724128" y="3861048"/>
            <a:ext cx="216024" cy="1368152"/>
          </a:xfrm>
          <a:prstGeom prst="leftBrace">
            <a:avLst>
              <a:gd name="adj1" fmla="val 60776"/>
              <a:gd name="adj2" fmla="val 5000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0" name="テキスト ボックス 59">
            <a:extLst>
              <a:ext uri="{FF2B5EF4-FFF2-40B4-BE49-F238E27FC236}">
                <a16:creationId xmlns:a16="http://schemas.microsoft.com/office/drawing/2014/main" id="{04A0F8EE-AA29-448A-B0E0-D41853BF995D}"/>
              </a:ext>
            </a:extLst>
          </p:cNvPr>
          <p:cNvSpPr txBox="1"/>
          <p:nvPr/>
        </p:nvSpPr>
        <p:spPr>
          <a:xfrm>
            <a:off x="3851920" y="4005064"/>
            <a:ext cx="1847622" cy="369332"/>
          </a:xfrm>
          <a:prstGeom prst="rect">
            <a:avLst/>
          </a:prstGeom>
          <a:noFill/>
        </p:spPr>
        <p:txBody>
          <a:bodyPr wrap="none" rtlCol="0">
            <a:spAutoFit/>
          </a:bodyPr>
          <a:lstStyle/>
          <a:p>
            <a:r>
              <a:rPr kumimoji="1" lang="en-US" altLang="ja-JP" dirty="0"/>
              <a:t>Large difference</a:t>
            </a:r>
            <a:endParaRPr kumimoji="1" lang="ja-JP" altLang="en-US" dirty="0"/>
          </a:p>
        </p:txBody>
      </p:sp>
      <p:cxnSp>
        <p:nvCxnSpPr>
          <p:cNvPr id="45" name="直線矢印コネクタ 44">
            <a:extLst>
              <a:ext uri="{FF2B5EF4-FFF2-40B4-BE49-F238E27FC236}">
                <a16:creationId xmlns:a16="http://schemas.microsoft.com/office/drawing/2014/main" id="{98B477F5-3952-4B77-AF5A-6B6164592BD9}"/>
              </a:ext>
            </a:extLst>
          </p:cNvPr>
          <p:cNvCxnSpPr>
            <a:cxnSpLocks/>
          </p:cNvCxnSpPr>
          <p:nvPr/>
        </p:nvCxnSpPr>
        <p:spPr bwMode="auto">
          <a:xfrm flipH="1">
            <a:off x="6948264" y="2420888"/>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08330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1353D-68E4-49FF-9D6D-430DB70C580B}"/>
              </a:ext>
            </a:extLst>
          </p:cNvPr>
          <p:cNvSpPr>
            <a:spLocks noGrp="1"/>
          </p:cNvSpPr>
          <p:nvPr>
            <p:ph type="title"/>
          </p:nvPr>
        </p:nvSpPr>
        <p:spPr/>
        <p:txBody>
          <a:bodyPr>
            <a:normAutofit/>
          </a:bodyPr>
          <a:lstStyle/>
          <a:p>
            <a:pPr algn="ctr"/>
            <a:r>
              <a:rPr kumimoji="1" lang="en-US" altLang="ja-JP" sz="4000" b="1" dirty="0"/>
              <a:t>Weighted by sigmoid function</a:t>
            </a:r>
            <a:endParaRPr kumimoji="1" lang="ja-JP" altLang="en-US" sz="4000" b="1" dirty="0"/>
          </a:p>
        </p:txBody>
      </p:sp>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CEB44960-A6ED-427D-9ED4-B334DD5B3616}"/>
                  </a:ext>
                </a:extLst>
              </p:cNvPr>
              <p:cNvSpPr txBox="1"/>
              <p:nvPr/>
            </p:nvSpPr>
            <p:spPr>
              <a:xfrm>
                <a:off x="5235214" y="548680"/>
                <a:ext cx="3585258" cy="8166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𝑓</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𝑥</m:t>
                          </m:r>
                        </m:e>
                      </m:d>
                      <m:r>
                        <a:rPr lang="en-US" altLang="ja-JP" sz="2800" i="1">
                          <a:latin typeface="Cambria Math" panose="02040503050406030204" pitchFamily="18" charset="0"/>
                        </a:rPr>
                        <m:t>=</m:t>
                      </m:r>
                      <m:f>
                        <m:fPr>
                          <m:ctrlPr>
                            <a:rPr lang="en-US" altLang="ja-JP" sz="2800" i="1">
                              <a:latin typeface="Cambria Math" panose="02040503050406030204" pitchFamily="18" charset="0"/>
                            </a:rPr>
                          </m:ctrlPr>
                        </m:fPr>
                        <m:num>
                          <m:r>
                            <a:rPr lang="en-US" altLang="ja-JP" sz="2800" i="1">
                              <a:latin typeface="Cambria Math" panose="02040503050406030204" pitchFamily="18" charset="0"/>
                            </a:rPr>
                            <m:t>1</m:t>
                          </m:r>
                        </m:num>
                        <m:den>
                          <m:r>
                            <a:rPr lang="en-US" altLang="ja-JP" sz="2800" i="1">
                              <a:latin typeface="Cambria Math" panose="02040503050406030204" pitchFamily="18" charset="0"/>
                            </a:rPr>
                            <m:t>1+</m:t>
                          </m:r>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𝑒</m:t>
                              </m:r>
                            </m:e>
                            <m:sup>
                              <m:r>
                                <a:rPr lang="en-US" altLang="ja-JP" sz="2800" i="1">
                                  <a:latin typeface="Cambria Math" panose="02040503050406030204" pitchFamily="18" charset="0"/>
                                </a:rPr>
                                <m:t>−</m:t>
                              </m:r>
                              <m:r>
                                <a:rPr lang="en-US" altLang="ja-JP" sz="2800" i="1">
                                  <a:solidFill>
                                    <a:srgbClr val="FF0000"/>
                                  </a:solidFill>
                                  <a:latin typeface="Cambria Math" panose="02040503050406030204" pitchFamily="18" charset="0"/>
                                </a:rPr>
                                <m:t>𝑎</m:t>
                              </m:r>
                              <m:r>
                                <a:rPr lang="en-US" altLang="ja-JP" sz="2800" i="1">
                                  <a:latin typeface="Cambria Math" panose="02040503050406030204" pitchFamily="18" charset="0"/>
                                </a:rPr>
                                <m:t>𝑥</m:t>
                              </m:r>
                            </m:sup>
                          </m:sSup>
                        </m:den>
                      </m:f>
                      <m:r>
                        <a:rPr lang="en-US" altLang="ja-JP" sz="2800" b="0" i="1" smtClean="0">
                          <a:latin typeface="Cambria Math" panose="02040503050406030204" pitchFamily="18" charset="0"/>
                        </a:rPr>
                        <m:t>−0.5</m:t>
                      </m:r>
                    </m:oMath>
                  </m:oMathPara>
                </a14:m>
                <a:endParaRPr lang="ja-JP" altLang="en-US" sz="2800" dirty="0"/>
              </a:p>
            </p:txBody>
          </p:sp>
        </mc:Choice>
        <mc:Fallback>
          <p:sp>
            <p:nvSpPr>
              <p:cNvPr id="11" name="テキスト ボックス 10">
                <a:extLst>
                  <a:ext uri="{FF2B5EF4-FFF2-40B4-BE49-F238E27FC236}">
                    <a16:creationId xmlns:a16="http://schemas.microsoft.com/office/drawing/2014/main" id="{CEB44960-A6ED-427D-9ED4-B334DD5B3616}"/>
                  </a:ext>
                </a:extLst>
              </p:cNvPr>
              <p:cNvSpPr txBox="1">
                <a:spLocks noRot="1" noChangeAspect="1" noMove="1" noResize="1" noEditPoints="1" noAdjustHandles="1" noChangeArrowheads="1" noChangeShapeType="1" noTextEdit="1"/>
              </p:cNvSpPr>
              <p:nvPr/>
            </p:nvSpPr>
            <p:spPr>
              <a:xfrm>
                <a:off x="5235214" y="548680"/>
                <a:ext cx="3585258" cy="816634"/>
              </a:xfrm>
              <a:prstGeom prst="rect">
                <a:avLst/>
              </a:prstGeom>
              <a:blipFill>
                <a:blip r:embed="rId3"/>
                <a:stretch>
                  <a:fillRect/>
                </a:stretch>
              </a:blipFill>
            </p:spPr>
            <p:txBody>
              <a:bodyPr/>
              <a:lstStyle/>
              <a:p>
                <a:r>
                  <a:rPr lang="ja-JP" altLang="en-US">
                    <a:noFill/>
                  </a:rPr>
                  <a:t> </a:t>
                </a:r>
              </a:p>
            </p:txBody>
          </p:sp>
        </mc:Fallback>
      </mc:AlternateContent>
      <p:graphicFrame>
        <p:nvGraphicFramePr>
          <p:cNvPr id="14" name="グラフ 13">
            <a:extLst>
              <a:ext uri="{FF2B5EF4-FFF2-40B4-BE49-F238E27FC236}">
                <a16:creationId xmlns:a16="http://schemas.microsoft.com/office/drawing/2014/main" id="{AF30B8F1-9FBF-42A1-B68C-F2E5E2A8AE6A}"/>
              </a:ext>
            </a:extLst>
          </p:cNvPr>
          <p:cNvGraphicFramePr>
            <a:graphicFrameLocks noGrp="1"/>
          </p:cNvGraphicFramePr>
          <p:nvPr>
            <p:extLst>
              <p:ext uri="{D42A27DB-BD31-4B8C-83A1-F6EECF244321}">
                <p14:modId xmlns:p14="http://schemas.microsoft.com/office/powerpoint/2010/main" val="3394824653"/>
              </p:ext>
            </p:extLst>
          </p:nvPr>
        </p:nvGraphicFramePr>
        <p:xfrm>
          <a:off x="5820138" y="1556792"/>
          <a:ext cx="3072342" cy="2304257"/>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411F8BEF-5748-40E1-943C-504AED3C708F}"/>
              </a:ext>
            </a:extLst>
          </p:cNvPr>
          <p:cNvSpPr txBox="1"/>
          <p:nvPr/>
        </p:nvSpPr>
        <p:spPr>
          <a:xfrm>
            <a:off x="6012160" y="3717032"/>
            <a:ext cx="49244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-10</a:t>
            </a:r>
            <a:endParaRPr kumimoji="1" lang="ja-JP" altLang="en-US"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728A7E56-374A-43D1-93C5-F9E025BB5F11}"/>
              </a:ext>
            </a:extLst>
          </p:cNvPr>
          <p:cNvSpPr txBox="1"/>
          <p:nvPr/>
        </p:nvSpPr>
        <p:spPr>
          <a:xfrm>
            <a:off x="7152238" y="3717032"/>
            <a:ext cx="30008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93FE919-D855-4DD5-AECF-3F989662AD4F}"/>
              </a:ext>
            </a:extLst>
          </p:cNvPr>
          <p:cNvSpPr txBox="1"/>
          <p:nvPr/>
        </p:nvSpPr>
        <p:spPr>
          <a:xfrm>
            <a:off x="8332966" y="3717032"/>
            <a:ext cx="415498"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10</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FD516C41-1A9E-44B0-9F60-1A99A07CBDB6}"/>
              </a:ext>
            </a:extLst>
          </p:cNvPr>
          <p:cNvSpPr txBox="1"/>
          <p:nvPr/>
        </p:nvSpPr>
        <p:spPr>
          <a:xfrm>
            <a:off x="5390001" y="3347700"/>
            <a:ext cx="550151"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-0.5</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9AA1CAC1-483B-4691-B6B3-DFB9E84B1197}"/>
              </a:ext>
            </a:extLst>
          </p:cNvPr>
          <p:cNvSpPr txBox="1"/>
          <p:nvPr/>
        </p:nvSpPr>
        <p:spPr>
          <a:xfrm>
            <a:off x="5466946" y="1628800"/>
            <a:ext cx="473206"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0.5</a:t>
            </a:r>
            <a:endParaRPr kumimoji="1" lang="ja-JP" altLang="en-US"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F8C1BF79-BAB7-4A75-8A0F-744DCF76AD3A}"/>
              </a:ext>
            </a:extLst>
          </p:cNvPr>
          <p:cNvSpPr txBox="1"/>
          <p:nvPr/>
        </p:nvSpPr>
        <p:spPr>
          <a:xfrm>
            <a:off x="7836289" y="4355812"/>
            <a:ext cx="718466" cy="369332"/>
          </a:xfrm>
          <a:prstGeom prst="rect">
            <a:avLst/>
          </a:prstGeom>
          <a:noFill/>
        </p:spPr>
        <p:txBody>
          <a:bodyPr wrap="none" rtlCol="0">
            <a:spAutoFit/>
          </a:bodyPr>
          <a:lstStyle/>
          <a:p>
            <a:r>
              <a:rPr kumimoji="1" lang="en-US" altLang="ja-JP" i="1" dirty="0">
                <a:latin typeface="Times New Roman" panose="02020603050405020304" pitchFamily="18" charset="0"/>
                <a:cs typeface="Times New Roman" panose="02020603050405020304" pitchFamily="18" charset="0"/>
              </a:rPr>
              <a:t>a</a:t>
            </a:r>
            <a:r>
              <a:rPr kumimoji="1" lang="en-US" altLang="ja-JP" dirty="0">
                <a:latin typeface="Times New Roman" panose="02020603050405020304" pitchFamily="18" charset="0"/>
                <a:cs typeface="Times New Roman" panose="02020603050405020304" pitchFamily="18" charset="0"/>
              </a:rPr>
              <a:t>=0.5</a:t>
            </a:r>
            <a:endParaRPr kumimoji="1" lang="ja-JP" altLang="en-US"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711368D-0D35-471F-9A17-B2F0994531EE}"/>
              </a:ext>
            </a:extLst>
          </p:cNvPr>
          <p:cNvSpPr txBox="1"/>
          <p:nvPr/>
        </p:nvSpPr>
        <p:spPr>
          <a:xfrm>
            <a:off x="7836289" y="4643844"/>
            <a:ext cx="718466" cy="369332"/>
          </a:xfrm>
          <a:prstGeom prst="rect">
            <a:avLst/>
          </a:prstGeom>
          <a:noFill/>
        </p:spPr>
        <p:txBody>
          <a:bodyPr wrap="none" rtlCol="0">
            <a:spAutoFit/>
          </a:bodyPr>
          <a:lstStyle/>
          <a:p>
            <a:r>
              <a:rPr kumimoji="1" lang="en-US" altLang="ja-JP" i="1" dirty="0">
                <a:latin typeface="Times New Roman" panose="02020603050405020304" pitchFamily="18" charset="0"/>
                <a:cs typeface="Times New Roman" panose="02020603050405020304" pitchFamily="18" charset="0"/>
              </a:rPr>
              <a:t>a</a:t>
            </a:r>
            <a:r>
              <a:rPr kumimoji="1" lang="en-US" altLang="ja-JP" dirty="0">
                <a:latin typeface="Times New Roman" panose="02020603050405020304" pitchFamily="18" charset="0"/>
                <a:cs typeface="Times New Roman" panose="02020603050405020304" pitchFamily="18" charset="0"/>
              </a:rPr>
              <a:t>=1.0</a:t>
            </a:r>
            <a:endParaRPr kumimoji="1" lang="ja-JP" altLang="en-US"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4254284A-1E02-4931-BF31-90BAA783A330}"/>
              </a:ext>
            </a:extLst>
          </p:cNvPr>
          <p:cNvSpPr txBox="1"/>
          <p:nvPr/>
        </p:nvSpPr>
        <p:spPr>
          <a:xfrm>
            <a:off x="7836289" y="4931876"/>
            <a:ext cx="718466" cy="369332"/>
          </a:xfrm>
          <a:prstGeom prst="rect">
            <a:avLst/>
          </a:prstGeom>
          <a:noFill/>
        </p:spPr>
        <p:txBody>
          <a:bodyPr wrap="none" rtlCol="0">
            <a:spAutoFit/>
          </a:bodyPr>
          <a:lstStyle/>
          <a:p>
            <a:r>
              <a:rPr kumimoji="1" lang="en-US" altLang="ja-JP" i="1" dirty="0">
                <a:latin typeface="Times New Roman" panose="02020603050405020304" pitchFamily="18" charset="0"/>
                <a:cs typeface="Times New Roman" panose="02020603050405020304" pitchFamily="18" charset="0"/>
              </a:rPr>
              <a:t>a</a:t>
            </a:r>
            <a:r>
              <a:rPr kumimoji="1" lang="en-US" altLang="ja-JP" dirty="0">
                <a:latin typeface="Times New Roman" panose="02020603050405020304" pitchFamily="18" charset="0"/>
                <a:cs typeface="Times New Roman" panose="02020603050405020304" pitchFamily="18" charset="0"/>
              </a:rPr>
              <a:t>=4.0</a:t>
            </a:r>
            <a:endParaRPr kumimoji="1" lang="ja-JP" altLang="en-US"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C0A21583-C5B2-4E69-ACE7-F466330204BF}"/>
              </a:ext>
            </a:extLst>
          </p:cNvPr>
          <p:cNvSpPr txBox="1"/>
          <p:nvPr/>
        </p:nvSpPr>
        <p:spPr>
          <a:xfrm>
            <a:off x="7165062" y="3933056"/>
            <a:ext cx="287258" cy="369332"/>
          </a:xfrm>
          <a:prstGeom prst="rect">
            <a:avLst/>
          </a:prstGeom>
          <a:noFill/>
        </p:spPr>
        <p:txBody>
          <a:bodyPr wrap="none" rtlCol="0">
            <a:spAutoFit/>
          </a:bodyPr>
          <a:lstStyle/>
          <a:p>
            <a:r>
              <a:rPr kumimoji="1" lang="en-US" altLang="ja-JP" i="1" dirty="0">
                <a:latin typeface="Times New Roman" panose="02020603050405020304" pitchFamily="18" charset="0"/>
                <a:cs typeface="Times New Roman" panose="02020603050405020304" pitchFamily="18" charset="0"/>
              </a:rPr>
              <a:t>x</a:t>
            </a:r>
            <a:endParaRPr kumimoji="1" lang="ja-JP" altLang="en-US" i="1" dirty="0">
              <a:latin typeface="Times New Roman" panose="02020603050405020304" pitchFamily="18" charset="0"/>
              <a:cs typeface="Times New Roman" panose="02020603050405020304" pitchFamily="18" charset="0"/>
            </a:endParaRPr>
          </a:p>
        </p:txBody>
      </p:sp>
      <p:cxnSp>
        <p:nvCxnSpPr>
          <p:cNvPr id="26" name="直線コネクタ 25">
            <a:extLst>
              <a:ext uri="{FF2B5EF4-FFF2-40B4-BE49-F238E27FC236}">
                <a16:creationId xmlns:a16="http://schemas.microsoft.com/office/drawing/2014/main" id="{4FDF0D90-642A-4CD0-8A2F-FB4118A792B2}"/>
              </a:ext>
            </a:extLst>
          </p:cNvPr>
          <p:cNvCxnSpPr/>
          <p:nvPr/>
        </p:nvCxnSpPr>
        <p:spPr>
          <a:xfrm>
            <a:off x="7092280" y="5157192"/>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2911F99-FE12-4329-8CAD-11F05E1588C2}"/>
              </a:ext>
            </a:extLst>
          </p:cNvPr>
          <p:cNvCxnSpPr/>
          <p:nvPr/>
        </p:nvCxnSpPr>
        <p:spPr>
          <a:xfrm>
            <a:off x="7092280" y="4869160"/>
            <a:ext cx="72008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9D2C43B-9BF4-435E-9D73-A492937608A1}"/>
              </a:ext>
            </a:extLst>
          </p:cNvPr>
          <p:cNvCxnSpPr/>
          <p:nvPr/>
        </p:nvCxnSpPr>
        <p:spPr>
          <a:xfrm>
            <a:off x="7092280" y="4581128"/>
            <a:ext cx="72008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AFA669A-FCE1-46B1-B838-51DB4062CA83}"/>
              </a:ext>
            </a:extLst>
          </p:cNvPr>
          <p:cNvSpPr txBox="1"/>
          <p:nvPr/>
        </p:nvSpPr>
        <p:spPr>
          <a:xfrm>
            <a:off x="5640070" y="2492896"/>
            <a:ext cx="300082"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FB2C7B4D-F5B6-45EC-9A02-75AC44BD6583}"/>
              </a:ext>
            </a:extLst>
          </p:cNvPr>
          <p:cNvSpPr txBox="1"/>
          <p:nvPr/>
        </p:nvSpPr>
        <p:spPr>
          <a:xfrm>
            <a:off x="611560" y="1412776"/>
            <a:ext cx="3061736" cy="369332"/>
          </a:xfrm>
          <a:prstGeom prst="rect">
            <a:avLst/>
          </a:prstGeom>
          <a:noFill/>
        </p:spPr>
        <p:txBody>
          <a:bodyPr wrap="none" rtlCol="0">
            <a:spAutoFit/>
          </a:bodyPr>
          <a:lstStyle/>
          <a:p>
            <a:r>
              <a:rPr kumimoji="1" lang="en-US" altLang="ja-JP" dirty="0"/>
              <a:t>Weighted angular difference</a:t>
            </a:r>
            <a:endParaRPr kumimoji="1" lang="ja-JP" altLang="en-US" dirty="0"/>
          </a:p>
        </p:txBody>
      </p:sp>
      <p:sp>
        <p:nvSpPr>
          <p:cNvPr id="45" name="テキスト ボックス 44">
            <a:extLst>
              <a:ext uri="{FF2B5EF4-FFF2-40B4-BE49-F238E27FC236}">
                <a16:creationId xmlns:a16="http://schemas.microsoft.com/office/drawing/2014/main" id="{B76F4FA7-A517-493C-B791-A83F7002D1AE}"/>
              </a:ext>
            </a:extLst>
          </p:cNvPr>
          <p:cNvSpPr txBox="1"/>
          <p:nvPr/>
        </p:nvSpPr>
        <p:spPr>
          <a:xfrm>
            <a:off x="755576" y="4581128"/>
            <a:ext cx="4631396" cy="369332"/>
          </a:xfrm>
          <a:prstGeom prst="rect">
            <a:avLst/>
          </a:prstGeom>
          <a:noFill/>
        </p:spPr>
        <p:txBody>
          <a:bodyPr wrap="none" rtlCol="0">
            <a:spAutoFit/>
          </a:bodyPr>
          <a:lstStyle/>
          <a:p>
            <a:r>
              <a:rPr kumimoji="1" lang="en-US" altLang="ja-JP" dirty="0"/>
              <a:t>Gain "a" can change the color exaggeration</a:t>
            </a:r>
            <a:endParaRPr kumimoji="1" lang="ja-JP" altLang="en-US" dirty="0"/>
          </a:p>
        </p:txBody>
      </p:sp>
      <p:sp>
        <p:nvSpPr>
          <p:cNvPr id="34" name="正方形/長方形 33">
            <a:extLst>
              <a:ext uri="{FF2B5EF4-FFF2-40B4-BE49-F238E27FC236}">
                <a16:creationId xmlns:a16="http://schemas.microsoft.com/office/drawing/2014/main" id="{6A1B771A-940A-4479-9064-F0688C784BDE}"/>
              </a:ext>
            </a:extLst>
          </p:cNvPr>
          <p:cNvSpPr/>
          <p:nvPr/>
        </p:nvSpPr>
        <p:spPr>
          <a:xfrm>
            <a:off x="971600" y="2708920"/>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0A7226DE-EF45-4958-9D8A-862A27181197}"/>
              </a:ext>
            </a:extLst>
          </p:cNvPr>
          <p:cNvSpPr/>
          <p:nvPr/>
        </p:nvSpPr>
        <p:spPr>
          <a:xfrm>
            <a:off x="1691680" y="2708920"/>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CE315102-A047-467A-97DC-0173BB7F610A}"/>
              </a:ext>
            </a:extLst>
          </p:cNvPr>
          <p:cNvSpPr/>
          <p:nvPr/>
        </p:nvSpPr>
        <p:spPr>
          <a:xfrm>
            <a:off x="1691680" y="3429000"/>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47DD391F-9067-48DD-A945-255D2105C859}"/>
              </a:ext>
            </a:extLst>
          </p:cNvPr>
          <p:cNvSpPr/>
          <p:nvPr/>
        </p:nvSpPr>
        <p:spPr>
          <a:xfrm>
            <a:off x="1691680" y="1988840"/>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9826D074-E1B8-4501-A3AC-BAF42E7FA31F}"/>
              </a:ext>
            </a:extLst>
          </p:cNvPr>
          <p:cNvSpPr/>
          <p:nvPr/>
        </p:nvSpPr>
        <p:spPr>
          <a:xfrm>
            <a:off x="2411760" y="2708920"/>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40E8F74E-22C3-4DA9-BD2C-BAD70C681025}"/>
              </a:ext>
            </a:extLst>
          </p:cNvPr>
          <p:cNvSpPr txBox="1"/>
          <p:nvPr/>
        </p:nvSpPr>
        <p:spPr>
          <a:xfrm>
            <a:off x="1907704" y="2924944"/>
            <a:ext cx="282450"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endParaRPr kumimoji="1" lang="ja-JP" altLang="en-US" sz="1200" dirty="0">
              <a:latin typeface="+mj-lt"/>
              <a:cs typeface="Arial" panose="020B0604020202020204" pitchFamily="34" charset="0"/>
            </a:endParaRPr>
          </a:p>
        </p:txBody>
      </p:sp>
      <p:sp>
        <p:nvSpPr>
          <p:cNvPr id="47" name="テキスト ボックス 46">
            <a:extLst>
              <a:ext uri="{FF2B5EF4-FFF2-40B4-BE49-F238E27FC236}">
                <a16:creationId xmlns:a16="http://schemas.microsoft.com/office/drawing/2014/main" id="{18887554-0F03-4C6F-8EF6-9A90AD659B27}"/>
              </a:ext>
            </a:extLst>
          </p:cNvPr>
          <p:cNvSpPr txBox="1"/>
          <p:nvPr/>
        </p:nvSpPr>
        <p:spPr>
          <a:xfrm>
            <a:off x="1115616" y="2924944"/>
            <a:ext cx="282450"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endParaRPr kumimoji="1" lang="ja-JP" altLang="en-US" sz="1200" dirty="0">
              <a:latin typeface="+mj-lt"/>
              <a:cs typeface="Arial" panose="020B0604020202020204" pitchFamily="34" charset="0"/>
            </a:endParaRPr>
          </a:p>
        </p:txBody>
      </p:sp>
      <p:sp>
        <p:nvSpPr>
          <p:cNvPr id="48" name="テキスト ボックス 47">
            <a:extLst>
              <a:ext uri="{FF2B5EF4-FFF2-40B4-BE49-F238E27FC236}">
                <a16:creationId xmlns:a16="http://schemas.microsoft.com/office/drawing/2014/main" id="{38A77426-BC6E-49F3-8371-0471CF142DD2}"/>
              </a:ext>
            </a:extLst>
          </p:cNvPr>
          <p:cNvSpPr txBox="1"/>
          <p:nvPr/>
        </p:nvSpPr>
        <p:spPr>
          <a:xfrm>
            <a:off x="2627784" y="2924944"/>
            <a:ext cx="282450"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endParaRPr kumimoji="1" lang="ja-JP" altLang="en-US" sz="1200" dirty="0">
              <a:latin typeface="+mj-lt"/>
              <a:cs typeface="Arial" panose="020B0604020202020204" pitchFamily="34" charset="0"/>
            </a:endParaRPr>
          </a:p>
        </p:txBody>
      </p:sp>
      <p:sp>
        <p:nvSpPr>
          <p:cNvPr id="49" name="テキスト ボックス 48">
            <a:extLst>
              <a:ext uri="{FF2B5EF4-FFF2-40B4-BE49-F238E27FC236}">
                <a16:creationId xmlns:a16="http://schemas.microsoft.com/office/drawing/2014/main" id="{5FA2BA18-A4BD-42E1-9A2C-6B8A3A53C17B}"/>
              </a:ext>
            </a:extLst>
          </p:cNvPr>
          <p:cNvSpPr txBox="1"/>
          <p:nvPr/>
        </p:nvSpPr>
        <p:spPr>
          <a:xfrm>
            <a:off x="1907704" y="2132856"/>
            <a:ext cx="282450"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endParaRPr kumimoji="1" lang="ja-JP" altLang="en-US" sz="1200" dirty="0">
              <a:latin typeface="+mj-lt"/>
              <a:cs typeface="Arial" panose="020B0604020202020204" pitchFamily="34" charset="0"/>
            </a:endParaRPr>
          </a:p>
        </p:txBody>
      </p:sp>
      <p:sp>
        <p:nvSpPr>
          <p:cNvPr id="50" name="テキスト ボックス 49">
            <a:extLst>
              <a:ext uri="{FF2B5EF4-FFF2-40B4-BE49-F238E27FC236}">
                <a16:creationId xmlns:a16="http://schemas.microsoft.com/office/drawing/2014/main" id="{ACC3E3AF-12D0-449F-8E0C-9D333C65BABE}"/>
              </a:ext>
            </a:extLst>
          </p:cNvPr>
          <p:cNvSpPr txBox="1"/>
          <p:nvPr/>
        </p:nvSpPr>
        <p:spPr>
          <a:xfrm>
            <a:off x="1907704" y="3717032"/>
            <a:ext cx="282450"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endParaRPr kumimoji="1" lang="ja-JP" altLang="en-US" sz="1200" dirty="0">
              <a:latin typeface="+mj-lt"/>
              <a:cs typeface="Arial" panose="020B0604020202020204" pitchFamily="34" charset="0"/>
            </a:endParaRPr>
          </a:p>
        </p:txBody>
      </p:sp>
      <p:cxnSp>
        <p:nvCxnSpPr>
          <p:cNvPr id="51" name="直線矢印コネクタ 50">
            <a:extLst>
              <a:ext uri="{FF2B5EF4-FFF2-40B4-BE49-F238E27FC236}">
                <a16:creationId xmlns:a16="http://schemas.microsoft.com/office/drawing/2014/main" id="{54013542-AC9B-4E5F-9565-BCFF324DF1EF}"/>
              </a:ext>
            </a:extLst>
          </p:cNvPr>
          <p:cNvCxnSpPr/>
          <p:nvPr/>
        </p:nvCxnSpPr>
        <p:spPr>
          <a:xfrm>
            <a:off x="1547664" y="3068960"/>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8A5B0893-2D10-4CB1-BA95-6BD5D8EE1B56}"/>
              </a:ext>
            </a:extLst>
          </p:cNvPr>
          <p:cNvCxnSpPr/>
          <p:nvPr/>
        </p:nvCxnSpPr>
        <p:spPr>
          <a:xfrm flipV="1">
            <a:off x="2051720" y="3212976"/>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85CDABAC-A97A-4D1A-A324-AA694C8ABBF7}"/>
              </a:ext>
            </a:extLst>
          </p:cNvPr>
          <p:cNvCxnSpPr/>
          <p:nvPr/>
        </p:nvCxnSpPr>
        <p:spPr>
          <a:xfrm flipH="1">
            <a:off x="2195736" y="3068960"/>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C7D4B10C-09E6-4635-96FB-1AA00CC49D44}"/>
              </a:ext>
            </a:extLst>
          </p:cNvPr>
          <p:cNvCxnSpPr/>
          <p:nvPr/>
        </p:nvCxnSpPr>
        <p:spPr>
          <a:xfrm>
            <a:off x="2051720" y="2564904"/>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DF3D9B12-A15A-4DC3-BC25-BD4D7A284177}"/>
              </a:ext>
            </a:extLst>
          </p:cNvPr>
          <p:cNvSpPr txBox="1"/>
          <p:nvPr/>
        </p:nvSpPr>
        <p:spPr>
          <a:xfrm>
            <a:off x="1992416" y="2461348"/>
            <a:ext cx="522900" cy="276999"/>
          </a:xfrm>
          <a:prstGeom prst="rect">
            <a:avLst/>
          </a:prstGeom>
          <a:noFill/>
        </p:spPr>
        <p:txBody>
          <a:bodyPr wrap="none" rtlCol="0">
            <a:spAutoFit/>
          </a:bodyPr>
          <a:lstStyle/>
          <a:p>
            <a:r>
              <a:rPr kumimoji="1" lang="en-US" altLang="ja-JP" sz="1200" i="1" dirty="0">
                <a:latin typeface="Times New Roman" panose="02020603050405020304" pitchFamily="18" charset="0"/>
                <a:cs typeface="Times New Roman" panose="02020603050405020304" pitchFamily="18" charset="0"/>
              </a:rPr>
              <a:t>f</a:t>
            </a:r>
            <a:r>
              <a:rPr kumimoji="1" lang="en-US" altLang="ja-JP" sz="1200" dirty="0">
                <a:latin typeface="Times New Roman" panose="02020603050405020304" pitchFamily="18" charset="0"/>
                <a:cs typeface="Times New Roman" panose="02020603050405020304" pitchFamily="18" charset="0"/>
              </a:rPr>
              <a:t>(</a:t>
            </a:r>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Times New Roman" panose="02020603050405020304" pitchFamily="18" charset="0"/>
                <a:cs typeface="Times New Roman" panose="02020603050405020304" pitchFamily="18" charset="0"/>
              </a:rPr>
              <a:t>)</a:t>
            </a:r>
            <a:endParaRPr kumimoji="1" lang="ja-JP" altLang="en-US" sz="1200" dirty="0">
              <a:latin typeface="Times New Roman" panose="02020603050405020304" pitchFamily="18" charset="0"/>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0B74651A-1162-4161-BE33-51991FB75F94}"/>
              </a:ext>
            </a:extLst>
          </p:cNvPr>
          <p:cNvSpPr txBox="1"/>
          <p:nvPr/>
        </p:nvSpPr>
        <p:spPr>
          <a:xfrm>
            <a:off x="2220012" y="3013136"/>
            <a:ext cx="522900" cy="276999"/>
          </a:xfrm>
          <a:prstGeom prst="rect">
            <a:avLst/>
          </a:prstGeom>
          <a:noFill/>
        </p:spPr>
        <p:txBody>
          <a:bodyPr wrap="none" rtlCol="0">
            <a:spAutoFit/>
          </a:bodyPr>
          <a:lstStyle/>
          <a:p>
            <a:r>
              <a:rPr kumimoji="1" lang="en-US" altLang="ja-JP" sz="1200" i="1" dirty="0">
                <a:latin typeface="Times New Roman" panose="02020603050405020304" pitchFamily="18" charset="0"/>
                <a:cs typeface="Times New Roman" panose="02020603050405020304" pitchFamily="18" charset="0"/>
              </a:rPr>
              <a:t>f</a:t>
            </a:r>
            <a:r>
              <a:rPr kumimoji="1" lang="en-US" altLang="ja-JP" sz="1200" dirty="0">
                <a:latin typeface="Times New Roman" panose="02020603050405020304" pitchFamily="18" charset="0"/>
                <a:cs typeface="Times New Roman" panose="02020603050405020304" pitchFamily="18" charset="0"/>
              </a:rPr>
              <a:t>(</a:t>
            </a:r>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Times New Roman" panose="02020603050405020304" pitchFamily="18" charset="0"/>
                <a:cs typeface="Times New Roman" panose="02020603050405020304" pitchFamily="18" charset="0"/>
              </a:rPr>
              <a:t>)</a:t>
            </a:r>
            <a:endParaRPr kumimoji="1" lang="ja-JP" altLang="en-US" sz="1200" dirty="0">
              <a:latin typeface="Times New Roman" panose="02020603050405020304" pitchFamily="18" charset="0"/>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6312D60B-C208-4C12-B98E-6D3A2AD95BE8}"/>
              </a:ext>
            </a:extLst>
          </p:cNvPr>
          <p:cNvSpPr txBox="1"/>
          <p:nvPr/>
        </p:nvSpPr>
        <p:spPr>
          <a:xfrm>
            <a:off x="1635036" y="3372356"/>
            <a:ext cx="522900" cy="276999"/>
          </a:xfrm>
          <a:prstGeom prst="rect">
            <a:avLst/>
          </a:prstGeom>
          <a:noFill/>
        </p:spPr>
        <p:txBody>
          <a:bodyPr wrap="none" rtlCol="0">
            <a:spAutoFit/>
          </a:bodyPr>
          <a:lstStyle/>
          <a:p>
            <a:r>
              <a:rPr kumimoji="1" lang="en-US" altLang="ja-JP" sz="1200" i="1" dirty="0">
                <a:latin typeface="Times New Roman" panose="02020603050405020304" pitchFamily="18" charset="0"/>
                <a:cs typeface="Times New Roman" panose="02020603050405020304" pitchFamily="18" charset="0"/>
              </a:rPr>
              <a:t>f</a:t>
            </a:r>
            <a:r>
              <a:rPr kumimoji="1" lang="en-US" altLang="ja-JP" sz="1200" dirty="0">
                <a:latin typeface="Times New Roman" panose="02020603050405020304" pitchFamily="18" charset="0"/>
                <a:cs typeface="Times New Roman" panose="02020603050405020304" pitchFamily="18" charset="0"/>
              </a:rPr>
              <a:t>(</a:t>
            </a:r>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Times New Roman" panose="02020603050405020304" pitchFamily="18" charset="0"/>
                <a:cs typeface="Times New Roman" panose="02020603050405020304" pitchFamily="18" charset="0"/>
              </a:rPr>
              <a:t>)</a:t>
            </a:r>
            <a:endParaRPr kumimoji="1" lang="ja-JP" altLang="en-US" sz="1200" dirty="0">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93CDFD94-B689-40C2-9DD8-6A8FD6E16F7B}"/>
              </a:ext>
            </a:extLst>
          </p:cNvPr>
          <p:cNvSpPr txBox="1"/>
          <p:nvPr/>
        </p:nvSpPr>
        <p:spPr>
          <a:xfrm>
            <a:off x="1403648" y="2780928"/>
            <a:ext cx="522900" cy="276999"/>
          </a:xfrm>
          <a:prstGeom prst="rect">
            <a:avLst/>
          </a:prstGeom>
          <a:noFill/>
        </p:spPr>
        <p:txBody>
          <a:bodyPr wrap="none" rtlCol="0">
            <a:spAutoFit/>
          </a:bodyPr>
          <a:lstStyle/>
          <a:p>
            <a:r>
              <a:rPr kumimoji="1" lang="en-US" altLang="ja-JP" sz="1200" i="1" dirty="0">
                <a:latin typeface="Times New Roman" panose="02020603050405020304" pitchFamily="18" charset="0"/>
                <a:cs typeface="Times New Roman" panose="02020603050405020304" pitchFamily="18" charset="0"/>
              </a:rPr>
              <a:t>f</a:t>
            </a:r>
            <a:r>
              <a:rPr kumimoji="1" lang="en-US" altLang="ja-JP" sz="1200" dirty="0">
                <a:latin typeface="Times New Roman" panose="02020603050405020304" pitchFamily="18" charset="0"/>
                <a:cs typeface="Times New Roman" panose="02020603050405020304" pitchFamily="18" charset="0"/>
              </a:rPr>
              <a:t>(</a:t>
            </a:r>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Times New Roman" panose="02020603050405020304" pitchFamily="18" charset="0"/>
                <a:cs typeface="Times New Roman" panose="02020603050405020304" pitchFamily="18" charset="0"/>
              </a:rPr>
              <a:t>)</a:t>
            </a:r>
            <a:endParaRPr kumimoji="1" lang="ja-JP"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6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BF9266-64AD-4D36-9AF3-B18FEE908162}"/>
              </a:ext>
            </a:extLst>
          </p:cNvPr>
          <p:cNvPicPr>
            <a:picLocks noChangeAspect="1"/>
          </p:cNvPicPr>
          <p:nvPr/>
        </p:nvPicPr>
        <p:blipFill>
          <a:blip r:embed="rId2"/>
          <a:stretch>
            <a:fillRect/>
          </a:stretch>
        </p:blipFill>
        <p:spPr>
          <a:xfrm>
            <a:off x="179512" y="1268760"/>
            <a:ext cx="2880320" cy="2880320"/>
          </a:xfrm>
          <a:prstGeom prst="rect">
            <a:avLst/>
          </a:prstGeom>
        </p:spPr>
      </p:pic>
      <p:pic>
        <p:nvPicPr>
          <p:cNvPr id="5" name="図 4">
            <a:extLst>
              <a:ext uri="{FF2B5EF4-FFF2-40B4-BE49-F238E27FC236}">
                <a16:creationId xmlns:a16="http://schemas.microsoft.com/office/drawing/2014/main" id="{97BE4D65-2591-435E-98E4-FB04C176F725}"/>
              </a:ext>
            </a:extLst>
          </p:cNvPr>
          <p:cNvPicPr>
            <a:picLocks noChangeAspect="1"/>
          </p:cNvPicPr>
          <p:nvPr/>
        </p:nvPicPr>
        <p:blipFill>
          <a:blip r:embed="rId3"/>
          <a:stretch>
            <a:fillRect/>
          </a:stretch>
        </p:blipFill>
        <p:spPr>
          <a:xfrm>
            <a:off x="3131840" y="1268760"/>
            <a:ext cx="2880320" cy="2880320"/>
          </a:xfrm>
          <a:prstGeom prst="rect">
            <a:avLst/>
          </a:prstGeom>
        </p:spPr>
      </p:pic>
      <p:pic>
        <p:nvPicPr>
          <p:cNvPr id="7" name="図 6">
            <a:extLst>
              <a:ext uri="{FF2B5EF4-FFF2-40B4-BE49-F238E27FC236}">
                <a16:creationId xmlns:a16="http://schemas.microsoft.com/office/drawing/2014/main" id="{2EBE1899-B5D8-4C4D-83EF-7C6592823C8C}"/>
              </a:ext>
            </a:extLst>
          </p:cNvPr>
          <p:cNvPicPr>
            <a:picLocks noChangeAspect="1"/>
          </p:cNvPicPr>
          <p:nvPr/>
        </p:nvPicPr>
        <p:blipFill>
          <a:blip r:embed="rId4"/>
          <a:stretch>
            <a:fillRect/>
          </a:stretch>
        </p:blipFill>
        <p:spPr>
          <a:xfrm>
            <a:off x="6084168" y="1268760"/>
            <a:ext cx="2880320" cy="2880320"/>
          </a:xfrm>
          <a:prstGeom prst="rect">
            <a:avLst/>
          </a:prstGeom>
        </p:spPr>
      </p:pic>
      <p:sp>
        <p:nvSpPr>
          <p:cNvPr id="2" name="テキスト ボックス 1">
            <a:extLst>
              <a:ext uri="{FF2B5EF4-FFF2-40B4-BE49-F238E27FC236}">
                <a16:creationId xmlns:a16="http://schemas.microsoft.com/office/drawing/2014/main" id="{82F84FAF-F07D-40D6-BD45-523482DC991C}"/>
              </a:ext>
            </a:extLst>
          </p:cNvPr>
          <p:cNvSpPr txBox="1"/>
          <p:nvPr/>
        </p:nvSpPr>
        <p:spPr>
          <a:xfrm>
            <a:off x="1259632" y="4221088"/>
            <a:ext cx="697627" cy="369332"/>
          </a:xfrm>
          <a:prstGeom prst="rect">
            <a:avLst/>
          </a:prstGeom>
          <a:noFill/>
        </p:spPr>
        <p:txBody>
          <a:bodyPr wrap="none" rtlCol="0">
            <a:spAutoFit/>
          </a:bodyPr>
          <a:lstStyle/>
          <a:p>
            <a:r>
              <a:rPr kumimoji="1" lang="en-US" altLang="ja-JP" dirty="0"/>
              <a:t>Input</a:t>
            </a:r>
            <a:endParaRPr kumimoji="1" lang="ja-JP" altLang="en-US" dirty="0"/>
          </a:p>
        </p:txBody>
      </p:sp>
      <p:sp>
        <p:nvSpPr>
          <p:cNvPr id="4" name="テキスト ボックス 3">
            <a:extLst>
              <a:ext uri="{FF2B5EF4-FFF2-40B4-BE49-F238E27FC236}">
                <a16:creationId xmlns:a16="http://schemas.microsoft.com/office/drawing/2014/main" id="{5F6DD76B-63F8-4A48-A339-9F2CE034CBAA}"/>
              </a:ext>
            </a:extLst>
          </p:cNvPr>
          <p:cNvSpPr txBox="1"/>
          <p:nvPr/>
        </p:nvSpPr>
        <p:spPr>
          <a:xfrm>
            <a:off x="3995936" y="4221088"/>
            <a:ext cx="1236236" cy="369332"/>
          </a:xfrm>
          <a:prstGeom prst="rect">
            <a:avLst/>
          </a:prstGeom>
          <a:noFill/>
        </p:spPr>
        <p:txBody>
          <a:bodyPr wrap="none" rtlCol="0">
            <a:spAutoFit/>
          </a:bodyPr>
          <a:lstStyle/>
          <a:p>
            <a:r>
              <a:rPr kumimoji="1" lang="en-US" altLang="ja-JP" dirty="0"/>
              <a:t>Dichromat</a:t>
            </a:r>
            <a:endParaRPr kumimoji="1" lang="ja-JP" altLang="en-US" dirty="0"/>
          </a:p>
        </p:txBody>
      </p:sp>
      <p:sp>
        <p:nvSpPr>
          <p:cNvPr id="6" name="テキスト ボックス 5">
            <a:extLst>
              <a:ext uri="{FF2B5EF4-FFF2-40B4-BE49-F238E27FC236}">
                <a16:creationId xmlns:a16="http://schemas.microsoft.com/office/drawing/2014/main" id="{84885BD4-0418-4377-B1E2-37797A174933}"/>
              </a:ext>
            </a:extLst>
          </p:cNvPr>
          <p:cNvSpPr txBox="1"/>
          <p:nvPr/>
        </p:nvSpPr>
        <p:spPr>
          <a:xfrm>
            <a:off x="6660232" y="4221088"/>
            <a:ext cx="1806905" cy="369332"/>
          </a:xfrm>
          <a:prstGeom prst="rect">
            <a:avLst/>
          </a:prstGeom>
          <a:noFill/>
        </p:spPr>
        <p:txBody>
          <a:bodyPr wrap="none" rtlCol="0">
            <a:spAutoFit/>
          </a:bodyPr>
          <a:lstStyle/>
          <a:p>
            <a:r>
              <a:rPr kumimoji="1" lang="en-US" altLang="ja-JP" dirty="0"/>
              <a:t>Our result (a=5)</a:t>
            </a:r>
            <a:endParaRPr kumimoji="1" lang="ja-JP" altLang="en-US" dirty="0"/>
          </a:p>
        </p:txBody>
      </p:sp>
      <p:sp>
        <p:nvSpPr>
          <p:cNvPr id="8" name="タイトル 7">
            <a:extLst>
              <a:ext uri="{FF2B5EF4-FFF2-40B4-BE49-F238E27FC236}">
                <a16:creationId xmlns:a16="http://schemas.microsoft.com/office/drawing/2014/main" id="{24F0BDAE-943E-4116-8704-3EE7A0EA8DF0}"/>
              </a:ext>
            </a:extLst>
          </p:cNvPr>
          <p:cNvSpPr>
            <a:spLocks noGrp="1"/>
          </p:cNvSpPr>
          <p:nvPr>
            <p:ph type="title"/>
          </p:nvPr>
        </p:nvSpPr>
        <p:spPr/>
        <p:txBody>
          <a:bodyPr/>
          <a:lstStyle/>
          <a:p>
            <a:r>
              <a:rPr kumimoji="1" lang="en-US" altLang="ja-JP" dirty="0"/>
              <a:t>Result</a:t>
            </a:r>
            <a:endParaRPr kumimoji="1" lang="ja-JP" altLang="en-US" dirty="0"/>
          </a:p>
        </p:txBody>
      </p:sp>
    </p:spTree>
    <p:extLst>
      <p:ext uri="{BB962C8B-B14F-4D97-AF65-F5344CB8AC3E}">
        <p14:creationId xmlns:p14="http://schemas.microsoft.com/office/powerpoint/2010/main" val="379563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1BE42F4-3786-4615-AAB4-24C4879AB59D}"/>
              </a:ext>
            </a:extLst>
          </p:cNvPr>
          <p:cNvSpPr/>
          <p:nvPr/>
        </p:nvSpPr>
        <p:spPr bwMode="auto">
          <a:xfrm>
            <a:off x="0" y="0"/>
            <a:ext cx="9144000" cy="6813376"/>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pic>
        <p:nvPicPr>
          <p:cNvPr id="16" name="コンテンツ プレースホルダー 15" descr="背景パターン&#10;&#10;自動的に生成された説明">
            <a:extLst>
              <a:ext uri="{FF2B5EF4-FFF2-40B4-BE49-F238E27FC236}">
                <a16:creationId xmlns:a16="http://schemas.microsoft.com/office/drawing/2014/main" id="{AE30BD13-F4CB-41AC-BDB4-09B9702982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4581128"/>
            <a:ext cx="2938265" cy="2203700"/>
          </a:xfrm>
        </p:spPr>
      </p:pic>
      <p:pic>
        <p:nvPicPr>
          <p:cNvPr id="5" name="図 4" descr="背景パターン&#10;&#10;自動的に生成された説明">
            <a:extLst>
              <a:ext uri="{FF2B5EF4-FFF2-40B4-BE49-F238E27FC236}">
                <a16:creationId xmlns:a16="http://schemas.microsoft.com/office/drawing/2014/main" id="{42378C99-7BC4-429A-BEE4-A04AF3276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364" y="116632"/>
            <a:ext cx="2934124" cy="2200592"/>
          </a:xfrm>
          <a:prstGeom prst="rect">
            <a:avLst/>
          </a:prstGeom>
        </p:spPr>
      </p:pic>
      <p:pic>
        <p:nvPicPr>
          <p:cNvPr id="7" name="図 6" descr="背景パターン&#10;&#10;自動的に生成された説明">
            <a:extLst>
              <a:ext uri="{FF2B5EF4-FFF2-40B4-BE49-F238E27FC236}">
                <a16:creationId xmlns:a16="http://schemas.microsoft.com/office/drawing/2014/main" id="{33C1D754-16C4-45B5-B6AF-931C0891A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2348880"/>
            <a:ext cx="2934124" cy="2200592"/>
          </a:xfrm>
          <a:prstGeom prst="rect">
            <a:avLst/>
          </a:prstGeom>
        </p:spPr>
      </p:pic>
      <p:pic>
        <p:nvPicPr>
          <p:cNvPr id="9" name="図 8">
            <a:extLst>
              <a:ext uri="{FF2B5EF4-FFF2-40B4-BE49-F238E27FC236}">
                <a16:creationId xmlns:a16="http://schemas.microsoft.com/office/drawing/2014/main" id="{4B9A3145-0A06-45D2-A383-711CFDC6E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0365" y="4581128"/>
            <a:ext cx="2934123" cy="2200592"/>
          </a:xfrm>
          <a:prstGeom prst="rect">
            <a:avLst/>
          </a:prstGeom>
        </p:spPr>
      </p:pic>
      <p:pic>
        <p:nvPicPr>
          <p:cNvPr id="20" name="図 19" descr="背景パターン&#10;&#10;自動的に生成された説明">
            <a:extLst>
              <a:ext uri="{FF2B5EF4-FFF2-40B4-BE49-F238E27FC236}">
                <a16:creationId xmlns:a16="http://schemas.microsoft.com/office/drawing/2014/main" id="{96E57A08-3DA5-4672-B6A6-B54CBAAC49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116632"/>
            <a:ext cx="2938265" cy="2203700"/>
          </a:xfrm>
          <a:prstGeom prst="rect">
            <a:avLst/>
          </a:prstGeom>
        </p:spPr>
      </p:pic>
      <p:pic>
        <p:nvPicPr>
          <p:cNvPr id="22" name="図 21" descr="ツリーマップ図&#10;&#10;自動的に生成された説明">
            <a:extLst>
              <a:ext uri="{FF2B5EF4-FFF2-40B4-BE49-F238E27FC236}">
                <a16:creationId xmlns:a16="http://schemas.microsoft.com/office/drawing/2014/main" id="{73FBEDF6-BC56-4A00-B54E-9982E21E1D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2348880"/>
            <a:ext cx="2938266" cy="2203700"/>
          </a:xfrm>
          <a:prstGeom prst="rect">
            <a:avLst/>
          </a:prstGeom>
        </p:spPr>
      </p:pic>
      <p:sp>
        <p:nvSpPr>
          <p:cNvPr id="24" name="正方形/長方形 23">
            <a:extLst>
              <a:ext uri="{FF2B5EF4-FFF2-40B4-BE49-F238E27FC236}">
                <a16:creationId xmlns:a16="http://schemas.microsoft.com/office/drawing/2014/main" id="{D01402F8-A798-4379-B8FC-08C6F0E9B787}"/>
              </a:ext>
            </a:extLst>
          </p:cNvPr>
          <p:cNvSpPr/>
          <p:nvPr/>
        </p:nvSpPr>
        <p:spPr>
          <a:xfrm>
            <a:off x="4716017" y="44624"/>
            <a:ext cx="4320480" cy="6813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テキスト ボックス 2">
            <a:extLst>
              <a:ext uri="{FF2B5EF4-FFF2-40B4-BE49-F238E27FC236}">
                <a16:creationId xmlns:a16="http://schemas.microsoft.com/office/drawing/2014/main" id="{670B2C01-8EAB-4127-A326-B3661136853F}"/>
              </a:ext>
            </a:extLst>
          </p:cNvPr>
          <p:cNvSpPr txBox="1"/>
          <p:nvPr/>
        </p:nvSpPr>
        <p:spPr>
          <a:xfrm>
            <a:off x="611560" y="1052736"/>
            <a:ext cx="697627" cy="369332"/>
          </a:xfrm>
          <a:prstGeom prst="rect">
            <a:avLst/>
          </a:prstGeom>
          <a:noFill/>
        </p:spPr>
        <p:txBody>
          <a:bodyPr wrap="none" rtlCol="0">
            <a:spAutoFit/>
          </a:bodyPr>
          <a:lstStyle/>
          <a:p>
            <a:r>
              <a:rPr kumimoji="1" lang="en-US" altLang="ja-JP" dirty="0"/>
              <a:t>Input</a:t>
            </a:r>
            <a:endParaRPr kumimoji="1" lang="ja-JP" altLang="en-US" dirty="0"/>
          </a:p>
        </p:txBody>
      </p:sp>
      <p:sp>
        <p:nvSpPr>
          <p:cNvPr id="4" name="テキスト ボックス 3">
            <a:extLst>
              <a:ext uri="{FF2B5EF4-FFF2-40B4-BE49-F238E27FC236}">
                <a16:creationId xmlns:a16="http://schemas.microsoft.com/office/drawing/2014/main" id="{5EBED084-2474-4E95-B287-872DE51BD19D}"/>
              </a:ext>
            </a:extLst>
          </p:cNvPr>
          <p:cNvSpPr txBox="1"/>
          <p:nvPr/>
        </p:nvSpPr>
        <p:spPr>
          <a:xfrm>
            <a:off x="179512" y="3212976"/>
            <a:ext cx="1569660" cy="369332"/>
          </a:xfrm>
          <a:prstGeom prst="rect">
            <a:avLst/>
          </a:prstGeom>
          <a:noFill/>
        </p:spPr>
        <p:txBody>
          <a:bodyPr wrap="none" rtlCol="0">
            <a:spAutoFit/>
          </a:bodyPr>
          <a:lstStyle/>
          <a:p>
            <a:r>
              <a:rPr kumimoji="1" lang="en-US" altLang="ja-JP" dirty="0"/>
              <a:t>Deuteranopia</a:t>
            </a:r>
            <a:endParaRPr kumimoji="1" lang="ja-JP" altLang="en-US" dirty="0"/>
          </a:p>
        </p:txBody>
      </p:sp>
      <p:sp>
        <p:nvSpPr>
          <p:cNvPr id="8" name="テキスト ボックス 7">
            <a:extLst>
              <a:ext uri="{FF2B5EF4-FFF2-40B4-BE49-F238E27FC236}">
                <a16:creationId xmlns:a16="http://schemas.microsoft.com/office/drawing/2014/main" id="{302ABA5C-45A1-407E-8233-3D6F8A5FBE3A}"/>
              </a:ext>
            </a:extLst>
          </p:cNvPr>
          <p:cNvSpPr txBox="1"/>
          <p:nvPr/>
        </p:nvSpPr>
        <p:spPr>
          <a:xfrm>
            <a:off x="323528" y="4653136"/>
            <a:ext cx="569387" cy="369332"/>
          </a:xfrm>
          <a:prstGeom prst="rect">
            <a:avLst/>
          </a:prstGeom>
          <a:noFill/>
        </p:spPr>
        <p:txBody>
          <a:bodyPr wrap="none" rtlCol="0">
            <a:spAutoFit/>
          </a:bodyPr>
          <a:lstStyle/>
          <a:p>
            <a:r>
              <a:rPr kumimoji="1" lang="en-US" altLang="ja-JP" dirty="0"/>
              <a:t>[18]</a:t>
            </a:r>
            <a:endParaRPr kumimoji="1" lang="ja-JP" altLang="en-US" dirty="0"/>
          </a:p>
        </p:txBody>
      </p:sp>
      <p:sp>
        <p:nvSpPr>
          <p:cNvPr id="10" name="テキスト ボックス 9">
            <a:extLst>
              <a:ext uri="{FF2B5EF4-FFF2-40B4-BE49-F238E27FC236}">
                <a16:creationId xmlns:a16="http://schemas.microsoft.com/office/drawing/2014/main" id="{4B861498-4607-4BA3-A6E1-8D2DDC086D52}"/>
              </a:ext>
            </a:extLst>
          </p:cNvPr>
          <p:cNvSpPr txBox="1"/>
          <p:nvPr/>
        </p:nvSpPr>
        <p:spPr>
          <a:xfrm>
            <a:off x="323528" y="5949280"/>
            <a:ext cx="1338828" cy="369332"/>
          </a:xfrm>
          <a:prstGeom prst="rect">
            <a:avLst/>
          </a:prstGeom>
          <a:noFill/>
        </p:spPr>
        <p:txBody>
          <a:bodyPr wrap="none" rtlCol="0">
            <a:spAutoFit/>
          </a:bodyPr>
          <a:lstStyle/>
          <a:p>
            <a:r>
              <a:rPr kumimoji="1" lang="en-US" altLang="ja-JP" dirty="0"/>
              <a:t>No sigmoid</a:t>
            </a:r>
            <a:endParaRPr kumimoji="1" lang="ja-JP" altLang="en-US" dirty="0"/>
          </a:p>
        </p:txBody>
      </p:sp>
      <p:sp>
        <p:nvSpPr>
          <p:cNvPr id="12" name="テキスト ボックス 11">
            <a:extLst>
              <a:ext uri="{FF2B5EF4-FFF2-40B4-BE49-F238E27FC236}">
                <a16:creationId xmlns:a16="http://schemas.microsoft.com/office/drawing/2014/main" id="{6F30C34B-AB6C-43F7-AE72-D5ECD0602178}"/>
              </a:ext>
            </a:extLst>
          </p:cNvPr>
          <p:cNvSpPr txBox="1"/>
          <p:nvPr/>
        </p:nvSpPr>
        <p:spPr>
          <a:xfrm>
            <a:off x="4788024" y="116632"/>
            <a:ext cx="1172116" cy="646331"/>
          </a:xfrm>
          <a:prstGeom prst="rect">
            <a:avLst/>
          </a:prstGeom>
          <a:noFill/>
        </p:spPr>
        <p:txBody>
          <a:bodyPr wrap="none" rtlCol="0">
            <a:spAutoFit/>
          </a:bodyPr>
          <a:lstStyle/>
          <a:p>
            <a:r>
              <a:rPr kumimoji="1" lang="en-US" altLang="ja-JP" dirty="0"/>
              <a:t>Proposed</a:t>
            </a:r>
          </a:p>
          <a:p>
            <a:r>
              <a:rPr kumimoji="1" lang="en-US" altLang="ja-JP" dirty="0"/>
              <a:t>method</a:t>
            </a:r>
            <a:endParaRPr kumimoji="1" lang="ja-JP" altLang="en-US" dirty="0"/>
          </a:p>
        </p:txBody>
      </p:sp>
      <p:sp>
        <p:nvSpPr>
          <p:cNvPr id="14" name="テキスト ボックス 13">
            <a:extLst>
              <a:ext uri="{FF2B5EF4-FFF2-40B4-BE49-F238E27FC236}">
                <a16:creationId xmlns:a16="http://schemas.microsoft.com/office/drawing/2014/main" id="{D17E3CBD-FD1D-47BA-8887-657DA50D6F75}"/>
              </a:ext>
            </a:extLst>
          </p:cNvPr>
          <p:cNvSpPr txBox="1"/>
          <p:nvPr/>
        </p:nvSpPr>
        <p:spPr>
          <a:xfrm>
            <a:off x="4932040" y="3284984"/>
            <a:ext cx="877163" cy="369332"/>
          </a:xfrm>
          <a:prstGeom prst="rect">
            <a:avLst/>
          </a:prstGeom>
          <a:noFill/>
        </p:spPr>
        <p:txBody>
          <a:bodyPr wrap="none" rtlCol="0">
            <a:spAutoFit/>
          </a:bodyPr>
          <a:lstStyle/>
          <a:p>
            <a:r>
              <a:rPr kumimoji="1" lang="en-US" altLang="ja-JP" dirty="0"/>
              <a:t>Output</a:t>
            </a:r>
            <a:endParaRPr kumimoji="1" lang="ja-JP" altLang="en-US" dirty="0"/>
          </a:p>
        </p:txBody>
      </p:sp>
      <p:sp>
        <p:nvSpPr>
          <p:cNvPr id="26" name="テキスト ボックス 25">
            <a:extLst>
              <a:ext uri="{FF2B5EF4-FFF2-40B4-BE49-F238E27FC236}">
                <a16:creationId xmlns:a16="http://schemas.microsoft.com/office/drawing/2014/main" id="{B92DFBFC-D8C3-4E38-9DDE-5C2FCFA61CA2}"/>
              </a:ext>
            </a:extLst>
          </p:cNvPr>
          <p:cNvSpPr txBox="1"/>
          <p:nvPr/>
        </p:nvSpPr>
        <p:spPr>
          <a:xfrm>
            <a:off x="4932040" y="1052736"/>
            <a:ext cx="877163" cy="369332"/>
          </a:xfrm>
          <a:prstGeom prst="rect">
            <a:avLst/>
          </a:prstGeom>
          <a:noFill/>
        </p:spPr>
        <p:txBody>
          <a:bodyPr wrap="none" rtlCol="0">
            <a:spAutoFit/>
          </a:bodyPr>
          <a:lstStyle/>
          <a:p>
            <a:r>
              <a:rPr kumimoji="1" lang="en-US" altLang="ja-JP" dirty="0"/>
              <a:t>Output</a:t>
            </a:r>
            <a:endParaRPr kumimoji="1" lang="ja-JP" altLang="en-US" dirty="0"/>
          </a:p>
        </p:txBody>
      </p:sp>
      <p:sp>
        <p:nvSpPr>
          <p:cNvPr id="27" name="テキスト ボックス 26">
            <a:extLst>
              <a:ext uri="{FF2B5EF4-FFF2-40B4-BE49-F238E27FC236}">
                <a16:creationId xmlns:a16="http://schemas.microsoft.com/office/drawing/2014/main" id="{1520EECD-2277-4CE6-B420-B3D47ABEF934}"/>
              </a:ext>
            </a:extLst>
          </p:cNvPr>
          <p:cNvSpPr txBox="1"/>
          <p:nvPr/>
        </p:nvSpPr>
        <p:spPr>
          <a:xfrm>
            <a:off x="323528" y="5517232"/>
            <a:ext cx="877163" cy="369332"/>
          </a:xfrm>
          <a:prstGeom prst="rect">
            <a:avLst/>
          </a:prstGeom>
          <a:noFill/>
        </p:spPr>
        <p:txBody>
          <a:bodyPr wrap="none" rtlCol="0">
            <a:spAutoFit/>
          </a:bodyPr>
          <a:lstStyle/>
          <a:p>
            <a:r>
              <a:rPr kumimoji="1" lang="en-US" altLang="ja-JP" dirty="0"/>
              <a:t>Output</a:t>
            </a:r>
            <a:endParaRPr kumimoji="1" lang="ja-JP" altLang="en-US" dirty="0"/>
          </a:p>
        </p:txBody>
      </p:sp>
      <p:sp>
        <p:nvSpPr>
          <p:cNvPr id="28" name="テキスト ボックス 27">
            <a:extLst>
              <a:ext uri="{FF2B5EF4-FFF2-40B4-BE49-F238E27FC236}">
                <a16:creationId xmlns:a16="http://schemas.microsoft.com/office/drawing/2014/main" id="{CD0CD66C-FD01-4165-AE0D-9C30F4FE7AD2}"/>
              </a:ext>
            </a:extLst>
          </p:cNvPr>
          <p:cNvSpPr txBox="1"/>
          <p:nvPr/>
        </p:nvSpPr>
        <p:spPr>
          <a:xfrm>
            <a:off x="4932040" y="5517232"/>
            <a:ext cx="877163" cy="369332"/>
          </a:xfrm>
          <a:prstGeom prst="rect">
            <a:avLst/>
          </a:prstGeom>
          <a:noFill/>
        </p:spPr>
        <p:txBody>
          <a:bodyPr wrap="none" rtlCol="0">
            <a:spAutoFit/>
          </a:bodyPr>
          <a:lstStyle/>
          <a:p>
            <a:r>
              <a:rPr kumimoji="1" lang="en-US" altLang="ja-JP" dirty="0"/>
              <a:t>Output</a:t>
            </a:r>
            <a:endParaRPr kumimoji="1" lang="ja-JP" altLang="en-US" dirty="0"/>
          </a:p>
        </p:txBody>
      </p:sp>
      <p:sp>
        <p:nvSpPr>
          <p:cNvPr id="17" name="テキスト ボックス 16">
            <a:extLst>
              <a:ext uri="{FF2B5EF4-FFF2-40B4-BE49-F238E27FC236}">
                <a16:creationId xmlns:a16="http://schemas.microsoft.com/office/drawing/2014/main" id="{01630B5B-5521-43F1-9FB1-6C9D0419AB6B}"/>
              </a:ext>
            </a:extLst>
          </p:cNvPr>
          <p:cNvSpPr txBox="1"/>
          <p:nvPr/>
        </p:nvSpPr>
        <p:spPr>
          <a:xfrm>
            <a:off x="4932040" y="1412776"/>
            <a:ext cx="864339" cy="369332"/>
          </a:xfrm>
          <a:prstGeom prst="rect">
            <a:avLst/>
          </a:prstGeom>
          <a:noFill/>
        </p:spPr>
        <p:txBody>
          <a:bodyPr wrap="none" rtlCol="0">
            <a:spAutoFit/>
          </a:bodyPr>
          <a:lstStyle/>
          <a:p>
            <a:r>
              <a:rPr kumimoji="1" lang="en-US" altLang="ja-JP" dirty="0"/>
              <a:t>Gain 5</a:t>
            </a:r>
            <a:endParaRPr kumimoji="1" lang="ja-JP" altLang="en-US" dirty="0"/>
          </a:p>
        </p:txBody>
      </p:sp>
      <p:sp>
        <p:nvSpPr>
          <p:cNvPr id="19" name="テキスト ボックス 18">
            <a:extLst>
              <a:ext uri="{FF2B5EF4-FFF2-40B4-BE49-F238E27FC236}">
                <a16:creationId xmlns:a16="http://schemas.microsoft.com/office/drawing/2014/main" id="{43FB67F0-13C3-40D8-BE98-CF62788B1E65}"/>
              </a:ext>
            </a:extLst>
          </p:cNvPr>
          <p:cNvSpPr txBox="1"/>
          <p:nvPr/>
        </p:nvSpPr>
        <p:spPr>
          <a:xfrm>
            <a:off x="4932040" y="3717032"/>
            <a:ext cx="992579" cy="369332"/>
          </a:xfrm>
          <a:prstGeom prst="rect">
            <a:avLst/>
          </a:prstGeom>
          <a:noFill/>
        </p:spPr>
        <p:txBody>
          <a:bodyPr wrap="none" rtlCol="0">
            <a:spAutoFit/>
          </a:bodyPr>
          <a:lstStyle/>
          <a:p>
            <a:r>
              <a:rPr kumimoji="1" lang="en-US" altLang="ja-JP" dirty="0"/>
              <a:t>Gain 10</a:t>
            </a:r>
            <a:endParaRPr kumimoji="1" lang="ja-JP" altLang="en-US" dirty="0"/>
          </a:p>
        </p:txBody>
      </p:sp>
      <p:sp>
        <p:nvSpPr>
          <p:cNvPr id="29" name="テキスト ボックス 28">
            <a:extLst>
              <a:ext uri="{FF2B5EF4-FFF2-40B4-BE49-F238E27FC236}">
                <a16:creationId xmlns:a16="http://schemas.microsoft.com/office/drawing/2014/main" id="{3CDBF8B9-6A25-41C6-AAF0-BE738AC67902}"/>
              </a:ext>
            </a:extLst>
          </p:cNvPr>
          <p:cNvSpPr txBox="1"/>
          <p:nvPr/>
        </p:nvSpPr>
        <p:spPr>
          <a:xfrm>
            <a:off x="4932040" y="5949280"/>
            <a:ext cx="1120820" cy="369332"/>
          </a:xfrm>
          <a:prstGeom prst="rect">
            <a:avLst/>
          </a:prstGeom>
          <a:noFill/>
        </p:spPr>
        <p:txBody>
          <a:bodyPr wrap="none" rtlCol="0">
            <a:spAutoFit/>
          </a:bodyPr>
          <a:lstStyle/>
          <a:p>
            <a:r>
              <a:rPr kumimoji="1" lang="en-US" altLang="ja-JP" dirty="0"/>
              <a:t>Gain 100</a:t>
            </a:r>
            <a:endParaRPr kumimoji="1" lang="ja-JP" altLang="en-US" dirty="0"/>
          </a:p>
        </p:txBody>
      </p:sp>
      <p:sp>
        <p:nvSpPr>
          <p:cNvPr id="6" name="テキスト ボックス 5">
            <a:extLst>
              <a:ext uri="{FF2B5EF4-FFF2-40B4-BE49-F238E27FC236}">
                <a16:creationId xmlns:a16="http://schemas.microsoft.com/office/drawing/2014/main" id="{50C0C546-B8DA-4504-9B49-B66A608FBB70}"/>
              </a:ext>
            </a:extLst>
          </p:cNvPr>
          <p:cNvSpPr txBox="1"/>
          <p:nvPr/>
        </p:nvSpPr>
        <p:spPr>
          <a:xfrm>
            <a:off x="323528" y="4509120"/>
            <a:ext cx="3808030" cy="276999"/>
          </a:xfrm>
          <a:prstGeom prst="rect">
            <a:avLst/>
          </a:prstGeom>
          <a:noFill/>
        </p:spPr>
        <p:txBody>
          <a:bodyPr wrap="none" rtlCol="0">
            <a:spAutoFit/>
          </a:bodyPr>
          <a:lstStyle/>
          <a:p>
            <a:r>
              <a:rPr lang="en-US" altLang="ja-JP" sz="1200" dirty="0"/>
              <a:t>[18] 10.2352/J.ImagingSci.Technol.2022.66.1.010502</a:t>
            </a:r>
            <a:endParaRPr kumimoji="1" lang="ja-JP" altLang="en-US" sz="1200" dirty="0"/>
          </a:p>
        </p:txBody>
      </p:sp>
    </p:spTree>
    <p:extLst>
      <p:ext uri="{BB962C8B-B14F-4D97-AF65-F5344CB8AC3E}">
        <p14:creationId xmlns:p14="http://schemas.microsoft.com/office/powerpoint/2010/main" val="341472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D0E989D-DB26-4CC8-BA93-58092D37F874}"/>
              </a:ext>
            </a:extLst>
          </p:cNvPr>
          <p:cNvSpPr/>
          <p:nvPr/>
        </p:nvSpPr>
        <p:spPr bwMode="auto">
          <a:xfrm>
            <a:off x="0" y="0"/>
            <a:ext cx="9144000" cy="6813376"/>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552" y="252969"/>
            <a:ext cx="3939351" cy="2618027"/>
          </a:xfr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1" y="3537155"/>
            <a:ext cx="3939350" cy="2618027"/>
          </a:xfrm>
          <a:prstGeom prst="rect">
            <a:avLst/>
          </a:prstGeom>
        </p:spPr>
      </p:pic>
      <p:pic>
        <p:nvPicPr>
          <p:cNvPr id="8" name="図 7" descr="花が咲いている木&#10;&#10;自動的に生成された説明">
            <a:extLst>
              <a:ext uri="{FF2B5EF4-FFF2-40B4-BE49-F238E27FC236}">
                <a16:creationId xmlns:a16="http://schemas.microsoft.com/office/drawing/2014/main" id="{CDE12A25-5704-4B49-A77A-338BA3E70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466" y="3537157"/>
            <a:ext cx="3939347" cy="2618025"/>
          </a:xfrm>
          <a:prstGeom prst="rect">
            <a:avLst/>
          </a:prstGeom>
        </p:spPr>
      </p:pic>
      <p:pic>
        <p:nvPicPr>
          <p:cNvPr id="3" name="図 2" descr="緑の木々&#10;&#10;自動的に生成された説明">
            <a:extLst>
              <a:ext uri="{FF2B5EF4-FFF2-40B4-BE49-F238E27FC236}">
                <a16:creationId xmlns:a16="http://schemas.microsoft.com/office/drawing/2014/main" id="{387BBE01-A16A-4E28-8627-512CDA6324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463" y="251623"/>
            <a:ext cx="3939350" cy="2618026"/>
          </a:xfrm>
          <a:prstGeom prst="rect">
            <a:avLst/>
          </a:prstGeom>
        </p:spPr>
      </p:pic>
      <p:sp>
        <p:nvSpPr>
          <p:cNvPr id="13" name="正方形/長方形 12">
            <a:extLst>
              <a:ext uri="{FF2B5EF4-FFF2-40B4-BE49-F238E27FC236}">
                <a16:creationId xmlns:a16="http://schemas.microsoft.com/office/drawing/2014/main" id="{ACBF8570-1935-49BB-A4B7-D65AE4CB7FD9}"/>
              </a:ext>
            </a:extLst>
          </p:cNvPr>
          <p:cNvSpPr/>
          <p:nvPr/>
        </p:nvSpPr>
        <p:spPr>
          <a:xfrm>
            <a:off x="2609053" y="4346056"/>
            <a:ext cx="1589277" cy="17267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正方形/長方形 13">
            <a:extLst>
              <a:ext uri="{FF2B5EF4-FFF2-40B4-BE49-F238E27FC236}">
                <a16:creationId xmlns:a16="http://schemas.microsoft.com/office/drawing/2014/main" id="{E60D3F23-BB7A-459D-BA9E-BAE78C8C62DC}"/>
              </a:ext>
            </a:extLst>
          </p:cNvPr>
          <p:cNvSpPr/>
          <p:nvPr/>
        </p:nvSpPr>
        <p:spPr>
          <a:xfrm>
            <a:off x="7135896" y="4355004"/>
            <a:ext cx="1587903" cy="17088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テキスト ボックス 1">
            <a:extLst>
              <a:ext uri="{FF2B5EF4-FFF2-40B4-BE49-F238E27FC236}">
                <a16:creationId xmlns:a16="http://schemas.microsoft.com/office/drawing/2014/main" id="{72473126-E354-48D0-AECC-F5C71ED722F3}"/>
              </a:ext>
            </a:extLst>
          </p:cNvPr>
          <p:cNvSpPr txBox="1"/>
          <p:nvPr/>
        </p:nvSpPr>
        <p:spPr>
          <a:xfrm>
            <a:off x="1979712" y="2852936"/>
            <a:ext cx="697627" cy="369332"/>
          </a:xfrm>
          <a:prstGeom prst="rect">
            <a:avLst/>
          </a:prstGeom>
          <a:noFill/>
        </p:spPr>
        <p:txBody>
          <a:bodyPr wrap="none" rtlCol="0">
            <a:spAutoFit/>
          </a:bodyPr>
          <a:lstStyle/>
          <a:p>
            <a:r>
              <a:rPr kumimoji="1" lang="en-US" altLang="ja-JP" dirty="0"/>
              <a:t>Input</a:t>
            </a:r>
            <a:endParaRPr kumimoji="1" lang="ja-JP" altLang="en-US" dirty="0"/>
          </a:p>
        </p:txBody>
      </p:sp>
      <p:sp>
        <p:nvSpPr>
          <p:cNvPr id="11" name="テキスト ボックス 10">
            <a:extLst>
              <a:ext uri="{FF2B5EF4-FFF2-40B4-BE49-F238E27FC236}">
                <a16:creationId xmlns:a16="http://schemas.microsoft.com/office/drawing/2014/main" id="{4FB0D8A3-18CC-4D30-A973-44E22CEDDF11}"/>
              </a:ext>
            </a:extLst>
          </p:cNvPr>
          <p:cNvSpPr txBox="1"/>
          <p:nvPr/>
        </p:nvSpPr>
        <p:spPr>
          <a:xfrm>
            <a:off x="6012160" y="2924944"/>
            <a:ext cx="1569660" cy="369332"/>
          </a:xfrm>
          <a:prstGeom prst="rect">
            <a:avLst/>
          </a:prstGeom>
          <a:noFill/>
        </p:spPr>
        <p:txBody>
          <a:bodyPr wrap="none" rtlCol="0">
            <a:spAutoFit/>
          </a:bodyPr>
          <a:lstStyle/>
          <a:p>
            <a:r>
              <a:rPr kumimoji="1" lang="en-US" altLang="ja-JP" dirty="0"/>
              <a:t>Deuteranopia</a:t>
            </a:r>
            <a:endParaRPr kumimoji="1" lang="ja-JP" altLang="en-US" dirty="0"/>
          </a:p>
        </p:txBody>
      </p:sp>
      <p:sp>
        <p:nvSpPr>
          <p:cNvPr id="12" name="テキスト ボックス 11">
            <a:extLst>
              <a:ext uri="{FF2B5EF4-FFF2-40B4-BE49-F238E27FC236}">
                <a16:creationId xmlns:a16="http://schemas.microsoft.com/office/drawing/2014/main" id="{5FE2C26C-7780-4BF7-BC7C-6D6126D9CCF1}"/>
              </a:ext>
            </a:extLst>
          </p:cNvPr>
          <p:cNvSpPr txBox="1"/>
          <p:nvPr/>
        </p:nvSpPr>
        <p:spPr>
          <a:xfrm>
            <a:off x="1547664" y="6237312"/>
            <a:ext cx="2159566" cy="369332"/>
          </a:xfrm>
          <a:prstGeom prst="rect">
            <a:avLst/>
          </a:prstGeom>
          <a:noFill/>
        </p:spPr>
        <p:txBody>
          <a:bodyPr wrap="none" rtlCol="0">
            <a:spAutoFit/>
          </a:bodyPr>
          <a:lstStyle/>
          <a:p>
            <a:r>
              <a:rPr kumimoji="1" lang="en-US" altLang="ja-JP" dirty="0"/>
              <a:t>Previous result [18]</a:t>
            </a:r>
            <a:endParaRPr kumimoji="1" lang="ja-JP" altLang="en-US" dirty="0"/>
          </a:p>
        </p:txBody>
      </p:sp>
      <p:sp>
        <p:nvSpPr>
          <p:cNvPr id="15" name="テキスト ボックス 14">
            <a:extLst>
              <a:ext uri="{FF2B5EF4-FFF2-40B4-BE49-F238E27FC236}">
                <a16:creationId xmlns:a16="http://schemas.microsoft.com/office/drawing/2014/main" id="{A48439D3-41D1-474C-8615-81F8C1B7DAC2}"/>
              </a:ext>
            </a:extLst>
          </p:cNvPr>
          <p:cNvSpPr txBox="1"/>
          <p:nvPr/>
        </p:nvSpPr>
        <p:spPr>
          <a:xfrm>
            <a:off x="5868144" y="6237312"/>
            <a:ext cx="2063385" cy="369332"/>
          </a:xfrm>
          <a:prstGeom prst="rect">
            <a:avLst/>
          </a:prstGeom>
          <a:noFill/>
        </p:spPr>
        <p:txBody>
          <a:bodyPr wrap="none" rtlCol="0">
            <a:spAutoFit/>
          </a:bodyPr>
          <a:lstStyle/>
          <a:p>
            <a:r>
              <a:rPr kumimoji="1" lang="en-US" altLang="ja-JP" dirty="0"/>
              <a:t>Our result (a=100)</a:t>
            </a:r>
            <a:endParaRPr kumimoji="1" lang="ja-JP" altLang="en-US" dirty="0"/>
          </a:p>
        </p:txBody>
      </p:sp>
    </p:spTree>
    <p:extLst>
      <p:ext uri="{BB962C8B-B14F-4D97-AF65-F5344CB8AC3E}">
        <p14:creationId xmlns:p14="http://schemas.microsoft.com/office/powerpoint/2010/main" val="2715978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C4531A20-6C1F-451F-88C7-34D77C09C22D}"/>
              </a:ext>
            </a:extLst>
          </p:cNvPr>
          <p:cNvSpPr/>
          <p:nvPr/>
        </p:nvSpPr>
        <p:spPr bwMode="auto">
          <a:xfrm>
            <a:off x="0" y="0"/>
            <a:ext cx="9144000" cy="6813376"/>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pic>
        <p:nvPicPr>
          <p:cNvPr id="5" name="コンテンツ プレースホルダー 4" descr="山の間を流れる川&#10;&#10;中程度の精度で自動的に生成された説明">
            <a:extLst>
              <a:ext uri="{FF2B5EF4-FFF2-40B4-BE49-F238E27FC236}">
                <a16:creationId xmlns:a16="http://schemas.microsoft.com/office/drawing/2014/main" id="{E37EC72D-09E3-43BB-8D97-D9CBB97157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150" y="3468329"/>
            <a:ext cx="3822296" cy="2866724"/>
          </a:xfrm>
        </p:spPr>
      </p:pic>
      <p:pic>
        <p:nvPicPr>
          <p:cNvPr id="7" name="図 6" descr="山と湖の風景&#10;&#10;中程度の精度で自動的に生成された説明">
            <a:extLst>
              <a:ext uri="{FF2B5EF4-FFF2-40B4-BE49-F238E27FC236}">
                <a16:creationId xmlns:a16="http://schemas.microsoft.com/office/drawing/2014/main" id="{4FACE974-2C0C-4267-B80C-B355F0E0E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729" y="3470581"/>
            <a:ext cx="3822297" cy="2866722"/>
          </a:xfrm>
          <a:prstGeom prst="rect">
            <a:avLst/>
          </a:prstGeom>
        </p:spPr>
      </p:pic>
      <p:pic>
        <p:nvPicPr>
          <p:cNvPr id="9" name="図 8" descr="森の中を流れる川&#10;&#10;自動的に生成された説明">
            <a:extLst>
              <a:ext uri="{FF2B5EF4-FFF2-40B4-BE49-F238E27FC236}">
                <a16:creationId xmlns:a16="http://schemas.microsoft.com/office/drawing/2014/main" id="{CAD842FF-ACCC-44EF-A793-D3FC1E2DB0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150" y="237857"/>
            <a:ext cx="3822297" cy="2866723"/>
          </a:xfrm>
          <a:prstGeom prst="rect">
            <a:avLst/>
          </a:prstGeom>
        </p:spPr>
      </p:pic>
      <p:pic>
        <p:nvPicPr>
          <p:cNvPr id="14" name="図 13" descr="森の中を流れる川&#10;&#10;自動的に生成された説明">
            <a:extLst>
              <a:ext uri="{FF2B5EF4-FFF2-40B4-BE49-F238E27FC236}">
                <a16:creationId xmlns:a16="http://schemas.microsoft.com/office/drawing/2014/main" id="{08BECD8B-3C70-4F62-B206-3BEB76B727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729" y="237858"/>
            <a:ext cx="3822297" cy="2866723"/>
          </a:xfrm>
          <a:prstGeom prst="rect">
            <a:avLst/>
          </a:prstGeom>
        </p:spPr>
      </p:pic>
      <p:sp>
        <p:nvSpPr>
          <p:cNvPr id="16" name="楕円 15">
            <a:extLst>
              <a:ext uri="{FF2B5EF4-FFF2-40B4-BE49-F238E27FC236}">
                <a16:creationId xmlns:a16="http://schemas.microsoft.com/office/drawing/2014/main" id="{BE8097EE-92B9-4B29-9FA5-DD230279C907}"/>
              </a:ext>
            </a:extLst>
          </p:cNvPr>
          <p:cNvSpPr/>
          <p:nvPr/>
        </p:nvSpPr>
        <p:spPr>
          <a:xfrm>
            <a:off x="3119120" y="3503636"/>
            <a:ext cx="1166993" cy="10701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noFill/>
            </a:endParaRPr>
          </a:p>
        </p:txBody>
      </p:sp>
      <p:sp>
        <p:nvSpPr>
          <p:cNvPr id="18" name="楕円 17">
            <a:extLst>
              <a:ext uri="{FF2B5EF4-FFF2-40B4-BE49-F238E27FC236}">
                <a16:creationId xmlns:a16="http://schemas.microsoft.com/office/drawing/2014/main" id="{88F39C36-FB10-42A3-8CAA-5912AE91E259}"/>
              </a:ext>
            </a:extLst>
          </p:cNvPr>
          <p:cNvSpPr/>
          <p:nvPr/>
        </p:nvSpPr>
        <p:spPr>
          <a:xfrm>
            <a:off x="531774" y="4887223"/>
            <a:ext cx="1995116" cy="13113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noFill/>
            </a:endParaRPr>
          </a:p>
        </p:txBody>
      </p:sp>
      <p:sp>
        <p:nvSpPr>
          <p:cNvPr id="21" name="楕円 20">
            <a:extLst>
              <a:ext uri="{FF2B5EF4-FFF2-40B4-BE49-F238E27FC236}">
                <a16:creationId xmlns:a16="http://schemas.microsoft.com/office/drawing/2014/main" id="{D9263B82-FC85-4182-987D-9CCB20A9E6EE}"/>
              </a:ext>
            </a:extLst>
          </p:cNvPr>
          <p:cNvSpPr/>
          <p:nvPr/>
        </p:nvSpPr>
        <p:spPr>
          <a:xfrm>
            <a:off x="5018426" y="4876799"/>
            <a:ext cx="1995116" cy="13113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noFill/>
            </a:endParaRPr>
          </a:p>
        </p:txBody>
      </p:sp>
      <p:sp>
        <p:nvSpPr>
          <p:cNvPr id="17" name="楕円 16">
            <a:extLst>
              <a:ext uri="{FF2B5EF4-FFF2-40B4-BE49-F238E27FC236}">
                <a16:creationId xmlns:a16="http://schemas.microsoft.com/office/drawing/2014/main" id="{6C8AFB01-B52F-48E3-80D1-72FAA2A564CF}"/>
              </a:ext>
            </a:extLst>
          </p:cNvPr>
          <p:cNvSpPr/>
          <p:nvPr/>
        </p:nvSpPr>
        <p:spPr>
          <a:xfrm>
            <a:off x="7585033" y="3503636"/>
            <a:ext cx="1166993" cy="10701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noFill/>
            </a:endParaRPr>
          </a:p>
        </p:txBody>
      </p:sp>
      <p:sp>
        <p:nvSpPr>
          <p:cNvPr id="19" name="テキスト ボックス 18">
            <a:extLst>
              <a:ext uri="{FF2B5EF4-FFF2-40B4-BE49-F238E27FC236}">
                <a16:creationId xmlns:a16="http://schemas.microsoft.com/office/drawing/2014/main" id="{96A9F10C-2AF4-43A1-9342-B48B9581B2C0}"/>
              </a:ext>
            </a:extLst>
          </p:cNvPr>
          <p:cNvSpPr txBox="1"/>
          <p:nvPr/>
        </p:nvSpPr>
        <p:spPr>
          <a:xfrm>
            <a:off x="1979712" y="3068960"/>
            <a:ext cx="697627" cy="369332"/>
          </a:xfrm>
          <a:prstGeom prst="rect">
            <a:avLst/>
          </a:prstGeom>
          <a:noFill/>
        </p:spPr>
        <p:txBody>
          <a:bodyPr wrap="none" rtlCol="0">
            <a:spAutoFit/>
          </a:bodyPr>
          <a:lstStyle/>
          <a:p>
            <a:r>
              <a:rPr kumimoji="1" lang="en-US" altLang="ja-JP" dirty="0"/>
              <a:t>Input</a:t>
            </a:r>
            <a:endParaRPr kumimoji="1" lang="ja-JP" altLang="en-US" dirty="0"/>
          </a:p>
        </p:txBody>
      </p:sp>
      <p:sp>
        <p:nvSpPr>
          <p:cNvPr id="20" name="テキスト ボックス 19">
            <a:extLst>
              <a:ext uri="{FF2B5EF4-FFF2-40B4-BE49-F238E27FC236}">
                <a16:creationId xmlns:a16="http://schemas.microsoft.com/office/drawing/2014/main" id="{DD0A3404-B8A5-4F8A-98CD-2AF257A5D041}"/>
              </a:ext>
            </a:extLst>
          </p:cNvPr>
          <p:cNvSpPr txBox="1"/>
          <p:nvPr/>
        </p:nvSpPr>
        <p:spPr>
          <a:xfrm>
            <a:off x="6012160" y="3059668"/>
            <a:ext cx="1569660" cy="369332"/>
          </a:xfrm>
          <a:prstGeom prst="rect">
            <a:avLst/>
          </a:prstGeom>
          <a:noFill/>
        </p:spPr>
        <p:txBody>
          <a:bodyPr wrap="none" rtlCol="0">
            <a:spAutoFit/>
          </a:bodyPr>
          <a:lstStyle/>
          <a:p>
            <a:r>
              <a:rPr kumimoji="1" lang="en-US" altLang="ja-JP" dirty="0"/>
              <a:t>Deuteranopia</a:t>
            </a:r>
            <a:endParaRPr kumimoji="1" lang="ja-JP" altLang="en-US" dirty="0"/>
          </a:p>
        </p:txBody>
      </p:sp>
      <p:sp>
        <p:nvSpPr>
          <p:cNvPr id="22" name="テキスト ボックス 21">
            <a:extLst>
              <a:ext uri="{FF2B5EF4-FFF2-40B4-BE49-F238E27FC236}">
                <a16:creationId xmlns:a16="http://schemas.microsoft.com/office/drawing/2014/main" id="{DC6CC8B5-DCD1-47BC-93F6-CB84F4F782E0}"/>
              </a:ext>
            </a:extLst>
          </p:cNvPr>
          <p:cNvSpPr txBox="1"/>
          <p:nvPr/>
        </p:nvSpPr>
        <p:spPr>
          <a:xfrm>
            <a:off x="1547664" y="6372036"/>
            <a:ext cx="2159566" cy="369332"/>
          </a:xfrm>
          <a:prstGeom prst="rect">
            <a:avLst/>
          </a:prstGeom>
          <a:noFill/>
        </p:spPr>
        <p:txBody>
          <a:bodyPr wrap="none" rtlCol="0">
            <a:spAutoFit/>
          </a:bodyPr>
          <a:lstStyle/>
          <a:p>
            <a:r>
              <a:rPr kumimoji="1" lang="en-US" altLang="ja-JP" dirty="0"/>
              <a:t>Previous result [18]</a:t>
            </a:r>
            <a:endParaRPr kumimoji="1" lang="ja-JP" altLang="en-US" dirty="0"/>
          </a:p>
        </p:txBody>
      </p:sp>
      <p:sp>
        <p:nvSpPr>
          <p:cNvPr id="23" name="テキスト ボックス 22">
            <a:extLst>
              <a:ext uri="{FF2B5EF4-FFF2-40B4-BE49-F238E27FC236}">
                <a16:creationId xmlns:a16="http://schemas.microsoft.com/office/drawing/2014/main" id="{5D69AE02-64A1-4879-BBB4-886D6DA86684}"/>
              </a:ext>
            </a:extLst>
          </p:cNvPr>
          <p:cNvSpPr txBox="1"/>
          <p:nvPr/>
        </p:nvSpPr>
        <p:spPr>
          <a:xfrm>
            <a:off x="5868144" y="6372036"/>
            <a:ext cx="2063385" cy="369332"/>
          </a:xfrm>
          <a:prstGeom prst="rect">
            <a:avLst/>
          </a:prstGeom>
          <a:noFill/>
        </p:spPr>
        <p:txBody>
          <a:bodyPr wrap="none" rtlCol="0">
            <a:spAutoFit/>
          </a:bodyPr>
          <a:lstStyle/>
          <a:p>
            <a:r>
              <a:rPr kumimoji="1" lang="en-US" altLang="ja-JP" dirty="0"/>
              <a:t>Our result (a=100)</a:t>
            </a:r>
            <a:endParaRPr kumimoji="1" lang="ja-JP" altLang="en-US" dirty="0"/>
          </a:p>
        </p:txBody>
      </p:sp>
    </p:spTree>
    <p:extLst>
      <p:ext uri="{BB962C8B-B14F-4D97-AF65-F5344CB8AC3E}">
        <p14:creationId xmlns:p14="http://schemas.microsoft.com/office/powerpoint/2010/main" val="2658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1AE66C5-090E-4A39-8800-CF1454BDB777}"/>
              </a:ext>
            </a:extLst>
          </p:cNvPr>
          <p:cNvSpPr>
            <a:spLocks noGrp="1"/>
          </p:cNvSpPr>
          <p:nvPr>
            <p:ph type="title"/>
          </p:nvPr>
        </p:nvSpPr>
        <p:spPr/>
        <p:txBody>
          <a:bodyPr/>
          <a:lstStyle/>
          <a:p>
            <a:r>
              <a:rPr kumimoji="1" lang="en-US" altLang="ja-JP" dirty="0"/>
              <a:t>Conclusion</a:t>
            </a:r>
            <a:endParaRPr kumimoji="1" lang="ja-JP" altLang="en-US" dirty="0"/>
          </a:p>
        </p:txBody>
      </p:sp>
      <p:sp>
        <p:nvSpPr>
          <p:cNvPr id="5" name="テキスト ボックス 4">
            <a:extLst>
              <a:ext uri="{FF2B5EF4-FFF2-40B4-BE49-F238E27FC236}">
                <a16:creationId xmlns:a16="http://schemas.microsoft.com/office/drawing/2014/main" id="{A56C1399-C267-4006-9F23-D23C902A0EBF}"/>
              </a:ext>
            </a:extLst>
          </p:cNvPr>
          <p:cNvSpPr txBox="1"/>
          <p:nvPr/>
        </p:nvSpPr>
        <p:spPr>
          <a:xfrm>
            <a:off x="971600" y="1052736"/>
            <a:ext cx="5814477" cy="923330"/>
          </a:xfrm>
          <a:prstGeom prst="rect">
            <a:avLst/>
          </a:prstGeom>
          <a:noFill/>
        </p:spPr>
        <p:txBody>
          <a:bodyPr wrap="none" rtlCol="0">
            <a:spAutoFit/>
          </a:bodyPr>
          <a:lstStyle/>
          <a:p>
            <a:r>
              <a:rPr kumimoji="1" lang="en-US" altLang="ja-JP" dirty="0"/>
              <a:t>Color enhancement for dichromats</a:t>
            </a:r>
          </a:p>
          <a:p>
            <a:r>
              <a:rPr lang="en-US" altLang="ja-JP" dirty="0"/>
              <a:t>Poisson equation formulation</a:t>
            </a:r>
          </a:p>
          <a:p>
            <a:r>
              <a:rPr kumimoji="1" lang="en-US" altLang="ja-JP" dirty="0"/>
              <a:t>Tweak the exaggeration amount using sigmoid function</a:t>
            </a:r>
            <a:endParaRPr kumimoji="1" lang="ja-JP" altLang="en-US" dirty="0"/>
          </a:p>
        </p:txBody>
      </p:sp>
      <p:sp>
        <p:nvSpPr>
          <p:cNvPr id="6" name="テキスト ボックス 5">
            <a:extLst>
              <a:ext uri="{FF2B5EF4-FFF2-40B4-BE49-F238E27FC236}">
                <a16:creationId xmlns:a16="http://schemas.microsoft.com/office/drawing/2014/main" id="{5DDA173C-8C52-4477-A364-B30FBA00541F}"/>
              </a:ext>
            </a:extLst>
          </p:cNvPr>
          <p:cNvSpPr txBox="1"/>
          <p:nvPr/>
        </p:nvSpPr>
        <p:spPr>
          <a:xfrm>
            <a:off x="971600" y="4931876"/>
            <a:ext cx="5416868" cy="369332"/>
          </a:xfrm>
          <a:prstGeom prst="rect">
            <a:avLst/>
          </a:prstGeom>
          <a:noFill/>
        </p:spPr>
        <p:txBody>
          <a:bodyPr wrap="none" rtlCol="0">
            <a:spAutoFit/>
          </a:bodyPr>
          <a:lstStyle/>
          <a:p>
            <a:r>
              <a:rPr lang="en-US" altLang="ja-JP" dirty="0"/>
              <a:t>GUI for changing the parameter of sigmoid function</a:t>
            </a:r>
            <a:endParaRPr kumimoji="1" lang="ja-JP" altLang="en-US" dirty="0"/>
          </a:p>
        </p:txBody>
      </p:sp>
      <p:sp>
        <p:nvSpPr>
          <p:cNvPr id="2" name="テキスト ボックス 1">
            <a:extLst>
              <a:ext uri="{FF2B5EF4-FFF2-40B4-BE49-F238E27FC236}">
                <a16:creationId xmlns:a16="http://schemas.microsoft.com/office/drawing/2014/main" id="{3FD20E37-CCA0-4C3B-8DB3-13FE9D87C2C3}"/>
              </a:ext>
            </a:extLst>
          </p:cNvPr>
          <p:cNvSpPr txBox="1"/>
          <p:nvPr/>
        </p:nvSpPr>
        <p:spPr>
          <a:xfrm>
            <a:off x="251520" y="548680"/>
            <a:ext cx="1858201" cy="461665"/>
          </a:xfrm>
          <a:prstGeom prst="rect">
            <a:avLst/>
          </a:prstGeom>
          <a:solidFill>
            <a:schemeClr val="tx1"/>
          </a:solidFill>
        </p:spPr>
        <p:txBody>
          <a:bodyPr wrap="none" rtlCol="0">
            <a:spAutoFit/>
          </a:bodyPr>
          <a:lstStyle/>
          <a:p>
            <a:r>
              <a:rPr kumimoji="1" lang="en-US" altLang="ja-JP" sz="2400" b="1" dirty="0">
                <a:solidFill>
                  <a:schemeClr val="bg1"/>
                </a:solidFill>
              </a:rPr>
              <a:t>Conclusion</a:t>
            </a:r>
            <a:endParaRPr kumimoji="1" lang="ja-JP" altLang="en-US" sz="2400" b="1" dirty="0">
              <a:solidFill>
                <a:schemeClr val="bg1"/>
              </a:solidFill>
            </a:endParaRPr>
          </a:p>
        </p:txBody>
      </p:sp>
      <p:graphicFrame>
        <p:nvGraphicFramePr>
          <p:cNvPr id="7" name="グラフ 6">
            <a:extLst>
              <a:ext uri="{FF2B5EF4-FFF2-40B4-BE49-F238E27FC236}">
                <a16:creationId xmlns:a16="http://schemas.microsoft.com/office/drawing/2014/main" id="{4FA3E031-B007-41CF-9ECE-B4CDBB0CB2CA}"/>
              </a:ext>
            </a:extLst>
          </p:cNvPr>
          <p:cNvGraphicFramePr>
            <a:graphicFrameLocks noGrp="1"/>
          </p:cNvGraphicFramePr>
          <p:nvPr>
            <p:extLst>
              <p:ext uri="{D42A27DB-BD31-4B8C-83A1-F6EECF244321}">
                <p14:modId xmlns:p14="http://schemas.microsoft.com/office/powerpoint/2010/main" val="2138737255"/>
              </p:ext>
            </p:extLst>
          </p:nvPr>
        </p:nvGraphicFramePr>
        <p:xfrm>
          <a:off x="4499992" y="2051556"/>
          <a:ext cx="3072342" cy="2304257"/>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EDC5C40A-FC58-45FB-BAF3-C6A8C4B43811}"/>
              </a:ext>
            </a:extLst>
          </p:cNvPr>
          <p:cNvSpPr/>
          <p:nvPr/>
        </p:nvSpPr>
        <p:spPr>
          <a:xfrm>
            <a:off x="1691680" y="284364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5F41D87-700C-46B1-9ADE-DC99DA7BF2A4}"/>
              </a:ext>
            </a:extLst>
          </p:cNvPr>
          <p:cNvSpPr/>
          <p:nvPr/>
        </p:nvSpPr>
        <p:spPr>
          <a:xfrm>
            <a:off x="2411760" y="284364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8C4F082-885E-41D2-8BF6-3FF0E355842F}"/>
              </a:ext>
            </a:extLst>
          </p:cNvPr>
          <p:cNvSpPr/>
          <p:nvPr/>
        </p:nvSpPr>
        <p:spPr>
          <a:xfrm>
            <a:off x="2411760" y="356372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2BE4CFD-4C19-494A-B30B-F359BB66F8F6}"/>
              </a:ext>
            </a:extLst>
          </p:cNvPr>
          <p:cNvSpPr/>
          <p:nvPr/>
        </p:nvSpPr>
        <p:spPr>
          <a:xfrm>
            <a:off x="2411760" y="212356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26B383B-39F4-4AD5-AC52-E4F4CB95C0AD}"/>
              </a:ext>
            </a:extLst>
          </p:cNvPr>
          <p:cNvSpPr/>
          <p:nvPr/>
        </p:nvSpPr>
        <p:spPr>
          <a:xfrm>
            <a:off x="3131840" y="284364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09DCE81D-5823-424C-BAF6-275B6FC8DD4C}"/>
              </a:ext>
            </a:extLst>
          </p:cNvPr>
          <p:cNvCxnSpPr/>
          <p:nvPr/>
        </p:nvCxnSpPr>
        <p:spPr>
          <a:xfrm>
            <a:off x="2267744" y="3203684"/>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2F33284-144D-4A36-872A-A0DDEA525DC3}"/>
              </a:ext>
            </a:extLst>
          </p:cNvPr>
          <p:cNvCxnSpPr/>
          <p:nvPr/>
        </p:nvCxnSpPr>
        <p:spPr>
          <a:xfrm flipV="1">
            <a:off x="2771800" y="3347700"/>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BD1B740A-681D-4499-AB83-9089904BEC55}"/>
              </a:ext>
            </a:extLst>
          </p:cNvPr>
          <p:cNvCxnSpPr/>
          <p:nvPr/>
        </p:nvCxnSpPr>
        <p:spPr>
          <a:xfrm flipH="1">
            <a:off x="2915816" y="3203684"/>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FA8029F5-A5B9-428F-A7AB-6E08D8BAFA27}"/>
              </a:ext>
            </a:extLst>
          </p:cNvPr>
          <p:cNvCxnSpPr/>
          <p:nvPr/>
        </p:nvCxnSpPr>
        <p:spPr>
          <a:xfrm>
            <a:off x="2771800" y="2699628"/>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51D4CA3-769D-4EA0-9BBD-9CF65A7E6427}"/>
              </a:ext>
            </a:extLst>
          </p:cNvPr>
          <p:cNvSpPr txBox="1"/>
          <p:nvPr/>
        </p:nvSpPr>
        <p:spPr>
          <a:xfrm>
            <a:off x="251520" y="4427820"/>
            <a:ext cx="1944763" cy="461665"/>
          </a:xfrm>
          <a:prstGeom prst="rect">
            <a:avLst/>
          </a:prstGeom>
          <a:solidFill>
            <a:schemeClr val="tx1"/>
          </a:solidFill>
        </p:spPr>
        <p:txBody>
          <a:bodyPr wrap="none" rtlCol="0">
            <a:spAutoFit/>
          </a:bodyPr>
          <a:lstStyle/>
          <a:p>
            <a:r>
              <a:rPr kumimoji="1" lang="en-US" altLang="ja-JP" sz="2400" b="1" dirty="0">
                <a:solidFill>
                  <a:schemeClr val="bg1"/>
                </a:solidFill>
              </a:rPr>
              <a:t>Future work</a:t>
            </a:r>
            <a:endParaRPr kumimoji="1" lang="ja-JP" altLang="en-US" sz="2400" b="1" dirty="0">
              <a:solidFill>
                <a:schemeClr val="bg1"/>
              </a:solidFill>
            </a:endParaRPr>
          </a:p>
        </p:txBody>
      </p:sp>
    </p:spTree>
    <p:extLst>
      <p:ext uri="{BB962C8B-B14F-4D97-AF65-F5344CB8AC3E}">
        <p14:creationId xmlns:p14="http://schemas.microsoft.com/office/powerpoint/2010/main" val="184170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0" name="Rectangle 4"/>
          <p:cNvSpPr>
            <a:spLocks noGrp="1" noChangeArrowheads="1"/>
          </p:cNvSpPr>
          <p:nvPr>
            <p:ph type="ctrTitle" sz="quarter"/>
          </p:nvPr>
        </p:nvSpPr>
        <p:spPr/>
        <p:txBody>
          <a:bodyPr/>
          <a:lstStyle/>
          <a:p>
            <a:r>
              <a:rPr lang="en-US" altLang="ja-JP" dirty="0"/>
              <a:t>Daisuke Miyazaki 2022</a:t>
            </a:r>
            <a:br>
              <a:rPr lang="en-US" altLang="ja-JP" dirty="0"/>
            </a:br>
            <a:r>
              <a:rPr lang="en-US" altLang="ja-JP" dirty="0"/>
              <a:t>Creative Commons Attribution 4.0 International License.</a:t>
            </a:r>
          </a:p>
        </p:txBody>
      </p:sp>
      <p:sp>
        <p:nvSpPr>
          <p:cNvPr id="408581" name="Rectangle 5"/>
          <p:cNvSpPr>
            <a:spLocks noGrp="1" noChangeArrowheads="1"/>
          </p:cNvSpPr>
          <p:nvPr>
            <p:ph type="subTitle" sz="quarter" idx="1"/>
          </p:nvPr>
        </p:nvSpPr>
        <p:spPr/>
        <p:txBody>
          <a:bodyPr/>
          <a:lstStyle/>
          <a:p>
            <a:pPr>
              <a:lnSpc>
                <a:spcPct val="80000"/>
              </a:lnSpc>
            </a:pPr>
            <a:r>
              <a:rPr lang="en-US" altLang="ja-JP" sz="1800" dirty="0"/>
              <a:t>http://www.info.hiroshima-cu.ac.jp/~miyazaki/</a:t>
            </a:r>
          </a:p>
          <a:p>
            <a:pPr>
              <a:lnSpc>
                <a:spcPct val="80000"/>
              </a:lnSpc>
            </a:pPr>
            <a:r>
              <a:rPr lang="en-US" altLang="ja-JP" sz="1800" dirty="0"/>
              <a:t>Daisuke Miyazaki, </a:t>
            </a:r>
            <a:r>
              <a:rPr lang="en-US" altLang="ja-JP" sz="1800" dirty="0" err="1"/>
              <a:t>Harumichi</a:t>
            </a:r>
            <a:r>
              <a:rPr lang="en-US" altLang="ja-JP" sz="1800" dirty="0"/>
              <a:t> Morimoto, "Color exaggeration for dichromats using weighted edge," IW-FCV2022, 2022.02</a:t>
            </a:r>
          </a:p>
        </p:txBody>
      </p:sp>
    </p:spTree>
    <p:extLst>
      <p:ext uri="{BB962C8B-B14F-4D97-AF65-F5344CB8AC3E}">
        <p14:creationId xmlns:p14="http://schemas.microsoft.com/office/powerpoint/2010/main" val="1017671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C044C-A463-4475-8BD5-74C2BA39E196}"/>
              </a:ext>
            </a:extLst>
          </p:cNvPr>
          <p:cNvSpPr>
            <a:spLocks noGrp="1"/>
          </p:cNvSpPr>
          <p:nvPr>
            <p:ph type="title"/>
          </p:nvPr>
        </p:nvSpPr>
        <p:spPr/>
        <p:txBody>
          <a:bodyPr/>
          <a:lstStyle/>
          <a:p>
            <a:r>
              <a:rPr kumimoji="1" lang="en-US" altLang="ja-JP" dirty="0"/>
              <a:t>Overview</a:t>
            </a:r>
            <a:endParaRPr kumimoji="1" lang="ja-JP" altLang="en-US" dirty="0"/>
          </a:p>
        </p:txBody>
      </p:sp>
      <p:pic>
        <p:nvPicPr>
          <p:cNvPr id="5" name="図 4">
            <a:extLst>
              <a:ext uri="{FF2B5EF4-FFF2-40B4-BE49-F238E27FC236}">
                <a16:creationId xmlns:a16="http://schemas.microsoft.com/office/drawing/2014/main" id="{58F44FAC-5DC0-4C5C-B539-4DBEFEAF5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8052" y="476672"/>
            <a:ext cx="1304428" cy="1304428"/>
          </a:xfrm>
          <a:prstGeom prst="rect">
            <a:avLst/>
          </a:prstGeom>
        </p:spPr>
      </p:pic>
      <p:pic>
        <p:nvPicPr>
          <p:cNvPr id="6" name="図 5">
            <a:extLst>
              <a:ext uri="{FF2B5EF4-FFF2-40B4-BE49-F238E27FC236}">
                <a16:creationId xmlns:a16="http://schemas.microsoft.com/office/drawing/2014/main" id="{1BEB492A-BD2C-4F0E-8B91-AB1AD8F59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8686" y="2132856"/>
            <a:ext cx="1303794" cy="1303794"/>
          </a:xfrm>
          <a:prstGeom prst="rect">
            <a:avLst/>
          </a:prstGeom>
        </p:spPr>
      </p:pic>
      <p:pic>
        <p:nvPicPr>
          <p:cNvPr id="7" name="図 6">
            <a:extLst>
              <a:ext uri="{FF2B5EF4-FFF2-40B4-BE49-F238E27FC236}">
                <a16:creationId xmlns:a16="http://schemas.microsoft.com/office/drawing/2014/main" id="{DD025B9D-B53C-48E5-86DA-1D7ADDA63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5328" y="3789040"/>
            <a:ext cx="1317152" cy="1317152"/>
          </a:xfrm>
          <a:prstGeom prst="rect">
            <a:avLst/>
          </a:prstGeom>
        </p:spPr>
      </p:pic>
      <p:sp>
        <p:nvSpPr>
          <p:cNvPr id="8" name="テキスト ボックス 7">
            <a:extLst>
              <a:ext uri="{FF2B5EF4-FFF2-40B4-BE49-F238E27FC236}">
                <a16:creationId xmlns:a16="http://schemas.microsoft.com/office/drawing/2014/main" id="{8AF699EC-56DF-4F9A-9661-B8D26B2836B0}"/>
              </a:ext>
            </a:extLst>
          </p:cNvPr>
          <p:cNvSpPr txBox="1"/>
          <p:nvPr/>
        </p:nvSpPr>
        <p:spPr>
          <a:xfrm>
            <a:off x="7956376" y="1700808"/>
            <a:ext cx="697627" cy="369332"/>
          </a:xfrm>
          <a:prstGeom prst="rect">
            <a:avLst/>
          </a:prstGeom>
          <a:noFill/>
        </p:spPr>
        <p:txBody>
          <a:bodyPr wrap="none" rtlCol="0">
            <a:spAutoFit/>
          </a:bodyPr>
          <a:lstStyle/>
          <a:p>
            <a:r>
              <a:rPr kumimoji="1" lang="en-US" altLang="ja-JP" dirty="0"/>
              <a:t>Input</a:t>
            </a:r>
            <a:endParaRPr kumimoji="1" lang="ja-JP" altLang="en-US" dirty="0"/>
          </a:p>
        </p:txBody>
      </p:sp>
      <p:sp>
        <p:nvSpPr>
          <p:cNvPr id="9" name="テキスト ボックス 8">
            <a:extLst>
              <a:ext uri="{FF2B5EF4-FFF2-40B4-BE49-F238E27FC236}">
                <a16:creationId xmlns:a16="http://schemas.microsoft.com/office/drawing/2014/main" id="{FF36497E-B936-4D64-A3E6-4D61D56E6F2B}"/>
              </a:ext>
            </a:extLst>
          </p:cNvPr>
          <p:cNvSpPr txBox="1"/>
          <p:nvPr/>
        </p:nvSpPr>
        <p:spPr>
          <a:xfrm>
            <a:off x="7656244" y="3356992"/>
            <a:ext cx="1236236" cy="369332"/>
          </a:xfrm>
          <a:prstGeom prst="rect">
            <a:avLst/>
          </a:prstGeom>
          <a:noFill/>
        </p:spPr>
        <p:txBody>
          <a:bodyPr wrap="none" rtlCol="0">
            <a:spAutoFit/>
          </a:bodyPr>
          <a:lstStyle/>
          <a:p>
            <a:r>
              <a:rPr kumimoji="1" lang="en-US" altLang="ja-JP" dirty="0"/>
              <a:t>Dichromat</a:t>
            </a:r>
            <a:endParaRPr kumimoji="1" lang="ja-JP" altLang="en-US" dirty="0"/>
          </a:p>
        </p:txBody>
      </p:sp>
      <p:sp>
        <p:nvSpPr>
          <p:cNvPr id="10" name="テキスト ボックス 9">
            <a:extLst>
              <a:ext uri="{FF2B5EF4-FFF2-40B4-BE49-F238E27FC236}">
                <a16:creationId xmlns:a16="http://schemas.microsoft.com/office/drawing/2014/main" id="{486DD42F-44DC-47C0-9A71-4C8628003B4F}"/>
              </a:ext>
            </a:extLst>
          </p:cNvPr>
          <p:cNvSpPr txBox="1"/>
          <p:nvPr/>
        </p:nvSpPr>
        <p:spPr>
          <a:xfrm>
            <a:off x="7668344" y="5013176"/>
            <a:ext cx="1146468" cy="369332"/>
          </a:xfrm>
          <a:prstGeom prst="rect">
            <a:avLst/>
          </a:prstGeom>
          <a:noFill/>
        </p:spPr>
        <p:txBody>
          <a:bodyPr wrap="none" rtlCol="0">
            <a:spAutoFit/>
          </a:bodyPr>
          <a:lstStyle/>
          <a:p>
            <a:r>
              <a:rPr kumimoji="1" lang="en-US" altLang="ja-JP" dirty="0"/>
              <a:t>Improved</a:t>
            </a:r>
            <a:endParaRPr kumimoji="1" lang="ja-JP" altLang="en-US" dirty="0"/>
          </a:p>
        </p:txBody>
      </p:sp>
      <p:sp>
        <p:nvSpPr>
          <p:cNvPr id="3" name="テキスト ボックス 2">
            <a:extLst>
              <a:ext uri="{FF2B5EF4-FFF2-40B4-BE49-F238E27FC236}">
                <a16:creationId xmlns:a16="http://schemas.microsoft.com/office/drawing/2014/main" id="{D08ED062-EEA0-4D98-A5DE-5EA5FDE16D14}"/>
              </a:ext>
            </a:extLst>
          </p:cNvPr>
          <p:cNvSpPr txBox="1"/>
          <p:nvPr/>
        </p:nvSpPr>
        <p:spPr>
          <a:xfrm>
            <a:off x="2915816" y="692696"/>
            <a:ext cx="1774845" cy="369332"/>
          </a:xfrm>
          <a:prstGeom prst="rect">
            <a:avLst/>
          </a:prstGeom>
          <a:noFill/>
        </p:spPr>
        <p:txBody>
          <a:bodyPr wrap="none" rtlCol="0">
            <a:spAutoFit/>
          </a:bodyPr>
          <a:lstStyle/>
          <a:p>
            <a:r>
              <a:rPr kumimoji="1" lang="en-US" altLang="ja-JP" dirty="0"/>
              <a:t>Color blindness</a:t>
            </a:r>
            <a:endParaRPr kumimoji="1" lang="ja-JP" altLang="en-US" dirty="0"/>
          </a:p>
        </p:txBody>
      </p:sp>
      <p:sp>
        <p:nvSpPr>
          <p:cNvPr id="11" name="テキスト ボックス 10">
            <a:extLst>
              <a:ext uri="{FF2B5EF4-FFF2-40B4-BE49-F238E27FC236}">
                <a16:creationId xmlns:a16="http://schemas.microsoft.com/office/drawing/2014/main" id="{E0396AC1-8BDA-40B1-9184-ABDD7A7A5815}"/>
              </a:ext>
            </a:extLst>
          </p:cNvPr>
          <p:cNvSpPr txBox="1"/>
          <p:nvPr/>
        </p:nvSpPr>
        <p:spPr>
          <a:xfrm>
            <a:off x="395536" y="1268760"/>
            <a:ext cx="1351652" cy="369332"/>
          </a:xfrm>
          <a:prstGeom prst="rect">
            <a:avLst/>
          </a:prstGeom>
          <a:noFill/>
        </p:spPr>
        <p:txBody>
          <a:bodyPr wrap="none" rtlCol="0">
            <a:spAutoFit/>
          </a:bodyPr>
          <a:lstStyle/>
          <a:p>
            <a:r>
              <a:rPr kumimoji="1" lang="en-US" altLang="ja-JP" dirty="0"/>
              <a:t>Dichromats</a:t>
            </a:r>
            <a:endParaRPr kumimoji="1" lang="ja-JP" altLang="en-US" dirty="0"/>
          </a:p>
        </p:txBody>
      </p:sp>
      <p:sp>
        <p:nvSpPr>
          <p:cNvPr id="12" name="テキスト ボックス 11">
            <a:extLst>
              <a:ext uri="{FF2B5EF4-FFF2-40B4-BE49-F238E27FC236}">
                <a16:creationId xmlns:a16="http://schemas.microsoft.com/office/drawing/2014/main" id="{10AAFD44-95D6-401D-B588-35388BE48B93}"/>
              </a:ext>
            </a:extLst>
          </p:cNvPr>
          <p:cNvSpPr txBox="1"/>
          <p:nvPr/>
        </p:nvSpPr>
        <p:spPr>
          <a:xfrm>
            <a:off x="2339752" y="1124744"/>
            <a:ext cx="3493264" cy="646331"/>
          </a:xfrm>
          <a:prstGeom prst="rect">
            <a:avLst/>
          </a:prstGeom>
          <a:noFill/>
        </p:spPr>
        <p:txBody>
          <a:bodyPr wrap="none" rtlCol="0">
            <a:spAutoFit/>
          </a:bodyPr>
          <a:lstStyle/>
          <a:p>
            <a:r>
              <a:rPr kumimoji="1" lang="en-US" altLang="ja-JP" dirty="0"/>
              <a:t>Protanopia	L-cone defect</a:t>
            </a:r>
          </a:p>
          <a:p>
            <a:r>
              <a:rPr lang="en-US" altLang="ja-JP" dirty="0"/>
              <a:t>Deuteranopia	M-cone defect</a:t>
            </a:r>
            <a:endParaRPr kumimoji="1" lang="ja-JP" altLang="en-US" dirty="0"/>
          </a:p>
        </p:txBody>
      </p:sp>
      <p:sp>
        <p:nvSpPr>
          <p:cNvPr id="13" name="テキスト ボックス 12">
            <a:extLst>
              <a:ext uri="{FF2B5EF4-FFF2-40B4-BE49-F238E27FC236}">
                <a16:creationId xmlns:a16="http://schemas.microsoft.com/office/drawing/2014/main" id="{58D0F135-A718-430E-B0C6-F9E656B184C1}"/>
              </a:ext>
            </a:extLst>
          </p:cNvPr>
          <p:cNvSpPr txBox="1"/>
          <p:nvPr/>
        </p:nvSpPr>
        <p:spPr>
          <a:xfrm>
            <a:off x="2123728" y="2060848"/>
            <a:ext cx="3390672" cy="369332"/>
          </a:xfrm>
          <a:prstGeom prst="rect">
            <a:avLst/>
          </a:prstGeom>
          <a:noFill/>
        </p:spPr>
        <p:txBody>
          <a:bodyPr wrap="none" rtlCol="0">
            <a:spAutoFit/>
          </a:bodyPr>
          <a:lstStyle/>
          <a:p>
            <a:r>
              <a:rPr kumimoji="1" lang="en-US" altLang="ja-JP" dirty="0"/>
              <a:t>Cannot distinguish some colors</a:t>
            </a:r>
            <a:endParaRPr kumimoji="1" lang="ja-JP" altLang="en-US" dirty="0"/>
          </a:p>
        </p:txBody>
      </p:sp>
      <p:sp>
        <p:nvSpPr>
          <p:cNvPr id="14" name="テキスト ボックス 13">
            <a:extLst>
              <a:ext uri="{FF2B5EF4-FFF2-40B4-BE49-F238E27FC236}">
                <a16:creationId xmlns:a16="http://schemas.microsoft.com/office/drawing/2014/main" id="{C0A9651E-FDD1-4A1D-9ED1-AD0F797716F9}"/>
              </a:ext>
            </a:extLst>
          </p:cNvPr>
          <p:cNvSpPr txBox="1"/>
          <p:nvPr/>
        </p:nvSpPr>
        <p:spPr>
          <a:xfrm>
            <a:off x="1979712" y="3140968"/>
            <a:ext cx="3813865" cy="369332"/>
          </a:xfrm>
          <a:prstGeom prst="rect">
            <a:avLst/>
          </a:prstGeom>
          <a:noFill/>
        </p:spPr>
        <p:txBody>
          <a:bodyPr wrap="none" rtlCol="0">
            <a:spAutoFit/>
          </a:bodyPr>
          <a:lstStyle/>
          <a:p>
            <a:r>
              <a:rPr kumimoji="1" lang="en-US" altLang="ja-JP" dirty="0"/>
              <a:t>Image enhancement for dichromats</a:t>
            </a:r>
            <a:endParaRPr kumimoji="1" lang="ja-JP" altLang="en-US" dirty="0"/>
          </a:p>
        </p:txBody>
      </p:sp>
      <p:sp>
        <p:nvSpPr>
          <p:cNvPr id="15" name="正方形/長方形 14">
            <a:extLst>
              <a:ext uri="{FF2B5EF4-FFF2-40B4-BE49-F238E27FC236}">
                <a16:creationId xmlns:a16="http://schemas.microsoft.com/office/drawing/2014/main" id="{C083E3C9-91A3-42C6-AB4F-BDFE0B0A6AEB}"/>
              </a:ext>
            </a:extLst>
          </p:cNvPr>
          <p:cNvSpPr/>
          <p:nvPr/>
        </p:nvSpPr>
        <p:spPr>
          <a:xfrm>
            <a:off x="2195736" y="4005064"/>
            <a:ext cx="4572000" cy="923330"/>
          </a:xfrm>
          <a:prstGeom prst="rect">
            <a:avLst/>
          </a:prstGeom>
        </p:spPr>
        <p:txBody>
          <a:bodyPr>
            <a:spAutoFit/>
          </a:bodyPr>
          <a:lstStyle/>
          <a:p>
            <a:r>
              <a:rPr lang="en-US" altLang="ja-JP" dirty="0"/>
              <a:t>Neighboring pixels exaggeration</a:t>
            </a:r>
          </a:p>
          <a:p>
            <a:r>
              <a:rPr lang="en-US" altLang="ja-JP" dirty="0"/>
              <a:t>formulated by Poisson equation</a:t>
            </a:r>
          </a:p>
          <a:p>
            <a:r>
              <a:rPr lang="en-US" altLang="ja-JP" dirty="0"/>
              <a:t>weighted by sigmoid function</a:t>
            </a:r>
            <a:endParaRPr lang="ja-JP" altLang="en-US" dirty="0"/>
          </a:p>
        </p:txBody>
      </p:sp>
      <p:sp>
        <p:nvSpPr>
          <p:cNvPr id="16" name="左中かっこ 15">
            <a:extLst>
              <a:ext uri="{FF2B5EF4-FFF2-40B4-BE49-F238E27FC236}">
                <a16:creationId xmlns:a16="http://schemas.microsoft.com/office/drawing/2014/main" id="{712BB0EC-3417-4D84-8E52-F4362AC15E54}"/>
              </a:ext>
            </a:extLst>
          </p:cNvPr>
          <p:cNvSpPr/>
          <p:nvPr/>
        </p:nvSpPr>
        <p:spPr bwMode="auto">
          <a:xfrm>
            <a:off x="1907704" y="1052736"/>
            <a:ext cx="360040" cy="792088"/>
          </a:xfrm>
          <a:prstGeom prst="leftBrace">
            <a:avLst>
              <a:gd name="adj1" fmla="val 41297"/>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7" name="矢印: 下 16">
            <a:extLst>
              <a:ext uri="{FF2B5EF4-FFF2-40B4-BE49-F238E27FC236}">
                <a16:creationId xmlns:a16="http://schemas.microsoft.com/office/drawing/2014/main" id="{606D7664-00DD-4202-8071-B60160DA2B4C}"/>
              </a:ext>
            </a:extLst>
          </p:cNvPr>
          <p:cNvSpPr/>
          <p:nvPr/>
        </p:nvSpPr>
        <p:spPr bwMode="auto">
          <a:xfrm>
            <a:off x="3563888" y="2636912"/>
            <a:ext cx="576064" cy="432048"/>
          </a:xfrm>
          <a:prstGeom prst="downArrow">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8" name="四角形: 角を丸くする 17">
            <a:extLst>
              <a:ext uri="{FF2B5EF4-FFF2-40B4-BE49-F238E27FC236}">
                <a16:creationId xmlns:a16="http://schemas.microsoft.com/office/drawing/2014/main" id="{FECE7659-CF9D-4BBA-8F63-DA634049B862}"/>
              </a:ext>
            </a:extLst>
          </p:cNvPr>
          <p:cNvSpPr/>
          <p:nvPr/>
        </p:nvSpPr>
        <p:spPr bwMode="auto">
          <a:xfrm>
            <a:off x="1835696" y="3717032"/>
            <a:ext cx="4104456" cy="1512168"/>
          </a:xfrm>
          <a:prstGeom prst="round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54337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7056F-1A8C-46E0-905A-67AB54FF833A}"/>
              </a:ext>
            </a:extLst>
          </p:cNvPr>
          <p:cNvSpPr>
            <a:spLocks noGrp="1"/>
          </p:cNvSpPr>
          <p:nvPr>
            <p:ph type="title"/>
          </p:nvPr>
        </p:nvSpPr>
        <p:spPr/>
        <p:txBody>
          <a:bodyPr/>
          <a:lstStyle/>
          <a:p>
            <a:r>
              <a:rPr kumimoji="1" lang="en-US" altLang="ja-JP" dirty="0"/>
              <a:t>Color-based vs Pixel-based</a:t>
            </a:r>
            <a:endParaRPr kumimoji="1" lang="ja-JP" altLang="en-US" dirty="0"/>
          </a:p>
        </p:txBody>
      </p:sp>
      <p:cxnSp>
        <p:nvCxnSpPr>
          <p:cNvPr id="4" name="直線矢印コネクタ 3">
            <a:extLst>
              <a:ext uri="{FF2B5EF4-FFF2-40B4-BE49-F238E27FC236}">
                <a16:creationId xmlns:a16="http://schemas.microsoft.com/office/drawing/2014/main" id="{782E3CA1-25A9-4F1D-931D-976BEC81CD71}"/>
              </a:ext>
            </a:extLst>
          </p:cNvPr>
          <p:cNvCxnSpPr>
            <a:cxnSpLocks/>
          </p:cNvCxnSpPr>
          <p:nvPr/>
        </p:nvCxnSpPr>
        <p:spPr bwMode="auto">
          <a:xfrm flipH="1">
            <a:off x="611560" y="1556792"/>
            <a:ext cx="576064" cy="6480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6" name="直線矢印コネクタ 5">
            <a:extLst>
              <a:ext uri="{FF2B5EF4-FFF2-40B4-BE49-F238E27FC236}">
                <a16:creationId xmlns:a16="http://schemas.microsoft.com/office/drawing/2014/main" id="{DBCB0971-61AA-4BBB-A39C-FB0430817536}"/>
              </a:ext>
            </a:extLst>
          </p:cNvPr>
          <p:cNvCxnSpPr>
            <a:cxnSpLocks/>
          </p:cNvCxnSpPr>
          <p:nvPr/>
        </p:nvCxnSpPr>
        <p:spPr bwMode="auto">
          <a:xfrm>
            <a:off x="1187624" y="1556792"/>
            <a:ext cx="864096"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8" name="直線矢印コネクタ 7">
            <a:extLst>
              <a:ext uri="{FF2B5EF4-FFF2-40B4-BE49-F238E27FC236}">
                <a16:creationId xmlns:a16="http://schemas.microsoft.com/office/drawing/2014/main" id="{95A629BE-55C0-4AC7-B29F-B8D258AF6E93}"/>
              </a:ext>
            </a:extLst>
          </p:cNvPr>
          <p:cNvCxnSpPr>
            <a:cxnSpLocks/>
          </p:cNvCxnSpPr>
          <p:nvPr/>
        </p:nvCxnSpPr>
        <p:spPr bwMode="auto">
          <a:xfrm flipV="1">
            <a:off x="1187624" y="548680"/>
            <a:ext cx="0" cy="100811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9" name="楕円 8">
            <a:extLst>
              <a:ext uri="{FF2B5EF4-FFF2-40B4-BE49-F238E27FC236}">
                <a16:creationId xmlns:a16="http://schemas.microsoft.com/office/drawing/2014/main" id="{901CDF58-8F9E-48FE-9C0E-4DBBB28E0286}"/>
              </a:ext>
            </a:extLst>
          </p:cNvPr>
          <p:cNvSpPr/>
          <p:nvPr/>
        </p:nvSpPr>
        <p:spPr bwMode="auto">
          <a:xfrm>
            <a:off x="971600" y="908720"/>
            <a:ext cx="720080" cy="1008112"/>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0" name="楕円 9">
            <a:extLst>
              <a:ext uri="{FF2B5EF4-FFF2-40B4-BE49-F238E27FC236}">
                <a16:creationId xmlns:a16="http://schemas.microsoft.com/office/drawing/2014/main" id="{6B9C29AC-876E-4FD5-87CE-E233829D33C1}"/>
              </a:ext>
            </a:extLst>
          </p:cNvPr>
          <p:cNvSpPr/>
          <p:nvPr/>
        </p:nvSpPr>
        <p:spPr bwMode="auto">
          <a:xfrm>
            <a:off x="611560" y="692696"/>
            <a:ext cx="1368152" cy="1656184"/>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cxnSp>
        <p:nvCxnSpPr>
          <p:cNvPr id="12" name="直線矢印コネクタ 11">
            <a:extLst>
              <a:ext uri="{FF2B5EF4-FFF2-40B4-BE49-F238E27FC236}">
                <a16:creationId xmlns:a16="http://schemas.microsoft.com/office/drawing/2014/main" id="{1CB6CC76-01D9-4BF9-AF48-A5A30FEFA62B}"/>
              </a:ext>
            </a:extLst>
          </p:cNvPr>
          <p:cNvCxnSpPr>
            <a:cxnSpLocks/>
            <a:stCxn id="9" idx="7"/>
            <a:endCxn id="10" idx="7"/>
          </p:cNvCxnSpPr>
          <p:nvPr/>
        </p:nvCxnSpPr>
        <p:spPr bwMode="auto">
          <a:xfrm flipV="1">
            <a:off x="1586227" y="935239"/>
            <a:ext cx="193124" cy="121116"/>
          </a:xfrm>
          <a:prstGeom prst="straightConnector1">
            <a:avLst/>
          </a:prstGeom>
          <a:solidFill>
            <a:schemeClr val="accent1"/>
          </a:solidFill>
          <a:ln w="12700" cap="flat" cmpd="sng" algn="ctr">
            <a:solidFill>
              <a:schemeClr val="tx1"/>
            </a:solidFill>
            <a:prstDash val="solid"/>
            <a:round/>
            <a:headEnd type="none" w="med" len="med"/>
            <a:tailEnd type="arrow" w="med" len="med"/>
          </a:ln>
          <a:effectLst/>
        </p:spPr>
      </p:cxnSp>
      <p:cxnSp>
        <p:nvCxnSpPr>
          <p:cNvPr id="14" name="直線矢印コネクタ 13">
            <a:extLst>
              <a:ext uri="{FF2B5EF4-FFF2-40B4-BE49-F238E27FC236}">
                <a16:creationId xmlns:a16="http://schemas.microsoft.com/office/drawing/2014/main" id="{2AB5C609-C329-46C5-B43D-E1B3DF9CF0EB}"/>
              </a:ext>
            </a:extLst>
          </p:cNvPr>
          <p:cNvCxnSpPr>
            <a:cxnSpLocks/>
            <a:stCxn id="9" idx="4"/>
          </p:cNvCxnSpPr>
          <p:nvPr/>
        </p:nvCxnSpPr>
        <p:spPr bwMode="auto">
          <a:xfrm flipH="1">
            <a:off x="1259632" y="1916832"/>
            <a:ext cx="72008" cy="432048"/>
          </a:xfrm>
          <a:prstGeom prst="straightConnector1">
            <a:avLst/>
          </a:prstGeom>
          <a:solidFill>
            <a:schemeClr val="accent1"/>
          </a:solidFill>
          <a:ln w="12700" cap="flat" cmpd="sng" algn="ctr">
            <a:solidFill>
              <a:schemeClr val="tx1"/>
            </a:solidFill>
            <a:prstDash val="solid"/>
            <a:round/>
            <a:headEnd type="none" w="med" len="med"/>
            <a:tailEnd type="arrow" w="med" len="med"/>
          </a:ln>
          <a:effectLst/>
        </p:spPr>
      </p:cxnSp>
      <p:sp>
        <p:nvSpPr>
          <p:cNvPr id="19" name="楕円 18">
            <a:extLst>
              <a:ext uri="{FF2B5EF4-FFF2-40B4-BE49-F238E27FC236}">
                <a16:creationId xmlns:a16="http://schemas.microsoft.com/office/drawing/2014/main" id="{47B8973A-AE2A-4DBC-A0B7-CFCDE52C0B28}"/>
              </a:ext>
            </a:extLst>
          </p:cNvPr>
          <p:cNvSpPr/>
          <p:nvPr/>
        </p:nvSpPr>
        <p:spPr bwMode="auto">
          <a:xfrm>
            <a:off x="1115616" y="1700808"/>
            <a:ext cx="72008" cy="72008"/>
          </a:xfrm>
          <a:prstGeom prst="ellipse">
            <a:avLst/>
          </a:prstGeom>
          <a:solidFill>
            <a:srgbClr val="FF00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20" name="テキスト ボックス 19">
            <a:extLst>
              <a:ext uri="{FF2B5EF4-FFF2-40B4-BE49-F238E27FC236}">
                <a16:creationId xmlns:a16="http://schemas.microsoft.com/office/drawing/2014/main" id="{7AAE4CE9-CAAF-4A57-9118-5392CDC6F5B9}"/>
              </a:ext>
            </a:extLst>
          </p:cNvPr>
          <p:cNvSpPr txBox="1"/>
          <p:nvPr/>
        </p:nvSpPr>
        <p:spPr>
          <a:xfrm>
            <a:off x="1835696" y="548680"/>
            <a:ext cx="1736373" cy="369332"/>
          </a:xfrm>
          <a:prstGeom prst="rect">
            <a:avLst/>
          </a:prstGeom>
          <a:noFill/>
        </p:spPr>
        <p:txBody>
          <a:bodyPr wrap="none" rtlCol="0">
            <a:spAutoFit/>
          </a:bodyPr>
          <a:lstStyle/>
          <a:p>
            <a:r>
              <a:rPr kumimoji="1" lang="en-US" altLang="ja-JP" dirty="0"/>
              <a:t>1-to-1 mapping</a:t>
            </a:r>
            <a:endParaRPr kumimoji="1" lang="ja-JP" altLang="en-US" dirty="0"/>
          </a:p>
        </p:txBody>
      </p:sp>
      <p:sp>
        <p:nvSpPr>
          <p:cNvPr id="21" name="正方形/長方形 20">
            <a:extLst>
              <a:ext uri="{FF2B5EF4-FFF2-40B4-BE49-F238E27FC236}">
                <a16:creationId xmlns:a16="http://schemas.microsoft.com/office/drawing/2014/main" id="{B989CD86-19F2-488E-965A-803356D96C0A}"/>
              </a:ext>
            </a:extLst>
          </p:cNvPr>
          <p:cNvSpPr/>
          <p:nvPr/>
        </p:nvSpPr>
        <p:spPr bwMode="auto">
          <a:xfrm>
            <a:off x="7164288" y="908720"/>
            <a:ext cx="432048" cy="432048"/>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38" name="テキスト ボックス 37">
            <a:extLst>
              <a:ext uri="{FF2B5EF4-FFF2-40B4-BE49-F238E27FC236}">
                <a16:creationId xmlns:a16="http://schemas.microsoft.com/office/drawing/2014/main" id="{6E7BE619-8401-43F4-8FE2-7BCDE8CC51EB}"/>
              </a:ext>
            </a:extLst>
          </p:cNvPr>
          <p:cNvSpPr txBox="1"/>
          <p:nvPr/>
        </p:nvSpPr>
        <p:spPr>
          <a:xfrm>
            <a:off x="6266562" y="404664"/>
            <a:ext cx="2193870" cy="369332"/>
          </a:xfrm>
          <a:prstGeom prst="rect">
            <a:avLst/>
          </a:prstGeom>
          <a:noFill/>
        </p:spPr>
        <p:txBody>
          <a:bodyPr wrap="none" rtlCol="0">
            <a:spAutoFit/>
          </a:bodyPr>
          <a:lstStyle/>
          <a:p>
            <a:r>
              <a:rPr kumimoji="1" lang="en-US" altLang="ja-JP" dirty="0"/>
              <a:t>Neighbor difference</a:t>
            </a:r>
            <a:endParaRPr kumimoji="1" lang="ja-JP" altLang="en-US" dirty="0"/>
          </a:p>
        </p:txBody>
      </p:sp>
      <p:sp>
        <p:nvSpPr>
          <p:cNvPr id="39" name="テキスト ボックス 38">
            <a:extLst>
              <a:ext uri="{FF2B5EF4-FFF2-40B4-BE49-F238E27FC236}">
                <a16:creationId xmlns:a16="http://schemas.microsoft.com/office/drawing/2014/main" id="{7D3993B8-3D05-43F3-86D6-F87631937687}"/>
              </a:ext>
            </a:extLst>
          </p:cNvPr>
          <p:cNvSpPr txBox="1"/>
          <p:nvPr/>
        </p:nvSpPr>
        <p:spPr>
          <a:xfrm>
            <a:off x="539552" y="2348880"/>
            <a:ext cx="2467342" cy="369332"/>
          </a:xfrm>
          <a:prstGeom prst="rect">
            <a:avLst/>
          </a:prstGeom>
          <a:noFill/>
        </p:spPr>
        <p:txBody>
          <a:bodyPr wrap="none" rtlCol="0">
            <a:spAutoFit/>
          </a:bodyPr>
          <a:lstStyle/>
          <a:p>
            <a:r>
              <a:rPr kumimoji="1" lang="en-US" altLang="ja-JP" dirty="0"/>
              <a:t>Color-based approach</a:t>
            </a:r>
            <a:endParaRPr kumimoji="1" lang="ja-JP" altLang="en-US" dirty="0"/>
          </a:p>
        </p:txBody>
      </p:sp>
      <p:sp>
        <p:nvSpPr>
          <p:cNvPr id="40" name="テキスト ボックス 39">
            <a:extLst>
              <a:ext uri="{FF2B5EF4-FFF2-40B4-BE49-F238E27FC236}">
                <a16:creationId xmlns:a16="http://schemas.microsoft.com/office/drawing/2014/main" id="{EC5196FB-C590-49E4-8784-3BCCD53098B2}"/>
              </a:ext>
            </a:extLst>
          </p:cNvPr>
          <p:cNvSpPr txBox="1"/>
          <p:nvPr/>
        </p:nvSpPr>
        <p:spPr>
          <a:xfrm>
            <a:off x="6228184" y="2348880"/>
            <a:ext cx="2416046" cy="369332"/>
          </a:xfrm>
          <a:prstGeom prst="rect">
            <a:avLst/>
          </a:prstGeom>
          <a:noFill/>
        </p:spPr>
        <p:txBody>
          <a:bodyPr wrap="none" rtlCol="0">
            <a:spAutoFit/>
          </a:bodyPr>
          <a:lstStyle/>
          <a:p>
            <a:r>
              <a:rPr kumimoji="1" lang="en-US" altLang="ja-JP" dirty="0"/>
              <a:t>Pixel-based approach</a:t>
            </a:r>
            <a:endParaRPr kumimoji="1" lang="ja-JP" altLang="en-US" dirty="0"/>
          </a:p>
        </p:txBody>
      </p:sp>
      <p:sp>
        <p:nvSpPr>
          <p:cNvPr id="41" name="テキスト ボックス 40">
            <a:extLst>
              <a:ext uri="{FF2B5EF4-FFF2-40B4-BE49-F238E27FC236}">
                <a16:creationId xmlns:a16="http://schemas.microsoft.com/office/drawing/2014/main" id="{83514A43-FA7B-426A-803C-521839B369DC}"/>
              </a:ext>
            </a:extLst>
          </p:cNvPr>
          <p:cNvSpPr txBox="1"/>
          <p:nvPr/>
        </p:nvSpPr>
        <p:spPr>
          <a:xfrm>
            <a:off x="551066" y="2771636"/>
            <a:ext cx="2364750" cy="369332"/>
          </a:xfrm>
          <a:prstGeom prst="rect">
            <a:avLst/>
          </a:prstGeom>
          <a:noFill/>
        </p:spPr>
        <p:txBody>
          <a:bodyPr wrap="none" rtlCol="0">
            <a:spAutoFit/>
          </a:bodyPr>
          <a:lstStyle/>
          <a:p>
            <a:r>
              <a:rPr kumimoji="1" lang="en-US" altLang="ja-JP" dirty="0"/>
              <a:t>[Many previous work]</a:t>
            </a:r>
            <a:endParaRPr kumimoji="1" lang="ja-JP" altLang="en-US" dirty="0"/>
          </a:p>
        </p:txBody>
      </p:sp>
      <p:sp>
        <p:nvSpPr>
          <p:cNvPr id="42" name="テキスト ボックス 41">
            <a:extLst>
              <a:ext uri="{FF2B5EF4-FFF2-40B4-BE49-F238E27FC236}">
                <a16:creationId xmlns:a16="http://schemas.microsoft.com/office/drawing/2014/main" id="{3ACD05DF-10FB-4DF2-A533-56755B497F33}"/>
              </a:ext>
            </a:extLst>
          </p:cNvPr>
          <p:cNvSpPr txBox="1"/>
          <p:nvPr/>
        </p:nvSpPr>
        <p:spPr>
          <a:xfrm>
            <a:off x="6367938" y="2771636"/>
            <a:ext cx="2236510" cy="369332"/>
          </a:xfrm>
          <a:prstGeom prst="rect">
            <a:avLst/>
          </a:prstGeom>
          <a:noFill/>
        </p:spPr>
        <p:txBody>
          <a:bodyPr wrap="none" rtlCol="0">
            <a:spAutoFit/>
          </a:bodyPr>
          <a:lstStyle/>
          <a:p>
            <a:r>
              <a:rPr kumimoji="1" lang="en-US" altLang="ja-JP" dirty="0"/>
              <a:t>[Few previous work]</a:t>
            </a:r>
            <a:endParaRPr kumimoji="1" lang="ja-JP" altLang="en-US" dirty="0"/>
          </a:p>
        </p:txBody>
      </p:sp>
      <p:sp>
        <p:nvSpPr>
          <p:cNvPr id="43" name="正方形/長方形 42">
            <a:extLst>
              <a:ext uri="{FF2B5EF4-FFF2-40B4-BE49-F238E27FC236}">
                <a16:creationId xmlns:a16="http://schemas.microsoft.com/office/drawing/2014/main" id="{8B79FFC6-73A9-49F0-BAEF-5834FC773057}"/>
              </a:ext>
            </a:extLst>
          </p:cNvPr>
          <p:cNvSpPr/>
          <p:nvPr/>
        </p:nvSpPr>
        <p:spPr bwMode="auto">
          <a:xfrm>
            <a:off x="3131840" y="3212976"/>
            <a:ext cx="720080" cy="720080"/>
          </a:xfrm>
          <a:prstGeom prst="rect">
            <a:avLst/>
          </a:prstGeom>
          <a:solidFill>
            <a:srgbClr val="0000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44" name="正方形/長方形 43">
            <a:extLst>
              <a:ext uri="{FF2B5EF4-FFF2-40B4-BE49-F238E27FC236}">
                <a16:creationId xmlns:a16="http://schemas.microsoft.com/office/drawing/2014/main" id="{A76C4359-F7ED-4048-935D-F7EE8BF2A87F}"/>
              </a:ext>
            </a:extLst>
          </p:cNvPr>
          <p:cNvSpPr/>
          <p:nvPr/>
        </p:nvSpPr>
        <p:spPr bwMode="auto">
          <a:xfrm>
            <a:off x="3851920" y="3212976"/>
            <a:ext cx="720080" cy="720080"/>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45" name="正方形/長方形 44">
            <a:extLst>
              <a:ext uri="{FF2B5EF4-FFF2-40B4-BE49-F238E27FC236}">
                <a16:creationId xmlns:a16="http://schemas.microsoft.com/office/drawing/2014/main" id="{BED33C05-84C9-4AF0-8E1D-924CCC783A55}"/>
              </a:ext>
            </a:extLst>
          </p:cNvPr>
          <p:cNvSpPr/>
          <p:nvPr/>
        </p:nvSpPr>
        <p:spPr bwMode="auto">
          <a:xfrm>
            <a:off x="4572000" y="3212976"/>
            <a:ext cx="720080" cy="720080"/>
          </a:xfrm>
          <a:prstGeom prst="rect">
            <a:avLst/>
          </a:prstGeom>
          <a:solidFill>
            <a:srgbClr val="00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46" name="正方形/長方形 45">
            <a:extLst>
              <a:ext uri="{FF2B5EF4-FFF2-40B4-BE49-F238E27FC236}">
                <a16:creationId xmlns:a16="http://schemas.microsoft.com/office/drawing/2014/main" id="{A72BC9C7-59AD-450D-92E8-068382CC33C5}"/>
              </a:ext>
            </a:extLst>
          </p:cNvPr>
          <p:cNvSpPr/>
          <p:nvPr/>
        </p:nvSpPr>
        <p:spPr bwMode="auto">
          <a:xfrm>
            <a:off x="5292080" y="3212976"/>
            <a:ext cx="720080" cy="72008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47" name="正方形/長方形 46">
            <a:extLst>
              <a:ext uri="{FF2B5EF4-FFF2-40B4-BE49-F238E27FC236}">
                <a16:creationId xmlns:a16="http://schemas.microsoft.com/office/drawing/2014/main" id="{0FF0CB77-8B9D-4428-8BB5-D2C20A8EB1B9}"/>
              </a:ext>
            </a:extLst>
          </p:cNvPr>
          <p:cNvSpPr/>
          <p:nvPr/>
        </p:nvSpPr>
        <p:spPr bwMode="auto">
          <a:xfrm>
            <a:off x="251520" y="4293096"/>
            <a:ext cx="720080" cy="720080"/>
          </a:xfrm>
          <a:prstGeom prst="rect">
            <a:avLst/>
          </a:prstGeom>
          <a:solidFill>
            <a:srgbClr val="0000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48" name="正方形/長方形 47">
            <a:extLst>
              <a:ext uri="{FF2B5EF4-FFF2-40B4-BE49-F238E27FC236}">
                <a16:creationId xmlns:a16="http://schemas.microsoft.com/office/drawing/2014/main" id="{408FF68A-81AB-425C-8DD3-16231B2A43E0}"/>
              </a:ext>
            </a:extLst>
          </p:cNvPr>
          <p:cNvSpPr/>
          <p:nvPr/>
        </p:nvSpPr>
        <p:spPr bwMode="auto">
          <a:xfrm>
            <a:off x="971600" y="4293096"/>
            <a:ext cx="720080" cy="720080"/>
          </a:xfrm>
          <a:prstGeom prst="rect">
            <a:avLst/>
          </a:prstGeom>
          <a:solidFill>
            <a:schemeClr val="bg1">
              <a:lumMod val="5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49" name="正方形/長方形 48">
            <a:extLst>
              <a:ext uri="{FF2B5EF4-FFF2-40B4-BE49-F238E27FC236}">
                <a16:creationId xmlns:a16="http://schemas.microsoft.com/office/drawing/2014/main" id="{79C6254C-C217-4423-AA62-8A80E151D296}"/>
              </a:ext>
            </a:extLst>
          </p:cNvPr>
          <p:cNvSpPr/>
          <p:nvPr/>
        </p:nvSpPr>
        <p:spPr bwMode="auto">
          <a:xfrm>
            <a:off x="1691680" y="4293096"/>
            <a:ext cx="720080" cy="720080"/>
          </a:xfrm>
          <a:prstGeom prst="rect">
            <a:avLst/>
          </a:prstGeom>
          <a:solidFill>
            <a:srgbClr val="CCCC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50" name="正方形/長方形 49">
            <a:extLst>
              <a:ext uri="{FF2B5EF4-FFF2-40B4-BE49-F238E27FC236}">
                <a16:creationId xmlns:a16="http://schemas.microsoft.com/office/drawing/2014/main" id="{8B99F881-7112-406D-8E53-A79EF8CBA586}"/>
              </a:ext>
            </a:extLst>
          </p:cNvPr>
          <p:cNvSpPr/>
          <p:nvPr/>
        </p:nvSpPr>
        <p:spPr bwMode="auto">
          <a:xfrm>
            <a:off x="2411760" y="4293096"/>
            <a:ext cx="720080" cy="720080"/>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cxnSp>
        <p:nvCxnSpPr>
          <p:cNvPr id="51" name="直線矢印コネクタ 50">
            <a:extLst>
              <a:ext uri="{FF2B5EF4-FFF2-40B4-BE49-F238E27FC236}">
                <a16:creationId xmlns:a16="http://schemas.microsoft.com/office/drawing/2014/main" id="{3EE8CD05-9831-4986-BBC8-AB00B71E50A8}"/>
              </a:ext>
            </a:extLst>
          </p:cNvPr>
          <p:cNvCxnSpPr>
            <a:cxnSpLocks/>
          </p:cNvCxnSpPr>
          <p:nvPr/>
        </p:nvCxnSpPr>
        <p:spPr bwMode="auto">
          <a:xfrm flipH="1">
            <a:off x="2411760" y="3573016"/>
            <a:ext cx="720080" cy="72008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2" name="直線矢印コネクタ 51">
            <a:extLst>
              <a:ext uri="{FF2B5EF4-FFF2-40B4-BE49-F238E27FC236}">
                <a16:creationId xmlns:a16="http://schemas.microsoft.com/office/drawing/2014/main" id="{421717DB-548D-4E70-AC10-59B0D8FBD863}"/>
              </a:ext>
            </a:extLst>
          </p:cNvPr>
          <p:cNvCxnSpPr>
            <a:cxnSpLocks/>
          </p:cNvCxnSpPr>
          <p:nvPr/>
        </p:nvCxnSpPr>
        <p:spPr bwMode="auto">
          <a:xfrm>
            <a:off x="6012160" y="3573016"/>
            <a:ext cx="720080" cy="72008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3" name="正方形/長方形 52">
            <a:extLst>
              <a:ext uri="{FF2B5EF4-FFF2-40B4-BE49-F238E27FC236}">
                <a16:creationId xmlns:a16="http://schemas.microsoft.com/office/drawing/2014/main" id="{FAFE11D1-9698-4828-8736-3F3B295AFE6A}"/>
              </a:ext>
            </a:extLst>
          </p:cNvPr>
          <p:cNvSpPr/>
          <p:nvPr/>
        </p:nvSpPr>
        <p:spPr bwMode="auto">
          <a:xfrm>
            <a:off x="6012160" y="4293096"/>
            <a:ext cx="720080" cy="720080"/>
          </a:xfrm>
          <a:prstGeom prst="rect">
            <a:avLst/>
          </a:prstGeom>
          <a:solidFill>
            <a:srgbClr val="0000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54" name="正方形/長方形 53">
            <a:extLst>
              <a:ext uri="{FF2B5EF4-FFF2-40B4-BE49-F238E27FC236}">
                <a16:creationId xmlns:a16="http://schemas.microsoft.com/office/drawing/2014/main" id="{F73159DA-5334-4DFE-A19F-05EF2A3B6B7F}"/>
              </a:ext>
            </a:extLst>
          </p:cNvPr>
          <p:cNvSpPr/>
          <p:nvPr/>
        </p:nvSpPr>
        <p:spPr bwMode="auto">
          <a:xfrm>
            <a:off x="6732240" y="4293096"/>
            <a:ext cx="720080" cy="720080"/>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55" name="正方形/長方形 54">
            <a:extLst>
              <a:ext uri="{FF2B5EF4-FFF2-40B4-BE49-F238E27FC236}">
                <a16:creationId xmlns:a16="http://schemas.microsoft.com/office/drawing/2014/main" id="{8F24FFBA-7765-4A1F-85A4-AD98C25EF65C}"/>
              </a:ext>
            </a:extLst>
          </p:cNvPr>
          <p:cNvSpPr/>
          <p:nvPr/>
        </p:nvSpPr>
        <p:spPr bwMode="auto">
          <a:xfrm>
            <a:off x="7452320" y="4293096"/>
            <a:ext cx="720080" cy="720080"/>
          </a:xfrm>
          <a:prstGeom prst="rect">
            <a:avLst/>
          </a:prstGeom>
          <a:solidFill>
            <a:srgbClr val="0000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56" name="正方形/長方形 55">
            <a:extLst>
              <a:ext uri="{FF2B5EF4-FFF2-40B4-BE49-F238E27FC236}">
                <a16:creationId xmlns:a16="http://schemas.microsoft.com/office/drawing/2014/main" id="{4B7477F5-DF07-4A99-8F77-ED9783145A9A}"/>
              </a:ext>
            </a:extLst>
          </p:cNvPr>
          <p:cNvSpPr/>
          <p:nvPr/>
        </p:nvSpPr>
        <p:spPr bwMode="auto">
          <a:xfrm>
            <a:off x="8172400" y="4293096"/>
            <a:ext cx="720080" cy="720080"/>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57" name="テキスト ボックス 56">
            <a:extLst>
              <a:ext uri="{FF2B5EF4-FFF2-40B4-BE49-F238E27FC236}">
                <a16:creationId xmlns:a16="http://schemas.microsoft.com/office/drawing/2014/main" id="{3FD5F9D3-E81B-4FC8-A851-F1C84214EF7D}"/>
              </a:ext>
            </a:extLst>
          </p:cNvPr>
          <p:cNvSpPr txBox="1"/>
          <p:nvPr/>
        </p:nvSpPr>
        <p:spPr>
          <a:xfrm>
            <a:off x="827584" y="5013176"/>
            <a:ext cx="1745029" cy="369332"/>
          </a:xfrm>
          <a:prstGeom prst="rect">
            <a:avLst/>
          </a:prstGeom>
          <a:noFill/>
        </p:spPr>
        <p:txBody>
          <a:bodyPr wrap="none" rtlCol="0">
            <a:spAutoFit/>
          </a:bodyPr>
          <a:lstStyle/>
          <a:p>
            <a:r>
              <a:rPr kumimoji="1" lang="en-US" altLang="ja-JP" dirty="0"/>
              <a:t>Less difference</a:t>
            </a:r>
            <a:endParaRPr kumimoji="1" lang="ja-JP" altLang="en-US" dirty="0"/>
          </a:p>
        </p:txBody>
      </p:sp>
      <p:sp>
        <p:nvSpPr>
          <p:cNvPr id="58" name="テキスト ボックス 57">
            <a:extLst>
              <a:ext uri="{FF2B5EF4-FFF2-40B4-BE49-F238E27FC236}">
                <a16:creationId xmlns:a16="http://schemas.microsoft.com/office/drawing/2014/main" id="{7DA8F355-A408-4306-8925-75D5642AC64D}"/>
              </a:ext>
            </a:extLst>
          </p:cNvPr>
          <p:cNvSpPr txBox="1"/>
          <p:nvPr/>
        </p:nvSpPr>
        <p:spPr>
          <a:xfrm>
            <a:off x="6588224" y="5013176"/>
            <a:ext cx="1732205" cy="369332"/>
          </a:xfrm>
          <a:prstGeom prst="rect">
            <a:avLst/>
          </a:prstGeom>
          <a:noFill/>
        </p:spPr>
        <p:txBody>
          <a:bodyPr wrap="none" rtlCol="0">
            <a:spAutoFit/>
          </a:bodyPr>
          <a:lstStyle/>
          <a:p>
            <a:r>
              <a:rPr kumimoji="1" lang="en-US" altLang="ja-JP" dirty="0"/>
              <a:t>High difference</a:t>
            </a:r>
            <a:endParaRPr kumimoji="1" lang="ja-JP" altLang="en-US" dirty="0"/>
          </a:p>
        </p:txBody>
      </p:sp>
      <p:sp>
        <p:nvSpPr>
          <p:cNvPr id="5" name="テキスト ボックス 4">
            <a:extLst>
              <a:ext uri="{FF2B5EF4-FFF2-40B4-BE49-F238E27FC236}">
                <a16:creationId xmlns:a16="http://schemas.microsoft.com/office/drawing/2014/main" id="{58785F95-AEBD-4971-9A33-6BAE927E9CD0}"/>
              </a:ext>
            </a:extLst>
          </p:cNvPr>
          <p:cNvSpPr txBox="1"/>
          <p:nvPr/>
        </p:nvSpPr>
        <p:spPr>
          <a:xfrm>
            <a:off x="3923928" y="4005064"/>
            <a:ext cx="1278940" cy="369332"/>
          </a:xfrm>
          <a:prstGeom prst="rect">
            <a:avLst/>
          </a:prstGeom>
          <a:noFill/>
        </p:spPr>
        <p:txBody>
          <a:bodyPr wrap="none" rtlCol="0">
            <a:spAutoFit/>
          </a:bodyPr>
          <a:lstStyle/>
          <a:p>
            <a:r>
              <a:rPr kumimoji="1" lang="en-US" altLang="ja-JP" dirty="0"/>
              <a:t>Trichromat</a:t>
            </a:r>
            <a:endParaRPr kumimoji="1" lang="ja-JP" altLang="en-US" dirty="0"/>
          </a:p>
        </p:txBody>
      </p:sp>
      <p:cxnSp>
        <p:nvCxnSpPr>
          <p:cNvPr id="59" name="直線矢印コネクタ 58">
            <a:extLst>
              <a:ext uri="{FF2B5EF4-FFF2-40B4-BE49-F238E27FC236}">
                <a16:creationId xmlns:a16="http://schemas.microsoft.com/office/drawing/2014/main" id="{8D8FE19F-8113-4DEC-A61F-34F3D3A1F499}"/>
              </a:ext>
            </a:extLst>
          </p:cNvPr>
          <p:cNvCxnSpPr>
            <a:cxnSpLocks/>
            <a:stCxn id="9" idx="2"/>
            <a:endCxn id="10" idx="2"/>
          </p:cNvCxnSpPr>
          <p:nvPr/>
        </p:nvCxnSpPr>
        <p:spPr bwMode="auto">
          <a:xfrm flipH="1">
            <a:off x="611560" y="1412776"/>
            <a:ext cx="360040" cy="108012"/>
          </a:xfrm>
          <a:prstGeom prst="straightConnector1">
            <a:avLst/>
          </a:prstGeom>
          <a:solidFill>
            <a:schemeClr val="accent1"/>
          </a:solidFill>
          <a:ln w="12700" cap="flat" cmpd="sng" algn="ctr">
            <a:solidFill>
              <a:schemeClr val="tx1"/>
            </a:solidFill>
            <a:prstDash val="solid"/>
            <a:round/>
            <a:headEnd type="none" w="med" len="med"/>
            <a:tailEnd type="arrow" w="med" len="med"/>
          </a:ln>
          <a:effectLst/>
        </p:spPr>
      </p:cxnSp>
      <p:sp>
        <p:nvSpPr>
          <p:cNvPr id="60" name="楕円 59">
            <a:extLst>
              <a:ext uri="{FF2B5EF4-FFF2-40B4-BE49-F238E27FC236}">
                <a16:creationId xmlns:a16="http://schemas.microsoft.com/office/drawing/2014/main" id="{EC58579E-A1F0-47DD-A7CB-5BD7FA67D410}"/>
              </a:ext>
            </a:extLst>
          </p:cNvPr>
          <p:cNvSpPr/>
          <p:nvPr/>
        </p:nvSpPr>
        <p:spPr bwMode="auto">
          <a:xfrm>
            <a:off x="1619672" y="1412776"/>
            <a:ext cx="72008" cy="72008"/>
          </a:xfrm>
          <a:prstGeom prst="ellipse">
            <a:avLst/>
          </a:prstGeom>
          <a:solidFill>
            <a:srgbClr val="00FF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1" name="楕円 60">
            <a:extLst>
              <a:ext uri="{FF2B5EF4-FFF2-40B4-BE49-F238E27FC236}">
                <a16:creationId xmlns:a16="http://schemas.microsoft.com/office/drawing/2014/main" id="{A5AAA09A-8864-4FCE-B593-290F13D2EA77}"/>
              </a:ext>
            </a:extLst>
          </p:cNvPr>
          <p:cNvSpPr/>
          <p:nvPr/>
        </p:nvSpPr>
        <p:spPr bwMode="auto">
          <a:xfrm>
            <a:off x="1259632" y="980728"/>
            <a:ext cx="72008" cy="72008"/>
          </a:xfrm>
          <a:prstGeom prst="ellipse">
            <a:avLst/>
          </a:prstGeom>
          <a:solidFill>
            <a:srgbClr val="0000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2" name="楕円 61">
            <a:extLst>
              <a:ext uri="{FF2B5EF4-FFF2-40B4-BE49-F238E27FC236}">
                <a16:creationId xmlns:a16="http://schemas.microsoft.com/office/drawing/2014/main" id="{96CEA225-7A53-4382-AB48-47FE8876FDE4}"/>
              </a:ext>
            </a:extLst>
          </p:cNvPr>
          <p:cNvSpPr/>
          <p:nvPr/>
        </p:nvSpPr>
        <p:spPr bwMode="auto">
          <a:xfrm>
            <a:off x="1259632" y="1772816"/>
            <a:ext cx="72008" cy="72008"/>
          </a:xfrm>
          <a:prstGeom prst="ellipse">
            <a:avLst/>
          </a:prstGeom>
          <a:solidFill>
            <a:srgbClr val="FF99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3" name="楕円 62">
            <a:extLst>
              <a:ext uri="{FF2B5EF4-FFF2-40B4-BE49-F238E27FC236}">
                <a16:creationId xmlns:a16="http://schemas.microsoft.com/office/drawing/2014/main" id="{7284BF15-8C21-4344-8A8E-3CF391F00B3F}"/>
              </a:ext>
            </a:extLst>
          </p:cNvPr>
          <p:cNvSpPr/>
          <p:nvPr/>
        </p:nvSpPr>
        <p:spPr bwMode="auto">
          <a:xfrm>
            <a:off x="1043608" y="1340768"/>
            <a:ext cx="72008" cy="72008"/>
          </a:xfrm>
          <a:prstGeom prst="ellipse">
            <a:avLst/>
          </a:prstGeom>
          <a:solidFill>
            <a:srgbClr val="FF00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4" name="楕円 63">
            <a:extLst>
              <a:ext uri="{FF2B5EF4-FFF2-40B4-BE49-F238E27FC236}">
                <a16:creationId xmlns:a16="http://schemas.microsoft.com/office/drawing/2014/main" id="{28859313-AFEF-4BB2-A197-4CD464327EFF}"/>
              </a:ext>
            </a:extLst>
          </p:cNvPr>
          <p:cNvSpPr/>
          <p:nvPr/>
        </p:nvSpPr>
        <p:spPr bwMode="auto">
          <a:xfrm>
            <a:off x="1475656" y="1196752"/>
            <a:ext cx="72008" cy="72008"/>
          </a:xfrm>
          <a:prstGeom prst="ellipse">
            <a:avLst/>
          </a:prstGeom>
          <a:solidFill>
            <a:srgbClr val="00FF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5" name="楕円 64">
            <a:extLst>
              <a:ext uri="{FF2B5EF4-FFF2-40B4-BE49-F238E27FC236}">
                <a16:creationId xmlns:a16="http://schemas.microsoft.com/office/drawing/2014/main" id="{3827DDF1-A6BE-4DF4-924A-91D229B8CD26}"/>
              </a:ext>
            </a:extLst>
          </p:cNvPr>
          <p:cNvSpPr/>
          <p:nvPr/>
        </p:nvSpPr>
        <p:spPr bwMode="auto">
          <a:xfrm>
            <a:off x="1259632" y="1196752"/>
            <a:ext cx="72008" cy="72008"/>
          </a:xfrm>
          <a:prstGeom prst="ellipse">
            <a:avLst/>
          </a:prstGeom>
          <a:solidFill>
            <a:srgbClr val="6600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6" name="楕円 65">
            <a:extLst>
              <a:ext uri="{FF2B5EF4-FFF2-40B4-BE49-F238E27FC236}">
                <a16:creationId xmlns:a16="http://schemas.microsoft.com/office/drawing/2014/main" id="{D4AC5A9A-FCF7-4F40-AD4E-043E512A2269}"/>
              </a:ext>
            </a:extLst>
          </p:cNvPr>
          <p:cNvSpPr/>
          <p:nvPr/>
        </p:nvSpPr>
        <p:spPr bwMode="auto">
          <a:xfrm>
            <a:off x="1259632" y="1412776"/>
            <a:ext cx="72008" cy="72008"/>
          </a:xfrm>
          <a:prstGeom prst="ellipse">
            <a:avLst/>
          </a:prstGeom>
          <a:solidFill>
            <a:srgbClr val="FF99CC"/>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7" name="楕円 66">
            <a:extLst>
              <a:ext uri="{FF2B5EF4-FFF2-40B4-BE49-F238E27FC236}">
                <a16:creationId xmlns:a16="http://schemas.microsoft.com/office/drawing/2014/main" id="{236ADA8F-1E32-4ED9-8998-434402CFC757}"/>
              </a:ext>
            </a:extLst>
          </p:cNvPr>
          <p:cNvSpPr/>
          <p:nvPr/>
        </p:nvSpPr>
        <p:spPr bwMode="auto">
          <a:xfrm>
            <a:off x="1331640" y="1556792"/>
            <a:ext cx="72008" cy="72008"/>
          </a:xfrm>
          <a:prstGeom prst="ellipse">
            <a:avLst/>
          </a:prstGeom>
          <a:solidFill>
            <a:srgbClr val="CC33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8" name="楕円 67">
            <a:extLst>
              <a:ext uri="{FF2B5EF4-FFF2-40B4-BE49-F238E27FC236}">
                <a16:creationId xmlns:a16="http://schemas.microsoft.com/office/drawing/2014/main" id="{034D440A-F429-462B-9D17-6E54FD5702E3}"/>
              </a:ext>
            </a:extLst>
          </p:cNvPr>
          <p:cNvSpPr/>
          <p:nvPr/>
        </p:nvSpPr>
        <p:spPr bwMode="auto">
          <a:xfrm>
            <a:off x="1475656" y="1556792"/>
            <a:ext cx="72008" cy="72008"/>
          </a:xfrm>
          <a:prstGeom prst="ellipse">
            <a:avLst/>
          </a:prstGeom>
          <a:solidFill>
            <a:srgbClr val="99CC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72" name="正方形/長方形 71">
            <a:extLst>
              <a:ext uri="{FF2B5EF4-FFF2-40B4-BE49-F238E27FC236}">
                <a16:creationId xmlns:a16="http://schemas.microsoft.com/office/drawing/2014/main" id="{465506E2-7B91-4DF2-B811-6D2EE9C8C14E}"/>
              </a:ext>
            </a:extLst>
          </p:cNvPr>
          <p:cNvSpPr/>
          <p:nvPr/>
        </p:nvSpPr>
        <p:spPr bwMode="auto">
          <a:xfrm>
            <a:off x="7164288" y="1340768"/>
            <a:ext cx="432048" cy="432048"/>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73" name="正方形/長方形 72">
            <a:extLst>
              <a:ext uri="{FF2B5EF4-FFF2-40B4-BE49-F238E27FC236}">
                <a16:creationId xmlns:a16="http://schemas.microsoft.com/office/drawing/2014/main" id="{C3128140-98CC-4218-A4FE-5D2BE66F82E1}"/>
              </a:ext>
            </a:extLst>
          </p:cNvPr>
          <p:cNvSpPr/>
          <p:nvPr/>
        </p:nvSpPr>
        <p:spPr bwMode="auto">
          <a:xfrm>
            <a:off x="7164288" y="1772816"/>
            <a:ext cx="432048" cy="432048"/>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74" name="正方形/長方形 73">
            <a:extLst>
              <a:ext uri="{FF2B5EF4-FFF2-40B4-BE49-F238E27FC236}">
                <a16:creationId xmlns:a16="http://schemas.microsoft.com/office/drawing/2014/main" id="{124224EF-ED3A-412E-939F-47CCEFE779E3}"/>
              </a:ext>
            </a:extLst>
          </p:cNvPr>
          <p:cNvSpPr/>
          <p:nvPr/>
        </p:nvSpPr>
        <p:spPr bwMode="auto">
          <a:xfrm>
            <a:off x="6732240" y="1340768"/>
            <a:ext cx="432048" cy="432048"/>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75" name="正方形/長方形 74">
            <a:extLst>
              <a:ext uri="{FF2B5EF4-FFF2-40B4-BE49-F238E27FC236}">
                <a16:creationId xmlns:a16="http://schemas.microsoft.com/office/drawing/2014/main" id="{A20C3A8C-07A5-4B26-9662-D29D74868323}"/>
              </a:ext>
            </a:extLst>
          </p:cNvPr>
          <p:cNvSpPr/>
          <p:nvPr/>
        </p:nvSpPr>
        <p:spPr bwMode="auto">
          <a:xfrm>
            <a:off x="7596336" y="1340768"/>
            <a:ext cx="432048" cy="432048"/>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cxnSp>
        <p:nvCxnSpPr>
          <p:cNvPr id="31" name="直線矢印コネクタ 30">
            <a:extLst>
              <a:ext uri="{FF2B5EF4-FFF2-40B4-BE49-F238E27FC236}">
                <a16:creationId xmlns:a16="http://schemas.microsoft.com/office/drawing/2014/main" id="{86E47685-25A9-4B52-90A1-495B5A8B0C05}"/>
              </a:ext>
            </a:extLst>
          </p:cNvPr>
          <p:cNvCxnSpPr>
            <a:cxnSpLocks/>
          </p:cNvCxnSpPr>
          <p:nvPr/>
        </p:nvCxnSpPr>
        <p:spPr bwMode="auto">
          <a:xfrm>
            <a:off x="6876256" y="1556792"/>
            <a:ext cx="432048" cy="0"/>
          </a:xfrm>
          <a:prstGeom prst="straightConnector1">
            <a:avLst/>
          </a:prstGeom>
          <a:solidFill>
            <a:schemeClr val="accent1"/>
          </a:solidFill>
          <a:ln w="38100" cap="flat" cmpd="sng" algn="ctr">
            <a:solidFill>
              <a:srgbClr val="FF0000"/>
            </a:solidFill>
            <a:prstDash val="solid"/>
            <a:round/>
            <a:headEnd type="triangle"/>
            <a:tailEnd type="triangle"/>
          </a:ln>
          <a:effectLst/>
        </p:spPr>
      </p:cxnSp>
      <p:cxnSp>
        <p:nvCxnSpPr>
          <p:cNvPr id="80" name="直線矢印コネクタ 79">
            <a:extLst>
              <a:ext uri="{FF2B5EF4-FFF2-40B4-BE49-F238E27FC236}">
                <a16:creationId xmlns:a16="http://schemas.microsoft.com/office/drawing/2014/main" id="{6EC853CC-7A3C-493C-BEDD-EB00CA61E1C1}"/>
              </a:ext>
            </a:extLst>
          </p:cNvPr>
          <p:cNvCxnSpPr>
            <a:cxnSpLocks/>
          </p:cNvCxnSpPr>
          <p:nvPr/>
        </p:nvCxnSpPr>
        <p:spPr bwMode="auto">
          <a:xfrm>
            <a:off x="7452320" y="1556792"/>
            <a:ext cx="432048" cy="0"/>
          </a:xfrm>
          <a:prstGeom prst="straightConnector1">
            <a:avLst/>
          </a:prstGeom>
          <a:solidFill>
            <a:schemeClr val="accent1"/>
          </a:solidFill>
          <a:ln w="38100" cap="flat" cmpd="sng" algn="ctr">
            <a:solidFill>
              <a:srgbClr val="FF0000"/>
            </a:solidFill>
            <a:prstDash val="solid"/>
            <a:round/>
            <a:headEnd type="triangle"/>
            <a:tailEnd type="triangle"/>
          </a:ln>
          <a:effectLst/>
        </p:spPr>
      </p:cxnSp>
      <p:cxnSp>
        <p:nvCxnSpPr>
          <p:cNvPr id="81" name="直線矢印コネクタ 80">
            <a:extLst>
              <a:ext uri="{FF2B5EF4-FFF2-40B4-BE49-F238E27FC236}">
                <a16:creationId xmlns:a16="http://schemas.microsoft.com/office/drawing/2014/main" id="{4BBCE386-04B6-4294-92EA-18C9B71DE0E6}"/>
              </a:ext>
            </a:extLst>
          </p:cNvPr>
          <p:cNvCxnSpPr>
            <a:cxnSpLocks/>
          </p:cNvCxnSpPr>
          <p:nvPr/>
        </p:nvCxnSpPr>
        <p:spPr bwMode="auto">
          <a:xfrm rot="5400000">
            <a:off x="7164288" y="1268760"/>
            <a:ext cx="432048" cy="0"/>
          </a:xfrm>
          <a:prstGeom prst="straightConnector1">
            <a:avLst/>
          </a:prstGeom>
          <a:solidFill>
            <a:schemeClr val="accent1"/>
          </a:solidFill>
          <a:ln w="38100" cap="flat" cmpd="sng" algn="ctr">
            <a:solidFill>
              <a:srgbClr val="FF0000"/>
            </a:solidFill>
            <a:prstDash val="solid"/>
            <a:round/>
            <a:headEnd type="triangle"/>
            <a:tailEnd type="triangle"/>
          </a:ln>
          <a:effectLst/>
        </p:spPr>
      </p:cxnSp>
      <p:cxnSp>
        <p:nvCxnSpPr>
          <p:cNvPr id="82" name="直線矢印コネクタ 81">
            <a:extLst>
              <a:ext uri="{FF2B5EF4-FFF2-40B4-BE49-F238E27FC236}">
                <a16:creationId xmlns:a16="http://schemas.microsoft.com/office/drawing/2014/main" id="{9112274C-4883-46FD-9FF6-2BBD10B7854F}"/>
              </a:ext>
            </a:extLst>
          </p:cNvPr>
          <p:cNvCxnSpPr>
            <a:cxnSpLocks/>
          </p:cNvCxnSpPr>
          <p:nvPr/>
        </p:nvCxnSpPr>
        <p:spPr bwMode="auto">
          <a:xfrm rot="5400000">
            <a:off x="7164288" y="1844824"/>
            <a:ext cx="432048" cy="0"/>
          </a:xfrm>
          <a:prstGeom prst="straightConnector1">
            <a:avLst/>
          </a:prstGeom>
          <a:solidFill>
            <a:schemeClr val="accent1"/>
          </a:solidFill>
          <a:ln w="38100" cap="flat" cmpd="sng" algn="ctr">
            <a:solidFill>
              <a:srgbClr val="FF0000"/>
            </a:solidFill>
            <a:prstDash val="solid"/>
            <a:round/>
            <a:headEnd type="triangle"/>
            <a:tailEnd type="triangle"/>
          </a:ln>
          <a:effectLst/>
        </p:spPr>
      </p:cxnSp>
    </p:spTree>
    <p:extLst>
      <p:ext uri="{BB962C8B-B14F-4D97-AF65-F5344CB8AC3E}">
        <p14:creationId xmlns:p14="http://schemas.microsoft.com/office/powerpoint/2010/main" val="147058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8B291-C399-4E93-BDF3-9AA76D2D6266}"/>
              </a:ext>
            </a:extLst>
          </p:cNvPr>
          <p:cNvSpPr>
            <a:spLocks noGrp="1"/>
          </p:cNvSpPr>
          <p:nvPr>
            <p:ph type="title"/>
          </p:nvPr>
        </p:nvSpPr>
        <p:spPr/>
        <p:txBody>
          <a:bodyPr/>
          <a:lstStyle/>
          <a:p>
            <a:r>
              <a:rPr kumimoji="1" lang="en-US" altLang="ja-JP" dirty="0"/>
              <a:t>Color perception</a:t>
            </a:r>
            <a:endParaRPr kumimoji="1" lang="ja-JP" altLang="en-US" dirty="0"/>
          </a:p>
        </p:txBody>
      </p:sp>
      <p:sp>
        <p:nvSpPr>
          <p:cNvPr id="3" name="テキスト ボックス 2">
            <a:extLst>
              <a:ext uri="{FF2B5EF4-FFF2-40B4-BE49-F238E27FC236}">
                <a16:creationId xmlns:a16="http://schemas.microsoft.com/office/drawing/2014/main" id="{F8649AFB-0D15-4535-8930-358608AA1256}"/>
              </a:ext>
            </a:extLst>
          </p:cNvPr>
          <p:cNvSpPr txBox="1"/>
          <p:nvPr/>
        </p:nvSpPr>
        <p:spPr>
          <a:xfrm>
            <a:off x="4355976" y="980728"/>
            <a:ext cx="1394356" cy="369332"/>
          </a:xfrm>
          <a:prstGeom prst="rect">
            <a:avLst/>
          </a:prstGeom>
          <a:noFill/>
        </p:spPr>
        <p:txBody>
          <a:bodyPr wrap="none" rtlCol="0">
            <a:spAutoFit/>
          </a:bodyPr>
          <a:lstStyle/>
          <a:p>
            <a:r>
              <a:rPr kumimoji="1" lang="en-US" altLang="ja-JP" dirty="0"/>
              <a:t>L cone cells</a:t>
            </a:r>
            <a:endParaRPr kumimoji="1" lang="ja-JP" altLang="en-US" dirty="0"/>
          </a:p>
        </p:txBody>
      </p:sp>
      <p:sp>
        <p:nvSpPr>
          <p:cNvPr id="4" name="テキスト ボックス 3">
            <a:extLst>
              <a:ext uri="{FF2B5EF4-FFF2-40B4-BE49-F238E27FC236}">
                <a16:creationId xmlns:a16="http://schemas.microsoft.com/office/drawing/2014/main" id="{59BDC8E5-9D01-40BD-966F-E1D21B96A9AF}"/>
              </a:ext>
            </a:extLst>
          </p:cNvPr>
          <p:cNvSpPr txBox="1"/>
          <p:nvPr/>
        </p:nvSpPr>
        <p:spPr>
          <a:xfrm>
            <a:off x="4355976" y="1556792"/>
            <a:ext cx="1467068" cy="369332"/>
          </a:xfrm>
          <a:prstGeom prst="rect">
            <a:avLst/>
          </a:prstGeom>
          <a:noFill/>
        </p:spPr>
        <p:txBody>
          <a:bodyPr wrap="none" rtlCol="0">
            <a:spAutoFit/>
          </a:bodyPr>
          <a:lstStyle/>
          <a:p>
            <a:r>
              <a:rPr kumimoji="1" lang="en-US" altLang="ja-JP" dirty="0"/>
              <a:t>M cone cells</a:t>
            </a:r>
            <a:endParaRPr kumimoji="1" lang="ja-JP" altLang="en-US" dirty="0"/>
          </a:p>
        </p:txBody>
      </p:sp>
      <p:sp>
        <p:nvSpPr>
          <p:cNvPr id="5" name="テキスト ボックス 4">
            <a:extLst>
              <a:ext uri="{FF2B5EF4-FFF2-40B4-BE49-F238E27FC236}">
                <a16:creationId xmlns:a16="http://schemas.microsoft.com/office/drawing/2014/main" id="{5A364AE7-4FEA-4CBB-88E0-1F145043C710}"/>
              </a:ext>
            </a:extLst>
          </p:cNvPr>
          <p:cNvSpPr txBox="1"/>
          <p:nvPr/>
        </p:nvSpPr>
        <p:spPr>
          <a:xfrm>
            <a:off x="4355976" y="2132856"/>
            <a:ext cx="1428596" cy="369332"/>
          </a:xfrm>
          <a:prstGeom prst="rect">
            <a:avLst/>
          </a:prstGeom>
          <a:noFill/>
        </p:spPr>
        <p:txBody>
          <a:bodyPr wrap="none" rtlCol="0">
            <a:spAutoFit/>
          </a:bodyPr>
          <a:lstStyle/>
          <a:p>
            <a:r>
              <a:rPr kumimoji="1" lang="en-US" altLang="ja-JP" dirty="0"/>
              <a:t>S cone cells</a:t>
            </a:r>
            <a:endParaRPr kumimoji="1" lang="ja-JP" altLang="en-US" dirty="0"/>
          </a:p>
        </p:txBody>
      </p:sp>
      <p:sp>
        <p:nvSpPr>
          <p:cNvPr id="6" name="テキスト ボックス 5">
            <a:extLst>
              <a:ext uri="{FF2B5EF4-FFF2-40B4-BE49-F238E27FC236}">
                <a16:creationId xmlns:a16="http://schemas.microsoft.com/office/drawing/2014/main" id="{098B843A-B7FE-4E2F-8EAA-68F66A167BB2}"/>
              </a:ext>
            </a:extLst>
          </p:cNvPr>
          <p:cNvSpPr txBox="1"/>
          <p:nvPr/>
        </p:nvSpPr>
        <p:spPr>
          <a:xfrm>
            <a:off x="6516216" y="2204864"/>
            <a:ext cx="582211" cy="369332"/>
          </a:xfrm>
          <a:prstGeom prst="rect">
            <a:avLst/>
          </a:prstGeom>
          <a:noFill/>
        </p:spPr>
        <p:txBody>
          <a:bodyPr wrap="none" rtlCol="0">
            <a:spAutoFit/>
          </a:bodyPr>
          <a:lstStyle/>
          <a:p>
            <a:r>
              <a:rPr kumimoji="1" lang="en-US" altLang="ja-JP" dirty="0"/>
              <a:t>Eye</a:t>
            </a:r>
            <a:endParaRPr kumimoji="1" lang="ja-JP" altLang="en-US" dirty="0"/>
          </a:p>
        </p:txBody>
      </p:sp>
      <p:sp>
        <p:nvSpPr>
          <p:cNvPr id="7" name="テキスト ボックス 6">
            <a:extLst>
              <a:ext uri="{FF2B5EF4-FFF2-40B4-BE49-F238E27FC236}">
                <a16:creationId xmlns:a16="http://schemas.microsoft.com/office/drawing/2014/main" id="{F2D7BB33-7B86-4716-AFE1-66965267EAC5}"/>
              </a:ext>
            </a:extLst>
          </p:cNvPr>
          <p:cNvSpPr txBox="1"/>
          <p:nvPr/>
        </p:nvSpPr>
        <p:spPr>
          <a:xfrm>
            <a:off x="7812360" y="1844824"/>
            <a:ext cx="684803" cy="369332"/>
          </a:xfrm>
          <a:prstGeom prst="rect">
            <a:avLst/>
          </a:prstGeom>
          <a:noFill/>
        </p:spPr>
        <p:txBody>
          <a:bodyPr wrap="none" rtlCol="0">
            <a:spAutoFit/>
          </a:bodyPr>
          <a:lstStyle/>
          <a:p>
            <a:r>
              <a:rPr kumimoji="1" lang="en-US" altLang="ja-JP" dirty="0"/>
              <a:t>Light</a:t>
            </a:r>
            <a:endParaRPr kumimoji="1" lang="ja-JP" altLang="en-US" dirty="0"/>
          </a:p>
        </p:txBody>
      </p:sp>
      <p:sp>
        <p:nvSpPr>
          <p:cNvPr id="8" name="テキスト ボックス 7">
            <a:extLst>
              <a:ext uri="{FF2B5EF4-FFF2-40B4-BE49-F238E27FC236}">
                <a16:creationId xmlns:a16="http://schemas.microsoft.com/office/drawing/2014/main" id="{D2371C91-0FAC-47F4-BE94-7D935E0749C5}"/>
              </a:ext>
            </a:extLst>
          </p:cNvPr>
          <p:cNvSpPr txBox="1"/>
          <p:nvPr/>
        </p:nvSpPr>
        <p:spPr>
          <a:xfrm>
            <a:off x="3347864" y="980728"/>
            <a:ext cx="607859" cy="369332"/>
          </a:xfrm>
          <a:prstGeom prst="rect">
            <a:avLst/>
          </a:prstGeom>
          <a:noFill/>
        </p:spPr>
        <p:txBody>
          <a:bodyPr wrap="none" rtlCol="0">
            <a:spAutoFit/>
          </a:bodyPr>
          <a:lstStyle/>
          <a:p>
            <a:r>
              <a:rPr kumimoji="1" lang="en-US" altLang="ja-JP" dirty="0"/>
              <a:t>Red</a:t>
            </a:r>
            <a:endParaRPr kumimoji="1" lang="ja-JP" altLang="en-US" dirty="0"/>
          </a:p>
        </p:txBody>
      </p:sp>
      <p:sp>
        <p:nvSpPr>
          <p:cNvPr id="9" name="テキスト ボックス 8">
            <a:extLst>
              <a:ext uri="{FF2B5EF4-FFF2-40B4-BE49-F238E27FC236}">
                <a16:creationId xmlns:a16="http://schemas.microsoft.com/office/drawing/2014/main" id="{6666162F-CA7B-41C7-93F7-565F9E805845}"/>
              </a:ext>
            </a:extLst>
          </p:cNvPr>
          <p:cNvSpPr txBox="1"/>
          <p:nvPr/>
        </p:nvSpPr>
        <p:spPr>
          <a:xfrm>
            <a:off x="3347864" y="1556792"/>
            <a:ext cx="825867" cy="369332"/>
          </a:xfrm>
          <a:prstGeom prst="rect">
            <a:avLst/>
          </a:prstGeom>
          <a:noFill/>
        </p:spPr>
        <p:txBody>
          <a:bodyPr wrap="none" rtlCol="0">
            <a:spAutoFit/>
          </a:bodyPr>
          <a:lstStyle/>
          <a:p>
            <a:r>
              <a:rPr kumimoji="1" lang="en-US" altLang="ja-JP" dirty="0"/>
              <a:t>Green</a:t>
            </a:r>
            <a:endParaRPr kumimoji="1" lang="ja-JP" altLang="en-US" dirty="0"/>
          </a:p>
        </p:txBody>
      </p:sp>
      <p:sp>
        <p:nvSpPr>
          <p:cNvPr id="10" name="テキスト ボックス 9">
            <a:extLst>
              <a:ext uri="{FF2B5EF4-FFF2-40B4-BE49-F238E27FC236}">
                <a16:creationId xmlns:a16="http://schemas.microsoft.com/office/drawing/2014/main" id="{87F70F32-C015-43AF-BBC9-3018D7D2650C}"/>
              </a:ext>
            </a:extLst>
          </p:cNvPr>
          <p:cNvSpPr txBox="1"/>
          <p:nvPr/>
        </p:nvSpPr>
        <p:spPr>
          <a:xfrm>
            <a:off x="3347864" y="2132856"/>
            <a:ext cx="646331" cy="369332"/>
          </a:xfrm>
          <a:prstGeom prst="rect">
            <a:avLst/>
          </a:prstGeom>
          <a:noFill/>
        </p:spPr>
        <p:txBody>
          <a:bodyPr wrap="none" rtlCol="0">
            <a:spAutoFit/>
          </a:bodyPr>
          <a:lstStyle/>
          <a:p>
            <a:r>
              <a:rPr kumimoji="1" lang="en-US" altLang="ja-JP" dirty="0"/>
              <a:t>Blue</a:t>
            </a:r>
            <a:endParaRPr kumimoji="1" lang="ja-JP" altLang="en-US" dirty="0"/>
          </a:p>
        </p:txBody>
      </p:sp>
      <p:sp>
        <p:nvSpPr>
          <p:cNvPr id="11" name="テキスト ボックス 10">
            <a:extLst>
              <a:ext uri="{FF2B5EF4-FFF2-40B4-BE49-F238E27FC236}">
                <a16:creationId xmlns:a16="http://schemas.microsoft.com/office/drawing/2014/main" id="{582323D2-57F7-4E33-AC49-CD25AF434D4D}"/>
              </a:ext>
            </a:extLst>
          </p:cNvPr>
          <p:cNvSpPr txBox="1"/>
          <p:nvPr/>
        </p:nvSpPr>
        <p:spPr>
          <a:xfrm>
            <a:off x="755576" y="2204864"/>
            <a:ext cx="723275" cy="369332"/>
          </a:xfrm>
          <a:prstGeom prst="rect">
            <a:avLst/>
          </a:prstGeom>
          <a:noFill/>
        </p:spPr>
        <p:txBody>
          <a:bodyPr wrap="none" rtlCol="0">
            <a:spAutoFit/>
          </a:bodyPr>
          <a:lstStyle/>
          <a:p>
            <a:r>
              <a:rPr kumimoji="1" lang="en-US" altLang="ja-JP" dirty="0"/>
              <a:t>Brain</a:t>
            </a:r>
            <a:endParaRPr kumimoji="1" lang="ja-JP" altLang="en-US" dirty="0"/>
          </a:p>
        </p:txBody>
      </p:sp>
      <p:sp>
        <p:nvSpPr>
          <p:cNvPr id="12" name="テキスト ボックス 11">
            <a:extLst>
              <a:ext uri="{FF2B5EF4-FFF2-40B4-BE49-F238E27FC236}">
                <a16:creationId xmlns:a16="http://schemas.microsoft.com/office/drawing/2014/main" id="{295097C5-DC9C-42D4-9400-976B0CA3B40D}"/>
              </a:ext>
            </a:extLst>
          </p:cNvPr>
          <p:cNvSpPr txBox="1"/>
          <p:nvPr/>
        </p:nvSpPr>
        <p:spPr>
          <a:xfrm>
            <a:off x="467544" y="836712"/>
            <a:ext cx="1402948" cy="369332"/>
          </a:xfrm>
          <a:prstGeom prst="rect">
            <a:avLst/>
          </a:prstGeom>
          <a:noFill/>
        </p:spPr>
        <p:txBody>
          <a:bodyPr wrap="none" rtlCol="0">
            <a:spAutoFit/>
          </a:bodyPr>
          <a:lstStyle/>
          <a:p>
            <a:r>
              <a:rPr kumimoji="1" lang="en-US" altLang="ja-JP" dirty="0"/>
              <a:t>Recognition</a:t>
            </a:r>
            <a:endParaRPr kumimoji="1" lang="ja-JP" altLang="en-US" dirty="0"/>
          </a:p>
        </p:txBody>
      </p:sp>
      <p:sp>
        <p:nvSpPr>
          <p:cNvPr id="17" name="テキスト ボックス 16">
            <a:extLst>
              <a:ext uri="{FF2B5EF4-FFF2-40B4-BE49-F238E27FC236}">
                <a16:creationId xmlns:a16="http://schemas.microsoft.com/office/drawing/2014/main" id="{F1FC166E-C04C-49F7-8E26-8A4B3724F53D}"/>
              </a:ext>
            </a:extLst>
          </p:cNvPr>
          <p:cNvSpPr txBox="1"/>
          <p:nvPr/>
        </p:nvSpPr>
        <p:spPr>
          <a:xfrm>
            <a:off x="4788024" y="3501008"/>
            <a:ext cx="1133644" cy="646331"/>
          </a:xfrm>
          <a:prstGeom prst="rect">
            <a:avLst/>
          </a:prstGeom>
          <a:noFill/>
        </p:spPr>
        <p:txBody>
          <a:bodyPr wrap="none" rtlCol="0">
            <a:spAutoFit/>
          </a:bodyPr>
          <a:lstStyle/>
          <a:p>
            <a:r>
              <a:rPr kumimoji="1" lang="en-US" altLang="ja-JP" dirty="0"/>
              <a:t>Relative</a:t>
            </a:r>
          </a:p>
          <a:p>
            <a:r>
              <a:rPr lang="en-US" altLang="ja-JP" dirty="0"/>
              <a:t>response</a:t>
            </a:r>
            <a:endParaRPr kumimoji="1" lang="ja-JP" altLang="en-US" dirty="0"/>
          </a:p>
        </p:txBody>
      </p:sp>
      <p:sp>
        <p:nvSpPr>
          <p:cNvPr id="18" name="テキスト ボックス 17">
            <a:extLst>
              <a:ext uri="{FF2B5EF4-FFF2-40B4-BE49-F238E27FC236}">
                <a16:creationId xmlns:a16="http://schemas.microsoft.com/office/drawing/2014/main" id="{352BC456-E88A-49E5-BA8A-1EA87E774CFB}"/>
              </a:ext>
            </a:extLst>
          </p:cNvPr>
          <p:cNvSpPr txBox="1"/>
          <p:nvPr/>
        </p:nvSpPr>
        <p:spPr>
          <a:xfrm>
            <a:off x="6444208" y="4869160"/>
            <a:ext cx="1907317" cy="369332"/>
          </a:xfrm>
          <a:prstGeom prst="rect">
            <a:avLst/>
          </a:prstGeom>
          <a:noFill/>
        </p:spPr>
        <p:txBody>
          <a:bodyPr wrap="none" rtlCol="0">
            <a:spAutoFit/>
          </a:bodyPr>
          <a:lstStyle/>
          <a:p>
            <a:r>
              <a:rPr kumimoji="1" lang="en-US" altLang="ja-JP" dirty="0"/>
              <a:t>Wavelength [nm]</a:t>
            </a:r>
            <a:endParaRPr kumimoji="1" lang="ja-JP" altLang="en-US" dirty="0"/>
          </a:p>
        </p:txBody>
      </p:sp>
      <p:pic>
        <p:nvPicPr>
          <p:cNvPr id="19" name="Picture 4" descr="C:\!temp\微小光学素材\4メタメリズム\018movie\004錐体シーン\眼球.gif">
            <a:extLst>
              <a:ext uri="{FF2B5EF4-FFF2-40B4-BE49-F238E27FC236}">
                <a16:creationId xmlns:a16="http://schemas.microsoft.com/office/drawing/2014/main" id="{62B146CC-9E8D-45B7-B63B-1409508DB9D1}"/>
              </a:ext>
            </a:extLst>
          </p:cNvPr>
          <p:cNvPicPr>
            <a:picLocks noChangeAspect="1" noChangeArrowheads="1"/>
          </p:cNvPicPr>
          <p:nvPr/>
        </p:nvPicPr>
        <p:blipFill>
          <a:blip r:embed="rId2" cstate="print"/>
          <a:srcRect l="21262" t="12600" r="7864" b="14951"/>
          <a:stretch>
            <a:fillRect/>
          </a:stretch>
        </p:blipFill>
        <p:spPr bwMode="auto">
          <a:xfrm flipH="1">
            <a:off x="6084168" y="1196752"/>
            <a:ext cx="1314928" cy="1008112"/>
          </a:xfrm>
          <a:prstGeom prst="rect">
            <a:avLst/>
          </a:prstGeom>
          <a:noFill/>
        </p:spPr>
      </p:pic>
      <p:pic>
        <p:nvPicPr>
          <p:cNvPr id="20" name="Picture 3" descr="C:\!temp\微小光学素材\4メタメリズム\018movie\002絵の具シーン\脳.gif">
            <a:extLst>
              <a:ext uri="{FF2B5EF4-FFF2-40B4-BE49-F238E27FC236}">
                <a16:creationId xmlns:a16="http://schemas.microsoft.com/office/drawing/2014/main" id="{55DD235A-3816-4229-A18A-327CBE86AAFE}"/>
              </a:ext>
            </a:extLst>
          </p:cNvPr>
          <p:cNvPicPr>
            <a:picLocks noChangeAspect="1" noChangeArrowheads="1"/>
          </p:cNvPicPr>
          <p:nvPr/>
        </p:nvPicPr>
        <p:blipFill>
          <a:blip r:embed="rId3" cstate="print"/>
          <a:srcRect l="17500" t="13333" r="15000" b="23333"/>
          <a:stretch>
            <a:fillRect/>
          </a:stretch>
        </p:blipFill>
        <p:spPr bwMode="auto">
          <a:xfrm flipH="1">
            <a:off x="467544" y="1268760"/>
            <a:ext cx="1295128" cy="911386"/>
          </a:xfrm>
          <a:prstGeom prst="rect">
            <a:avLst/>
          </a:prstGeom>
          <a:noFill/>
        </p:spPr>
      </p:pic>
      <p:pic>
        <p:nvPicPr>
          <p:cNvPr id="23" name="図 22">
            <a:extLst>
              <a:ext uri="{FF2B5EF4-FFF2-40B4-BE49-F238E27FC236}">
                <a16:creationId xmlns:a16="http://schemas.microsoft.com/office/drawing/2014/main" id="{1BEF9862-8ACF-4686-963E-11CACAEE32CD}"/>
              </a:ext>
            </a:extLst>
          </p:cNvPr>
          <p:cNvPicPr>
            <a:picLocks noChangeAspect="1"/>
          </p:cNvPicPr>
          <p:nvPr/>
        </p:nvPicPr>
        <p:blipFill>
          <a:blip r:embed="rId4"/>
          <a:stretch>
            <a:fillRect/>
          </a:stretch>
        </p:blipFill>
        <p:spPr>
          <a:xfrm>
            <a:off x="5896924" y="2636912"/>
            <a:ext cx="3031796" cy="2232248"/>
          </a:xfrm>
          <a:prstGeom prst="rect">
            <a:avLst/>
          </a:prstGeom>
        </p:spPr>
      </p:pic>
      <p:cxnSp>
        <p:nvCxnSpPr>
          <p:cNvPr id="25" name="直線矢印コネクタ 24">
            <a:extLst>
              <a:ext uri="{FF2B5EF4-FFF2-40B4-BE49-F238E27FC236}">
                <a16:creationId xmlns:a16="http://schemas.microsoft.com/office/drawing/2014/main" id="{D5634264-3CA0-4AF4-BFB8-34FE3F8BA88F}"/>
              </a:ext>
            </a:extLst>
          </p:cNvPr>
          <p:cNvCxnSpPr>
            <a:cxnSpLocks/>
          </p:cNvCxnSpPr>
          <p:nvPr/>
        </p:nvCxnSpPr>
        <p:spPr bwMode="auto">
          <a:xfrm flipH="1">
            <a:off x="7452320" y="1700808"/>
            <a:ext cx="144016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9" name="矢印: 右 28">
            <a:extLst>
              <a:ext uri="{FF2B5EF4-FFF2-40B4-BE49-F238E27FC236}">
                <a16:creationId xmlns:a16="http://schemas.microsoft.com/office/drawing/2014/main" id="{1EF06378-189A-4737-95C7-284F9D2E3C65}"/>
              </a:ext>
            </a:extLst>
          </p:cNvPr>
          <p:cNvSpPr/>
          <p:nvPr/>
        </p:nvSpPr>
        <p:spPr bwMode="auto">
          <a:xfrm flipH="1">
            <a:off x="2123728" y="908720"/>
            <a:ext cx="1080120" cy="504056"/>
          </a:xfrm>
          <a:prstGeom prst="rightArrow">
            <a:avLst/>
          </a:prstGeom>
          <a:solidFill>
            <a:srgbClr val="FF00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30" name="矢印: 右 29">
            <a:extLst>
              <a:ext uri="{FF2B5EF4-FFF2-40B4-BE49-F238E27FC236}">
                <a16:creationId xmlns:a16="http://schemas.microsoft.com/office/drawing/2014/main" id="{E8B8960B-0FE1-43E6-B156-245C3866A8ED}"/>
              </a:ext>
            </a:extLst>
          </p:cNvPr>
          <p:cNvSpPr/>
          <p:nvPr/>
        </p:nvSpPr>
        <p:spPr bwMode="auto">
          <a:xfrm flipH="1">
            <a:off x="2123728" y="1484784"/>
            <a:ext cx="1080120" cy="504056"/>
          </a:xfrm>
          <a:prstGeom prst="rightArrow">
            <a:avLst/>
          </a:prstGeom>
          <a:solidFill>
            <a:srgbClr val="00FF00"/>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31" name="矢印: 右 30">
            <a:extLst>
              <a:ext uri="{FF2B5EF4-FFF2-40B4-BE49-F238E27FC236}">
                <a16:creationId xmlns:a16="http://schemas.microsoft.com/office/drawing/2014/main" id="{B75B077E-2096-4E86-99EA-AF8E9AC044B1}"/>
              </a:ext>
            </a:extLst>
          </p:cNvPr>
          <p:cNvSpPr/>
          <p:nvPr/>
        </p:nvSpPr>
        <p:spPr bwMode="auto">
          <a:xfrm flipH="1">
            <a:off x="2123728" y="2060848"/>
            <a:ext cx="1080120" cy="504056"/>
          </a:xfrm>
          <a:prstGeom prst="rightArrow">
            <a:avLst/>
          </a:prstGeom>
          <a:solidFill>
            <a:srgbClr val="0000FF"/>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32" name="テキスト ボックス 31">
            <a:extLst>
              <a:ext uri="{FF2B5EF4-FFF2-40B4-BE49-F238E27FC236}">
                <a16:creationId xmlns:a16="http://schemas.microsoft.com/office/drawing/2014/main" id="{16AADC53-5416-48E6-AFCB-4CD5F934FEF5}"/>
              </a:ext>
            </a:extLst>
          </p:cNvPr>
          <p:cNvSpPr txBox="1"/>
          <p:nvPr/>
        </p:nvSpPr>
        <p:spPr>
          <a:xfrm>
            <a:off x="323528" y="3284984"/>
            <a:ext cx="4083169" cy="923330"/>
          </a:xfrm>
          <a:prstGeom prst="rect">
            <a:avLst/>
          </a:prstGeom>
          <a:noFill/>
        </p:spPr>
        <p:txBody>
          <a:bodyPr wrap="none" rtlCol="0">
            <a:spAutoFit/>
          </a:bodyPr>
          <a:lstStyle/>
          <a:p>
            <a:r>
              <a:rPr kumimoji="1" lang="en-US" altLang="ja-JP" dirty="0"/>
              <a:t>Trichromats:		LMS cells</a:t>
            </a:r>
          </a:p>
          <a:p>
            <a:r>
              <a:rPr lang="en-US" altLang="ja-JP" dirty="0"/>
              <a:t>Dichromat Protanopia:	MS cells</a:t>
            </a:r>
          </a:p>
          <a:p>
            <a:r>
              <a:rPr kumimoji="1" lang="en-US" altLang="ja-JP" dirty="0"/>
              <a:t>Dichromat Deuteranopia:	</a:t>
            </a:r>
            <a:r>
              <a:rPr lang="en-US" altLang="ja-JP" dirty="0"/>
              <a:t>LS cells</a:t>
            </a:r>
            <a:endParaRPr kumimoji="1" lang="ja-JP" altLang="en-US" dirty="0"/>
          </a:p>
        </p:txBody>
      </p:sp>
      <p:sp>
        <p:nvSpPr>
          <p:cNvPr id="33" name="テキスト ボックス 32">
            <a:extLst>
              <a:ext uri="{FF2B5EF4-FFF2-40B4-BE49-F238E27FC236}">
                <a16:creationId xmlns:a16="http://schemas.microsoft.com/office/drawing/2014/main" id="{0B1D7BD0-BF46-4F85-8482-1F892E496594}"/>
              </a:ext>
            </a:extLst>
          </p:cNvPr>
          <p:cNvSpPr txBox="1"/>
          <p:nvPr/>
        </p:nvSpPr>
        <p:spPr>
          <a:xfrm>
            <a:off x="5868144" y="4869160"/>
            <a:ext cx="569387" cy="369332"/>
          </a:xfrm>
          <a:prstGeom prst="rect">
            <a:avLst/>
          </a:prstGeom>
          <a:noFill/>
        </p:spPr>
        <p:txBody>
          <a:bodyPr wrap="none" rtlCol="0">
            <a:spAutoFit/>
          </a:bodyPr>
          <a:lstStyle/>
          <a:p>
            <a:r>
              <a:rPr kumimoji="1" lang="en-US" altLang="ja-JP" dirty="0"/>
              <a:t>400</a:t>
            </a:r>
            <a:endParaRPr kumimoji="1" lang="ja-JP" altLang="en-US" dirty="0"/>
          </a:p>
        </p:txBody>
      </p:sp>
      <p:sp>
        <p:nvSpPr>
          <p:cNvPr id="34" name="テキスト ボックス 33">
            <a:extLst>
              <a:ext uri="{FF2B5EF4-FFF2-40B4-BE49-F238E27FC236}">
                <a16:creationId xmlns:a16="http://schemas.microsoft.com/office/drawing/2014/main" id="{CD499943-21B2-4274-891B-BC28FEB01A3C}"/>
              </a:ext>
            </a:extLst>
          </p:cNvPr>
          <p:cNvSpPr txBox="1"/>
          <p:nvPr/>
        </p:nvSpPr>
        <p:spPr>
          <a:xfrm>
            <a:off x="8388424" y="4869160"/>
            <a:ext cx="569387" cy="369332"/>
          </a:xfrm>
          <a:prstGeom prst="rect">
            <a:avLst/>
          </a:prstGeom>
          <a:noFill/>
        </p:spPr>
        <p:txBody>
          <a:bodyPr wrap="none" rtlCol="0">
            <a:spAutoFit/>
          </a:bodyPr>
          <a:lstStyle/>
          <a:p>
            <a:r>
              <a:rPr kumimoji="1" lang="en-US" altLang="ja-JP" dirty="0"/>
              <a:t>700</a:t>
            </a:r>
            <a:endParaRPr kumimoji="1" lang="ja-JP" altLang="en-US" dirty="0"/>
          </a:p>
        </p:txBody>
      </p:sp>
      <p:sp>
        <p:nvSpPr>
          <p:cNvPr id="35" name="テキスト ボックス 34">
            <a:extLst>
              <a:ext uri="{FF2B5EF4-FFF2-40B4-BE49-F238E27FC236}">
                <a16:creationId xmlns:a16="http://schemas.microsoft.com/office/drawing/2014/main" id="{0300AFB5-4291-434F-8C4D-826A88DFF88E}"/>
              </a:ext>
            </a:extLst>
          </p:cNvPr>
          <p:cNvSpPr txBox="1"/>
          <p:nvPr/>
        </p:nvSpPr>
        <p:spPr>
          <a:xfrm>
            <a:off x="5580112" y="4509120"/>
            <a:ext cx="312906" cy="369332"/>
          </a:xfrm>
          <a:prstGeom prst="rect">
            <a:avLst/>
          </a:prstGeom>
          <a:no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3E78086F-DCD9-44FB-98B0-3FA3F533F28E}"/>
              </a:ext>
            </a:extLst>
          </p:cNvPr>
          <p:cNvSpPr txBox="1"/>
          <p:nvPr/>
        </p:nvSpPr>
        <p:spPr>
          <a:xfrm>
            <a:off x="5580112" y="2636912"/>
            <a:ext cx="312906" cy="369332"/>
          </a:xfrm>
          <a:prstGeom prst="rect">
            <a:avLst/>
          </a:prstGeom>
          <a:noFill/>
        </p:spPr>
        <p:txBody>
          <a:bodyPr wrap="none" rtlCol="0">
            <a:spAutoFit/>
          </a:bodyPr>
          <a:lstStyle/>
          <a:p>
            <a:r>
              <a:rPr kumimoji="1" lang="en-US" altLang="ja-JP" dirty="0"/>
              <a:t>1</a:t>
            </a:r>
            <a:endParaRPr kumimoji="1" lang="ja-JP" altLang="en-US" dirty="0"/>
          </a:p>
        </p:txBody>
      </p:sp>
    </p:spTree>
    <p:extLst>
      <p:ext uri="{BB962C8B-B14F-4D97-AF65-F5344CB8AC3E}">
        <p14:creationId xmlns:p14="http://schemas.microsoft.com/office/powerpoint/2010/main" val="356367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xy</a:t>
            </a:r>
            <a:r>
              <a:rPr kumimoji="1" lang="en-US" altLang="ja-JP" dirty="0"/>
              <a:t> chromaticity diagram</a:t>
            </a:r>
            <a:endParaRPr kumimoji="1" lang="ja-JP" altLang="en-US" dirty="0"/>
          </a:p>
        </p:txBody>
      </p:sp>
      <mc:AlternateContent xmlns:mc="http://schemas.openxmlformats.org/markup-compatibility/2006">
        <mc:Choice xmlns:a14="http://schemas.microsoft.com/office/drawing/2010/main" Requires="a14">
          <p:sp>
            <p:nvSpPr>
              <p:cNvPr id="4" name="テキスト ボックス 3"/>
              <p:cNvSpPr txBox="1"/>
              <p:nvPr/>
            </p:nvSpPr>
            <p:spPr>
              <a:xfrm>
                <a:off x="179512" y="1772816"/>
                <a:ext cx="4194811" cy="789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a:latin typeface="Cambria Math" panose="02040503050406030204" pitchFamily="18" charset="0"/>
                        </a:rPr>
                        <m:t>𝑥</m:t>
                      </m:r>
                      <m:r>
                        <a:rPr kumimoji="1" lang="en-US" altLang="ja-JP" sz="2400" i="1">
                          <a:latin typeface="Cambria Math" panose="02040503050406030204" pitchFamily="18" charset="0"/>
                        </a:rPr>
                        <m:t>=</m:t>
                      </m:r>
                      <m:f>
                        <m:fPr>
                          <m:ctrlPr>
                            <a:rPr kumimoji="1" lang="en-US" altLang="ja-JP" sz="2400" i="1">
                              <a:latin typeface="Cambria Math" panose="02040503050406030204" pitchFamily="18" charset="0"/>
                            </a:rPr>
                          </m:ctrlPr>
                        </m:fPr>
                        <m:num>
                          <m:r>
                            <a:rPr kumimoji="1" lang="en-US" altLang="ja-JP" sz="2400" i="1">
                              <a:latin typeface="Cambria Math" panose="02040503050406030204" pitchFamily="18" charset="0"/>
                            </a:rPr>
                            <m:t>𝑋</m:t>
                          </m:r>
                        </m:num>
                        <m:den>
                          <m:r>
                            <a:rPr kumimoji="1" lang="en-US" altLang="ja-JP" sz="2400" i="1">
                              <a:latin typeface="Cambria Math" panose="02040503050406030204" pitchFamily="18" charset="0"/>
                            </a:rPr>
                            <m:t>𝑋</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𝑌</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𝑍</m:t>
                          </m:r>
                        </m:den>
                      </m:f>
                    </m:oMath>
                  </m:oMathPara>
                </a14:m>
                <a:endParaRPr kumimoji="1" lang="ja-JP" altLang="en-US" sz="2400" dirty="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179512" y="1772816"/>
                <a:ext cx="4194811" cy="78996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 name="テキスト ボックス 5"/>
              <p:cNvSpPr txBox="1"/>
              <p:nvPr/>
            </p:nvSpPr>
            <p:spPr>
              <a:xfrm>
                <a:off x="179512" y="2852936"/>
                <a:ext cx="4194811" cy="789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a:latin typeface="Cambria Math" panose="02040503050406030204" pitchFamily="18" charset="0"/>
                        </a:rPr>
                        <m:t>𝑦</m:t>
                      </m:r>
                      <m:r>
                        <a:rPr kumimoji="1" lang="en-US" altLang="ja-JP" sz="2400" i="1">
                          <a:latin typeface="Cambria Math" panose="02040503050406030204" pitchFamily="18" charset="0"/>
                        </a:rPr>
                        <m:t>=</m:t>
                      </m:r>
                      <m:f>
                        <m:fPr>
                          <m:ctrlPr>
                            <a:rPr kumimoji="1" lang="en-US" altLang="ja-JP" sz="2400" i="1">
                              <a:latin typeface="Cambria Math" panose="02040503050406030204" pitchFamily="18" charset="0"/>
                            </a:rPr>
                          </m:ctrlPr>
                        </m:fPr>
                        <m:num>
                          <m:r>
                            <a:rPr kumimoji="1" lang="en-US" altLang="ja-JP" sz="2400" i="1">
                              <a:latin typeface="Cambria Math" panose="02040503050406030204" pitchFamily="18" charset="0"/>
                            </a:rPr>
                            <m:t>𝑌</m:t>
                          </m:r>
                        </m:num>
                        <m:den>
                          <m:r>
                            <a:rPr kumimoji="1" lang="en-US" altLang="ja-JP" sz="2400" i="1">
                              <a:latin typeface="Cambria Math" panose="02040503050406030204" pitchFamily="18" charset="0"/>
                            </a:rPr>
                            <m:t>𝑋</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𝑌</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𝑍</m:t>
                          </m:r>
                        </m:den>
                      </m:f>
                    </m:oMath>
                  </m:oMathPara>
                </a14:m>
                <a:endParaRPr kumimoji="1" lang="ja-JP" altLang="en-US" sz="2400" dirty="0"/>
              </a:p>
            </p:txBody>
          </p:sp>
        </mc:Choice>
        <mc:Fallback>
          <p:sp>
            <p:nvSpPr>
              <p:cNvPr id="6" name="テキスト ボックス 5"/>
              <p:cNvSpPr txBox="1">
                <a:spLocks noRot="1" noChangeAspect="1" noMove="1" noResize="1" noEditPoints="1" noAdjustHandles="1" noChangeArrowheads="1" noChangeShapeType="1" noTextEdit="1"/>
              </p:cNvSpPr>
              <p:nvPr/>
            </p:nvSpPr>
            <p:spPr>
              <a:xfrm>
                <a:off x="179512" y="2852936"/>
                <a:ext cx="4194811" cy="78996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 name="テキスト ボックス 6"/>
              <p:cNvSpPr txBox="1"/>
              <p:nvPr/>
            </p:nvSpPr>
            <p:spPr>
              <a:xfrm>
                <a:off x="179512" y="3933056"/>
                <a:ext cx="4194811" cy="789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a:latin typeface="Cambria Math" panose="02040503050406030204" pitchFamily="18" charset="0"/>
                        </a:rPr>
                        <m:t>𝑧</m:t>
                      </m:r>
                      <m:r>
                        <a:rPr kumimoji="1" lang="en-US" altLang="ja-JP" sz="2400" i="1">
                          <a:latin typeface="Cambria Math" panose="02040503050406030204" pitchFamily="18" charset="0"/>
                        </a:rPr>
                        <m:t>=</m:t>
                      </m:r>
                      <m:f>
                        <m:fPr>
                          <m:ctrlPr>
                            <a:rPr kumimoji="1" lang="en-US" altLang="ja-JP" sz="2400" i="1">
                              <a:latin typeface="Cambria Math" panose="02040503050406030204" pitchFamily="18" charset="0"/>
                            </a:rPr>
                          </m:ctrlPr>
                        </m:fPr>
                        <m:num>
                          <m:r>
                            <a:rPr kumimoji="1" lang="en-US" altLang="ja-JP" sz="2400" i="1">
                              <a:latin typeface="Cambria Math" panose="02040503050406030204" pitchFamily="18" charset="0"/>
                            </a:rPr>
                            <m:t>𝑍</m:t>
                          </m:r>
                        </m:num>
                        <m:den>
                          <m:r>
                            <a:rPr kumimoji="1" lang="en-US" altLang="ja-JP" sz="2400" i="1">
                              <a:latin typeface="Cambria Math" panose="02040503050406030204" pitchFamily="18" charset="0"/>
                            </a:rPr>
                            <m:t>𝑋</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𝑌</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𝑍</m:t>
                          </m:r>
                        </m:den>
                      </m:f>
                    </m:oMath>
                  </m:oMathPara>
                </a14:m>
                <a:endParaRPr kumimoji="1" lang="ja-JP" altLang="en-US" sz="2400" dirty="0"/>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179512" y="3933056"/>
                <a:ext cx="4194811" cy="789960"/>
              </a:xfrm>
              <a:prstGeom prst="rect">
                <a:avLst/>
              </a:prstGeom>
              <a:blipFill>
                <a:blip r:embed="rId5"/>
                <a:stretch>
                  <a:fillRect/>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8E281E3E-4C5D-439D-88CB-7635EE21E902}"/>
              </a:ext>
            </a:extLst>
          </p:cNvPr>
          <p:cNvPicPr>
            <a:picLocks noChangeAspect="1"/>
          </p:cNvPicPr>
          <p:nvPr/>
        </p:nvPicPr>
        <p:blipFill>
          <a:blip r:embed="rId6"/>
          <a:stretch>
            <a:fillRect/>
          </a:stretch>
        </p:blipFill>
        <p:spPr>
          <a:xfrm>
            <a:off x="5292080" y="1268760"/>
            <a:ext cx="2880320" cy="2880320"/>
          </a:xfrm>
          <a:prstGeom prst="rect">
            <a:avLst/>
          </a:prstGeom>
        </p:spPr>
      </p:pic>
      <p:sp>
        <p:nvSpPr>
          <p:cNvPr id="10" name="テキスト ボックス 9">
            <a:extLst>
              <a:ext uri="{FF2B5EF4-FFF2-40B4-BE49-F238E27FC236}">
                <a16:creationId xmlns:a16="http://schemas.microsoft.com/office/drawing/2014/main" id="{724AA366-3900-42E8-97E3-29F956A50637}"/>
              </a:ext>
            </a:extLst>
          </p:cNvPr>
          <p:cNvSpPr txBox="1"/>
          <p:nvPr/>
        </p:nvSpPr>
        <p:spPr>
          <a:xfrm>
            <a:off x="1331640" y="764704"/>
            <a:ext cx="2031325" cy="646331"/>
          </a:xfrm>
          <a:prstGeom prst="rect">
            <a:avLst/>
          </a:prstGeom>
          <a:noFill/>
        </p:spPr>
        <p:txBody>
          <a:bodyPr wrap="none" rtlCol="0">
            <a:spAutoFit/>
          </a:bodyPr>
          <a:lstStyle/>
          <a:p>
            <a:r>
              <a:rPr kumimoji="1" lang="en-US" altLang="ja-JP" dirty="0"/>
              <a:t>sRGB to CIE-XYZ</a:t>
            </a:r>
          </a:p>
          <a:p>
            <a:r>
              <a:rPr lang="en-US" altLang="ja-JP" dirty="0"/>
              <a:t>Chromaticity</a:t>
            </a:r>
            <a:endParaRPr kumimoji="1" lang="ja-JP" altLang="en-US" dirty="0"/>
          </a:p>
        </p:txBody>
      </p:sp>
      <p:sp>
        <p:nvSpPr>
          <p:cNvPr id="5" name="テキスト ボックス 4">
            <a:extLst>
              <a:ext uri="{FF2B5EF4-FFF2-40B4-BE49-F238E27FC236}">
                <a16:creationId xmlns:a16="http://schemas.microsoft.com/office/drawing/2014/main" id="{60244263-FE56-4682-A1AF-6A034548195B}"/>
              </a:ext>
            </a:extLst>
          </p:cNvPr>
          <p:cNvSpPr txBox="1"/>
          <p:nvPr/>
        </p:nvSpPr>
        <p:spPr>
          <a:xfrm>
            <a:off x="5004048" y="1196752"/>
            <a:ext cx="300082" cy="369332"/>
          </a:xfrm>
          <a:prstGeom prst="rect">
            <a:avLst/>
          </a:prstGeom>
          <a:noFill/>
        </p:spPr>
        <p:txBody>
          <a:bodyPr wrap="none" rtlCol="0">
            <a:spAutoFit/>
          </a:bodyPr>
          <a:lstStyle/>
          <a:p>
            <a:r>
              <a:rPr kumimoji="1" lang="en-US" altLang="ja-JP" dirty="0"/>
              <a:t>y</a:t>
            </a:r>
            <a:endParaRPr kumimoji="1" lang="ja-JP" altLang="en-US" dirty="0"/>
          </a:p>
        </p:txBody>
      </p:sp>
      <p:sp>
        <p:nvSpPr>
          <p:cNvPr id="8" name="テキスト ボックス 7">
            <a:extLst>
              <a:ext uri="{FF2B5EF4-FFF2-40B4-BE49-F238E27FC236}">
                <a16:creationId xmlns:a16="http://schemas.microsoft.com/office/drawing/2014/main" id="{7C6CEBAF-570C-45AD-B06C-10450AE21937}"/>
              </a:ext>
            </a:extLst>
          </p:cNvPr>
          <p:cNvSpPr txBox="1"/>
          <p:nvPr/>
        </p:nvSpPr>
        <p:spPr>
          <a:xfrm>
            <a:off x="7956376" y="4149080"/>
            <a:ext cx="300082" cy="369332"/>
          </a:xfrm>
          <a:prstGeom prst="rect">
            <a:avLst/>
          </a:prstGeom>
          <a:noFill/>
        </p:spPr>
        <p:txBody>
          <a:bodyPr wrap="none" rtlCol="0">
            <a:spAutoFit/>
          </a:bodyPr>
          <a:lstStyle/>
          <a:p>
            <a:r>
              <a:rPr kumimoji="1" lang="en-US" altLang="ja-JP" dirty="0"/>
              <a:t>x</a:t>
            </a:r>
            <a:endParaRPr kumimoji="1" lang="ja-JP" altLang="en-US" dirty="0"/>
          </a:p>
        </p:txBody>
      </p:sp>
      <p:sp>
        <p:nvSpPr>
          <p:cNvPr id="11" name="テキスト ボックス 10">
            <a:extLst>
              <a:ext uri="{FF2B5EF4-FFF2-40B4-BE49-F238E27FC236}">
                <a16:creationId xmlns:a16="http://schemas.microsoft.com/office/drawing/2014/main" id="{DF52BE07-079B-4D0C-AD43-CAFB3575D43D}"/>
              </a:ext>
            </a:extLst>
          </p:cNvPr>
          <p:cNvSpPr txBox="1"/>
          <p:nvPr/>
        </p:nvSpPr>
        <p:spPr>
          <a:xfrm>
            <a:off x="5580112" y="2636912"/>
            <a:ext cx="1364476" cy="369332"/>
          </a:xfrm>
          <a:prstGeom prst="rect">
            <a:avLst/>
          </a:prstGeom>
          <a:noFill/>
        </p:spPr>
        <p:txBody>
          <a:bodyPr wrap="none" rtlCol="0">
            <a:spAutoFit/>
          </a:bodyPr>
          <a:lstStyle/>
          <a:p>
            <a:r>
              <a:rPr kumimoji="1" lang="en-US" altLang="ja-JP" dirty="0"/>
              <a:t>(0.33, 0.33)</a:t>
            </a:r>
            <a:endParaRPr kumimoji="1" lang="ja-JP" altLang="en-US" dirty="0"/>
          </a:p>
        </p:txBody>
      </p:sp>
      <p:sp>
        <p:nvSpPr>
          <p:cNvPr id="12" name="楕円 11">
            <a:extLst>
              <a:ext uri="{FF2B5EF4-FFF2-40B4-BE49-F238E27FC236}">
                <a16:creationId xmlns:a16="http://schemas.microsoft.com/office/drawing/2014/main" id="{8A93B0B8-96EB-461D-883C-CC195DA36EE5}"/>
              </a:ext>
            </a:extLst>
          </p:cNvPr>
          <p:cNvSpPr/>
          <p:nvPr/>
        </p:nvSpPr>
        <p:spPr bwMode="auto">
          <a:xfrm>
            <a:off x="6156176" y="3140968"/>
            <a:ext cx="72008" cy="72008"/>
          </a:xfrm>
          <a:prstGeom prst="ellipse">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2098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BF05B-5663-4DF3-97CD-608F281DC5B8}"/>
              </a:ext>
            </a:extLst>
          </p:cNvPr>
          <p:cNvSpPr>
            <a:spLocks noGrp="1"/>
          </p:cNvSpPr>
          <p:nvPr>
            <p:ph type="title"/>
          </p:nvPr>
        </p:nvSpPr>
        <p:spPr/>
        <p:txBody>
          <a:bodyPr/>
          <a:lstStyle/>
          <a:p>
            <a:pPr algn="ctr"/>
            <a:r>
              <a:rPr kumimoji="1" lang="en-US" altLang="ja-JP" b="1" dirty="0"/>
              <a:t>Color confusion lines</a:t>
            </a:r>
            <a:endParaRPr kumimoji="1" lang="ja-JP" altLang="en-US" b="1" dirty="0"/>
          </a:p>
        </p:txBody>
      </p:sp>
      <p:sp>
        <p:nvSpPr>
          <p:cNvPr id="11" name="テキスト ボックス 10">
            <a:extLst>
              <a:ext uri="{FF2B5EF4-FFF2-40B4-BE49-F238E27FC236}">
                <a16:creationId xmlns:a16="http://schemas.microsoft.com/office/drawing/2014/main" id="{E11E7DC9-79A6-4D0B-9150-A94FBC152D47}"/>
              </a:ext>
            </a:extLst>
          </p:cNvPr>
          <p:cNvSpPr txBox="1"/>
          <p:nvPr/>
        </p:nvSpPr>
        <p:spPr>
          <a:xfrm>
            <a:off x="1037568" y="2476852"/>
            <a:ext cx="184731" cy="369332"/>
          </a:xfrm>
          <a:prstGeom prst="rect">
            <a:avLst/>
          </a:prstGeom>
          <a:noFill/>
        </p:spPr>
        <p:txBody>
          <a:bodyPr wrap="none" rtlCol="0">
            <a:spAutoFit/>
          </a:bodyPr>
          <a:lstStyle/>
          <a:p>
            <a:endParaRPr kumimoji="1" lang="ja-JP" altLang="en-US" dirty="0"/>
          </a:p>
        </p:txBody>
      </p:sp>
      <p:pic>
        <p:nvPicPr>
          <p:cNvPr id="28" name="図 27">
            <a:extLst>
              <a:ext uri="{FF2B5EF4-FFF2-40B4-BE49-F238E27FC236}">
                <a16:creationId xmlns:a16="http://schemas.microsoft.com/office/drawing/2014/main" id="{5F2306A7-5CBC-43D9-80BB-7A78BCFF8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296" y="1835532"/>
            <a:ext cx="2160240" cy="2428953"/>
          </a:xfrm>
          <a:prstGeom prst="rect">
            <a:avLst/>
          </a:prstGeom>
        </p:spPr>
      </p:pic>
      <p:sp>
        <p:nvSpPr>
          <p:cNvPr id="29" name="テキスト ボックス 28">
            <a:extLst>
              <a:ext uri="{FF2B5EF4-FFF2-40B4-BE49-F238E27FC236}">
                <a16:creationId xmlns:a16="http://schemas.microsoft.com/office/drawing/2014/main" id="{D6C530AB-9537-4469-AD90-60DB2F22A1BA}"/>
              </a:ext>
            </a:extLst>
          </p:cNvPr>
          <p:cNvSpPr txBox="1"/>
          <p:nvPr/>
        </p:nvSpPr>
        <p:spPr>
          <a:xfrm>
            <a:off x="1161420" y="4499828"/>
            <a:ext cx="1394356"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Trichromats</a:t>
            </a:r>
            <a:endParaRPr kumimoji="1" lang="ja-JP" altLang="en-US" dirty="0">
              <a:latin typeface="Arial" panose="020B0604020202020204" pitchFamily="34" charset="0"/>
              <a:cs typeface="Arial" panose="020B0604020202020204" pitchFamily="34" charset="0"/>
            </a:endParaRPr>
          </a:p>
        </p:txBody>
      </p:sp>
      <p:pic>
        <p:nvPicPr>
          <p:cNvPr id="47" name="図 46">
            <a:extLst>
              <a:ext uri="{FF2B5EF4-FFF2-40B4-BE49-F238E27FC236}">
                <a16:creationId xmlns:a16="http://schemas.microsoft.com/office/drawing/2014/main" id="{8EB78CD8-596C-4019-BA33-C11F158FB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835532"/>
            <a:ext cx="2160240" cy="2428953"/>
          </a:xfrm>
          <a:prstGeom prst="rect">
            <a:avLst/>
          </a:prstGeom>
        </p:spPr>
      </p:pic>
      <p:pic>
        <p:nvPicPr>
          <p:cNvPr id="48" name="図 47">
            <a:extLst>
              <a:ext uri="{FF2B5EF4-FFF2-40B4-BE49-F238E27FC236}">
                <a16:creationId xmlns:a16="http://schemas.microsoft.com/office/drawing/2014/main" id="{9500BAC1-7A49-416F-8370-A34D44D62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1835532"/>
            <a:ext cx="2160240" cy="2428953"/>
          </a:xfrm>
          <a:prstGeom prst="rect">
            <a:avLst/>
          </a:prstGeom>
        </p:spPr>
      </p:pic>
      <p:sp>
        <p:nvSpPr>
          <p:cNvPr id="49" name="テキスト ボックス 48">
            <a:extLst>
              <a:ext uri="{FF2B5EF4-FFF2-40B4-BE49-F238E27FC236}">
                <a16:creationId xmlns:a16="http://schemas.microsoft.com/office/drawing/2014/main" id="{85A91B8B-FBD0-4CBF-A484-F365BAB8F43A}"/>
              </a:ext>
            </a:extLst>
          </p:cNvPr>
          <p:cNvSpPr txBox="1"/>
          <p:nvPr/>
        </p:nvSpPr>
        <p:spPr>
          <a:xfrm>
            <a:off x="4207748" y="4499828"/>
            <a:ext cx="1300356"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Protanopia</a:t>
            </a:r>
            <a:endParaRPr kumimoji="1" lang="ja-JP" altLang="en-US" dirty="0">
              <a:latin typeface="Arial" panose="020B0604020202020204" pitchFamily="34" charset="0"/>
              <a:cs typeface="Arial" panose="020B0604020202020204" pitchFamily="34" charset="0"/>
            </a:endParaRPr>
          </a:p>
        </p:txBody>
      </p:sp>
      <p:sp>
        <p:nvSpPr>
          <p:cNvPr id="50" name="テキスト ボックス 49">
            <a:extLst>
              <a:ext uri="{FF2B5EF4-FFF2-40B4-BE49-F238E27FC236}">
                <a16:creationId xmlns:a16="http://schemas.microsoft.com/office/drawing/2014/main" id="{814F7FDD-73FE-4F4E-A1C9-8E45D5F4C65A}"/>
              </a:ext>
            </a:extLst>
          </p:cNvPr>
          <p:cNvSpPr txBox="1"/>
          <p:nvPr/>
        </p:nvSpPr>
        <p:spPr>
          <a:xfrm>
            <a:off x="1907704" y="2627620"/>
            <a:ext cx="1023037"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Hue angle </a:t>
            </a:r>
            <a:r>
              <a:rPr kumimoji="1" lang="en-US" altLang="ja-JP" sz="1200" i="1">
                <a:latin typeface="Symbol" panose="05050102010706020507" pitchFamily="18" charset="2"/>
                <a:cs typeface="Arial" panose="020B0604020202020204" pitchFamily="34" charset="0"/>
              </a:rPr>
              <a:t>a</a:t>
            </a:r>
            <a:endParaRPr kumimoji="1" lang="ja-JP" altLang="en-US" sz="1200" i="1" dirty="0">
              <a:latin typeface="Symbol" panose="05050102010706020507" pitchFamily="18" charset="2"/>
              <a:cs typeface="Arial" panose="020B0604020202020204" pitchFamily="34" charset="0"/>
            </a:endParaRPr>
          </a:p>
        </p:txBody>
      </p:sp>
      <p:sp>
        <p:nvSpPr>
          <p:cNvPr id="51" name="テキスト ボックス 50">
            <a:extLst>
              <a:ext uri="{FF2B5EF4-FFF2-40B4-BE49-F238E27FC236}">
                <a16:creationId xmlns:a16="http://schemas.microsoft.com/office/drawing/2014/main" id="{C57A2671-9B78-48D4-BF93-AA227EC1E006}"/>
              </a:ext>
            </a:extLst>
          </p:cNvPr>
          <p:cNvSpPr txBox="1"/>
          <p:nvPr/>
        </p:nvSpPr>
        <p:spPr>
          <a:xfrm>
            <a:off x="3707904" y="2627620"/>
            <a:ext cx="1010213"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Hue angle </a:t>
            </a:r>
            <a:r>
              <a:rPr kumimoji="1" lang="en-US" altLang="ja-JP" sz="1200" i="1">
                <a:latin typeface="Symbol" panose="05050102010706020507" pitchFamily="18" charset="2"/>
                <a:cs typeface="Arial" panose="020B0604020202020204" pitchFamily="34" charset="0"/>
              </a:rPr>
              <a:t>b</a:t>
            </a:r>
            <a:endParaRPr kumimoji="1" lang="ja-JP" altLang="en-US" sz="1200" i="1" dirty="0">
              <a:latin typeface="Symbol" panose="05050102010706020507" pitchFamily="18" charset="2"/>
              <a:cs typeface="Arial" panose="020B0604020202020204" pitchFamily="34" charset="0"/>
            </a:endParaRPr>
          </a:p>
        </p:txBody>
      </p:sp>
      <p:sp>
        <p:nvSpPr>
          <p:cNvPr id="52" name="テキスト ボックス 51">
            <a:extLst>
              <a:ext uri="{FF2B5EF4-FFF2-40B4-BE49-F238E27FC236}">
                <a16:creationId xmlns:a16="http://schemas.microsoft.com/office/drawing/2014/main" id="{4B6BECC7-A5FB-47C7-80B4-CEA80FCD8A26}"/>
              </a:ext>
            </a:extLst>
          </p:cNvPr>
          <p:cNvSpPr txBox="1"/>
          <p:nvPr/>
        </p:nvSpPr>
        <p:spPr>
          <a:xfrm>
            <a:off x="1979712" y="2987660"/>
            <a:ext cx="970137" cy="461665"/>
          </a:xfrm>
          <a:prstGeom prst="rect">
            <a:avLst/>
          </a:prstGeom>
          <a:noFill/>
        </p:spPr>
        <p:txBody>
          <a:bodyPr wrap="none" rtlCol="0">
            <a:spAutoFit/>
          </a:bodyPr>
          <a:lstStyle/>
          <a:p>
            <a:pPr algn="ctr"/>
            <a:r>
              <a:rPr kumimoji="1" lang="en-US" altLang="ja-JP" sz="1200">
                <a:latin typeface="Arial" panose="020B0604020202020204" pitchFamily="34" charset="0"/>
                <a:cs typeface="Arial" panose="020B0604020202020204" pitchFamily="34" charset="0"/>
              </a:rPr>
              <a:t>White point</a:t>
            </a:r>
          </a:p>
          <a:p>
            <a:pPr algn="ctr"/>
            <a:r>
              <a:rPr kumimoji="1" lang="en-US" altLang="ja-JP" sz="1200">
                <a:latin typeface="Arial" panose="020B0604020202020204" pitchFamily="34" charset="0"/>
                <a:cs typeface="Arial" panose="020B0604020202020204" pitchFamily="34" charset="0"/>
              </a:rPr>
              <a:t>(0.33, 0.33)</a:t>
            </a:r>
            <a:endParaRPr kumimoji="1" lang="ja-JP" altLang="en-US" sz="1200" dirty="0">
              <a:latin typeface="Arial" panose="020B0604020202020204" pitchFamily="34"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44081AB4-959F-4059-8D63-3C7718CAE61C}"/>
              </a:ext>
            </a:extLst>
          </p:cNvPr>
          <p:cNvSpPr txBox="1"/>
          <p:nvPr/>
        </p:nvSpPr>
        <p:spPr>
          <a:xfrm>
            <a:off x="4427984" y="3203684"/>
            <a:ext cx="1140056" cy="461665"/>
          </a:xfrm>
          <a:prstGeom prst="rect">
            <a:avLst/>
          </a:prstGeom>
          <a:noFill/>
        </p:spPr>
        <p:txBody>
          <a:bodyPr wrap="none" rtlCol="0">
            <a:spAutoFit/>
          </a:bodyPr>
          <a:lstStyle/>
          <a:p>
            <a:pPr algn="ctr"/>
            <a:r>
              <a:rPr kumimoji="1" lang="en-US" altLang="ja-JP" sz="1200">
                <a:latin typeface="Arial" panose="020B0604020202020204" pitchFamily="34" charset="0"/>
                <a:cs typeface="Arial" panose="020B0604020202020204" pitchFamily="34" charset="0"/>
              </a:rPr>
              <a:t>White point</a:t>
            </a:r>
          </a:p>
          <a:p>
            <a:pPr algn="ctr"/>
            <a:r>
              <a:rPr kumimoji="1" lang="en-US" altLang="ja-JP" sz="1200">
                <a:latin typeface="Arial" panose="020B0604020202020204" pitchFamily="34" charset="0"/>
                <a:cs typeface="Arial" panose="020B0604020202020204" pitchFamily="34" charset="0"/>
              </a:rPr>
              <a:t>(0.747, 0.278)</a:t>
            </a:r>
            <a:endParaRPr kumimoji="1" lang="ja-JP" altLang="en-US" sz="1200" dirty="0">
              <a:latin typeface="Arial" panose="020B0604020202020204" pitchFamily="34"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62DA1A50-EB74-4A50-97F2-C9F2CE44815F}"/>
              </a:ext>
            </a:extLst>
          </p:cNvPr>
          <p:cNvSpPr txBox="1"/>
          <p:nvPr/>
        </p:nvSpPr>
        <p:spPr>
          <a:xfrm>
            <a:off x="2699792" y="4283804"/>
            <a:ext cx="253596" cy="276999"/>
          </a:xfrm>
          <a:prstGeom prst="rect">
            <a:avLst/>
          </a:prstGeom>
          <a:noFill/>
        </p:spPr>
        <p:txBody>
          <a:bodyPr wrap="none" rtlCol="0">
            <a:spAutoFit/>
          </a:bodyPr>
          <a:lstStyle/>
          <a:p>
            <a:r>
              <a:rPr kumimoji="1" lang="en-US" altLang="ja-JP" sz="1200" i="1">
                <a:latin typeface="+mj-lt"/>
                <a:cs typeface="Arial" panose="020B0604020202020204" pitchFamily="34" charset="0"/>
              </a:rPr>
              <a:t>x</a:t>
            </a:r>
            <a:endParaRPr kumimoji="1" lang="ja-JP" altLang="en-US" sz="1200" i="1" dirty="0">
              <a:latin typeface="+mj-lt"/>
              <a:cs typeface="Arial" panose="020B0604020202020204" pitchFamily="34" charset="0"/>
            </a:endParaRPr>
          </a:p>
        </p:txBody>
      </p:sp>
      <p:sp>
        <p:nvSpPr>
          <p:cNvPr id="55" name="テキスト ボックス 54">
            <a:extLst>
              <a:ext uri="{FF2B5EF4-FFF2-40B4-BE49-F238E27FC236}">
                <a16:creationId xmlns:a16="http://schemas.microsoft.com/office/drawing/2014/main" id="{F2A6F140-3FC3-462E-BDD1-D859E5FA8D4B}"/>
              </a:ext>
            </a:extLst>
          </p:cNvPr>
          <p:cNvSpPr txBox="1"/>
          <p:nvPr/>
        </p:nvSpPr>
        <p:spPr>
          <a:xfrm>
            <a:off x="467544" y="1763524"/>
            <a:ext cx="253596" cy="276999"/>
          </a:xfrm>
          <a:prstGeom prst="rect">
            <a:avLst/>
          </a:prstGeom>
          <a:noFill/>
        </p:spPr>
        <p:txBody>
          <a:bodyPr wrap="none" rtlCol="0">
            <a:spAutoFit/>
          </a:bodyPr>
          <a:lstStyle/>
          <a:p>
            <a:r>
              <a:rPr kumimoji="1" lang="en-US" altLang="ja-JP" sz="1200" i="1">
                <a:latin typeface="+mj-lt"/>
                <a:cs typeface="Arial" panose="020B0604020202020204" pitchFamily="34" charset="0"/>
              </a:rPr>
              <a:t>y</a:t>
            </a:r>
            <a:endParaRPr kumimoji="1" lang="ja-JP" altLang="en-US" sz="1200" i="1" dirty="0">
              <a:latin typeface="+mj-lt"/>
              <a:cs typeface="Arial" panose="020B0604020202020204" pitchFamily="34" charset="0"/>
            </a:endParaRPr>
          </a:p>
        </p:txBody>
      </p:sp>
      <p:sp>
        <p:nvSpPr>
          <p:cNvPr id="56" name="テキスト ボックス 55">
            <a:extLst>
              <a:ext uri="{FF2B5EF4-FFF2-40B4-BE49-F238E27FC236}">
                <a16:creationId xmlns:a16="http://schemas.microsoft.com/office/drawing/2014/main" id="{89E4651F-519D-478F-BD7F-EAE6912941DE}"/>
              </a:ext>
            </a:extLst>
          </p:cNvPr>
          <p:cNvSpPr txBox="1"/>
          <p:nvPr/>
        </p:nvSpPr>
        <p:spPr>
          <a:xfrm>
            <a:off x="5652120" y="4283804"/>
            <a:ext cx="253596" cy="276999"/>
          </a:xfrm>
          <a:prstGeom prst="rect">
            <a:avLst/>
          </a:prstGeom>
          <a:noFill/>
        </p:spPr>
        <p:txBody>
          <a:bodyPr wrap="none" rtlCol="0">
            <a:spAutoFit/>
          </a:bodyPr>
          <a:lstStyle/>
          <a:p>
            <a:r>
              <a:rPr kumimoji="1" lang="en-US" altLang="ja-JP" sz="1200" i="1">
                <a:latin typeface="+mj-lt"/>
                <a:cs typeface="Arial" panose="020B0604020202020204" pitchFamily="34" charset="0"/>
              </a:rPr>
              <a:t>x</a:t>
            </a:r>
            <a:endParaRPr kumimoji="1" lang="ja-JP" altLang="en-US" sz="1200" i="1" dirty="0">
              <a:latin typeface="+mj-lt"/>
              <a:cs typeface="Arial" panose="020B0604020202020204" pitchFamily="34" charset="0"/>
            </a:endParaRPr>
          </a:p>
        </p:txBody>
      </p:sp>
      <p:sp>
        <p:nvSpPr>
          <p:cNvPr id="57" name="テキスト ボックス 56">
            <a:extLst>
              <a:ext uri="{FF2B5EF4-FFF2-40B4-BE49-F238E27FC236}">
                <a16:creationId xmlns:a16="http://schemas.microsoft.com/office/drawing/2014/main" id="{27F80F6F-926B-416B-93EC-4BCEFF7B868B}"/>
              </a:ext>
            </a:extLst>
          </p:cNvPr>
          <p:cNvSpPr txBox="1"/>
          <p:nvPr/>
        </p:nvSpPr>
        <p:spPr>
          <a:xfrm>
            <a:off x="3419872" y="1763524"/>
            <a:ext cx="253596" cy="276999"/>
          </a:xfrm>
          <a:prstGeom prst="rect">
            <a:avLst/>
          </a:prstGeom>
          <a:noFill/>
        </p:spPr>
        <p:txBody>
          <a:bodyPr wrap="none" rtlCol="0">
            <a:spAutoFit/>
          </a:bodyPr>
          <a:lstStyle/>
          <a:p>
            <a:r>
              <a:rPr kumimoji="1" lang="en-US" altLang="ja-JP" sz="1200" i="1">
                <a:latin typeface="+mj-lt"/>
                <a:cs typeface="Arial" panose="020B0604020202020204" pitchFamily="34" charset="0"/>
              </a:rPr>
              <a:t>y</a:t>
            </a:r>
            <a:endParaRPr kumimoji="1" lang="ja-JP" altLang="en-US" sz="1200" i="1" dirty="0">
              <a:latin typeface="+mj-lt"/>
              <a:cs typeface="Arial" panose="020B0604020202020204" pitchFamily="34" charset="0"/>
            </a:endParaRPr>
          </a:p>
        </p:txBody>
      </p:sp>
      <p:sp>
        <p:nvSpPr>
          <p:cNvPr id="58" name="テキスト ボックス 57">
            <a:extLst>
              <a:ext uri="{FF2B5EF4-FFF2-40B4-BE49-F238E27FC236}">
                <a16:creationId xmlns:a16="http://schemas.microsoft.com/office/drawing/2014/main" id="{D1539397-692E-4797-B01C-7A963D626EB5}"/>
              </a:ext>
            </a:extLst>
          </p:cNvPr>
          <p:cNvSpPr txBox="1"/>
          <p:nvPr/>
        </p:nvSpPr>
        <p:spPr>
          <a:xfrm>
            <a:off x="1115616"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0.2</a:t>
            </a:r>
            <a:endParaRPr kumimoji="1" lang="ja-JP" altLang="en-US" sz="1200" dirty="0">
              <a:latin typeface="Arial" panose="020B0604020202020204" pitchFamily="34" charset="0"/>
              <a:cs typeface="Arial" panose="020B0604020202020204" pitchFamily="34" charset="0"/>
            </a:endParaRPr>
          </a:p>
        </p:txBody>
      </p:sp>
      <p:sp>
        <p:nvSpPr>
          <p:cNvPr id="59" name="テキスト ボックス 58">
            <a:extLst>
              <a:ext uri="{FF2B5EF4-FFF2-40B4-BE49-F238E27FC236}">
                <a16:creationId xmlns:a16="http://schemas.microsoft.com/office/drawing/2014/main" id="{7DEDFCB5-CABA-4FA2-8E34-65EA03582AC3}"/>
              </a:ext>
            </a:extLst>
          </p:cNvPr>
          <p:cNvSpPr txBox="1"/>
          <p:nvPr/>
        </p:nvSpPr>
        <p:spPr>
          <a:xfrm>
            <a:off x="1619672"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0.4</a:t>
            </a:r>
            <a:endParaRPr kumimoji="1" lang="ja-JP" altLang="en-US" sz="1200" dirty="0">
              <a:latin typeface="Arial" panose="020B0604020202020204" pitchFamily="34" charset="0"/>
              <a:cs typeface="Arial" panose="020B0604020202020204" pitchFamily="34" charset="0"/>
            </a:endParaRPr>
          </a:p>
        </p:txBody>
      </p:sp>
      <p:sp>
        <p:nvSpPr>
          <p:cNvPr id="60" name="テキスト ボックス 59">
            <a:extLst>
              <a:ext uri="{FF2B5EF4-FFF2-40B4-BE49-F238E27FC236}">
                <a16:creationId xmlns:a16="http://schemas.microsoft.com/office/drawing/2014/main" id="{38C18998-840F-430E-88F0-5045DDABFB25}"/>
              </a:ext>
            </a:extLst>
          </p:cNvPr>
          <p:cNvSpPr txBox="1"/>
          <p:nvPr/>
        </p:nvSpPr>
        <p:spPr>
          <a:xfrm>
            <a:off x="2195736"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0.6</a:t>
            </a:r>
            <a:endParaRPr kumimoji="1" lang="ja-JP" altLang="en-US" sz="1200" dirty="0">
              <a:latin typeface="Arial" panose="020B0604020202020204" pitchFamily="34" charset="0"/>
              <a:cs typeface="Arial" panose="020B0604020202020204" pitchFamily="34" charset="0"/>
            </a:endParaRPr>
          </a:p>
        </p:txBody>
      </p:sp>
      <p:sp>
        <p:nvSpPr>
          <p:cNvPr id="61" name="テキスト ボックス 60">
            <a:extLst>
              <a:ext uri="{FF2B5EF4-FFF2-40B4-BE49-F238E27FC236}">
                <a16:creationId xmlns:a16="http://schemas.microsoft.com/office/drawing/2014/main" id="{18D4EC1A-F2F8-4EFD-BA89-0E97D8268ABC}"/>
              </a:ext>
            </a:extLst>
          </p:cNvPr>
          <p:cNvSpPr txBox="1"/>
          <p:nvPr/>
        </p:nvSpPr>
        <p:spPr>
          <a:xfrm>
            <a:off x="395536" y="356372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0.2</a:t>
            </a:r>
            <a:endParaRPr kumimoji="1" lang="ja-JP" altLang="en-US" sz="1200" dirty="0">
              <a:latin typeface="Arial" panose="020B0604020202020204" pitchFamily="34" charset="0"/>
              <a:cs typeface="Arial" panose="020B0604020202020204" pitchFamily="34" charset="0"/>
            </a:endParaRPr>
          </a:p>
        </p:txBody>
      </p:sp>
      <p:sp>
        <p:nvSpPr>
          <p:cNvPr id="62" name="テキスト ボックス 61">
            <a:extLst>
              <a:ext uri="{FF2B5EF4-FFF2-40B4-BE49-F238E27FC236}">
                <a16:creationId xmlns:a16="http://schemas.microsoft.com/office/drawing/2014/main" id="{2C5E4838-BD53-4F61-91A8-A16DEF3EE4F2}"/>
              </a:ext>
            </a:extLst>
          </p:cNvPr>
          <p:cNvSpPr txBox="1"/>
          <p:nvPr/>
        </p:nvSpPr>
        <p:spPr>
          <a:xfrm>
            <a:off x="395536" y="3059668"/>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0.4</a:t>
            </a:r>
            <a:endParaRPr kumimoji="1" lang="ja-JP" altLang="en-US" sz="1200" dirty="0">
              <a:latin typeface="Arial" panose="020B0604020202020204" pitchFamily="34" charset="0"/>
              <a:cs typeface="Arial" panose="020B0604020202020204" pitchFamily="34" charset="0"/>
            </a:endParaRPr>
          </a:p>
        </p:txBody>
      </p:sp>
      <p:sp>
        <p:nvSpPr>
          <p:cNvPr id="63" name="テキスト ボックス 62">
            <a:extLst>
              <a:ext uri="{FF2B5EF4-FFF2-40B4-BE49-F238E27FC236}">
                <a16:creationId xmlns:a16="http://schemas.microsoft.com/office/drawing/2014/main" id="{0DA22B9E-80DF-4A19-96F8-9B9B3490C558}"/>
              </a:ext>
            </a:extLst>
          </p:cNvPr>
          <p:cNvSpPr txBox="1"/>
          <p:nvPr/>
        </p:nvSpPr>
        <p:spPr>
          <a:xfrm>
            <a:off x="395536" y="24836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0.6</a:t>
            </a:r>
            <a:endParaRPr kumimoji="1" lang="ja-JP" altLang="en-US" sz="1200" dirty="0">
              <a:latin typeface="Arial" panose="020B0604020202020204" pitchFamily="34" charset="0"/>
              <a:cs typeface="Arial" panose="020B0604020202020204" pitchFamily="34" charset="0"/>
            </a:endParaRPr>
          </a:p>
        </p:txBody>
      </p:sp>
      <p:sp>
        <p:nvSpPr>
          <p:cNvPr id="64" name="テキスト ボックス 63">
            <a:extLst>
              <a:ext uri="{FF2B5EF4-FFF2-40B4-BE49-F238E27FC236}">
                <a16:creationId xmlns:a16="http://schemas.microsoft.com/office/drawing/2014/main" id="{CE8456B4-F461-4131-A778-4EA3C5C0ED31}"/>
              </a:ext>
            </a:extLst>
          </p:cNvPr>
          <p:cNvSpPr txBox="1"/>
          <p:nvPr/>
        </p:nvSpPr>
        <p:spPr>
          <a:xfrm>
            <a:off x="4067944"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0.2</a:t>
            </a:r>
            <a:endParaRPr kumimoji="1" lang="ja-JP" altLang="en-US" sz="1200" dirty="0">
              <a:latin typeface="Arial" panose="020B0604020202020204" pitchFamily="34" charset="0"/>
              <a:cs typeface="Arial" panose="020B0604020202020204" pitchFamily="34" charset="0"/>
            </a:endParaRPr>
          </a:p>
        </p:txBody>
      </p:sp>
      <p:sp>
        <p:nvSpPr>
          <p:cNvPr id="65" name="テキスト ボックス 64">
            <a:extLst>
              <a:ext uri="{FF2B5EF4-FFF2-40B4-BE49-F238E27FC236}">
                <a16:creationId xmlns:a16="http://schemas.microsoft.com/office/drawing/2014/main" id="{09656207-CF56-41BA-BF72-904BE4A46980}"/>
              </a:ext>
            </a:extLst>
          </p:cNvPr>
          <p:cNvSpPr txBox="1"/>
          <p:nvPr/>
        </p:nvSpPr>
        <p:spPr>
          <a:xfrm>
            <a:off x="4572000"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0.4</a:t>
            </a:r>
            <a:endParaRPr kumimoji="1" lang="ja-JP" altLang="en-US" sz="1200" dirty="0">
              <a:latin typeface="Arial" panose="020B0604020202020204" pitchFamily="34" charset="0"/>
              <a:cs typeface="Arial" panose="020B0604020202020204" pitchFamily="34" charset="0"/>
            </a:endParaRPr>
          </a:p>
        </p:txBody>
      </p:sp>
      <p:sp>
        <p:nvSpPr>
          <p:cNvPr id="66" name="テキスト ボックス 65">
            <a:extLst>
              <a:ext uri="{FF2B5EF4-FFF2-40B4-BE49-F238E27FC236}">
                <a16:creationId xmlns:a16="http://schemas.microsoft.com/office/drawing/2014/main" id="{E636D3C0-54E0-4D89-AADE-55367239F04D}"/>
              </a:ext>
            </a:extLst>
          </p:cNvPr>
          <p:cNvSpPr txBox="1"/>
          <p:nvPr/>
        </p:nvSpPr>
        <p:spPr>
          <a:xfrm>
            <a:off x="5148064"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0.6</a:t>
            </a:r>
            <a:endParaRPr kumimoji="1" lang="ja-JP" altLang="en-US" sz="1200" dirty="0">
              <a:latin typeface="Arial" panose="020B0604020202020204" pitchFamily="34" charset="0"/>
              <a:cs typeface="Arial" panose="020B0604020202020204" pitchFamily="34" charset="0"/>
            </a:endParaRPr>
          </a:p>
        </p:txBody>
      </p:sp>
      <p:sp>
        <p:nvSpPr>
          <p:cNvPr id="67" name="テキスト ボックス 66">
            <a:extLst>
              <a:ext uri="{FF2B5EF4-FFF2-40B4-BE49-F238E27FC236}">
                <a16:creationId xmlns:a16="http://schemas.microsoft.com/office/drawing/2014/main" id="{14AB0699-79BC-4695-8691-E394A9A0E133}"/>
              </a:ext>
            </a:extLst>
          </p:cNvPr>
          <p:cNvSpPr txBox="1"/>
          <p:nvPr/>
        </p:nvSpPr>
        <p:spPr>
          <a:xfrm>
            <a:off x="3347864" y="356372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0.2</a:t>
            </a:r>
            <a:endParaRPr kumimoji="1" lang="ja-JP" altLang="en-US" sz="1200" dirty="0">
              <a:latin typeface="Arial" panose="020B0604020202020204" pitchFamily="34"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1809CFC4-36D0-49B9-99AF-C3724FB37ECF}"/>
              </a:ext>
            </a:extLst>
          </p:cNvPr>
          <p:cNvSpPr txBox="1"/>
          <p:nvPr/>
        </p:nvSpPr>
        <p:spPr>
          <a:xfrm>
            <a:off x="3347864" y="3059668"/>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0.4</a:t>
            </a:r>
            <a:endParaRPr kumimoji="1" lang="ja-JP" altLang="en-US" sz="1200" dirty="0">
              <a:latin typeface="Arial" panose="020B0604020202020204" pitchFamily="34" charset="0"/>
              <a:cs typeface="Arial" panose="020B0604020202020204" pitchFamily="34" charset="0"/>
            </a:endParaRPr>
          </a:p>
        </p:txBody>
      </p:sp>
      <p:sp>
        <p:nvSpPr>
          <p:cNvPr id="69" name="テキスト ボックス 68">
            <a:extLst>
              <a:ext uri="{FF2B5EF4-FFF2-40B4-BE49-F238E27FC236}">
                <a16:creationId xmlns:a16="http://schemas.microsoft.com/office/drawing/2014/main" id="{675DF3E7-D067-4C59-AB4E-32A0FA23DA5D}"/>
              </a:ext>
            </a:extLst>
          </p:cNvPr>
          <p:cNvSpPr txBox="1"/>
          <p:nvPr/>
        </p:nvSpPr>
        <p:spPr>
          <a:xfrm>
            <a:off x="3347864" y="2555612"/>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0.6</a:t>
            </a:r>
            <a:endParaRPr kumimoji="1" lang="ja-JP" altLang="en-US" sz="1200" dirty="0">
              <a:latin typeface="Arial" panose="020B0604020202020204" pitchFamily="34" charset="0"/>
              <a:cs typeface="Arial" panose="020B0604020202020204" pitchFamily="34" charset="0"/>
            </a:endParaRPr>
          </a:p>
        </p:txBody>
      </p:sp>
      <p:sp>
        <p:nvSpPr>
          <p:cNvPr id="70" name="楕円 69">
            <a:extLst>
              <a:ext uri="{FF2B5EF4-FFF2-40B4-BE49-F238E27FC236}">
                <a16:creationId xmlns:a16="http://schemas.microsoft.com/office/drawing/2014/main" id="{59B9CADB-1A81-42AA-948A-05EB0125942A}"/>
              </a:ext>
            </a:extLst>
          </p:cNvPr>
          <p:cNvSpPr/>
          <p:nvPr/>
        </p:nvSpPr>
        <p:spPr>
          <a:xfrm>
            <a:off x="1547664" y="3203684"/>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D419828B-DC53-41B9-905A-4A3FC3F196D0}"/>
              </a:ext>
            </a:extLst>
          </p:cNvPr>
          <p:cNvSpPr/>
          <p:nvPr/>
        </p:nvSpPr>
        <p:spPr>
          <a:xfrm>
            <a:off x="5655120" y="3465838"/>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a:extLst>
              <a:ext uri="{FF2B5EF4-FFF2-40B4-BE49-F238E27FC236}">
                <a16:creationId xmlns:a16="http://schemas.microsoft.com/office/drawing/2014/main" id="{6087E1B0-2F93-4DFA-B346-55E0BC7C3CA0}"/>
              </a:ext>
            </a:extLst>
          </p:cNvPr>
          <p:cNvCxnSpPr/>
          <p:nvPr/>
        </p:nvCxnSpPr>
        <p:spPr>
          <a:xfrm>
            <a:off x="1619672" y="3275692"/>
            <a:ext cx="1025641" cy="9918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7A08E83C-0155-42E3-8B87-B2BD0E218474}"/>
              </a:ext>
            </a:extLst>
          </p:cNvPr>
          <p:cNvCxnSpPr/>
          <p:nvPr/>
        </p:nvCxnSpPr>
        <p:spPr>
          <a:xfrm flipH="1">
            <a:off x="4141043" y="3525897"/>
            <a:ext cx="1583085" cy="741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934184FE-9B04-4180-AC7C-3968BF5A01FB}"/>
              </a:ext>
            </a:extLst>
          </p:cNvPr>
          <p:cNvCxnSpPr/>
          <p:nvPr/>
        </p:nvCxnSpPr>
        <p:spPr>
          <a:xfrm>
            <a:off x="3890877" y="1843481"/>
            <a:ext cx="1826132" cy="1694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フリーフォーム 30">
            <a:extLst>
              <a:ext uri="{FF2B5EF4-FFF2-40B4-BE49-F238E27FC236}">
                <a16:creationId xmlns:a16="http://schemas.microsoft.com/office/drawing/2014/main" id="{A78CE8F8-5BDA-4B4C-B433-B5525C434635}"/>
              </a:ext>
            </a:extLst>
          </p:cNvPr>
          <p:cNvSpPr/>
          <p:nvPr/>
        </p:nvSpPr>
        <p:spPr>
          <a:xfrm>
            <a:off x="1187624" y="2843644"/>
            <a:ext cx="830948" cy="837477"/>
          </a:xfrm>
          <a:custGeom>
            <a:avLst/>
            <a:gdLst>
              <a:gd name="connsiteX0" fmla="*/ 1159655 w 1159655"/>
              <a:gd name="connsiteY0" fmla="*/ 747726 h 1223214"/>
              <a:gd name="connsiteX1" fmla="*/ 867047 w 1159655"/>
              <a:gd name="connsiteY1" fmla="*/ 25350 h 1223214"/>
              <a:gd name="connsiteX2" fmla="*/ 89807 w 1159655"/>
              <a:gd name="connsiteY2" fmla="*/ 244806 h 1223214"/>
              <a:gd name="connsiteX3" fmla="*/ 71519 w 1159655"/>
              <a:gd name="connsiteY3" fmla="*/ 1022046 h 1223214"/>
              <a:gd name="connsiteX4" fmla="*/ 583583 w 1159655"/>
              <a:gd name="connsiteY4" fmla="*/ 1223214 h 1223214"/>
              <a:gd name="connsiteX0" fmla="*/ 1057262 w 1057262"/>
              <a:gd name="connsiteY0" fmla="*/ 943338 h 1235469"/>
              <a:gd name="connsiteX1" fmla="*/ 867047 w 1057262"/>
              <a:gd name="connsiteY1" fmla="*/ 37605 h 1235469"/>
              <a:gd name="connsiteX2" fmla="*/ 89807 w 1057262"/>
              <a:gd name="connsiteY2" fmla="*/ 257061 h 1235469"/>
              <a:gd name="connsiteX3" fmla="*/ 71519 w 1057262"/>
              <a:gd name="connsiteY3" fmla="*/ 1034301 h 1235469"/>
              <a:gd name="connsiteX4" fmla="*/ 583583 w 1057262"/>
              <a:gd name="connsiteY4" fmla="*/ 1235469 h 1235469"/>
              <a:gd name="connsiteX0" fmla="*/ 1057262 w 1134251"/>
              <a:gd name="connsiteY0" fmla="*/ 943338 h 1235469"/>
              <a:gd name="connsiteX1" fmla="*/ 867047 w 1134251"/>
              <a:gd name="connsiteY1" fmla="*/ 37605 h 1235469"/>
              <a:gd name="connsiteX2" fmla="*/ 89807 w 1134251"/>
              <a:gd name="connsiteY2" fmla="*/ 257061 h 1235469"/>
              <a:gd name="connsiteX3" fmla="*/ 71519 w 1134251"/>
              <a:gd name="connsiteY3" fmla="*/ 1034301 h 1235469"/>
              <a:gd name="connsiteX4" fmla="*/ 583583 w 1134251"/>
              <a:gd name="connsiteY4" fmla="*/ 1235469 h 1235469"/>
              <a:gd name="connsiteX0" fmla="*/ 1082464 w 1159453"/>
              <a:gd name="connsiteY0" fmla="*/ 943338 h 1082130"/>
              <a:gd name="connsiteX1" fmla="*/ 892249 w 1159453"/>
              <a:gd name="connsiteY1" fmla="*/ 37605 h 1082130"/>
              <a:gd name="connsiteX2" fmla="*/ 115009 w 1159453"/>
              <a:gd name="connsiteY2" fmla="*/ 257061 h 1082130"/>
              <a:gd name="connsiteX3" fmla="*/ 96721 w 1159453"/>
              <a:gd name="connsiteY3" fmla="*/ 1034301 h 1082130"/>
              <a:gd name="connsiteX4" fmla="*/ 999310 w 1159453"/>
              <a:gd name="connsiteY4" fmla="*/ 1014012 h 1082130"/>
              <a:gd name="connsiteX0" fmla="*/ 1082464 w 1159453"/>
              <a:gd name="connsiteY0" fmla="*/ 943338 h 1129556"/>
              <a:gd name="connsiteX1" fmla="*/ 892249 w 1159453"/>
              <a:gd name="connsiteY1" fmla="*/ 37605 h 1129556"/>
              <a:gd name="connsiteX2" fmla="*/ 115009 w 1159453"/>
              <a:gd name="connsiteY2" fmla="*/ 257061 h 1129556"/>
              <a:gd name="connsiteX3" fmla="*/ 96721 w 1159453"/>
              <a:gd name="connsiteY3" fmla="*/ 1034301 h 1129556"/>
              <a:gd name="connsiteX4" fmla="*/ 999310 w 1159453"/>
              <a:gd name="connsiteY4" fmla="*/ 1014012 h 1129556"/>
              <a:gd name="connsiteX0" fmla="*/ 1007868 w 1077622"/>
              <a:gd name="connsiteY0" fmla="*/ 930363 h 1111623"/>
              <a:gd name="connsiteX1" fmla="*/ 817653 w 1077622"/>
              <a:gd name="connsiteY1" fmla="*/ 24630 h 1111623"/>
              <a:gd name="connsiteX2" fmla="*/ 321400 w 1077622"/>
              <a:gd name="connsiteY2" fmla="*/ 322667 h 1111623"/>
              <a:gd name="connsiteX3" fmla="*/ 22125 w 1077622"/>
              <a:gd name="connsiteY3" fmla="*/ 1021326 h 1111623"/>
              <a:gd name="connsiteX4" fmla="*/ 924714 w 1077622"/>
              <a:gd name="connsiteY4" fmla="*/ 1001037 h 1111623"/>
              <a:gd name="connsiteX0" fmla="*/ 1009023 w 1102028"/>
              <a:gd name="connsiteY0" fmla="*/ 682234 h 863494"/>
              <a:gd name="connsiteX1" fmla="*/ 930727 w 1102028"/>
              <a:gd name="connsiteY1" fmla="*/ 88444 h 863494"/>
              <a:gd name="connsiteX2" fmla="*/ 322555 w 1102028"/>
              <a:gd name="connsiteY2" fmla="*/ 74538 h 863494"/>
              <a:gd name="connsiteX3" fmla="*/ 23280 w 1102028"/>
              <a:gd name="connsiteY3" fmla="*/ 773197 h 863494"/>
              <a:gd name="connsiteX4" fmla="*/ 925869 w 1102028"/>
              <a:gd name="connsiteY4" fmla="*/ 752908 h 863494"/>
              <a:gd name="connsiteX0" fmla="*/ 760438 w 853443"/>
              <a:gd name="connsiteY0" fmla="*/ 675071 h 817144"/>
              <a:gd name="connsiteX1" fmla="*/ 682142 w 853443"/>
              <a:gd name="connsiteY1" fmla="*/ 81281 h 817144"/>
              <a:gd name="connsiteX2" fmla="*/ 73970 w 853443"/>
              <a:gd name="connsiteY2" fmla="*/ 67375 h 817144"/>
              <a:gd name="connsiteX3" fmla="*/ 77114 w 853443"/>
              <a:gd name="connsiteY3" fmla="*/ 658877 h 817144"/>
              <a:gd name="connsiteX4" fmla="*/ 677284 w 853443"/>
              <a:gd name="connsiteY4" fmla="*/ 745745 h 817144"/>
              <a:gd name="connsiteX0" fmla="*/ 775474 w 868479"/>
              <a:gd name="connsiteY0" fmla="*/ 679824 h 821897"/>
              <a:gd name="connsiteX1" fmla="*/ 697178 w 868479"/>
              <a:gd name="connsiteY1" fmla="*/ 86034 h 821897"/>
              <a:gd name="connsiteX2" fmla="*/ 89006 w 868479"/>
              <a:gd name="connsiteY2" fmla="*/ 72128 h 821897"/>
              <a:gd name="connsiteX3" fmla="*/ 92150 w 868479"/>
              <a:gd name="connsiteY3" fmla="*/ 663630 h 821897"/>
              <a:gd name="connsiteX4" fmla="*/ 692320 w 868479"/>
              <a:gd name="connsiteY4" fmla="*/ 750498 h 821897"/>
              <a:gd name="connsiteX0" fmla="*/ 775474 w 877784"/>
              <a:gd name="connsiteY0" fmla="*/ 693580 h 835653"/>
              <a:gd name="connsiteX1" fmla="*/ 697178 w 877784"/>
              <a:gd name="connsiteY1" fmla="*/ 99790 h 835653"/>
              <a:gd name="connsiteX2" fmla="*/ 89006 w 877784"/>
              <a:gd name="connsiteY2" fmla="*/ 85884 h 835653"/>
              <a:gd name="connsiteX3" fmla="*/ 92150 w 877784"/>
              <a:gd name="connsiteY3" fmla="*/ 677386 h 835653"/>
              <a:gd name="connsiteX4" fmla="*/ 692320 w 877784"/>
              <a:gd name="connsiteY4" fmla="*/ 764254 h 835653"/>
              <a:gd name="connsiteX0" fmla="*/ 775474 w 852680"/>
              <a:gd name="connsiteY0" fmla="*/ 693580 h 835653"/>
              <a:gd name="connsiteX1" fmla="*/ 697178 w 852680"/>
              <a:gd name="connsiteY1" fmla="*/ 99790 h 835653"/>
              <a:gd name="connsiteX2" fmla="*/ 89006 w 852680"/>
              <a:gd name="connsiteY2" fmla="*/ 85884 h 835653"/>
              <a:gd name="connsiteX3" fmla="*/ 92150 w 852680"/>
              <a:gd name="connsiteY3" fmla="*/ 677386 h 835653"/>
              <a:gd name="connsiteX4" fmla="*/ 692320 w 852680"/>
              <a:gd name="connsiteY4" fmla="*/ 764254 h 835653"/>
              <a:gd name="connsiteX0" fmla="*/ 777095 w 854301"/>
              <a:gd name="connsiteY0" fmla="*/ 693580 h 847156"/>
              <a:gd name="connsiteX1" fmla="*/ 698799 w 854301"/>
              <a:gd name="connsiteY1" fmla="*/ 99790 h 847156"/>
              <a:gd name="connsiteX2" fmla="*/ 90627 w 854301"/>
              <a:gd name="connsiteY2" fmla="*/ 85884 h 847156"/>
              <a:gd name="connsiteX3" fmla="*/ 93771 w 854301"/>
              <a:gd name="connsiteY3" fmla="*/ 677386 h 847156"/>
              <a:gd name="connsiteX4" fmla="*/ 693941 w 854301"/>
              <a:gd name="connsiteY4" fmla="*/ 764254 h 847156"/>
              <a:gd name="connsiteX0" fmla="*/ 777095 w 854301"/>
              <a:gd name="connsiteY0" fmla="*/ 693580 h 841927"/>
              <a:gd name="connsiteX1" fmla="*/ 698799 w 854301"/>
              <a:gd name="connsiteY1" fmla="*/ 99790 h 841927"/>
              <a:gd name="connsiteX2" fmla="*/ 90627 w 854301"/>
              <a:gd name="connsiteY2" fmla="*/ 85884 h 841927"/>
              <a:gd name="connsiteX3" fmla="*/ 93771 w 854301"/>
              <a:gd name="connsiteY3" fmla="*/ 677386 h 841927"/>
              <a:gd name="connsiteX4" fmla="*/ 693941 w 854301"/>
              <a:gd name="connsiteY4" fmla="*/ 764254 h 841927"/>
              <a:gd name="connsiteX0" fmla="*/ 768598 w 845804"/>
              <a:gd name="connsiteY0" fmla="*/ 700806 h 849153"/>
              <a:gd name="connsiteX1" fmla="*/ 690302 w 845804"/>
              <a:gd name="connsiteY1" fmla="*/ 107016 h 849153"/>
              <a:gd name="connsiteX2" fmla="*/ 82130 w 845804"/>
              <a:gd name="connsiteY2" fmla="*/ 93110 h 849153"/>
              <a:gd name="connsiteX3" fmla="*/ 85274 w 845804"/>
              <a:gd name="connsiteY3" fmla="*/ 684612 h 849153"/>
              <a:gd name="connsiteX4" fmla="*/ 685444 w 845804"/>
              <a:gd name="connsiteY4" fmla="*/ 771480 h 849153"/>
              <a:gd name="connsiteX0" fmla="*/ 753457 w 820160"/>
              <a:gd name="connsiteY0" fmla="*/ 669023 h 804684"/>
              <a:gd name="connsiteX1" fmla="*/ 675161 w 820160"/>
              <a:gd name="connsiteY1" fmla="*/ 75233 h 804684"/>
              <a:gd name="connsiteX2" fmla="*/ 90802 w 820160"/>
              <a:gd name="connsiteY2" fmla="*/ 92284 h 804684"/>
              <a:gd name="connsiteX3" fmla="*/ 70133 w 820160"/>
              <a:gd name="connsiteY3" fmla="*/ 652829 h 804684"/>
              <a:gd name="connsiteX4" fmla="*/ 670303 w 820160"/>
              <a:gd name="connsiteY4" fmla="*/ 739697 h 804684"/>
              <a:gd name="connsiteX0" fmla="*/ 777064 w 843767"/>
              <a:gd name="connsiteY0" fmla="*/ 690438 h 826099"/>
              <a:gd name="connsiteX1" fmla="*/ 698768 w 843767"/>
              <a:gd name="connsiteY1" fmla="*/ 96648 h 826099"/>
              <a:gd name="connsiteX2" fmla="*/ 114409 w 843767"/>
              <a:gd name="connsiteY2" fmla="*/ 113699 h 826099"/>
              <a:gd name="connsiteX3" fmla="*/ 93740 w 843767"/>
              <a:gd name="connsiteY3" fmla="*/ 674244 h 826099"/>
              <a:gd name="connsiteX4" fmla="*/ 693910 w 843767"/>
              <a:gd name="connsiteY4" fmla="*/ 761112 h 826099"/>
              <a:gd name="connsiteX0" fmla="*/ 744726 w 811429"/>
              <a:gd name="connsiteY0" fmla="*/ 658511 h 796622"/>
              <a:gd name="connsiteX1" fmla="*/ 666430 w 811429"/>
              <a:gd name="connsiteY1" fmla="*/ 64721 h 796622"/>
              <a:gd name="connsiteX2" fmla="*/ 82071 w 811429"/>
              <a:gd name="connsiteY2" fmla="*/ 81772 h 796622"/>
              <a:gd name="connsiteX3" fmla="*/ 66165 w 811429"/>
              <a:gd name="connsiteY3" fmla="*/ 651842 h 796622"/>
              <a:gd name="connsiteX4" fmla="*/ 661572 w 811429"/>
              <a:gd name="connsiteY4" fmla="*/ 729185 h 796622"/>
              <a:gd name="connsiteX0" fmla="*/ 760349 w 827052"/>
              <a:gd name="connsiteY0" fmla="*/ 658511 h 805997"/>
              <a:gd name="connsiteX1" fmla="*/ 682053 w 827052"/>
              <a:gd name="connsiteY1" fmla="*/ 64721 h 805997"/>
              <a:gd name="connsiteX2" fmla="*/ 97694 w 827052"/>
              <a:gd name="connsiteY2" fmla="*/ 81772 h 805997"/>
              <a:gd name="connsiteX3" fmla="*/ 81788 w 827052"/>
              <a:gd name="connsiteY3" fmla="*/ 651842 h 805997"/>
              <a:gd name="connsiteX4" fmla="*/ 677195 w 827052"/>
              <a:gd name="connsiteY4" fmla="*/ 729185 h 805997"/>
              <a:gd name="connsiteX0" fmla="*/ 760349 w 827052"/>
              <a:gd name="connsiteY0" fmla="*/ 658511 h 805997"/>
              <a:gd name="connsiteX1" fmla="*/ 682053 w 827052"/>
              <a:gd name="connsiteY1" fmla="*/ 64721 h 805997"/>
              <a:gd name="connsiteX2" fmla="*/ 97694 w 827052"/>
              <a:gd name="connsiteY2" fmla="*/ 81772 h 805997"/>
              <a:gd name="connsiteX3" fmla="*/ 81788 w 827052"/>
              <a:gd name="connsiteY3" fmla="*/ 651842 h 805997"/>
              <a:gd name="connsiteX4" fmla="*/ 677195 w 827052"/>
              <a:gd name="connsiteY4" fmla="*/ 729185 h 805997"/>
              <a:gd name="connsiteX0" fmla="*/ 789968 w 856671"/>
              <a:gd name="connsiteY0" fmla="*/ 680599 h 828085"/>
              <a:gd name="connsiteX1" fmla="*/ 711672 w 856671"/>
              <a:gd name="connsiteY1" fmla="*/ 86809 h 828085"/>
              <a:gd name="connsiteX2" fmla="*/ 127313 w 856671"/>
              <a:gd name="connsiteY2" fmla="*/ 103860 h 828085"/>
              <a:gd name="connsiteX3" fmla="*/ 111407 w 856671"/>
              <a:gd name="connsiteY3" fmla="*/ 673930 h 828085"/>
              <a:gd name="connsiteX4" fmla="*/ 706814 w 856671"/>
              <a:gd name="connsiteY4" fmla="*/ 751273 h 828085"/>
              <a:gd name="connsiteX0" fmla="*/ 759471 w 821960"/>
              <a:gd name="connsiteY0" fmla="*/ 666094 h 813580"/>
              <a:gd name="connsiteX1" fmla="*/ 664507 w 821960"/>
              <a:gd name="connsiteY1" fmla="*/ 60398 h 813580"/>
              <a:gd name="connsiteX2" fmla="*/ 96816 w 821960"/>
              <a:gd name="connsiteY2" fmla="*/ 89355 h 813580"/>
              <a:gd name="connsiteX3" fmla="*/ 80910 w 821960"/>
              <a:gd name="connsiteY3" fmla="*/ 659425 h 813580"/>
              <a:gd name="connsiteX4" fmla="*/ 676317 w 821960"/>
              <a:gd name="connsiteY4" fmla="*/ 736768 h 813580"/>
              <a:gd name="connsiteX0" fmla="*/ 759471 w 826072"/>
              <a:gd name="connsiteY0" fmla="*/ 671099 h 818585"/>
              <a:gd name="connsiteX1" fmla="*/ 664507 w 826072"/>
              <a:gd name="connsiteY1" fmla="*/ 65403 h 818585"/>
              <a:gd name="connsiteX2" fmla="*/ 96816 w 826072"/>
              <a:gd name="connsiteY2" fmla="*/ 94360 h 818585"/>
              <a:gd name="connsiteX3" fmla="*/ 80910 w 826072"/>
              <a:gd name="connsiteY3" fmla="*/ 664430 h 818585"/>
              <a:gd name="connsiteX4" fmla="*/ 676317 w 826072"/>
              <a:gd name="connsiteY4" fmla="*/ 741773 h 818585"/>
              <a:gd name="connsiteX0" fmla="*/ 734695 w 796533"/>
              <a:gd name="connsiteY0" fmla="*/ 671894 h 810457"/>
              <a:gd name="connsiteX1" fmla="*/ 639731 w 796533"/>
              <a:gd name="connsiteY1" fmla="*/ 66198 h 810457"/>
              <a:gd name="connsiteX2" fmla="*/ 91090 w 796533"/>
              <a:gd name="connsiteY2" fmla="*/ 83249 h 810457"/>
              <a:gd name="connsiteX3" fmla="*/ 56134 w 796533"/>
              <a:gd name="connsiteY3" fmla="*/ 665225 h 810457"/>
              <a:gd name="connsiteX4" fmla="*/ 651541 w 796533"/>
              <a:gd name="connsiteY4" fmla="*/ 742568 h 810457"/>
              <a:gd name="connsiteX0" fmla="*/ 753172 w 815010"/>
              <a:gd name="connsiteY0" fmla="*/ 677758 h 816321"/>
              <a:gd name="connsiteX1" fmla="*/ 658208 w 815010"/>
              <a:gd name="connsiteY1" fmla="*/ 72062 h 816321"/>
              <a:gd name="connsiteX2" fmla="*/ 109567 w 815010"/>
              <a:gd name="connsiteY2" fmla="*/ 89113 h 816321"/>
              <a:gd name="connsiteX3" fmla="*/ 74611 w 815010"/>
              <a:gd name="connsiteY3" fmla="*/ 671089 h 816321"/>
              <a:gd name="connsiteX4" fmla="*/ 670018 w 815010"/>
              <a:gd name="connsiteY4" fmla="*/ 748432 h 816321"/>
              <a:gd name="connsiteX0" fmla="*/ 753172 w 820132"/>
              <a:gd name="connsiteY0" fmla="*/ 680550 h 819113"/>
              <a:gd name="connsiteX1" fmla="*/ 658208 w 820132"/>
              <a:gd name="connsiteY1" fmla="*/ 74854 h 819113"/>
              <a:gd name="connsiteX2" fmla="*/ 109567 w 820132"/>
              <a:gd name="connsiteY2" fmla="*/ 91905 h 819113"/>
              <a:gd name="connsiteX3" fmla="*/ 74611 w 820132"/>
              <a:gd name="connsiteY3" fmla="*/ 673881 h 819113"/>
              <a:gd name="connsiteX4" fmla="*/ 670018 w 820132"/>
              <a:gd name="connsiteY4" fmla="*/ 751224 h 819113"/>
              <a:gd name="connsiteX0" fmla="*/ 760595 w 827555"/>
              <a:gd name="connsiteY0" fmla="*/ 680550 h 826065"/>
              <a:gd name="connsiteX1" fmla="*/ 665631 w 827555"/>
              <a:gd name="connsiteY1" fmla="*/ 74854 h 826065"/>
              <a:gd name="connsiteX2" fmla="*/ 116990 w 827555"/>
              <a:gd name="connsiteY2" fmla="*/ 91905 h 826065"/>
              <a:gd name="connsiteX3" fmla="*/ 82034 w 827555"/>
              <a:gd name="connsiteY3" fmla="*/ 673881 h 826065"/>
              <a:gd name="connsiteX4" fmla="*/ 677441 w 827555"/>
              <a:gd name="connsiteY4" fmla="*/ 751224 h 826065"/>
              <a:gd name="connsiteX0" fmla="*/ 763988 w 830948"/>
              <a:gd name="connsiteY0" fmla="*/ 691962 h 837477"/>
              <a:gd name="connsiteX1" fmla="*/ 669024 w 830948"/>
              <a:gd name="connsiteY1" fmla="*/ 86266 h 837477"/>
              <a:gd name="connsiteX2" fmla="*/ 120383 w 830948"/>
              <a:gd name="connsiteY2" fmla="*/ 103317 h 837477"/>
              <a:gd name="connsiteX3" fmla="*/ 85427 w 830948"/>
              <a:gd name="connsiteY3" fmla="*/ 685293 h 837477"/>
              <a:gd name="connsiteX4" fmla="*/ 680834 w 830948"/>
              <a:gd name="connsiteY4" fmla="*/ 762636 h 837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948" h="837477">
                <a:moveTo>
                  <a:pt x="763988" y="691962"/>
                </a:moveTo>
                <a:cubicBezTo>
                  <a:pt x="904482" y="465552"/>
                  <a:pt x="800104" y="191517"/>
                  <a:pt x="669024" y="86266"/>
                </a:cubicBezTo>
                <a:cubicBezTo>
                  <a:pt x="537944" y="-18985"/>
                  <a:pt x="281943" y="-44146"/>
                  <a:pt x="120383" y="103317"/>
                </a:cubicBezTo>
                <a:cubicBezTo>
                  <a:pt x="-41177" y="250780"/>
                  <a:pt x="-27031" y="546832"/>
                  <a:pt x="85427" y="685293"/>
                </a:cubicBezTo>
                <a:cubicBezTo>
                  <a:pt x="197885" y="823754"/>
                  <a:pt x="446901" y="905511"/>
                  <a:pt x="680834" y="762636"/>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31">
            <a:extLst>
              <a:ext uri="{FF2B5EF4-FFF2-40B4-BE49-F238E27FC236}">
                <a16:creationId xmlns:a16="http://schemas.microsoft.com/office/drawing/2014/main" id="{45D11F1C-8661-4C09-B8C2-24D25F77EE55}"/>
              </a:ext>
            </a:extLst>
          </p:cNvPr>
          <p:cNvSpPr/>
          <p:nvPr/>
        </p:nvSpPr>
        <p:spPr>
          <a:xfrm>
            <a:off x="4427984" y="2699628"/>
            <a:ext cx="345779" cy="1350900"/>
          </a:xfrm>
          <a:custGeom>
            <a:avLst/>
            <a:gdLst>
              <a:gd name="connsiteX0" fmla="*/ 353152 w 353152"/>
              <a:gd name="connsiteY0" fmla="*/ 0 h 1819656"/>
              <a:gd name="connsiteX1" fmla="*/ 5680 w 353152"/>
              <a:gd name="connsiteY1" fmla="*/ 768096 h 1819656"/>
              <a:gd name="connsiteX2" fmla="*/ 170272 w 353152"/>
              <a:gd name="connsiteY2" fmla="*/ 1819656 h 1819656"/>
              <a:gd name="connsiteX0" fmla="*/ 518920 w 518920"/>
              <a:gd name="connsiteY0" fmla="*/ 0 h 1838706"/>
              <a:gd name="connsiteX1" fmla="*/ 14286 w 518920"/>
              <a:gd name="connsiteY1" fmla="*/ 787146 h 1838706"/>
              <a:gd name="connsiteX2" fmla="*/ 178878 w 518920"/>
              <a:gd name="connsiteY2" fmla="*/ 1838706 h 1838706"/>
              <a:gd name="connsiteX0" fmla="*/ 508260 w 508260"/>
              <a:gd name="connsiteY0" fmla="*/ 0 h 1979199"/>
              <a:gd name="connsiteX1" fmla="*/ 3626 w 508260"/>
              <a:gd name="connsiteY1" fmla="*/ 787146 h 1979199"/>
              <a:gd name="connsiteX2" fmla="*/ 296806 w 508260"/>
              <a:gd name="connsiteY2" fmla="*/ 1979199 h 1979199"/>
              <a:gd name="connsiteX0" fmla="*/ 510607 w 510607"/>
              <a:gd name="connsiteY0" fmla="*/ 0 h 1979199"/>
              <a:gd name="connsiteX1" fmla="*/ 3592 w 510607"/>
              <a:gd name="connsiteY1" fmla="*/ 1032414 h 1979199"/>
              <a:gd name="connsiteX2" fmla="*/ 299153 w 510607"/>
              <a:gd name="connsiteY2" fmla="*/ 1979199 h 1979199"/>
              <a:gd name="connsiteX0" fmla="*/ 507016 w 507016"/>
              <a:gd name="connsiteY0" fmla="*/ 0 h 1979199"/>
              <a:gd name="connsiteX1" fmla="*/ 1 w 507016"/>
              <a:gd name="connsiteY1" fmla="*/ 1032414 h 1979199"/>
              <a:gd name="connsiteX2" fmla="*/ 295562 w 507016"/>
              <a:gd name="connsiteY2" fmla="*/ 1979199 h 1979199"/>
              <a:gd name="connsiteX0" fmla="*/ 502254 w 502254"/>
              <a:gd name="connsiteY0" fmla="*/ 0 h 1979199"/>
              <a:gd name="connsiteX1" fmla="*/ 1 w 502254"/>
              <a:gd name="connsiteY1" fmla="*/ 941926 h 1979199"/>
              <a:gd name="connsiteX2" fmla="*/ 290800 w 502254"/>
              <a:gd name="connsiteY2" fmla="*/ 1979199 h 1979199"/>
              <a:gd name="connsiteX0" fmla="*/ 502254 w 502254"/>
              <a:gd name="connsiteY0" fmla="*/ 0 h 1979199"/>
              <a:gd name="connsiteX1" fmla="*/ 1 w 502254"/>
              <a:gd name="connsiteY1" fmla="*/ 941926 h 1979199"/>
              <a:gd name="connsiteX2" fmla="*/ 290800 w 502254"/>
              <a:gd name="connsiteY2" fmla="*/ 1979199 h 1979199"/>
              <a:gd name="connsiteX0" fmla="*/ 502254 w 502254"/>
              <a:gd name="connsiteY0" fmla="*/ 0 h 1979199"/>
              <a:gd name="connsiteX1" fmla="*/ 1 w 502254"/>
              <a:gd name="connsiteY1" fmla="*/ 941926 h 1979199"/>
              <a:gd name="connsiteX2" fmla="*/ 290800 w 502254"/>
              <a:gd name="connsiteY2" fmla="*/ 1979199 h 1979199"/>
              <a:gd name="connsiteX0" fmla="*/ 506600 w 506600"/>
              <a:gd name="connsiteY0" fmla="*/ 0 h 1979199"/>
              <a:gd name="connsiteX1" fmla="*/ 4347 w 506600"/>
              <a:gd name="connsiteY1" fmla="*/ 941926 h 1979199"/>
              <a:gd name="connsiteX2" fmla="*/ 295146 w 506600"/>
              <a:gd name="connsiteY2" fmla="*/ 1979199 h 1979199"/>
            </a:gdLst>
            <a:ahLst/>
            <a:cxnLst>
              <a:cxn ang="0">
                <a:pos x="connsiteX0" y="connsiteY0"/>
              </a:cxn>
              <a:cxn ang="0">
                <a:pos x="connsiteX1" y="connsiteY1"/>
              </a:cxn>
              <a:cxn ang="0">
                <a:pos x="connsiteX2" y="connsiteY2"/>
              </a:cxn>
            </a:cxnLst>
            <a:rect l="l" t="t" r="r" b="b"/>
            <a:pathLst>
              <a:path w="506600" h="1979199">
                <a:moveTo>
                  <a:pt x="506600" y="0"/>
                </a:moveTo>
                <a:cubicBezTo>
                  <a:pt x="331436" y="144303"/>
                  <a:pt x="34826" y="583486"/>
                  <a:pt x="4347" y="941926"/>
                </a:cubicBezTo>
                <a:cubicBezTo>
                  <a:pt x="-26132" y="1300366"/>
                  <a:pt x="107123" y="1714594"/>
                  <a:pt x="295146" y="1979199"/>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BD342DA8-7F7E-4092-BB9A-F43E3AC51752}"/>
              </a:ext>
            </a:extLst>
          </p:cNvPr>
          <p:cNvSpPr txBox="1"/>
          <p:nvPr/>
        </p:nvSpPr>
        <p:spPr>
          <a:xfrm>
            <a:off x="6890772" y="4499828"/>
            <a:ext cx="1569660"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Deuteranopia</a:t>
            </a:r>
            <a:endParaRPr kumimoji="1" lang="ja-JP" altLang="en-US" dirty="0">
              <a:latin typeface="Arial" panose="020B0604020202020204" pitchFamily="34" charset="0"/>
              <a:cs typeface="Arial" panose="020B0604020202020204" pitchFamily="34" charset="0"/>
            </a:endParaRPr>
          </a:p>
        </p:txBody>
      </p:sp>
      <p:sp>
        <p:nvSpPr>
          <p:cNvPr id="78" name="テキスト ボックス 77">
            <a:extLst>
              <a:ext uri="{FF2B5EF4-FFF2-40B4-BE49-F238E27FC236}">
                <a16:creationId xmlns:a16="http://schemas.microsoft.com/office/drawing/2014/main" id="{18647162-9396-4E64-B2AE-D99D0B0BE007}"/>
              </a:ext>
            </a:extLst>
          </p:cNvPr>
          <p:cNvSpPr txBox="1"/>
          <p:nvPr/>
        </p:nvSpPr>
        <p:spPr>
          <a:xfrm>
            <a:off x="7680416" y="3563724"/>
            <a:ext cx="1140056" cy="461665"/>
          </a:xfrm>
          <a:prstGeom prst="rect">
            <a:avLst/>
          </a:prstGeom>
          <a:noFill/>
        </p:spPr>
        <p:txBody>
          <a:bodyPr wrap="none" rtlCol="0">
            <a:spAutoFit/>
          </a:bodyPr>
          <a:lstStyle/>
          <a:p>
            <a:pPr algn="ctr"/>
            <a:r>
              <a:rPr kumimoji="1" lang="en-US" altLang="ja-JP" sz="1200">
                <a:latin typeface="Arial" panose="020B0604020202020204" pitchFamily="34" charset="0"/>
                <a:cs typeface="Arial" panose="020B0604020202020204" pitchFamily="34" charset="0"/>
              </a:rPr>
              <a:t>White point</a:t>
            </a:r>
          </a:p>
          <a:p>
            <a:pPr algn="ctr"/>
            <a:r>
              <a:rPr kumimoji="1" lang="en-US" altLang="ja-JP" sz="1200">
                <a:latin typeface="Arial" panose="020B0604020202020204" pitchFamily="34" charset="0"/>
                <a:cs typeface="Arial" panose="020B0604020202020204" pitchFamily="34" charset="0"/>
              </a:rPr>
              <a:t>(1.000, 0.000)</a:t>
            </a:r>
            <a:endParaRPr kumimoji="1" lang="ja-JP" altLang="en-US" sz="1200" dirty="0">
              <a:latin typeface="Arial" panose="020B0604020202020204" pitchFamily="34" charset="0"/>
              <a:cs typeface="Arial" panose="020B0604020202020204" pitchFamily="34" charset="0"/>
            </a:endParaRPr>
          </a:p>
        </p:txBody>
      </p:sp>
      <p:sp>
        <p:nvSpPr>
          <p:cNvPr id="79" name="テキスト ボックス 78">
            <a:extLst>
              <a:ext uri="{FF2B5EF4-FFF2-40B4-BE49-F238E27FC236}">
                <a16:creationId xmlns:a16="http://schemas.microsoft.com/office/drawing/2014/main" id="{108200E3-36EB-4566-8BE7-48E1686B3A49}"/>
              </a:ext>
            </a:extLst>
          </p:cNvPr>
          <p:cNvSpPr txBox="1"/>
          <p:nvPr/>
        </p:nvSpPr>
        <p:spPr>
          <a:xfrm>
            <a:off x="8544512" y="4283804"/>
            <a:ext cx="253596" cy="276999"/>
          </a:xfrm>
          <a:prstGeom prst="rect">
            <a:avLst/>
          </a:prstGeom>
          <a:noFill/>
        </p:spPr>
        <p:txBody>
          <a:bodyPr wrap="none" rtlCol="0">
            <a:spAutoFit/>
          </a:bodyPr>
          <a:lstStyle/>
          <a:p>
            <a:r>
              <a:rPr kumimoji="1" lang="en-US" altLang="ja-JP" sz="1200" i="1">
                <a:latin typeface="+mj-lt"/>
                <a:cs typeface="Arial" panose="020B0604020202020204" pitchFamily="34" charset="0"/>
              </a:rPr>
              <a:t>x</a:t>
            </a:r>
            <a:endParaRPr kumimoji="1" lang="ja-JP" altLang="en-US" sz="1200" i="1" dirty="0">
              <a:latin typeface="+mj-lt"/>
              <a:cs typeface="Arial" panose="020B0604020202020204" pitchFamily="34" charset="0"/>
            </a:endParaRPr>
          </a:p>
        </p:txBody>
      </p:sp>
      <p:sp>
        <p:nvSpPr>
          <p:cNvPr id="80" name="テキスト ボックス 79">
            <a:extLst>
              <a:ext uri="{FF2B5EF4-FFF2-40B4-BE49-F238E27FC236}">
                <a16:creationId xmlns:a16="http://schemas.microsoft.com/office/drawing/2014/main" id="{AAF99850-F6A9-4326-9C40-07D2B50A1D83}"/>
              </a:ext>
            </a:extLst>
          </p:cNvPr>
          <p:cNvSpPr txBox="1"/>
          <p:nvPr/>
        </p:nvSpPr>
        <p:spPr>
          <a:xfrm>
            <a:off x="6960336"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0.2</a:t>
            </a:r>
            <a:endParaRPr kumimoji="1" lang="ja-JP" altLang="en-US" sz="1200" dirty="0">
              <a:latin typeface="Arial" panose="020B0604020202020204" pitchFamily="34" charset="0"/>
              <a:cs typeface="Arial" panose="020B0604020202020204" pitchFamily="34" charset="0"/>
            </a:endParaRPr>
          </a:p>
        </p:txBody>
      </p:sp>
      <p:sp>
        <p:nvSpPr>
          <p:cNvPr id="81" name="テキスト ボックス 80">
            <a:extLst>
              <a:ext uri="{FF2B5EF4-FFF2-40B4-BE49-F238E27FC236}">
                <a16:creationId xmlns:a16="http://schemas.microsoft.com/office/drawing/2014/main" id="{F33334E3-DD4A-483A-B9EF-E9EBD4F4897D}"/>
              </a:ext>
            </a:extLst>
          </p:cNvPr>
          <p:cNvSpPr txBox="1"/>
          <p:nvPr/>
        </p:nvSpPr>
        <p:spPr>
          <a:xfrm>
            <a:off x="7464392"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0.4</a:t>
            </a:r>
            <a:endParaRPr kumimoji="1" lang="ja-JP" altLang="en-US" sz="1200" dirty="0">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76045CD7-F177-4FA3-915F-1671E6B3271C}"/>
              </a:ext>
            </a:extLst>
          </p:cNvPr>
          <p:cNvSpPr txBox="1"/>
          <p:nvPr/>
        </p:nvSpPr>
        <p:spPr>
          <a:xfrm>
            <a:off x="8040456" y="428380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0.6</a:t>
            </a:r>
            <a:endParaRPr kumimoji="1" lang="ja-JP" altLang="en-US" sz="1200" dirty="0">
              <a:latin typeface="Arial" panose="020B0604020202020204" pitchFamily="34" charset="0"/>
              <a:cs typeface="Arial" panose="020B0604020202020204" pitchFamily="34" charset="0"/>
            </a:endParaRPr>
          </a:p>
        </p:txBody>
      </p:sp>
      <p:sp>
        <p:nvSpPr>
          <p:cNvPr id="83" name="テキスト ボックス 82">
            <a:extLst>
              <a:ext uri="{FF2B5EF4-FFF2-40B4-BE49-F238E27FC236}">
                <a16:creationId xmlns:a16="http://schemas.microsoft.com/office/drawing/2014/main" id="{305DF10F-1A54-4F93-8CFA-648DBF90EDBF}"/>
              </a:ext>
            </a:extLst>
          </p:cNvPr>
          <p:cNvSpPr txBox="1"/>
          <p:nvPr/>
        </p:nvSpPr>
        <p:spPr>
          <a:xfrm>
            <a:off x="6312264" y="1763524"/>
            <a:ext cx="253596" cy="276999"/>
          </a:xfrm>
          <a:prstGeom prst="rect">
            <a:avLst/>
          </a:prstGeom>
          <a:noFill/>
        </p:spPr>
        <p:txBody>
          <a:bodyPr wrap="none" rtlCol="0">
            <a:spAutoFit/>
          </a:bodyPr>
          <a:lstStyle/>
          <a:p>
            <a:r>
              <a:rPr kumimoji="1" lang="en-US" altLang="ja-JP" sz="1200" i="1">
                <a:latin typeface="+mj-lt"/>
                <a:cs typeface="Arial" panose="020B0604020202020204" pitchFamily="34" charset="0"/>
              </a:rPr>
              <a:t>y</a:t>
            </a:r>
            <a:endParaRPr kumimoji="1" lang="ja-JP" altLang="en-US" sz="1200" i="1" dirty="0">
              <a:latin typeface="+mj-lt"/>
              <a:cs typeface="Arial" panose="020B0604020202020204" pitchFamily="34" charset="0"/>
            </a:endParaRPr>
          </a:p>
        </p:txBody>
      </p:sp>
      <p:sp>
        <p:nvSpPr>
          <p:cNvPr id="84" name="テキスト ボックス 83">
            <a:extLst>
              <a:ext uri="{FF2B5EF4-FFF2-40B4-BE49-F238E27FC236}">
                <a16:creationId xmlns:a16="http://schemas.microsoft.com/office/drawing/2014/main" id="{6BE0EDE1-F52B-40A8-947B-72F970AC7662}"/>
              </a:ext>
            </a:extLst>
          </p:cNvPr>
          <p:cNvSpPr txBox="1"/>
          <p:nvPr/>
        </p:nvSpPr>
        <p:spPr>
          <a:xfrm>
            <a:off x="6240256" y="3563724"/>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0.2</a:t>
            </a:r>
            <a:endParaRPr kumimoji="1" lang="ja-JP" altLang="en-US" sz="1200" dirty="0">
              <a:latin typeface="Arial" panose="020B0604020202020204" pitchFamily="34" charset="0"/>
              <a:cs typeface="Arial" panose="020B0604020202020204" pitchFamily="34" charset="0"/>
            </a:endParaRPr>
          </a:p>
        </p:txBody>
      </p:sp>
      <p:sp>
        <p:nvSpPr>
          <p:cNvPr id="85" name="テキスト ボックス 84">
            <a:extLst>
              <a:ext uri="{FF2B5EF4-FFF2-40B4-BE49-F238E27FC236}">
                <a16:creationId xmlns:a16="http://schemas.microsoft.com/office/drawing/2014/main" id="{7972F6AE-3313-4278-9480-3D1DF963B607}"/>
              </a:ext>
            </a:extLst>
          </p:cNvPr>
          <p:cNvSpPr txBox="1"/>
          <p:nvPr/>
        </p:nvSpPr>
        <p:spPr>
          <a:xfrm>
            <a:off x="6240256" y="3059668"/>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0.4</a:t>
            </a:r>
            <a:endParaRPr kumimoji="1" lang="ja-JP" altLang="en-US" sz="1200" dirty="0">
              <a:latin typeface="Arial" panose="020B0604020202020204" pitchFamily="34" charset="0"/>
              <a:cs typeface="Arial" panose="020B0604020202020204" pitchFamily="34" charset="0"/>
            </a:endParaRPr>
          </a:p>
        </p:txBody>
      </p:sp>
      <p:sp>
        <p:nvSpPr>
          <p:cNvPr id="86" name="テキスト ボックス 85">
            <a:extLst>
              <a:ext uri="{FF2B5EF4-FFF2-40B4-BE49-F238E27FC236}">
                <a16:creationId xmlns:a16="http://schemas.microsoft.com/office/drawing/2014/main" id="{257C495F-FF30-4534-9DE2-935540A9BC48}"/>
              </a:ext>
            </a:extLst>
          </p:cNvPr>
          <p:cNvSpPr txBox="1"/>
          <p:nvPr/>
        </p:nvSpPr>
        <p:spPr>
          <a:xfrm>
            <a:off x="6240256" y="2555612"/>
            <a:ext cx="397866"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0.6</a:t>
            </a:r>
            <a:endParaRPr kumimoji="1" lang="ja-JP" altLang="en-US" sz="1200" dirty="0">
              <a:latin typeface="Arial" panose="020B0604020202020204" pitchFamily="34" charset="0"/>
              <a:cs typeface="Arial" panose="020B0604020202020204" pitchFamily="34" charset="0"/>
            </a:endParaRPr>
          </a:p>
        </p:txBody>
      </p:sp>
      <p:cxnSp>
        <p:nvCxnSpPr>
          <p:cNvPr id="87" name="直線コネクタ 86">
            <a:extLst>
              <a:ext uri="{FF2B5EF4-FFF2-40B4-BE49-F238E27FC236}">
                <a16:creationId xmlns:a16="http://schemas.microsoft.com/office/drawing/2014/main" id="{F76168DD-1F6F-4B3D-921E-80CBCEEF120A}"/>
              </a:ext>
            </a:extLst>
          </p:cNvPr>
          <p:cNvCxnSpPr/>
          <p:nvPr/>
        </p:nvCxnSpPr>
        <p:spPr>
          <a:xfrm>
            <a:off x="6801788" y="1843481"/>
            <a:ext cx="1949570" cy="18633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DC704BB-E6D4-4DA5-AD56-92B7007BE9DD}"/>
              </a:ext>
            </a:extLst>
          </p:cNvPr>
          <p:cNvCxnSpPr/>
          <p:nvPr/>
        </p:nvCxnSpPr>
        <p:spPr>
          <a:xfrm>
            <a:off x="6603380" y="3931074"/>
            <a:ext cx="2147978" cy="2674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フリーフォーム 54">
            <a:extLst>
              <a:ext uri="{FF2B5EF4-FFF2-40B4-BE49-F238E27FC236}">
                <a16:creationId xmlns:a16="http://schemas.microsoft.com/office/drawing/2014/main" id="{4940E9FE-6D52-4140-9FDB-58A163CC054D}"/>
              </a:ext>
            </a:extLst>
          </p:cNvPr>
          <p:cNvSpPr/>
          <p:nvPr/>
        </p:nvSpPr>
        <p:spPr>
          <a:xfrm>
            <a:off x="7149295" y="2748511"/>
            <a:ext cx="592890" cy="1261517"/>
          </a:xfrm>
          <a:custGeom>
            <a:avLst/>
            <a:gdLst>
              <a:gd name="connsiteX0" fmla="*/ 353152 w 353152"/>
              <a:gd name="connsiteY0" fmla="*/ 0 h 1819656"/>
              <a:gd name="connsiteX1" fmla="*/ 5680 w 353152"/>
              <a:gd name="connsiteY1" fmla="*/ 768096 h 1819656"/>
              <a:gd name="connsiteX2" fmla="*/ 170272 w 353152"/>
              <a:gd name="connsiteY2" fmla="*/ 1819656 h 1819656"/>
              <a:gd name="connsiteX0" fmla="*/ 518920 w 518920"/>
              <a:gd name="connsiteY0" fmla="*/ 0 h 1838706"/>
              <a:gd name="connsiteX1" fmla="*/ 14286 w 518920"/>
              <a:gd name="connsiteY1" fmla="*/ 787146 h 1838706"/>
              <a:gd name="connsiteX2" fmla="*/ 178878 w 518920"/>
              <a:gd name="connsiteY2" fmla="*/ 1838706 h 1838706"/>
              <a:gd name="connsiteX0" fmla="*/ 508260 w 508260"/>
              <a:gd name="connsiteY0" fmla="*/ 0 h 1979199"/>
              <a:gd name="connsiteX1" fmla="*/ 3626 w 508260"/>
              <a:gd name="connsiteY1" fmla="*/ 787146 h 1979199"/>
              <a:gd name="connsiteX2" fmla="*/ 296806 w 508260"/>
              <a:gd name="connsiteY2" fmla="*/ 1979199 h 1979199"/>
              <a:gd name="connsiteX0" fmla="*/ 510607 w 510607"/>
              <a:gd name="connsiteY0" fmla="*/ 0 h 1979199"/>
              <a:gd name="connsiteX1" fmla="*/ 3592 w 510607"/>
              <a:gd name="connsiteY1" fmla="*/ 1032414 h 1979199"/>
              <a:gd name="connsiteX2" fmla="*/ 299153 w 510607"/>
              <a:gd name="connsiteY2" fmla="*/ 1979199 h 1979199"/>
              <a:gd name="connsiteX0" fmla="*/ 507016 w 507016"/>
              <a:gd name="connsiteY0" fmla="*/ 0 h 1979199"/>
              <a:gd name="connsiteX1" fmla="*/ 1 w 507016"/>
              <a:gd name="connsiteY1" fmla="*/ 1032414 h 1979199"/>
              <a:gd name="connsiteX2" fmla="*/ 295562 w 507016"/>
              <a:gd name="connsiteY2" fmla="*/ 1979199 h 1979199"/>
              <a:gd name="connsiteX0" fmla="*/ 502254 w 502254"/>
              <a:gd name="connsiteY0" fmla="*/ 0 h 1979199"/>
              <a:gd name="connsiteX1" fmla="*/ 1 w 502254"/>
              <a:gd name="connsiteY1" fmla="*/ 941926 h 1979199"/>
              <a:gd name="connsiteX2" fmla="*/ 290800 w 502254"/>
              <a:gd name="connsiteY2" fmla="*/ 1979199 h 1979199"/>
              <a:gd name="connsiteX0" fmla="*/ 502254 w 502254"/>
              <a:gd name="connsiteY0" fmla="*/ 0 h 1979199"/>
              <a:gd name="connsiteX1" fmla="*/ 1 w 502254"/>
              <a:gd name="connsiteY1" fmla="*/ 941926 h 1979199"/>
              <a:gd name="connsiteX2" fmla="*/ 290800 w 502254"/>
              <a:gd name="connsiteY2" fmla="*/ 1979199 h 1979199"/>
              <a:gd name="connsiteX0" fmla="*/ 502254 w 502254"/>
              <a:gd name="connsiteY0" fmla="*/ 0 h 1979199"/>
              <a:gd name="connsiteX1" fmla="*/ 1 w 502254"/>
              <a:gd name="connsiteY1" fmla="*/ 941926 h 1979199"/>
              <a:gd name="connsiteX2" fmla="*/ 290800 w 502254"/>
              <a:gd name="connsiteY2" fmla="*/ 1979199 h 1979199"/>
              <a:gd name="connsiteX0" fmla="*/ 506600 w 506600"/>
              <a:gd name="connsiteY0" fmla="*/ 0 h 1979199"/>
              <a:gd name="connsiteX1" fmla="*/ 4347 w 506600"/>
              <a:gd name="connsiteY1" fmla="*/ 941926 h 1979199"/>
              <a:gd name="connsiteX2" fmla="*/ 295146 w 506600"/>
              <a:gd name="connsiteY2" fmla="*/ 1979199 h 1979199"/>
              <a:gd name="connsiteX0" fmla="*/ 667480 w 667480"/>
              <a:gd name="connsiteY0" fmla="*/ 0 h 2168055"/>
              <a:gd name="connsiteX1" fmla="*/ 165227 w 667480"/>
              <a:gd name="connsiteY1" fmla="*/ 941926 h 2168055"/>
              <a:gd name="connsiteX2" fmla="*/ 68735 w 667480"/>
              <a:gd name="connsiteY2" fmla="*/ 2168055 h 2168055"/>
              <a:gd name="connsiteX0" fmla="*/ 749486 w 749486"/>
              <a:gd name="connsiteY0" fmla="*/ 0 h 2168055"/>
              <a:gd name="connsiteX1" fmla="*/ 22355 w 749486"/>
              <a:gd name="connsiteY1" fmla="*/ 869289 h 2168055"/>
              <a:gd name="connsiteX2" fmla="*/ 150741 w 749486"/>
              <a:gd name="connsiteY2" fmla="*/ 2168055 h 2168055"/>
              <a:gd name="connsiteX0" fmla="*/ 788191 w 788191"/>
              <a:gd name="connsiteY0" fmla="*/ 0 h 2168055"/>
              <a:gd name="connsiteX1" fmla="*/ 61060 w 788191"/>
              <a:gd name="connsiteY1" fmla="*/ 869289 h 2168055"/>
              <a:gd name="connsiteX2" fmla="*/ 189446 w 788191"/>
              <a:gd name="connsiteY2" fmla="*/ 2168055 h 2168055"/>
              <a:gd name="connsiteX0" fmla="*/ 788191 w 788191"/>
              <a:gd name="connsiteY0" fmla="*/ 0 h 2168055"/>
              <a:gd name="connsiteX1" fmla="*/ 61060 w 788191"/>
              <a:gd name="connsiteY1" fmla="*/ 869289 h 2168055"/>
              <a:gd name="connsiteX2" fmla="*/ 189446 w 788191"/>
              <a:gd name="connsiteY2" fmla="*/ 2168055 h 2168055"/>
              <a:gd name="connsiteX0" fmla="*/ 812869 w 812869"/>
              <a:gd name="connsiteY0" fmla="*/ 0 h 2168055"/>
              <a:gd name="connsiteX1" fmla="*/ 85738 w 812869"/>
              <a:gd name="connsiteY1" fmla="*/ 869289 h 2168055"/>
              <a:gd name="connsiteX2" fmla="*/ 214124 w 812869"/>
              <a:gd name="connsiteY2" fmla="*/ 2168055 h 2168055"/>
              <a:gd name="connsiteX0" fmla="*/ 791868 w 791868"/>
              <a:gd name="connsiteY0" fmla="*/ 0 h 2168055"/>
              <a:gd name="connsiteX1" fmla="*/ 102217 w 791868"/>
              <a:gd name="connsiteY1" fmla="*/ 811179 h 2168055"/>
              <a:gd name="connsiteX2" fmla="*/ 193123 w 791868"/>
              <a:gd name="connsiteY2" fmla="*/ 2168055 h 2168055"/>
              <a:gd name="connsiteX0" fmla="*/ 796725 w 796725"/>
              <a:gd name="connsiteY0" fmla="*/ 0 h 2168055"/>
              <a:gd name="connsiteX1" fmla="*/ 107074 w 796725"/>
              <a:gd name="connsiteY1" fmla="*/ 811179 h 2168055"/>
              <a:gd name="connsiteX2" fmla="*/ 197980 w 796725"/>
              <a:gd name="connsiteY2" fmla="*/ 2168055 h 2168055"/>
              <a:gd name="connsiteX0" fmla="*/ 796725 w 796725"/>
              <a:gd name="connsiteY0" fmla="*/ 0 h 2168055"/>
              <a:gd name="connsiteX1" fmla="*/ 107074 w 796725"/>
              <a:gd name="connsiteY1" fmla="*/ 811179 h 2168055"/>
              <a:gd name="connsiteX2" fmla="*/ 197980 w 796725"/>
              <a:gd name="connsiteY2" fmla="*/ 2168055 h 2168055"/>
              <a:gd name="connsiteX0" fmla="*/ 903039 w 903039"/>
              <a:gd name="connsiteY0" fmla="*/ 0 h 2124473"/>
              <a:gd name="connsiteX1" fmla="*/ 213388 w 903039"/>
              <a:gd name="connsiteY1" fmla="*/ 811179 h 2124473"/>
              <a:gd name="connsiteX2" fmla="*/ 129388 w 903039"/>
              <a:gd name="connsiteY2" fmla="*/ 2124473 h 2124473"/>
              <a:gd name="connsiteX0" fmla="*/ 858659 w 858659"/>
              <a:gd name="connsiteY0" fmla="*/ 0 h 2124473"/>
              <a:gd name="connsiteX1" fmla="*/ 169008 w 858659"/>
              <a:gd name="connsiteY1" fmla="*/ 811179 h 2124473"/>
              <a:gd name="connsiteX2" fmla="*/ 85008 w 858659"/>
              <a:gd name="connsiteY2" fmla="*/ 2124473 h 2124473"/>
              <a:gd name="connsiteX0" fmla="*/ 858658 w 858658"/>
              <a:gd name="connsiteY0" fmla="*/ 0 h 2124473"/>
              <a:gd name="connsiteX1" fmla="*/ 169007 w 858658"/>
              <a:gd name="connsiteY1" fmla="*/ 811179 h 2124473"/>
              <a:gd name="connsiteX2" fmla="*/ 85007 w 858658"/>
              <a:gd name="connsiteY2" fmla="*/ 2124473 h 2124473"/>
            </a:gdLst>
            <a:ahLst/>
            <a:cxnLst>
              <a:cxn ang="0">
                <a:pos x="connsiteX0" y="connsiteY0"/>
              </a:cxn>
              <a:cxn ang="0">
                <a:pos x="connsiteX1" y="connsiteY1"/>
              </a:cxn>
              <a:cxn ang="0">
                <a:pos x="connsiteX2" y="connsiteY2"/>
              </a:cxn>
            </a:cxnLst>
            <a:rect l="l" t="t" r="r" b="b"/>
            <a:pathLst>
              <a:path w="858658" h="2124473">
                <a:moveTo>
                  <a:pt x="858658" y="0"/>
                </a:moveTo>
                <a:cubicBezTo>
                  <a:pt x="571055" y="158829"/>
                  <a:pt x="297949" y="369935"/>
                  <a:pt x="169007" y="811179"/>
                </a:cubicBezTo>
                <a:cubicBezTo>
                  <a:pt x="40065" y="1252423"/>
                  <a:pt x="-90521" y="1612902"/>
                  <a:pt x="85007" y="2124473"/>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AAAF4504-95C2-419B-8E54-A0BD246FE284}"/>
              </a:ext>
            </a:extLst>
          </p:cNvPr>
          <p:cNvSpPr txBox="1"/>
          <p:nvPr/>
        </p:nvSpPr>
        <p:spPr>
          <a:xfrm>
            <a:off x="6600296" y="2627620"/>
            <a:ext cx="1010213" cy="276999"/>
          </a:xfrm>
          <a:prstGeom prst="rect">
            <a:avLst/>
          </a:prstGeom>
          <a:noFill/>
        </p:spPr>
        <p:txBody>
          <a:bodyPr wrap="none" rtlCol="0">
            <a:spAutoFit/>
          </a:bodyPr>
          <a:lstStyle/>
          <a:p>
            <a:r>
              <a:rPr kumimoji="1" lang="en-US" altLang="ja-JP" sz="1200">
                <a:latin typeface="Arial" panose="020B0604020202020204" pitchFamily="34" charset="0"/>
                <a:cs typeface="Arial" panose="020B0604020202020204" pitchFamily="34" charset="0"/>
              </a:rPr>
              <a:t>Hue angle </a:t>
            </a:r>
            <a:r>
              <a:rPr kumimoji="1" lang="en-US" altLang="ja-JP" sz="1200" i="1">
                <a:latin typeface="Symbol" panose="05050102010706020507" pitchFamily="18" charset="2"/>
                <a:cs typeface="Arial" panose="020B0604020202020204" pitchFamily="34" charset="0"/>
              </a:rPr>
              <a:t>b</a:t>
            </a:r>
            <a:endParaRPr kumimoji="1" lang="ja-JP" altLang="en-US" sz="1200" i="1" dirty="0">
              <a:latin typeface="Symbol" panose="05050102010706020507" pitchFamily="18" charset="2"/>
              <a:cs typeface="Arial" panose="020B0604020202020204" pitchFamily="34" charset="0"/>
            </a:endParaRPr>
          </a:p>
        </p:txBody>
      </p:sp>
      <p:cxnSp>
        <p:nvCxnSpPr>
          <p:cNvPr id="91" name="直線コネクタ 90">
            <a:extLst>
              <a:ext uri="{FF2B5EF4-FFF2-40B4-BE49-F238E27FC236}">
                <a16:creationId xmlns:a16="http://schemas.microsoft.com/office/drawing/2014/main" id="{04BE753E-8152-4615-ADE1-B35A064FC8EA}"/>
              </a:ext>
            </a:extLst>
          </p:cNvPr>
          <p:cNvCxnSpPr/>
          <p:nvPr/>
        </p:nvCxnSpPr>
        <p:spPr>
          <a:xfrm>
            <a:off x="3495252" y="1465406"/>
            <a:ext cx="377322" cy="35543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F720BCAA-5528-479C-A34F-4B9658C0758D}"/>
              </a:ext>
            </a:extLst>
          </p:cNvPr>
          <p:cNvCxnSpPr/>
          <p:nvPr/>
        </p:nvCxnSpPr>
        <p:spPr>
          <a:xfrm flipV="1">
            <a:off x="3606246" y="4297381"/>
            <a:ext cx="493614" cy="23466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4AE994A4-207E-45E8-B483-92391F2901EC}"/>
              </a:ext>
            </a:extLst>
          </p:cNvPr>
          <p:cNvCxnSpPr/>
          <p:nvPr/>
        </p:nvCxnSpPr>
        <p:spPr>
          <a:xfrm>
            <a:off x="3353362" y="3112903"/>
            <a:ext cx="2376168" cy="4235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8BDF5C02-C22E-4D72-8F10-1102CF8C590F}"/>
              </a:ext>
            </a:extLst>
          </p:cNvPr>
          <p:cNvSpPr txBox="1"/>
          <p:nvPr/>
        </p:nvSpPr>
        <p:spPr>
          <a:xfrm>
            <a:off x="2914906" y="1572109"/>
            <a:ext cx="824265"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140 [</a:t>
            </a:r>
            <a:r>
              <a:rPr lang="en-US" altLang="ja-JP" sz="1200" dirty="0" err="1">
                <a:latin typeface="Arial" panose="020B0604020202020204" pitchFamily="34" charset="0"/>
                <a:cs typeface="Arial" panose="020B0604020202020204" pitchFamily="34" charset="0"/>
              </a:rPr>
              <a:t>deg</a:t>
            </a:r>
            <a:r>
              <a:rPr lang="en-US" altLang="ja-JP" sz="1200" dirty="0">
                <a:latin typeface="Arial" panose="020B0604020202020204" pitchFamily="34" charset="0"/>
                <a:cs typeface="Arial" panose="020B0604020202020204" pitchFamily="34" charset="0"/>
              </a:rPr>
              <a:t>]</a:t>
            </a:r>
            <a:endParaRPr kumimoji="1" lang="ja-JP" altLang="en-US" sz="1200" i="1" dirty="0">
              <a:latin typeface="Symbol" panose="05050102010706020507" pitchFamily="18" charset="2"/>
              <a:cs typeface="Arial" panose="020B0604020202020204" pitchFamily="34" charset="0"/>
            </a:endParaRPr>
          </a:p>
        </p:txBody>
      </p:sp>
      <p:sp>
        <p:nvSpPr>
          <p:cNvPr id="95" name="テキスト ボックス 94">
            <a:extLst>
              <a:ext uri="{FF2B5EF4-FFF2-40B4-BE49-F238E27FC236}">
                <a16:creationId xmlns:a16="http://schemas.microsoft.com/office/drawing/2014/main" id="{82732733-4883-4E7F-894C-60F85DBA538C}"/>
              </a:ext>
            </a:extLst>
          </p:cNvPr>
          <p:cNvSpPr txBox="1"/>
          <p:nvPr/>
        </p:nvSpPr>
        <p:spPr>
          <a:xfrm>
            <a:off x="2906276" y="2814099"/>
            <a:ext cx="824265"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170 [</a:t>
            </a:r>
            <a:r>
              <a:rPr lang="en-US" altLang="ja-JP" sz="1200" dirty="0" err="1">
                <a:latin typeface="Arial" panose="020B0604020202020204" pitchFamily="34" charset="0"/>
                <a:cs typeface="Arial" panose="020B0604020202020204" pitchFamily="34" charset="0"/>
              </a:rPr>
              <a:t>deg</a:t>
            </a:r>
            <a:r>
              <a:rPr lang="en-US" altLang="ja-JP" sz="1200" dirty="0">
                <a:latin typeface="Arial" panose="020B0604020202020204" pitchFamily="34" charset="0"/>
                <a:cs typeface="Arial" panose="020B0604020202020204" pitchFamily="34" charset="0"/>
              </a:rPr>
              <a:t>]</a:t>
            </a:r>
            <a:endParaRPr kumimoji="1" lang="ja-JP" altLang="en-US" sz="1200" i="1" dirty="0">
              <a:latin typeface="Symbol" panose="05050102010706020507" pitchFamily="18" charset="2"/>
              <a:cs typeface="Arial" panose="020B0604020202020204" pitchFamily="34" charset="0"/>
            </a:endParaRPr>
          </a:p>
        </p:txBody>
      </p:sp>
      <p:sp>
        <p:nvSpPr>
          <p:cNvPr id="96" name="テキスト ボックス 95">
            <a:extLst>
              <a:ext uri="{FF2B5EF4-FFF2-40B4-BE49-F238E27FC236}">
                <a16:creationId xmlns:a16="http://schemas.microsoft.com/office/drawing/2014/main" id="{EA6EBA7A-748A-44C9-AAAF-38F794DA0646}"/>
              </a:ext>
            </a:extLst>
          </p:cNvPr>
          <p:cNvSpPr txBox="1"/>
          <p:nvPr/>
        </p:nvSpPr>
        <p:spPr>
          <a:xfrm>
            <a:off x="2925114" y="4217826"/>
            <a:ext cx="824265"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200 [</a:t>
            </a:r>
            <a:r>
              <a:rPr lang="en-US" altLang="ja-JP" sz="1200" dirty="0" err="1">
                <a:latin typeface="Arial" panose="020B0604020202020204" pitchFamily="34" charset="0"/>
                <a:cs typeface="Arial" panose="020B0604020202020204" pitchFamily="34" charset="0"/>
              </a:rPr>
              <a:t>deg</a:t>
            </a:r>
            <a:r>
              <a:rPr lang="en-US" altLang="ja-JP" sz="1200" dirty="0">
                <a:latin typeface="Arial" panose="020B0604020202020204" pitchFamily="34" charset="0"/>
                <a:cs typeface="Arial" panose="020B0604020202020204" pitchFamily="34" charset="0"/>
              </a:rPr>
              <a:t>]</a:t>
            </a:r>
            <a:endParaRPr kumimoji="1" lang="ja-JP" altLang="en-US" sz="1200" i="1" dirty="0">
              <a:latin typeface="Symbol" panose="05050102010706020507" pitchFamily="18" charset="2"/>
              <a:cs typeface="Arial" panose="020B0604020202020204" pitchFamily="34" charset="0"/>
            </a:endParaRPr>
          </a:p>
        </p:txBody>
      </p:sp>
      <p:cxnSp>
        <p:nvCxnSpPr>
          <p:cNvPr id="97" name="直線コネクタ 96">
            <a:extLst>
              <a:ext uri="{FF2B5EF4-FFF2-40B4-BE49-F238E27FC236}">
                <a16:creationId xmlns:a16="http://schemas.microsoft.com/office/drawing/2014/main" id="{9387E5CC-D131-4D95-85D1-B13C5A8FE54E}"/>
              </a:ext>
            </a:extLst>
          </p:cNvPr>
          <p:cNvCxnSpPr/>
          <p:nvPr/>
        </p:nvCxnSpPr>
        <p:spPr>
          <a:xfrm>
            <a:off x="6419755" y="1473289"/>
            <a:ext cx="370490" cy="3547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9139BA37-02A9-4E42-B605-F36C564275D8}"/>
              </a:ext>
            </a:extLst>
          </p:cNvPr>
          <p:cNvCxnSpPr/>
          <p:nvPr/>
        </p:nvCxnSpPr>
        <p:spPr>
          <a:xfrm>
            <a:off x="6230569" y="3885413"/>
            <a:ext cx="362607" cy="315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4F5AEFD5-C0C6-4223-AA6F-5F833A858DFA}"/>
              </a:ext>
            </a:extLst>
          </p:cNvPr>
          <p:cNvCxnSpPr/>
          <p:nvPr/>
        </p:nvCxnSpPr>
        <p:spPr>
          <a:xfrm>
            <a:off x="6230569" y="2781827"/>
            <a:ext cx="2522483" cy="122971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5A208D87-D64F-4662-B408-5364AF0F231E}"/>
              </a:ext>
            </a:extLst>
          </p:cNvPr>
          <p:cNvSpPr txBox="1"/>
          <p:nvPr/>
        </p:nvSpPr>
        <p:spPr>
          <a:xfrm>
            <a:off x="5852361" y="1552104"/>
            <a:ext cx="824265"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140 [</a:t>
            </a:r>
            <a:r>
              <a:rPr lang="en-US" altLang="ja-JP" sz="1200" dirty="0" err="1">
                <a:latin typeface="Arial" panose="020B0604020202020204" pitchFamily="34" charset="0"/>
                <a:cs typeface="Arial" panose="020B0604020202020204" pitchFamily="34" charset="0"/>
              </a:rPr>
              <a:t>deg</a:t>
            </a:r>
            <a:r>
              <a:rPr lang="en-US" altLang="ja-JP" sz="1200" dirty="0">
                <a:latin typeface="Arial" panose="020B0604020202020204" pitchFamily="34" charset="0"/>
                <a:cs typeface="Arial" panose="020B0604020202020204" pitchFamily="34" charset="0"/>
              </a:rPr>
              <a:t>]</a:t>
            </a:r>
            <a:endParaRPr kumimoji="1" lang="ja-JP" altLang="en-US" sz="1200" i="1" dirty="0">
              <a:latin typeface="Symbol" panose="05050102010706020507" pitchFamily="18" charset="2"/>
              <a:cs typeface="Arial" panose="020B0604020202020204" pitchFamily="34" charset="0"/>
            </a:endParaRPr>
          </a:p>
        </p:txBody>
      </p:sp>
      <p:sp>
        <p:nvSpPr>
          <p:cNvPr id="101" name="テキスト ボックス 100">
            <a:extLst>
              <a:ext uri="{FF2B5EF4-FFF2-40B4-BE49-F238E27FC236}">
                <a16:creationId xmlns:a16="http://schemas.microsoft.com/office/drawing/2014/main" id="{3BB0F3DC-A90F-43AB-9691-62BF55AB728A}"/>
              </a:ext>
            </a:extLst>
          </p:cNvPr>
          <p:cNvSpPr txBox="1"/>
          <p:nvPr/>
        </p:nvSpPr>
        <p:spPr>
          <a:xfrm>
            <a:off x="5827966" y="2888688"/>
            <a:ext cx="824265"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155 [</a:t>
            </a:r>
            <a:r>
              <a:rPr lang="en-US" altLang="ja-JP" sz="1200" dirty="0" err="1">
                <a:latin typeface="Arial" panose="020B0604020202020204" pitchFamily="34" charset="0"/>
                <a:cs typeface="Arial" panose="020B0604020202020204" pitchFamily="34" charset="0"/>
              </a:rPr>
              <a:t>deg</a:t>
            </a:r>
            <a:r>
              <a:rPr lang="en-US" altLang="ja-JP" sz="1200" dirty="0">
                <a:latin typeface="Arial" panose="020B0604020202020204" pitchFamily="34" charset="0"/>
                <a:cs typeface="Arial" panose="020B0604020202020204" pitchFamily="34" charset="0"/>
              </a:rPr>
              <a:t>]</a:t>
            </a:r>
            <a:endParaRPr kumimoji="1" lang="ja-JP" altLang="en-US" sz="1200" i="1" dirty="0">
              <a:latin typeface="Symbol" panose="05050102010706020507" pitchFamily="18" charset="2"/>
              <a:cs typeface="Arial" panose="020B0604020202020204" pitchFamily="34" charset="0"/>
            </a:endParaRPr>
          </a:p>
        </p:txBody>
      </p:sp>
      <p:sp>
        <p:nvSpPr>
          <p:cNvPr id="102" name="テキスト ボックス 101">
            <a:extLst>
              <a:ext uri="{FF2B5EF4-FFF2-40B4-BE49-F238E27FC236}">
                <a16:creationId xmlns:a16="http://schemas.microsoft.com/office/drawing/2014/main" id="{80D3D989-1FB9-468C-826F-6F796A2951E6}"/>
              </a:ext>
            </a:extLst>
          </p:cNvPr>
          <p:cNvSpPr txBox="1"/>
          <p:nvPr/>
        </p:nvSpPr>
        <p:spPr>
          <a:xfrm>
            <a:off x="5823156" y="3890394"/>
            <a:ext cx="824265"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170 [</a:t>
            </a:r>
            <a:r>
              <a:rPr lang="en-US" altLang="ja-JP" sz="1200" dirty="0" err="1">
                <a:latin typeface="Arial" panose="020B0604020202020204" pitchFamily="34" charset="0"/>
                <a:cs typeface="Arial" panose="020B0604020202020204" pitchFamily="34" charset="0"/>
              </a:rPr>
              <a:t>deg</a:t>
            </a:r>
            <a:r>
              <a:rPr lang="en-US" altLang="ja-JP" sz="1200" dirty="0">
                <a:latin typeface="Arial" panose="020B0604020202020204" pitchFamily="34" charset="0"/>
                <a:cs typeface="Arial" panose="020B0604020202020204" pitchFamily="34" charset="0"/>
              </a:rPr>
              <a:t>]</a:t>
            </a:r>
            <a:endParaRPr kumimoji="1" lang="ja-JP" altLang="en-US" sz="1200" i="1" dirty="0">
              <a:latin typeface="Symbol" panose="05050102010706020507" pitchFamily="18" charset="2"/>
              <a:cs typeface="Arial" panose="020B0604020202020204" pitchFamily="34" charset="0"/>
            </a:endParaRPr>
          </a:p>
        </p:txBody>
      </p:sp>
      <p:sp>
        <p:nvSpPr>
          <p:cNvPr id="4" name="テキスト ボックス 3">
            <a:extLst>
              <a:ext uri="{FF2B5EF4-FFF2-40B4-BE49-F238E27FC236}">
                <a16:creationId xmlns:a16="http://schemas.microsoft.com/office/drawing/2014/main" id="{B58ED8DB-96CD-4992-A93D-268D26EEB4BC}"/>
              </a:ext>
            </a:extLst>
          </p:cNvPr>
          <p:cNvSpPr txBox="1"/>
          <p:nvPr/>
        </p:nvSpPr>
        <p:spPr>
          <a:xfrm>
            <a:off x="5596612" y="4931876"/>
            <a:ext cx="1351652" cy="369332"/>
          </a:xfrm>
          <a:prstGeom prst="rect">
            <a:avLst/>
          </a:prstGeom>
          <a:noFill/>
        </p:spPr>
        <p:txBody>
          <a:bodyPr wrap="none" rtlCol="0">
            <a:spAutoFit/>
          </a:bodyPr>
          <a:lstStyle/>
          <a:p>
            <a:r>
              <a:rPr kumimoji="1" lang="en-US" altLang="ja-JP" dirty="0"/>
              <a:t>Dichromats</a:t>
            </a:r>
            <a:endParaRPr kumimoji="1" lang="ja-JP" altLang="en-US" dirty="0"/>
          </a:p>
        </p:txBody>
      </p:sp>
      <p:sp>
        <p:nvSpPr>
          <p:cNvPr id="5" name="テキスト ボックス 4">
            <a:extLst>
              <a:ext uri="{FF2B5EF4-FFF2-40B4-BE49-F238E27FC236}">
                <a16:creationId xmlns:a16="http://schemas.microsoft.com/office/drawing/2014/main" id="{AE0BADD9-4F67-4AA7-B7D4-74F55A5B583E}"/>
              </a:ext>
            </a:extLst>
          </p:cNvPr>
          <p:cNvSpPr txBox="1"/>
          <p:nvPr/>
        </p:nvSpPr>
        <p:spPr>
          <a:xfrm>
            <a:off x="3131840" y="908720"/>
            <a:ext cx="3236784" cy="369332"/>
          </a:xfrm>
          <a:prstGeom prst="rect">
            <a:avLst/>
          </a:prstGeom>
          <a:noFill/>
        </p:spPr>
        <p:txBody>
          <a:bodyPr wrap="none" rtlCol="0">
            <a:spAutoFit/>
          </a:bodyPr>
          <a:lstStyle/>
          <a:p>
            <a:r>
              <a:rPr kumimoji="1" lang="en-US" altLang="ja-JP" dirty="0"/>
              <a:t>Definition of hue angle by [19</a:t>
            </a:r>
            <a:r>
              <a:rPr lang="en-US" altLang="ja-JP" dirty="0"/>
              <a:t>]</a:t>
            </a:r>
            <a:endParaRPr kumimoji="1" lang="ja-JP" altLang="en-US" dirty="0"/>
          </a:p>
        </p:txBody>
      </p:sp>
      <p:sp>
        <p:nvSpPr>
          <p:cNvPr id="3" name="テキスト ボックス 2">
            <a:extLst>
              <a:ext uri="{FF2B5EF4-FFF2-40B4-BE49-F238E27FC236}">
                <a16:creationId xmlns:a16="http://schemas.microsoft.com/office/drawing/2014/main" id="{862B8D72-FBC1-4B31-B8B2-2CF069F143C4}"/>
              </a:ext>
            </a:extLst>
          </p:cNvPr>
          <p:cNvSpPr txBox="1"/>
          <p:nvPr/>
        </p:nvSpPr>
        <p:spPr>
          <a:xfrm>
            <a:off x="6361210" y="548680"/>
            <a:ext cx="2531270" cy="276999"/>
          </a:xfrm>
          <a:prstGeom prst="rect">
            <a:avLst/>
          </a:prstGeom>
          <a:noFill/>
        </p:spPr>
        <p:txBody>
          <a:bodyPr wrap="none" rtlCol="0">
            <a:spAutoFit/>
          </a:bodyPr>
          <a:lstStyle/>
          <a:p>
            <a:r>
              <a:rPr lang="en-US" altLang="ja-JP" sz="1200" dirty="0"/>
              <a:t>[19] 10.1142/S0219467819500165</a:t>
            </a:r>
            <a:endParaRPr kumimoji="1" lang="ja-JP" altLang="en-US" sz="1200" dirty="0"/>
          </a:p>
        </p:txBody>
      </p:sp>
    </p:spTree>
    <p:extLst>
      <p:ext uri="{BB962C8B-B14F-4D97-AF65-F5344CB8AC3E}">
        <p14:creationId xmlns:p14="http://schemas.microsoft.com/office/powerpoint/2010/main" val="191418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コンテンツ プレースホルダー 3">
            <a:extLst>
              <a:ext uri="{FF2B5EF4-FFF2-40B4-BE49-F238E27FC236}">
                <a16:creationId xmlns:a16="http://schemas.microsoft.com/office/drawing/2014/main" id="{D1988D23-1C16-45B2-B0FD-E297D2D0B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4864"/>
            <a:ext cx="2880320" cy="2880320"/>
          </a:xfrm>
          <a:prstGeom prst="rect">
            <a:avLst/>
          </a:prstGeom>
        </p:spPr>
      </p:pic>
      <p:cxnSp>
        <p:nvCxnSpPr>
          <p:cNvPr id="31" name="直線矢印コネクタ 30">
            <a:extLst>
              <a:ext uri="{FF2B5EF4-FFF2-40B4-BE49-F238E27FC236}">
                <a16:creationId xmlns:a16="http://schemas.microsoft.com/office/drawing/2014/main" id="{B3FD7914-9C71-46EE-939A-B2B8773CE621}"/>
              </a:ext>
            </a:extLst>
          </p:cNvPr>
          <p:cNvCxnSpPr>
            <a:cxnSpLocks/>
          </p:cNvCxnSpPr>
          <p:nvPr/>
        </p:nvCxnSpPr>
        <p:spPr>
          <a:xfrm flipV="1">
            <a:off x="1115616" y="3573016"/>
            <a:ext cx="432048" cy="5040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直線矢印コネクタ 31">
            <a:extLst>
              <a:ext uri="{FF2B5EF4-FFF2-40B4-BE49-F238E27FC236}">
                <a16:creationId xmlns:a16="http://schemas.microsoft.com/office/drawing/2014/main" id="{88FF1C1A-6720-4CC4-8A40-766FDEF69827}"/>
              </a:ext>
            </a:extLst>
          </p:cNvPr>
          <p:cNvCxnSpPr>
            <a:cxnSpLocks/>
          </p:cNvCxnSpPr>
          <p:nvPr/>
        </p:nvCxnSpPr>
        <p:spPr>
          <a:xfrm>
            <a:off x="1115616" y="4077072"/>
            <a:ext cx="1224136" cy="2160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円弧 32">
            <a:extLst>
              <a:ext uri="{FF2B5EF4-FFF2-40B4-BE49-F238E27FC236}">
                <a16:creationId xmlns:a16="http://schemas.microsoft.com/office/drawing/2014/main" id="{FF2FCD4F-CAB0-4670-9666-31FC1C041ED1}"/>
              </a:ext>
            </a:extLst>
          </p:cNvPr>
          <p:cNvSpPr/>
          <p:nvPr/>
        </p:nvSpPr>
        <p:spPr>
          <a:xfrm>
            <a:off x="683568" y="3645024"/>
            <a:ext cx="879231" cy="858129"/>
          </a:xfrm>
          <a:prstGeom prst="arc">
            <a:avLst>
              <a:gd name="adj1" fmla="val 14694965"/>
              <a:gd name="adj2" fmla="val 511084"/>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54" name="直線矢印コネクタ 53">
            <a:extLst>
              <a:ext uri="{FF2B5EF4-FFF2-40B4-BE49-F238E27FC236}">
                <a16:creationId xmlns:a16="http://schemas.microsoft.com/office/drawing/2014/main" id="{014D63DE-9476-4CBF-982D-E4D1998740DD}"/>
              </a:ext>
            </a:extLst>
          </p:cNvPr>
          <p:cNvCxnSpPr>
            <a:cxnSpLocks/>
          </p:cNvCxnSpPr>
          <p:nvPr/>
        </p:nvCxnSpPr>
        <p:spPr>
          <a:xfrm flipH="1" flipV="1">
            <a:off x="467544" y="2708920"/>
            <a:ext cx="648074" cy="13681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テキスト ボックス 27">
            <a:extLst>
              <a:ext uri="{FF2B5EF4-FFF2-40B4-BE49-F238E27FC236}">
                <a16:creationId xmlns:a16="http://schemas.microsoft.com/office/drawing/2014/main" id="{2B53348C-9479-4242-A013-19DBAD972E2E}"/>
              </a:ext>
            </a:extLst>
          </p:cNvPr>
          <p:cNvSpPr txBox="1"/>
          <p:nvPr/>
        </p:nvSpPr>
        <p:spPr>
          <a:xfrm>
            <a:off x="5766507" y="1207608"/>
            <a:ext cx="591829" cy="338554"/>
          </a:xfrm>
          <a:prstGeom prst="rect">
            <a:avLst/>
          </a:prstGeom>
          <a:noFill/>
        </p:spPr>
        <p:txBody>
          <a:bodyPr wrap="none" rtlCol="0">
            <a:spAutoFit/>
          </a:bodyPr>
          <a:lstStyle/>
          <a:p>
            <a:pPr algn="ctr"/>
            <a:r>
              <a:rPr kumimoji="1" lang="en-US" altLang="ja-JP" sz="1600" b="1" dirty="0">
                <a:latin typeface="+mj-lt"/>
                <a:cs typeface="Arial" panose="020B0604020202020204" pitchFamily="34" charset="0"/>
              </a:rPr>
              <a:t>a</a:t>
            </a:r>
            <a:r>
              <a:rPr kumimoji="1" lang="en-US" altLang="ja-JP" sz="1600" dirty="0">
                <a:latin typeface="+mj-lt"/>
                <a:cs typeface="Arial" panose="020B0604020202020204" pitchFamily="34" charset="0"/>
              </a:rPr>
              <a:t>(</a:t>
            </a:r>
            <a:r>
              <a:rPr kumimoji="1" lang="en-US" altLang="ja-JP" sz="1600" i="1" dirty="0" err="1">
                <a:latin typeface="+mj-lt"/>
                <a:cs typeface="Arial" panose="020B0604020202020204" pitchFamily="34" charset="0"/>
              </a:rPr>
              <a:t>j</a:t>
            </a:r>
            <a:r>
              <a:rPr kumimoji="1" lang="en-US" altLang="ja-JP" sz="1600" dirty="0" err="1">
                <a:latin typeface="+mj-lt"/>
                <a:cs typeface="Arial" panose="020B0604020202020204" pitchFamily="34" charset="0"/>
              </a:rPr>
              <a:t>,</a:t>
            </a:r>
            <a:r>
              <a:rPr kumimoji="1" lang="en-US" altLang="ja-JP" sz="1600" i="1" dirty="0" err="1">
                <a:latin typeface="+mj-lt"/>
                <a:cs typeface="Arial" panose="020B0604020202020204" pitchFamily="34" charset="0"/>
              </a:rPr>
              <a:t>i</a:t>
            </a:r>
            <a:r>
              <a:rPr kumimoji="1" lang="en-US" altLang="ja-JP" sz="1600" dirty="0">
                <a:latin typeface="+mj-lt"/>
                <a:cs typeface="Arial" panose="020B0604020202020204" pitchFamily="34" charset="0"/>
              </a:rPr>
              <a:t>)</a:t>
            </a:r>
            <a:endParaRPr kumimoji="1" lang="ja-JP" altLang="en-US" sz="1600" i="1" dirty="0">
              <a:latin typeface="+mj-lt"/>
              <a:cs typeface="Arial" panose="020B0604020202020204" pitchFamily="34" charset="0"/>
            </a:endParaRPr>
          </a:p>
        </p:txBody>
      </p:sp>
      <p:cxnSp>
        <p:nvCxnSpPr>
          <p:cNvPr id="29" name="直線矢印コネクタ 28">
            <a:extLst>
              <a:ext uri="{FF2B5EF4-FFF2-40B4-BE49-F238E27FC236}">
                <a16:creationId xmlns:a16="http://schemas.microsoft.com/office/drawing/2014/main" id="{6DBEBEC5-9A4E-454A-9FC7-5B584DB73341}"/>
              </a:ext>
            </a:extLst>
          </p:cNvPr>
          <p:cNvCxnSpPr/>
          <p:nvPr/>
        </p:nvCxnSpPr>
        <p:spPr>
          <a:xfrm flipV="1">
            <a:off x="7325882" y="839331"/>
            <a:ext cx="420897" cy="13655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145F8680-BC19-437C-AFE6-ED20A885E7A9}"/>
              </a:ext>
            </a:extLst>
          </p:cNvPr>
          <p:cNvCxnSpPr/>
          <p:nvPr/>
        </p:nvCxnSpPr>
        <p:spPr>
          <a:xfrm flipH="1" flipV="1">
            <a:off x="6274029" y="1235841"/>
            <a:ext cx="1051853" cy="9690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フリーフォーム 13">
            <a:extLst>
              <a:ext uri="{FF2B5EF4-FFF2-40B4-BE49-F238E27FC236}">
                <a16:creationId xmlns:a16="http://schemas.microsoft.com/office/drawing/2014/main" id="{6DADC5C2-B9CC-4AC4-8CBA-D2FC0DF23D93}"/>
              </a:ext>
            </a:extLst>
          </p:cNvPr>
          <p:cNvSpPr/>
          <p:nvPr/>
        </p:nvSpPr>
        <p:spPr>
          <a:xfrm>
            <a:off x="6905207" y="1605410"/>
            <a:ext cx="590719" cy="213057"/>
          </a:xfrm>
          <a:custGeom>
            <a:avLst/>
            <a:gdLst>
              <a:gd name="connsiteX0" fmla="*/ 590719 w 590719"/>
              <a:gd name="connsiteY0" fmla="*/ 0 h 194209"/>
              <a:gd name="connsiteX1" fmla="*/ 0 w 590719"/>
              <a:gd name="connsiteY1" fmla="*/ 194209 h 194209"/>
              <a:gd name="connsiteX0" fmla="*/ 590719 w 590719"/>
              <a:gd name="connsiteY0" fmla="*/ 0 h 194209"/>
              <a:gd name="connsiteX1" fmla="*/ 0 w 590719"/>
              <a:gd name="connsiteY1" fmla="*/ 194209 h 194209"/>
              <a:gd name="connsiteX0" fmla="*/ 590719 w 590719"/>
              <a:gd name="connsiteY0" fmla="*/ 14920 h 209129"/>
              <a:gd name="connsiteX1" fmla="*/ 0 w 590719"/>
              <a:gd name="connsiteY1" fmla="*/ 209129 h 209129"/>
              <a:gd name="connsiteX0" fmla="*/ 590719 w 590719"/>
              <a:gd name="connsiteY0" fmla="*/ 18848 h 213057"/>
              <a:gd name="connsiteX1" fmla="*/ 0 w 590719"/>
              <a:gd name="connsiteY1" fmla="*/ 213057 h 213057"/>
            </a:gdLst>
            <a:ahLst/>
            <a:cxnLst>
              <a:cxn ang="0">
                <a:pos x="connsiteX0" y="connsiteY0"/>
              </a:cxn>
              <a:cxn ang="0">
                <a:pos x="connsiteX1" y="connsiteY1"/>
              </a:cxn>
            </a:cxnLst>
            <a:rect l="l" t="t" r="r" b="b"/>
            <a:pathLst>
              <a:path w="590719" h="213057">
                <a:moveTo>
                  <a:pt x="590719" y="18848"/>
                </a:moveTo>
                <a:cubicBezTo>
                  <a:pt x="377629" y="-37797"/>
                  <a:pt x="132170" y="35032"/>
                  <a:pt x="0" y="213057"/>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6B50AA13-B3AD-4151-9A76-DE7C0B9E1861}"/>
              </a:ext>
            </a:extLst>
          </p:cNvPr>
          <p:cNvSpPr txBox="1"/>
          <p:nvPr/>
        </p:nvSpPr>
        <p:spPr>
          <a:xfrm>
            <a:off x="7776342" y="709345"/>
            <a:ext cx="1188146" cy="338554"/>
          </a:xfrm>
          <a:prstGeom prst="rect">
            <a:avLst/>
          </a:prstGeom>
          <a:noFill/>
        </p:spPr>
        <p:txBody>
          <a:bodyPr wrap="none" rtlCol="0">
            <a:spAutoFit/>
          </a:bodyPr>
          <a:lstStyle/>
          <a:p>
            <a:pPr algn="ctr"/>
            <a:r>
              <a:rPr kumimoji="1" lang="en-US" altLang="ja-JP" sz="1600" b="1" dirty="0">
                <a:latin typeface="+mj-lt"/>
                <a:cs typeface="Arial" panose="020B0604020202020204" pitchFamily="34" charset="0"/>
              </a:rPr>
              <a:t>a</a:t>
            </a:r>
            <a:r>
              <a:rPr kumimoji="1" lang="en-US" altLang="ja-JP" sz="1600" dirty="0">
                <a:latin typeface="+mj-lt"/>
                <a:cs typeface="Arial" panose="020B0604020202020204" pitchFamily="34" charset="0"/>
              </a:rPr>
              <a:t>(</a:t>
            </a:r>
            <a:r>
              <a:rPr kumimoji="1" lang="en-US" altLang="ja-JP" sz="1600" i="1" dirty="0" err="1">
                <a:latin typeface="+mj-lt"/>
                <a:cs typeface="Arial" panose="020B0604020202020204" pitchFamily="34" charset="0"/>
              </a:rPr>
              <a:t>j</a:t>
            </a:r>
            <a:r>
              <a:rPr kumimoji="1" lang="en-US" altLang="ja-JP" sz="1600" dirty="0" err="1">
                <a:latin typeface="+mj-lt"/>
                <a:cs typeface="Arial" panose="020B0604020202020204" pitchFamily="34" charset="0"/>
              </a:rPr>
              <a:t>+</a:t>
            </a:r>
            <a:r>
              <a:rPr kumimoji="1" lang="en-US" altLang="ja-JP" sz="1600" dirty="0" err="1">
                <a:latin typeface="Symbol" panose="05050102010706020507" pitchFamily="18" charset="2"/>
                <a:cs typeface="Arial" panose="020B0604020202020204" pitchFamily="34" charset="0"/>
              </a:rPr>
              <a:t>D</a:t>
            </a:r>
            <a:r>
              <a:rPr kumimoji="1" lang="en-US" altLang="ja-JP" sz="1600" i="1" dirty="0" err="1">
                <a:latin typeface="+mj-lt"/>
                <a:cs typeface="Arial" panose="020B0604020202020204" pitchFamily="34" charset="0"/>
              </a:rPr>
              <a:t>j</a:t>
            </a:r>
            <a:r>
              <a:rPr kumimoji="1" lang="en-US" altLang="ja-JP" sz="1600" dirty="0" err="1">
                <a:latin typeface="+mj-lt"/>
                <a:cs typeface="Arial" panose="020B0604020202020204" pitchFamily="34" charset="0"/>
              </a:rPr>
              <a:t>,</a:t>
            </a:r>
            <a:r>
              <a:rPr kumimoji="1" lang="en-US" altLang="ja-JP" sz="1600" i="1" dirty="0" err="1">
                <a:latin typeface="+mj-lt"/>
                <a:cs typeface="Arial" panose="020B0604020202020204" pitchFamily="34" charset="0"/>
              </a:rPr>
              <a:t>i</a:t>
            </a:r>
            <a:r>
              <a:rPr kumimoji="1" lang="en-US" altLang="ja-JP" sz="1600" dirty="0" err="1">
                <a:latin typeface="+mj-lt"/>
                <a:cs typeface="Arial" panose="020B0604020202020204" pitchFamily="34" charset="0"/>
              </a:rPr>
              <a:t>+</a:t>
            </a:r>
            <a:r>
              <a:rPr kumimoji="1" lang="en-US" altLang="ja-JP" sz="1600" dirty="0" err="1">
                <a:latin typeface="Symbol" panose="05050102010706020507" pitchFamily="18" charset="2"/>
                <a:cs typeface="Arial" panose="020B0604020202020204" pitchFamily="34" charset="0"/>
              </a:rPr>
              <a:t>D</a:t>
            </a:r>
            <a:r>
              <a:rPr kumimoji="1" lang="en-US" altLang="ja-JP" sz="1600" i="1" dirty="0" err="1">
                <a:latin typeface="+mj-lt"/>
                <a:cs typeface="Arial" panose="020B0604020202020204" pitchFamily="34" charset="0"/>
              </a:rPr>
              <a:t>i</a:t>
            </a:r>
            <a:r>
              <a:rPr kumimoji="1" lang="en-US" altLang="ja-JP" sz="1600" dirty="0">
                <a:latin typeface="+mj-lt"/>
                <a:cs typeface="Arial" panose="020B0604020202020204" pitchFamily="34" charset="0"/>
              </a:rPr>
              <a:t>)</a:t>
            </a:r>
            <a:endParaRPr kumimoji="1" lang="ja-JP" altLang="en-US" sz="1600" i="1" dirty="0">
              <a:latin typeface="+mj-lt"/>
              <a:cs typeface="Arial" panose="020B0604020202020204" pitchFamily="34" charset="0"/>
            </a:endParaRPr>
          </a:p>
        </p:txBody>
      </p:sp>
      <p:sp>
        <p:nvSpPr>
          <p:cNvPr id="55" name="テキスト ボックス 54">
            <a:extLst>
              <a:ext uri="{FF2B5EF4-FFF2-40B4-BE49-F238E27FC236}">
                <a16:creationId xmlns:a16="http://schemas.microsoft.com/office/drawing/2014/main" id="{BFACA652-B211-455A-8627-386EE6AA689A}"/>
              </a:ext>
            </a:extLst>
          </p:cNvPr>
          <p:cNvSpPr txBox="1"/>
          <p:nvPr/>
        </p:nvSpPr>
        <p:spPr>
          <a:xfrm>
            <a:off x="6269130" y="826701"/>
            <a:ext cx="1340432" cy="338554"/>
          </a:xfrm>
          <a:prstGeom prst="rect">
            <a:avLst/>
          </a:prstGeom>
          <a:noFill/>
        </p:spPr>
        <p:txBody>
          <a:bodyPr wrap="none" rtlCol="0">
            <a:spAutoFit/>
          </a:bodyPr>
          <a:lstStyle/>
          <a:p>
            <a:pPr algn="ctr"/>
            <a:r>
              <a:rPr kumimoji="1" lang="en-US" altLang="ja-JP" sz="1600" dirty="0">
                <a:latin typeface="Symbol" panose="05050102010706020507" pitchFamily="18" charset="2"/>
                <a:cs typeface="Arial" panose="020B0604020202020204" pitchFamily="34" charset="0"/>
              </a:rPr>
              <a:t>D</a:t>
            </a:r>
            <a:r>
              <a:rPr kumimoji="1" lang="en-US" altLang="ja-JP" sz="1600" i="1" dirty="0">
                <a:latin typeface="Symbol" panose="05050102010706020507" pitchFamily="18" charset="2"/>
                <a:cs typeface="Arial" panose="020B0604020202020204" pitchFamily="34" charset="0"/>
              </a:rPr>
              <a:t>a</a:t>
            </a:r>
            <a:r>
              <a:rPr kumimoji="1" lang="en-US" altLang="ja-JP" sz="1600" dirty="0">
                <a:latin typeface="+mj-lt"/>
                <a:cs typeface="Arial" panose="020B0604020202020204" pitchFamily="34" charset="0"/>
              </a:rPr>
              <a:t>(</a:t>
            </a:r>
            <a:r>
              <a:rPr kumimoji="1" lang="en-US" altLang="ja-JP" sz="1600" i="1" dirty="0" err="1">
                <a:latin typeface="+mj-lt"/>
                <a:cs typeface="Arial" panose="020B0604020202020204" pitchFamily="34" charset="0"/>
              </a:rPr>
              <a:t>j</a:t>
            </a:r>
            <a:r>
              <a:rPr kumimoji="1" lang="en-US" altLang="ja-JP" sz="1600" dirty="0" err="1">
                <a:latin typeface="+mj-lt"/>
                <a:cs typeface="Arial" panose="020B0604020202020204" pitchFamily="34" charset="0"/>
              </a:rPr>
              <a:t>+</a:t>
            </a:r>
            <a:r>
              <a:rPr kumimoji="1" lang="en-US" altLang="ja-JP" sz="1600" dirty="0" err="1">
                <a:latin typeface="Symbol" panose="05050102010706020507" pitchFamily="18" charset="2"/>
                <a:cs typeface="Arial" panose="020B0604020202020204" pitchFamily="34" charset="0"/>
              </a:rPr>
              <a:t>D</a:t>
            </a:r>
            <a:r>
              <a:rPr kumimoji="1" lang="en-US" altLang="ja-JP" sz="1600" i="1" dirty="0" err="1">
                <a:latin typeface="+mj-lt"/>
                <a:cs typeface="Arial" panose="020B0604020202020204" pitchFamily="34" charset="0"/>
              </a:rPr>
              <a:t>j</a:t>
            </a:r>
            <a:r>
              <a:rPr kumimoji="1" lang="en-US" altLang="ja-JP" sz="1600" dirty="0" err="1">
                <a:latin typeface="+mj-lt"/>
                <a:cs typeface="Arial" panose="020B0604020202020204" pitchFamily="34" charset="0"/>
              </a:rPr>
              <a:t>,</a:t>
            </a:r>
            <a:r>
              <a:rPr kumimoji="1" lang="en-US" altLang="ja-JP" sz="1600" i="1" dirty="0" err="1">
                <a:latin typeface="+mj-lt"/>
                <a:cs typeface="Arial" panose="020B0604020202020204" pitchFamily="34" charset="0"/>
              </a:rPr>
              <a:t>i</a:t>
            </a:r>
            <a:r>
              <a:rPr kumimoji="1" lang="en-US" altLang="ja-JP" sz="1600" dirty="0" err="1">
                <a:latin typeface="+mj-lt"/>
                <a:cs typeface="Arial" panose="020B0604020202020204" pitchFamily="34" charset="0"/>
              </a:rPr>
              <a:t>+</a:t>
            </a:r>
            <a:r>
              <a:rPr kumimoji="1" lang="en-US" altLang="ja-JP" sz="1600" dirty="0" err="1">
                <a:latin typeface="Symbol" panose="05050102010706020507" pitchFamily="18" charset="2"/>
                <a:cs typeface="Arial" panose="020B0604020202020204" pitchFamily="34" charset="0"/>
              </a:rPr>
              <a:t>D</a:t>
            </a:r>
            <a:r>
              <a:rPr kumimoji="1" lang="en-US" altLang="ja-JP" sz="1600" i="1" dirty="0" err="1">
                <a:latin typeface="+mj-lt"/>
                <a:cs typeface="Arial" panose="020B0604020202020204" pitchFamily="34" charset="0"/>
              </a:rPr>
              <a:t>i</a:t>
            </a:r>
            <a:r>
              <a:rPr kumimoji="1" lang="en-US" altLang="ja-JP" sz="1600" dirty="0">
                <a:latin typeface="+mj-lt"/>
                <a:cs typeface="Arial" panose="020B0604020202020204" pitchFamily="34" charset="0"/>
              </a:rPr>
              <a:t>)</a:t>
            </a:r>
            <a:endParaRPr kumimoji="1" lang="ja-JP" altLang="en-US" sz="1600" dirty="0">
              <a:latin typeface="+mj-lt"/>
              <a:cs typeface="Arial" panose="020B0604020202020204" pitchFamily="34" charset="0"/>
            </a:endParaRPr>
          </a:p>
        </p:txBody>
      </p:sp>
      <p:sp>
        <p:nvSpPr>
          <p:cNvPr id="57" name="テキスト ボックス 56">
            <a:extLst>
              <a:ext uri="{FF2B5EF4-FFF2-40B4-BE49-F238E27FC236}">
                <a16:creationId xmlns:a16="http://schemas.microsoft.com/office/drawing/2014/main" id="{AD66BD50-CB53-4512-BFD2-9B3804D014F7}"/>
              </a:ext>
            </a:extLst>
          </p:cNvPr>
          <p:cNvSpPr txBox="1"/>
          <p:nvPr/>
        </p:nvSpPr>
        <p:spPr>
          <a:xfrm>
            <a:off x="5767482" y="1144137"/>
            <a:ext cx="280846" cy="338554"/>
          </a:xfrm>
          <a:prstGeom prst="rect">
            <a:avLst/>
          </a:prstGeom>
          <a:noFill/>
        </p:spPr>
        <p:txBody>
          <a:bodyPr wrap="none" rtlCol="0">
            <a:spAutoFit/>
          </a:bodyPr>
          <a:lstStyle/>
          <a:p>
            <a:pPr algn="ctr"/>
            <a:r>
              <a:rPr kumimoji="1" lang="en-US" altLang="ja-JP" sz="1600" dirty="0">
                <a:latin typeface="+mj-lt"/>
                <a:cs typeface="Arial" panose="020B0604020202020204" pitchFamily="34" charset="0"/>
              </a:rPr>
              <a:t>^</a:t>
            </a:r>
            <a:endParaRPr kumimoji="1" lang="ja-JP" altLang="en-US" sz="1600" i="1" dirty="0">
              <a:latin typeface="+mj-lt"/>
              <a:cs typeface="Arial" panose="020B0604020202020204" pitchFamily="34" charset="0"/>
            </a:endParaRPr>
          </a:p>
        </p:txBody>
      </p:sp>
      <p:sp>
        <p:nvSpPr>
          <p:cNvPr id="58" name="テキスト ボックス 57">
            <a:extLst>
              <a:ext uri="{FF2B5EF4-FFF2-40B4-BE49-F238E27FC236}">
                <a16:creationId xmlns:a16="http://schemas.microsoft.com/office/drawing/2014/main" id="{BE7FB841-0D1C-496A-A346-03E1B93E811D}"/>
              </a:ext>
            </a:extLst>
          </p:cNvPr>
          <p:cNvSpPr txBox="1"/>
          <p:nvPr/>
        </p:nvSpPr>
        <p:spPr>
          <a:xfrm>
            <a:off x="7771349" y="646522"/>
            <a:ext cx="280846" cy="338554"/>
          </a:xfrm>
          <a:prstGeom prst="rect">
            <a:avLst/>
          </a:prstGeom>
          <a:noFill/>
        </p:spPr>
        <p:txBody>
          <a:bodyPr wrap="none" rtlCol="0">
            <a:spAutoFit/>
          </a:bodyPr>
          <a:lstStyle/>
          <a:p>
            <a:pPr algn="ctr"/>
            <a:r>
              <a:rPr kumimoji="1" lang="en-US" altLang="ja-JP" sz="1600" dirty="0">
                <a:latin typeface="+mj-lt"/>
                <a:cs typeface="Arial" panose="020B0604020202020204" pitchFamily="34" charset="0"/>
              </a:rPr>
              <a:t>^</a:t>
            </a:r>
            <a:endParaRPr kumimoji="1" lang="ja-JP" altLang="en-US" sz="1600" i="1" dirty="0">
              <a:latin typeface="+mj-lt"/>
              <a:cs typeface="Arial" panose="020B0604020202020204" pitchFamily="34" charset="0"/>
            </a:endParaRPr>
          </a:p>
        </p:txBody>
      </p:sp>
      <p:sp>
        <p:nvSpPr>
          <p:cNvPr id="59" name="テキスト ボックス 58">
            <a:extLst>
              <a:ext uri="{FF2B5EF4-FFF2-40B4-BE49-F238E27FC236}">
                <a16:creationId xmlns:a16="http://schemas.microsoft.com/office/drawing/2014/main" id="{D09A707D-F237-422E-AE2D-56B6A2FDEC13}"/>
              </a:ext>
            </a:extLst>
          </p:cNvPr>
          <p:cNvSpPr txBox="1"/>
          <p:nvPr/>
        </p:nvSpPr>
        <p:spPr>
          <a:xfrm>
            <a:off x="2267744" y="692696"/>
            <a:ext cx="1407758" cy="369332"/>
          </a:xfrm>
          <a:prstGeom prst="rect">
            <a:avLst/>
          </a:prstGeom>
          <a:noFill/>
        </p:spPr>
        <p:txBody>
          <a:bodyPr wrap="none" rtlCol="0">
            <a:spAutoFit/>
          </a:bodyPr>
          <a:lstStyle/>
          <a:p>
            <a:r>
              <a:rPr kumimoji="1" lang="en-US" altLang="ja-JP" dirty="0"/>
              <a:t>Pixel's color</a:t>
            </a:r>
            <a:endParaRPr kumimoji="1" lang="ja-JP" altLang="en-US" dirty="0"/>
          </a:p>
        </p:txBody>
      </p:sp>
      <p:sp>
        <p:nvSpPr>
          <p:cNvPr id="60" name="テキスト ボックス 59">
            <a:extLst>
              <a:ext uri="{FF2B5EF4-FFF2-40B4-BE49-F238E27FC236}">
                <a16:creationId xmlns:a16="http://schemas.microsoft.com/office/drawing/2014/main" id="{DA0C54FC-820D-4F90-8BB9-4AE54B567B7A}"/>
              </a:ext>
            </a:extLst>
          </p:cNvPr>
          <p:cNvSpPr txBox="1"/>
          <p:nvPr/>
        </p:nvSpPr>
        <p:spPr>
          <a:xfrm>
            <a:off x="4499992" y="4293096"/>
            <a:ext cx="2125903" cy="369332"/>
          </a:xfrm>
          <a:prstGeom prst="rect">
            <a:avLst/>
          </a:prstGeom>
          <a:noFill/>
        </p:spPr>
        <p:txBody>
          <a:bodyPr wrap="none" rtlCol="0">
            <a:spAutoFit/>
          </a:bodyPr>
          <a:lstStyle/>
          <a:p>
            <a:r>
              <a:rPr kumimoji="1" lang="en-US" altLang="ja-JP" dirty="0"/>
              <a:t>Neighboring pixel's</a:t>
            </a:r>
            <a:endParaRPr kumimoji="1" lang="ja-JP" altLang="en-US" dirty="0"/>
          </a:p>
        </p:txBody>
      </p:sp>
      <p:sp>
        <p:nvSpPr>
          <p:cNvPr id="5" name="タイトル 4">
            <a:extLst>
              <a:ext uri="{FF2B5EF4-FFF2-40B4-BE49-F238E27FC236}">
                <a16:creationId xmlns:a16="http://schemas.microsoft.com/office/drawing/2014/main" id="{20BC77EE-FDAA-46B3-BBB3-A102270B7106}"/>
              </a:ext>
            </a:extLst>
          </p:cNvPr>
          <p:cNvSpPr>
            <a:spLocks noGrp="1"/>
          </p:cNvSpPr>
          <p:nvPr>
            <p:ph type="title"/>
          </p:nvPr>
        </p:nvSpPr>
        <p:spPr/>
        <p:txBody>
          <a:bodyPr/>
          <a:lstStyle/>
          <a:p>
            <a:r>
              <a:rPr kumimoji="1" lang="en-US" altLang="ja-JP" dirty="0"/>
              <a:t>Color difference</a:t>
            </a:r>
            <a:endParaRPr kumimoji="1" lang="ja-JP" altLang="en-US" dirty="0"/>
          </a:p>
        </p:txBody>
      </p:sp>
      <p:sp>
        <p:nvSpPr>
          <p:cNvPr id="61" name="テキスト ボックス 60">
            <a:extLst>
              <a:ext uri="{FF2B5EF4-FFF2-40B4-BE49-F238E27FC236}">
                <a16:creationId xmlns:a16="http://schemas.microsoft.com/office/drawing/2014/main" id="{3FD6A049-FC49-4A51-9264-C1A9C38233E0}"/>
              </a:ext>
            </a:extLst>
          </p:cNvPr>
          <p:cNvSpPr txBox="1"/>
          <p:nvPr/>
        </p:nvSpPr>
        <p:spPr>
          <a:xfrm>
            <a:off x="611560" y="1628800"/>
            <a:ext cx="4511171" cy="369332"/>
          </a:xfrm>
          <a:prstGeom prst="rect">
            <a:avLst/>
          </a:prstGeom>
          <a:noFill/>
        </p:spPr>
        <p:txBody>
          <a:bodyPr wrap="none" rtlCol="0">
            <a:spAutoFit/>
          </a:bodyPr>
          <a:lstStyle/>
          <a:p>
            <a:r>
              <a:rPr kumimoji="1" lang="en-US" altLang="ja-JP" dirty="0"/>
              <a:t>Normalized vector in trichromat's </a:t>
            </a:r>
            <a:r>
              <a:rPr kumimoji="1" lang="en-US" altLang="ja-JP" dirty="0" err="1"/>
              <a:t>xy</a:t>
            </a:r>
            <a:r>
              <a:rPr kumimoji="1" lang="en-US" altLang="ja-JP" dirty="0"/>
              <a:t> space</a:t>
            </a:r>
            <a:endParaRPr kumimoji="1" lang="ja-JP" altLang="en-US" dirty="0"/>
          </a:p>
        </p:txBody>
      </p:sp>
      <p:sp>
        <p:nvSpPr>
          <p:cNvPr id="6" name="次の値と等しい 5">
            <a:extLst>
              <a:ext uri="{FF2B5EF4-FFF2-40B4-BE49-F238E27FC236}">
                <a16:creationId xmlns:a16="http://schemas.microsoft.com/office/drawing/2014/main" id="{E136AFEA-0714-4F30-800F-6A1891242D7B}"/>
              </a:ext>
            </a:extLst>
          </p:cNvPr>
          <p:cNvSpPr/>
          <p:nvPr/>
        </p:nvSpPr>
        <p:spPr bwMode="auto">
          <a:xfrm rot="5400000">
            <a:off x="2735796" y="1160748"/>
            <a:ext cx="432048" cy="360040"/>
          </a:xfrm>
          <a:prstGeom prst="mathEqual">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7" name="正方形/長方形 6">
            <a:extLst>
              <a:ext uri="{FF2B5EF4-FFF2-40B4-BE49-F238E27FC236}">
                <a16:creationId xmlns:a16="http://schemas.microsoft.com/office/drawing/2014/main" id="{BF0B5D6D-57CE-4A5D-8B18-E8C1CD2A306E}"/>
              </a:ext>
            </a:extLst>
          </p:cNvPr>
          <p:cNvSpPr/>
          <p:nvPr/>
        </p:nvSpPr>
        <p:spPr bwMode="auto">
          <a:xfrm>
            <a:off x="7452320" y="2492896"/>
            <a:ext cx="720080" cy="72008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2" name="正方形/長方形 61">
            <a:extLst>
              <a:ext uri="{FF2B5EF4-FFF2-40B4-BE49-F238E27FC236}">
                <a16:creationId xmlns:a16="http://schemas.microsoft.com/office/drawing/2014/main" id="{2F123837-A3FB-4B38-B024-B389A545C6EF}"/>
              </a:ext>
            </a:extLst>
          </p:cNvPr>
          <p:cNvSpPr/>
          <p:nvPr/>
        </p:nvSpPr>
        <p:spPr bwMode="auto">
          <a:xfrm>
            <a:off x="8172400" y="3212976"/>
            <a:ext cx="720080" cy="72008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3" name="正方形/長方形 62">
            <a:extLst>
              <a:ext uri="{FF2B5EF4-FFF2-40B4-BE49-F238E27FC236}">
                <a16:creationId xmlns:a16="http://schemas.microsoft.com/office/drawing/2014/main" id="{5B356DBF-1FB9-4DD5-B05F-3F1D6955B80C}"/>
              </a:ext>
            </a:extLst>
          </p:cNvPr>
          <p:cNvSpPr/>
          <p:nvPr/>
        </p:nvSpPr>
        <p:spPr bwMode="auto">
          <a:xfrm>
            <a:off x="7452320" y="3212976"/>
            <a:ext cx="720080" cy="720080"/>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4" name="正方形/長方形 63">
            <a:extLst>
              <a:ext uri="{FF2B5EF4-FFF2-40B4-BE49-F238E27FC236}">
                <a16:creationId xmlns:a16="http://schemas.microsoft.com/office/drawing/2014/main" id="{6430E129-4D3E-4575-8987-7D27E63FC82F}"/>
              </a:ext>
            </a:extLst>
          </p:cNvPr>
          <p:cNvSpPr/>
          <p:nvPr/>
        </p:nvSpPr>
        <p:spPr bwMode="auto">
          <a:xfrm>
            <a:off x="7452320" y="3933056"/>
            <a:ext cx="720080" cy="720080"/>
          </a:xfrm>
          <a:prstGeom prst="rect">
            <a:avLst/>
          </a:prstGeom>
          <a:solidFill>
            <a:srgbClr val="00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5" name="正方形/長方形 64">
            <a:extLst>
              <a:ext uri="{FF2B5EF4-FFF2-40B4-BE49-F238E27FC236}">
                <a16:creationId xmlns:a16="http://schemas.microsoft.com/office/drawing/2014/main" id="{E5AC8872-83AE-451A-9FF0-530F53B992F5}"/>
              </a:ext>
            </a:extLst>
          </p:cNvPr>
          <p:cNvSpPr/>
          <p:nvPr/>
        </p:nvSpPr>
        <p:spPr bwMode="auto">
          <a:xfrm>
            <a:off x="6732240" y="3212976"/>
            <a:ext cx="720080" cy="720080"/>
          </a:xfrm>
          <a:prstGeom prst="rect">
            <a:avLst/>
          </a:prstGeom>
          <a:solidFill>
            <a:srgbClr val="00FF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6" name="次の値と等しい 65">
            <a:extLst>
              <a:ext uri="{FF2B5EF4-FFF2-40B4-BE49-F238E27FC236}">
                <a16:creationId xmlns:a16="http://schemas.microsoft.com/office/drawing/2014/main" id="{9E0C0C0A-AA27-43D9-94DB-D6160A56B50A}"/>
              </a:ext>
            </a:extLst>
          </p:cNvPr>
          <p:cNvSpPr/>
          <p:nvPr/>
        </p:nvSpPr>
        <p:spPr bwMode="auto">
          <a:xfrm>
            <a:off x="5364088" y="4869160"/>
            <a:ext cx="432048" cy="360040"/>
          </a:xfrm>
          <a:prstGeom prst="mathEqual">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7" name="テキスト ボックス 66">
            <a:extLst>
              <a:ext uri="{FF2B5EF4-FFF2-40B4-BE49-F238E27FC236}">
                <a16:creationId xmlns:a16="http://schemas.microsoft.com/office/drawing/2014/main" id="{9F51A737-B1ED-45C0-BC27-E416D940CC69}"/>
              </a:ext>
            </a:extLst>
          </p:cNvPr>
          <p:cNvSpPr txBox="1"/>
          <p:nvPr/>
        </p:nvSpPr>
        <p:spPr>
          <a:xfrm>
            <a:off x="3275856" y="4869160"/>
            <a:ext cx="2052806" cy="369332"/>
          </a:xfrm>
          <a:prstGeom prst="rect">
            <a:avLst/>
          </a:prstGeom>
          <a:noFill/>
        </p:spPr>
        <p:txBody>
          <a:bodyPr wrap="none" rtlCol="0">
            <a:spAutoFit/>
          </a:bodyPr>
          <a:lstStyle/>
          <a:p>
            <a:r>
              <a:rPr lang="en-US" altLang="ja-JP" dirty="0"/>
              <a:t>Angular difference</a:t>
            </a:r>
            <a:endParaRPr kumimoji="1" lang="ja-JP" altLang="en-US" dirty="0"/>
          </a:p>
        </p:txBody>
      </p:sp>
      <p:sp>
        <p:nvSpPr>
          <p:cNvPr id="68" name="テキスト ボックス 67">
            <a:extLst>
              <a:ext uri="{FF2B5EF4-FFF2-40B4-BE49-F238E27FC236}">
                <a16:creationId xmlns:a16="http://schemas.microsoft.com/office/drawing/2014/main" id="{A94EA7AE-7FAE-4846-BA69-C147DA37EFAD}"/>
              </a:ext>
            </a:extLst>
          </p:cNvPr>
          <p:cNvSpPr txBox="1"/>
          <p:nvPr/>
        </p:nvSpPr>
        <p:spPr>
          <a:xfrm>
            <a:off x="5796136" y="4869160"/>
            <a:ext cx="1809150" cy="369332"/>
          </a:xfrm>
          <a:prstGeom prst="rect">
            <a:avLst/>
          </a:prstGeom>
          <a:noFill/>
        </p:spPr>
        <p:txBody>
          <a:bodyPr wrap="none" rtlCol="0">
            <a:spAutoFit/>
          </a:bodyPr>
          <a:lstStyle/>
          <a:p>
            <a:r>
              <a:rPr lang="en-US" altLang="ja-JP" dirty="0"/>
              <a:t>Color difference</a:t>
            </a:r>
            <a:endParaRPr kumimoji="1" lang="ja-JP" altLang="en-US" dirty="0"/>
          </a:p>
        </p:txBody>
      </p:sp>
      <p:cxnSp>
        <p:nvCxnSpPr>
          <p:cNvPr id="52" name="直線矢印コネクタ 51">
            <a:extLst>
              <a:ext uri="{FF2B5EF4-FFF2-40B4-BE49-F238E27FC236}">
                <a16:creationId xmlns:a16="http://schemas.microsoft.com/office/drawing/2014/main" id="{82ABBA81-A9A7-464A-98BA-BD7DF660D61E}"/>
              </a:ext>
            </a:extLst>
          </p:cNvPr>
          <p:cNvCxnSpPr>
            <a:cxnSpLocks/>
          </p:cNvCxnSpPr>
          <p:nvPr/>
        </p:nvCxnSpPr>
        <p:spPr>
          <a:xfrm flipH="1">
            <a:off x="2411760" y="3717032"/>
            <a:ext cx="6120680" cy="576064"/>
          </a:xfrm>
          <a:prstGeom prst="straightConnector1">
            <a:avLst/>
          </a:prstGeom>
          <a:ln w="38100">
            <a:solidFill>
              <a:schemeClr val="tx1"/>
            </a:solidFill>
            <a:prstDash val="sysDot"/>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7E413644-3C2C-4B2B-9329-D77CC489249F}"/>
              </a:ext>
            </a:extLst>
          </p:cNvPr>
          <p:cNvCxnSpPr>
            <a:cxnSpLocks/>
          </p:cNvCxnSpPr>
          <p:nvPr/>
        </p:nvCxnSpPr>
        <p:spPr>
          <a:xfrm flipH="1" flipV="1">
            <a:off x="1619672" y="3573016"/>
            <a:ext cx="6192688" cy="72008"/>
          </a:xfrm>
          <a:prstGeom prst="straightConnector1">
            <a:avLst/>
          </a:prstGeom>
          <a:ln w="38100">
            <a:prstDash val="sysDot"/>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56" name="直線矢印コネクタ 55">
            <a:extLst>
              <a:ext uri="{FF2B5EF4-FFF2-40B4-BE49-F238E27FC236}">
                <a16:creationId xmlns:a16="http://schemas.microsoft.com/office/drawing/2014/main" id="{4ED4E8CE-7FEC-4E22-A359-C1D370D77068}"/>
              </a:ext>
            </a:extLst>
          </p:cNvPr>
          <p:cNvCxnSpPr>
            <a:cxnSpLocks/>
          </p:cNvCxnSpPr>
          <p:nvPr/>
        </p:nvCxnSpPr>
        <p:spPr>
          <a:xfrm flipH="1" flipV="1">
            <a:off x="539552" y="2708920"/>
            <a:ext cx="6552728" cy="864096"/>
          </a:xfrm>
          <a:prstGeom prst="straightConnector1">
            <a:avLst/>
          </a:prstGeom>
          <a:ln w="38100">
            <a:solidFill>
              <a:schemeClr val="tx1"/>
            </a:solidFill>
            <a:prstDash val="sysDot"/>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2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51720" y="214141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771800" y="214141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771800" y="286149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771800" y="142133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491880" y="214141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932040" y="214141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652120" y="214141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652120" y="286149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652120" y="142133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372200" y="2141414"/>
            <a:ext cx="720080"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4355976" y="2429446"/>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55976" y="2573462"/>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847755" y="2420572"/>
            <a:ext cx="497252"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b</a:t>
            </a:r>
            <a:r>
              <a:rPr kumimoji="1" lang="en-US" altLang="ja-JP" sz="1200" dirty="0">
                <a:latin typeface="+mj-lt"/>
                <a:cs typeface="Arial" panose="020B0604020202020204" pitchFamily="34" charset="0"/>
              </a:rPr>
              <a:t>(</a:t>
            </a:r>
            <a:r>
              <a:rPr kumimoji="1" lang="en-US" altLang="ja-JP" sz="1200" i="1" dirty="0" err="1">
                <a:latin typeface="+mj-lt"/>
                <a:cs typeface="Arial" panose="020B0604020202020204" pitchFamily="34" charset="0"/>
              </a:rPr>
              <a:t>j</a:t>
            </a:r>
            <a:r>
              <a:rPr kumimoji="1" lang="en-US" altLang="ja-JP" sz="1200" dirty="0" err="1">
                <a:latin typeface="+mj-lt"/>
                <a:cs typeface="Arial" panose="020B0604020202020204" pitchFamily="34" charset="0"/>
              </a:rPr>
              <a:t>,</a:t>
            </a:r>
            <a:r>
              <a:rPr kumimoji="1" lang="en-US" altLang="ja-JP" sz="1200" i="1" dirty="0" err="1">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17" name="テキスト ボックス 16"/>
          <p:cNvSpPr txBox="1"/>
          <p:nvPr/>
        </p:nvSpPr>
        <p:spPr>
          <a:xfrm>
            <a:off x="2015223" y="2355471"/>
            <a:ext cx="625492"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b</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-1,</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18" name="テキスト ボックス 17"/>
          <p:cNvSpPr txBox="1"/>
          <p:nvPr/>
        </p:nvSpPr>
        <p:spPr>
          <a:xfrm>
            <a:off x="3585590" y="2348565"/>
            <a:ext cx="660758"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b</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+1,</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19" name="テキスト ボックス 18"/>
          <p:cNvSpPr txBox="1"/>
          <p:nvPr/>
        </p:nvSpPr>
        <p:spPr>
          <a:xfrm>
            <a:off x="2796460" y="1634406"/>
            <a:ext cx="625492"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b</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-1)</a:t>
            </a:r>
            <a:endParaRPr kumimoji="1" lang="ja-JP" altLang="en-US" sz="1200" dirty="0">
              <a:latin typeface="+mj-lt"/>
              <a:cs typeface="Arial" panose="020B0604020202020204" pitchFamily="34" charset="0"/>
            </a:endParaRPr>
          </a:p>
        </p:txBody>
      </p:sp>
      <p:sp>
        <p:nvSpPr>
          <p:cNvPr id="20" name="テキスト ボックス 19"/>
          <p:cNvSpPr txBox="1"/>
          <p:nvPr/>
        </p:nvSpPr>
        <p:spPr>
          <a:xfrm>
            <a:off x="2788568" y="3087385"/>
            <a:ext cx="660758"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b</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+1)</a:t>
            </a:r>
            <a:endParaRPr kumimoji="1" lang="ja-JP" altLang="en-US" sz="1200" dirty="0">
              <a:latin typeface="+mj-lt"/>
              <a:cs typeface="Arial" panose="020B0604020202020204" pitchFamily="34" charset="0"/>
            </a:endParaRPr>
          </a:p>
        </p:txBody>
      </p:sp>
      <p:sp>
        <p:nvSpPr>
          <p:cNvPr id="21" name="テキスト ボックス 20"/>
          <p:cNvSpPr txBox="1"/>
          <p:nvPr/>
        </p:nvSpPr>
        <p:spPr>
          <a:xfrm>
            <a:off x="5704404" y="2420573"/>
            <a:ext cx="510076"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err="1">
                <a:latin typeface="+mj-lt"/>
                <a:cs typeface="Arial" panose="020B0604020202020204" pitchFamily="34" charset="0"/>
              </a:rPr>
              <a:t>j</a:t>
            </a:r>
            <a:r>
              <a:rPr kumimoji="1" lang="en-US" altLang="ja-JP" sz="1200" dirty="0" err="1">
                <a:latin typeface="+mj-lt"/>
                <a:cs typeface="Arial" panose="020B0604020202020204" pitchFamily="34" charset="0"/>
              </a:rPr>
              <a:t>,</a:t>
            </a:r>
            <a:r>
              <a:rPr kumimoji="1" lang="en-US" altLang="ja-JP" sz="1200" i="1" dirty="0" err="1">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22" name="テキスト ボックス 21"/>
          <p:cNvSpPr txBox="1"/>
          <p:nvPr/>
        </p:nvSpPr>
        <p:spPr>
          <a:xfrm>
            <a:off x="4873849" y="2358431"/>
            <a:ext cx="638316"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-1,</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23" name="テキスト ボックス 22"/>
          <p:cNvSpPr txBox="1"/>
          <p:nvPr/>
        </p:nvSpPr>
        <p:spPr>
          <a:xfrm>
            <a:off x="6441252" y="2346595"/>
            <a:ext cx="673582"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+1,</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24" name="テキスト ボックス 23"/>
          <p:cNvSpPr txBox="1"/>
          <p:nvPr/>
        </p:nvSpPr>
        <p:spPr>
          <a:xfrm>
            <a:off x="5671855" y="1632438"/>
            <a:ext cx="638316"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-1)</a:t>
            </a:r>
            <a:endParaRPr kumimoji="1" lang="ja-JP" altLang="en-US" sz="1200" dirty="0">
              <a:latin typeface="+mj-lt"/>
              <a:cs typeface="Arial" panose="020B0604020202020204" pitchFamily="34" charset="0"/>
            </a:endParaRPr>
          </a:p>
        </p:txBody>
      </p:sp>
      <p:sp>
        <p:nvSpPr>
          <p:cNvPr id="25" name="テキスト ボックス 24"/>
          <p:cNvSpPr txBox="1"/>
          <p:nvPr/>
        </p:nvSpPr>
        <p:spPr>
          <a:xfrm>
            <a:off x="7452320" y="2357438"/>
            <a:ext cx="732893" cy="276999"/>
          </a:xfrm>
          <a:prstGeom prst="rect">
            <a:avLst/>
          </a:prstGeom>
          <a:noFill/>
        </p:spPr>
        <p:txBody>
          <a:bodyPr wrap="none" rtlCol="0">
            <a:spAutoFit/>
          </a:bodyPr>
          <a:lstStyle/>
          <a:p>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-1,</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26" name="テキスト ボックス 25"/>
          <p:cNvSpPr txBox="1"/>
          <p:nvPr/>
        </p:nvSpPr>
        <p:spPr>
          <a:xfrm>
            <a:off x="7452320" y="2645470"/>
            <a:ext cx="768159" cy="276999"/>
          </a:xfrm>
          <a:prstGeom prst="rect">
            <a:avLst/>
          </a:prstGeom>
          <a:noFill/>
        </p:spPr>
        <p:txBody>
          <a:bodyPr wrap="none" rtlCol="0">
            <a:spAutoFit/>
          </a:bodyPr>
          <a:lstStyle/>
          <a:p>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+1,</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a:t>
            </a:r>
            <a:endParaRPr kumimoji="1" lang="ja-JP" altLang="en-US" sz="1200" dirty="0">
              <a:latin typeface="+mj-lt"/>
              <a:cs typeface="Arial" panose="020B0604020202020204" pitchFamily="34" charset="0"/>
            </a:endParaRPr>
          </a:p>
        </p:txBody>
      </p:sp>
      <p:sp>
        <p:nvSpPr>
          <p:cNvPr id="27" name="テキスト ボックス 26"/>
          <p:cNvSpPr txBox="1"/>
          <p:nvPr/>
        </p:nvSpPr>
        <p:spPr>
          <a:xfrm>
            <a:off x="7452320" y="2069406"/>
            <a:ext cx="732893" cy="276999"/>
          </a:xfrm>
          <a:prstGeom prst="rect">
            <a:avLst/>
          </a:prstGeom>
          <a:noFill/>
        </p:spPr>
        <p:txBody>
          <a:bodyPr wrap="none" rtlCol="0">
            <a:spAutoFit/>
          </a:bodyPr>
          <a:lstStyle/>
          <a:p>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-1)</a:t>
            </a:r>
            <a:endParaRPr kumimoji="1" lang="ja-JP" altLang="en-US" sz="1200" dirty="0">
              <a:latin typeface="+mj-lt"/>
              <a:cs typeface="Arial" panose="020B0604020202020204" pitchFamily="34" charset="0"/>
            </a:endParaRPr>
          </a:p>
        </p:txBody>
      </p:sp>
      <p:sp>
        <p:nvSpPr>
          <p:cNvPr id="28" name="テキスト ボックス 27"/>
          <p:cNvSpPr txBox="1"/>
          <p:nvPr/>
        </p:nvSpPr>
        <p:spPr>
          <a:xfrm>
            <a:off x="7452320" y="2933502"/>
            <a:ext cx="768159" cy="276999"/>
          </a:xfrm>
          <a:prstGeom prst="rect">
            <a:avLst/>
          </a:prstGeom>
          <a:noFill/>
        </p:spPr>
        <p:txBody>
          <a:bodyPr wrap="none" rtlCol="0">
            <a:spAutoFit/>
          </a:bodyPr>
          <a:lstStyle/>
          <a:p>
            <a:r>
              <a:rPr kumimoji="1" lang="en-US" altLang="ja-JP" sz="1200" dirty="0">
                <a:latin typeface="Symbol" panose="05050102010706020507" pitchFamily="18" charset="2"/>
                <a:cs typeface="Arial" panose="020B0604020202020204" pitchFamily="34" charset="0"/>
              </a:rPr>
              <a:t>D</a:t>
            </a:r>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+1)</a:t>
            </a:r>
            <a:endParaRPr kumimoji="1" lang="ja-JP" altLang="en-US" sz="1200" dirty="0">
              <a:latin typeface="+mj-lt"/>
              <a:cs typeface="Arial" panose="020B0604020202020204" pitchFamily="34" charset="0"/>
            </a:endParaRPr>
          </a:p>
        </p:txBody>
      </p:sp>
      <p:sp>
        <p:nvSpPr>
          <p:cNvPr id="29" name="テキスト ボックス 28"/>
          <p:cNvSpPr txBox="1"/>
          <p:nvPr/>
        </p:nvSpPr>
        <p:spPr>
          <a:xfrm>
            <a:off x="5661991" y="3091335"/>
            <a:ext cx="673582" cy="276999"/>
          </a:xfrm>
          <a:prstGeom prst="rect">
            <a:avLst/>
          </a:prstGeom>
          <a:noFill/>
        </p:spPr>
        <p:txBody>
          <a:bodyPr wrap="none" rtlCol="0">
            <a:spAutoFit/>
          </a:bodyPr>
          <a:lstStyle/>
          <a:p>
            <a:r>
              <a:rPr kumimoji="1" lang="en-US" altLang="ja-JP" sz="1200" i="1" dirty="0">
                <a:latin typeface="Symbol" panose="05050102010706020507" pitchFamily="18" charset="2"/>
                <a:cs typeface="Arial" panose="020B0604020202020204" pitchFamily="34" charset="0"/>
              </a:rPr>
              <a:t>a</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j</a:t>
            </a:r>
            <a:r>
              <a:rPr kumimoji="1" lang="en-US" altLang="ja-JP" sz="1200" dirty="0">
                <a:latin typeface="+mj-lt"/>
                <a:cs typeface="Arial" panose="020B0604020202020204" pitchFamily="34" charset="0"/>
              </a:rPr>
              <a:t>,</a:t>
            </a:r>
            <a:r>
              <a:rPr kumimoji="1" lang="en-US" altLang="ja-JP" sz="1200" i="1" dirty="0">
                <a:latin typeface="+mj-lt"/>
                <a:cs typeface="Arial" panose="020B0604020202020204" pitchFamily="34" charset="0"/>
              </a:rPr>
              <a:t>i</a:t>
            </a:r>
            <a:r>
              <a:rPr kumimoji="1" lang="en-US" altLang="ja-JP" sz="1200" dirty="0">
                <a:latin typeface="+mj-lt"/>
                <a:cs typeface="Arial" panose="020B0604020202020204" pitchFamily="34" charset="0"/>
              </a:rPr>
              <a:t>+1)</a:t>
            </a:r>
            <a:endParaRPr kumimoji="1" lang="ja-JP" altLang="en-US" sz="1200" dirty="0">
              <a:latin typeface="+mj-lt"/>
              <a:cs typeface="Arial" panose="020B0604020202020204" pitchFamily="34" charset="0"/>
            </a:endParaRPr>
          </a:p>
        </p:txBody>
      </p:sp>
      <p:sp>
        <p:nvSpPr>
          <p:cNvPr id="30" name="テキスト ボックス 29"/>
          <p:cNvSpPr txBox="1"/>
          <p:nvPr/>
        </p:nvSpPr>
        <p:spPr>
          <a:xfrm>
            <a:off x="6948264" y="1709366"/>
            <a:ext cx="1680717" cy="276999"/>
          </a:xfrm>
          <a:prstGeom prst="rect">
            <a:avLst/>
          </a:prstGeom>
          <a:noFill/>
        </p:spPr>
        <p:txBody>
          <a:bodyPr wrap="none" rtlCol="0">
            <a:spAutoFit/>
          </a:bodyPr>
          <a:lstStyle/>
          <a:p>
            <a:pPr algn="ctr"/>
            <a:r>
              <a:rPr kumimoji="1" lang="en-US" altLang="ja-JP" sz="1200" dirty="0">
                <a:latin typeface="Arial" panose="020B0604020202020204" pitchFamily="34" charset="0"/>
                <a:cs typeface="Arial" panose="020B0604020202020204" pitchFamily="34" charset="0"/>
              </a:rPr>
              <a:t>Color angle difference</a:t>
            </a:r>
            <a:endParaRPr kumimoji="1" lang="ja-JP" altLang="en-US" sz="1200" i="1" dirty="0">
              <a:latin typeface="+mj-lt"/>
              <a:cs typeface="Arial" panose="020B0604020202020204" pitchFamily="34" charset="0"/>
            </a:endParaRPr>
          </a:p>
        </p:txBody>
      </p:sp>
      <p:cxnSp>
        <p:nvCxnSpPr>
          <p:cNvPr id="32" name="直線矢印コネクタ 31"/>
          <p:cNvCxnSpPr/>
          <p:nvPr/>
        </p:nvCxnSpPr>
        <p:spPr>
          <a:xfrm>
            <a:off x="2627784" y="2501454"/>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508104" y="2501454"/>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3131840" y="2645470"/>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3275856" y="2501454"/>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131840" y="1997398"/>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6012160" y="2645470"/>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6156176" y="2501454"/>
            <a:ext cx="3600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6012160" y="1997398"/>
            <a:ext cx="0"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フリーフォーム 43"/>
          <p:cNvSpPr/>
          <p:nvPr/>
        </p:nvSpPr>
        <p:spPr>
          <a:xfrm>
            <a:off x="6030491" y="1967671"/>
            <a:ext cx="1489076" cy="254866"/>
          </a:xfrm>
          <a:custGeom>
            <a:avLst/>
            <a:gdLst>
              <a:gd name="connsiteX0" fmla="*/ 0 w 1154097"/>
              <a:gd name="connsiteY0" fmla="*/ 514904 h 514904"/>
              <a:gd name="connsiteX1" fmla="*/ 1154097 w 1154097"/>
              <a:gd name="connsiteY1" fmla="*/ 0 h 514904"/>
              <a:gd name="connsiteX0" fmla="*/ 0 w 1154097"/>
              <a:gd name="connsiteY0" fmla="*/ 514904 h 514904"/>
              <a:gd name="connsiteX1" fmla="*/ 1154097 w 1154097"/>
              <a:gd name="connsiteY1" fmla="*/ 0 h 514904"/>
              <a:gd name="connsiteX0" fmla="*/ 0 w 1154097"/>
              <a:gd name="connsiteY0" fmla="*/ 515678 h 515678"/>
              <a:gd name="connsiteX1" fmla="*/ 1154097 w 1154097"/>
              <a:gd name="connsiteY1" fmla="*/ 774 h 515678"/>
              <a:gd name="connsiteX0" fmla="*/ 0 w 903618"/>
              <a:gd name="connsiteY0" fmla="*/ 262693 h 262693"/>
              <a:gd name="connsiteX1" fmla="*/ 903618 w 903618"/>
              <a:gd name="connsiteY1" fmla="*/ 16375 h 262693"/>
              <a:gd name="connsiteX0" fmla="*/ 0 w 1175222"/>
              <a:gd name="connsiteY0" fmla="*/ 527710 h 527710"/>
              <a:gd name="connsiteX1" fmla="*/ 1175222 w 1175222"/>
              <a:gd name="connsiteY1" fmla="*/ 734 h 527710"/>
              <a:gd name="connsiteX0" fmla="*/ 0 w 1489076"/>
              <a:gd name="connsiteY0" fmla="*/ 117293 h 275363"/>
              <a:gd name="connsiteX1" fmla="*/ 1489076 w 1489076"/>
              <a:gd name="connsiteY1" fmla="*/ 275363 h 275363"/>
              <a:gd name="connsiteX0" fmla="*/ 0 w 1489076"/>
              <a:gd name="connsiteY0" fmla="*/ 134799 h 292869"/>
              <a:gd name="connsiteX1" fmla="*/ 1489076 w 1489076"/>
              <a:gd name="connsiteY1" fmla="*/ 292869 h 292869"/>
              <a:gd name="connsiteX0" fmla="*/ 0 w 1489076"/>
              <a:gd name="connsiteY0" fmla="*/ 88489 h 246559"/>
              <a:gd name="connsiteX1" fmla="*/ 1489076 w 1489076"/>
              <a:gd name="connsiteY1" fmla="*/ 246559 h 246559"/>
              <a:gd name="connsiteX0" fmla="*/ 0 w 1489076"/>
              <a:gd name="connsiteY0" fmla="*/ 96796 h 254866"/>
              <a:gd name="connsiteX1" fmla="*/ 1489076 w 1489076"/>
              <a:gd name="connsiteY1" fmla="*/ 254866 h 254866"/>
            </a:gdLst>
            <a:ahLst/>
            <a:cxnLst>
              <a:cxn ang="0">
                <a:pos x="connsiteX0" y="connsiteY0"/>
              </a:cxn>
              <a:cxn ang="0">
                <a:pos x="connsiteX1" y="connsiteY1"/>
              </a:cxn>
            </a:cxnLst>
            <a:rect l="l" t="t" r="r" b="b"/>
            <a:pathLst>
              <a:path w="1489076" h="254866">
                <a:moveTo>
                  <a:pt x="0" y="96796"/>
                </a:moveTo>
                <a:cubicBezTo>
                  <a:pt x="410599" y="-129013"/>
                  <a:pt x="1077041" y="89179"/>
                  <a:pt x="1489076" y="254866"/>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5597432" y="2203636"/>
            <a:ext cx="1926660" cy="301067"/>
          </a:xfrm>
          <a:custGeom>
            <a:avLst/>
            <a:gdLst>
              <a:gd name="connsiteX0" fmla="*/ 0 w 1154097"/>
              <a:gd name="connsiteY0" fmla="*/ 514904 h 514904"/>
              <a:gd name="connsiteX1" fmla="*/ 1154097 w 1154097"/>
              <a:gd name="connsiteY1" fmla="*/ 0 h 514904"/>
              <a:gd name="connsiteX0" fmla="*/ 0 w 1154097"/>
              <a:gd name="connsiteY0" fmla="*/ 514904 h 514904"/>
              <a:gd name="connsiteX1" fmla="*/ 1154097 w 1154097"/>
              <a:gd name="connsiteY1" fmla="*/ 0 h 514904"/>
              <a:gd name="connsiteX0" fmla="*/ 0 w 1154097"/>
              <a:gd name="connsiteY0" fmla="*/ 515678 h 515678"/>
              <a:gd name="connsiteX1" fmla="*/ 1154097 w 1154097"/>
              <a:gd name="connsiteY1" fmla="*/ 774 h 515678"/>
              <a:gd name="connsiteX0" fmla="*/ 0 w 1760680"/>
              <a:gd name="connsiteY0" fmla="*/ 771772 h 771772"/>
              <a:gd name="connsiteX1" fmla="*/ 1760680 w 1760680"/>
              <a:gd name="connsiteY1" fmla="*/ 353 h 771772"/>
              <a:gd name="connsiteX0" fmla="*/ 0 w 1926660"/>
              <a:gd name="connsiteY0" fmla="*/ 139780 h 183173"/>
              <a:gd name="connsiteX1" fmla="*/ 1926660 w 1926660"/>
              <a:gd name="connsiteY1" fmla="*/ 183173 h 183173"/>
              <a:gd name="connsiteX0" fmla="*/ 0 w 1926660"/>
              <a:gd name="connsiteY0" fmla="*/ 163863 h 207256"/>
              <a:gd name="connsiteX1" fmla="*/ 1926660 w 1926660"/>
              <a:gd name="connsiteY1" fmla="*/ 207256 h 207256"/>
              <a:gd name="connsiteX0" fmla="*/ 0 w 1926660"/>
              <a:gd name="connsiteY0" fmla="*/ 210392 h 253785"/>
              <a:gd name="connsiteX1" fmla="*/ 1926660 w 1926660"/>
              <a:gd name="connsiteY1" fmla="*/ 253785 h 253785"/>
              <a:gd name="connsiteX0" fmla="*/ 0 w 1926660"/>
              <a:gd name="connsiteY0" fmla="*/ 257674 h 301067"/>
              <a:gd name="connsiteX1" fmla="*/ 1926660 w 1926660"/>
              <a:gd name="connsiteY1" fmla="*/ 301067 h 301067"/>
            </a:gdLst>
            <a:ahLst/>
            <a:cxnLst>
              <a:cxn ang="0">
                <a:pos x="connsiteX0" y="connsiteY0"/>
              </a:cxn>
              <a:cxn ang="0">
                <a:pos x="connsiteX1" y="connsiteY1"/>
              </a:cxn>
            </a:cxnLst>
            <a:rect l="l" t="t" r="r" b="b"/>
            <a:pathLst>
              <a:path w="1926660" h="301067">
                <a:moveTo>
                  <a:pt x="0" y="257674"/>
                </a:moveTo>
                <a:cubicBezTo>
                  <a:pt x="286869" y="-236721"/>
                  <a:pt x="1399948" y="96149"/>
                  <a:pt x="1926660" y="301067"/>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6449969" y="2541282"/>
            <a:ext cx="1087704" cy="254641"/>
          </a:xfrm>
          <a:custGeom>
            <a:avLst/>
            <a:gdLst>
              <a:gd name="connsiteX0" fmla="*/ 0 w 1154097"/>
              <a:gd name="connsiteY0" fmla="*/ 514904 h 514904"/>
              <a:gd name="connsiteX1" fmla="*/ 1154097 w 1154097"/>
              <a:gd name="connsiteY1" fmla="*/ 0 h 514904"/>
              <a:gd name="connsiteX0" fmla="*/ 0 w 1154097"/>
              <a:gd name="connsiteY0" fmla="*/ 514904 h 514904"/>
              <a:gd name="connsiteX1" fmla="*/ 1154097 w 1154097"/>
              <a:gd name="connsiteY1" fmla="*/ 0 h 514904"/>
              <a:gd name="connsiteX0" fmla="*/ 0 w 1154097"/>
              <a:gd name="connsiteY0" fmla="*/ 515678 h 515678"/>
              <a:gd name="connsiteX1" fmla="*/ 1154097 w 1154097"/>
              <a:gd name="connsiteY1" fmla="*/ 774 h 515678"/>
              <a:gd name="connsiteX0" fmla="*/ 0 w 1069598"/>
              <a:gd name="connsiteY0" fmla="*/ 618034 h 618034"/>
              <a:gd name="connsiteX1" fmla="*/ 1069598 w 1069598"/>
              <a:gd name="connsiteY1" fmla="*/ 524 h 618034"/>
              <a:gd name="connsiteX0" fmla="*/ 0 w 1096758"/>
              <a:gd name="connsiteY0" fmla="*/ 93742 h 429864"/>
              <a:gd name="connsiteX1" fmla="*/ 1096758 w 1096758"/>
              <a:gd name="connsiteY1" fmla="*/ 429864 h 429864"/>
              <a:gd name="connsiteX0" fmla="*/ 0 w 1087704"/>
              <a:gd name="connsiteY0" fmla="*/ 103241 h 357882"/>
              <a:gd name="connsiteX1" fmla="*/ 1087704 w 1087704"/>
              <a:gd name="connsiteY1" fmla="*/ 357882 h 357882"/>
              <a:gd name="connsiteX0" fmla="*/ 0 w 1087704"/>
              <a:gd name="connsiteY0" fmla="*/ 0 h 254641"/>
              <a:gd name="connsiteX1" fmla="*/ 1087704 w 1087704"/>
              <a:gd name="connsiteY1" fmla="*/ 254641 h 254641"/>
              <a:gd name="connsiteX0" fmla="*/ 0 w 1087704"/>
              <a:gd name="connsiteY0" fmla="*/ 0 h 254641"/>
              <a:gd name="connsiteX1" fmla="*/ 1087704 w 1087704"/>
              <a:gd name="connsiteY1" fmla="*/ 254641 h 254641"/>
            </a:gdLst>
            <a:ahLst/>
            <a:cxnLst>
              <a:cxn ang="0">
                <a:pos x="connsiteX0" y="connsiteY0"/>
              </a:cxn>
              <a:cxn ang="0">
                <a:pos x="connsiteX1" y="connsiteY1"/>
              </a:cxn>
            </a:cxnLst>
            <a:rect l="l" t="t" r="r" b="b"/>
            <a:pathLst>
              <a:path w="1087704" h="254641">
                <a:moveTo>
                  <a:pt x="0" y="0"/>
                </a:moveTo>
                <a:cubicBezTo>
                  <a:pt x="344207" y="151419"/>
                  <a:pt x="726972" y="233810"/>
                  <a:pt x="1087704" y="254641"/>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6031999" y="2950198"/>
            <a:ext cx="1492093" cy="133928"/>
          </a:xfrm>
          <a:custGeom>
            <a:avLst/>
            <a:gdLst>
              <a:gd name="connsiteX0" fmla="*/ 0 w 1154097"/>
              <a:gd name="connsiteY0" fmla="*/ 514904 h 514904"/>
              <a:gd name="connsiteX1" fmla="*/ 1154097 w 1154097"/>
              <a:gd name="connsiteY1" fmla="*/ 0 h 514904"/>
              <a:gd name="connsiteX0" fmla="*/ 0 w 1154097"/>
              <a:gd name="connsiteY0" fmla="*/ 514904 h 514904"/>
              <a:gd name="connsiteX1" fmla="*/ 1154097 w 1154097"/>
              <a:gd name="connsiteY1" fmla="*/ 0 h 514904"/>
              <a:gd name="connsiteX0" fmla="*/ 0 w 1154097"/>
              <a:gd name="connsiteY0" fmla="*/ 515678 h 515678"/>
              <a:gd name="connsiteX1" fmla="*/ 1154097 w 1154097"/>
              <a:gd name="connsiteY1" fmla="*/ 774 h 515678"/>
              <a:gd name="connsiteX0" fmla="*/ 0 w 1630913"/>
              <a:gd name="connsiteY0" fmla="*/ 955759 h 955759"/>
              <a:gd name="connsiteX1" fmla="*/ 1630913 w 1630913"/>
              <a:gd name="connsiteY1" fmla="*/ 253 h 955759"/>
              <a:gd name="connsiteX0" fmla="*/ 0 w 1492093"/>
              <a:gd name="connsiteY0" fmla="*/ 121415 h 255343"/>
              <a:gd name="connsiteX1" fmla="*/ 1492093 w 1492093"/>
              <a:gd name="connsiteY1" fmla="*/ 255343 h 255343"/>
              <a:gd name="connsiteX0" fmla="*/ 0 w 1492093"/>
              <a:gd name="connsiteY0" fmla="*/ 0 h 133928"/>
              <a:gd name="connsiteX1" fmla="*/ 1492093 w 1492093"/>
              <a:gd name="connsiteY1" fmla="*/ 133928 h 133928"/>
              <a:gd name="connsiteX0" fmla="*/ 0 w 1492093"/>
              <a:gd name="connsiteY0" fmla="*/ 0 h 133928"/>
              <a:gd name="connsiteX1" fmla="*/ 1492093 w 1492093"/>
              <a:gd name="connsiteY1" fmla="*/ 133928 h 133928"/>
            </a:gdLst>
            <a:ahLst/>
            <a:cxnLst>
              <a:cxn ang="0">
                <a:pos x="connsiteX0" y="connsiteY0"/>
              </a:cxn>
              <a:cxn ang="0">
                <a:pos x="connsiteX1" y="connsiteY1"/>
              </a:cxn>
            </a:cxnLst>
            <a:rect l="l" t="t" r="r" b="b"/>
            <a:pathLst>
              <a:path w="1492093" h="133928">
                <a:moveTo>
                  <a:pt x="0" y="0"/>
                </a:moveTo>
                <a:cubicBezTo>
                  <a:pt x="383439" y="39759"/>
                  <a:pt x="1098165" y="116114"/>
                  <a:pt x="1492093" y="133928"/>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51724CE7-BB79-4D15-A4F7-6C2C6C7F906E}"/>
                  </a:ext>
                </a:extLst>
              </p:cNvPr>
              <p:cNvSpPr txBox="1"/>
              <p:nvPr/>
            </p:nvSpPr>
            <p:spPr>
              <a:xfrm>
                <a:off x="4067944" y="908720"/>
                <a:ext cx="10799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r>
                        <a:rPr kumimoji="1" lang="ja-JP" altLang="en-US" i="1" smtClean="0">
                          <a:latin typeface="Cambria Math" panose="02040503050406030204" pitchFamily="18" charset="0"/>
                        </a:rPr>
                        <m:t>𝛽</m:t>
                      </m:r>
                      <m:r>
                        <a:rPr kumimoji="1" lang="en-US" altLang="ja-JP" b="0" i="1" smtClean="0">
                          <a:latin typeface="Cambria Math" panose="02040503050406030204" pitchFamily="18" charset="0"/>
                        </a:rPr>
                        <m:t>=</m:t>
                      </m:r>
                      <m:r>
                        <a:rPr kumimoji="1" lang="ja-JP" altLang="en-US" i="1" smtClean="0">
                          <a:latin typeface="Cambria Math" panose="02040503050406030204" pitchFamily="18" charset="0"/>
                        </a:rPr>
                        <m:t>△</m:t>
                      </m:r>
                      <m:r>
                        <a:rPr kumimoji="1" lang="ja-JP" altLang="en-US" i="1" smtClean="0">
                          <a:latin typeface="Cambria Math" panose="02040503050406030204" pitchFamily="18" charset="0"/>
                        </a:rPr>
                        <m:t>𝛼</m:t>
                      </m:r>
                    </m:oMath>
                  </m:oMathPara>
                </a14:m>
                <a:endParaRPr kumimoji="1" lang="ja-JP" altLang="en-US" dirty="0"/>
              </a:p>
            </p:txBody>
          </p:sp>
        </mc:Choice>
        <mc:Fallback>
          <p:sp>
            <p:nvSpPr>
              <p:cNvPr id="7" name="テキスト ボックス 6">
                <a:extLst>
                  <a:ext uri="{FF2B5EF4-FFF2-40B4-BE49-F238E27FC236}">
                    <a16:creationId xmlns:a16="http://schemas.microsoft.com/office/drawing/2014/main" id="{51724CE7-BB79-4D15-A4F7-6C2C6C7F906E}"/>
                  </a:ext>
                </a:extLst>
              </p:cNvPr>
              <p:cNvSpPr txBox="1">
                <a:spLocks noRot="1" noChangeAspect="1" noMove="1" noResize="1" noEditPoints="1" noAdjustHandles="1" noChangeArrowheads="1" noChangeShapeType="1" noTextEdit="1"/>
              </p:cNvSpPr>
              <p:nvPr/>
            </p:nvSpPr>
            <p:spPr>
              <a:xfrm>
                <a:off x="4067944" y="908720"/>
                <a:ext cx="1079976" cy="276999"/>
              </a:xfrm>
              <a:prstGeom prst="rect">
                <a:avLst/>
              </a:prstGeom>
              <a:blipFill>
                <a:blip r:embed="rId2"/>
                <a:stretch>
                  <a:fillRect l="-3955" r="-2260" b="-34783"/>
                </a:stretch>
              </a:blipFill>
            </p:spPr>
            <p:txBody>
              <a:bodyPr/>
              <a:lstStyle/>
              <a:p>
                <a:r>
                  <a:rPr lang="ja-JP" altLang="en-US">
                    <a:noFill/>
                  </a:rPr>
                  <a:t> </a:t>
                </a:r>
              </a:p>
            </p:txBody>
          </p:sp>
        </mc:Fallback>
      </mc:AlternateContent>
      <p:sp>
        <p:nvSpPr>
          <p:cNvPr id="33" name="テキスト ボックス 32">
            <a:extLst>
              <a:ext uri="{FF2B5EF4-FFF2-40B4-BE49-F238E27FC236}">
                <a16:creationId xmlns:a16="http://schemas.microsoft.com/office/drawing/2014/main" id="{009856BE-4439-4F05-8B38-5BF3CA4169AD}"/>
              </a:ext>
            </a:extLst>
          </p:cNvPr>
          <p:cNvSpPr txBox="1"/>
          <p:nvPr/>
        </p:nvSpPr>
        <p:spPr>
          <a:xfrm>
            <a:off x="4932040" y="3933056"/>
            <a:ext cx="2694007" cy="369332"/>
          </a:xfrm>
          <a:prstGeom prst="rect">
            <a:avLst/>
          </a:prstGeom>
          <a:noFill/>
        </p:spPr>
        <p:txBody>
          <a:bodyPr wrap="none" rtlCol="0">
            <a:spAutoFit/>
          </a:bodyPr>
          <a:lstStyle/>
          <a:p>
            <a:r>
              <a:rPr kumimoji="1" lang="en-US" altLang="ja-JP" dirty="0"/>
              <a:t>Color difference of </a:t>
            </a:r>
            <a:r>
              <a:rPr kumimoji="1" lang="en-US" altLang="ja-JP" b="1" dirty="0">
                <a:solidFill>
                  <a:srgbClr val="FF0000"/>
                </a:solidFill>
              </a:rPr>
              <a:t>input</a:t>
            </a:r>
            <a:endParaRPr kumimoji="1" lang="ja-JP" altLang="en-US" b="1" dirty="0">
              <a:solidFill>
                <a:srgbClr val="FF0000"/>
              </a:solidFill>
            </a:endParaRPr>
          </a:p>
        </p:txBody>
      </p:sp>
      <p:sp>
        <p:nvSpPr>
          <p:cNvPr id="38" name="テキスト ボックス 37">
            <a:extLst>
              <a:ext uri="{FF2B5EF4-FFF2-40B4-BE49-F238E27FC236}">
                <a16:creationId xmlns:a16="http://schemas.microsoft.com/office/drawing/2014/main" id="{5A98B3BF-B1F2-4852-AF41-F1E6D78A6D5B}"/>
              </a:ext>
            </a:extLst>
          </p:cNvPr>
          <p:cNvSpPr txBox="1"/>
          <p:nvPr/>
        </p:nvSpPr>
        <p:spPr>
          <a:xfrm>
            <a:off x="3625731" y="548680"/>
            <a:ext cx="1954381" cy="369332"/>
          </a:xfrm>
          <a:prstGeom prst="rect">
            <a:avLst/>
          </a:prstGeom>
          <a:noFill/>
        </p:spPr>
        <p:txBody>
          <a:bodyPr wrap="none" rtlCol="0">
            <a:spAutoFit/>
          </a:bodyPr>
          <a:lstStyle/>
          <a:p>
            <a:r>
              <a:rPr kumimoji="1" lang="en-US" altLang="ja-JP" dirty="0"/>
              <a:t>Poisson equation</a:t>
            </a:r>
            <a:endParaRPr kumimoji="1" lang="ja-JP" altLang="en-US" dirty="0"/>
          </a:p>
        </p:txBody>
      </p:sp>
      <p:sp>
        <p:nvSpPr>
          <p:cNvPr id="40" name="テキスト ボックス 39">
            <a:extLst>
              <a:ext uri="{FF2B5EF4-FFF2-40B4-BE49-F238E27FC236}">
                <a16:creationId xmlns:a16="http://schemas.microsoft.com/office/drawing/2014/main" id="{0F624FA6-2273-4196-977C-51EBC7EF8A1C}"/>
              </a:ext>
            </a:extLst>
          </p:cNvPr>
          <p:cNvSpPr txBox="1"/>
          <p:nvPr/>
        </p:nvSpPr>
        <p:spPr>
          <a:xfrm>
            <a:off x="1331640" y="3933056"/>
            <a:ext cx="2847896" cy="369332"/>
          </a:xfrm>
          <a:prstGeom prst="rect">
            <a:avLst/>
          </a:prstGeom>
          <a:noFill/>
        </p:spPr>
        <p:txBody>
          <a:bodyPr wrap="none" rtlCol="0">
            <a:spAutoFit/>
          </a:bodyPr>
          <a:lstStyle/>
          <a:p>
            <a:r>
              <a:rPr kumimoji="1" lang="en-US" altLang="ja-JP" dirty="0"/>
              <a:t>Color difference of </a:t>
            </a:r>
            <a:r>
              <a:rPr kumimoji="1" lang="en-US" altLang="ja-JP" b="1" dirty="0">
                <a:solidFill>
                  <a:srgbClr val="FF0000"/>
                </a:solidFill>
              </a:rPr>
              <a:t>output</a:t>
            </a:r>
            <a:endParaRPr kumimoji="1" lang="ja-JP" altLang="en-US" b="1" dirty="0">
              <a:solidFill>
                <a:srgbClr val="FF0000"/>
              </a:solidFill>
            </a:endParaRPr>
          </a:p>
        </p:txBody>
      </p:sp>
      <p:sp>
        <p:nvSpPr>
          <p:cNvPr id="57" name="次の値と等しい 56">
            <a:extLst>
              <a:ext uri="{FF2B5EF4-FFF2-40B4-BE49-F238E27FC236}">
                <a16:creationId xmlns:a16="http://schemas.microsoft.com/office/drawing/2014/main" id="{6DE8E81E-7256-45D7-B9AD-BFFC56D690D2}"/>
              </a:ext>
            </a:extLst>
          </p:cNvPr>
          <p:cNvSpPr/>
          <p:nvPr/>
        </p:nvSpPr>
        <p:spPr bwMode="auto">
          <a:xfrm>
            <a:off x="4283968" y="3933056"/>
            <a:ext cx="576064" cy="360040"/>
          </a:xfrm>
          <a:prstGeom prst="mathEqual">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58" name="テキスト ボックス 57">
            <a:extLst>
              <a:ext uri="{FF2B5EF4-FFF2-40B4-BE49-F238E27FC236}">
                <a16:creationId xmlns:a16="http://schemas.microsoft.com/office/drawing/2014/main" id="{5244D349-865A-4311-A962-0EDED92344E7}"/>
              </a:ext>
            </a:extLst>
          </p:cNvPr>
          <p:cNvSpPr txBox="1"/>
          <p:nvPr/>
        </p:nvSpPr>
        <p:spPr>
          <a:xfrm>
            <a:off x="1331640" y="4509120"/>
            <a:ext cx="2826415" cy="646331"/>
          </a:xfrm>
          <a:prstGeom prst="rect">
            <a:avLst/>
          </a:prstGeom>
          <a:noFill/>
        </p:spPr>
        <p:txBody>
          <a:bodyPr wrap="none" rtlCol="0">
            <a:spAutoFit/>
          </a:bodyPr>
          <a:lstStyle/>
          <a:p>
            <a:r>
              <a:rPr kumimoji="1" lang="en-US" altLang="ja-JP" dirty="0"/>
              <a:t>Color difference</a:t>
            </a:r>
          </a:p>
          <a:p>
            <a:r>
              <a:rPr lang="en-US" altLang="ja-JP" dirty="0"/>
              <a:t>of </a:t>
            </a:r>
            <a:r>
              <a:rPr lang="en-US" altLang="ja-JP" b="1" u="sng" dirty="0"/>
              <a:t>d</a:t>
            </a:r>
            <a:r>
              <a:rPr kumimoji="1" lang="en-US" altLang="ja-JP" b="1" u="sng" dirty="0"/>
              <a:t>ichromats</a:t>
            </a:r>
            <a:r>
              <a:rPr kumimoji="1" lang="en-US" altLang="ja-JP" dirty="0"/>
              <a:t> perception</a:t>
            </a:r>
            <a:endParaRPr kumimoji="1" lang="ja-JP" altLang="en-US" dirty="0"/>
          </a:p>
        </p:txBody>
      </p:sp>
      <p:sp>
        <p:nvSpPr>
          <p:cNvPr id="59" name="テキスト ボックス 58">
            <a:extLst>
              <a:ext uri="{FF2B5EF4-FFF2-40B4-BE49-F238E27FC236}">
                <a16:creationId xmlns:a16="http://schemas.microsoft.com/office/drawing/2014/main" id="{21051FDB-0B29-4510-AA70-FE5D95208815}"/>
              </a:ext>
            </a:extLst>
          </p:cNvPr>
          <p:cNvSpPr txBox="1"/>
          <p:nvPr/>
        </p:nvSpPr>
        <p:spPr>
          <a:xfrm>
            <a:off x="4932040" y="4509120"/>
            <a:ext cx="2852063" cy="646331"/>
          </a:xfrm>
          <a:prstGeom prst="rect">
            <a:avLst/>
          </a:prstGeom>
          <a:noFill/>
        </p:spPr>
        <p:txBody>
          <a:bodyPr wrap="none" rtlCol="0">
            <a:spAutoFit/>
          </a:bodyPr>
          <a:lstStyle/>
          <a:p>
            <a:r>
              <a:rPr kumimoji="1" lang="en-US" altLang="ja-JP" dirty="0"/>
              <a:t>Color difference</a:t>
            </a:r>
          </a:p>
          <a:p>
            <a:r>
              <a:rPr lang="en-US" altLang="ja-JP" dirty="0"/>
              <a:t>of </a:t>
            </a:r>
            <a:r>
              <a:rPr lang="en-US" altLang="ja-JP" b="1" u="sng" dirty="0"/>
              <a:t>tri</a:t>
            </a:r>
            <a:r>
              <a:rPr kumimoji="1" lang="en-US" altLang="ja-JP" b="1" u="sng" dirty="0"/>
              <a:t>chromats</a:t>
            </a:r>
            <a:r>
              <a:rPr kumimoji="1" lang="en-US" altLang="ja-JP" dirty="0"/>
              <a:t> perception</a:t>
            </a:r>
            <a:endParaRPr kumimoji="1" lang="ja-JP" altLang="en-US" dirty="0"/>
          </a:p>
        </p:txBody>
      </p:sp>
      <p:sp>
        <p:nvSpPr>
          <p:cNvPr id="60" name="次の値と等しい 59">
            <a:extLst>
              <a:ext uri="{FF2B5EF4-FFF2-40B4-BE49-F238E27FC236}">
                <a16:creationId xmlns:a16="http://schemas.microsoft.com/office/drawing/2014/main" id="{A2A09913-CD18-403A-8AB0-EC2CDEE2DFD5}"/>
              </a:ext>
            </a:extLst>
          </p:cNvPr>
          <p:cNvSpPr/>
          <p:nvPr/>
        </p:nvSpPr>
        <p:spPr bwMode="auto">
          <a:xfrm>
            <a:off x="4283968" y="4725144"/>
            <a:ext cx="576064" cy="360040"/>
          </a:xfrm>
          <a:prstGeom prst="mathEqual">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2" name="タイトル 61">
            <a:extLst>
              <a:ext uri="{FF2B5EF4-FFF2-40B4-BE49-F238E27FC236}">
                <a16:creationId xmlns:a16="http://schemas.microsoft.com/office/drawing/2014/main" id="{C22BC82D-9CCB-43AF-9C06-20962C3C56AB}"/>
              </a:ext>
            </a:extLst>
          </p:cNvPr>
          <p:cNvSpPr>
            <a:spLocks noGrp="1"/>
          </p:cNvSpPr>
          <p:nvPr>
            <p:ph type="title"/>
          </p:nvPr>
        </p:nvSpPr>
        <p:spPr/>
        <p:txBody>
          <a:bodyPr/>
          <a:lstStyle/>
          <a:p>
            <a:r>
              <a:rPr kumimoji="1" lang="en-US" altLang="ja-JP" dirty="0"/>
              <a:t>Poisson equation</a:t>
            </a:r>
            <a:endParaRPr kumimoji="1" lang="ja-JP" altLang="en-US" dirty="0"/>
          </a:p>
        </p:txBody>
      </p:sp>
    </p:spTree>
    <p:extLst>
      <p:ext uri="{BB962C8B-B14F-4D97-AF65-F5344CB8AC3E}">
        <p14:creationId xmlns:p14="http://schemas.microsoft.com/office/powerpoint/2010/main" val="66649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44CFD3-6FD3-44CA-B255-CB855CE8A534}"/>
              </a:ext>
            </a:extLst>
          </p:cNvPr>
          <p:cNvSpPr>
            <a:spLocks noGrp="1"/>
          </p:cNvSpPr>
          <p:nvPr>
            <p:ph type="title"/>
          </p:nvPr>
        </p:nvSpPr>
        <p:spPr/>
        <p:txBody>
          <a:bodyPr/>
          <a:lstStyle/>
          <a:p>
            <a:r>
              <a:rPr kumimoji="1" lang="en-US" altLang="ja-JP" dirty="0"/>
              <a:t>Color-based approach</a:t>
            </a:r>
            <a:endParaRPr kumimoji="1" lang="ja-JP" altLang="en-US" dirty="0"/>
          </a:p>
        </p:txBody>
      </p:sp>
      <p:sp>
        <p:nvSpPr>
          <p:cNvPr id="4" name="テキスト ボックス 3">
            <a:extLst>
              <a:ext uri="{FF2B5EF4-FFF2-40B4-BE49-F238E27FC236}">
                <a16:creationId xmlns:a16="http://schemas.microsoft.com/office/drawing/2014/main" id="{9CE6C6BD-2046-41E0-B38C-BEA1F8558ACA}"/>
              </a:ext>
            </a:extLst>
          </p:cNvPr>
          <p:cNvSpPr txBox="1"/>
          <p:nvPr/>
        </p:nvSpPr>
        <p:spPr>
          <a:xfrm>
            <a:off x="3851920" y="548680"/>
            <a:ext cx="1313180" cy="369332"/>
          </a:xfrm>
          <a:prstGeom prst="rect">
            <a:avLst/>
          </a:prstGeom>
          <a:noFill/>
        </p:spPr>
        <p:txBody>
          <a:bodyPr wrap="none" rtlCol="0">
            <a:spAutoFit/>
          </a:bodyPr>
          <a:lstStyle/>
          <a:p>
            <a:r>
              <a:rPr kumimoji="1" lang="en-US" altLang="ja-JP" dirty="0"/>
              <a:t>Other work</a:t>
            </a:r>
            <a:endParaRPr kumimoji="1" lang="ja-JP" altLang="en-US" dirty="0"/>
          </a:p>
        </p:txBody>
      </p:sp>
      <p:pic>
        <p:nvPicPr>
          <p:cNvPr id="5" name="コンテンツ プレースホルダー 3">
            <a:extLst>
              <a:ext uri="{FF2B5EF4-FFF2-40B4-BE49-F238E27FC236}">
                <a16:creationId xmlns:a16="http://schemas.microsoft.com/office/drawing/2014/main" id="{2BF45F97-C0E6-4A43-AF60-85F48E3C4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212976"/>
            <a:ext cx="2160240" cy="2160240"/>
          </a:xfrm>
          <a:prstGeom prst="rect">
            <a:avLst/>
          </a:prstGeom>
        </p:spPr>
      </p:pic>
      <p:pic>
        <p:nvPicPr>
          <p:cNvPr id="6" name="図 5">
            <a:extLst>
              <a:ext uri="{FF2B5EF4-FFF2-40B4-BE49-F238E27FC236}">
                <a16:creationId xmlns:a16="http://schemas.microsoft.com/office/drawing/2014/main" id="{E7221781-9979-405F-BDFA-4E57F7B3E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212976"/>
            <a:ext cx="2160240" cy="2160240"/>
          </a:xfrm>
          <a:prstGeom prst="rect">
            <a:avLst/>
          </a:prstGeom>
        </p:spPr>
      </p:pic>
      <p:sp>
        <p:nvSpPr>
          <p:cNvPr id="7" name="正方形/長方形 6">
            <a:extLst>
              <a:ext uri="{FF2B5EF4-FFF2-40B4-BE49-F238E27FC236}">
                <a16:creationId xmlns:a16="http://schemas.microsoft.com/office/drawing/2014/main" id="{B1C9E5F8-1C34-44C5-B7BB-3197CA502B80}"/>
              </a:ext>
            </a:extLst>
          </p:cNvPr>
          <p:cNvSpPr/>
          <p:nvPr/>
        </p:nvSpPr>
        <p:spPr bwMode="auto">
          <a:xfrm>
            <a:off x="1835696" y="1052736"/>
            <a:ext cx="576064" cy="576064"/>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8" name="正方形/長方形 7">
            <a:extLst>
              <a:ext uri="{FF2B5EF4-FFF2-40B4-BE49-F238E27FC236}">
                <a16:creationId xmlns:a16="http://schemas.microsoft.com/office/drawing/2014/main" id="{E82A47E3-99EA-41BD-B23C-30289E18C50D}"/>
              </a:ext>
            </a:extLst>
          </p:cNvPr>
          <p:cNvSpPr/>
          <p:nvPr/>
        </p:nvSpPr>
        <p:spPr bwMode="auto">
          <a:xfrm>
            <a:off x="2411760" y="1628800"/>
            <a:ext cx="576064" cy="576064"/>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9" name="正方形/長方形 8">
            <a:extLst>
              <a:ext uri="{FF2B5EF4-FFF2-40B4-BE49-F238E27FC236}">
                <a16:creationId xmlns:a16="http://schemas.microsoft.com/office/drawing/2014/main" id="{A85A0CCA-D2DB-41DC-B1D9-407E94B4BE17}"/>
              </a:ext>
            </a:extLst>
          </p:cNvPr>
          <p:cNvSpPr/>
          <p:nvPr/>
        </p:nvSpPr>
        <p:spPr bwMode="auto">
          <a:xfrm>
            <a:off x="1835696" y="1628800"/>
            <a:ext cx="576064" cy="576064"/>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0" name="正方形/長方形 9">
            <a:extLst>
              <a:ext uri="{FF2B5EF4-FFF2-40B4-BE49-F238E27FC236}">
                <a16:creationId xmlns:a16="http://schemas.microsoft.com/office/drawing/2014/main" id="{C88FE146-C1F9-4CED-84FE-C369B5475D5B}"/>
              </a:ext>
            </a:extLst>
          </p:cNvPr>
          <p:cNvSpPr/>
          <p:nvPr/>
        </p:nvSpPr>
        <p:spPr bwMode="auto">
          <a:xfrm>
            <a:off x="1259632" y="1628800"/>
            <a:ext cx="576064" cy="576064"/>
          </a:xfrm>
          <a:prstGeom prst="rect">
            <a:avLst/>
          </a:prstGeom>
          <a:solidFill>
            <a:srgbClr val="00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a:extLst>
              <a:ext uri="{FF2B5EF4-FFF2-40B4-BE49-F238E27FC236}">
                <a16:creationId xmlns:a16="http://schemas.microsoft.com/office/drawing/2014/main" id="{7AC93305-88C4-477D-9859-EAB982AF9DB0}"/>
              </a:ext>
            </a:extLst>
          </p:cNvPr>
          <p:cNvSpPr/>
          <p:nvPr/>
        </p:nvSpPr>
        <p:spPr bwMode="auto">
          <a:xfrm>
            <a:off x="1835696" y="2204864"/>
            <a:ext cx="576064" cy="576064"/>
          </a:xfrm>
          <a:prstGeom prst="rect">
            <a:avLst/>
          </a:prstGeom>
          <a:solidFill>
            <a:srgbClr val="00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2" name="矢印: 右 11">
            <a:extLst>
              <a:ext uri="{FF2B5EF4-FFF2-40B4-BE49-F238E27FC236}">
                <a16:creationId xmlns:a16="http://schemas.microsoft.com/office/drawing/2014/main" id="{F585E763-1338-4FFF-B626-CD137C9E37F5}"/>
              </a:ext>
            </a:extLst>
          </p:cNvPr>
          <p:cNvSpPr/>
          <p:nvPr/>
        </p:nvSpPr>
        <p:spPr bwMode="auto">
          <a:xfrm>
            <a:off x="3851920" y="1628800"/>
            <a:ext cx="1440160" cy="720080"/>
          </a:xfrm>
          <a:prstGeom prst="rightArrow">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3" name="正方形/長方形 12">
            <a:extLst>
              <a:ext uri="{FF2B5EF4-FFF2-40B4-BE49-F238E27FC236}">
                <a16:creationId xmlns:a16="http://schemas.microsoft.com/office/drawing/2014/main" id="{733C482A-7E16-4413-8D1C-F0F9A0713E9C}"/>
              </a:ext>
            </a:extLst>
          </p:cNvPr>
          <p:cNvSpPr/>
          <p:nvPr/>
        </p:nvSpPr>
        <p:spPr bwMode="auto">
          <a:xfrm>
            <a:off x="6876256" y="1052736"/>
            <a:ext cx="576064" cy="576064"/>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4" name="正方形/長方形 13">
            <a:extLst>
              <a:ext uri="{FF2B5EF4-FFF2-40B4-BE49-F238E27FC236}">
                <a16:creationId xmlns:a16="http://schemas.microsoft.com/office/drawing/2014/main" id="{90253394-55E7-43C3-A7EB-C150814AD065}"/>
              </a:ext>
            </a:extLst>
          </p:cNvPr>
          <p:cNvSpPr/>
          <p:nvPr/>
        </p:nvSpPr>
        <p:spPr bwMode="auto">
          <a:xfrm>
            <a:off x="7452320" y="1628800"/>
            <a:ext cx="576064" cy="576064"/>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a:extLst>
              <a:ext uri="{FF2B5EF4-FFF2-40B4-BE49-F238E27FC236}">
                <a16:creationId xmlns:a16="http://schemas.microsoft.com/office/drawing/2014/main" id="{CD534FAD-C688-4A12-8452-85531612ED5F}"/>
              </a:ext>
            </a:extLst>
          </p:cNvPr>
          <p:cNvSpPr/>
          <p:nvPr/>
        </p:nvSpPr>
        <p:spPr bwMode="auto">
          <a:xfrm>
            <a:off x="6876256" y="1628800"/>
            <a:ext cx="576064" cy="576064"/>
          </a:xfrm>
          <a:prstGeom prst="rect">
            <a:avLst/>
          </a:prstGeom>
          <a:solidFill>
            <a:srgbClr val="C0C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6" name="正方形/長方形 15">
            <a:extLst>
              <a:ext uri="{FF2B5EF4-FFF2-40B4-BE49-F238E27FC236}">
                <a16:creationId xmlns:a16="http://schemas.microsoft.com/office/drawing/2014/main" id="{F567E097-EE38-4D2E-BD66-C8526DC2CD57}"/>
              </a:ext>
            </a:extLst>
          </p:cNvPr>
          <p:cNvSpPr/>
          <p:nvPr/>
        </p:nvSpPr>
        <p:spPr bwMode="auto">
          <a:xfrm>
            <a:off x="6300192" y="1628800"/>
            <a:ext cx="576064" cy="576064"/>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17" name="正方形/長方形 16">
            <a:extLst>
              <a:ext uri="{FF2B5EF4-FFF2-40B4-BE49-F238E27FC236}">
                <a16:creationId xmlns:a16="http://schemas.microsoft.com/office/drawing/2014/main" id="{F32FA5BC-875A-424D-A94A-182313912A6F}"/>
              </a:ext>
            </a:extLst>
          </p:cNvPr>
          <p:cNvSpPr/>
          <p:nvPr/>
        </p:nvSpPr>
        <p:spPr bwMode="auto">
          <a:xfrm>
            <a:off x="6876256" y="2204864"/>
            <a:ext cx="576064" cy="576064"/>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cxnSp>
        <p:nvCxnSpPr>
          <p:cNvPr id="19" name="直線矢印コネクタ 18">
            <a:extLst>
              <a:ext uri="{FF2B5EF4-FFF2-40B4-BE49-F238E27FC236}">
                <a16:creationId xmlns:a16="http://schemas.microsoft.com/office/drawing/2014/main" id="{2D80BD4B-57D9-4E2C-AED8-9D8C2BA43199}"/>
              </a:ext>
            </a:extLst>
          </p:cNvPr>
          <p:cNvCxnSpPr>
            <a:cxnSpLocks/>
          </p:cNvCxnSpPr>
          <p:nvPr/>
        </p:nvCxnSpPr>
        <p:spPr bwMode="auto">
          <a:xfrm>
            <a:off x="1619672" y="4653136"/>
            <a:ext cx="864096"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5FA7E42F-418C-4543-AB93-EA8E4FB9A894}"/>
              </a:ext>
            </a:extLst>
          </p:cNvPr>
          <p:cNvCxnSpPr>
            <a:cxnSpLocks/>
          </p:cNvCxnSpPr>
          <p:nvPr/>
        </p:nvCxnSpPr>
        <p:spPr bwMode="auto">
          <a:xfrm flipV="1">
            <a:off x="1619672" y="4221088"/>
            <a:ext cx="288032"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5" name="直線矢印コネクタ 24">
            <a:extLst>
              <a:ext uri="{FF2B5EF4-FFF2-40B4-BE49-F238E27FC236}">
                <a16:creationId xmlns:a16="http://schemas.microsoft.com/office/drawing/2014/main" id="{28104D7B-2D8F-4C32-8197-502CF760E5D4}"/>
              </a:ext>
            </a:extLst>
          </p:cNvPr>
          <p:cNvCxnSpPr>
            <a:cxnSpLocks/>
          </p:cNvCxnSpPr>
          <p:nvPr/>
        </p:nvCxnSpPr>
        <p:spPr bwMode="auto">
          <a:xfrm flipH="1" flipV="1">
            <a:off x="1115616" y="3645024"/>
            <a:ext cx="504056" cy="100811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8" name="直線矢印コネクタ 27">
            <a:extLst>
              <a:ext uri="{FF2B5EF4-FFF2-40B4-BE49-F238E27FC236}">
                <a16:creationId xmlns:a16="http://schemas.microsoft.com/office/drawing/2014/main" id="{5AA2FD58-1334-49CD-AF92-DD7230E3CB7E}"/>
              </a:ext>
            </a:extLst>
          </p:cNvPr>
          <p:cNvCxnSpPr>
            <a:cxnSpLocks/>
          </p:cNvCxnSpPr>
          <p:nvPr/>
        </p:nvCxnSpPr>
        <p:spPr bwMode="auto">
          <a:xfrm flipH="1" flipV="1">
            <a:off x="6660232" y="3933056"/>
            <a:ext cx="936104" cy="86409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16AE38C5-5B00-44C7-8404-C39E061712C4}"/>
              </a:ext>
            </a:extLst>
          </p:cNvPr>
          <p:cNvCxnSpPr>
            <a:cxnSpLocks/>
          </p:cNvCxnSpPr>
          <p:nvPr/>
        </p:nvCxnSpPr>
        <p:spPr bwMode="auto">
          <a:xfrm flipH="1" flipV="1">
            <a:off x="6444208" y="4509120"/>
            <a:ext cx="1152128" cy="28803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DF0AE762-A4D5-412E-B6F5-238C8328B749}"/>
              </a:ext>
            </a:extLst>
          </p:cNvPr>
          <p:cNvCxnSpPr>
            <a:cxnSpLocks/>
          </p:cNvCxnSpPr>
          <p:nvPr/>
        </p:nvCxnSpPr>
        <p:spPr bwMode="auto">
          <a:xfrm flipH="1" flipV="1">
            <a:off x="6516216" y="4221088"/>
            <a:ext cx="1080120" cy="57606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4439453D-E011-4D2E-8341-CFF32B3398E1}"/>
              </a:ext>
            </a:extLst>
          </p:cNvPr>
          <p:cNvCxnSpPr>
            <a:cxnSpLocks/>
          </p:cNvCxnSpPr>
          <p:nvPr/>
        </p:nvCxnSpPr>
        <p:spPr bwMode="auto">
          <a:xfrm>
            <a:off x="2483768" y="1844824"/>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0" name="直線矢印コネクタ 39">
            <a:extLst>
              <a:ext uri="{FF2B5EF4-FFF2-40B4-BE49-F238E27FC236}">
                <a16:creationId xmlns:a16="http://schemas.microsoft.com/office/drawing/2014/main" id="{C24B6904-D2B7-4571-A173-C76CB4D622E6}"/>
              </a:ext>
            </a:extLst>
          </p:cNvPr>
          <p:cNvCxnSpPr>
            <a:cxnSpLocks/>
          </p:cNvCxnSpPr>
          <p:nvPr/>
        </p:nvCxnSpPr>
        <p:spPr bwMode="auto">
          <a:xfrm>
            <a:off x="1907704" y="1268760"/>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E1DA6FB3-52A2-44F6-B13C-C59891B7967A}"/>
              </a:ext>
            </a:extLst>
          </p:cNvPr>
          <p:cNvCxnSpPr>
            <a:cxnSpLocks/>
          </p:cNvCxnSpPr>
          <p:nvPr/>
        </p:nvCxnSpPr>
        <p:spPr bwMode="auto">
          <a:xfrm flipV="1">
            <a:off x="1979712" y="1700808"/>
            <a:ext cx="288032"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9C73FFAF-8234-4976-AF59-05AA5DA93EB6}"/>
              </a:ext>
            </a:extLst>
          </p:cNvPr>
          <p:cNvCxnSpPr>
            <a:cxnSpLocks/>
          </p:cNvCxnSpPr>
          <p:nvPr/>
        </p:nvCxnSpPr>
        <p:spPr bwMode="auto">
          <a:xfrm flipH="1" flipV="1">
            <a:off x="1475656" y="1700808"/>
            <a:ext cx="144016"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5292C07-7413-4826-BBF2-74C13EAB25B4}"/>
              </a:ext>
            </a:extLst>
          </p:cNvPr>
          <p:cNvCxnSpPr>
            <a:cxnSpLocks/>
          </p:cNvCxnSpPr>
          <p:nvPr/>
        </p:nvCxnSpPr>
        <p:spPr bwMode="auto">
          <a:xfrm flipH="1" flipV="1">
            <a:off x="2051720" y="2276872"/>
            <a:ext cx="144016"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2AB81EF8-F7FF-4740-9B58-EC038B6E7C38}"/>
              </a:ext>
            </a:extLst>
          </p:cNvPr>
          <p:cNvCxnSpPr>
            <a:cxnSpLocks/>
          </p:cNvCxnSpPr>
          <p:nvPr/>
        </p:nvCxnSpPr>
        <p:spPr bwMode="auto">
          <a:xfrm flipH="1" flipV="1">
            <a:off x="6948264" y="1124744"/>
            <a:ext cx="432048"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DB2761D1-2057-4672-82BF-2F3DCD92E3BD}"/>
              </a:ext>
            </a:extLst>
          </p:cNvPr>
          <p:cNvCxnSpPr>
            <a:cxnSpLocks/>
          </p:cNvCxnSpPr>
          <p:nvPr/>
        </p:nvCxnSpPr>
        <p:spPr bwMode="auto">
          <a:xfrm flipH="1" flipV="1">
            <a:off x="7524328" y="1700808"/>
            <a:ext cx="432048" cy="4320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9CEC0F94-10B7-4D25-AB89-DD0BA1013429}"/>
              </a:ext>
            </a:extLst>
          </p:cNvPr>
          <p:cNvCxnSpPr>
            <a:cxnSpLocks/>
          </p:cNvCxnSpPr>
          <p:nvPr/>
        </p:nvCxnSpPr>
        <p:spPr bwMode="auto">
          <a:xfrm flipH="1" flipV="1">
            <a:off x="6948264" y="1772816"/>
            <a:ext cx="432048" cy="28803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3" name="直線矢印コネクタ 52">
            <a:extLst>
              <a:ext uri="{FF2B5EF4-FFF2-40B4-BE49-F238E27FC236}">
                <a16:creationId xmlns:a16="http://schemas.microsoft.com/office/drawing/2014/main" id="{16CB8503-A2C6-4E39-A1FF-5B4C2C3A41DA}"/>
              </a:ext>
            </a:extLst>
          </p:cNvPr>
          <p:cNvCxnSpPr>
            <a:cxnSpLocks/>
          </p:cNvCxnSpPr>
          <p:nvPr/>
        </p:nvCxnSpPr>
        <p:spPr bwMode="auto">
          <a:xfrm flipH="1" flipV="1">
            <a:off x="6948264" y="2420888"/>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168B4B82-C6F4-4B78-B098-3286AB605B22}"/>
              </a:ext>
            </a:extLst>
          </p:cNvPr>
          <p:cNvCxnSpPr>
            <a:cxnSpLocks/>
          </p:cNvCxnSpPr>
          <p:nvPr/>
        </p:nvCxnSpPr>
        <p:spPr bwMode="auto">
          <a:xfrm flipH="1" flipV="1">
            <a:off x="6372200" y="1844824"/>
            <a:ext cx="432048" cy="1440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57" name="テキスト ボックス 56">
            <a:extLst>
              <a:ext uri="{FF2B5EF4-FFF2-40B4-BE49-F238E27FC236}">
                <a16:creationId xmlns:a16="http://schemas.microsoft.com/office/drawing/2014/main" id="{B13F626E-851D-4A8F-BBD2-E1B9DF96FCAC}"/>
              </a:ext>
            </a:extLst>
          </p:cNvPr>
          <p:cNvSpPr txBox="1"/>
          <p:nvPr/>
        </p:nvSpPr>
        <p:spPr>
          <a:xfrm>
            <a:off x="1403648" y="2780928"/>
            <a:ext cx="1394356" cy="369332"/>
          </a:xfrm>
          <a:prstGeom prst="rect">
            <a:avLst/>
          </a:prstGeom>
          <a:noFill/>
        </p:spPr>
        <p:txBody>
          <a:bodyPr wrap="none" rtlCol="0">
            <a:spAutoFit/>
          </a:bodyPr>
          <a:lstStyle/>
          <a:p>
            <a:r>
              <a:rPr kumimoji="1" lang="en-US" altLang="ja-JP" dirty="0"/>
              <a:t>Trichromats</a:t>
            </a:r>
            <a:endParaRPr kumimoji="1" lang="ja-JP" altLang="en-US" dirty="0"/>
          </a:p>
        </p:txBody>
      </p:sp>
      <p:sp>
        <p:nvSpPr>
          <p:cNvPr id="58" name="テキスト ボックス 57">
            <a:extLst>
              <a:ext uri="{FF2B5EF4-FFF2-40B4-BE49-F238E27FC236}">
                <a16:creationId xmlns:a16="http://schemas.microsoft.com/office/drawing/2014/main" id="{50AD988E-3CDD-41DE-9B1A-95F2B2971DFA}"/>
              </a:ext>
            </a:extLst>
          </p:cNvPr>
          <p:cNvSpPr txBox="1"/>
          <p:nvPr/>
        </p:nvSpPr>
        <p:spPr>
          <a:xfrm>
            <a:off x="6444208" y="2780928"/>
            <a:ext cx="1351652" cy="369332"/>
          </a:xfrm>
          <a:prstGeom prst="rect">
            <a:avLst/>
          </a:prstGeom>
          <a:noFill/>
        </p:spPr>
        <p:txBody>
          <a:bodyPr wrap="none" rtlCol="0">
            <a:spAutoFit/>
          </a:bodyPr>
          <a:lstStyle/>
          <a:p>
            <a:r>
              <a:rPr kumimoji="1" lang="en-US" altLang="ja-JP" dirty="0"/>
              <a:t>Dichromats</a:t>
            </a:r>
            <a:endParaRPr kumimoji="1" lang="ja-JP" altLang="en-US" dirty="0"/>
          </a:p>
        </p:txBody>
      </p:sp>
      <p:sp>
        <p:nvSpPr>
          <p:cNvPr id="59" name="左中かっこ 58">
            <a:extLst>
              <a:ext uri="{FF2B5EF4-FFF2-40B4-BE49-F238E27FC236}">
                <a16:creationId xmlns:a16="http://schemas.microsoft.com/office/drawing/2014/main" id="{0EA59EBD-CCFF-4F07-8EB0-5A3F6AE846BC}"/>
              </a:ext>
            </a:extLst>
          </p:cNvPr>
          <p:cNvSpPr/>
          <p:nvPr/>
        </p:nvSpPr>
        <p:spPr bwMode="auto">
          <a:xfrm>
            <a:off x="5724128" y="3861048"/>
            <a:ext cx="216024" cy="720080"/>
          </a:xfrm>
          <a:prstGeom prst="leftBrace">
            <a:avLst>
              <a:gd name="adj1" fmla="val 60776"/>
              <a:gd name="adj2" fmla="val 5000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Arial" charset="0"/>
              <a:ea typeface="ＭＳ Ｐゴシック" pitchFamily="50" charset="-128"/>
            </a:endParaRPr>
          </a:p>
        </p:txBody>
      </p:sp>
      <p:sp>
        <p:nvSpPr>
          <p:cNvPr id="60" name="テキスト ボックス 59">
            <a:extLst>
              <a:ext uri="{FF2B5EF4-FFF2-40B4-BE49-F238E27FC236}">
                <a16:creationId xmlns:a16="http://schemas.microsoft.com/office/drawing/2014/main" id="{04A0F8EE-AA29-448A-B0E0-D41853BF995D}"/>
              </a:ext>
            </a:extLst>
          </p:cNvPr>
          <p:cNvSpPr txBox="1"/>
          <p:nvPr/>
        </p:nvSpPr>
        <p:spPr>
          <a:xfrm>
            <a:off x="3851920" y="4005064"/>
            <a:ext cx="1834798" cy="369332"/>
          </a:xfrm>
          <a:prstGeom prst="rect">
            <a:avLst/>
          </a:prstGeom>
          <a:noFill/>
        </p:spPr>
        <p:txBody>
          <a:bodyPr wrap="none" rtlCol="0">
            <a:spAutoFit/>
          </a:bodyPr>
          <a:lstStyle/>
          <a:p>
            <a:r>
              <a:rPr kumimoji="1" lang="en-US" altLang="ja-JP" dirty="0"/>
              <a:t>Small difference</a:t>
            </a:r>
            <a:endParaRPr kumimoji="1" lang="ja-JP" altLang="en-US" dirty="0"/>
          </a:p>
        </p:txBody>
      </p:sp>
    </p:spTree>
    <p:extLst>
      <p:ext uri="{BB962C8B-B14F-4D97-AF65-F5344CB8AC3E}">
        <p14:creationId xmlns:p14="http://schemas.microsoft.com/office/powerpoint/2010/main" val="4218987789"/>
      </p:ext>
    </p:extLst>
  </p:cSld>
  <p:clrMapOvr>
    <a:masterClrMapping/>
  </p:clrMapOvr>
</p:sld>
</file>

<file path=ppt/theme/theme1.xml><?xml version="1.0" encoding="utf-8"?>
<a:theme xmlns:a="http://schemas.openxmlformats.org/drawingml/2006/main" name="hcu04">
  <a:themeElements>
    <a:clrScheme name="ユーザー定義 6">
      <a:dk1>
        <a:srgbClr val="000000"/>
      </a:dk1>
      <a:lt1>
        <a:srgbClr val="FFFFFF"/>
      </a:lt1>
      <a:dk2>
        <a:srgbClr val="004098"/>
      </a:dk2>
      <a:lt2>
        <a:srgbClr val="A1D8E6"/>
      </a:lt2>
      <a:accent1>
        <a:srgbClr val="53A2D7"/>
      </a:accent1>
      <a:accent2>
        <a:srgbClr val="58A84B"/>
      </a:accent2>
      <a:accent3>
        <a:srgbClr val="D43238"/>
      </a:accent3>
      <a:accent4>
        <a:srgbClr val="C252CC"/>
      </a:accent4>
      <a:accent5>
        <a:srgbClr val="C8CC52"/>
      </a:accent5>
      <a:accent6>
        <a:srgbClr val="CC8752"/>
      </a:accent6>
      <a:hlink>
        <a:srgbClr val="808080"/>
      </a:hlink>
      <a:folHlink>
        <a:srgbClr val="FAD9D0"/>
      </a:folHlink>
    </a:clrScheme>
    <a:fontScheme name="1_pbv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1_pbv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bv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bv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bv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bv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bv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bv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bv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bv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bv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bv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bv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bv01 13">
        <a:dk1>
          <a:srgbClr val="000000"/>
        </a:dk1>
        <a:lt1>
          <a:srgbClr val="FFFFFF"/>
        </a:lt1>
        <a:dk2>
          <a:srgbClr val="000000"/>
        </a:dk2>
        <a:lt2>
          <a:srgbClr val="808080"/>
        </a:lt2>
        <a:accent1>
          <a:srgbClr val="4AA215"/>
        </a:accent1>
        <a:accent2>
          <a:srgbClr val="EAF4E3"/>
        </a:accent2>
        <a:accent3>
          <a:srgbClr val="FFFFFF"/>
        </a:accent3>
        <a:accent4>
          <a:srgbClr val="000000"/>
        </a:accent4>
        <a:accent5>
          <a:srgbClr val="B1CEAA"/>
        </a:accent5>
        <a:accent6>
          <a:srgbClr val="D4DDCE"/>
        </a:accent6>
        <a:hlink>
          <a:srgbClr val="8ACC53"/>
        </a:hlink>
        <a:folHlink>
          <a:srgbClr val="FAAA5C"/>
        </a:folHlink>
      </a:clrScheme>
      <a:clrMap bg1="lt1" tx1="dk1" bg2="lt2" tx2="dk2" accent1="accent1" accent2="accent2" accent3="accent3" accent4="accent4" accent5="accent5" accent6="accent6" hlink="hlink" folHlink="folHlink"/>
    </a:extraClrScheme>
    <a:extraClrScheme>
      <a:clrScheme name="1_pbv01 14">
        <a:dk1>
          <a:srgbClr val="000000"/>
        </a:dk1>
        <a:lt1>
          <a:srgbClr val="FFFFFF"/>
        </a:lt1>
        <a:dk2>
          <a:srgbClr val="C0C0C0"/>
        </a:dk2>
        <a:lt2>
          <a:srgbClr val="808080"/>
        </a:lt2>
        <a:accent1>
          <a:srgbClr val="4AA215"/>
        </a:accent1>
        <a:accent2>
          <a:srgbClr val="EAF4E3"/>
        </a:accent2>
        <a:accent3>
          <a:srgbClr val="FFFFFF"/>
        </a:accent3>
        <a:accent4>
          <a:srgbClr val="000000"/>
        </a:accent4>
        <a:accent5>
          <a:srgbClr val="B1CEAA"/>
        </a:accent5>
        <a:accent6>
          <a:srgbClr val="D4DDCE"/>
        </a:accent6>
        <a:hlink>
          <a:srgbClr val="8ACC53"/>
        </a:hlink>
        <a:folHlink>
          <a:srgbClr val="FAAA5C"/>
        </a:folHlink>
      </a:clrScheme>
      <a:clrMap bg1="lt1" tx1="dk1" bg2="lt2" tx2="dk2" accent1="accent1" accent2="accent2" accent3="accent3" accent4="accent4" accent5="accent5" accent6="accent6" hlink="hlink" folHlink="folHlink"/>
    </a:extraClrScheme>
    <a:extraClrScheme>
      <a:clrScheme name="1_pbv01 15">
        <a:dk1>
          <a:srgbClr val="000000"/>
        </a:dk1>
        <a:lt1>
          <a:srgbClr val="FFFFFF"/>
        </a:lt1>
        <a:dk2>
          <a:srgbClr val="0242C2"/>
        </a:dk2>
        <a:lt2>
          <a:srgbClr val="808080"/>
        </a:lt2>
        <a:accent1>
          <a:srgbClr val="4AA215"/>
        </a:accent1>
        <a:accent2>
          <a:srgbClr val="EAF4E3"/>
        </a:accent2>
        <a:accent3>
          <a:srgbClr val="FFFFFF"/>
        </a:accent3>
        <a:accent4>
          <a:srgbClr val="000000"/>
        </a:accent4>
        <a:accent5>
          <a:srgbClr val="B1CEAA"/>
        </a:accent5>
        <a:accent6>
          <a:srgbClr val="D4DDCE"/>
        </a:accent6>
        <a:hlink>
          <a:srgbClr val="8ACC53"/>
        </a:hlink>
        <a:folHlink>
          <a:srgbClr val="FAAA5C"/>
        </a:folHlink>
      </a:clrScheme>
      <a:clrMap bg1="lt1" tx1="dk1" bg2="lt2" tx2="dk2" accent1="accent1" accent2="accent2" accent3="accent3" accent4="accent4" accent5="accent5" accent6="accent6" hlink="hlink" folHlink="folHlink"/>
    </a:extraClrScheme>
    <a:extraClrScheme>
      <a:clrScheme name="1_pbv01 16">
        <a:dk1>
          <a:srgbClr val="000000"/>
        </a:dk1>
        <a:lt1>
          <a:srgbClr val="FFFFFF"/>
        </a:lt1>
        <a:dk2>
          <a:srgbClr val="0242C2"/>
        </a:dk2>
        <a:lt2>
          <a:srgbClr val="808080"/>
        </a:lt2>
        <a:accent1>
          <a:srgbClr val="4AA215"/>
        </a:accent1>
        <a:accent2>
          <a:srgbClr val="EAF4E3"/>
        </a:accent2>
        <a:accent3>
          <a:srgbClr val="FFFFFF"/>
        </a:accent3>
        <a:accent4>
          <a:srgbClr val="000000"/>
        </a:accent4>
        <a:accent5>
          <a:srgbClr val="B1CEAA"/>
        </a:accent5>
        <a:accent6>
          <a:srgbClr val="D4DDCE"/>
        </a:accent6>
        <a:hlink>
          <a:srgbClr val="8ACC53"/>
        </a:hlink>
        <a:folHlink>
          <a:srgbClr val="EF700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10659</TotalTime>
  <Words>1277</Words>
  <Application>Microsoft Office PowerPoint</Application>
  <PresentationFormat>画面に合わせる (4:3)</PresentationFormat>
  <Paragraphs>257</Paragraphs>
  <Slides>17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Ｐゴシック</vt:lpstr>
      <vt:lpstr>Arial</vt:lpstr>
      <vt:lpstr>Calibri</vt:lpstr>
      <vt:lpstr>Cambria Math</vt:lpstr>
      <vt:lpstr>Symbol</vt:lpstr>
      <vt:lpstr>Times New Roman</vt:lpstr>
      <vt:lpstr>hcu04</vt:lpstr>
      <vt:lpstr>Color exaggeration for dichromats using weighted edge</vt:lpstr>
      <vt:lpstr>Overview</vt:lpstr>
      <vt:lpstr>Color-based vs Pixel-based</vt:lpstr>
      <vt:lpstr>Color perception</vt:lpstr>
      <vt:lpstr>xy chromaticity diagram</vt:lpstr>
      <vt:lpstr>Color confusion lines</vt:lpstr>
      <vt:lpstr>Color difference</vt:lpstr>
      <vt:lpstr>Poisson equation</vt:lpstr>
      <vt:lpstr>Color-based approach</vt:lpstr>
      <vt:lpstr>Pixel-based approach</vt:lpstr>
      <vt:lpstr>Weighted by sigmoid function</vt:lpstr>
      <vt:lpstr>Result</vt:lpstr>
      <vt:lpstr>PowerPoint プレゼンテーション</vt:lpstr>
      <vt:lpstr>PowerPoint プレゼンテーション</vt:lpstr>
      <vt:lpstr>PowerPoint プレゼンテーション</vt:lpstr>
      <vt:lpstr>Conclusion</vt:lpstr>
      <vt:lpstr>Daisuke Miyazaki 2022 Creative Commons Attribution 4.0 International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c:title>
  <cp:lastModifiedBy>宮崎　大輔</cp:lastModifiedBy>
  <cp:revision>1733</cp:revision>
  <cp:lastPrinted>2015-02-17T11:18:49Z</cp:lastPrinted>
  <dcterms:modified xsi:type="dcterms:W3CDTF">2022-02-09T09:31:57Z</dcterms:modified>
</cp:coreProperties>
</file>