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4"/>
  </p:notesMasterIdLst>
  <p:sldIdLst>
    <p:sldId id="453" r:id="rId2"/>
    <p:sldId id="472" r:id="rId3"/>
    <p:sldId id="516" r:id="rId4"/>
    <p:sldId id="492" r:id="rId5"/>
    <p:sldId id="512" r:id="rId6"/>
    <p:sldId id="466" r:id="rId7"/>
    <p:sldId id="503" r:id="rId8"/>
    <p:sldId id="504" r:id="rId9"/>
    <p:sldId id="506" r:id="rId10"/>
    <p:sldId id="507" r:id="rId11"/>
    <p:sldId id="491" r:id="rId12"/>
    <p:sldId id="458" r:id="rId13"/>
    <p:sldId id="501" r:id="rId14"/>
    <p:sldId id="517" r:id="rId15"/>
    <p:sldId id="500" r:id="rId16"/>
    <p:sldId id="518" r:id="rId17"/>
    <p:sldId id="499" r:id="rId18"/>
    <p:sldId id="498" r:id="rId19"/>
    <p:sldId id="510" r:id="rId20"/>
    <p:sldId id="513" r:id="rId21"/>
    <p:sldId id="515" r:id="rId22"/>
    <p:sldId id="451" r:id="rId23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0000"/>
    <a:srgbClr val="993366"/>
    <a:srgbClr val="202060"/>
    <a:srgbClr val="FF00FF"/>
    <a:srgbClr val="00FFFF"/>
    <a:srgbClr val="FF0066"/>
    <a:srgbClr val="8CFF1F"/>
    <a:srgbClr val="8EFF1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08" y="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243BF-AB2D-49DA-94BE-7014B51C858D}" type="datetimeFigureOut">
              <a:rPr kumimoji="1" lang="ja-JP" altLang="en-US" smtClean="0"/>
              <a:pPr/>
              <a:t>2016/3/25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957D2-4131-42E4-924D-0ED8DDBFBA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56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DC2F1-E4BD-4F0E-AB61-AF9D2E2695CA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82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46FEF-2914-44E3-B4D9-11DE3FAD779A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163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chemeClr val="accent2"/>
          </a:solidFill>
          <a:ln w="381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857250"/>
            <a:ext cx="9144000" cy="1857375"/>
          </a:xfrm>
          <a:prstGeom prst="rect">
            <a:avLst/>
          </a:prstGeom>
          <a:solidFill>
            <a:schemeClr val="accent2"/>
          </a:solidFill>
          <a:ln w="381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6" name="Freeform 13"/>
          <p:cNvSpPr>
            <a:spLocks/>
          </p:cNvSpPr>
          <p:nvPr/>
        </p:nvSpPr>
        <p:spPr bwMode="auto">
          <a:xfrm>
            <a:off x="6507547" y="6637338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6613910" y="6572250"/>
            <a:ext cx="2494594" cy="2462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>
                <a:solidFill>
                  <a:schemeClr val="bg1"/>
                </a:solidFill>
                <a:latin typeface="+mn-lt"/>
                <a:ea typeface="+mn-ea"/>
              </a:rPr>
              <a:t>http://</a:t>
            </a:r>
            <a:r>
              <a:rPr lang="en-US" altLang="ja-JP" sz="1000" b="1" dirty="0" smtClean="0">
                <a:solidFill>
                  <a:schemeClr val="bg1"/>
                </a:solidFill>
                <a:latin typeface="+mn-lt"/>
                <a:ea typeface="+mn-ea"/>
              </a:rPr>
              <a:t>www.cg.info.hiroshima-cu.ac.jp</a:t>
            </a:r>
            <a:r>
              <a:rPr lang="en-US" altLang="ja-JP" sz="1000" b="1" dirty="0">
                <a:solidFill>
                  <a:schemeClr val="bg1"/>
                </a:solidFill>
                <a:latin typeface="+mn-lt"/>
                <a:ea typeface="+mn-ea"/>
              </a:rPr>
              <a:t>/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705475" y="6326188"/>
            <a:ext cx="3438525" cy="2460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bg1"/>
                </a:solidFill>
                <a:latin typeface="+mn-lt"/>
                <a:ea typeface="+mn-ea"/>
              </a:rPr>
              <a:t>Computer Graphics Laboratory, Hiroshima City University</a:t>
            </a:r>
          </a:p>
        </p:txBody>
      </p:sp>
      <p:pic>
        <p:nvPicPr>
          <p:cNvPr id="9" name="Picture 2" descr="L:\research\003Presentation\2009-03-30Polarization\003HCU-logo\HCU-blue2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000375"/>
            <a:ext cx="1144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026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14348" y="1071546"/>
            <a:ext cx="7715304" cy="142876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480264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14432" y="4352934"/>
            <a:ext cx="6515135" cy="171927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77013"/>
            <a:ext cx="4210050" cy="2809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1B213A-E006-46F4-BD39-17399AE16CED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286500"/>
            <a:ext cx="4210050" cy="2857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214813" y="6572250"/>
            <a:ext cx="723900" cy="28575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F7BB7DA4-AC5E-43D3-B942-28C0CC73DDDB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19088" y="1347788"/>
            <a:ext cx="8505825" cy="4795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A18D5-5950-477B-9560-A82F3E33212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799B0-F7AD-4EF4-9F8E-45E3B29D27B0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77038" y="277813"/>
            <a:ext cx="2205037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1925" y="277813"/>
            <a:ext cx="646271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C009-7113-40F1-AF03-6F0E73645A7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6FEC6-7BEE-4E7A-9323-3ADB2892F2D3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0" name="テキスト プレースホルダ 9"/>
          <p:cNvSpPr>
            <a:spLocks noGrp="1"/>
          </p:cNvSpPr>
          <p:nvPr>
            <p:ph type="body" sz="quarter" idx="13"/>
          </p:nvPr>
        </p:nvSpPr>
        <p:spPr>
          <a:xfrm>
            <a:off x="251520" y="548680"/>
            <a:ext cx="8640960" cy="475252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A8F6-EF20-48FE-AA57-62A576C75CC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A440-694A-427D-9D72-5FC952363F1B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DEEDF-45C2-40DF-A8E8-DF91742398B6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D4C2-658A-4740-863C-A0AD793C40DF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1313" y="530770"/>
            <a:ext cx="4154487" cy="477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530770"/>
            <a:ext cx="4154488" cy="477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49DEC-5CE3-45CD-8452-6D125966B4D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A50B0-A0EA-44A7-BBB7-A21B8F6C68F4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CA805-6877-43F6-8E5A-81838EB3502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89AA3-059B-4219-9BCE-A747B3373ADD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5632F-AB8A-46D7-9DDC-BA5C937ECD0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1DC9E-484F-4509-B189-33A1D1C80B96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C2DA5-7F05-47B6-A6A2-878CB9D2CC4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D101C-9CB7-4FA0-A8E5-522E8879543B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3B95-04A9-456A-9020-D60B651AEEF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F80E-7D5C-47BA-9919-FE3CC83BAA44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D4405-D244-49D9-A721-2DCBBF0406E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4E2F6-69E5-4670-816C-93C9FBCB3DDC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ChangeArrowheads="1"/>
          </p:cNvSpPr>
          <p:nvPr/>
        </p:nvSpPr>
        <p:spPr bwMode="auto">
          <a:xfrm>
            <a:off x="107504" y="5373216"/>
            <a:ext cx="8928992" cy="136815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479240" name="Rectangle 8"/>
          <p:cNvSpPr>
            <a:spLocks noChangeArrowheads="1"/>
          </p:cNvSpPr>
          <p:nvPr/>
        </p:nvSpPr>
        <p:spPr bwMode="auto">
          <a:xfrm>
            <a:off x="0" y="0"/>
            <a:ext cx="9144000" cy="448056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479241" name="Freeform 9"/>
          <p:cNvSpPr>
            <a:spLocks/>
          </p:cNvSpPr>
          <p:nvPr/>
        </p:nvSpPr>
        <p:spPr bwMode="auto">
          <a:xfrm>
            <a:off x="6326480" y="62912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479242" name="Text Box 10"/>
          <p:cNvSpPr txBox="1">
            <a:spLocks noChangeArrowheads="1"/>
          </p:cNvSpPr>
          <p:nvPr/>
        </p:nvSpPr>
        <p:spPr bwMode="auto">
          <a:xfrm>
            <a:off x="6228184" y="182611"/>
            <a:ext cx="2520280" cy="2462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>
                <a:solidFill>
                  <a:schemeClr val="bg1"/>
                </a:solidFill>
                <a:latin typeface="+mn-lt"/>
                <a:ea typeface="+mn-ea"/>
              </a:rPr>
              <a:t>http://</a:t>
            </a:r>
            <a:r>
              <a:rPr lang="en-US" altLang="ja-JP" sz="1000" b="1" dirty="0" smtClean="0">
                <a:solidFill>
                  <a:schemeClr val="bg1"/>
                </a:solidFill>
                <a:latin typeface="+mn-lt"/>
                <a:ea typeface="+mn-ea"/>
              </a:rPr>
              <a:t>www.cg.info.hiroshima-cu.ac.jp</a:t>
            </a:r>
            <a:r>
              <a:rPr lang="en-US" altLang="ja-JP" sz="1000" b="1" dirty="0">
                <a:solidFill>
                  <a:schemeClr val="bg1"/>
                </a:solidFill>
                <a:latin typeface="+mn-lt"/>
                <a:ea typeface="+mn-ea"/>
              </a:rPr>
              <a:t>/</a:t>
            </a:r>
          </a:p>
        </p:txBody>
      </p:sp>
      <p:sp>
        <p:nvSpPr>
          <p:cNvPr id="47924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48"/>
            <a:ext cx="39290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79249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71938" y="99488"/>
            <a:ext cx="1000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76F30B-F367-4DFC-95FE-32BA78DC264B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79247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214361"/>
            <a:ext cx="39290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F4350F4-C3B1-46D8-8B6E-9DA37E672316}" type="datetimeFigureOut">
              <a:rPr lang="ja-JP" altLang="en-US" smtClean="0"/>
              <a:pPr>
                <a:defRPr/>
              </a:pPr>
              <a:t>2016/3/25</a:t>
            </a:fld>
            <a:endParaRPr lang="ja-JP" altLang="en-US"/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6615054" y="48"/>
            <a:ext cx="2214562" cy="246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bg1"/>
                </a:solidFill>
                <a:latin typeface="+mn-lt"/>
                <a:ea typeface="+mn-ea"/>
              </a:rPr>
              <a:t>CG Lab, Hiroshima City University</a:t>
            </a:r>
          </a:p>
        </p:txBody>
      </p:sp>
      <p:sp>
        <p:nvSpPr>
          <p:cNvPr id="1036" name="テキスト プレースホルダ 13"/>
          <p:cNvSpPr>
            <a:spLocks noGrp="1"/>
          </p:cNvSpPr>
          <p:nvPr>
            <p:ph type="body" idx="1"/>
          </p:nvPr>
        </p:nvSpPr>
        <p:spPr bwMode="auto">
          <a:xfrm>
            <a:off x="251520" y="548680"/>
            <a:ext cx="864096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9512" y="5445224"/>
            <a:ext cx="8784976" cy="123252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51520" y="5517232"/>
            <a:ext cx="8640960" cy="1088504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pic>
        <p:nvPicPr>
          <p:cNvPr id="1027" name="Picture 3" descr="C:\!work\2010-09\2010-09-13\presentation\2009-03-30Polarization\003HCU-logo\HCU-white.e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81378" y="0"/>
            <a:ext cx="462622" cy="461721"/>
          </a:xfrm>
          <a:prstGeom prst="rect">
            <a:avLst/>
          </a:prstGeom>
          <a:noFill/>
        </p:spPr>
      </p:pic>
      <p:sp>
        <p:nvSpPr>
          <p:cNvPr id="18" name="Freeform 9"/>
          <p:cNvSpPr>
            <a:spLocks/>
          </p:cNvSpPr>
          <p:nvPr/>
        </p:nvSpPr>
        <p:spPr bwMode="auto">
          <a:xfrm>
            <a:off x="6506312" y="62912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1033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5517232"/>
            <a:ext cx="864096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kumimoji="1" lang="en-US" altLang="ja-JP" dirty="0" smtClean="0"/>
              <a:t>Mixing paints for generating </a:t>
            </a:r>
            <a:r>
              <a:rPr kumimoji="1" lang="en-US" altLang="ja-JP" dirty="0" err="1" smtClean="0"/>
              <a:t>metamerism</a:t>
            </a:r>
            <a:r>
              <a:rPr kumimoji="1" lang="en-US" altLang="ja-JP" dirty="0" smtClean="0"/>
              <a:t> art under 2 lights and 3 object colors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971600" y="4149080"/>
            <a:ext cx="7200800" cy="2160240"/>
          </a:xfrm>
        </p:spPr>
        <p:txBody>
          <a:bodyPr/>
          <a:lstStyle/>
          <a:p>
            <a:pPr algn="l"/>
            <a:r>
              <a:rPr kumimoji="1" lang="en-US" altLang="ja-JP" u="sng" dirty="0" smtClean="0"/>
              <a:t>Daisuke Miyazaki</a:t>
            </a:r>
            <a:r>
              <a:rPr lang="en-US" altLang="ja-JP" dirty="0"/>
              <a:t>	</a:t>
            </a:r>
            <a:r>
              <a:rPr lang="en-US" altLang="ja-JP" dirty="0" err="1" smtClean="0"/>
              <a:t>Kanami</a:t>
            </a:r>
            <a:r>
              <a:rPr lang="en-US" altLang="ja-JP" dirty="0" smtClean="0"/>
              <a:t> Takahashi</a:t>
            </a:r>
          </a:p>
          <a:p>
            <a:pPr algn="l"/>
            <a:r>
              <a:rPr kumimoji="1" lang="en-US" altLang="ja-JP" dirty="0" smtClean="0"/>
              <a:t>Masashi Baba		</a:t>
            </a:r>
            <a:r>
              <a:rPr kumimoji="1" lang="en-US" altLang="ja-JP" dirty="0" err="1" smtClean="0"/>
              <a:t>Hirooki</a:t>
            </a:r>
            <a:r>
              <a:rPr kumimoji="1" lang="en-US" altLang="ja-JP" dirty="0" smtClean="0"/>
              <a:t> Aoki</a:t>
            </a:r>
          </a:p>
          <a:p>
            <a:pPr algn="l"/>
            <a:r>
              <a:rPr lang="en-US" altLang="ja-JP" dirty="0" smtClean="0"/>
              <a:t>Ryo Furukawa		Masahito Aoyama</a:t>
            </a:r>
          </a:p>
          <a:p>
            <a:pPr algn="l"/>
            <a:r>
              <a:rPr kumimoji="1" lang="en-US" altLang="ja-JP" dirty="0" err="1" smtClean="0"/>
              <a:t>Shinsaku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Hiura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3230743" y="3267054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6300192" y="3159186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4644008" y="3068960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563888" y="3789040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148917" y="3356992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2195736" y="3717032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907704" y="3140968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876256" y="3645024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555776" y="4005064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699792" y="3140968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625225" y="4014029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572000" y="4005064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300192" y="3933056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878815" y="4131150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4499992" y="3573016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6876256" y="3068960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131840" y="3717032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5544252" y="3077925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148064" y="3581981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3851920" y="2933621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1691680" y="2780928"/>
            <a:ext cx="57606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691680" y="620688"/>
            <a:ext cx="1440160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6012160" y="620688"/>
            <a:ext cx="1440160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131840" y="2780928"/>
            <a:ext cx="216024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3347864" y="3068960"/>
            <a:ext cx="576064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3923928" y="3068960"/>
            <a:ext cx="216024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3707904" y="3429000"/>
            <a:ext cx="432048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3707904" y="3861048"/>
            <a:ext cx="28803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3995936" y="3645024"/>
            <a:ext cx="115212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 flipV="1">
            <a:off x="4788024" y="3140968"/>
            <a:ext cx="36004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4788024" y="3140968"/>
            <a:ext cx="792088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5580112" y="3212976"/>
            <a:ext cx="144016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5724128" y="3212976"/>
            <a:ext cx="576064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6012160" y="2780928"/>
            <a:ext cx="288032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979712" y="620688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Incident light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88024" y="620688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Diffusely reflected light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87330" y="465313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=</a:t>
            </a:r>
            <a:endParaRPr kumimoji="1" lang="ja-JP" altLang="en-US" dirty="0"/>
          </a:p>
        </p:txBody>
      </p:sp>
      <p:sp>
        <p:nvSpPr>
          <p:cNvPr id="39" name="円/楕円 38"/>
          <p:cNvSpPr/>
          <p:nvPr/>
        </p:nvSpPr>
        <p:spPr>
          <a:xfrm>
            <a:off x="4355976" y="4653136"/>
            <a:ext cx="432048" cy="43204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788024" y="44371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41" name="角丸四角形 40"/>
          <p:cNvSpPr/>
          <p:nvPr/>
        </p:nvSpPr>
        <p:spPr bwMode="auto">
          <a:xfrm>
            <a:off x="3563888" y="4365104"/>
            <a:ext cx="1728192" cy="93610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2" name="タイトル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Reflectance: Paint 2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472420" y="116632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Reflection model(3/5)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3230743" y="326705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6300192" y="3159186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4644008" y="3068960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563888" y="3789040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148917" y="3356992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2195736" y="3717032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907704" y="3140968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876256" y="364502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555776" y="400506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699792" y="3140968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625225" y="4014029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572000" y="400506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300192" y="3933056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878815" y="4131150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4499992" y="3573016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6876256" y="3068960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131840" y="3717032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5544252" y="3077925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148064" y="3581981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3851920" y="2933621"/>
            <a:ext cx="144016" cy="14401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1691680" y="2780928"/>
            <a:ext cx="57606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691680" y="620688"/>
            <a:ext cx="1440160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6012160" y="620688"/>
            <a:ext cx="1440160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131840" y="2780928"/>
            <a:ext cx="216024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3347864" y="3068960"/>
            <a:ext cx="576064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3923928" y="3068960"/>
            <a:ext cx="216024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3707904" y="3429000"/>
            <a:ext cx="432048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3707904" y="3861048"/>
            <a:ext cx="28803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3995936" y="3645024"/>
            <a:ext cx="115212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 flipV="1">
            <a:off x="4788024" y="3140968"/>
            <a:ext cx="36004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4788024" y="3140968"/>
            <a:ext cx="792088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5580112" y="3212976"/>
            <a:ext cx="144016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5724128" y="3212976"/>
            <a:ext cx="576064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6012160" y="2780928"/>
            <a:ext cx="288032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979712" y="620688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Incident light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88024" y="620688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Diffusely reflected light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7544" y="465313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Reflectance =</a:t>
            </a:r>
            <a:endParaRPr kumimoji="1" lang="ja-JP" altLang="en-US" dirty="0"/>
          </a:p>
        </p:txBody>
      </p:sp>
      <p:sp>
        <p:nvSpPr>
          <p:cNvPr id="39" name="円/楕円 38"/>
          <p:cNvSpPr/>
          <p:nvPr/>
        </p:nvSpPr>
        <p:spPr>
          <a:xfrm>
            <a:off x="2123728" y="4653136"/>
            <a:ext cx="432048" cy="43204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059286" y="44481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017616" y="465313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10</a:t>
            </a:r>
            <a:endParaRPr kumimoji="1" lang="ja-JP" altLang="en-US" sz="1200" dirty="0"/>
          </a:p>
        </p:txBody>
      </p:sp>
      <p:cxnSp>
        <p:nvCxnSpPr>
          <p:cNvPr id="43" name="直線コネクタ 42"/>
          <p:cNvCxnSpPr/>
          <p:nvPr/>
        </p:nvCxnSpPr>
        <p:spPr bwMode="auto">
          <a:xfrm>
            <a:off x="6092288" y="4683474"/>
            <a:ext cx="2160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左大かっこ 43"/>
          <p:cNvSpPr/>
          <p:nvPr/>
        </p:nvSpPr>
        <p:spPr bwMode="auto">
          <a:xfrm>
            <a:off x="5657576" y="4653136"/>
            <a:ext cx="72008" cy="432048"/>
          </a:xfrm>
          <a:prstGeom prst="leftBracket">
            <a:avLst>
              <a:gd name="adj" fmla="val 96343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483768" y="44371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</a:t>
            </a:r>
            <a:endParaRPr kumimoji="1" lang="ja-JP" altLang="en-US" dirty="0"/>
          </a:p>
        </p:txBody>
      </p:sp>
      <p:sp>
        <p:nvSpPr>
          <p:cNvPr id="46" name="円/楕円 45"/>
          <p:cNvSpPr/>
          <p:nvPr/>
        </p:nvSpPr>
        <p:spPr>
          <a:xfrm>
            <a:off x="3203848" y="4653136"/>
            <a:ext cx="432048" cy="43204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 bwMode="auto">
          <a:xfrm>
            <a:off x="2771800" y="4725144"/>
            <a:ext cx="288032" cy="2880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H="1">
            <a:off x="2771800" y="4725144"/>
            <a:ext cx="288032" cy="2880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>
            <a:off x="3539014" y="44371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56" name="円/楕円 55"/>
          <p:cNvSpPr/>
          <p:nvPr/>
        </p:nvSpPr>
        <p:spPr>
          <a:xfrm>
            <a:off x="4793480" y="4653136"/>
            <a:ext cx="432048" cy="43204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657576" y="46531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</a:t>
            </a:r>
            <a:r>
              <a:rPr lang="en-US" altLang="ja-JP" baseline="-25000" dirty="0" smtClean="0"/>
              <a:t>1</a:t>
            </a:r>
            <a:endParaRPr kumimoji="1" lang="ja-JP" altLang="en-US" baseline="-25000" dirty="0"/>
          </a:p>
        </p:txBody>
      </p:sp>
      <p:cxnSp>
        <p:nvCxnSpPr>
          <p:cNvPr id="61" name="直線コネクタ 60"/>
          <p:cNvCxnSpPr/>
          <p:nvPr/>
        </p:nvCxnSpPr>
        <p:spPr bwMode="auto">
          <a:xfrm>
            <a:off x="5297536" y="4797152"/>
            <a:ext cx="2160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直線コネクタ 61"/>
          <p:cNvCxnSpPr/>
          <p:nvPr/>
        </p:nvCxnSpPr>
        <p:spPr bwMode="auto">
          <a:xfrm>
            <a:off x="5297536" y="4941168"/>
            <a:ext cx="2160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左大かっこ 62"/>
          <p:cNvSpPr/>
          <p:nvPr/>
        </p:nvSpPr>
        <p:spPr bwMode="auto">
          <a:xfrm flipH="1">
            <a:off x="5945608" y="4653136"/>
            <a:ext cx="72008" cy="432048"/>
          </a:xfrm>
          <a:prstGeom prst="leftBracket">
            <a:avLst>
              <a:gd name="adj" fmla="val 96343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6876256" y="4653136"/>
            <a:ext cx="432048" cy="43204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7" name="直線コネクタ 66"/>
          <p:cNvCxnSpPr/>
          <p:nvPr/>
        </p:nvCxnSpPr>
        <p:spPr bwMode="auto">
          <a:xfrm>
            <a:off x="7380312" y="4797152"/>
            <a:ext cx="2160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直線コネクタ 67"/>
          <p:cNvCxnSpPr/>
          <p:nvPr/>
        </p:nvCxnSpPr>
        <p:spPr bwMode="auto">
          <a:xfrm>
            <a:off x="7380312" y="4941168"/>
            <a:ext cx="2160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左大かっこ 68"/>
          <p:cNvSpPr/>
          <p:nvPr/>
        </p:nvSpPr>
        <p:spPr bwMode="auto">
          <a:xfrm>
            <a:off x="7740352" y="4653136"/>
            <a:ext cx="72008" cy="432048"/>
          </a:xfrm>
          <a:prstGeom prst="leftBracket">
            <a:avLst>
              <a:gd name="adj" fmla="val 96343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740352" y="46531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</a:t>
            </a:r>
            <a:r>
              <a:rPr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71" name="左大かっこ 70"/>
          <p:cNvSpPr/>
          <p:nvPr/>
        </p:nvSpPr>
        <p:spPr bwMode="auto">
          <a:xfrm flipH="1">
            <a:off x="8100392" y="4653136"/>
            <a:ext cx="72008" cy="432048"/>
          </a:xfrm>
          <a:prstGeom prst="leftBracket">
            <a:avLst>
              <a:gd name="adj" fmla="val 96343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8177856" y="465313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10</a:t>
            </a:r>
            <a:endParaRPr kumimoji="1" lang="ja-JP" altLang="en-US" sz="12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8214621" y="44481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cxnSp>
        <p:nvCxnSpPr>
          <p:cNvPr id="74" name="直線コネクタ 73"/>
          <p:cNvCxnSpPr/>
          <p:nvPr/>
        </p:nvCxnSpPr>
        <p:spPr bwMode="auto">
          <a:xfrm>
            <a:off x="8244408" y="4696566"/>
            <a:ext cx="2160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角丸四角形 74"/>
          <p:cNvSpPr/>
          <p:nvPr/>
        </p:nvSpPr>
        <p:spPr bwMode="auto">
          <a:xfrm>
            <a:off x="179512" y="4365104"/>
            <a:ext cx="8712968" cy="93610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78" name="直線コネクタ 77"/>
          <p:cNvCxnSpPr/>
          <p:nvPr/>
        </p:nvCxnSpPr>
        <p:spPr bwMode="auto">
          <a:xfrm>
            <a:off x="4283968" y="4365104"/>
            <a:ext cx="0" cy="9361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タイトル 7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Reflectance: Paint 1 &amp; 2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77" name="正方形/長方形 76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0" name="正方形/長方形 79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1" name="正方形/長方形 80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2" name="正方形/長方形 81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2472420" y="116632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Reflection model(4/5)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 descr="C:\!work\2012-10\2012-10-05\004NakamuraMeta\018movie\002絵の具シーン\キャンバス色照射前.png"/>
          <p:cNvPicPr>
            <a:picLocks noChangeAspect="1" noChangeArrowheads="1"/>
          </p:cNvPicPr>
          <p:nvPr/>
        </p:nvPicPr>
        <p:blipFill>
          <a:blip r:embed="rId2"/>
          <a:srcRect l="19793" t="52780" r="14232" b="20830"/>
          <a:stretch>
            <a:fillRect/>
          </a:stretch>
        </p:blipFill>
        <p:spPr bwMode="auto">
          <a:xfrm>
            <a:off x="2627784" y="2204864"/>
            <a:ext cx="1512168" cy="453650"/>
          </a:xfrm>
          <a:prstGeom prst="rect">
            <a:avLst/>
          </a:prstGeom>
          <a:noFill/>
        </p:spPr>
      </p:pic>
      <p:pic>
        <p:nvPicPr>
          <p:cNvPr id="3" name="Picture 35" descr="C:\!work\2012-10\2012-10-05\004NakamuraMeta\018movie\002絵の具シーン\ライト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9884">
            <a:off x="140168" y="475256"/>
            <a:ext cx="1365465" cy="1024099"/>
          </a:xfrm>
          <a:prstGeom prst="rect">
            <a:avLst/>
          </a:prstGeom>
          <a:noFill/>
        </p:spPr>
      </p:pic>
      <p:pic>
        <p:nvPicPr>
          <p:cNvPr id="4" name="Picture 5" descr="C:\!work\2012-10\2012-10-05\004NakamuraMeta\018movie\002絵の具シーン\錐体ショート.png"/>
          <p:cNvPicPr>
            <a:picLocks noChangeAspect="1" noChangeArrowheads="1"/>
          </p:cNvPicPr>
          <p:nvPr/>
        </p:nvPicPr>
        <p:blipFill>
          <a:blip r:embed="rId4"/>
          <a:srcRect t="32556" r="10470" b="34887"/>
          <a:stretch>
            <a:fillRect/>
          </a:stretch>
        </p:blipFill>
        <p:spPr bwMode="auto">
          <a:xfrm>
            <a:off x="5580112" y="1916832"/>
            <a:ext cx="1099498" cy="299864"/>
          </a:xfrm>
          <a:prstGeom prst="rect">
            <a:avLst/>
          </a:prstGeom>
          <a:noFill/>
        </p:spPr>
      </p:pic>
      <p:pic>
        <p:nvPicPr>
          <p:cNvPr id="5" name="Picture 6" descr="C:\!work\2012-10\2012-10-05\004NakamuraMeta\018movie\002絵の具シーン\錐体ミドル.png"/>
          <p:cNvPicPr>
            <a:picLocks noChangeAspect="1" noChangeArrowheads="1"/>
          </p:cNvPicPr>
          <p:nvPr/>
        </p:nvPicPr>
        <p:blipFill>
          <a:blip r:embed="rId5"/>
          <a:srcRect t="32556" r="10470" b="34887"/>
          <a:stretch>
            <a:fillRect/>
          </a:stretch>
        </p:blipFill>
        <p:spPr bwMode="auto">
          <a:xfrm>
            <a:off x="5580112" y="1556792"/>
            <a:ext cx="1099498" cy="299864"/>
          </a:xfrm>
          <a:prstGeom prst="rect">
            <a:avLst/>
          </a:prstGeom>
          <a:noFill/>
        </p:spPr>
      </p:pic>
      <p:pic>
        <p:nvPicPr>
          <p:cNvPr id="6" name="Picture 4" descr="C:\!work\2012-10\2012-10-05\004NakamuraMeta\018movie\002絵の具シーン\錐体ロング.png"/>
          <p:cNvPicPr>
            <a:picLocks noChangeAspect="1" noChangeArrowheads="1"/>
          </p:cNvPicPr>
          <p:nvPr/>
        </p:nvPicPr>
        <p:blipFill>
          <a:blip r:embed="rId6"/>
          <a:srcRect t="32556" r="10470" b="34887"/>
          <a:stretch>
            <a:fillRect/>
          </a:stretch>
        </p:blipFill>
        <p:spPr bwMode="auto">
          <a:xfrm>
            <a:off x="5580112" y="1196752"/>
            <a:ext cx="1099498" cy="299864"/>
          </a:xfrm>
          <a:prstGeom prst="rect">
            <a:avLst/>
          </a:prstGeom>
          <a:noFill/>
        </p:spPr>
      </p:pic>
      <p:pic>
        <p:nvPicPr>
          <p:cNvPr id="7" name="Picture 40" descr="C:\!work\2012-10\2012-10-05\004NakamuraMeta\018movie\002絵の具シーン\脳.png"/>
          <p:cNvPicPr>
            <a:picLocks noChangeAspect="1" noChangeArrowheads="1"/>
          </p:cNvPicPr>
          <p:nvPr/>
        </p:nvPicPr>
        <p:blipFill>
          <a:blip r:embed="rId7"/>
          <a:srcRect l="18798" t="12532" r="15408" b="24807"/>
          <a:stretch>
            <a:fillRect/>
          </a:stretch>
        </p:blipFill>
        <p:spPr bwMode="auto">
          <a:xfrm>
            <a:off x="7596336" y="1988840"/>
            <a:ext cx="854968" cy="610690"/>
          </a:xfrm>
          <a:prstGeom prst="rect">
            <a:avLst/>
          </a:prstGeom>
          <a:noFill/>
        </p:spPr>
      </p:pic>
      <p:sp>
        <p:nvSpPr>
          <p:cNvPr id="12" name="雲形吹き出し 11"/>
          <p:cNvSpPr/>
          <p:nvPr/>
        </p:nvSpPr>
        <p:spPr bwMode="auto">
          <a:xfrm>
            <a:off x="6588224" y="548680"/>
            <a:ext cx="2376264" cy="1152128"/>
          </a:xfrm>
          <a:prstGeom prst="cloudCallout">
            <a:avLst>
              <a:gd name="adj1" fmla="val 9367"/>
              <a:gd name="adj2" fmla="val 10130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4" name="円/楕円 13"/>
          <p:cNvSpPr/>
          <p:nvPr/>
        </p:nvSpPr>
        <p:spPr bwMode="auto">
          <a:xfrm>
            <a:off x="3789040" y="1124744"/>
            <a:ext cx="134888" cy="13488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右矢印 14"/>
          <p:cNvSpPr/>
          <p:nvPr/>
        </p:nvSpPr>
        <p:spPr bwMode="auto">
          <a:xfrm rot="1917024">
            <a:off x="1106014" y="1298492"/>
            <a:ext cx="1000408" cy="250102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 rot="20183788">
            <a:off x="4218622" y="2070635"/>
            <a:ext cx="810580" cy="202645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右矢印 16"/>
          <p:cNvSpPr/>
          <p:nvPr/>
        </p:nvSpPr>
        <p:spPr bwMode="auto">
          <a:xfrm rot="999643">
            <a:off x="6744275" y="1884761"/>
            <a:ext cx="810580" cy="202645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 rot="9284973">
            <a:off x="2476865" y="1066917"/>
            <a:ext cx="221595" cy="692486"/>
            <a:chOff x="692696" y="4232920"/>
            <a:chExt cx="576064" cy="1800200"/>
          </a:xfrm>
        </p:grpSpPr>
        <p:sp>
          <p:nvSpPr>
            <p:cNvPr id="19" name="正方形/長方形 18"/>
            <p:cNvSpPr/>
            <p:nvPr/>
          </p:nvSpPr>
          <p:spPr bwMode="auto">
            <a:xfrm>
              <a:off x="764704" y="4448944"/>
              <a:ext cx="432048" cy="1440160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 bwMode="auto">
            <a:xfrm>
              <a:off x="692696" y="5889104"/>
              <a:ext cx="576064" cy="144016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1" name="円弧 20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2" name="円弧 21"/>
            <p:cNvSpPr/>
            <p:nvPr/>
          </p:nvSpPr>
          <p:spPr bwMode="auto">
            <a:xfrm>
              <a:off x="908720" y="4232920"/>
              <a:ext cx="144016" cy="72008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 bwMode="auto">
            <a:xfrm>
              <a:off x="908720" y="4268353"/>
              <a:ext cx="144016" cy="144016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4" name="円弧 23"/>
            <p:cNvSpPr/>
            <p:nvPr/>
          </p:nvSpPr>
          <p:spPr bwMode="auto">
            <a:xfrm>
              <a:off x="917104" y="4241304"/>
              <a:ext cx="135632" cy="63624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5" name="円弧 24"/>
            <p:cNvSpPr/>
            <p:nvPr/>
          </p:nvSpPr>
          <p:spPr bwMode="auto">
            <a:xfrm>
              <a:off x="764704" y="4664968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6" name="円弧 25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円弧 26"/>
            <p:cNvSpPr/>
            <p:nvPr/>
          </p:nvSpPr>
          <p:spPr bwMode="auto">
            <a:xfrm>
              <a:off x="764704" y="4953000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28" name="直線コネクタ 27"/>
            <p:cNvCxnSpPr/>
            <p:nvPr/>
          </p:nvCxnSpPr>
          <p:spPr bwMode="auto">
            <a:xfrm>
              <a:off x="764704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/>
            <p:nvPr/>
          </p:nvCxnSpPr>
          <p:spPr bwMode="auto">
            <a:xfrm>
              <a:off x="1196752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>
              <a:off x="692696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1268760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 bwMode="auto">
            <a:xfrm>
              <a:off x="692696" y="5889104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コネクタ 32"/>
            <p:cNvCxnSpPr/>
            <p:nvPr/>
          </p:nvCxnSpPr>
          <p:spPr bwMode="auto">
            <a:xfrm>
              <a:off x="692696" y="6033120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/>
            <p:nvPr/>
          </p:nvCxnSpPr>
          <p:spPr bwMode="auto">
            <a:xfrm flipH="1" flipV="1">
              <a:off x="917252" y="4269581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 bwMode="auto">
            <a:xfrm flipH="1" flipV="1">
              <a:off x="1055366" y="4268635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グループ化 35"/>
          <p:cNvGrpSpPr/>
          <p:nvPr/>
        </p:nvGrpSpPr>
        <p:grpSpPr>
          <a:xfrm rot="10075808">
            <a:off x="2913760" y="924234"/>
            <a:ext cx="221595" cy="692486"/>
            <a:chOff x="692696" y="4232920"/>
            <a:chExt cx="576064" cy="1800200"/>
          </a:xfrm>
        </p:grpSpPr>
        <p:sp>
          <p:nvSpPr>
            <p:cNvPr id="37" name="正方形/長方形 36"/>
            <p:cNvSpPr/>
            <p:nvPr/>
          </p:nvSpPr>
          <p:spPr bwMode="auto">
            <a:xfrm>
              <a:off x="764704" y="4448944"/>
              <a:ext cx="432048" cy="1440160"/>
            </a:xfrm>
            <a:prstGeom prst="rect">
              <a:avLst/>
            </a:pr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692696" y="5889104"/>
              <a:ext cx="576064" cy="144016"/>
            </a:xfrm>
            <a:prstGeom prst="rect">
              <a:avLst/>
            </a:pr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円弧 38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円弧 39"/>
            <p:cNvSpPr/>
            <p:nvPr/>
          </p:nvSpPr>
          <p:spPr bwMode="auto">
            <a:xfrm>
              <a:off x="908720" y="4232920"/>
              <a:ext cx="144016" cy="72008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908720" y="4268353"/>
              <a:ext cx="144016" cy="144016"/>
            </a:xfrm>
            <a:prstGeom prst="rect">
              <a:avLst/>
            </a:pr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円弧 41"/>
            <p:cNvSpPr/>
            <p:nvPr/>
          </p:nvSpPr>
          <p:spPr bwMode="auto">
            <a:xfrm>
              <a:off x="917104" y="4241304"/>
              <a:ext cx="135632" cy="63624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円弧 42"/>
            <p:cNvSpPr/>
            <p:nvPr/>
          </p:nvSpPr>
          <p:spPr bwMode="auto">
            <a:xfrm>
              <a:off x="764704" y="4664968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4" name="円弧 43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5" name="円弧 44"/>
            <p:cNvSpPr/>
            <p:nvPr/>
          </p:nvSpPr>
          <p:spPr bwMode="auto">
            <a:xfrm>
              <a:off x="764704" y="4953000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 bwMode="auto">
            <a:xfrm>
              <a:off x="764704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直線コネクタ 46"/>
            <p:cNvCxnSpPr/>
            <p:nvPr/>
          </p:nvCxnSpPr>
          <p:spPr bwMode="auto">
            <a:xfrm>
              <a:off x="1196752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直線コネクタ 47"/>
            <p:cNvCxnSpPr/>
            <p:nvPr/>
          </p:nvCxnSpPr>
          <p:spPr bwMode="auto">
            <a:xfrm>
              <a:off x="692696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線コネクタ 48"/>
            <p:cNvCxnSpPr/>
            <p:nvPr/>
          </p:nvCxnSpPr>
          <p:spPr bwMode="auto">
            <a:xfrm>
              <a:off x="1268760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直線コネクタ 49"/>
            <p:cNvCxnSpPr/>
            <p:nvPr/>
          </p:nvCxnSpPr>
          <p:spPr bwMode="auto">
            <a:xfrm>
              <a:off x="692696" y="5889104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直線コネクタ 50"/>
            <p:cNvCxnSpPr/>
            <p:nvPr/>
          </p:nvCxnSpPr>
          <p:spPr bwMode="auto">
            <a:xfrm>
              <a:off x="692696" y="6033120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直線コネクタ 51"/>
            <p:cNvCxnSpPr/>
            <p:nvPr/>
          </p:nvCxnSpPr>
          <p:spPr bwMode="auto">
            <a:xfrm flipH="1" flipV="1">
              <a:off x="917252" y="4269581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直線コネクタ 52"/>
            <p:cNvCxnSpPr/>
            <p:nvPr/>
          </p:nvCxnSpPr>
          <p:spPr bwMode="auto">
            <a:xfrm flipH="1" flipV="1">
              <a:off x="1055366" y="4268635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グループ化 53"/>
          <p:cNvGrpSpPr/>
          <p:nvPr/>
        </p:nvGrpSpPr>
        <p:grpSpPr>
          <a:xfrm rot="11008237">
            <a:off x="3440629" y="842783"/>
            <a:ext cx="221595" cy="692486"/>
            <a:chOff x="692696" y="4232920"/>
            <a:chExt cx="576064" cy="1800200"/>
          </a:xfrm>
        </p:grpSpPr>
        <p:sp>
          <p:nvSpPr>
            <p:cNvPr id="55" name="正方形/長方形 54"/>
            <p:cNvSpPr/>
            <p:nvPr/>
          </p:nvSpPr>
          <p:spPr bwMode="auto">
            <a:xfrm>
              <a:off x="764704" y="4448944"/>
              <a:ext cx="432048" cy="1440160"/>
            </a:xfrm>
            <a:prstGeom prst="rect">
              <a:avLst/>
            </a:pr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692696" y="5889104"/>
              <a:ext cx="576064" cy="144016"/>
            </a:xfrm>
            <a:prstGeom prst="rect">
              <a:avLst/>
            </a:pr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7" name="円弧 56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5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8" name="円弧 57"/>
            <p:cNvSpPr/>
            <p:nvPr/>
          </p:nvSpPr>
          <p:spPr bwMode="auto">
            <a:xfrm>
              <a:off x="908720" y="4232920"/>
              <a:ext cx="144016" cy="72008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908720" y="4268353"/>
              <a:ext cx="144016" cy="144016"/>
            </a:xfrm>
            <a:prstGeom prst="rect">
              <a:avLst/>
            </a:pr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0" name="円弧 59"/>
            <p:cNvSpPr/>
            <p:nvPr/>
          </p:nvSpPr>
          <p:spPr bwMode="auto">
            <a:xfrm>
              <a:off x="917104" y="4241304"/>
              <a:ext cx="135632" cy="63624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5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円弧 60"/>
            <p:cNvSpPr/>
            <p:nvPr/>
          </p:nvSpPr>
          <p:spPr bwMode="auto">
            <a:xfrm>
              <a:off x="764704" y="4664968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円弧 61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円弧 62"/>
            <p:cNvSpPr/>
            <p:nvPr/>
          </p:nvSpPr>
          <p:spPr bwMode="auto">
            <a:xfrm>
              <a:off x="764704" y="4953000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64" name="直線コネクタ 63"/>
            <p:cNvCxnSpPr/>
            <p:nvPr/>
          </p:nvCxnSpPr>
          <p:spPr bwMode="auto">
            <a:xfrm>
              <a:off x="764704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直線コネクタ 64"/>
            <p:cNvCxnSpPr/>
            <p:nvPr/>
          </p:nvCxnSpPr>
          <p:spPr bwMode="auto">
            <a:xfrm>
              <a:off x="1196752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直線コネクタ 65"/>
            <p:cNvCxnSpPr/>
            <p:nvPr/>
          </p:nvCxnSpPr>
          <p:spPr bwMode="auto">
            <a:xfrm>
              <a:off x="692696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直線コネクタ 66"/>
            <p:cNvCxnSpPr/>
            <p:nvPr/>
          </p:nvCxnSpPr>
          <p:spPr bwMode="auto">
            <a:xfrm>
              <a:off x="1268760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直線コネクタ 67"/>
            <p:cNvCxnSpPr/>
            <p:nvPr/>
          </p:nvCxnSpPr>
          <p:spPr bwMode="auto">
            <a:xfrm>
              <a:off x="692696" y="5889104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直線コネクタ 68"/>
            <p:cNvCxnSpPr/>
            <p:nvPr/>
          </p:nvCxnSpPr>
          <p:spPr bwMode="auto">
            <a:xfrm>
              <a:off x="692696" y="6033120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直線コネクタ 69"/>
            <p:cNvCxnSpPr/>
            <p:nvPr/>
          </p:nvCxnSpPr>
          <p:spPr bwMode="auto">
            <a:xfrm flipH="1" flipV="1">
              <a:off x="917252" y="4269581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直線コネクタ 70"/>
            <p:cNvCxnSpPr/>
            <p:nvPr/>
          </p:nvCxnSpPr>
          <p:spPr bwMode="auto">
            <a:xfrm flipH="1" flipV="1">
              <a:off x="1055366" y="4268635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2" name="グループ化 71"/>
          <p:cNvGrpSpPr/>
          <p:nvPr/>
        </p:nvGrpSpPr>
        <p:grpSpPr>
          <a:xfrm rot="12555031">
            <a:off x="4367017" y="1062726"/>
            <a:ext cx="221595" cy="692486"/>
            <a:chOff x="692696" y="4232920"/>
            <a:chExt cx="576064" cy="1800200"/>
          </a:xfrm>
        </p:grpSpPr>
        <p:sp>
          <p:nvSpPr>
            <p:cNvPr id="73" name="正方形/長方形 72"/>
            <p:cNvSpPr/>
            <p:nvPr/>
          </p:nvSpPr>
          <p:spPr bwMode="auto">
            <a:xfrm>
              <a:off x="764704" y="4448944"/>
              <a:ext cx="432048" cy="1440160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92696" y="5889104"/>
              <a:ext cx="576064" cy="144016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5" name="円弧 74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6" name="円弧 75"/>
            <p:cNvSpPr/>
            <p:nvPr/>
          </p:nvSpPr>
          <p:spPr bwMode="auto">
            <a:xfrm>
              <a:off x="908720" y="4232920"/>
              <a:ext cx="144016" cy="72008"/>
            </a:xfrm>
            <a:prstGeom prst="arc">
              <a:avLst>
                <a:gd name="adj1" fmla="val 10764670"/>
                <a:gd name="adj2" fmla="val 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908720" y="4268353"/>
              <a:ext cx="144016" cy="144016"/>
            </a:xfrm>
            <a:prstGeom prst="rect">
              <a:avLst/>
            </a:prstGeom>
            <a:solidFill>
              <a:schemeClr val="accent6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円弧 77"/>
            <p:cNvSpPr/>
            <p:nvPr/>
          </p:nvSpPr>
          <p:spPr bwMode="auto">
            <a:xfrm>
              <a:off x="917104" y="4241304"/>
              <a:ext cx="135632" cy="63624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9" name="円弧 78"/>
            <p:cNvSpPr/>
            <p:nvPr/>
          </p:nvSpPr>
          <p:spPr bwMode="auto">
            <a:xfrm>
              <a:off x="764704" y="4664968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0" name="円弧 79"/>
            <p:cNvSpPr/>
            <p:nvPr/>
          </p:nvSpPr>
          <p:spPr bwMode="auto">
            <a:xfrm>
              <a:off x="764704" y="4376936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1" name="円弧 80"/>
            <p:cNvSpPr/>
            <p:nvPr/>
          </p:nvSpPr>
          <p:spPr bwMode="auto">
            <a:xfrm>
              <a:off x="764704" y="4953000"/>
              <a:ext cx="432048" cy="144016"/>
            </a:xfrm>
            <a:prstGeom prst="arc">
              <a:avLst>
                <a:gd name="adj1" fmla="val 10764670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82" name="直線コネクタ 81"/>
            <p:cNvCxnSpPr/>
            <p:nvPr/>
          </p:nvCxnSpPr>
          <p:spPr bwMode="auto">
            <a:xfrm>
              <a:off x="764704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直線コネクタ 82"/>
            <p:cNvCxnSpPr/>
            <p:nvPr/>
          </p:nvCxnSpPr>
          <p:spPr bwMode="auto">
            <a:xfrm>
              <a:off x="1196752" y="4448944"/>
              <a:ext cx="0" cy="1440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直線コネクタ 83"/>
            <p:cNvCxnSpPr/>
            <p:nvPr/>
          </p:nvCxnSpPr>
          <p:spPr bwMode="auto">
            <a:xfrm>
              <a:off x="692696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直線コネクタ 84"/>
            <p:cNvCxnSpPr/>
            <p:nvPr/>
          </p:nvCxnSpPr>
          <p:spPr bwMode="auto">
            <a:xfrm>
              <a:off x="1268760" y="5889104"/>
              <a:ext cx="0" cy="1440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直線コネクタ 85"/>
            <p:cNvCxnSpPr/>
            <p:nvPr/>
          </p:nvCxnSpPr>
          <p:spPr bwMode="auto">
            <a:xfrm>
              <a:off x="692696" y="5889104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直線コネクタ 86"/>
            <p:cNvCxnSpPr/>
            <p:nvPr/>
          </p:nvCxnSpPr>
          <p:spPr bwMode="auto">
            <a:xfrm>
              <a:off x="692696" y="6033120"/>
              <a:ext cx="57606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直線コネクタ 87"/>
            <p:cNvCxnSpPr/>
            <p:nvPr/>
          </p:nvCxnSpPr>
          <p:spPr bwMode="auto">
            <a:xfrm flipH="1" flipV="1">
              <a:off x="917252" y="4269581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直線コネクタ 88"/>
            <p:cNvCxnSpPr/>
            <p:nvPr/>
          </p:nvCxnSpPr>
          <p:spPr bwMode="auto">
            <a:xfrm flipH="1" flipV="1">
              <a:off x="1055366" y="4268635"/>
              <a:ext cx="992" cy="1121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0" name="フリーフォーム 89"/>
          <p:cNvSpPr/>
          <p:nvPr/>
        </p:nvSpPr>
        <p:spPr bwMode="auto">
          <a:xfrm rot="9525174">
            <a:off x="2767797" y="1862776"/>
            <a:ext cx="175657" cy="408257"/>
          </a:xfrm>
          <a:custGeom>
            <a:avLst/>
            <a:gdLst>
              <a:gd name="connsiteX0" fmla="*/ 181456 w 334952"/>
              <a:gd name="connsiteY0" fmla="*/ 0 h 871704"/>
              <a:gd name="connsiteX1" fmla="*/ 160109 w 334952"/>
              <a:gd name="connsiteY1" fmla="*/ 3558 h 871704"/>
              <a:gd name="connsiteX2" fmla="*/ 138761 w 334952"/>
              <a:gd name="connsiteY2" fmla="*/ 17790 h 871704"/>
              <a:gd name="connsiteX3" fmla="*/ 128087 w 334952"/>
              <a:gd name="connsiteY3" fmla="*/ 21348 h 871704"/>
              <a:gd name="connsiteX4" fmla="*/ 92507 w 334952"/>
              <a:gd name="connsiteY4" fmla="*/ 46254 h 871704"/>
              <a:gd name="connsiteX5" fmla="*/ 78275 w 334952"/>
              <a:gd name="connsiteY5" fmla="*/ 56928 h 871704"/>
              <a:gd name="connsiteX6" fmla="*/ 67601 w 334952"/>
              <a:gd name="connsiteY6" fmla="*/ 67601 h 871704"/>
              <a:gd name="connsiteX7" fmla="*/ 49811 w 334952"/>
              <a:gd name="connsiteY7" fmla="*/ 81833 h 871704"/>
              <a:gd name="connsiteX8" fmla="*/ 28463 w 334952"/>
              <a:gd name="connsiteY8" fmla="*/ 103181 h 871704"/>
              <a:gd name="connsiteX9" fmla="*/ 24905 w 334952"/>
              <a:gd name="connsiteY9" fmla="*/ 113855 h 871704"/>
              <a:gd name="connsiteX10" fmla="*/ 10674 w 334952"/>
              <a:gd name="connsiteY10" fmla="*/ 135203 h 871704"/>
              <a:gd name="connsiteX11" fmla="*/ 7116 w 334952"/>
              <a:gd name="connsiteY11" fmla="*/ 156551 h 871704"/>
              <a:gd name="connsiteX12" fmla="*/ 0 w 334952"/>
              <a:gd name="connsiteY12" fmla="*/ 177899 h 871704"/>
              <a:gd name="connsiteX13" fmla="*/ 3558 w 334952"/>
              <a:gd name="connsiteY13" fmla="*/ 238384 h 871704"/>
              <a:gd name="connsiteX14" fmla="*/ 7116 w 334952"/>
              <a:gd name="connsiteY14" fmla="*/ 249058 h 871704"/>
              <a:gd name="connsiteX15" fmla="*/ 35579 w 334952"/>
              <a:gd name="connsiteY15" fmla="*/ 288196 h 871704"/>
              <a:gd name="connsiteX16" fmla="*/ 46253 w 334952"/>
              <a:gd name="connsiteY16" fmla="*/ 291754 h 871704"/>
              <a:gd name="connsiteX17" fmla="*/ 71159 w 334952"/>
              <a:gd name="connsiteY17" fmla="*/ 320218 h 871704"/>
              <a:gd name="connsiteX18" fmla="*/ 88949 w 334952"/>
              <a:gd name="connsiteY18" fmla="*/ 352240 h 871704"/>
              <a:gd name="connsiteX19" fmla="*/ 99623 w 334952"/>
              <a:gd name="connsiteY19" fmla="*/ 380703 h 871704"/>
              <a:gd name="connsiteX20" fmla="*/ 96065 w 334952"/>
              <a:gd name="connsiteY20" fmla="*/ 480327 h 871704"/>
              <a:gd name="connsiteX21" fmla="*/ 88949 w 334952"/>
              <a:gd name="connsiteY21" fmla="*/ 501675 h 871704"/>
              <a:gd name="connsiteX22" fmla="*/ 88949 w 334952"/>
              <a:gd name="connsiteY22" fmla="*/ 619088 h 871704"/>
              <a:gd name="connsiteX23" fmla="*/ 106739 w 334952"/>
              <a:gd name="connsiteY23" fmla="*/ 654668 h 871704"/>
              <a:gd name="connsiteX24" fmla="*/ 113855 w 334952"/>
              <a:gd name="connsiteY24" fmla="*/ 668900 h 871704"/>
              <a:gd name="connsiteX25" fmla="*/ 117413 w 334952"/>
              <a:gd name="connsiteY25" fmla="*/ 697363 h 871704"/>
              <a:gd name="connsiteX26" fmla="*/ 120971 w 334952"/>
              <a:gd name="connsiteY26" fmla="*/ 729385 h 871704"/>
              <a:gd name="connsiteX27" fmla="*/ 124529 w 334952"/>
              <a:gd name="connsiteY27" fmla="*/ 743617 h 871704"/>
              <a:gd name="connsiteX28" fmla="*/ 128087 w 334952"/>
              <a:gd name="connsiteY28" fmla="*/ 764965 h 871704"/>
              <a:gd name="connsiteX29" fmla="*/ 135203 w 334952"/>
              <a:gd name="connsiteY29" fmla="*/ 782755 h 871704"/>
              <a:gd name="connsiteX30" fmla="*/ 138761 w 334952"/>
              <a:gd name="connsiteY30" fmla="*/ 796987 h 871704"/>
              <a:gd name="connsiteX31" fmla="*/ 156551 w 334952"/>
              <a:gd name="connsiteY31" fmla="*/ 818335 h 871704"/>
              <a:gd name="connsiteX32" fmla="*/ 170783 w 334952"/>
              <a:gd name="connsiteY32" fmla="*/ 836124 h 871704"/>
              <a:gd name="connsiteX33" fmla="*/ 177898 w 334952"/>
              <a:gd name="connsiteY33" fmla="*/ 850356 h 871704"/>
              <a:gd name="connsiteX34" fmla="*/ 192130 w 334952"/>
              <a:gd name="connsiteY34" fmla="*/ 871704 h 871704"/>
              <a:gd name="connsiteX35" fmla="*/ 202804 w 334952"/>
              <a:gd name="connsiteY35" fmla="*/ 868146 h 871704"/>
              <a:gd name="connsiteX36" fmla="*/ 217036 w 334952"/>
              <a:gd name="connsiteY36" fmla="*/ 839682 h 871704"/>
              <a:gd name="connsiteX37" fmla="*/ 224152 w 334952"/>
              <a:gd name="connsiteY37" fmla="*/ 829008 h 871704"/>
              <a:gd name="connsiteX38" fmla="*/ 231268 w 334952"/>
              <a:gd name="connsiteY38" fmla="*/ 807661 h 871704"/>
              <a:gd name="connsiteX39" fmla="*/ 234826 w 334952"/>
              <a:gd name="connsiteY39" fmla="*/ 793429 h 871704"/>
              <a:gd name="connsiteX40" fmla="*/ 241942 w 334952"/>
              <a:gd name="connsiteY40" fmla="*/ 782755 h 871704"/>
              <a:gd name="connsiteX41" fmla="*/ 252616 w 334952"/>
              <a:gd name="connsiteY41" fmla="*/ 640436 h 871704"/>
              <a:gd name="connsiteX42" fmla="*/ 256174 w 334952"/>
              <a:gd name="connsiteY42" fmla="*/ 622646 h 871704"/>
              <a:gd name="connsiteX43" fmla="*/ 270406 w 334952"/>
              <a:gd name="connsiteY43" fmla="*/ 601298 h 871704"/>
              <a:gd name="connsiteX44" fmla="*/ 284638 w 334952"/>
              <a:gd name="connsiteY44" fmla="*/ 579950 h 871704"/>
              <a:gd name="connsiteX45" fmla="*/ 291754 w 334952"/>
              <a:gd name="connsiteY45" fmla="*/ 558602 h 871704"/>
              <a:gd name="connsiteX46" fmla="*/ 298870 w 334952"/>
              <a:gd name="connsiteY46" fmla="*/ 508791 h 871704"/>
              <a:gd name="connsiteX47" fmla="*/ 302428 w 334952"/>
              <a:gd name="connsiteY47" fmla="*/ 416283 h 871704"/>
              <a:gd name="connsiteX48" fmla="*/ 305986 w 334952"/>
              <a:gd name="connsiteY48" fmla="*/ 384261 h 871704"/>
              <a:gd name="connsiteX49" fmla="*/ 309544 w 334952"/>
              <a:gd name="connsiteY49" fmla="*/ 348682 h 871704"/>
              <a:gd name="connsiteX50" fmla="*/ 313102 w 334952"/>
              <a:gd name="connsiteY50" fmla="*/ 281080 h 871704"/>
              <a:gd name="connsiteX51" fmla="*/ 320218 w 334952"/>
              <a:gd name="connsiteY51" fmla="*/ 220594 h 871704"/>
              <a:gd name="connsiteX52" fmla="*/ 323776 w 334952"/>
              <a:gd name="connsiteY52" fmla="*/ 209921 h 871704"/>
              <a:gd name="connsiteX53" fmla="*/ 327333 w 334952"/>
              <a:gd name="connsiteY53" fmla="*/ 188573 h 871704"/>
              <a:gd name="connsiteX54" fmla="*/ 320218 w 334952"/>
              <a:gd name="connsiteY54" fmla="*/ 117413 h 871704"/>
              <a:gd name="connsiteX55" fmla="*/ 313102 w 334952"/>
              <a:gd name="connsiteY55" fmla="*/ 96065 h 871704"/>
              <a:gd name="connsiteX56" fmla="*/ 295312 w 334952"/>
              <a:gd name="connsiteY56" fmla="*/ 74717 h 871704"/>
              <a:gd name="connsiteX57" fmla="*/ 273964 w 334952"/>
              <a:gd name="connsiteY57" fmla="*/ 53370 h 871704"/>
              <a:gd name="connsiteX58" fmla="*/ 259732 w 334952"/>
              <a:gd name="connsiteY58" fmla="*/ 35580 h 871704"/>
              <a:gd name="connsiteX59" fmla="*/ 249058 w 334952"/>
              <a:gd name="connsiteY59" fmla="*/ 24906 h 871704"/>
              <a:gd name="connsiteX60" fmla="*/ 217036 w 334952"/>
              <a:gd name="connsiteY60" fmla="*/ 7116 h 871704"/>
              <a:gd name="connsiteX61" fmla="*/ 202804 w 334952"/>
              <a:gd name="connsiteY61" fmla="*/ 3558 h 871704"/>
              <a:gd name="connsiteX62" fmla="*/ 181456 w 334952"/>
              <a:gd name="connsiteY62" fmla="*/ 0 h 87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34952" h="871704">
                <a:moveTo>
                  <a:pt x="181456" y="0"/>
                </a:moveTo>
                <a:cubicBezTo>
                  <a:pt x="174340" y="0"/>
                  <a:pt x="166768" y="783"/>
                  <a:pt x="160109" y="3558"/>
                </a:cubicBezTo>
                <a:cubicBezTo>
                  <a:pt x="152215" y="6847"/>
                  <a:pt x="146874" y="15086"/>
                  <a:pt x="138761" y="17790"/>
                </a:cubicBezTo>
                <a:lnTo>
                  <a:pt x="128087" y="21348"/>
                </a:lnTo>
                <a:lnTo>
                  <a:pt x="92507" y="46254"/>
                </a:lnTo>
                <a:cubicBezTo>
                  <a:pt x="87649" y="49655"/>
                  <a:pt x="82777" y="53069"/>
                  <a:pt x="78275" y="56928"/>
                </a:cubicBezTo>
                <a:cubicBezTo>
                  <a:pt x="74455" y="60202"/>
                  <a:pt x="71388" y="64288"/>
                  <a:pt x="67601" y="67601"/>
                </a:cubicBezTo>
                <a:cubicBezTo>
                  <a:pt x="61886" y="72602"/>
                  <a:pt x="55430" y="76725"/>
                  <a:pt x="49811" y="81833"/>
                </a:cubicBezTo>
                <a:cubicBezTo>
                  <a:pt x="42365" y="88602"/>
                  <a:pt x="28463" y="103181"/>
                  <a:pt x="28463" y="103181"/>
                </a:cubicBezTo>
                <a:cubicBezTo>
                  <a:pt x="27277" y="106739"/>
                  <a:pt x="26726" y="110576"/>
                  <a:pt x="24905" y="113855"/>
                </a:cubicBezTo>
                <a:cubicBezTo>
                  <a:pt x="20752" y="121331"/>
                  <a:pt x="10674" y="135203"/>
                  <a:pt x="10674" y="135203"/>
                </a:cubicBezTo>
                <a:cubicBezTo>
                  <a:pt x="9488" y="142319"/>
                  <a:pt x="8866" y="149552"/>
                  <a:pt x="7116" y="156551"/>
                </a:cubicBezTo>
                <a:cubicBezTo>
                  <a:pt x="5297" y="163828"/>
                  <a:pt x="0" y="177899"/>
                  <a:pt x="0" y="177899"/>
                </a:cubicBezTo>
                <a:cubicBezTo>
                  <a:pt x="1186" y="198061"/>
                  <a:pt x="1548" y="218288"/>
                  <a:pt x="3558" y="238384"/>
                </a:cubicBezTo>
                <a:cubicBezTo>
                  <a:pt x="3931" y="242116"/>
                  <a:pt x="5639" y="245611"/>
                  <a:pt x="7116" y="249058"/>
                </a:cubicBezTo>
                <a:cubicBezTo>
                  <a:pt x="13351" y="263607"/>
                  <a:pt x="22422" y="278798"/>
                  <a:pt x="35579" y="288196"/>
                </a:cubicBezTo>
                <a:cubicBezTo>
                  <a:pt x="38631" y="290376"/>
                  <a:pt x="42695" y="290568"/>
                  <a:pt x="46253" y="291754"/>
                </a:cubicBezTo>
                <a:cubicBezTo>
                  <a:pt x="62857" y="316660"/>
                  <a:pt x="53369" y="308358"/>
                  <a:pt x="71159" y="320218"/>
                </a:cubicBezTo>
                <a:cubicBezTo>
                  <a:pt x="79465" y="345136"/>
                  <a:pt x="67977" y="313792"/>
                  <a:pt x="88949" y="352240"/>
                </a:cubicBezTo>
                <a:cubicBezTo>
                  <a:pt x="92597" y="358927"/>
                  <a:pt x="96900" y="372535"/>
                  <a:pt x="99623" y="380703"/>
                </a:cubicBezTo>
                <a:cubicBezTo>
                  <a:pt x="98437" y="413911"/>
                  <a:pt x="98986" y="447226"/>
                  <a:pt x="96065" y="480327"/>
                </a:cubicBezTo>
                <a:cubicBezTo>
                  <a:pt x="95406" y="487799"/>
                  <a:pt x="88949" y="501675"/>
                  <a:pt x="88949" y="501675"/>
                </a:cubicBezTo>
                <a:cubicBezTo>
                  <a:pt x="86539" y="537819"/>
                  <a:pt x="81319" y="583483"/>
                  <a:pt x="88949" y="619088"/>
                </a:cubicBezTo>
                <a:cubicBezTo>
                  <a:pt x="91727" y="632054"/>
                  <a:pt x="100809" y="642808"/>
                  <a:pt x="106739" y="654668"/>
                </a:cubicBezTo>
                <a:lnTo>
                  <a:pt x="113855" y="668900"/>
                </a:lnTo>
                <a:cubicBezTo>
                  <a:pt x="115041" y="678388"/>
                  <a:pt x="116296" y="687867"/>
                  <a:pt x="117413" y="697363"/>
                </a:cubicBezTo>
                <a:cubicBezTo>
                  <a:pt x="118668" y="708029"/>
                  <a:pt x="119338" y="718770"/>
                  <a:pt x="120971" y="729385"/>
                </a:cubicBezTo>
                <a:cubicBezTo>
                  <a:pt x="121715" y="734218"/>
                  <a:pt x="123570" y="738822"/>
                  <a:pt x="124529" y="743617"/>
                </a:cubicBezTo>
                <a:cubicBezTo>
                  <a:pt x="125944" y="750691"/>
                  <a:pt x="126189" y="758005"/>
                  <a:pt x="128087" y="764965"/>
                </a:cubicBezTo>
                <a:cubicBezTo>
                  <a:pt x="129767" y="771127"/>
                  <a:pt x="133183" y="776696"/>
                  <a:pt x="135203" y="782755"/>
                </a:cubicBezTo>
                <a:cubicBezTo>
                  <a:pt x="136749" y="787394"/>
                  <a:pt x="136245" y="792794"/>
                  <a:pt x="138761" y="796987"/>
                </a:cubicBezTo>
                <a:cubicBezTo>
                  <a:pt x="143527" y="804930"/>
                  <a:pt x="150621" y="811219"/>
                  <a:pt x="156551" y="818335"/>
                </a:cubicBezTo>
                <a:cubicBezTo>
                  <a:pt x="165047" y="843820"/>
                  <a:pt x="152900" y="814663"/>
                  <a:pt x="170783" y="836124"/>
                </a:cubicBezTo>
                <a:cubicBezTo>
                  <a:pt x="174178" y="840199"/>
                  <a:pt x="175169" y="845808"/>
                  <a:pt x="177898" y="850356"/>
                </a:cubicBezTo>
                <a:cubicBezTo>
                  <a:pt x="182298" y="857690"/>
                  <a:pt x="192130" y="871704"/>
                  <a:pt x="192130" y="871704"/>
                </a:cubicBezTo>
                <a:cubicBezTo>
                  <a:pt x="195688" y="870518"/>
                  <a:pt x="200152" y="870798"/>
                  <a:pt x="202804" y="868146"/>
                </a:cubicBezTo>
                <a:cubicBezTo>
                  <a:pt x="217598" y="853352"/>
                  <a:pt x="210103" y="853548"/>
                  <a:pt x="217036" y="839682"/>
                </a:cubicBezTo>
                <a:cubicBezTo>
                  <a:pt x="218948" y="835857"/>
                  <a:pt x="222415" y="832916"/>
                  <a:pt x="224152" y="829008"/>
                </a:cubicBezTo>
                <a:cubicBezTo>
                  <a:pt x="227198" y="822154"/>
                  <a:pt x="229449" y="814938"/>
                  <a:pt x="231268" y="807661"/>
                </a:cubicBezTo>
                <a:cubicBezTo>
                  <a:pt x="232454" y="802917"/>
                  <a:pt x="232900" y="797924"/>
                  <a:pt x="234826" y="793429"/>
                </a:cubicBezTo>
                <a:cubicBezTo>
                  <a:pt x="236510" y="789499"/>
                  <a:pt x="239570" y="786313"/>
                  <a:pt x="241942" y="782755"/>
                </a:cubicBezTo>
                <a:cubicBezTo>
                  <a:pt x="245805" y="659125"/>
                  <a:pt x="236291" y="705736"/>
                  <a:pt x="252616" y="640436"/>
                </a:cubicBezTo>
                <a:cubicBezTo>
                  <a:pt x="254083" y="634569"/>
                  <a:pt x="253672" y="628151"/>
                  <a:pt x="256174" y="622646"/>
                </a:cubicBezTo>
                <a:cubicBezTo>
                  <a:pt x="259713" y="614860"/>
                  <a:pt x="267702" y="609411"/>
                  <a:pt x="270406" y="601298"/>
                </a:cubicBezTo>
                <a:cubicBezTo>
                  <a:pt x="275555" y="585850"/>
                  <a:pt x="271312" y="593276"/>
                  <a:pt x="284638" y="579950"/>
                </a:cubicBezTo>
                <a:lnTo>
                  <a:pt x="291754" y="558602"/>
                </a:lnTo>
                <a:cubicBezTo>
                  <a:pt x="297058" y="542690"/>
                  <a:pt x="298870" y="508791"/>
                  <a:pt x="298870" y="508791"/>
                </a:cubicBezTo>
                <a:cubicBezTo>
                  <a:pt x="300056" y="477955"/>
                  <a:pt x="300668" y="447092"/>
                  <a:pt x="302428" y="416283"/>
                </a:cubicBezTo>
                <a:cubicBezTo>
                  <a:pt x="303041" y="405561"/>
                  <a:pt x="304862" y="394942"/>
                  <a:pt x="305986" y="384261"/>
                </a:cubicBezTo>
                <a:cubicBezTo>
                  <a:pt x="307234" y="372408"/>
                  <a:pt x="308724" y="360573"/>
                  <a:pt x="309544" y="348682"/>
                </a:cubicBezTo>
                <a:cubicBezTo>
                  <a:pt x="311097" y="326170"/>
                  <a:pt x="311601" y="303595"/>
                  <a:pt x="313102" y="281080"/>
                </a:cubicBezTo>
                <a:cubicBezTo>
                  <a:pt x="314227" y="264202"/>
                  <a:pt x="316206" y="238648"/>
                  <a:pt x="320218" y="220594"/>
                </a:cubicBezTo>
                <a:cubicBezTo>
                  <a:pt x="321032" y="216933"/>
                  <a:pt x="322590" y="213479"/>
                  <a:pt x="323776" y="209921"/>
                </a:cubicBezTo>
                <a:cubicBezTo>
                  <a:pt x="324962" y="202805"/>
                  <a:pt x="327333" y="195787"/>
                  <a:pt x="327333" y="188573"/>
                </a:cubicBezTo>
                <a:cubicBezTo>
                  <a:pt x="327333" y="171418"/>
                  <a:pt x="325930" y="138356"/>
                  <a:pt x="320218" y="117413"/>
                </a:cubicBezTo>
                <a:cubicBezTo>
                  <a:pt x="318244" y="110176"/>
                  <a:pt x="318406" y="101369"/>
                  <a:pt x="313102" y="96065"/>
                </a:cubicBezTo>
                <a:cubicBezTo>
                  <a:pt x="264418" y="47381"/>
                  <a:pt x="334952" y="119310"/>
                  <a:pt x="295312" y="74717"/>
                </a:cubicBezTo>
                <a:cubicBezTo>
                  <a:pt x="288626" y="67196"/>
                  <a:pt x="273964" y="53370"/>
                  <a:pt x="273964" y="53370"/>
                </a:cubicBezTo>
                <a:cubicBezTo>
                  <a:pt x="268123" y="35847"/>
                  <a:pt x="274588" y="47960"/>
                  <a:pt x="259732" y="35580"/>
                </a:cubicBezTo>
                <a:cubicBezTo>
                  <a:pt x="255866" y="32359"/>
                  <a:pt x="253030" y="27995"/>
                  <a:pt x="249058" y="24906"/>
                </a:cubicBezTo>
                <a:cubicBezTo>
                  <a:pt x="234261" y="13397"/>
                  <a:pt x="231582" y="11272"/>
                  <a:pt x="217036" y="7116"/>
                </a:cubicBezTo>
                <a:cubicBezTo>
                  <a:pt x="212334" y="5773"/>
                  <a:pt x="207656" y="4165"/>
                  <a:pt x="202804" y="3558"/>
                </a:cubicBezTo>
                <a:cubicBezTo>
                  <a:pt x="198097" y="2970"/>
                  <a:pt x="188572" y="0"/>
                  <a:pt x="181456" y="0"/>
                </a:cubicBezTo>
                <a:close/>
              </a:path>
            </a:pathLst>
          </a:cu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1" name="フリーフォーム 90"/>
          <p:cNvSpPr/>
          <p:nvPr/>
        </p:nvSpPr>
        <p:spPr bwMode="auto">
          <a:xfrm rot="10246638">
            <a:off x="3091413" y="1712245"/>
            <a:ext cx="175657" cy="408257"/>
          </a:xfrm>
          <a:custGeom>
            <a:avLst/>
            <a:gdLst>
              <a:gd name="connsiteX0" fmla="*/ 181456 w 334952"/>
              <a:gd name="connsiteY0" fmla="*/ 0 h 871704"/>
              <a:gd name="connsiteX1" fmla="*/ 160109 w 334952"/>
              <a:gd name="connsiteY1" fmla="*/ 3558 h 871704"/>
              <a:gd name="connsiteX2" fmla="*/ 138761 w 334952"/>
              <a:gd name="connsiteY2" fmla="*/ 17790 h 871704"/>
              <a:gd name="connsiteX3" fmla="*/ 128087 w 334952"/>
              <a:gd name="connsiteY3" fmla="*/ 21348 h 871704"/>
              <a:gd name="connsiteX4" fmla="*/ 92507 w 334952"/>
              <a:gd name="connsiteY4" fmla="*/ 46254 h 871704"/>
              <a:gd name="connsiteX5" fmla="*/ 78275 w 334952"/>
              <a:gd name="connsiteY5" fmla="*/ 56928 h 871704"/>
              <a:gd name="connsiteX6" fmla="*/ 67601 w 334952"/>
              <a:gd name="connsiteY6" fmla="*/ 67601 h 871704"/>
              <a:gd name="connsiteX7" fmla="*/ 49811 w 334952"/>
              <a:gd name="connsiteY7" fmla="*/ 81833 h 871704"/>
              <a:gd name="connsiteX8" fmla="*/ 28463 w 334952"/>
              <a:gd name="connsiteY8" fmla="*/ 103181 h 871704"/>
              <a:gd name="connsiteX9" fmla="*/ 24905 w 334952"/>
              <a:gd name="connsiteY9" fmla="*/ 113855 h 871704"/>
              <a:gd name="connsiteX10" fmla="*/ 10674 w 334952"/>
              <a:gd name="connsiteY10" fmla="*/ 135203 h 871704"/>
              <a:gd name="connsiteX11" fmla="*/ 7116 w 334952"/>
              <a:gd name="connsiteY11" fmla="*/ 156551 h 871704"/>
              <a:gd name="connsiteX12" fmla="*/ 0 w 334952"/>
              <a:gd name="connsiteY12" fmla="*/ 177899 h 871704"/>
              <a:gd name="connsiteX13" fmla="*/ 3558 w 334952"/>
              <a:gd name="connsiteY13" fmla="*/ 238384 h 871704"/>
              <a:gd name="connsiteX14" fmla="*/ 7116 w 334952"/>
              <a:gd name="connsiteY14" fmla="*/ 249058 h 871704"/>
              <a:gd name="connsiteX15" fmla="*/ 35579 w 334952"/>
              <a:gd name="connsiteY15" fmla="*/ 288196 h 871704"/>
              <a:gd name="connsiteX16" fmla="*/ 46253 w 334952"/>
              <a:gd name="connsiteY16" fmla="*/ 291754 h 871704"/>
              <a:gd name="connsiteX17" fmla="*/ 71159 w 334952"/>
              <a:gd name="connsiteY17" fmla="*/ 320218 h 871704"/>
              <a:gd name="connsiteX18" fmla="*/ 88949 w 334952"/>
              <a:gd name="connsiteY18" fmla="*/ 352240 h 871704"/>
              <a:gd name="connsiteX19" fmla="*/ 99623 w 334952"/>
              <a:gd name="connsiteY19" fmla="*/ 380703 h 871704"/>
              <a:gd name="connsiteX20" fmla="*/ 96065 w 334952"/>
              <a:gd name="connsiteY20" fmla="*/ 480327 h 871704"/>
              <a:gd name="connsiteX21" fmla="*/ 88949 w 334952"/>
              <a:gd name="connsiteY21" fmla="*/ 501675 h 871704"/>
              <a:gd name="connsiteX22" fmla="*/ 88949 w 334952"/>
              <a:gd name="connsiteY22" fmla="*/ 619088 h 871704"/>
              <a:gd name="connsiteX23" fmla="*/ 106739 w 334952"/>
              <a:gd name="connsiteY23" fmla="*/ 654668 h 871704"/>
              <a:gd name="connsiteX24" fmla="*/ 113855 w 334952"/>
              <a:gd name="connsiteY24" fmla="*/ 668900 h 871704"/>
              <a:gd name="connsiteX25" fmla="*/ 117413 w 334952"/>
              <a:gd name="connsiteY25" fmla="*/ 697363 h 871704"/>
              <a:gd name="connsiteX26" fmla="*/ 120971 w 334952"/>
              <a:gd name="connsiteY26" fmla="*/ 729385 h 871704"/>
              <a:gd name="connsiteX27" fmla="*/ 124529 w 334952"/>
              <a:gd name="connsiteY27" fmla="*/ 743617 h 871704"/>
              <a:gd name="connsiteX28" fmla="*/ 128087 w 334952"/>
              <a:gd name="connsiteY28" fmla="*/ 764965 h 871704"/>
              <a:gd name="connsiteX29" fmla="*/ 135203 w 334952"/>
              <a:gd name="connsiteY29" fmla="*/ 782755 h 871704"/>
              <a:gd name="connsiteX30" fmla="*/ 138761 w 334952"/>
              <a:gd name="connsiteY30" fmla="*/ 796987 h 871704"/>
              <a:gd name="connsiteX31" fmla="*/ 156551 w 334952"/>
              <a:gd name="connsiteY31" fmla="*/ 818335 h 871704"/>
              <a:gd name="connsiteX32" fmla="*/ 170783 w 334952"/>
              <a:gd name="connsiteY32" fmla="*/ 836124 h 871704"/>
              <a:gd name="connsiteX33" fmla="*/ 177898 w 334952"/>
              <a:gd name="connsiteY33" fmla="*/ 850356 h 871704"/>
              <a:gd name="connsiteX34" fmla="*/ 192130 w 334952"/>
              <a:gd name="connsiteY34" fmla="*/ 871704 h 871704"/>
              <a:gd name="connsiteX35" fmla="*/ 202804 w 334952"/>
              <a:gd name="connsiteY35" fmla="*/ 868146 h 871704"/>
              <a:gd name="connsiteX36" fmla="*/ 217036 w 334952"/>
              <a:gd name="connsiteY36" fmla="*/ 839682 h 871704"/>
              <a:gd name="connsiteX37" fmla="*/ 224152 w 334952"/>
              <a:gd name="connsiteY37" fmla="*/ 829008 h 871704"/>
              <a:gd name="connsiteX38" fmla="*/ 231268 w 334952"/>
              <a:gd name="connsiteY38" fmla="*/ 807661 h 871704"/>
              <a:gd name="connsiteX39" fmla="*/ 234826 w 334952"/>
              <a:gd name="connsiteY39" fmla="*/ 793429 h 871704"/>
              <a:gd name="connsiteX40" fmla="*/ 241942 w 334952"/>
              <a:gd name="connsiteY40" fmla="*/ 782755 h 871704"/>
              <a:gd name="connsiteX41" fmla="*/ 252616 w 334952"/>
              <a:gd name="connsiteY41" fmla="*/ 640436 h 871704"/>
              <a:gd name="connsiteX42" fmla="*/ 256174 w 334952"/>
              <a:gd name="connsiteY42" fmla="*/ 622646 h 871704"/>
              <a:gd name="connsiteX43" fmla="*/ 270406 w 334952"/>
              <a:gd name="connsiteY43" fmla="*/ 601298 h 871704"/>
              <a:gd name="connsiteX44" fmla="*/ 284638 w 334952"/>
              <a:gd name="connsiteY44" fmla="*/ 579950 h 871704"/>
              <a:gd name="connsiteX45" fmla="*/ 291754 w 334952"/>
              <a:gd name="connsiteY45" fmla="*/ 558602 h 871704"/>
              <a:gd name="connsiteX46" fmla="*/ 298870 w 334952"/>
              <a:gd name="connsiteY46" fmla="*/ 508791 h 871704"/>
              <a:gd name="connsiteX47" fmla="*/ 302428 w 334952"/>
              <a:gd name="connsiteY47" fmla="*/ 416283 h 871704"/>
              <a:gd name="connsiteX48" fmla="*/ 305986 w 334952"/>
              <a:gd name="connsiteY48" fmla="*/ 384261 h 871704"/>
              <a:gd name="connsiteX49" fmla="*/ 309544 w 334952"/>
              <a:gd name="connsiteY49" fmla="*/ 348682 h 871704"/>
              <a:gd name="connsiteX50" fmla="*/ 313102 w 334952"/>
              <a:gd name="connsiteY50" fmla="*/ 281080 h 871704"/>
              <a:gd name="connsiteX51" fmla="*/ 320218 w 334952"/>
              <a:gd name="connsiteY51" fmla="*/ 220594 h 871704"/>
              <a:gd name="connsiteX52" fmla="*/ 323776 w 334952"/>
              <a:gd name="connsiteY52" fmla="*/ 209921 h 871704"/>
              <a:gd name="connsiteX53" fmla="*/ 327333 w 334952"/>
              <a:gd name="connsiteY53" fmla="*/ 188573 h 871704"/>
              <a:gd name="connsiteX54" fmla="*/ 320218 w 334952"/>
              <a:gd name="connsiteY54" fmla="*/ 117413 h 871704"/>
              <a:gd name="connsiteX55" fmla="*/ 313102 w 334952"/>
              <a:gd name="connsiteY55" fmla="*/ 96065 h 871704"/>
              <a:gd name="connsiteX56" fmla="*/ 295312 w 334952"/>
              <a:gd name="connsiteY56" fmla="*/ 74717 h 871704"/>
              <a:gd name="connsiteX57" fmla="*/ 273964 w 334952"/>
              <a:gd name="connsiteY57" fmla="*/ 53370 h 871704"/>
              <a:gd name="connsiteX58" fmla="*/ 259732 w 334952"/>
              <a:gd name="connsiteY58" fmla="*/ 35580 h 871704"/>
              <a:gd name="connsiteX59" fmla="*/ 249058 w 334952"/>
              <a:gd name="connsiteY59" fmla="*/ 24906 h 871704"/>
              <a:gd name="connsiteX60" fmla="*/ 217036 w 334952"/>
              <a:gd name="connsiteY60" fmla="*/ 7116 h 871704"/>
              <a:gd name="connsiteX61" fmla="*/ 202804 w 334952"/>
              <a:gd name="connsiteY61" fmla="*/ 3558 h 871704"/>
              <a:gd name="connsiteX62" fmla="*/ 181456 w 334952"/>
              <a:gd name="connsiteY62" fmla="*/ 0 h 87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34952" h="871704">
                <a:moveTo>
                  <a:pt x="181456" y="0"/>
                </a:moveTo>
                <a:cubicBezTo>
                  <a:pt x="174340" y="0"/>
                  <a:pt x="166768" y="783"/>
                  <a:pt x="160109" y="3558"/>
                </a:cubicBezTo>
                <a:cubicBezTo>
                  <a:pt x="152215" y="6847"/>
                  <a:pt x="146874" y="15086"/>
                  <a:pt x="138761" y="17790"/>
                </a:cubicBezTo>
                <a:lnTo>
                  <a:pt x="128087" y="21348"/>
                </a:lnTo>
                <a:lnTo>
                  <a:pt x="92507" y="46254"/>
                </a:lnTo>
                <a:cubicBezTo>
                  <a:pt x="87649" y="49655"/>
                  <a:pt x="82777" y="53069"/>
                  <a:pt x="78275" y="56928"/>
                </a:cubicBezTo>
                <a:cubicBezTo>
                  <a:pt x="74455" y="60202"/>
                  <a:pt x="71388" y="64288"/>
                  <a:pt x="67601" y="67601"/>
                </a:cubicBezTo>
                <a:cubicBezTo>
                  <a:pt x="61886" y="72602"/>
                  <a:pt x="55430" y="76725"/>
                  <a:pt x="49811" y="81833"/>
                </a:cubicBezTo>
                <a:cubicBezTo>
                  <a:pt x="42365" y="88602"/>
                  <a:pt x="28463" y="103181"/>
                  <a:pt x="28463" y="103181"/>
                </a:cubicBezTo>
                <a:cubicBezTo>
                  <a:pt x="27277" y="106739"/>
                  <a:pt x="26726" y="110576"/>
                  <a:pt x="24905" y="113855"/>
                </a:cubicBezTo>
                <a:cubicBezTo>
                  <a:pt x="20752" y="121331"/>
                  <a:pt x="10674" y="135203"/>
                  <a:pt x="10674" y="135203"/>
                </a:cubicBezTo>
                <a:cubicBezTo>
                  <a:pt x="9488" y="142319"/>
                  <a:pt x="8866" y="149552"/>
                  <a:pt x="7116" y="156551"/>
                </a:cubicBezTo>
                <a:cubicBezTo>
                  <a:pt x="5297" y="163828"/>
                  <a:pt x="0" y="177899"/>
                  <a:pt x="0" y="177899"/>
                </a:cubicBezTo>
                <a:cubicBezTo>
                  <a:pt x="1186" y="198061"/>
                  <a:pt x="1548" y="218288"/>
                  <a:pt x="3558" y="238384"/>
                </a:cubicBezTo>
                <a:cubicBezTo>
                  <a:pt x="3931" y="242116"/>
                  <a:pt x="5639" y="245611"/>
                  <a:pt x="7116" y="249058"/>
                </a:cubicBezTo>
                <a:cubicBezTo>
                  <a:pt x="13351" y="263607"/>
                  <a:pt x="22422" y="278798"/>
                  <a:pt x="35579" y="288196"/>
                </a:cubicBezTo>
                <a:cubicBezTo>
                  <a:pt x="38631" y="290376"/>
                  <a:pt x="42695" y="290568"/>
                  <a:pt x="46253" y="291754"/>
                </a:cubicBezTo>
                <a:cubicBezTo>
                  <a:pt x="62857" y="316660"/>
                  <a:pt x="53369" y="308358"/>
                  <a:pt x="71159" y="320218"/>
                </a:cubicBezTo>
                <a:cubicBezTo>
                  <a:pt x="79465" y="345136"/>
                  <a:pt x="67977" y="313792"/>
                  <a:pt x="88949" y="352240"/>
                </a:cubicBezTo>
                <a:cubicBezTo>
                  <a:pt x="92597" y="358927"/>
                  <a:pt x="96900" y="372535"/>
                  <a:pt x="99623" y="380703"/>
                </a:cubicBezTo>
                <a:cubicBezTo>
                  <a:pt x="98437" y="413911"/>
                  <a:pt x="98986" y="447226"/>
                  <a:pt x="96065" y="480327"/>
                </a:cubicBezTo>
                <a:cubicBezTo>
                  <a:pt x="95406" y="487799"/>
                  <a:pt x="88949" y="501675"/>
                  <a:pt x="88949" y="501675"/>
                </a:cubicBezTo>
                <a:cubicBezTo>
                  <a:pt x="86539" y="537819"/>
                  <a:pt x="81319" y="583483"/>
                  <a:pt x="88949" y="619088"/>
                </a:cubicBezTo>
                <a:cubicBezTo>
                  <a:pt x="91727" y="632054"/>
                  <a:pt x="100809" y="642808"/>
                  <a:pt x="106739" y="654668"/>
                </a:cubicBezTo>
                <a:lnTo>
                  <a:pt x="113855" y="668900"/>
                </a:lnTo>
                <a:cubicBezTo>
                  <a:pt x="115041" y="678388"/>
                  <a:pt x="116296" y="687867"/>
                  <a:pt x="117413" y="697363"/>
                </a:cubicBezTo>
                <a:cubicBezTo>
                  <a:pt x="118668" y="708029"/>
                  <a:pt x="119338" y="718770"/>
                  <a:pt x="120971" y="729385"/>
                </a:cubicBezTo>
                <a:cubicBezTo>
                  <a:pt x="121715" y="734218"/>
                  <a:pt x="123570" y="738822"/>
                  <a:pt x="124529" y="743617"/>
                </a:cubicBezTo>
                <a:cubicBezTo>
                  <a:pt x="125944" y="750691"/>
                  <a:pt x="126189" y="758005"/>
                  <a:pt x="128087" y="764965"/>
                </a:cubicBezTo>
                <a:cubicBezTo>
                  <a:pt x="129767" y="771127"/>
                  <a:pt x="133183" y="776696"/>
                  <a:pt x="135203" y="782755"/>
                </a:cubicBezTo>
                <a:cubicBezTo>
                  <a:pt x="136749" y="787394"/>
                  <a:pt x="136245" y="792794"/>
                  <a:pt x="138761" y="796987"/>
                </a:cubicBezTo>
                <a:cubicBezTo>
                  <a:pt x="143527" y="804930"/>
                  <a:pt x="150621" y="811219"/>
                  <a:pt x="156551" y="818335"/>
                </a:cubicBezTo>
                <a:cubicBezTo>
                  <a:pt x="165047" y="843820"/>
                  <a:pt x="152900" y="814663"/>
                  <a:pt x="170783" y="836124"/>
                </a:cubicBezTo>
                <a:cubicBezTo>
                  <a:pt x="174178" y="840199"/>
                  <a:pt x="175169" y="845808"/>
                  <a:pt x="177898" y="850356"/>
                </a:cubicBezTo>
                <a:cubicBezTo>
                  <a:pt x="182298" y="857690"/>
                  <a:pt x="192130" y="871704"/>
                  <a:pt x="192130" y="871704"/>
                </a:cubicBezTo>
                <a:cubicBezTo>
                  <a:pt x="195688" y="870518"/>
                  <a:pt x="200152" y="870798"/>
                  <a:pt x="202804" y="868146"/>
                </a:cubicBezTo>
                <a:cubicBezTo>
                  <a:pt x="217598" y="853352"/>
                  <a:pt x="210103" y="853548"/>
                  <a:pt x="217036" y="839682"/>
                </a:cubicBezTo>
                <a:cubicBezTo>
                  <a:pt x="218948" y="835857"/>
                  <a:pt x="222415" y="832916"/>
                  <a:pt x="224152" y="829008"/>
                </a:cubicBezTo>
                <a:cubicBezTo>
                  <a:pt x="227198" y="822154"/>
                  <a:pt x="229449" y="814938"/>
                  <a:pt x="231268" y="807661"/>
                </a:cubicBezTo>
                <a:cubicBezTo>
                  <a:pt x="232454" y="802917"/>
                  <a:pt x="232900" y="797924"/>
                  <a:pt x="234826" y="793429"/>
                </a:cubicBezTo>
                <a:cubicBezTo>
                  <a:pt x="236510" y="789499"/>
                  <a:pt x="239570" y="786313"/>
                  <a:pt x="241942" y="782755"/>
                </a:cubicBezTo>
                <a:cubicBezTo>
                  <a:pt x="245805" y="659125"/>
                  <a:pt x="236291" y="705736"/>
                  <a:pt x="252616" y="640436"/>
                </a:cubicBezTo>
                <a:cubicBezTo>
                  <a:pt x="254083" y="634569"/>
                  <a:pt x="253672" y="628151"/>
                  <a:pt x="256174" y="622646"/>
                </a:cubicBezTo>
                <a:cubicBezTo>
                  <a:pt x="259713" y="614860"/>
                  <a:pt x="267702" y="609411"/>
                  <a:pt x="270406" y="601298"/>
                </a:cubicBezTo>
                <a:cubicBezTo>
                  <a:pt x="275555" y="585850"/>
                  <a:pt x="271312" y="593276"/>
                  <a:pt x="284638" y="579950"/>
                </a:cubicBezTo>
                <a:lnTo>
                  <a:pt x="291754" y="558602"/>
                </a:lnTo>
                <a:cubicBezTo>
                  <a:pt x="297058" y="542690"/>
                  <a:pt x="298870" y="508791"/>
                  <a:pt x="298870" y="508791"/>
                </a:cubicBezTo>
                <a:cubicBezTo>
                  <a:pt x="300056" y="477955"/>
                  <a:pt x="300668" y="447092"/>
                  <a:pt x="302428" y="416283"/>
                </a:cubicBezTo>
                <a:cubicBezTo>
                  <a:pt x="303041" y="405561"/>
                  <a:pt x="304862" y="394942"/>
                  <a:pt x="305986" y="384261"/>
                </a:cubicBezTo>
                <a:cubicBezTo>
                  <a:pt x="307234" y="372408"/>
                  <a:pt x="308724" y="360573"/>
                  <a:pt x="309544" y="348682"/>
                </a:cubicBezTo>
                <a:cubicBezTo>
                  <a:pt x="311097" y="326170"/>
                  <a:pt x="311601" y="303595"/>
                  <a:pt x="313102" y="281080"/>
                </a:cubicBezTo>
                <a:cubicBezTo>
                  <a:pt x="314227" y="264202"/>
                  <a:pt x="316206" y="238648"/>
                  <a:pt x="320218" y="220594"/>
                </a:cubicBezTo>
                <a:cubicBezTo>
                  <a:pt x="321032" y="216933"/>
                  <a:pt x="322590" y="213479"/>
                  <a:pt x="323776" y="209921"/>
                </a:cubicBezTo>
                <a:cubicBezTo>
                  <a:pt x="324962" y="202805"/>
                  <a:pt x="327333" y="195787"/>
                  <a:pt x="327333" y="188573"/>
                </a:cubicBezTo>
                <a:cubicBezTo>
                  <a:pt x="327333" y="171418"/>
                  <a:pt x="325930" y="138356"/>
                  <a:pt x="320218" y="117413"/>
                </a:cubicBezTo>
                <a:cubicBezTo>
                  <a:pt x="318244" y="110176"/>
                  <a:pt x="318406" y="101369"/>
                  <a:pt x="313102" y="96065"/>
                </a:cubicBezTo>
                <a:cubicBezTo>
                  <a:pt x="264418" y="47381"/>
                  <a:pt x="334952" y="119310"/>
                  <a:pt x="295312" y="74717"/>
                </a:cubicBezTo>
                <a:cubicBezTo>
                  <a:pt x="288626" y="67196"/>
                  <a:pt x="273964" y="53370"/>
                  <a:pt x="273964" y="53370"/>
                </a:cubicBezTo>
                <a:cubicBezTo>
                  <a:pt x="268123" y="35847"/>
                  <a:pt x="274588" y="47960"/>
                  <a:pt x="259732" y="35580"/>
                </a:cubicBezTo>
                <a:cubicBezTo>
                  <a:pt x="255866" y="32359"/>
                  <a:pt x="253030" y="27995"/>
                  <a:pt x="249058" y="24906"/>
                </a:cubicBezTo>
                <a:cubicBezTo>
                  <a:pt x="234261" y="13397"/>
                  <a:pt x="231582" y="11272"/>
                  <a:pt x="217036" y="7116"/>
                </a:cubicBezTo>
                <a:cubicBezTo>
                  <a:pt x="212334" y="5773"/>
                  <a:pt x="207656" y="4165"/>
                  <a:pt x="202804" y="3558"/>
                </a:cubicBezTo>
                <a:cubicBezTo>
                  <a:pt x="198097" y="2970"/>
                  <a:pt x="188572" y="0"/>
                  <a:pt x="181456" y="0"/>
                </a:cubicBezTo>
                <a:close/>
              </a:path>
            </a:pathLst>
          </a:custGeom>
          <a:solidFill>
            <a:schemeClr val="accent3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2" name="フリーフォーム 91"/>
          <p:cNvSpPr/>
          <p:nvPr/>
        </p:nvSpPr>
        <p:spPr bwMode="auto">
          <a:xfrm rot="10957286">
            <a:off x="3429117" y="1632604"/>
            <a:ext cx="175657" cy="408257"/>
          </a:xfrm>
          <a:custGeom>
            <a:avLst/>
            <a:gdLst>
              <a:gd name="connsiteX0" fmla="*/ 181456 w 334952"/>
              <a:gd name="connsiteY0" fmla="*/ 0 h 871704"/>
              <a:gd name="connsiteX1" fmla="*/ 160109 w 334952"/>
              <a:gd name="connsiteY1" fmla="*/ 3558 h 871704"/>
              <a:gd name="connsiteX2" fmla="*/ 138761 w 334952"/>
              <a:gd name="connsiteY2" fmla="*/ 17790 h 871704"/>
              <a:gd name="connsiteX3" fmla="*/ 128087 w 334952"/>
              <a:gd name="connsiteY3" fmla="*/ 21348 h 871704"/>
              <a:gd name="connsiteX4" fmla="*/ 92507 w 334952"/>
              <a:gd name="connsiteY4" fmla="*/ 46254 h 871704"/>
              <a:gd name="connsiteX5" fmla="*/ 78275 w 334952"/>
              <a:gd name="connsiteY5" fmla="*/ 56928 h 871704"/>
              <a:gd name="connsiteX6" fmla="*/ 67601 w 334952"/>
              <a:gd name="connsiteY6" fmla="*/ 67601 h 871704"/>
              <a:gd name="connsiteX7" fmla="*/ 49811 w 334952"/>
              <a:gd name="connsiteY7" fmla="*/ 81833 h 871704"/>
              <a:gd name="connsiteX8" fmla="*/ 28463 w 334952"/>
              <a:gd name="connsiteY8" fmla="*/ 103181 h 871704"/>
              <a:gd name="connsiteX9" fmla="*/ 24905 w 334952"/>
              <a:gd name="connsiteY9" fmla="*/ 113855 h 871704"/>
              <a:gd name="connsiteX10" fmla="*/ 10674 w 334952"/>
              <a:gd name="connsiteY10" fmla="*/ 135203 h 871704"/>
              <a:gd name="connsiteX11" fmla="*/ 7116 w 334952"/>
              <a:gd name="connsiteY11" fmla="*/ 156551 h 871704"/>
              <a:gd name="connsiteX12" fmla="*/ 0 w 334952"/>
              <a:gd name="connsiteY12" fmla="*/ 177899 h 871704"/>
              <a:gd name="connsiteX13" fmla="*/ 3558 w 334952"/>
              <a:gd name="connsiteY13" fmla="*/ 238384 h 871704"/>
              <a:gd name="connsiteX14" fmla="*/ 7116 w 334952"/>
              <a:gd name="connsiteY14" fmla="*/ 249058 h 871704"/>
              <a:gd name="connsiteX15" fmla="*/ 35579 w 334952"/>
              <a:gd name="connsiteY15" fmla="*/ 288196 h 871704"/>
              <a:gd name="connsiteX16" fmla="*/ 46253 w 334952"/>
              <a:gd name="connsiteY16" fmla="*/ 291754 h 871704"/>
              <a:gd name="connsiteX17" fmla="*/ 71159 w 334952"/>
              <a:gd name="connsiteY17" fmla="*/ 320218 h 871704"/>
              <a:gd name="connsiteX18" fmla="*/ 88949 w 334952"/>
              <a:gd name="connsiteY18" fmla="*/ 352240 h 871704"/>
              <a:gd name="connsiteX19" fmla="*/ 99623 w 334952"/>
              <a:gd name="connsiteY19" fmla="*/ 380703 h 871704"/>
              <a:gd name="connsiteX20" fmla="*/ 96065 w 334952"/>
              <a:gd name="connsiteY20" fmla="*/ 480327 h 871704"/>
              <a:gd name="connsiteX21" fmla="*/ 88949 w 334952"/>
              <a:gd name="connsiteY21" fmla="*/ 501675 h 871704"/>
              <a:gd name="connsiteX22" fmla="*/ 88949 w 334952"/>
              <a:gd name="connsiteY22" fmla="*/ 619088 h 871704"/>
              <a:gd name="connsiteX23" fmla="*/ 106739 w 334952"/>
              <a:gd name="connsiteY23" fmla="*/ 654668 h 871704"/>
              <a:gd name="connsiteX24" fmla="*/ 113855 w 334952"/>
              <a:gd name="connsiteY24" fmla="*/ 668900 h 871704"/>
              <a:gd name="connsiteX25" fmla="*/ 117413 w 334952"/>
              <a:gd name="connsiteY25" fmla="*/ 697363 h 871704"/>
              <a:gd name="connsiteX26" fmla="*/ 120971 w 334952"/>
              <a:gd name="connsiteY26" fmla="*/ 729385 h 871704"/>
              <a:gd name="connsiteX27" fmla="*/ 124529 w 334952"/>
              <a:gd name="connsiteY27" fmla="*/ 743617 h 871704"/>
              <a:gd name="connsiteX28" fmla="*/ 128087 w 334952"/>
              <a:gd name="connsiteY28" fmla="*/ 764965 h 871704"/>
              <a:gd name="connsiteX29" fmla="*/ 135203 w 334952"/>
              <a:gd name="connsiteY29" fmla="*/ 782755 h 871704"/>
              <a:gd name="connsiteX30" fmla="*/ 138761 w 334952"/>
              <a:gd name="connsiteY30" fmla="*/ 796987 h 871704"/>
              <a:gd name="connsiteX31" fmla="*/ 156551 w 334952"/>
              <a:gd name="connsiteY31" fmla="*/ 818335 h 871704"/>
              <a:gd name="connsiteX32" fmla="*/ 170783 w 334952"/>
              <a:gd name="connsiteY32" fmla="*/ 836124 h 871704"/>
              <a:gd name="connsiteX33" fmla="*/ 177898 w 334952"/>
              <a:gd name="connsiteY33" fmla="*/ 850356 h 871704"/>
              <a:gd name="connsiteX34" fmla="*/ 192130 w 334952"/>
              <a:gd name="connsiteY34" fmla="*/ 871704 h 871704"/>
              <a:gd name="connsiteX35" fmla="*/ 202804 w 334952"/>
              <a:gd name="connsiteY35" fmla="*/ 868146 h 871704"/>
              <a:gd name="connsiteX36" fmla="*/ 217036 w 334952"/>
              <a:gd name="connsiteY36" fmla="*/ 839682 h 871704"/>
              <a:gd name="connsiteX37" fmla="*/ 224152 w 334952"/>
              <a:gd name="connsiteY37" fmla="*/ 829008 h 871704"/>
              <a:gd name="connsiteX38" fmla="*/ 231268 w 334952"/>
              <a:gd name="connsiteY38" fmla="*/ 807661 h 871704"/>
              <a:gd name="connsiteX39" fmla="*/ 234826 w 334952"/>
              <a:gd name="connsiteY39" fmla="*/ 793429 h 871704"/>
              <a:gd name="connsiteX40" fmla="*/ 241942 w 334952"/>
              <a:gd name="connsiteY40" fmla="*/ 782755 h 871704"/>
              <a:gd name="connsiteX41" fmla="*/ 252616 w 334952"/>
              <a:gd name="connsiteY41" fmla="*/ 640436 h 871704"/>
              <a:gd name="connsiteX42" fmla="*/ 256174 w 334952"/>
              <a:gd name="connsiteY42" fmla="*/ 622646 h 871704"/>
              <a:gd name="connsiteX43" fmla="*/ 270406 w 334952"/>
              <a:gd name="connsiteY43" fmla="*/ 601298 h 871704"/>
              <a:gd name="connsiteX44" fmla="*/ 284638 w 334952"/>
              <a:gd name="connsiteY44" fmla="*/ 579950 h 871704"/>
              <a:gd name="connsiteX45" fmla="*/ 291754 w 334952"/>
              <a:gd name="connsiteY45" fmla="*/ 558602 h 871704"/>
              <a:gd name="connsiteX46" fmla="*/ 298870 w 334952"/>
              <a:gd name="connsiteY46" fmla="*/ 508791 h 871704"/>
              <a:gd name="connsiteX47" fmla="*/ 302428 w 334952"/>
              <a:gd name="connsiteY47" fmla="*/ 416283 h 871704"/>
              <a:gd name="connsiteX48" fmla="*/ 305986 w 334952"/>
              <a:gd name="connsiteY48" fmla="*/ 384261 h 871704"/>
              <a:gd name="connsiteX49" fmla="*/ 309544 w 334952"/>
              <a:gd name="connsiteY49" fmla="*/ 348682 h 871704"/>
              <a:gd name="connsiteX50" fmla="*/ 313102 w 334952"/>
              <a:gd name="connsiteY50" fmla="*/ 281080 h 871704"/>
              <a:gd name="connsiteX51" fmla="*/ 320218 w 334952"/>
              <a:gd name="connsiteY51" fmla="*/ 220594 h 871704"/>
              <a:gd name="connsiteX52" fmla="*/ 323776 w 334952"/>
              <a:gd name="connsiteY52" fmla="*/ 209921 h 871704"/>
              <a:gd name="connsiteX53" fmla="*/ 327333 w 334952"/>
              <a:gd name="connsiteY53" fmla="*/ 188573 h 871704"/>
              <a:gd name="connsiteX54" fmla="*/ 320218 w 334952"/>
              <a:gd name="connsiteY54" fmla="*/ 117413 h 871704"/>
              <a:gd name="connsiteX55" fmla="*/ 313102 w 334952"/>
              <a:gd name="connsiteY55" fmla="*/ 96065 h 871704"/>
              <a:gd name="connsiteX56" fmla="*/ 295312 w 334952"/>
              <a:gd name="connsiteY56" fmla="*/ 74717 h 871704"/>
              <a:gd name="connsiteX57" fmla="*/ 273964 w 334952"/>
              <a:gd name="connsiteY57" fmla="*/ 53370 h 871704"/>
              <a:gd name="connsiteX58" fmla="*/ 259732 w 334952"/>
              <a:gd name="connsiteY58" fmla="*/ 35580 h 871704"/>
              <a:gd name="connsiteX59" fmla="*/ 249058 w 334952"/>
              <a:gd name="connsiteY59" fmla="*/ 24906 h 871704"/>
              <a:gd name="connsiteX60" fmla="*/ 217036 w 334952"/>
              <a:gd name="connsiteY60" fmla="*/ 7116 h 871704"/>
              <a:gd name="connsiteX61" fmla="*/ 202804 w 334952"/>
              <a:gd name="connsiteY61" fmla="*/ 3558 h 871704"/>
              <a:gd name="connsiteX62" fmla="*/ 181456 w 334952"/>
              <a:gd name="connsiteY62" fmla="*/ 0 h 87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34952" h="871704">
                <a:moveTo>
                  <a:pt x="181456" y="0"/>
                </a:moveTo>
                <a:cubicBezTo>
                  <a:pt x="174340" y="0"/>
                  <a:pt x="166768" y="783"/>
                  <a:pt x="160109" y="3558"/>
                </a:cubicBezTo>
                <a:cubicBezTo>
                  <a:pt x="152215" y="6847"/>
                  <a:pt x="146874" y="15086"/>
                  <a:pt x="138761" y="17790"/>
                </a:cubicBezTo>
                <a:lnTo>
                  <a:pt x="128087" y="21348"/>
                </a:lnTo>
                <a:lnTo>
                  <a:pt x="92507" y="46254"/>
                </a:lnTo>
                <a:cubicBezTo>
                  <a:pt x="87649" y="49655"/>
                  <a:pt x="82777" y="53069"/>
                  <a:pt x="78275" y="56928"/>
                </a:cubicBezTo>
                <a:cubicBezTo>
                  <a:pt x="74455" y="60202"/>
                  <a:pt x="71388" y="64288"/>
                  <a:pt x="67601" y="67601"/>
                </a:cubicBezTo>
                <a:cubicBezTo>
                  <a:pt x="61886" y="72602"/>
                  <a:pt x="55430" y="76725"/>
                  <a:pt x="49811" y="81833"/>
                </a:cubicBezTo>
                <a:cubicBezTo>
                  <a:pt x="42365" y="88602"/>
                  <a:pt x="28463" y="103181"/>
                  <a:pt x="28463" y="103181"/>
                </a:cubicBezTo>
                <a:cubicBezTo>
                  <a:pt x="27277" y="106739"/>
                  <a:pt x="26726" y="110576"/>
                  <a:pt x="24905" y="113855"/>
                </a:cubicBezTo>
                <a:cubicBezTo>
                  <a:pt x="20752" y="121331"/>
                  <a:pt x="10674" y="135203"/>
                  <a:pt x="10674" y="135203"/>
                </a:cubicBezTo>
                <a:cubicBezTo>
                  <a:pt x="9488" y="142319"/>
                  <a:pt x="8866" y="149552"/>
                  <a:pt x="7116" y="156551"/>
                </a:cubicBezTo>
                <a:cubicBezTo>
                  <a:pt x="5297" y="163828"/>
                  <a:pt x="0" y="177899"/>
                  <a:pt x="0" y="177899"/>
                </a:cubicBezTo>
                <a:cubicBezTo>
                  <a:pt x="1186" y="198061"/>
                  <a:pt x="1548" y="218288"/>
                  <a:pt x="3558" y="238384"/>
                </a:cubicBezTo>
                <a:cubicBezTo>
                  <a:pt x="3931" y="242116"/>
                  <a:pt x="5639" y="245611"/>
                  <a:pt x="7116" y="249058"/>
                </a:cubicBezTo>
                <a:cubicBezTo>
                  <a:pt x="13351" y="263607"/>
                  <a:pt x="22422" y="278798"/>
                  <a:pt x="35579" y="288196"/>
                </a:cubicBezTo>
                <a:cubicBezTo>
                  <a:pt x="38631" y="290376"/>
                  <a:pt x="42695" y="290568"/>
                  <a:pt x="46253" y="291754"/>
                </a:cubicBezTo>
                <a:cubicBezTo>
                  <a:pt x="62857" y="316660"/>
                  <a:pt x="53369" y="308358"/>
                  <a:pt x="71159" y="320218"/>
                </a:cubicBezTo>
                <a:cubicBezTo>
                  <a:pt x="79465" y="345136"/>
                  <a:pt x="67977" y="313792"/>
                  <a:pt x="88949" y="352240"/>
                </a:cubicBezTo>
                <a:cubicBezTo>
                  <a:pt x="92597" y="358927"/>
                  <a:pt x="96900" y="372535"/>
                  <a:pt x="99623" y="380703"/>
                </a:cubicBezTo>
                <a:cubicBezTo>
                  <a:pt x="98437" y="413911"/>
                  <a:pt x="98986" y="447226"/>
                  <a:pt x="96065" y="480327"/>
                </a:cubicBezTo>
                <a:cubicBezTo>
                  <a:pt x="95406" y="487799"/>
                  <a:pt x="88949" y="501675"/>
                  <a:pt x="88949" y="501675"/>
                </a:cubicBezTo>
                <a:cubicBezTo>
                  <a:pt x="86539" y="537819"/>
                  <a:pt x="81319" y="583483"/>
                  <a:pt x="88949" y="619088"/>
                </a:cubicBezTo>
                <a:cubicBezTo>
                  <a:pt x="91727" y="632054"/>
                  <a:pt x="100809" y="642808"/>
                  <a:pt x="106739" y="654668"/>
                </a:cubicBezTo>
                <a:lnTo>
                  <a:pt x="113855" y="668900"/>
                </a:lnTo>
                <a:cubicBezTo>
                  <a:pt x="115041" y="678388"/>
                  <a:pt x="116296" y="687867"/>
                  <a:pt x="117413" y="697363"/>
                </a:cubicBezTo>
                <a:cubicBezTo>
                  <a:pt x="118668" y="708029"/>
                  <a:pt x="119338" y="718770"/>
                  <a:pt x="120971" y="729385"/>
                </a:cubicBezTo>
                <a:cubicBezTo>
                  <a:pt x="121715" y="734218"/>
                  <a:pt x="123570" y="738822"/>
                  <a:pt x="124529" y="743617"/>
                </a:cubicBezTo>
                <a:cubicBezTo>
                  <a:pt x="125944" y="750691"/>
                  <a:pt x="126189" y="758005"/>
                  <a:pt x="128087" y="764965"/>
                </a:cubicBezTo>
                <a:cubicBezTo>
                  <a:pt x="129767" y="771127"/>
                  <a:pt x="133183" y="776696"/>
                  <a:pt x="135203" y="782755"/>
                </a:cubicBezTo>
                <a:cubicBezTo>
                  <a:pt x="136749" y="787394"/>
                  <a:pt x="136245" y="792794"/>
                  <a:pt x="138761" y="796987"/>
                </a:cubicBezTo>
                <a:cubicBezTo>
                  <a:pt x="143527" y="804930"/>
                  <a:pt x="150621" y="811219"/>
                  <a:pt x="156551" y="818335"/>
                </a:cubicBezTo>
                <a:cubicBezTo>
                  <a:pt x="165047" y="843820"/>
                  <a:pt x="152900" y="814663"/>
                  <a:pt x="170783" y="836124"/>
                </a:cubicBezTo>
                <a:cubicBezTo>
                  <a:pt x="174178" y="840199"/>
                  <a:pt x="175169" y="845808"/>
                  <a:pt x="177898" y="850356"/>
                </a:cubicBezTo>
                <a:cubicBezTo>
                  <a:pt x="182298" y="857690"/>
                  <a:pt x="192130" y="871704"/>
                  <a:pt x="192130" y="871704"/>
                </a:cubicBezTo>
                <a:cubicBezTo>
                  <a:pt x="195688" y="870518"/>
                  <a:pt x="200152" y="870798"/>
                  <a:pt x="202804" y="868146"/>
                </a:cubicBezTo>
                <a:cubicBezTo>
                  <a:pt x="217598" y="853352"/>
                  <a:pt x="210103" y="853548"/>
                  <a:pt x="217036" y="839682"/>
                </a:cubicBezTo>
                <a:cubicBezTo>
                  <a:pt x="218948" y="835857"/>
                  <a:pt x="222415" y="832916"/>
                  <a:pt x="224152" y="829008"/>
                </a:cubicBezTo>
                <a:cubicBezTo>
                  <a:pt x="227198" y="822154"/>
                  <a:pt x="229449" y="814938"/>
                  <a:pt x="231268" y="807661"/>
                </a:cubicBezTo>
                <a:cubicBezTo>
                  <a:pt x="232454" y="802917"/>
                  <a:pt x="232900" y="797924"/>
                  <a:pt x="234826" y="793429"/>
                </a:cubicBezTo>
                <a:cubicBezTo>
                  <a:pt x="236510" y="789499"/>
                  <a:pt x="239570" y="786313"/>
                  <a:pt x="241942" y="782755"/>
                </a:cubicBezTo>
                <a:cubicBezTo>
                  <a:pt x="245805" y="659125"/>
                  <a:pt x="236291" y="705736"/>
                  <a:pt x="252616" y="640436"/>
                </a:cubicBezTo>
                <a:cubicBezTo>
                  <a:pt x="254083" y="634569"/>
                  <a:pt x="253672" y="628151"/>
                  <a:pt x="256174" y="622646"/>
                </a:cubicBezTo>
                <a:cubicBezTo>
                  <a:pt x="259713" y="614860"/>
                  <a:pt x="267702" y="609411"/>
                  <a:pt x="270406" y="601298"/>
                </a:cubicBezTo>
                <a:cubicBezTo>
                  <a:pt x="275555" y="585850"/>
                  <a:pt x="271312" y="593276"/>
                  <a:pt x="284638" y="579950"/>
                </a:cubicBezTo>
                <a:lnTo>
                  <a:pt x="291754" y="558602"/>
                </a:lnTo>
                <a:cubicBezTo>
                  <a:pt x="297058" y="542690"/>
                  <a:pt x="298870" y="508791"/>
                  <a:pt x="298870" y="508791"/>
                </a:cubicBezTo>
                <a:cubicBezTo>
                  <a:pt x="300056" y="477955"/>
                  <a:pt x="300668" y="447092"/>
                  <a:pt x="302428" y="416283"/>
                </a:cubicBezTo>
                <a:cubicBezTo>
                  <a:pt x="303041" y="405561"/>
                  <a:pt x="304862" y="394942"/>
                  <a:pt x="305986" y="384261"/>
                </a:cubicBezTo>
                <a:cubicBezTo>
                  <a:pt x="307234" y="372408"/>
                  <a:pt x="308724" y="360573"/>
                  <a:pt x="309544" y="348682"/>
                </a:cubicBezTo>
                <a:cubicBezTo>
                  <a:pt x="311097" y="326170"/>
                  <a:pt x="311601" y="303595"/>
                  <a:pt x="313102" y="281080"/>
                </a:cubicBezTo>
                <a:cubicBezTo>
                  <a:pt x="314227" y="264202"/>
                  <a:pt x="316206" y="238648"/>
                  <a:pt x="320218" y="220594"/>
                </a:cubicBezTo>
                <a:cubicBezTo>
                  <a:pt x="321032" y="216933"/>
                  <a:pt x="322590" y="213479"/>
                  <a:pt x="323776" y="209921"/>
                </a:cubicBezTo>
                <a:cubicBezTo>
                  <a:pt x="324962" y="202805"/>
                  <a:pt x="327333" y="195787"/>
                  <a:pt x="327333" y="188573"/>
                </a:cubicBezTo>
                <a:cubicBezTo>
                  <a:pt x="327333" y="171418"/>
                  <a:pt x="325930" y="138356"/>
                  <a:pt x="320218" y="117413"/>
                </a:cubicBezTo>
                <a:cubicBezTo>
                  <a:pt x="318244" y="110176"/>
                  <a:pt x="318406" y="101369"/>
                  <a:pt x="313102" y="96065"/>
                </a:cubicBezTo>
                <a:cubicBezTo>
                  <a:pt x="264418" y="47381"/>
                  <a:pt x="334952" y="119310"/>
                  <a:pt x="295312" y="74717"/>
                </a:cubicBezTo>
                <a:cubicBezTo>
                  <a:pt x="288626" y="67196"/>
                  <a:pt x="273964" y="53370"/>
                  <a:pt x="273964" y="53370"/>
                </a:cubicBezTo>
                <a:cubicBezTo>
                  <a:pt x="268123" y="35847"/>
                  <a:pt x="274588" y="47960"/>
                  <a:pt x="259732" y="35580"/>
                </a:cubicBezTo>
                <a:cubicBezTo>
                  <a:pt x="255866" y="32359"/>
                  <a:pt x="253030" y="27995"/>
                  <a:pt x="249058" y="24906"/>
                </a:cubicBezTo>
                <a:cubicBezTo>
                  <a:pt x="234261" y="13397"/>
                  <a:pt x="231582" y="11272"/>
                  <a:pt x="217036" y="7116"/>
                </a:cubicBezTo>
                <a:cubicBezTo>
                  <a:pt x="212334" y="5773"/>
                  <a:pt x="207656" y="4165"/>
                  <a:pt x="202804" y="3558"/>
                </a:cubicBezTo>
                <a:cubicBezTo>
                  <a:pt x="198097" y="2970"/>
                  <a:pt x="188572" y="0"/>
                  <a:pt x="181456" y="0"/>
                </a:cubicBezTo>
                <a:close/>
              </a:path>
            </a:pathLst>
          </a:cu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3" name="フリーフォーム 92"/>
          <p:cNvSpPr/>
          <p:nvPr/>
        </p:nvSpPr>
        <p:spPr bwMode="auto">
          <a:xfrm rot="12331326">
            <a:off x="4075316" y="1790740"/>
            <a:ext cx="175657" cy="408257"/>
          </a:xfrm>
          <a:custGeom>
            <a:avLst/>
            <a:gdLst>
              <a:gd name="connsiteX0" fmla="*/ 181456 w 334952"/>
              <a:gd name="connsiteY0" fmla="*/ 0 h 871704"/>
              <a:gd name="connsiteX1" fmla="*/ 160109 w 334952"/>
              <a:gd name="connsiteY1" fmla="*/ 3558 h 871704"/>
              <a:gd name="connsiteX2" fmla="*/ 138761 w 334952"/>
              <a:gd name="connsiteY2" fmla="*/ 17790 h 871704"/>
              <a:gd name="connsiteX3" fmla="*/ 128087 w 334952"/>
              <a:gd name="connsiteY3" fmla="*/ 21348 h 871704"/>
              <a:gd name="connsiteX4" fmla="*/ 92507 w 334952"/>
              <a:gd name="connsiteY4" fmla="*/ 46254 h 871704"/>
              <a:gd name="connsiteX5" fmla="*/ 78275 w 334952"/>
              <a:gd name="connsiteY5" fmla="*/ 56928 h 871704"/>
              <a:gd name="connsiteX6" fmla="*/ 67601 w 334952"/>
              <a:gd name="connsiteY6" fmla="*/ 67601 h 871704"/>
              <a:gd name="connsiteX7" fmla="*/ 49811 w 334952"/>
              <a:gd name="connsiteY7" fmla="*/ 81833 h 871704"/>
              <a:gd name="connsiteX8" fmla="*/ 28463 w 334952"/>
              <a:gd name="connsiteY8" fmla="*/ 103181 h 871704"/>
              <a:gd name="connsiteX9" fmla="*/ 24905 w 334952"/>
              <a:gd name="connsiteY9" fmla="*/ 113855 h 871704"/>
              <a:gd name="connsiteX10" fmla="*/ 10674 w 334952"/>
              <a:gd name="connsiteY10" fmla="*/ 135203 h 871704"/>
              <a:gd name="connsiteX11" fmla="*/ 7116 w 334952"/>
              <a:gd name="connsiteY11" fmla="*/ 156551 h 871704"/>
              <a:gd name="connsiteX12" fmla="*/ 0 w 334952"/>
              <a:gd name="connsiteY12" fmla="*/ 177899 h 871704"/>
              <a:gd name="connsiteX13" fmla="*/ 3558 w 334952"/>
              <a:gd name="connsiteY13" fmla="*/ 238384 h 871704"/>
              <a:gd name="connsiteX14" fmla="*/ 7116 w 334952"/>
              <a:gd name="connsiteY14" fmla="*/ 249058 h 871704"/>
              <a:gd name="connsiteX15" fmla="*/ 35579 w 334952"/>
              <a:gd name="connsiteY15" fmla="*/ 288196 h 871704"/>
              <a:gd name="connsiteX16" fmla="*/ 46253 w 334952"/>
              <a:gd name="connsiteY16" fmla="*/ 291754 h 871704"/>
              <a:gd name="connsiteX17" fmla="*/ 71159 w 334952"/>
              <a:gd name="connsiteY17" fmla="*/ 320218 h 871704"/>
              <a:gd name="connsiteX18" fmla="*/ 88949 w 334952"/>
              <a:gd name="connsiteY18" fmla="*/ 352240 h 871704"/>
              <a:gd name="connsiteX19" fmla="*/ 99623 w 334952"/>
              <a:gd name="connsiteY19" fmla="*/ 380703 h 871704"/>
              <a:gd name="connsiteX20" fmla="*/ 96065 w 334952"/>
              <a:gd name="connsiteY20" fmla="*/ 480327 h 871704"/>
              <a:gd name="connsiteX21" fmla="*/ 88949 w 334952"/>
              <a:gd name="connsiteY21" fmla="*/ 501675 h 871704"/>
              <a:gd name="connsiteX22" fmla="*/ 88949 w 334952"/>
              <a:gd name="connsiteY22" fmla="*/ 619088 h 871704"/>
              <a:gd name="connsiteX23" fmla="*/ 106739 w 334952"/>
              <a:gd name="connsiteY23" fmla="*/ 654668 h 871704"/>
              <a:gd name="connsiteX24" fmla="*/ 113855 w 334952"/>
              <a:gd name="connsiteY24" fmla="*/ 668900 h 871704"/>
              <a:gd name="connsiteX25" fmla="*/ 117413 w 334952"/>
              <a:gd name="connsiteY25" fmla="*/ 697363 h 871704"/>
              <a:gd name="connsiteX26" fmla="*/ 120971 w 334952"/>
              <a:gd name="connsiteY26" fmla="*/ 729385 h 871704"/>
              <a:gd name="connsiteX27" fmla="*/ 124529 w 334952"/>
              <a:gd name="connsiteY27" fmla="*/ 743617 h 871704"/>
              <a:gd name="connsiteX28" fmla="*/ 128087 w 334952"/>
              <a:gd name="connsiteY28" fmla="*/ 764965 h 871704"/>
              <a:gd name="connsiteX29" fmla="*/ 135203 w 334952"/>
              <a:gd name="connsiteY29" fmla="*/ 782755 h 871704"/>
              <a:gd name="connsiteX30" fmla="*/ 138761 w 334952"/>
              <a:gd name="connsiteY30" fmla="*/ 796987 h 871704"/>
              <a:gd name="connsiteX31" fmla="*/ 156551 w 334952"/>
              <a:gd name="connsiteY31" fmla="*/ 818335 h 871704"/>
              <a:gd name="connsiteX32" fmla="*/ 170783 w 334952"/>
              <a:gd name="connsiteY32" fmla="*/ 836124 h 871704"/>
              <a:gd name="connsiteX33" fmla="*/ 177898 w 334952"/>
              <a:gd name="connsiteY33" fmla="*/ 850356 h 871704"/>
              <a:gd name="connsiteX34" fmla="*/ 192130 w 334952"/>
              <a:gd name="connsiteY34" fmla="*/ 871704 h 871704"/>
              <a:gd name="connsiteX35" fmla="*/ 202804 w 334952"/>
              <a:gd name="connsiteY35" fmla="*/ 868146 h 871704"/>
              <a:gd name="connsiteX36" fmla="*/ 217036 w 334952"/>
              <a:gd name="connsiteY36" fmla="*/ 839682 h 871704"/>
              <a:gd name="connsiteX37" fmla="*/ 224152 w 334952"/>
              <a:gd name="connsiteY37" fmla="*/ 829008 h 871704"/>
              <a:gd name="connsiteX38" fmla="*/ 231268 w 334952"/>
              <a:gd name="connsiteY38" fmla="*/ 807661 h 871704"/>
              <a:gd name="connsiteX39" fmla="*/ 234826 w 334952"/>
              <a:gd name="connsiteY39" fmla="*/ 793429 h 871704"/>
              <a:gd name="connsiteX40" fmla="*/ 241942 w 334952"/>
              <a:gd name="connsiteY40" fmla="*/ 782755 h 871704"/>
              <a:gd name="connsiteX41" fmla="*/ 252616 w 334952"/>
              <a:gd name="connsiteY41" fmla="*/ 640436 h 871704"/>
              <a:gd name="connsiteX42" fmla="*/ 256174 w 334952"/>
              <a:gd name="connsiteY42" fmla="*/ 622646 h 871704"/>
              <a:gd name="connsiteX43" fmla="*/ 270406 w 334952"/>
              <a:gd name="connsiteY43" fmla="*/ 601298 h 871704"/>
              <a:gd name="connsiteX44" fmla="*/ 284638 w 334952"/>
              <a:gd name="connsiteY44" fmla="*/ 579950 h 871704"/>
              <a:gd name="connsiteX45" fmla="*/ 291754 w 334952"/>
              <a:gd name="connsiteY45" fmla="*/ 558602 h 871704"/>
              <a:gd name="connsiteX46" fmla="*/ 298870 w 334952"/>
              <a:gd name="connsiteY46" fmla="*/ 508791 h 871704"/>
              <a:gd name="connsiteX47" fmla="*/ 302428 w 334952"/>
              <a:gd name="connsiteY47" fmla="*/ 416283 h 871704"/>
              <a:gd name="connsiteX48" fmla="*/ 305986 w 334952"/>
              <a:gd name="connsiteY48" fmla="*/ 384261 h 871704"/>
              <a:gd name="connsiteX49" fmla="*/ 309544 w 334952"/>
              <a:gd name="connsiteY49" fmla="*/ 348682 h 871704"/>
              <a:gd name="connsiteX50" fmla="*/ 313102 w 334952"/>
              <a:gd name="connsiteY50" fmla="*/ 281080 h 871704"/>
              <a:gd name="connsiteX51" fmla="*/ 320218 w 334952"/>
              <a:gd name="connsiteY51" fmla="*/ 220594 h 871704"/>
              <a:gd name="connsiteX52" fmla="*/ 323776 w 334952"/>
              <a:gd name="connsiteY52" fmla="*/ 209921 h 871704"/>
              <a:gd name="connsiteX53" fmla="*/ 327333 w 334952"/>
              <a:gd name="connsiteY53" fmla="*/ 188573 h 871704"/>
              <a:gd name="connsiteX54" fmla="*/ 320218 w 334952"/>
              <a:gd name="connsiteY54" fmla="*/ 117413 h 871704"/>
              <a:gd name="connsiteX55" fmla="*/ 313102 w 334952"/>
              <a:gd name="connsiteY55" fmla="*/ 96065 h 871704"/>
              <a:gd name="connsiteX56" fmla="*/ 295312 w 334952"/>
              <a:gd name="connsiteY56" fmla="*/ 74717 h 871704"/>
              <a:gd name="connsiteX57" fmla="*/ 273964 w 334952"/>
              <a:gd name="connsiteY57" fmla="*/ 53370 h 871704"/>
              <a:gd name="connsiteX58" fmla="*/ 259732 w 334952"/>
              <a:gd name="connsiteY58" fmla="*/ 35580 h 871704"/>
              <a:gd name="connsiteX59" fmla="*/ 249058 w 334952"/>
              <a:gd name="connsiteY59" fmla="*/ 24906 h 871704"/>
              <a:gd name="connsiteX60" fmla="*/ 217036 w 334952"/>
              <a:gd name="connsiteY60" fmla="*/ 7116 h 871704"/>
              <a:gd name="connsiteX61" fmla="*/ 202804 w 334952"/>
              <a:gd name="connsiteY61" fmla="*/ 3558 h 871704"/>
              <a:gd name="connsiteX62" fmla="*/ 181456 w 334952"/>
              <a:gd name="connsiteY62" fmla="*/ 0 h 87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34952" h="871704">
                <a:moveTo>
                  <a:pt x="181456" y="0"/>
                </a:moveTo>
                <a:cubicBezTo>
                  <a:pt x="174340" y="0"/>
                  <a:pt x="166768" y="783"/>
                  <a:pt x="160109" y="3558"/>
                </a:cubicBezTo>
                <a:cubicBezTo>
                  <a:pt x="152215" y="6847"/>
                  <a:pt x="146874" y="15086"/>
                  <a:pt x="138761" y="17790"/>
                </a:cubicBezTo>
                <a:lnTo>
                  <a:pt x="128087" y="21348"/>
                </a:lnTo>
                <a:lnTo>
                  <a:pt x="92507" y="46254"/>
                </a:lnTo>
                <a:cubicBezTo>
                  <a:pt x="87649" y="49655"/>
                  <a:pt x="82777" y="53069"/>
                  <a:pt x="78275" y="56928"/>
                </a:cubicBezTo>
                <a:cubicBezTo>
                  <a:pt x="74455" y="60202"/>
                  <a:pt x="71388" y="64288"/>
                  <a:pt x="67601" y="67601"/>
                </a:cubicBezTo>
                <a:cubicBezTo>
                  <a:pt x="61886" y="72602"/>
                  <a:pt x="55430" y="76725"/>
                  <a:pt x="49811" y="81833"/>
                </a:cubicBezTo>
                <a:cubicBezTo>
                  <a:pt x="42365" y="88602"/>
                  <a:pt x="28463" y="103181"/>
                  <a:pt x="28463" y="103181"/>
                </a:cubicBezTo>
                <a:cubicBezTo>
                  <a:pt x="27277" y="106739"/>
                  <a:pt x="26726" y="110576"/>
                  <a:pt x="24905" y="113855"/>
                </a:cubicBezTo>
                <a:cubicBezTo>
                  <a:pt x="20752" y="121331"/>
                  <a:pt x="10674" y="135203"/>
                  <a:pt x="10674" y="135203"/>
                </a:cubicBezTo>
                <a:cubicBezTo>
                  <a:pt x="9488" y="142319"/>
                  <a:pt x="8866" y="149552"/>
                  <a:pt x="7116" y="156551"/>
                </a:cubicBezTo>
                <a:cubicBezTo>
                  <a:pt x="5297" y="163828"/>
                  <a:pt x="0" y="177899"/>
                  <a:pt x="0" y="177899"/>
                </a:cubicBezTo>
                <a:cubicBezTo>
                  <a:pt x="1186" y="198061"/>
                  <a:pt x="1548" y="218288"/>
                  <a:pt x="3558" y="238384"/>
                </a:cubicBezTo>
                <a:cubicBezTo>
                  <a:pt x="3931" y="242116"/>
                  <a:pt x="5639" y="245611"/>
                  <a:pt x="7116" y="249058"/>
                </a:cubicBezTo>
                <a:cubicBezTo>
                  <a:pt x="13351" y="263607"/>
                  <a:pt x="22422" y="278798"/>
                  <a:pt x="35579" y="288196"/>
                </a:cubicBezTo>
                <a:cubicBezTo>
                  <a:pt x="38631" y="290376"/>
                  <a:pt x="42695" y="290568"/>
                  <a:pt x="46253" y="291754"/>
                </a:cubicBezTo>
                <a:cubicBezTo>
                  <a:pt x="62857" y="316660"/>
                  <a:pt x="53369" y="308358"/>
                  <a:pt x="71159" y="320218"/>
                </a:cubicBezTo>
                <a:cubicBezTo>
                  <a:pt x="79465" y="345136"/>
                  <a:pt x="67977" y="313792"/>
                  <a:pt x="88949" y="352240"/>
                </a:cubicBezTo>
                <a:cubicBezTo>
                  <a:pt x="92597" y="358927"/>
                  <a:pt x="96900" y="372535"/>
                  <a:pt x="99623" y="380703"/>
                </a:cubicBezTo>
                <a:cubicBezTo>
                  <a:pt x="98437" y="413911"/>
                  <a:pt x="98986" y="447226"/>
                  <a:pt x="96065" y="480327"/>
                </a:cubicBezTo>
                <a:cubicBezTo>
                  <a:pt x="95406" y="487799"/>
                  <a:pt x="88949" y="501675"/>
                  <a:pt x="88949" y="501675"/>
                </a:cubicBezTo>
                <a:cubicBezTo>
                  <a:pt x="86539" y="537819"/>
                  <a:pt x="81319" y="583483"/>
                  <a:pt x="88949" y="619088"/>
                </a:cubicBezTo>
                <a:cubicBezTo>
                  <a:pt x="91727" y="632054"/>
                  <a:pt x="100809" y="642808"/>
                  <a:pt x="106739" y="654668"/>
                </a:cubicBezTo>
                <a:lnTo>
                  <a:pt x="113855" y="668900"/>
                </a:lnTo>
                <a:cubicBezTo>
                  <a:pt x="115041" y="678388"/>
                  <a:pt x="116296" y="687867"/>
                  <a:pt x="117413" y="697363"/>
                </a:cubicBezTo>
                <a:cubicBezTo>
                  <a:pt x="118668" y="708029"/>
                  <a:pt x="119338" y="718770"/>
                  <a:pt x="120971" y="729385"/>
                </a:cubicBezTo>
                <a:cubicBezTo>
                  <a:pt x="121715" y="734218"/>
                  <a:pt x="123570" y="738822"/>
                  <a:pt x="124529" y="743617"/>
                </a:cubicBezTo>
                <a:cubicBezTo>
                  <a:pt x="125944" y="750691"/>
                  <a:pt x="126189" y="758005"/>
                  <a:pt x="128087" y="764965"/>
                </a:cubicBezTo>
                <a:cubicBezTo>
                  <a:pt x="129767" y="771127"/>
                  <a:pt x="133183" y="776696"/>
                  <a:pt x="135203" y="782755"/>
                </a:cubicBezTo>
                <a:cubicBezTo>
                  <a:pt x="136749" y="787394"/>
                  <a:pt x="136245" y="792794"/>
                  <a:pt x="138761" y="796987"/>
                </a:cubicBezTo>
                <a:cubicBezTo>
                  <a:pt x="143527" y="804930"/>
                  <a:pt x="150621" y="811219"/>
                  <a:pt x="156551" y="818335"/>
                </a:cubicBezTo>
                <a:cubicBezTo>
                  <a:pt x="165047" y="843820"/>
                  <a:pt x="152900" y="814663"/>
                  <a:pt x="170783" y="836124"/>
                </a:cubicBezTo>
                <a:cubicBezTo>
                  <a:pt x="174178" y="840199"/>
                  <a:pt x="175169" y="845808"/>
                  <a:pt x="177898" y="850356"/>
                </a:cubicBezTo>
                <a:cubicBezTo>
                  <a:pt x="182298" y="857690"/>
                  <a:pt x="192130" y="871704"/>
                  <a:pt x="192130" y="871704"/>
                </a:cubicBezTo>
                <a:cubicBezTo>
                  <a:pt x="195688" y="870518"/>
                  <a:pt x="200152" y="870798"/>
                  <a:pt x="202804" y="868146"/>
                </a:cubicBezTo>
                <a:cubicBezTo>
                  <a:pt x="217598" y="853352"/>
                  <a:pt x="210103" y="853548"/>
                  <a:pt x="217036" y="839682"/>
                </a:cubicBezTo>
                <a:cubicBezTo>
                  <a:pt x="218948" y="835857"/>
                  <a:pt x="222415" y="832916"/>
                  <a:pt x="224152" y="829008"/>
                </a:cubicBezTo>
                <a:cubicBezTo>
                  <a:pt x="227198" y="822154"/>
                  <a:pt x="229449" y="814938"/>
                  <a:pt x="231268" y="807661"/>
                </a:cubicBezTo>
                <a:cubicBezTo>
                  <a:pt x="232454" y="802917"/>
                  <a:pt x="232900" y="797924"/>
                  <a:pt x="234826" y="793429"/>
                </a:cubicBezTo>
                <a:cubicBezTo>
                  <a:pt x="236510" y="789499"/>
                  <a:pt x="239570" y="786313"/>
                  <a:pt x="241942" y="782755"/>
                </a:cubicBezTo>
                <a:cubicBezTo>
                  <a:pt x="245805" y="659125"/>
                  <a:pt x="236291" y="705736"/>
                  <a:pt x="252616" y="640436"/>
                </a:cubicBezTo>
                <a:cubicBezTo>
                  <a:pt x="254083" y="634569"/>
                  <a:pt x="253672" y="628151"/>
                  <a:pt x="256174" y="622646"/>
                </a:cubicBezTo>
                <a:cubicBezTo>
                  <a:pt x="259713" y="614860"/>
                  <a:pt x="267702" y="609411"/>
                  <a:pt x="270406" y="601298"/>
                </a:cubicBezTo>
                <a:cubicBezTo>
                  <a:pt x="275555" y="585850"/>
                  <a:pt x="271312" y="593276"/>
                  <a:pt x="284638" y="579950"/>
                </a:cubicBezTo>
                <a:lnTo>
                  <a:pt x="291754" y="558602"/>
                </a:lnTo>
                <a:cubicBezTo>
                  <a:pt x="297058" y="542690"/>
                  <a:pt x="298870" y="508791"/>
                  <a:pt x="298870" y="508791"/>
                </a:cubicBezTo>
                <a:cubicBezTo>
                  <a:pt x="300056" y="477955"/>
                  <a:pt x="300668" y="447092"/>
                  <a:pt x="302428" y="416283"/>
                </a:cubicBezTo>
                <a:cubicBezTo>
                  <a:pt x="303041" y="405561"/>
                  <a:pt x="304862" y="394942"/>
                  <a:pt x="305986" y="384261"/>
                </a:cubicBezTo>
                <a:cubicBezTo>
                  <a:pt x="307234" y="372408"/>
                  <a:pt x="308724" y="360573"/>
                  <a:pt x="309544" y="348682"/>
                </a:cubicBezTo>
                <a:cubicBezTo>
                  <a:pt x="311097" y="326170"/>
                  <a:pt x="311601" y="303595"/>
                  <a:pt x="313102" y="281080"/>
                </a:cubicBezTo>
                <a:cubicBezTo>
                  <a:pt x="314227" y="264202"/>
                  <a:pt x="316206" y="238648"/>
                  <a:pt x="320218" y="220594"/>
                </a:cubicBezTo>
                <a:cubicBezTo>
                  <a:pt x="321032" y="216933"/>
                  <a:pt x="322590" y="213479"/>
                  <a:pt x="323776" y="209921"/>
                </a:cubicBezTo>
                <a:cubicBezTo>
                  <a:pt x="324962" y="202805"/>
                  <a:pt x="327333" y="195787"/>
                  <a:pt x="327333" y="188573"/>
                </a:cubicBezTo>
                <a:cubicBezTo>
                  <a:pt x="327333" y="171418"/>
                  <a:pt x="325930" y="138356"/>
                  <a:pt x="320218" y="117413"/>
                </a:cubicBezTo>
                <a:cubicBezTo>
                  <a:pt x="318244" y="110176"/>
                  <a:pt x="318406" y="101369"/>
                  <a:pt x="313102" y="96065"/>
                </a:cubicBezTo>
                <a:cubicBezTo>
                  <a:pt x="264418" y="47381"/>
                  <a:pt x="334952" y="119310"/>
                  <a:pt x="295312" y="74717"/>
                </a:cubicBezTo>
                <a:cubicBezTo>
                  <a:pt x="288626" y="67196"/>
                  <a:pt x="273964" y="53370"/>
                  <a:pt x="273964" y="53370"/>
                </a:cubicBezTo>
                <a:cubicBezTo>
                  <a:pt x="268123" y="35847"/>
                  <a:pt x="274588" y="47960"/>
                  <a:pt x="259732" y="35580"/>
                </a:cubicBezTo>
                <a:cubicBezTo>
                  <a:pt x="255866" y="32359"/>
                  <a:pt x="253030" y="27995"/>
                  <a:pt x="249058" y="24906"/>
                </a:cubicBezTo>
                <a:cubicBezTo>
                  <a:pt x="234261" y="13397"/>
                  <a:pt x="231582" y="11272"/>
                  <a:pt x="217036" y="7116"/>
                </a:cubicBezTo>
                <a:cubicBezTo>
                  <a:pt x="212334" y="5773"/>
                  <a:pt x="207656" y="4165"/>
                  <a:pt x="202804" y="3558"/>
                </a:cubicBezTo>
                <a:cubicBezTo>
                  <a:pt x="198097" y="2970"/>
                  <a:pt x="188572" y="0"/>
                  <a:pt x="181456" y="0"/>
                </a:cubicBezTo>
                <a:close/>
              </a:path>
            </a:pathLst>
          </a:custGeom>
          <a:solidFill>
            <a:schemeClr val="accent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96" name="Picture 16" descr="C:\!work\2012-10\2012-10-05\004NakamuraMeta\018movie\005同じ色\003素材\瞳.png"/>
          <p:cNvPicPr>
            <a:picLocks noChangeAspect="1" noChangeArrowheads="1"/>
          </p:cNvPicPr>
          <p:nvPr/>
        </p:nvPicPr>
        <p:blipFill>
          <a:blip r:embed="rId8"/>
          <a:srcRect l="33333" t="14815" r="33333" b="25926"/>
          <a:stretch>
            <a:fillRect/>
          </a:stretch>
        </p:blipFill>
        <p:spPr bwMode="auto">
          <a:xfrm rot="20519507">
            <a:off x="5013346" y="1539367"/>
            <a:ext cx="447702" cy="596937"/>
          </a:xfrm>
          <a:prstGeom prst="rect">
            <a:avLst/>
          </a:prstGeom>
          <a:noFill/>
        </p:spPr>
      </p:pic>
      <p:pic>
        <p:nvPicPr>
          <p:cNvPr id="97" name="Picture 2" descr="C:\!temp\!research\CPCV高橋\mix\connect_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3688" y="2708920"/>
            <a:ext cx="5544616" cy="4158461"/>
          </a:xfrm>
          <a:prstGeom prst="rect">
            <a:avLst/>
          </a:prstGeom>
          <a:noFill/>
        </p:spPr>
      </p:pic>
      <p:sp>
        <p:nvSpPr>
          <p:cNvPr id="98" name="テキスト ボックス 97"/>
          <p:cNvSpPr txBox="1"/>
          <p:nvPr/>
        </p:nvSpPr>
        <p:spPr>
          <a:xfrm>
            <a:off x="323528" y="126876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 E</a:t>
            </a:r>
            <a:endParaRPr kumimoji="1" lang="ja-JP" altLang="en-US" dirty="0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971600" y="191683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Mixing weight w</a:t>
            </a:r>
            <a:endParaRPr kumimoji="1" lang="ja-JP" altLang="en-US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2843808" y="47667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Database D</a:t>
            </a:r>
            <a:endParaRPr kumimoji="1" lang="ja-JP" altLang="en-US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5076056" y="220486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Perception P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6876256" y="76470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Recognized color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452320" y="1124744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PED</a:t>
            </a:r>
            <a:r>
              <a:rPr kumimoji="1" lang="en-US" altLang="ja-JP" baseline="30000" dirty="0" err="1" smtClean="0"/>
              <a:t>w</a:t>
            </a:r>
            <a:endParaRPr kumimoji="1" lang="ja-JP" altLang="en-US" baseline="30000" dirty="0"/>
          </a:p>
        </p:txBody>
      </p:sp>
      <p:sp>
        <p:nvSpPr>
          <p:cNvPr id="104" name="円/楕円 103"/>
          <p:cNvSpPr/>
          <p:nvPr/>
        </p:nvSpPr>
        <p:spPr bwMode="auto">
          <a:xfrm>
            <a:off x="3995936" y="1196752"/>
            <a:ext cx="134888" cy="13488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5" name="円/楕円 104"/>
          <p:cNvSpPr/>
          <p:nvPr/>
        </p:nvSpPr>
        <p:spPr bwMode="auto">
          <a:xfrm>
            <a:off x="4211960" y="1268760"/>
            <a:ext cx="134888" cy="134888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6" name="正方形/長方形 105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08" name="正方形/長方形 107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9" name="正方形/長方形 108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0" name="正方形/長方形 109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1" name="正方形/長方形 110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2472420" y="116632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Reflection model(5/5)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角丸四角形 96"/>
          <p:cNvSpPr/>
          <p:nvPr/>
        </p:nvSpPr>
        <p:spPr>
          <a:xfrm>
            <a:off x="3203848" y="1628800"/>
            <a:ext cx="3528392" cy="3096344"/>
          </a:xfrm>
          <a:prstGeom prst="roundRect">
            <a:avLst>
              <a:gd name="adj" fmla="val 35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角丸四角形 95"/>
          <p:cNvSpPr/>
          <p:nvPr/>
        </p:nvSpPr>
        <p:spPr>
          <a:xfrm>
            <a:off x="7164288" y="1628800"/>
            <a:ext cx="1152128" cy="3096344"/>
          </a:xfrm>
          <a:prstGeom prst="roundRect">
            <a:avLst>
              <a:gd name="adj" fmla="val 11463"/>
            </a:avLst>
          </a:prstGeom>
          <a:solidFill>
            <a:srgbClr val="99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角丸四角形 94"/>
          <p:cNvSpPr/>
          <p:nvPr/>
        </p:nvSpPr>
        <p:spPr>
          <a:xfrm>
            <a:off x="1619672" y="1628800"/>
            <a:ext cx="1152128" cy="3096344"/>
          </a:xfrm>
          <a:prstGeom prst="roundRect">
            <a:avLst>
              <a:gd name="adj" fmla="val 8860"/>
            </a:avLst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79712" y="2924944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D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51626" y="280241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94166" y="292494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24328" y="2924944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D</a:t>
            </a:r>
            <a:endParaRPr kumimoji="1" lang="ja-JP" altLang="en-US" sz="20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696242" y="280241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38782" y="292494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777450" y="295688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D</a:t>
            </a:r>
            <a:endParaRPr kumimoji="1" lang="ja-JP" altLang="en-US" sz="2000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32040" y="280241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076056" y="292494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1763688" y="478786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1</a:t>
            </a:r>
            <a:endParaRPr kumimoji="1" lang="ja-JP" altLang="en-US" dirty="0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499992" y="478786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3</a:t>
            </a:r>
            <a:endParaRPr kumimoji="1" lang="ja-JP" altLang="en-US" dirty="0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7308304" y="478786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2</a:t>
            </a:r>
            <a:endParaRPr kumimoji="1" lang="ja-JP" altLang="en-US" dirty="0"/>
          </a:p>
        </p:txBody>
      </p:sp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Cost function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56601" y="116632"/>
            <a:ext cx="11657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Cost function(1/4)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1619672" y="1628800"/>
            <a:ext cx="6696744" cy="3096344"/>
            <a:chOff x="1619672" y="1628800"/>
            <a:chExt cx="6696744" cy="3096344"/>
          </a:xfrm>
        </p:grpSpPr>
        <p:sp>
          <p:nvSpPr>
            <p:cNvPr id="97" name="角丸四角形 96"/>
            <p:cNvSpPr/>
            <p:nvPr/>
          </p:nvSpPr>
          <p:spPr>
            <a:xfrm>
              <a:off x="3203848" y="1628800"/>
              <a:ext cx="3528392" cy="3096344"/>
            </a:xfrm>
            <a:prstGeom prst="roundRect">
              <a:avLst>
                <a:gd name="adj" fmla="val 359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角丸四角形 95"/>
            <p:cNvSpPr/>
            <p:nvPr/>
          </p:nvSpPr>
          <p:spPr>
            <a:xfrm>
              <a:off x="7164288" y="1628800"/>
              <a:ext cx="1152128" cy="3096344"/>
            </a:xfrm>
            <a:prstGeom prst="roundRect">
              <a:avLst>
                <a:gd name="adj" fmla="val 11463"/>
              </a:avLst>
            </a:prstGeom>
            <a:solidFill>
              <a:srgbClr val="99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角丸四角形 94"/>
            <p:cNvSpPr/>
            <p:nvPr/>
          </p:nvSpPr>
          <p:spPr>
            <a:xfrm>
              <a:off x="1619672" y="1628800"/>
              <a:ext cx="1152128" cy="3096344"/>
            </a:xfrm>
            <a:prstGeom prst="roundRect">
              <a:avLst>
                <a:gd name="adj" fmla="val 8860"/>
              </a:avLst>
            </a:prstGeom>
            <a:solidFill>
              <a:srgbClr val="9933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Cost function</a:t>
            </a:r>
            <a:endParaRPr kumimoji="1" lang="ja-JP" altLang="en-US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1619672" y="3212976"/>
            <a:ext cx="6696744" cy="1512168"/>
            <a:chOff x="1619672" y="4149080"/>
            <a:chExt cx="6696744" cy="576064"/>
          </a:xfrm>
        </p:grpSpPr>
        <p:sp>
          <p:nvSpPr>
            <p:cNvPr id="28" name="角丸四角形 27"/>
            <p:cNvSpPr/>
            <p:nvPr/>
          </p:nvSpPr>
          <p:spPr>
            <a:xfrm>
              <a:off x="3203848" y="4149080"/>
              <a:ext cx="3528392" cy="576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7164288" y="4149080"/>
              <a:ext cx="1152128" cy="576064"/>
            </a:xfrm>
            <a:prstGeom prst="roundRect">
              <a:avLst/>
            </a:prstGeom>
            <a:solidFill>
              <a:srgbClr val="99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1619672" y="4149080"/>
              <a:ext cx="1152128" cy="576064"/>
            </a:xfrm>
            <a:prstGeom prst="roundRect">
              <a:avLst/>
            </a:prstGeom>
            <a:solidFill>
              <a:srgbClr val="9933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1619672" y="1628800"/>
            <a:ext cx="6696744" cy="1512168"/>
            <a:chOff x="1619672" y="1628800"/>
            <a:chExt cx="6696744" cy="576064"/>
          </a:xfrm>
        </p:grpSpPr>
        <p:sp>
          <p:nvSpPr>
            <p:cNvPr id="31" name="角丸四角形 30"/>
            <p:cNvSpPr/>
            <p:nvPr/>
          </p:nvSpPr>
          <p:spPr>
            <a:xfrm>
              <a:off x="3203848" y="1628800"/>
              <a:ext cx="3528392" cy="576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7164288" y="1628800"/>
              <a:ext cx="1152128" cy="576064"/>
            </a:xfrm>
            <a:prstGeom prst="roundRect">
              <a:avLst/>
            </a:prstGeom>
            <a:solidFill>
              <a:srgbClr val="99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1619672" y="1628800"/>
              <a:ext cx="1152128" cy="576064"/>
            </a:xfrm>
            <a:prstGeom prst="roundRect">
              <a:avLst/>
            </a:prstGeom>
            <a:solidFill>
              <a:srgbClr val="9933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1619672" y="1628800"/>
            <a:ext cx="6696744" cy="3096344"/>
            <a:chOff x="1619672" y="1628800"/>
            <a:chExt cx="6696744" cy="3096344"/>
          </a:xfrm>
        </p:grpSpPr>
        <p:sp>
          <p:nvSpPr>
            <p:cNvPr id="45" name="角丸四角形 44"/>
            <p:cNvSpPr/>
            <p:nvPr/>
          </p:nvSpPr>
          <p:spPr>
            <a:xfrm>
              <a:off x="3203848" y="4149080"/>
              <a:ext cx="3528392" cy="576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7164288" y="4149080"/>
              <a:ext cx="1152128" cy="576064"/>
            </a:xfrm>
            <a:prstGeom prst="roundRect">
              <a:avLst/>
            </a:prstGeom>
            <a:solidFill>
              <a:srgbClr val="99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角丸四角形 46"/>
            <p:cNvSpPr/>
            <p:nvPr/>
          </p:nvSpPr>
          <p:spPr>
            <a:xfrm>
              <a:off x="1619672" y="4149080"/>
              <a:ext cx="1152128" cy="576064"/>
            </a:xfrm>
            <a:prstGeom prst="roundRect">
              <a:avLst/>
            </a:prstGeom>
            <a:solidFill>
              <a:srgbClr val="9933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角丸四角形 47"/>
            <p:cNvSpPr/>
            <p:nvPr/>
          </p:nvSpPr>
          <p:spPr>
            <a:xfrm>
              <a:off x="3203848" y="1628800"/>
              <a:ext cx="3528392" cy="576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7164288" y="1628800"/>
              <a:ext cx="1152128" cy="576064"/>
            </a:xfrm>
            <a:prstGeom prst="roundRect">
              <a:avLst/>
            </a:prstGeom>
            <a:solidFill>
              <a:srgbClr val="99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1619672" y="1628800"/>
              <a:ext cx="1152128" cy="576064"/>
            </a:xfrm>
            <a:prstGeom prst="roundRect">
              <a:avLst/>
            </a:prstGeom>
            <a:solidFill>
              <a:srgbClr val="9933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グループ化 78"/>
          <p:cNvGrpSpPr/>
          <p:nvPr/>
        </p:nvGrpSpPr>
        <p:grpSpPr>
          <a:xfrm>
            <a:off x="395536" y="692696"/>
            <a:ext cx="779443" cy="779442"/>
            <a:chOff x="7020272" y="836712"/>
            <a:chExt cx="779443" cy="779442"/>
          </a:xfrm>
        </p:grpSpPr>
        <p:sp>
          <p:nvSpPr>
            <p:cNvPr id="63" name="円/楕円 62"/>
            <p:cNvSpPr/>
            <p:nvPr/>
          </p:nvSpPr>
          <p:spPr>
            <a:xfrm>
              <a:off x="7020272" y="836712"/>
              <a:ext cx="432048" cy="43204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コネクタ 63"/>
            <p:cNvCxnSpPr/>
            <p:nvPr/>
          </p:nvCxnSpPr>
          <p:spPr>
            <a:xfrm rot="4500000">
              <a:off x="7237212" y="1508142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rot="900000">
              <a:off x="7583691" y="118855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rot="2700000">
              <a:off x="7447579" y="139024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グループ化 83"/>
          <p:cNvGrpSpPr/>
          <p:nvPr/>
        </p:nvGrpSpPr>
        <p:grpSpPr>
          <a:xfrm>
            <a:off x="395536" y="3225622"/>
            <a:ext cx="779443" cy="779442"/>
            <a:chOff x="7020272" y="836712"/>
            <a:chExt cx="779443" cy="779442"/>
          </a:xfrm>
        </p:grpSpPr>
        <p:sp>
          <p:nvSpPr>
            <p:cNvPr id="69" name="円/楕円 68"/>
            <p:cNvSpPr/>
            <p:nvPr/>
          </p:nvSpPr>
          <p:spPr>
            <a:xfrm>
              <a:off x="7020272" y="836712"/>
              <a:ext cx="432048" cy="43204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0" name="直線コネクタ 69"/>
            <p:cNvCxnSpPr/>
            <p:nvPr/>
          </p:nvCxnSpPr>
          <p:spPr>
            <a:xfrm rot="4500000">
              <a:off x="7237212" y="1508142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rot="900000">
              <a:off x="7583691" y="118855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rot="2700000">
              <a:off x="7447579" y="139024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グループ化 102"/>
          <p:cNvGrpSpPr/>
          <p:nvPr/>
        </p:nvGrpSpPr>
        <p:grpSpPr>
          <a:xfrm>
            <a:off x="1619672" y="4149080"/>
            <a:ext cx="6696744" cy="576064"/>
            <a:chOff x="1619672" y="4149080"/>
            <a:chExt cx="6696744" cy="576064"/>
          </a:xfrm>
        </p:grpSpPr>
        <p:sp>
          <p:nvSpPr>
            <p:cNvPr id="93" name="角丸四角形 92"/>
            <p:cNvSpPr/>
            <p:nvPr/>
          </p:nvSpPr>
          <p:spPr>
            <a:xfrm>
              <a:off x="3203848" y="4149080"/>
              <a:ext cx="3528392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角丸四角形 93"/>
            <p:cNvSpPr/>
            <p:nvPr/>
          </p:nvSpPr>
          <p:spPr>
            <a:xfrm>
              <a:off x="7164288" y="4149080"/>
              <a:ext cx="1152128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角丸四角形 97"/>
            <p:cNvSpPr/>
            <p:nvPr/>
          </p:nvSpPr>
          <p:spPr>
            <a:xfrm>
              <a:off x="1619672" y="4149080"/>
              <a:ext cx="1152128" cy="576064"/>
            </a:xfrm>
            <a:prstGeom prst="roundRect">
              <a:avLst/>
            </a:prstGeom>
            <a:solidFill>
              <a:srgbClr val="00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" name="グループ化 101"/>
          <p:cNvGrpSpPr/>
          <p:nvPr/>
        </p:nvGrpSpPr>
        <p:grpSpPr>
          <a:xfrm>
            <a:off x="1619672" y="1628800"/>
            <a:ext cx="6696744" cy="576064"/>
            <a:chOff x="1619672" y="1628800"/>
            <a:chExt cx="6696744" cy="576064"/>
          </a:xfrm>
        </p:grpSpPr>
        <p:sp>
          <p:nvSpPr>
            <p:cNvPr id="99" name="角丸四角形 98"/>
            <p:cNvSpPr/>
            <p:nvPr/>
          </p:nvSpPr>
          <p:spPr>
            <a:xfrm>
              <a:off x="3203848" y="1628800"/>
              <a:ext cx="3528392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角丸四角形 99"/>
            <p:cNvSpPr/>
            <p:nvPr/>
          </p:nvSpPr>
          <p:spPr>
            <a:xfrm>
              <a:off x="7164288" y="1628800"/>
              <a:ext cx="1152128" cy="576064"/>
            </a:xfrm>
            <a:prstGeom prst="roundRect">
              <a:avLst/>
            </a:prstGeom>
            <a:solidFill>
              <a:srgbClr val="00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角丸四角形 100"/>
            <p:cNvSpPr/>
            <p:nvPr/>
          </p:nvSpPr>
          <p:spPr>
            <a:xfrm>
              <a:off x="1619672" y="1628800"/>
              <a:ext cx="1152128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00" y="39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0000" y="39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2.22222E-6 -0.063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3851E-6 L -2.22222E-6 0.0733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角丸四角形 110"/>
          <p:cNvSpPr/>
          <p:nvPr/>
        </p:nvSpPr>
        <p:spPr>
          <a:xfrm>
            <a:off x="3203848" y="4149080"/>
            <a:ext cx="3528392" cy="57606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角丸四角形 104"/>
          <p:cNvSpPr/>
          <p:nvPr/>
        </p:nvSpPr>
        <p:spPr>
          <a:xfrm>
            <a:off x="7164288" y="4149080"/>
            <a:ext cx="1152128" cy="57606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角丸四角形 103"/>
          <p:cNvSpPr/>
          <p:nvPr/>
        </p:nvSpPr>
        <p:spPr>
          <a:xfrm>
            <a:off x="1619672" y="4149080"/>
            <a:ext cx="1152128" cy="576064"/>
          </a:xfrm>
          <a:prstGeom prst="roundRect">
            <a:avLst/>
          </a:prstGeom>
          <a:solidFill>
            <a:srgbClr val="00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角丸四角形 96"/>
          <p:cNvSpPr/>
          <p:nvPr/>
        </p:nvSpPr>
        <p:spPr>
          <a:xfrm>
            <a:off x="3203848" y="1628800"/>
            <a:ext cx="3528392" cy="576064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角丸四角形 95"/>
          <p:cNvSpPr/>
          <p:nvPr/>
        </p:nvSpPr>
        <p:spPr>
          <a:xfrm>
            <a:off x="7164288" y="1628800"/>
            <a:ext cx="1152128" cy="576064"/>
          </a:xfrm>
          <a:prstGeom prst="roundRect">
            <a:avLst/>
          </a:prstGeom>
          <a:solidFill>
            <a:srgbClr val="00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角丸四角形 94"/>
          <p:cNvSpPr/>
          <p:nvPr/>
        </p:nvSpPr>
        <p:spPr>
          <a:xfrm>
            <a:off x="1619672" y="1628800"/>
            <a:ext cx="1152128" cy="576064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1680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16634" y="184511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9752" y="161058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0190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55503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0913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88648" y="18358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25102" y="184482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003575" y="162339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812360" y="161413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174486" y="174592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982798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691680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355976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200913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339752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004048" y="416160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840258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0517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716016" y="440332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5328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48376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174486" y="43041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798279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grpSp>
        <p:nvGrpSpPr>
          <p:cNvPr id="2" name="グループ化 78"/>
          <p:cNvGrpSpPr/>
          <p:nvPr/>
        </p:nvGrpSpPr>
        <p:grpSpPr>
          <a:xfrm>
            <a:off x="395536" y="692696"/>
            <a:ext cx="779443" cy="779442"/>
            <a:chOff x="7020272" y="836712"/>
            <a:chExt cx="779443" cy="779442"/>
          </a:xfrm>
        </p:grpSpPr>
        <p:sp>
          <p:nvSpPr>
            <p:cNvPr id="80" name="円/楕円 79"/>
            <p:cNvSpPr/>
            <p:nvPr/>
          </p:nvSpPr>
          <p:spPr>
            <a:xfrm>
              <a:off x="7020272" y="836712"/>
              <a:ext cx="432048" cy="43204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1" name="直線コネクタ 80"/>
            <p:cNvCxnSpPr/>
            <p:nvPr/>
          </p:nvCxnSpPr>
          <p:spPr>
            <a:xfrm rot="4500000">
              <a:off x="7237212" y="1508142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rot="900000">
              <a:off x="7583691" y="118855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rot="2700000">
              <a:off x="7447579" y="139024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83"/>
          <p:cNvGrpSpPr/>
          <p:nvPr/>
        </p:nvGrpSpPr>
        <p:grpSpPr>
          <a:xfrm>
            <a:off x="395536" y="3225622"/>
            <a:ext cx="779443" cy="779442"/>
            <a:chOff x="7020272" y="836712"/>
            <a:chExt cx="779443" cy="779442"/>
          </a:xfrm>
        </p:grpSpPr>
        <p:sp>
          <p:nvSpPr>
            <p:cNvPr id="85" name="円/楕円 84"/>
            <p:cNvSpPr/>
            <p:nvPr/>
          </p:nvSpPr>
          <p:spPr>
            <a:xfrm>
              <a:off x="7020272" y="836712"/>
              <a:ext cx="432048" cy="43204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6" name="直線コネクタ 85"/>
            <p:cNvCxnSpPr/>
            <p:nvPr/>
          </p:nvCxnSpPr>
          <p:spPr>
            <a:xfrm rot="4500000">
              <a:off x="7237212" y="1508142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 rot="900000">
              <a:off x="7583691" y="118855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rot="2700000">
              <a:off x="7447579" y="139024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正方形/長方形 90"/>
          <p:cNvSpPr/>
          <p:nvPr/>
        </p:nvSpPr>
        <p:spPr>
          <a:xfrm>
            <a:off x="2843808" y="1844824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/>
          <p:cNvSpPr/>
          <p:nvPr/>
        </p:nvSpPr>
        <p:spPr>
          <a:xfrm>
            <a:off x="2843808" y="1988840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6804248" y="1844824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6804248" y="1988840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正方形/長方形 99"/>
          <p:cNvSpPr/>
          <p:nvPr/>
        </p:nvSpPr>
        <p:spPr>
          <a:xfrm rot="17660117">
            <a:off x="6688879" y="1909275"/>
            <a:ext cx="504056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1763688" y="227687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1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4499992" y="227687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3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308304" y="227687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2</a:t>
            </a:r>
            <a:endParaRPr kumimoji="1" lang="ja-JP" altLang="en-US" dirty="0"/>
          </a:p>
        </p:txBody>
      </p:sp>
      <p:sp>
        <p:nvSpPr>
          <p:cNvPr id="106" name="正方形/長方形 105"/>
          <p:cNvSpPr/>
          <p:nvPr/>
        </p:nvSpPr>
        <p:spPr>
          <a:xfrm>
            <a:off x="6804248" y="4365104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/>
          <p:cNvSpPr/>
          <p:nvPr/>
        </p:nvSpPr>
        <p:spPr>
          <a:xfrm>
            <a:off x="6804248" y="4509120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正方形/長方形 107"/>
          <p:cNvSpPr/>
          <p:nvPr/>
        </p:nvSpPr>
        <p:spPr>
          <a:xfrm>
            <a:off x="2843809" y="4365105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/>
          <p:cNvSpPr/>
          <p:nvPr/>
        </p:nvSpPr>
        <p:spPr>
          <a:xfrm>
            <a:off x="2843809" y="4509121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正方形/長方形 109"/>
          <p:cNvSpPr/>
          <p:nvPr/>
        </p:nvSpPr>
        <p:spPr>
          <a:xfrm rot="17660117">
            <a:off x="2728440" y="4429556"/>
            <a:ext cx="504056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1763688" y="478786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1</a:t>
            </a:r>
            <a:endParaRPr kumimoji="1" lang="ja-JP" altLang="en-US" dirty="0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499992" y="478786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3</a:t>
            </a:r>
            <a:endParaRPr kumimoji="1" lang="ja-JP" altLang="en-US" dirty="0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7308304" y="478786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2</a:t>
            </a:r>
            <a:endParaRPr kumimoji="1" lang="ja-JP" altLang="en-US" dirty="0"/>
          </a:p>
        </p:txBody>
      </p:sp>
      <p:cxnSp>
        <p:nvCxnSpPr>
          <p:cNvPr id="116" name="直線コネクタ 115"/>
          <p:cNvCxnSpPr/>
          <p:nvPr/>
        </p:nvCxnSpPr>
        <p:spPr>
          <a:xfrm>
            <a:off x="251520" y="2924944"/>
            <a:ext cx="8640960" cy="0"/>
          </a:xfrm>
          <a:prstGeom prst="line">
            <a:avLst/>
          </a:prstGeom>
          <a:ln w="762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/>
          <p:cNvSpPr txBox="1"/>
          <p:nvPr/>
        </p:nvSpPr>
        <p:spPr>
          <a:xfrm>
            <a:off x="1187624" y="69269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E</a:t>
            </a:r>
            <a:r>
              <a:rPr kumimoji="1" lang="en-US" altLang="ja-JP" sz="2000" baseline="-25000" dirty="0" smtClean="0"/>
              <a:t>1</a:t>
            </a:r>
            <a:endParaRPr kumimoji="1" lang="ja-JP" altLang="en-US" sz="2000" baseline="-25000" dirty="0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1187624" y="321297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E</a:t>
            </a:r>
            <a:r>
              <a:rPr kumimoji="1" lang="en-US" altLang="ja-JP" sz="2000" baseline="-25000" dirty="0" smtClean="0"/>
              <a:t>2</a:t>
            </a:r>
            <a:endParaRPr kumimoji="1" lang="ja-JP" altLang="en-US" sz="2000" baseline="-25000" dirty="0"/>
          </a:p>
        </p:txBody>
      </p:sp>
      <p:sp>
        <p:nvSpPr>
          <p:cNvPr id="62" name="タイトル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Cost function</a:t>
            </a:r>
            <a:endParaRPr kumimoji="1" lang="ja-JP" altLang="en-US" dirty="0"/>
          </a:p>
        </p:txBody>
      </p:sp>
      <p:sp>
        <p:nvSpPr>
          <p:cNvPr id="63" name="正方形/長方形 62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4" name="正方形/長方形 73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6" name="正方形/長方形 75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7" name="正方形/長方形 76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3856602" y="116632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Cost function(2/4)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92"/>
          <p:cNvGrpSpPr/>
          <p:nvPr/>
        </p:nvGrpSpPr>
        <p:grpSpPr>
          <a:xfrm>
            <a:off x="3203848" y="1628800"/>
            <a:ext cx="3528392" cy="3096344"/>
            <a:chOff x="3203848" y="1628800"/>
            <a:chExt cx="3528392" cy="3096344"/>
          </a:xfrm>
        </p:grpSpPr>
        <p:sp>
          <p:nvSpPr>
            <p:cNvPr id="111" name="角丸四角形 110"/>
            <p:cNvSpPr/>
            <p:nvPr/>
          </p:nvSpPr>
          <p:spPr>
            <a:xfrm>
              <a:off x="3203848" y="4149080"/>
              <a:ext cx="3528392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角丸四角形 96"/>
            <p:cNvSpPr/>
            <p:nvPr/>
          </p:nvSpPr>
          <p:spPr>
            <a:xfrm>
              <a:off x="3203848" y="1628800"/>
              <a:ext cx="3528392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6" name="グループ化 115"/>
          <p:cNvGrpSpPr/>
          <p:nvPr/>
        </p:nvGrpSpPr>
        <p:grpSpPr>
          <a:xfrm>
            <a:off x="3203848" y="1628800"/>
            <a:ext cx="1728192" cy="3096344"/>
            <a:chOff x="3203848" y="1628800"/>
            <a:chExt cx="1728192" cy="3096344"/>
          </a:xfrm>
        </p:grpSpPr>
        <p:sp>
          <p:nvSpPr>
            <p:cNvPr id="103" name="角丸四角形 102"/>
            <p:cNvSpPr/>
            <p:nvPr/>
          </p:nvSpPr>
          <p:spPr>
            <a:xfrm>
              <a:off x="3203848" y="1628800"/>
              <a:ext cx="1728192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角丸四角形 112"/>
            <p:cNvSpPr/>
            <p:nvPr/>
          </p:nvSpPr>
          <p:spPr>
            <a:xfrm>
              <a:off x="3203848" y="4149080"/>
              <a:ext cx="1728192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5004048" y="1628800"/>
            <a:ext cx="1728192" cy="3096344"/>
            <a:chOff x="5004048" y="1628800"/>
            <a:chExt cx="1728192" cy="3096344"/>
          </a:xfrm>
        </p:grpSpPr>
        <p:sp>
          <p:nvSpPr>
            <p:cNvPr id="112" name="角丸四角形 111"/>
            <p:cNvSpPr/>
            <p:nvPr/>
          </p:nvSpPr>
          <p:spPr>
            <a:xfrm>
              <a:off x="5004048" y="1628800"/>
              <a:ext cx="1728192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角丸四角形 113"/>
            <p:cNvSpPr/>
            <p:nvPr/>
          </p:nvSpPr>
          <p:spPr>
            <a:xfrm>
              <a:off x="5004048" y="4149080"/>
              <a:ext cx="1728192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120"/>
          <p:cNvGrpSpPr/>
          <p:nvPr/>
        </p:nvGrpSpPr>
        <p:grpSpPr>
          <a:xfrm>
            <a:off x="3203848" y="1628800"/>
            <a:ext cx="3528392" cy="3096344"/>
            <a:chOff x="3203848" y="1628800"/>
            <a:chExt cx="3528392" cy="3096344"/>
          </a:xfrm>
        </p:grpSpPr>
        <p:sp>
          <p:nvSpPr>
            <p:cNvPr id="94" name="角丸四角形 93"/>
            <p:cNvSpPr/>
            <p:nvPr/>
          </p:nvSpPr>
          <p:spPr>
            <a:xfrm>
              <a:off x="3203848" y="1628800"/>
              <a:ext cx="1152128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角丸四角形 114"/>
            <p:cNvSpPr/>
            <p:nvPr/>
          </p:nvSpPr>
          <p:spPr>
            <a:xfrm>
              <a:off x="5580112" y="1628800"/>
              <a:ext cx="1152128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角丸四角形 116"/>
            <p:cNvSpPr/>
            <p:nvPr/>
          </p:nvSpPr>
          <p:spPr>
            <a:xfrm>
              <a:off x="3203848" y="4149080"/>
              <a:ext cx="1152128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角丸四角形 119"/>
            <p:cNvSpPr/>
            <p:nvPr/>
          </p:nvSpPr>
          <p:spPr>
            <a:xfrm>
              <a:off x="5580112" y="4149080"/>
              <a:ext cx="1152128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69"/>
          <p:cNvGrpSpPr/>
          <p:nvPr/>
        </p:nvGrpSpPr>
        <p:grpSpPr>
          <a:xfrm>
            <a:off x="4355976" y="1628800"/>
            <a:ext cx="1080593" cy="3056928"/>
            <a:chOff x="4355503" y="1623391"/>
            <a:chExt cx="1080593" cy="3056928"/>
          </a:xfrm>
        </p:grpSpPr>
        <p:sp>
          <p:nvSpPr>
            <p:cNvPr id="74" name="テキスト ボックス 73"/>
            <p:cNvSpPr txBox="1"/>
            <p:nvPr/>
          </p:nvSpPr>
          <p:spPr>
            <a:xfrm>
              <a:off x="4355503" y="1732746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PE  D</a:t>
              </a:r>
              <a:endParaRPr kumimoji="1" lang="ja-JP" altLang="en-US" sz="2000" dirty="0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4688648" y="1835859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1</a:t>
              </a:r>
              <a:endParaRPr kumimoji="1" lang="ja-JP" altLang="en-US" sz="1600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5003575" y="1623391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w</a:t>
              </a:r>
              <a:endParaRPr kumimoji="1" lang="ja-JP" altLang="en-US" sz="1600" b="1" dirty="0"/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5174486" y="1745921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3</a:t>
              </a:r>
              <a:endParaRPr kumimoji="1" lang="ja-JP" altLang="en-US" sz="1200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4355976" y="4253026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PE  D</a:t>
              </a:r>
              <a:endParaRPr kumimoji="1" lang="ja-JP" altLang="en-US" sz="2000" dirty="0"/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5004048" y="4161601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w</a:t>
              </a:r>
              <a:endParaRPr kumimoji="1" lang="ja-JP" altLang="en-US" sz="1600" b="1" dirty="0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4716016" y="440332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5174486" y="4304129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3</a:t>
              </a:r>
              <a:endParaRPr kumimoji="1" lang="ja-JP" altLang="en-US" sz="1200" dirty="0"/>
            </a:p>
          </p:txBody>
        </p:sp>
      </p:grpSp>
      <p:grpSp>
        <p:nvGrpSpPr>
          <p:cNvPr id="10" name="グループ化 129"/>
          <p:cNvGrpSpPr/>
          <p:nvPr/>
        </p:nvGrpSpPr>
        <p:grpSpPr>
          <a:xfrm>
            <a:off x="1619672" y="1628800"/>
            <a:ext cx="6696744" cy="3096344"/>
            <a:chOff x="1619672" y="1628800"/>
            <a:chExt cx="6696744" cy="3096344"/>
          </a:xfrm>
        </p:grpSpPr>
        <p:sp>
          <p:nvSpPr>
            <p:cNvPr id="105" name="角丸四角形 104"/>
            <p:cNvSpPr/>
            <p:nvPr/>
          </p:nvSpPr>
          <p:spPr>
            <a:xfrm>
              <a:off x="7164288" y="4149080"/>
              <a:ext cx="1152128" cy="5760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角丸四角形 103"/>
            <p:cNvSpPr/>
            <p:nvPr/>
          </p:nvSpPr>
          <p:spPr>
            <a:xfrm>
              <a:off x="1619672" y="4149080"/>
              <a:ext cx="1152128" cy="576064"/>
            </a:xfrm>
            <a:prstGeom prst="roundRect">
              <a:avLst/>
            </a:prstGeom>
            <a:solidFill>
              <a:srgbClr val="00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角丸四角形 95"/>
            <p:cNvSpPr/>
            <p:nvPr/>
          </p:nvSpPr>
          <p:spPr>
            <a:xfrm>
              <a:off x="7164288" y="1628800"/>
              <a:ext cx="1152128" cy="576064"/>
            </a:xfrm>
            <a:prstGeom prst="roundRect">
              <a:avLst/>
            </a:prstGeom>
            <a:solidFill>
              <a:srgbClr val="00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角丸四角形 94"/>
            <p:cNvSpPr/>
            <p:nvPr/>
          </p:nvSpPr>
          <p:spPr>
            <a:xfrm>
              <a:off x="1619672" y="1628800"/>
              <a:ext cx="1152128" cy="5760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691680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16634" y="184511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9752" y="161058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0190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0913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25102" y="184482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812360" y="161413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982798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691680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200913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339752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840258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0517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5328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48376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grpSp>
        <p:nvGrpSpPr>
          <p:cNvPr id="12" name="グループ化 65"/>
          <p:cNvGrpSpPr/>
          <p:nvPr/>
        </p:nvGrpSpPr>
        <p:grpSpPr>
          <a:xfrm>
            <a:off x="4355503" y="1623391"/>
            <a:ext cx="1080593" cy="3056928"/>
            <a:chOff x="4355503" y="1623391"/>
            <a:chExt cx="1080593" cy="3056928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355503" y="1732746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PE  D</a:t>
              </a:r>
              <a:endParaRPr kumimoji="1" lang="ja-JP" altLang="en-US" sz="20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688648" y="1835859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1</a:t>
              </a:r>
              <a:endParaRPr kumimoji="1" lang="ja-JP" altLang="en-US" sz="16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003575" y="1623391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w</a:t>
              </a:r>
              <a:endParaRPr kumimoji="1" lang="ja-JP" altLang="en-US" sz="1600" b="1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174486" y="1745921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3</a:t>
              </a:r>
              <a:endParaRPr kumimoji="1" lang="ja-JP" altLang="en-US" sz="12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4355976" y="4253026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PE  D</a:t>
              </a:r>
              <a:endParaRPr kumimoji="1" lang="ja-JP" altLang="en-US" sz="2000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5004048" y="4161601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w</a:t>
              </a:r>
              <a:endParaRPr kumimoji="1" lang="ja-JP" altLang="en-US" sz="1600" b="1" dirty="0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716016" y="440332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5174486" y="4304129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3</a:t>
              </a:r>
              <a:endParaRPr kumimoji="1" lang="ja-JP" altLang="en-US" sz="1200" dirty="0"/>
            </a:p>
          </p:txBody>
        </p:sp>
      </p:grpSp>
      <p:sp>
        <p:nvSpPr>
          <p:cNvPr id="75" name="テキスト ボックス 74"/>
          <p:cNvSpPr txBox="1"/>
          <p:nvPr/>
        </p:nvSpPr>
        <p:spPr>
          <a:xfrm>
            <a:off x="798279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grpSp>
        <p:nvGrpSpPr>
          <p:cNvPr id="13" name="グループ化 61"/>
          <p:cNvGrpSpPr/>
          <p:nvPr/>
        </p:nvGrpSpPr>
        <p:grpSpPr>
          <a:xfrm>
            <a:off x="2843808" y="1693251"/>
            <a:ext cx="4248472" cy="3024337"/>
            <a:chOff x="2843808" y="1693251"/>
            <a:chExt cx="4248472" cy="3024337"/>
          </a:xfrm>
        </p:grpSpPr>
        <p:sp>
          <p:nvSpPr>
            <p:cNvPr id="91" name="正方形/長方形 90"/>
            <p:cNvSpPr/>
            <p:nvPr/>
          </p:nvSpPr>
          <p:spPr>
            <a:xfrm>
              <a:off x="2843808" y="1844824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2843808" y="1988840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6804248" y="1844824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6804248" y="1988840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 rot="17660117">
              <a:off x="6688879" y="1909275"/>
              <a:ext cx="504056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6804248" y="4365104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6804248" y="4509120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2843809" y="4365105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2843809" y="4509121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/>
            <p:cNvSpPr/>
            <p:nvPr/>
          </p:nvSpPr>
          <p:spPr>
            <a:xfrm rot="17660117">
              <a:off x="2728440" y="4429556"/>
              <a:ext cx="504056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28"/>
          <p:cNvGrpSpPr/>
          <p:nvPr/>
        </p:nvGrpSpPr>
        <p:grpSpPr>
          <a:xfrm>
            <a:off x="2843808" y="1916832"/>
            <a:ext cx="4248472" cy="2592288"/>
            <a:chOff x="2843808" y="1916832"/>
            <a:chExt cx="4248472" cy="2592288"/>
          </a:xfrm>
        </p:grpSpPr>
        <p:sp>
          <p:nvSpPr>
            <p:cNvPr id="122" name="正方形/長方形 121"/>
            <p:cNvSpPr/>
            <p:nvPr/>
          </p:nvSpPr>
          <p:spPr>
            <a:xfrm>
              <a:off x="2843808" y="1916832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2843808" y="4437112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正方形/長方形 123"/>
            <p:cNvSpPr/>
            <p:nvPr/>
          </p:nvSpPr>
          <p:spPr>
            <a:xfrm>
              <a:off x="6804248" y="1916832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正方形/長方形 124"/>
            <p:cNvSpPr/>
            <p:nvPr/>
          </p:nvSpPr>
          <p:spPr>
            <a:xfrm>
              <a:off x="6804248" y="4437112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1547664" y="1772816"/>
            <a:ext cx="6886479" cy="360040"/>
            <a:chOff x="1547664" y="1772816"/>
            <a:chExt cx="6886479" cy="360040"/>
          </a:xfrm>
        </p:grpSpPr>
        <p:grpSp>
          <p:nvGrpSpPr>
            <p:cNvPr id="16" name="グループ化 18"/>
            <p:cNvGrpSpPr/>
            <p:nvPr/>
          </p:nvGrpSpPr>
          <p:grpSpPr>
            <a:xfrm>
              <a:off x="1547664" y="1772816"/>
              <a:ext cx="117727" cy="360040"/>
              <a:chOff x="1691680" y="3429000"/>
              <a:chExt cx="117727" cy="360040"/>
            </a:xfrm>
          </p:grpSpPr>
          <p:sp>
            <p:nvSpPr>
              <p:cNvPr id="132" name="正方形/長方形 131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3" name="正方形/長方形 132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9"/>
            <p:cNvGrpSpPr/>
            <p:nvPr/>
          </p:nvGrpSpPr>
          <p:grpSpPr>
            <a:xfrm>
              <a:off x="4211960" y="1772816"/>
              <a:ext cx="117727" cy="360040"/>
              <a:chOff x="1691680" y="3429000"/>
              <a:chExt cx="117727" cy="360040"/>
            </a:xfrm>
          </p:grpSpPr>
          <p:sp>
            <p:nvSpPr>
              <p:cNvPr id="135" name="正方形/長方形 134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6" name="正方形/長方形 135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" name="グループ化 22"/>
            <p:cNvGrpSpPr/>
            <p:nvPr/>
          </p:nvGrpSpPr>
          <p:grpSpPr>
            <a:xfrm>
              <a:off x="5606401" y="1772816"/>
              <a:ext cx="117727" cy="360040"/>
              <a:chOff x="1691680" y="3429000"/>
              <a:chExt cx="117727" cy="360040"/>
            </a:xfrm>
          </p:grpSpPr>
          <p:sp>
            <p:nvSpPr>
              <p:cNvPr id="138" name="正方形/長方形 137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9" name="正方形/長方形 138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25"/>
            <p:cNvGrpSpPr/>
            <p:nvPr/>
          </p:nvGrpSpPr>
          <p:grpSpPr>
            <a:xfrm>
              <a:off x="8316416" y="1772816"/>
              <a:ext cx="117727" cy="360040"/>
              <a:chOff x="1691680" y="3429000"/>
              <a:chExt cx="117727" cy="360040"/>
            </a:xfrm>
          </p:grpSpPr>
          <p:sp>
            <p:nvSpPr>
              <p:cNvPr id="141" name="正方形/長方形 140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正方形/長方形 141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31" name="グループ化 130"/>
          <p:cNvGrpSpPr/>
          <p:nvPr/>
        </p:nvGrpSpPr>
        <p:grpSpPr>
          <a:xfrm>
            <a:off x="1547664" y="4293096"/>
            <a:ext cx="6912768" cy="360040"/>
            <a:chOff x="1547664" y="4293096"/>
            <a:chExt cx="6912768" cy="360040"/>
          </a:xfrm>
        </p:grpSpPr>
        <p:grpSp>
          <p:nvGrpSpPr>
            <p:cNvPr id="20" name="グループ化 40"/>
            <p:cNvGrpSpPr/>
            <p:nvPr/>
          </p:nvGrpSpPr>
          <p:grpSpPr>
            <a:xfrm>
              <a:off x="1547664" y="4293096"/>
              <a:ext cx="117727" cy="360040"/>
              <a:chOff x="1691680" y="3429000"/>
              <a:chExt cx="117727" cy="360040"/>
            </a:xfrm>
          </p:grpSpPr>
          <p:sp>
            <p:nvSpPr>
              <p:cNvPr id="144" name="正方形/長方形 143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5" name="正方形/長方形 144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グループ化 43"/>
            <p:cNvGrpSpPr/>
            <p:nvPr/>
          </p:nvGrpSpPr>
          <p:grpSpPr>
            <a:xfrm>
              <a:off x="4211960" y="4293096"/>
              <a:ext cx="117727" cy="360040"/>
              <a:chOff x="1691680" y="3429000"/>
              <a:chExt cx="117727" cy="360040"/>
            </a:xfrm>
          </p:grpSpPr>
          <p:sp>
            <p:nvSpPr>
              <p:cNvPr id="147" name="正方形/長方形 146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8" name="正方形/長方形 147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46"/>
            <p:cNvGrpSpPr/>
            <p:nvPr/>
          </p:nvGrpSpPr>
          <p:grpSpPr>
            <a:xfrm>
              <a:off x="5606401" y="4293096"/>
              <a:ext cx="117727" cy="360040"/>
              <a:chOff x="1691680" y="3429000"/>
              <a:chExt cx="117727" cy="360040"/>
            </a:xfrm>
          </p:grpSpPr>
          <p:sp>
            <p:nvSpPr>
              <p:cNvPr id="150" name="正方形/長方形 149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1" name="正方形/長方形 150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3" name="グループ化 49"/>
            <p:cNvGrpSpPr/>
            <p:nvPr/>
          </p:nvGrpSpPr>
          <p:grpSpPr>
            <a:xfrm>
              <a:off x="8342705" y="4293096"/>
              <a:ext cx="117727" cy="360040"/>
              <a:chOff x="1691680" y="3429000"/>
              <a:chExt cx="117727" cy="360040"/>
            </a:xfrm>
          </p:grpSpPr>
          <p:sp>
            <p:nvSpPr>
              <p:cNvPr id="153" name="正方形/長方形 152"/>
              <p:cNvSpPr/>
              <p:nvPr/>
            </p:nvSpPr>
            <p:spPr>
              <a:xfrm>
                <a:off x="1691680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4" name="正方形/長方形 153"/>
              <p:cNvSpPr/>
              <p:nvPr/>
            </p:nvSpPr>
            <p:spPr>
              <a:xfrm>
                <a:off x="1763688" y="3429000"/>
                <a:ext cx="45719" cy="36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56" name="テキスト ボックス 155"/>
          <p:cNvSpPr txBox="1"/>
          <p:nvPr/>
        </p:nvSpPr>
        <p:spPr>
          <a:xfrm>
            <a:off x="971600" y="1772816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min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テキスト ボックス 156"/>
          <p:cNvSpPr txBox="1"/>
          <p:nvPr/>
        </p:nvSpPr>
        <p:spPr>
          <a:xfrm>
            <a:off x="5004048" y="4293096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min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テキスト ボックス 157"/>
          <p:cNvSpPr txBox="1"/>
          <p:nvPr/>
        </p:nvSpPr>
        <p:spPr>
          <a:xfrm>
            <a:off x="5004048" y="177281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max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971600" y="429309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max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タイトル 10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Cost function</a:t>
            </a:r>
            <a:endParaRPr kumimoji="1" lang="ja-JP" altLang="en-US" dirty="0"/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39306E-6 L 0.15364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2428E-7 L -0.12986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3142 -1.85185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3143 -1.85185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7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7" grpId="0"/>
      <p:bldP spid="158" grpId="0"/>
      <p:bldP spid="1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71600" y="1772816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min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1680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16634" y="184511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9752" y="161058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0190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31840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60753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0913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grpSp>
        <p:nvGrpSpPr>
          <p:cNvPr id="3" name="グループ化 18"/>
          <p:cNvGrpSpPr/>
          <p:nvPr/>
        </p:nvGrpSpPr>
        <p:grpSpPr>
          <a:xfrm>
            <a:off x="1547664" y="1772816"/>
            <a:ext cx="117727" cy="360040"/>
            <a:chOff x="1691680" y="3429000"/>
            <a:chExt cx="117727" cy="360040"/>
          </a:xfrm>
        </p:grpSpPr>
        <p:sp>
          <p:nvSpPr>
            <p:cNvPr id="12" name="正方形/長方形 11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2843808" y="191683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19"/>
          <p:cNvGrpSpPr/>
          <p:nvPr/>
        </p:nvGrpSpPr>
        <p:grpSpPr>
          <a:xfrm>
            <a:off x="4211960" y="1772816"/>
            <a:ext cx="117727" cy="360040"/>
            <a:chOff x="1691680" y="3429000"/>
            <a:chExt cx="117727" cy="360040"/>
          </a:xfrm>
        </p:grpSpPr>
        <p:sp>
          <p:nvSpPr>
            <p:cNvPr id="21" name="正方形/長方形 20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22"/>
          <p:cNvGrpSpPr/>
          <p:nvPr/>
        </p:nvGrpSpPr>
        <p:grpSpPr>
          <a:xfrm>
            <a:off x="5606401" y="1772816"/>
            <a:ext cx="117727" cy="360040"/>
            <a:chOff x="1691680" y="3429000"/>
            <a:chExt cx="117727" cy="360040"/>
          </a:xfrm>
        </p:grpSpPr>
        <p:sp>
          <p:nvSpPr>
            <p:cNvPr id="24" name="正方形/長方形 23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25"/>
          <p:cNvGrpSpPr/>
          <p:nvPr/>
        </p:nvGrpSpPr>
        <p:grpSpPr>
          <a:xfrm>
            <a:off x="8316416" y="1772816"/>
            <a:ext cx="117727" cy="360040"/>
            <a:chOff x="1691680" y="3429000"/>
            <a:chExt cx="117727" cy="360040"/>
          </a:xfrm>
        </p:grpSpPr>
        <p:sp>
          <p:nvSpPr>
            <p:cNvPr id="27" name="正方形/長方形 26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6876256" y="191683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64985" y="18358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84942" y="184482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25102" y="184482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779912" y="162339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72200" y="16288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812360" y="161413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950823" y="174592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542638" y="171873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982798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grpSp>
        <p:nvGrpSpPr>
          <p:cNvPr id="17" name="グループ化 40"/>
          <p:cNvGrpSpPr/>
          <p:nvPr/>
        </p:nvGrpSpPr>
        <p:grpSpPr>
          <a:xfrm>
            <a:off x="1547664" y="4293096"/>
            <a:ext cx="117727" cy="360040"/>
            <a:chOff x="1691680" y="3429000"/>
            <a:chExt cx="117727" cy="360040"/>
          </a:xfrm>
        </p:grpSpPr>
        <p:sp>
          <p:nvSpPr>
            <p:cNvPr id="42" name="正方形/長方形 41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43"/>
          <p:cNvGrpSpPr/>
          <p:nvPr/>
        </p:nvGrpSpPr>
        <p:grpSpPr>
          <a:xfrm>
            <a:off x="4211960" y="4293096"/>
            <a:ext cx="117727" cy="360040"/>
            <a:chOff x="1691680" y="3429000"/>
            <a:chExt cx="117727" cy="360040"/>
          </a:xfrm>
        </p:grpSpPr>
        <p:sp>
          <p:nvSpPr>
            <p:cNvPr id="45" name="正方形/長方形 44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46"/>
          <p:cNvGrpSpPr/>
          <p:nvPr/>
        </p:nvGrpSpPr>
        <p:grpSpPr>
          <a:xfrm>
            <a:off x="5606401" y="4293096"/>
            <a:ext cx="117727" cy="360040"/>
            <a:chOff x="1691680" y="3429000"/>
            <a:chExt cx="117727" cy="360040"/>
          </a:xfrm>
        </p:grpSpPr>
        <p:sp>
          <p:nvSpPr>
            <p:cNvPr id="48" name="正方形/長方形 47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49"/>
          <p:cNvGrpSpPr/>
          <p:nvPr/>
        </p:nvGrpSpPr>
        <p:grpSpPr>
          <a:xfrm>
            <a:off x="8342705" y="4293096"/>
            <a:ext cx="117727" cy="360040"/>
            <a:chOff x="1691680" y="3429000"/>
            <a:chExt cx="117727" cy="360040"/>
          </a:xfrm>
        </p:grpSpPr>
        <p:sp>
          <p:nvSpPr>
            <p:cNvPr id="51" name="正方形/長方形 50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8" name="テキスト ボックス 57"/>
          <p:cNvSpPr txBox="1"/>
          <p:nvPr/>
        </p:nvSpPr>
        <p:spPr>
          <a:xfrm>
            <a:off x="1691680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131840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760753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200913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2" name="正方形/長方形 61"/>
          <p:cNvSpPr/>
          <p:nvPr/>
        </p:nvSpPr>
        <p:spPr>
          <a:xfrm>
            <a:off x="2843808" y="443711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6876256" y="443711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339752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779912" y="416160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400098" y="416160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840258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0517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491880" y="440332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110590" y="440096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5328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48376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950350" y="43041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542638" y="429309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798279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004048" y="4293096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min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004048" y="177281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max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971600" y="429309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max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タイトル 7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Cost function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82" name="正方形/長方形 81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3" name="正方形/長方形 82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4" name="正方形/長方形 83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5" name="正方形/長方形 84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856602" y="116632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Cost function(3/4)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1732746"/>
            <a:ext cx="96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latin typeface="Times New Roman" pitchFamily="18" charset="0"/>
                <a:cs typeface="Times New Roman" pitchFamily="18" charset="0"/>
              </a:rPr>
              <a:t>arg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 min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1988840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w</a:t>
            </a:r>
            <a:r>
              <a:rPr kumimoji="1" lang="en-US" altLang="ja-JP" sz="2000" baseline="-25000" dirty="0" smtClean="0"/>
              <a:t>1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b="1" dirty="0" smtClean="0"/>
              <a:t>w</a:t>
            </a:r>
            <a:r>
              <a:rPr kumimoji="1" lang="en-US" altLang="ja-JP" sz="2000" baseline="-25000" dirty="0" smtClean="0"/>
              <a:t>2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b="1" dirty="0" smtClean="0"/>
              <a:t>w</a:t>
            </a:r>
            <a:r>
              <a:rPr kumimoji="1" lang="en-US" altLang="ja-JP" sz="2000" baseline="-25000" dirty="0" smtClean="0"/>
              <a:t>3</a:t>
            </a:r>
            <a:endParaRPr kumimoji="1" lang="ja-JP" altLang="en-US" sz="2000" baseline="-25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1680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16634" y="184511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9752" y="161058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0190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31840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60753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0913" y="173274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grpSp>
        <p:nvGrpSpPr>
          <p:cNvPr id="4" name="グループ化 18"/>
          <p:cNvGrpSpPr/>
          <p:nvPr/>
        </p:nvGrpSpPr>
        <p:grpSpPr>
          <a:xfrm>
            <a:off x="1547664" y="1772816"/>
            <a:ext cx="117727" cy="360040"/>
            <a:chOff x="1691680" y="3429000"/>
            <a:chExt cx="117727" cy="360040"/>
          </a:xfrm>
        </p:grpSpPr>
        <p:sp>
          <p:nvSpPr>
            <p:cNvPr id="12" name="正方形/長方形 11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4283968" y="157827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388424" y="1578278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0.5</a:t>
            </a:r>
            <a:endParaRPr kumimoji="1" lang="ja-JP" altLang="en-US" sz="1600" dirty="0"/>
          </a:p>
        </p:txBody>
      </p:sp>
      <p:sp>
        <p:nvSpPr>
          <p:cNvPr id="16" name="正方形/長方形 15"/>
          <p:cNvSpPr/>
          <p:nvPr/>
        </p:nvSpPr>
        <p:spPr>
          <a:xfrm>
            <a:off x="2843808" y="191683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左中かっこ 16"/>
          <p:cNvSpPr/>
          <p:nvPr/>
        </p:nvSpPr>
        <p:spPr>
          <a:xfrm>
            <a:off x="1331640" y="1628800"/>
            <a:ext cx="144016" cy="648072"/>
          </a:xfrm>
          <a:prstGeom prst="leftBrace">
            <a:avLst>
              <a:gd name="adj1" fmla="val 7351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左中かっこ 17"/>
          <p:cNvSpPr/>
          <p:nvPr/>
        </p:nvSpPr>
        <p:spPr>
          <a:xfrm flipH="1">
            <a:off x="8676456" y="4149080"/>
            <a:ext cx="144016" cy="648072"/>
          </a:xfrm>
          <a:prstGeom prst="leftBrace">
            <a:avLst>
              <a:gd name="adj1" fmla="val 7351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9"/>
          <p:cNvGrpSpPr/>
          <p:nvPr/>
        </p:nvGrpSpPr>
        <p:grpSpPr>
          <a:xfrm>
            <a:off x="4211960" y="1772816"/>
            <a:ext cx="117727" cy="360040"/>
            <a:chOff x="1691680" y="3429000"/>
            <a:chExt cx="117727" cy="360040"/>
          </a:xfrm>
        </p:grpSpPr>
        <p:sp>
          <p:nvSpPr>
            <p:cNvPr id="21" name="正方形/長方形 20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22"/>
          <p:cNvGrpSpPr/>
          <p:nvPr/>
        </p:nvGrpSpPr>
        <p:grpSpPr>
          <a:xfrm>
            <a:off x="5606401" y="1772816"/>
            <a:ext cx="117727" cy="360040"/>
            <a:chOff x="1691680" y="3429000"/>
            <a:chExt cx="117727" cy="360040"/>
          </a:xfrm>
        </p:grpSpPr>
        <p:sp>
          <p:nvSpPr>
            <p:cNvPr id="24" name="正方形/長方形 23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5"/>
          <p:cNvGrpSpPr/>
          <p:nvPr/>
        </p:nvGrpSpPr>
        <p:grpSpPr>
          <a:xfrm>
            <a:off x="8316416" y="1772816"/>
            <a:ext cx="117727" cy="360040"/>
            <a:chOff x="1691680" y="3429000"/>
            <a:chExt cx="117727" cy="360040"/>
          </a:xfrm>
        </p:grpSpPr>
        <p:sp>
          <p:nvSpPr>
            <p:cNvPr id="27" name="正方形/長方形 26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4932040" y="191683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6876256" y="191683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64985" y="18358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84942" y="184482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25102" y="184482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</a:t>
            </a:r>
            <a:endParaRPr kumimoji="1" lang="ja-JP" altLang="en-US" sz="1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779912" y="162339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72200" y="16288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812360" y="161413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950823" y="174592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542638" y="171873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982798" y="17184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40" name="正方形/長方形 39"/>
          <p:cNvSpPr/>
          <p:nvPr/>
        </p:nvSpPr>
        <p:spPr>
          <a:xfrm>
            <a:off x="1115616" y="443711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40"/>
          <p:cNvGrpSpPr/>
          <p:nvPr/>
        </p:nvGrpSpPr>
        <p:grpSpPr>
          <a:xfrm>
            <a:off x="1547664" y="4293096"/>
            <a:ext cx="117727" cy="360040"/>
            <a:chOff x="1691680" y="3429000"/>
            <a:chExt cx="117727" cy="360040"/>
          </a:xfrm>
        </p:grpSpPr>
        <p:sp>
          <p:nvSpPr>
            <p:cNvPr id="42" name="正方形/長方形 41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グループ化 43"/>
          <p:cNvGrpSpPr/>
          <p:nvPr/>
        </p:nvGrpSpPr>
        <p:grpSpPr>
          <a:xfrm>
            <a:off x="4211960" y="4293096"/>
            <a:ext cx="117727" cy="360040"/>
            <a:chOff x="1691680" y="3429000"/>
            <a:chExt cx="117727" cy="360040"/>
          </a:xfrm>
        </p:grpSpPr>
        <p:sp>
          <p:nvSpPr>
            <p:cNvPr id="45" name="正方形/長方形 44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6"/>
          <p:cNvGrpSpPr/>
          <p:nvPr/>
        </p:nvGrpSpPr>
        <p:grpSpPr>
          <a:xfrm>
            <a:off x="5606401" y="4293096"/>
            <a:ext cx="117727" cy="360040"/>
            <a:chOff x="1691680" y="3429000"/>
            <a:chExt cx="117727" cy="360040"/>
          </a:xfrm>
        </p:grpSpPr>
        <p:sp>
          <p:nvSpPr>
            <p:cNvPr id="48" name="正方形/長方形 47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9"/>
          <p:cNvGrpSpPr/>
          <p:nvPr/>
        </p:nvGrpSpPr>
        <p:grpSpPr>
          <a:xfrm>
            <a:off x="8342705" y="4293096"/>
            <a:ext cx="117727" cy="360040"/>
            <a:chOff x="1691680" y="3429000"/>
            <a:chExt cx="117727" cy="360040"/>
          </a:xfrm>
        </p:grpSpPr>
        <p:sp>
          <p:nvSpPr>
            <p:cNvPr id="51" name="正方形/長方形 50"/>
            <p:cNvSpPr/>
            <p:nvPr/>
          </p:nvSpPr>
          <p:spPr>
            <a:xfrm>
              <a:off x="1691680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1763688" y="3429000"/>
              <a:ext cx="45719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" name="グループ化 54"/>
          <p:cNvGrpSpPr/>
          <p:nvPr/>
        </p:nvGrpSpPr>
        <p:grpSpPr>
          <a:xfrm>
            <a:off x="4932040" y="4302349"/>
            <a:ext cx="288032" cy="288032"/>
            <a:chOff x="1763688" y="4905308"/>
            <a:chExt cx="288032" cy="288032"/>
          </a:xfrm>
        </p:grpSpPr>
        <p:sp>
          <p:nvSpPr>
            <p:cNvPr id="53" name="正方形/長方形 52"/>
            <p:cNvSpPr/>
            <p:nvPr/>
          </p:nvSpPr>
          <p:spPr>
            <a:xfrm>
              <a:off x="1763688" y="5013176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 rot="5400000">
              <a:off x="1763544" y="5013320"/>
              <a:ext cx="288032" cy="720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6" name="テキスト ボックス 55"/>
          <p:cNvSpPr txBox="1"/>
          <p:nvPr/>
        </p:nvSpPr>
        <p:spPr>
          <a:xfrm>
            <a:off x="8389198" y="409855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</a:t>
            </a:r>
            <a:endParaRPr kumimoji="1" lang="ja-JP" altLang="en-US" sz="16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283968" y="4098558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0.5</a:t>
            </a:r>
            <a:endParaRPr kumimoji="1" lang="ja-JP" altLang="en-US" sz="16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691680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131840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760753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200913" y="4253026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PE  D</a:t>
            </a:r>
            <a:endParaRPr kumimoji="1" lang="ja-JP" altLang="en-US" sz="2000" dirty="0"/>
          </a:p>
        </p:txBody>
      </p:sp>
      <p:sp>
        <p:nvSpPr>
          <p:cNvPr id="62" name="正方形/長方形 61"/>
          <p:cNvSpPr/>
          <p:nvPr/>
        </p:nvSpPr>
        <p:spPr>
          <a:xfrm>
            <a:off x="2843808" y="443711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6876256" y="4437112"/>
            <a:ext cx="28803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339752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779912" y="416160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400098" y="416160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840258" y="417953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w</a:t>
            </a:r>
            <a:endParaRPr kumimoji="1" lang="ja-JP" altLang="en-US" sz="1600" b="1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0517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491880" y="440332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110590" y="440096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532820" y="44030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48376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endParaRPr kumimoji="1" lang="ja-JP" altLang="en-US" sz="12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950350" y="43041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542638" y="429309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3</a:t>
            </a:r>
            <a:endParaRPr kumimoji="1" lang="ja-JP" altLang="en-US" sz="12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7982798" y="42861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2</a:t>
            </a:r>
            <a:endParaRPr kumimoji="1" lang="ja-JP" altLang="en-US" sz="1200" dirty="0"/>
          </a:p>
        </p:txBody>
      </p:sp>
      <p:cxnSp>
        <p:nvCxnSpPr>
          <p:cNvPr id="79" name="直線コネクタ 78"/>
          <p:cNvCxnSpPr/>
          <p:nvPr/>
        </p:nvCxnSpPr>
        <p:spPr>
          <a:xfrm>
            <a:off x="8604448" y="1988840"/>
            <a:ext cx="360040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/>
          <p:cNvCxnSpPr/>
          <p:nvPr/>
        </p:nvCxnSpPr>
        <p:spPr>
          <a:xfrm flipH="1">
            <a:off x="8604448" y="1988840"/>
            <a:ext cx="360040" cy="216024"/>
          </a:xfrm>
          <a:prstGeom prst="straightConnector1">
            <a:avLst/>
          </a:prstGeom>
          <a:ln w="381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>
            <a:off x="611560" y="4437112"/>
            <a:ext cx="360040" cy="0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 flipH="1">
            <a:off x="611560" y="4221088"/>
            <a:ext cx="360040" cy="216024"/>
          </a:xfrm>
          <a:prstGeom prst="straightConnector1">
            <a:avLst/>
          </a:prstGeom>
          <a:ln w="38100">
            <a:solidFill>
              <a:schemeClr val="bg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タイトル 7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Cost function</a:t>
            </a:r>
            <a:endParaRPr kumimoji="1" lang="ja-JP" altLang="en-US" dirty="0"/>
          </a:p>
        </p:txBody>
      </p:sp>
      <p:sp>
        <p:nvSpPr>
          <p:cNvPr id="82" name="正方形/長方形 81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86" name="正方形/長方形 85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7" name="正方形/長方形 86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8" name="正方形/長方形 87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9" name="正方形/長方形 88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3856602" y="116632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Cost function(4/4)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08720"/>
            <a:ext cx="210763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6720" y="548680"/>
            <a:ext cx="2975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0272" y="2852936"/>
            <a:ext cx="1872208" cy="2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760" y="3177307"/>
            <a:ext cx="2520280" cy="190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8094" y="3212976"/>
            <a:ext cx="93205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6660" y="3213781"/>
            <a:ext cx="931604" cy="16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!work\2012-10\2012-10-05\004NakamuraMeta\015nakamura\lab\nakamura\picture\cambu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6149" y="548680"/>
            <a:ext cx="2976331" cy="2232248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395536" y="4149080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Artificial sunlight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5816" y="2276872"/>
            <a:ext cx="25186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Hyper-spectral camera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55776" y="4365104"/>
            <a:ext cx="22749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Diffuse white</a:t>
            </a:r>
          </a:p>
          <a:p>
            <a:r>
              <a:rPr kumimoji="1" lang="en-US" altLang="ja-JP" dirty="0" smtClean="0"/>
              <a:t>reflectance standard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20072" y="4149080"/>
            <a:ext cx="15183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Narrow-band</a:t>
            </a:r>
          </a:p>
          <a:p>
            <a:r>
              <a:rPr lang="en-US" altLang="ja-JP" dirty="0" smtClean="0"/>
              <a:t>filter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52320" y="2564904"/>
            <a:ext cx="1146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Oil paints</a:t>
            </a:r>
            <a:endParaRPr kumimoji="1" lang="ja-JP" altLang="en-US" dirty="0"/>
          </a:p>
        </p:txBody>
      </p:sp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Experimental equipments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65570" y="116632"/>
            <a:ext cx="10502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Experiment(1/3)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Metamer</a:t>
            </a:r>
            <a:r>
              <a:rPr kumimoji="1" lang="en-US" altLang="ja-JP" dirty="0" smtClean="0"/>
              <a:t> sets</a:t>
            </a:r>
            <a:endParaRPr kumimoji="1" lang="ja-JP" altLang="en-US" dirty="0"/>
          </a:p>
        </p:txBody>
      </p:sp>
      <p:pic>
        <p:nvPicPr>
          <p:cNvPr id="2050" name="Picture 2" descr="C:\!temp\!research\CPCV高橋\card\connect_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1" y="1268760"/>
            <a:ext cx="4320480" cy="3240359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378194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924944"/>
            <a:ext cx="378194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300192" y="4766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Light 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00192" y="29156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Light 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左右矢印 17"/>
          <p:cNvSpPr/>
          <p:nvPr/>
        </p:nvSpPr>
        <p:spPr bwMode="auto">
          <a:xfrm>
            <a:off x="5940152" y="2348880"/>
            <a:ext cx="1656184" cy="360040"/>
          </a:xfrm>
          <a:prstGeom prst="left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228184" y="2276872"/>
            <a:ext cx="10070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Same</a:t>
            </a:r>
            <a:endParaRPr lang="ja-JP" alt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左右矢印 19"/>
          <p:cNvSpPr/>
          <p:nvPr/>
        </p:nvSpPr>
        <p:spPr bwMode="auto">
          <a:xfrm>
            <a:off x="5940152" y="4797152"/>
            <a:ext cx="1656184" cy="360040"/>
          </a:xfrm>
          <a:prstGeom prst="left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042640" y="4755624"/>
            <a:ext cx="14510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Different</a:t>
            </a:r>
            <a:endParaRPr lang="ja-JP" alt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80112" y="1124744"/>
            <a:ext cx="748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R: 93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G: 79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B: 94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64288" y="1124744"/>
            <a:ext cx="748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R: 93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G: 79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B: 93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623277" y="3501008"/>
            <a:ext cx="748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R: 81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G: 77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B: 98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135445" y="3501008"/>
            <a:ext cx="851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R: 99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G: 82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B: 101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6156" y="116632"/>
            <a:ext cx="10951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Introduction(1/3)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kahashi\Desktop\論文・資料\最終発表\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00800" cy="400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187624" y="4653136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Synthesized paint 3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99792" y="2420888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Synthesized paint 2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55976" y="3356992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Synthesized paint 1</a:t>
            </a:r>
            <a:endParaRPr kumimoji="1"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65570" y="116632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Experiment(2/3)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!temp\!research\CPCV高橋\result\connect_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0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ja-JP" smtClean="0"/>
              <a:t>Daisuke </a:t>
            </a:r>
            <a:r>
              <a:rPr lang="en-US" altLang="ja-JP" dirty="0"/>
              <a:t>Miyazaki </a:t>
            </a:r>
            <a:r>
              <a:rPr lang="en-US" altLang="ja-JP" dirty="0" smtClean="0"/>
              <a:t>2013</a:t>
            </a:r>
            <a:r>
              <a:rPr lang="en-US" altLang="ja-JP"/>
              <a:t/>
            </a:r>
            <a:br>
              <a:rPr lang="en-US" altLang="ja-JP"/>
            </a:br>
            <a:r>
              <a:rPr lang="en-US" altLang="ja-JP" smtClean="0"/>
              <a:t>Creative Commons Attribution 4.0</a:t>
            </a:r>
            <a:br>
              <a:rPr lang="en-US" altLang="ja-JP" smtClean="0"/>
            </a:br>
            <a:r>
              <a:rPr lang="en-US" altLang="ja-JP" smtClean="0"/>
              <a:t>International License.</a:t>
            </a:r>
            <a:endParaRPr lang="en-US" altLang="ja-JP" dirty="0"/>
          </a:p>
        </p:txBody>
      </p:sp>
      <p:sp>
        <p:nvSpPr>
          <p:cNvPr id="408581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1800" dirty="0" smtClean="0"/>
              <a:t>http://www.cg.info.hiroshima-cu.ac.jp/~miyazaki/</a:t>
            </a:r>
            <a:endParaRPr lang="en-US" altLang="ja-JP" sz="1800" dirty="0"/>
          </a:p>
          <a:p>
            <a:pPr>
              <a:lnSpc>
                <a:spcPct val="80000"/>
              </a:lnSpc>
            </a:pPr>
            <a:r>
              <a:rPr lang="en-US" altLang="ja-JP" sz="1800" dirty="0" smtClean="0"/>
              <a:t>Daisuke Miyazaki, </a:t>
            </a:r>
            <a:r>
              <a:rPr lang="en-US" altLang="ja-JP" sz="1800" dirty="0" err="1" smtClean="0"/>
              <a:t>Kanami</a:t>
            </a:r>
            <a:r>
              <a:rPr lang="en-US" altLang="ja-JP" sz="1800" dirty="0" smtClean="0"/>
              <a:t> Takahashi, Masashi Baba, </a:t>
            </a:r>
            <a:r>
              <a:rPr lang="en-US" altLang="ja-JP" sz="1800" dirty="0" err="1" smtClean="0"/>
              <a:t>Hirooki</a:t>
            </a:r>
            <a:r>
              <a:rPr lang="en-US" altLang="ja-JP" sz="1800" dirty="0" smtClean="0"/>
              <a:t> Aoki, Ryo Furukawa, Masahito Aoyama, </a:t>
            </a:r>
            <a:r>
              <a:rPr lang="en-US" altLang="ja-JP" sz="1800" dirty="0" err="1" smtClean="0"/>
              <a:t>Shinsaku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Hiura</a:t>
            </a:r>
            <a:r>
              <a:rPr lang="en-US" altLang="ja-JP" sz="1800" dirty="0" smtClean="0"/>
              <a:t>, “Mixing paints for generating </a:t>
            </a:r>
            <a:r>
              <a:rPr lang="en-US" altLang="ja-JP" sz="1800" dirty="0" err="1" smtClean="0"/>
              <a:t>metamerism</a:t>
            </a:r>
            <a:r>
              <a:rPr lang="en-US" altLang="ja-JP" sz="1800" dirty="0" smtClean="0"/>
              <a:t> art under 2 lights and 3 object colors,” CPCV, 2013.</a:t>
            </a:r>
            <a:endParaRPr lang="en-US" altLang="ja-JP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Related work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19672" y="476672"/>
            <a:ext cx="20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Art [</a:t>
            </a:r>
            <a:r>
              <a:rPr kumimoji="1" lang="en-US" altLang="ja-JP" dirty="0" err="1" smtClean="0"/>
              <a:t>Valluzzi</a:t>
            </a:r>
            <a:r>
              <a:rPr kumimoji="1" lang="en-US" altLang="ja-JP" dirty="0" smtClean="0"/>
              <a:t> 2012]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48064" y="476672"/>
            <a:ext cx="390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Watermark [</a:t>
            </a:r>
            <a:r>
              <a:rPr kumimoji="1" lang="en-US" altLang="ja-JP" dirty="0" err="1" smtClean="0"/>
              <a:t>Bala</a:t>
            </a:r>
            <a:r>
              <a:rPr kumimoji="1" lang="en-US" altLang="ja-JP" dirty="0" smtClean="0"/>
              <a:t>, Braun, </a:t>
            </a:r>
            <a:r>
              <a:rPr kumimoji="1" lang="en-US" altLang="ja-JP" dirty="0" err="1" smtClean="0"/>
              <a:t>Loce</a:t>
            </a:r>
            <a:r>
              <a:rPr kumimoji="1" lang="en-US" altLang="ja-JP" dirty="0" smtClean="0"/>
              <a:t> 2009]</a:t>
            </a:r>
            <a:endParaRPr kumimoji="1" lang="ja-JP" altLang="en-US" dirty="0"/>
          </a:p>
        </p:txBody>
      </p:sp>
      <p:pic>
        <p:nvPicPr>
          <p:cNvPr id="32770" name="Picture 2" descr="C:\!temp\!research\CPCV高橋\art\connect_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19" y="908720"/>
            <a:ext cx="4704523" cy="3528392"/>
          </a:xfrm>
          <a:prstGeom prst="rect">
            <a:avLst/>
          </a:prstGeom>
          <a:noFill/>
        </p:spPr>
      </p:pic>
      <p:sp>
        <p:nvSpPr>
          <p:cNvPr id="6" name="左中かっこ 5"/>
          <p:cNvSpPr/>
          <p:nvPr/>
        </p:nvSpPr>
        <p:spPr bwMode="auto">
          <a:xfrm rot="16200000">
            <a:off x="4391978" y="368658"/>
            <a:ext cx="360041" cy="8640962"/>
          </a:xfrm>
          <a:prstGeom prst="leftBrace">
            <a:avLst>
              <a:gd name="adj1" fmla="val 32454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49107" y="4725144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[Our work]</a:t>
            </a:r>
          </a:p>
          <a:p>
            <a:r>
              <a:rPr kumimoji="1" lang="en-US" altLang="ja-JP" dirty="0" smtClean="0"/>
              <a:t>Intentionally cause expected </a:t>
            </a:r>
            <a:r>
              <a:rPr kumimoji="1" lang="en-US" altLang="ja-JP" dirty="0" err="1" smtClean="0"/>
              <a:t>metamerism</a:t>
            </a:r>
            <a:r>
              <a:rPr kumimoji="1" lang="en-US" altLang="ja-JP" dirty="0" smtClean="0"/>
              <a:t> for oil painting art</a:t>
            </a:r>
            <a:endParaRPr kumimoji="1" lang="ja-JP" altLang="en-US" dirty="0"/>
          </a:p>
        </p:txBody>
      </p:sp>
      <p:pic>
        <p:nvPicPr>
          <p:cNvPr id="32772" name="Picture 4" descr="C:\!temp\!research\CPCV高橋\watermark\connect_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908721"/>
            <a:ext cx="2736304" cy="769586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6156" y="116632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Introduction(2/3)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48064" y="1700808"/>
            <a:ext cx="3715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Microbiology [Kobayashi, Yamada,</a:t>
            </a:r>
          </a:p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Hiraishi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Nakauchi</a:t>
            </a:r>
            <a:r>
              <a:rPr kumimoji="1" lang="en-US" altLang="ja-JP" dirty="0" smtClean="0"/>
              <a:t> 2012]</a:t>
            </a:r>
            <a:endParaRPr kumimoji="1" lang="ja-JP" altLang="en-US" dirty="0"/>
          </a:p>
        </p:txBody>
      </p:sp>
      <p:pic>
        <p:nvPicPr>
          <p:cNvPr id="7169" name="Picture 1" descr="C:\!temp\!research\CPCV高橋\nakauchi\connect_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128" y="2389947"/>
            <a:ext cx="2736304" cy="2191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19672" y="1988840"/>
            <a:ext cx="2880320" cy="2160240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>
            <a:off x="2411760" y="2996952"/>
            <a:ext cx="1800200" cy="720080"/>
          </a:xfrm>
          <a:prstGeom prst="rightArrow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 flipH="1">
            <a:off x="1979712" y="2564904"/>
            <a:ext cx="1800200" cy="720080"/>
          </a:xfrm>
          <a:prstGeom prst="rightArrow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6"/>
          <p:cNvGrpSpPr/>
          <p:nvPr/>
        </p:nvGrpSpPr>
        <p:grpSpPr>
          <a:xfrm>
            <a:off x="1619672" y="980728"/>
            <a:ext cx="779443" cy="779442"/>
            <a:chOff x="7020272" y="836712"/>
            <a:chExt cx="779443" cy="779442"/>
          </a:xfrm>
        </p:grpSpPr>
        <p:sp>
          <p:nvSpPr>
            <p:cNvPr id="8" name="円/楕円 7"/>
            <p:cNvSpPr/>
            <p:nvPr/>
          </p:nvSpPr>
          <p:spPr>
            <a:xfrm>
              <a:off x="7020272" y="836712"/>
              <a:ext cx="432048" cy="432048"/>
            </a:xfrm>
            <a:prstGeom prst="ellipse">
              <a:avLst/>
            </a:prstGeom>
            <a:solidFill>
              <a:srgbClr val="33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>
            <a:xfrm rot="4500000">
              <a:off x="7237212" y="1508142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900000">
              <a:off x="7583691" y="118855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2700000">
              <a:off x="7447579" y="139024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正方形/長方形 11"/>
          <p:cNvSpPr/>
          <p:nvPr/>
        </p:nvSpPr>
        <p:spPr>
          <a:xfrm>
            <a:off x="4644008" y="1988840"/>
            <a:ext cx="2880320" cy="2160240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5436096" y="2996952"/>
            <a:ext cx="1800200" cy="720080"/>
          </a:xfrm>
          <a:prstGeom prst="rightArrow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 flipH="1">
            <a:off x="5004048" y="2564904"/>
            <a:ext cx="1800200" cy="720080"/>
          </a:xfrm>
          <a:prstGeom prst="rightArrow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456"/>
          <p:cNvGrpSpPr/>
          <p:nvPr/>
        </p:nvGrpSpPr>
        <p:grpSpPr>
          <a:xfrm flipH="1">
            <a:off x="6732240" y="980728"/>
            <a:ext cx="779443" cy="779442"/>
            <a:chOff x="7020272" y="836712"/>
            <a:chExt cx="779443" cy="779442"/>
          </a:xfrm>
        </p:grpSpPr>
        <p:sp>
          <p:nvSpPr>
            <p:cNvPr id="16" name="円/楕円 15"/>
            <p:cNvSpPr/>
            <p:nvPr/>
          </p:nvSpPr>
          <p:spPr>
            <a:xfrm>
              <a:off x="7020272" y="836712"/>
              <a:ext cx="432048" cy="432048"/>
            </a:xfrm>
            <a:prstGeom prst="ellipse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コネクタ 16"/>
            <p:cNvCxnSpPr/>
            <p:nvPr/>
          </p:nvCxnSpPr>
          <p:spPr>
            <a:xfrm rot="4500000">
              <a:off x="7237212" y="1508142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900000">
              <a:off x="7583691" y="118855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rot="2700000">
              <a:off x="7447579" y="1390249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/>
          <p:cNvSpPr txBox="1"/>
          <p:nvPr/>
        </p:nvSpPr>
        <p:spPr>
          <a:xfrm>
            <a:off x="2051720" y="90872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Light 1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228184" y="90872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Light 2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23928" y="465313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Mix paint 3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23928" y="422108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Mix paint 1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23928" y="155679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Mix paint 2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H="1">
            <a:off x="3131840" y="1772816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5148064" y="1772816"/>
            <a:ext cx="864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3131840" y="1772816"/>
            <a:ext cx="0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6012160" y="1772816"/>
            <a:ext cx="0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3131840" y="4437112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5220072" y="4437112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3131840" y="3284984"/>
            <a:ext cx="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V="1">
            <a:off x="6012160" y="3284984"/>
            <a:ext cx="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H="1">
            <a:off x="2051720" y="4869160"/>
            <a:ext cx="18722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>
            <a:off x="5220072" y="4869160"/>
            <a:ext cx="18722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2051720" y="3717032"/>
            <a:ext cx="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7092280" y="3717032"/>
            <a:ext cx="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タイトル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Purpose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96156" y="116632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Introduction(3/3)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!temp\微小光学素材\4メタメリズム\018movie\002絵の具シーン\脳.gif"/>
          <p:cNvPicPr>
            <a:picLocks noChangeAspect="1" noChangeArrowheads="1"/>
          </p:cNvPicPr>
          <p:nvPr/>
        </p:nvPicPr>
        <p:blipFill>
          <a:blip r:embed="rId3" cstate="print"/>
          <a:srcRect l="17500" t="13333" r="15000" b="23333"/>
          <a:stretch>
            <a:fillRect/>
          </a:stretch>
        </p:blipFill>
        <p:spPr bwMode="auto">
          <a:xfrm flipH="1">
            <a:off x="323528" y="2780928"/>
            <a:ext cx="1295128" cy="911386"/>
          </a:xfrm>
          <a:prstGeom prst="rect">
            <a:avLst/>
          </a:prstGeom>
          <a:noFill/>
        </p:spPr>
      </p:pic>
      <p:sp>
        <p:nvSpPr>
          <p:cNvPr id="38" name="雲形吹き出し 37"/>
          <p:cNvSpPr/>
          <p:nvPr/>
        </p:nvSpPr>
        <p:spPr>
          <a:xfrm flipH="1">
            <a:off x="467544" y="908720"/>
            <a:ext cx="1224136" cy="1152128"/>
          </a:xfrm>
          <a:prstGeom prst="cloudCallout">
            <a:avLst>
              <a:gd name="adj1" fmla="val 12315"/>
              <a:gd name="adj2" fmla="val 128926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 descr="C:\!temp\微小光学素材\4メタメリズム\018movie\004錐体シーン\眼球.gif"/>
          <p:cNvPicPr>
            <a:picLocks noChangeAspect="1" noChangeArrowheads="1"/>
          </p:cNvPicPr>
          <p:nvPr/>
        </p:nvPicPr>
        <p:blipFill>
          <a:blip r:embed="rId4" cstate="print"/>
          <a:srcRect l="21262" t="12600" r="7864" b="14951"/>
          <a:stretch>
            <a:fillRect/>
          </a:stretch>
        </p:blipFill>
        <p:spPr bwMode="auto">
          <a:xfrm flipH="1">
            <a:off x="2843808" y="2708920"/>
            <a:ext cx="1314928" cy="1008112"/>
          </a:xfrm>
          <a:prstGeom prst="rect">
            <a:avLst/>
          </a:prstGeom>
          <a:noFill/>
        </p:spPr>
      </p:pic>
      <p:pic>
        <p:nvPicPr>
          <p:cNvPr id="6" name="Picture 6" descr="C:\Users\miyazaki.IME\AppData\Local\Microsoft\Windows\Temporary Internet Files\Content.IE5\RLHPOW8K\MC900441708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564904"/>
            <a:ext cx="1224136" cy="1224136"/>
          </a:xfrm>
          <a:prstGeom prst="rect">
            <a:avLst/>
          </a:prstGeom>
          <a:noFill/>
        </p:spPr>
      </p:pic>
      <p:pic>
        <p:nvPicPr>
          <p:cNvPr id="7" name="Picture 11" descr="C:\Users\miyazaki.IME\AppData\Local\Microsoft\Windows\Temporary Internet Files\Content.IE5\1080GEV7\MC90044627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20072" y="2204864"/>
            <a:ext cx="1183035" cy="1041877"/>
          </a:xfrm>
          <a:prstGeom prst="rect">
            <a:avLst/>
          </a:prstGeom>
          <a:noFill/>
        </p:spPr>
      </p:pic>
      <p:sp>
        <p:nvSpPr>
          <p:cNvPr id="11" name="V 字形矢印 10"/>
          <p:cNvSpPr/>
          <p:nvPr/>
        </p:nvSpPr>
        <p:spPr bwMode="auto">
          <a:xfrm rot="152449" flipH="1">
            <a:off x="4220425" y="3068554"/>
            <a:ext cx="3240360" cy="453784"/>
          </a:xfrm>
          <a:prstGeom prst="notched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2" name="グループ化 11"/>
          <p:cNvGrpSpPr/>
          <p:nvPr/>
        </p:nvGrpSpPr>
        <p:grpSpPr>
          <a:xfrm rot="540455">
            <a:off x="6242521" y="2667372"/>
            <a:ext cx="1331640" cy="288032"/>
            <a:chOff x="1835696" y="2204864"/>
            <a:chExt cx="1512168" cy="648072"/>
          </a:xfrm>
          <a:solidFill>
            <a:schemeClr val="tx1"/>
          </a:solidFill>
        </p:grpSpPr>
        <p:sp>
          <p:nvSpPr>
            <p:cNvPr id="13" name="山形 12"/>
            <p:cNvSpPr/>
            <p:nvPr/>
          </p:nvSpPr>
          <p:spPr bwMode="auto">
            <a:xfrm>
              <a:off x="1835696" y="2204864"/>
              <a:ext cx="360040" cy="648072"/>
            </a:xfrm>
            <a:prstGeom prst="chevron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" name="山形 13"/>
            <p:cNvSpPr/>
            <p:nvPr/>
          </p:nvSpPr>
          <p:spPr bwMode="auto">
            <a:xfrm>
              <a:off x="2123728" y="2204864"/>
              <a:ext cx="360040" cy="648072"/>
            </a:xfrm>
            <a:prstGeom prst="chevron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山形 14"/>
            <p:cNvSpPr/>
            <p:nvPr/>
          </p:nvSpPr>
          <p:spPr bwMode="auto">
            <a:xfrm>
              <a:off x="2411760" y="2204864"/>
              <a:ext cx="360040" cy="648072"/>
            </a:xfrm>
            <a:prstGeom prst="chevron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" name="山形 15"/>
            <p:cNvSpPr/>
            <p:nvPr/>
          </p:nvSpPr>
          <p:spPr bwMode="auto">
            <a:xfrm>
              <a:off x="2699792" y="2204864"/>
              <a:ext cx="360040" cy="648072"/>
            </a:xfrm>
            <a:prstGeom prst="chevron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" name="山形 16"/>
            <p:cNvSpPr/>
            <p:nvPr/>
          </p:nvSpPr>
          <p:spPr bwMode="auto">
            <a:xfrm>
              <a:off x="2987824" y="2204864"/>
              <a:ext cx="360040" cy="648072"/>
            </a:xfrm>
            <a:prstGeom prst="chevron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3" name="グループ化 18"/>
          <p:cNvGrpSpPr/>
          <p:nvPr/>
        </p:nvGrpSpPr>
        <p:grpSpPr>
          <a:xfrm>
            <a:off x="2304256" y="836712"/>
            <a:ext cx="431983" cy="1512168"/>
            <a:chOff x="3851920" y="1081898"/>
            <a:chExt cx="720080" cy="2520657"/>
          </a:xfrm>
        </p:grpSpPr>
        <p:sp>
          <p:nvSpPr>
            <p:cNvPr id="20" name="円/楕円 19"/>
            <p:cNvSpPr/>
            <p:nvPr/>
          </p:nvSpPr>
          <p:spPr bwMode="auto">
            <a:xfrm>
              <a:off x="3851920" y="328498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1" name="円/楕円 20"/>
            <p:cNvSpPr/>
            <p:nvPr/>
          </p:nvSpPr>
          <p:spPr bwMode="auto">
            <a:xfrm>
              <a:off x="4283968" y="112474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2" name="円/楕円 21"/>
            <p:cNvSpPr/>
            <p:nvPr/>
          </p:nvSpPr>
          <p:spPr bwMode="auto">
            <a:xfrm>
              <a:off x="4139952" y="1340768"/>
              <a:ext cx="144016" cy="2016224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3" name="月 22"/>
            <p:cNvSpPr/>
            <p:nvPr/>
          </p:nvSpPr>
          <p:spPr bwMode="auto">
            <a:xfrm rot="1665792">
              <a:off x="4221385" y="108189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4" name="月 23"/>
            <p:cNvSpPr/>
            <p:nvPr/>
          </p:nvSpPr>
          <p:spPr bwMode="auto">
            <a:xfrm rot="1367908" flipH="1" flipV="1">
              <a:off x="4071761" y="314836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8312" y="1124744"/>
            <a:ext cx="1584176" cy="10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8552" y="112474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28792" y="112474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円/楕円 27"/>
          <p:cNvSpPr/>
          <p:nvPr/>
        </p:nvSpPr>
        <p:spPr bwMode="auto">
          <a:xfrm>
            <a:off x="792088" y="1124744"/>
            <a:ext cx="720080" cy="720080"/>
          </a:xfrm>
          <a:prstGeom prst="ellipse">
            <a:avLst/>
          </a:prstGeom>
          <a:solidFill>
            <a:srgbClr val="8EFF1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乗算記号 28"/>
          <p:cNvSpPr/>
          <p:nvPr/>
        </p:nvSpPr>
        <p:spPr bwMode="auto">
          <a:xfrm>
            <a:off x="6552728" y="134076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乗算記号 29"/>
          <p:cNvSpPr/>
          <p:nvPr/>
        </p:nvSpPr>
        <p:spPr bwMode="auto">
          <a:xfrm>
            <a:off x="4392488" y="134076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等号 30"/>
          <p:cNvSpPr/>
          <p:nvPr/>
        </p:nvSpPr>
        <p:spPr bwMode="auto">
          <a:xfrm>
            <a:off x="1656184" y="1340768"/>
            <a:ext cx="576064" cy="576064"/>
          </a:xfrm>
          <a:prstGeom prst="mathEqual">
            <a:avLst>
              <a:gd name="adj1" fmla="val 12478"/>
              <a:gd name="adj2" fmla="val 14521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8" name="グループ化 36"/>
          <p:cNvGrpSpPr/>
          <p:nvPr/>
        </p:nvGrpSpPr>
        <p:grpSpPr>
          <a:xfrm rot="5400000" flipV="1">
            <a:off x="2087724" y="2312876"/>
            <a:ext cx="576064" cy="1800200"/>
            <a:chOff x="7884368" y="4581128"/>
            <a:chExt cx="936104" cy="1800200"/>
          </a:xfrm>
          <a:solidFill>
            <a:schemeClr val="tx1"/>
          </a:solidFill>
        </p:grpSpPr>
        <p:sp>
          <p:nvSpPr>
            <p:cNvPr id="32" name="平行四辺形 31"/>
            <p:cNvSpPr/>
            <p:nvPr/>
          </p:nvSpPr>
          <p:spPr bwMode="auto">
            <a:xfrm>
              <a:off x="8172400" y="6021288"/>
              <a:ext cx="504056" cy="360040"/>
            </a:xfrm>
            <a:prstGeom prst="parallelogram">
              <a:avLst>
                <a:gd name="adj" fmla="val 34663"/>
              </a:avLst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平行四辺形 32"/>
            <p:cNvSpPr/>
            <p:nvPr/>
          </p:nvSpPr>
          <p:spPr bwMode="auto">
            <a:xfrm flipH="1">
              <a:off x="8172400" y="5661248"/>
              <a:ext cx="504056" cy="360040"/>
            </a:xfrm>
            <a:prstGeom prst="parallelogram">
              <a:avLst>
                <a:gd name="adj" fmla="val 34663"/>
              </a:avLst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4" name="平行四辺形 33"/>
            <p:cNvSpPr/>
            <p:nvPr/>
          </p:nvSpPr>
          <p:spPr bwMode="auto">
            <a:xfrm>
              <a:off x="8172400" y="5301208"/>
              <a:ext cx="504056" cy="360040"/>
            </a:xfrm>
            <a:prstGeom prst="parallelogram">
              <a:avLst>
                <a:gd name="adj" fmla="val 34663"/>
              </a:avLst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5" name="平行四辺形 34"/>
            <p:cNvSpPr/>
            <p:nvPr/>
          </p:nvSpPr>
          <p:spPr bwMode="auto">
            <a:xfrm flipH="1">
              <a:off x="8172400" y="4941168"/>
              <a:ext cx="504056" cy="360040"/>
            </a:xfrm>
            <a:prstGeom prst="parallelogram">
              <a:avLst>
                <a:gd name="adj" fmla="val 34663"/>
              </a:avLst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二等辺三角形 35"/>
            <p:cNvSpPr/>
            <p:nvPr/>
          </p:nvSpPr>
          <p:spPr bwMode="auto">
            <a:xfrm>
              <a:off x="7884368" y="4581128"/>
              <a:ext cx="936104" cy="360040"/>
            </a:xfrm>
            <a:prstGeom prst="triangl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5364088" y="378904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Light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452320" y="37890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Object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55776" y="378904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Spectral response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1520" y="3789040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CIE-XYZ value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タイトル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Human perception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333116" y="116632"/>
            <a:ext cx="10182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Perception(1/3)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483768" y="213285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400nm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745909" y="76470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800nm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Spectral distribution: same color</a:t>
            </a:r>
            <a:endParaRPr kumimoji="1" lang="ja-JP" altLang="en-US" dirty="0"/>
          </a:p>
        </p:txBody>
      </p:sp>
      <p:grpSp>
        <p:nvGrpSpPr>
          <p:cNvPr id="3" name="グループ化 8"/>
          <p:cNvGrpSpPr/>
          <p:nvPr/>
        </p:nvGrpSpPr>
        <p:grpSpPr>
          <a:xfrm>
            <a:off x="1979712" y="836712"/>
            <a:ext cx="431983" cy="1512168"/>
            <a:chOff x="3851920" y="1081898"/>
            <a:chExt cx="720080" cy="2520657"/>
          </a:xfrm>
        </p:grpSpPr>
        <p:sp>
          <p:nvSpPr>
            <p:cNvPr id="4" name="円/楕円 3"/>
            <p:cNvSpPr/>
            <p:nvPr/>
          </p:nvSpPr>
          <p:spPr bwMode="auto">
            <a:xfrm>
              <a:off x="3851920" y="328498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" name="円/楕円 4"/>
            <p:cNvSpPr/>
            <p:nvPr/>
          </p:nvSpPr>
          <p:spPr bwMode="auto">
            <a:xfrm>
              <a:off x="4283968" y="112474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" name="円/楕円 5"/>
            <p:cNvSpPr/>
            <p:nvPr/>
          </p:nvSpPr>
          <p:spPr bwMode="auto">
            <a:xfrm>
              <a:off x="4139952" y="1340768"/>
              <a:ext cx="144016" cy="2016224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" name="月 6"/>
            <p:cNvSpPr/>
            <p:nvPr/>
          </p:nvSpPr>
          <p:spPr bwMode="auto">
            <a:xfrm rot="1665792">
              <a:off x="4221385" y="108189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" name="月 7"/>
            <p:cNvSpPr/>
            <p:nvPr/>
          </p:nvSpPr>
          <p:spPr bwMode="auto">
            <a:xfrm rot="1367908" flipH="1" flipV="1">
              <a:off x="4071761" y="314836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442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1124744"/>
            <a:ext cx="1584176" cy="10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12474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2195736" y="2204864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 matching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(CIE-XYZ)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4048" y="22048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 1</a:t>
            </a:r>
            <a:endParaRPr kumimoji="1" lang="ja-JP" altLang="en-US" dirty="0"/>
          </a:p>
        </p:txBody>
      </p:sp>
      <p:pic>
        <p:nvPicPr>
          <p:cNvPr id="4423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248" y="112474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7092280" y="220486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1</a:t>
            </a:r>
            <a:endParaRPr kumimoji="1" lang="ja-JP" altLang="en-US" dirty="0"/>
          </a:p>
        </p:txBody>
      </p:sp>
      <p:pic>
        <p:nvPicPr>
          <p:cNvPr id="4423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328498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7092280" y="436510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2</a:t>
            </a:r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467544" y="1124744"/>
            <a:ext cx="720080" cy="720080"/>
          </a:xfrm>
          <a:prstGeom prst="ellipse">
            <a:avLst/>
          </a:prstGeom>
          <a:solidFill>
            <a:srgbClr val="8EFF1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467544" y="3284984"/>
            <a:ext cx="720080" cy="720080"/>
          </a:xfrm>
          <a:prstGeom prst="ellipse">
            <a:avLst/>
          </a:prstGeom>
          <a:solidFill>
            <a:srgbClr val="8CFF1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5536" y="1844824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X: 0.36</a:t>
            </a:r>
          </a:p>
          <a:p>
            <a:r>
              <a:rPr lang="en-US" altLang="ja-JP" dirty="0" smtClean="0"/>
              <a:t>Y: 0.50</a:t>
            </a:r>
          </a:p>
          <a:p>
            <a:r>
              <a:rPr kumimoji="1" lang="en-US" altLang="ja-JP" dirty="0" smtClean="0"/>
              <a:t>Z: 0.14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5536" y="4005064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X: 0.36</a:t>
            </a:r>
          </a:p>
          <a:p>
            <a:r>
              <a:rPr lang="en-US" altLang="ja-JP" dirty="0" smtClean="0"/>
              <a:t>Y: 0.50</a:t>
            </a:r>
          </a:p>
          <a:p>
            <a:r>
              <a:rPr kumimoji="1" lang="en-US" altLang="ja-JP" dirty="0" smtClean="0"/>
              <a:t>Z: 0.14</a:t>
            </a:r>
            <a:endParaRPr kumimoji="1" lang="ja-JP" altLang="en-US" dirty="0"/>
          </a:p>
        </p:txBody>
      </p:sp>
      <p:sp>
        <p:nvSpPr>
          <p:cNvPr id="24" name="乗算記号 23"/>
          <p:cNvSpPr/>
          <p:nvPr/>
        </p:nvSpPr>
        <p:spPr bwMode="auto">
          <a:xfrm>
            <a:off x="6228184" y="350100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9" name="グループ化 24"/>
          <p:cNvGrpSpPr/>
          <p:nvPr/>
        </p:nvGrpSpPr>
        <p:grpSpPr>
          <a:xfrm>
            <a:off x="1979712" y="2996952"/>
            <a:ext cx="431983" cy="1512168"/>
            <a:chOff x="3851920" y="1081898"/>
            <a:chExt cx="720080" cy="2520657"/>
          </a:xfrm>
        </p:grpSpPr>
        <p:sp>
          <p:nvSpPr>
            <p:cNvPr id="26" name="円/楕円 25"/>
            <p:cNvSpPr/>
            <p:nvPr/>
          </p:nvSpPr>
          <p:spPr bwMode="auto">
            <a:xfrm>
              <a:off x="3851920" y="328498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円/楕円 26"/>
            <p:cNvSpPr/>
            <p:nvPr/>
          </p:nvSpPr>
          <p:spPr bwMode="auto">
            <a:xfrm>
              <a:off x="4283968" y="112474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8" name="円/楕円 27"/>
            <p:cNvSpPr/>
            <p:nvPr/>
          </p:nvSpPr>
          <p:spPr bwMode="auto">
            <a:xfrm>
              <a:off x="4139952" y="1340768"/>
              <a:ext cx="144016" cy="2016224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9" name="月 28"/>
            <p:cNvSpPr/>
            <p:nvPr/>
          </p:nvSpPr>
          <p:spPr bwMode="auto">
            <a:xfrm rot="1665792">
              <a:off x="4221385" y="108189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0" name="月 29"/>
            <p:cNvSpPr/>
            <p:nvPr/>
          </p:nvSpPr>
          <p:spPr bwMode="auto">
            <a:xfrm rot="1367908" flipH="1" flipV="1">
              <a:off x="4071761" y="314836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2" name="等号 31"/>
          <p:cNvSpPr/>
          <p:nvPr/>
        </p:nvSpPr>
        <p:spPr bwMode="auto">
          <a:xfrm>
            <a:off x="1331640" y="3501008"/>
            <a:ext cx="576064" cy="576064"/>
          </a:xfrm>
          <a:prstGeom prst="mathEqual">
            <a:avLst>
              <a:gd name="adj1" fmla="val 12478"/>
              <a:gd name="adj2" fmla="val 14521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6228184" y="134076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004048" y="43651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 1</a:t>
            </a:r>
            <a:endParaRPr kumimoji="1" lang="ja-JP" altLang="en-US" dirty="0"/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328498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3284984"/>
            <a:ext cx="1584176" cy="10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2195736" y="4365104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 matching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(CIE-XYZ)</a:t>
            </a:r>
            <a:endParaRPr kumimoji="1" lang="ja-JP" altLang="en-US" dirty="0"/>
          </a:p>
        </p:txBody>
      </p:sp>
      <p:sp>
        <p:nvSpPr>
          <p:cNvPr id="39" name="乗算記号 38"/>
          <p:cNvSpPr/>
          <p:nvPr/>
        </p:nvSpPr>
        <p:spPr bwMode="auto">
          <a:xfrm>
            <a:off x="4067944" y="350100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乗算記号 39"/>
          <p:cNvSpPr/>
          <p:nvPr/>
        </p:nvSpPr>
        <p:spPr bwMode="auto">
          <a:xfrm>
            <a:off x="4067944" y="134076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等号 40"/>
          <p:cNvSpPr/>
          <p:nvPr/>
        </p:nvSpPr>
        <p:spPr bwMode="auto">
          <a:xfrm>
            <a:off x="1331640" y="1340768"/>
            <a:ext cx="576064" cy="576064"/>
          </a:xfrm>
          <a:prstGeom prst="mathEqual">
            <a:avLst>
              <a:gd name="adj1" fmla="val 12478"/>
              <a:gd name="adj2" fmla="val 14521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333117" y="116632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Perception(2/3)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円/楕円 44"/>
          <p:cNvSpPr/>
          <p:nvPr/>
        </p:nvSpPr>
        <p:spPr bwMode="auto">
          <a:xfrm>
            <a:off x="467544" y="3284984"/>
            <a:ext cx="720080" cy="720080"/>
          </a:xfrm>
          <a:prstGeom prst="ellipse">
            <a:avLst/>
          </a:prstGeom>
          <a:solidFill>
            <a:srgbClr val="E0FF3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円/楕円 43"/>
          <p:cNvSpPr/>
          <p:nvPr/>
        </p:nvSpPr>
        <p:spPr bwMode="auto">
          <a:xfrm>
            <a:off x="467544" y="1124744"/>
            <a:ext cx="720080" cy="720080"/>
          </a:xfrm>
          <a:prstGeom prst="ellipse">
            <a:avLst/>
          </a:prstGeom>
          <a:solidFill>
            <a:srgbClr val="80FF2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43" name="Picture 20" descr="C:\!work\2012-10\2012-10-05\004NakamuraMeta\018movie\006メタメリズム\003素材\ライト２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3284984"/>
            <a:ext cx="1581985" cy="1008112"/>
          </a:xfrm>
          <a:prstGeom prst="rect">
            <a:avLst/>
          </a:prstGeom>
          <a:noFill/>
        </p:spPr>
      </p:pic>
      <p:pic>
        <p:nvPicPr>
          <p:cNvPr id="42" name="Picture 20" descr="C:\!work\2012-10\2012-10-05\004NakamuraMeta\018movie\006メタメリズム\003素材\ライト２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7" y="1124744"/>
            <a:ext cx="1581985" cy="100811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Spectral distribution: different color</a:t>
            </a:r>
            <a:endParaRPr kumimoji="1" lang="ja-JP" altLang="en-US" dirty="0"/>
          </a:p>
        </p:txBody>
      </p:sp>
      <p:grpSp>
        <p:nvGrpSpPr>
          <p:cNvPr id="3" name="グループ化 8"/>
          <p:cNvGrpSpPr/>
          <p:nvPr/>
        </p:nvGrpSpPr>
        <p:grpSpPr>
          <a:xfrm>
            <a:off x="1979712" y="836712"/>
            <a:ext cx="431983" cy="1512168"/>
            <a:chOff x="3851920" y="1081898"/>
            <a:chExt cx="720080" cy="2520657"/>
          </a:xfrm>
        </p:grpSpPr>
        <p:sp>
          <p:nvSpPr>
            <p:cNvPr id="4" name="円/楕円 3"/>
            <p:cNvSpPr/>
            <p:nvPr/>
          </p:nvSpPr>
          <p:spPr bwMode="auto">
            <a:xfrm>
              <a:off x="3851920" y="328498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" name="円/楕円 4"/>
            <p:cNvSpPr/>
            <p:nvPr/>
          </p:nvSpPr>
          <p:spPr bwMode="auto">
            <a:xfrm>
              <a:off x="4283968" y="112474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" name="円/楕円 5"/>
            <p:cNvSpPr/>
            <p:nvPr/>
          </p:nvSpPr>
          <p:spPr bwMode="auto">
            <a:xfrm>
              <a:off x="4139952" y="1340768"/>
              <a:ext cx="144016" cy="2016224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" name="月 6"/>
            <p:cNvSpPr/>
            <p:nvPr/>
          </p:nvSpPr>
          <p:spPr bwMode="auto">
            <a:xfrm rot="1665792">
              <a:off x="4221385" y="108189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" name="月 7"/>
            <p:cNvSpPr/>
            <p:nvPr/>
          </p:nvSpPr>
          <p:spPr bwMode="auto">
            <a:xfrm rot="1367908" flipH="1" flipV="1">
              <a:off x="4071761" y="314836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442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1124744"/>
            <a:ext cx="1584176" cy="10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2195736" y="2204864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 matching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(CIE-XYZ)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4048" y="22048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 2</a:t>
            </a:r>
            <a:endParaRPr kumimoji="1" lang="ja-JP" altLang="en-US" dirty="0"/>
          </a:p>
        </p:txBody>
      </p:sp>
      <p:pic>
        <p:nvPicPr>
          <p:cNvPr id="4423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248" y="112474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7092280" y="220486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1</a:t>
            </a:r>
            <a:endParaRPr kumimoji="1" lang="ja-JP" altLang="en-US" dirty="0"/>
          </a:p>
        </p:txBody>
      </p:sp>
      <p:pic>
        <p:nvPicPr>
          <p:cNvPr id="4423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3284984"/>
            <a:ext cx="1584176" cy="10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7092280" y="436510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Paint 2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5536" y="1844824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X: 0.35</a:t>
            </a:r>
          </a:p>
          <a:p>
            <a:r>
              <a:rPr lang="en-US" altLang="ja-JP" dirty="0" smtClean="0"/>
              <a:t>Y: 0.48</a:t>
            </a:r>
          </a:p>
          <a:p>
            <a:r>
              <a:rPr kumimoji="1" lang="en-US" altLang="ja-JP" dirty="0" smtClean="0"/>
              <a:t>Z: 0.17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5536" y="4005064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X: 0.38</a:t>
            </a:r>
          </a:p>
          <a:p>
            <a:r>
              <a:rPr lang="en-US" altLang="ja-JP" dirty="0" smtClean="0"/>
              <a:t>Y: 0.46</a:t>
            </a:r>
          </a:p>
          <a:p>
            <a:r>
              <a:rPr kumimoji="1" lang="en-US" altLang="ja-JP" dirty="0" smtClean="0"/>
              <a:t>Z: 0.16</a:t>
            </a:r>
            <a:endParaRPr kumimoji="1" lang="ja-JP" altLang="en-US" dirty="0"/>
          </a:p>
        </p:txBody>
      </p:sp>
      <p:sp>
        <p:nvSpPr>
          <p:cNvPr id="24" name="乗算記号 23"/>
          <p:cNvSpPr/>
          <p:nvPr/>
        </p:nvSpPr>
        <p:spPr bwMode="auto">
          <a:xfrm>
            <a:off x="6228184" y="350100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9" name="グループ化 24"/>
          <p:cNvGrpSpPr/>
          <p:nvPr/>
        </p:nvGrpSpPr>
        <p:grpSpPr>
          <a:xfrm>
            <a:off x="1979712" y="2996952"/>
            <a:ext cx="431983" cy="1512168"/>
            <a:chOff x="3851920" y="1081898"/>
            <a:chExt cx="720080" cy="2520657"/>
          </a:xfrm>
        </p:grpSpPr>
        <p:sp>
          <p:nvSpPr>
            <p:cNvPr id="26" name="円/楕円 25"/>
            <p:cNvSpPr/>
            <p:nvPr/>
          </p:nvSpPr>
          <p:spPr bwMode="auto">
            <a:xfrm>
              <a:off x="3851920" y="328498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円/楕円 26"/>
            <p:cNvSpPr/>
            <p:nvPr/>
          </p:nvSpPr>
          <p:spPr bwMode="auto">
            <a:xfrm>
              <a:off x="4283968" y="1124744"/>
              <a:ext cx="288032" cy="288032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8" name="円/楕円 27"/>
            <p:cNvSpPr/>
            <p:nvPr/>
          </p:nvSpPr>
          <p:spPr bwMode="auto">
            <a:xfrm>
              <a:off x="4139952" y="1340768"/>
              <a:ext cx="144016" cy="2016224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9" name="月 28"/>
            <p:cNvSpPr/>
            <p:nvPr/>
          </p:nvSpPr>
          <p:spPr bwMode="auto">
            <a:xfrm rot="1665792">
              <a:off x="4221385" y="108189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0" name="月 29"/>
            <p:cNvSpPr/>
            <p:nvPr/>
          </p:nvSpPr>
          <p:spPr bwMode="auto">
            <a:xfrm rot="1367908" flipH="1" flipV="1">
              <a:off x="4071761" y="3148368"/>
              <a:ext cx="144016" cy="454187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2" name="等号 31"/>
          <p:cNvSpPr/>
          <p:nvPr/>
        </p:nvSpPr>
        <p:spPr bwMode="auto">
          <a:xfrm>
            <a:off x="1331640" y="3501008"/>
            <a:ext cx="576064" cy="576064"/>
          </a:xfrm>
          <a:prstGeom prst="mathEqual">
            <a:avLst>
              <a:gd name="adj1" fmla="val 12478"/>
              <a:gd name="adj2" fmla="val 14521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6228184" y="134076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004048" y="43651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 2</a:t>
            </a:r>
            <a:endParaRPr kumimoji="1" lang="ja-JP" alt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3284984"/>
            <a:ext cx="1584176" cy="10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2195736" y="4365104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 matching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(CIE-XYZ)</a:t>
            </a:r>
            <a:endParaRPr kumimoji="1" lang="ja-JP" altLang="en-US" dirty="0"/>
          </a:p>
        </p:txBody>
      </p:sp>
      <p:sp>
        <p:nvSpPr>
          <p:cNvPr id="39" name="乗算記号 38"/>
          <p:cNvSpPr/>
          <p:nvPr/>
        </p:nvSpPr>
        <p:spPr bwMode="auto">
          <a:xfrm>
            <a:off x="4067944" y="350100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乗算記号 39"/>
          <p:cNvSpPr/>
          <p:nvPr/>
        </p:nvSpPr>
        <p:spPr bwMode="auto">
          <a:xfrm>
            <a:off x="4067944" y="1340768"/>
            <a:ext cx="576064" cy="576064"/>
          </a:xfrm>
          <a:prstGeom prst="mathMultiply">
            <a:avLst>
              <a:gd name="adj1" fmla="val 13858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等号 40"/>
          <p:cNvSpPr/>
          <p:nvPr/>
        </p:nvSpPr>
        <p:spPr bwMode="auto">
          <a:xfrm>
            <a:off x="1331640" y="1340768"/>
            <a:ext cx="576064" cy="576064"/>
          </a:xfrm>
          <a:prstGeom prst="mathEqual">
            <a:avLst>
              <a:gd name="adj1" fmla="val 12478"/>
              <a:gd name="adj2" fmla="val 14521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333117" y="116632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Perception(3/3)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55776" y="116632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Reflection model(5)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 bwMode="auto">
          <a:xfrm>
            <a:off x="4716016" y="764704"/>
            <a:ext cx="4032448" cy="2160240"/>
          </a:xfrm>
          <a:prstGeom prst="roundRect">
            <a:avLst>
              <a:gd name="adj" fmla="val 8340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395536" y="3717032"/>
            <a:ext cx="8352928" cy="792088"/>
          </a:xfrm>
          <a:prstGeom prst="round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4788024" y="2204864"/>
            <a:ext cx="3888432" cy="648072"/>
          </a:xfrm>
          <a:prstGeom prst="round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467544" y="2204864"/>
            <a:ext cx="3888432" cy="648072"/>
          </a:xfrm>
          <a:prstGeom prst="round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Reflection model of mixing paints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99592" y="1196752"/>
            <a:ext cx="2864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[Finlayson, </a:t>
            </a:r>
            <a:r>
              <a:rPr lang="en-US" altLang="ja-JP" sz="1200" dirty="0" err="1" smtClean="0"/>
              <a:t>Morovic</a:t>
            </a:r>
            <a:r>
              <a:rPr lang="en-US" altLang="ja-JP" sz="1200" dirty="0" smtClean="0"/>
              <a:t> 2005]</a:t>
            </a:r>
          </a:p>
          <a:p>
            <a:r>
              <a:rPr lang="en-US" altLang="ja-JP" sz="1200" dirty="0" smtClean="0"/>
              <a:t>[</a:t>
            </a:r>
            <a:r>
              <a:rPr lang="en-US" altLang="ja-JP" sz="1200" dirty="0" err="1" smtClean="0"/>
              <a:t>Alsam</a:t>
            </a:r>
            <a:r>
              <a:rPr lang="en-US" altLang="ja-JP" sz="1200" dirty="0" smtClean="0"/>
              <a:t>, Finlayson 2007]</a:t>
            </a:r>
          </a:p>
          <a:p>
            <a:r>
              <a:rPr lang="en-US" altLang="ja-JP" sz="1200" dirty="0" smtClean="0"/>
              <a:t>[Miyazaki, Nakamura, Baba, Furukawa,</a:t>
            </a:r>
          </a:p>
          <a:p>
            <a:r>
              <a:rPr lang="en-US" altLang="ja-JP" sz="1200" dirty="0" smtClean="0"/>
              <a:t> Aoyama, </a:t>
            </a:r>
            <a:r>
              <a:rPr lang="en-US" altLang="ja-JP" sz="1200" dirty="0" err="1" smtClean="0"/>
              <a:t>Hiura</a:t>
            </a:r>
            <a:r>
              <a:rPr lang="en-US" altLang="ja-JP" sz="1200" dirty="0" smtClean="0"/>
              <a:t>, Asada 2012]</a:t>
            </a:r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/>
        </p:nvGraphicFramePr>
        <p:xfrm>
          <a:off x="683568" y="2276872"/>
          <a:ext cx="3457984" cy="48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数式" r:id="rId3" imgW="1803240" imgH="253800" progId="Equation.3">
                  <p:embed/>
                </p:oleObj>
              </mc:Choice>
              <mc:Fallback>
                <p:oleObj name="数式" r:id="rId3" imgW="180324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276872"/>
                        <a:ext cx="3457984" cy="487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292080" y="2204864"/>
          <a:ext cx="2751137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数式" r:id="rId5" imgW="1434960" imgH="304560" progId="Equation.3">
                  <p:embed/>
                </p:oleObj>
              </mc:Choice>
              <mc:Fallback>
                <p:oleObj name="数式" r:id="rId5" imgW="1434960" imgH="3045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2204864"/>
                        <a:ext cx="2751137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491880" y="328498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Elegant relationship</a:t>
            </a:r>
            <a:endParaRPr kumimoji="1" lang="ja-JP" altLang="en-US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39552" y="3789040"/>
          <a:ext cx="8012113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数式" r:id="rId7" imgW="4178160" imgH="304560" progId="Equation.3">
                  <p:embed/>
                </p:oleObj>
              </mc:Choice>
              <mc:Fallback>
                <p:oleObj name="数式" r:id="rId7" imgW="4178160" imgH="3045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789040"/>
                        <a:ext cx="8012113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角丸四角形 14"/>
          <p:cNvSpPr/>
          <p:nvPr/>
        </p:nvSpPr>
        <p:spPr bwMode="auto">
          <a:xfrm>
            <a:off x="395536" y="764704"/>
            <a:ext cx="4032448" cy="2160240"/>
          </a:xfrm>
          <a:prstGeom prst="roundRect">
            <a:avLst>
              <a:gd name="adj" fmla="val 8340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4622" y="593650"/>
            <a:ext cx="3159839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Previous model</a:t>
            </a:r>
            <a:r>
              <a:rPr lang="en-US" altLang="ja-JP" dirty="0" smtClean="0"/>
              <a:t>: linear model</a:t>
            </a:r>
            <a:endParaRPr kumimoji="1" lang="en-US" altLang="ja-JP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76056" y="575718"/>
            <a:ext cx="326243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Our model: exponential model</a:t>
            </a:r>
            <a:endParaRPr kumimoji="1" lang="ja-JP" altLang="en-US" dirty="0"/>
          </a:p>
        </p:txBody>
      </p:sp>
      <p:sp>
        <p:nvSpPr>
          <p:cNvPr id="18" name="角丸四角形吹き出し 17"/>
          <p:cNvSpPr/>
          <p:nvPr/>
        </p:nvSpPr>
        <p:spPr bwMode="auto">
          <a:xfrm>
            <a:off x="395536" y="4869160"/>
            <a:ext cx="4884671" cy="408623"/>
          </a:xfrm>
          <a:prstGeom prst="wedgeRoundRectCallout">
            <a:avLst>
              <a:gd name="adj1" fmla="val 37475"/>
              <a:gd name="adj2" fmla="val -179618"/>
              <a:gd name="adj3" fmla="val 16667"/>
            </a:avLst>
          </a:prstGeom>
          <a:solidFill>
            <a:schemeClr val="accent6"/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Our model = linear model in logarithmic space</a:t>
            </a: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2339752" y="3429000"/>
            <a:ext cx="11521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矢印コネクタ 21"/>
          <p:cNvCxnSpPr/>
          <p:nvPr/>
        </p:nvCxnSpPr>
        <p:spPr bwMode="auto">
          <a:xfrm flipV="1">
            <a:off x="2339752" y="2996952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直線コネクタ 22"/>
          <p:cNvCxnSpPr/>
          <p:nvPr/>
        </p:nvCxnSpPr>
        <p:spPr bwMode="auto">
          <a:xfrm>
            <a:off x="5652120" y="3429000"/>
            <a:ext cx="11521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矢印コネクタ 23"/>
          <p:cNvCxnSpPr/>
          <p:nvPr/>
        </p:nvCxnSpPr>
        <p:spPr bwMode="auto">
          <a:xfrm flipV="1">
            <a:off x="6804248" y="2996952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正方形/長方形 20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72420" y="116632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Reflection model(1/5)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508104" y="1268760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d: spectral reflectance</a:t>
            </a:r>
          </a:p>
          <a:p>
            <a:r>
              <a:rPr lang="en-US" altLang="ja-JP" dirty="0" smtClean="0"/>
              <a:t>w: mixing weight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40"/>
          <p:cNvSpPr/>
          <p:nvPr/>
        </p:nvSpPr>
        <p:spPr bwMode="auto">
          <a:xfrm>
            <a:off x="3563888" y="4365104"/>
            <a:ext cx="1728192" cy="93610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3230743" y="326705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6300192" y="3159186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4644008" y="3068960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563888" y="3789040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148917" y="3356992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2195736" y="3717032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907704" y="3140968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876256" y="364502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555776" y="400506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699792" y="3140968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625225" y="4014029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572000" y="4005064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300192" y="3933056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878815" y="4131150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4499992" y="3573016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6876256" y="3068960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131840" y="3717032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5544252" y="3077925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148064" y="3581981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3851920" y="2933621"/>
            <a:ext cx="144016" cy="144016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1691680" y="2780928"/>
            <a:ext cx="57606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691680" y="620688"/>
            <a:ext cx="1440160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6012160" y="620688"/>
            <a:ext cx="1440160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131840" y="2780928"/>
            <a:ext cx="216024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3347864" y="3068960"/>
            <a:ext cx="576064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3923928" y="3068960"/>
            <a:ext cx="216024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3707904" y="3429000"/>
            <a:ext cx="432048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3707904" y="3861048"/>
            <a:ext cx="28803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3995936" y="3645024"/>
            <a:ext cx="115212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 flipV="1">
            <a:off x="4788024" y="3140968"/>
            <a:ext cx="36004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4788024" y="3140968"/>
            <a:ext cx="792088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5580112" y="3212976"/>
            <a:ext cx="144016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5724128" y="3212976"/>
            <a:ext cx="576064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6012160" y="2780928"/>
            <a:ext cx="288032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979712" y="620688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Incident light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88024" y="620688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Diffusely reflected light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87330" y="465313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 =</a:t>
            </a:r>
            <a:endParaRPr kumimoji="1" lang="ja-JP" altLang="en-US" dirty="0"/>
          </a:p>
        </p:txBody>
      </p:sp>
      <p:sp>
        <p:nvSpPr>
          <p:cNvPr id="39" name="円/楕円 38"/>
          <p:cNvSpPr/>
          <p:nvPr/>
        </p:nvSpPr>
        <p:spPr>
          <a:xfrm>
            <a:off x="4355976" y="4653136"/>
            <a:ext cx="432048" cy="43204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788024" y="44371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42" name="タイトル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Reflectance: Paint 1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/>
        </p:nvSpPr>
        <p:spPr bwMode="auto">
          <a:xfrm>
            <a:off x="107504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9512" y="1166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Introduction(3)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259632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2411760" y="116632"/>
            <a:ext cx="1440160" cy="216024"/>
          </a:xfrm>
          <a:prstGeom prst="rect">
            <a:avLst/>
          </a:prstGeom>
          <a:solidFill>
            <a:srgbClr val="20206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3851920" y="116632"/>
            <a:ext cx="1224136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5076056" y="116632"/>
            <a:ext cx="1152128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403648" y="116632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Perception(3)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472420" y="116632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 smtClean="0">
                <a:solidFill>
                  <a:schemeClr val="bg1"/>
                </a:solidFill>
                <a:latin typeface="+mj-lt"/>
                <a:ea typeface="メイリオ" pitchFamily="50" charset="-128"/>
              </a:rPr>
              <a:t>Reflection model(2/5)</a:t>
            </a:r>
            <a:endParaRPr kumimoji="1" lang="ja-JP" altLang="en-US" sz="900" b="1" dirty="0">
              <a:solidFill>
                <a:schemeClr val="bg1"/>
              </a:solidFill>
              <a:latin typeface="+mj-lt"/>
              <a:ea typeface="メイリオ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923928" y="116632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Cost function(4)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220072" y="116632"/>
            <a:ext cx="9412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 smtClean="0">
                <a:latin typeface="+mj-lt"/>
                <a:ea typeface="メイリオ" pitchFamily="50" charset="-128"/>
              </a:rPr>
              <a:t>Experiment(3)</a:t>
            </a:r>
            <a:endParaRPr kumimoji="1" lang="ja-JP" altLang="en-US" sz="900" dirty="0">
              <a:latin typeface="+mj-lt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cu04">
  <a:themeElements>
    <a:clrScheme name="ユーザー定義 6">
      <a:dk1>
        <a:srgbClr val="000000"/>
      </a:dk1>
      <a:lt1>
        <a:srgbClr val="FFFFFF"/>
      </a:lt1>
      <a:dk2>
        <a:srgbClr val="202060"/>
      </a:dk2>
      <a:lt2>
        <a:srgbClr val="A1D8E6"/>
      </a:lt2>
      <a:accent1>
        <a:srgbClr val="A0A0E0"/>
      </a:accent1>
      <a:accent2>
        <a:srgbClr val="004098"/>
      </a:accent2>
      <a:accent3>
        <a:srgbClr val="008040"/>
      </a:accent3>
      <a:accent4>
        <a:srgbClr val="802020"/>
      </a:accent4>
      <a:accent5>
        <a:srgbClr val="FFC060"/>
      </a:accent5>
      <a:accent6>
        <a:srgbClr val="FFC0E0"/>
      </a:accent6>
      <a:hlink>
        <a:srgbClr val="E0C0A0"/>
      </a:hlink>
      <a:folHlink>
        <a:srgbClr val="C080C0"/>
      </a:folHlink>
    </a:clrScheme>
    <a:fontScheme name="1_pbv0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1_pbv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4">
        <a:dk1>
          <a:srgbClr val="000000"/>
        </a:dk1>
        <a:lt1>
          <a:srgbClr val="FFFFFF"/>
        </a:lt1>
        <a:dk2>
          <a:srgbClr val="C0C0C0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5">
        <a:dk1>
          <a:srgbClr val="000000"/>
        </a:dk1>
        <a:lt1>
          <a:srgbClr val="FFFFFF"/>
        </a:lt1>
        <a:dk2>
          <a:srgbClr val="0242C2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6">
        <a:dk1>
          <a:srgbClr val="000000"/>
        </a:dk1>
        <a:lt1>
          <a:srgbClr val="FFFFFF"/>
        </a:lt1>
        <a:dk2>
          <a:srgbClr val="0242C2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EF70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2963</TotalTime>
  <Words>821</Words>
  <Application>Microsoft Office PowerPoint</Application>
  <PresentationFormat>画面に合わせる (4:3)</PresentationFormat>
  <Paragraphs>373</Paragraphs>
  <Slides>22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9" baseType="lpstr">
      <vt:lpstr>ＭＳ Ｐゴシック</vt:lpstr>
      <vt:lpstr>メイリオ</vt:lpstr>
      <vt:lpstr>Arial</vt:lpstr>
      <vt:lpstr>Calibri</vt:lpstr>
      <vt:lpstr>Times New Roman</vt:lpstr>
      <vt:lpstr>hcu04</vt:lpstr>
      <vt:lpstr>数式</vt:lpstr>
      <vt:lpstr>Mixing paints for generating metamerism art under 2 lights and 3 object colors</vt:lpstr>
      <vt:lpstr>Metamer sets</vt:lpstr>
      <vt:lpstr>Related work</vt:lpstr>
      <vt:lpstr>Purpose</vt:lpstr>
      <vt:lpstr>Human perception</vt:lpstr>
      <vt:lpstr>Spectral distribution: same color</vt:lpstr>
      <vt:lpstr>Spectral distribution: different color</vt:lpstr>
      <vt:lpstr>Reflection model of mixing paints</vt:lpstr>
      <vt:lpstr>Reflectance: Paint 1</vt:lpstr>
      <vt:lpstr>Reflectance: Paint 2</vt:lpstr>
      <vt:lpstr>Reflectance: Paint 1 &amp; 2</vt:lpstr>
      <vt:lpstr>PowerPoint プレゼンテーション</vt:lpstr>
      <vt:lpstr>Cost function</vt:lpstr>
      <vt:lpstr>Cost function</vt:lpstr>
      <vt:lpstr>Cost function</vt:lpstr>
      <vt:lpstr>Cost function</vt:lpstr>
      <vt:lpstr>Cost function</vt:lpstr>
      <vt:lpstr>Cost function</vt:lpstr>
      <vt:lpstr>Experimental equipments</vt:lpstr>
      <vt:lpstr>Result</vt:lpstr>
      <vt:lpstr>PowerPoint プレゼンテーション</vt:lpstr>
      <vt:lpstr>Daisuke Miyazaki 2013 Creative Commons Attribution 4.0 International License.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</dc:title>
  <cp:lastModifiedBy>Daisuke Miyazaki</cp:lastModifiedBy>
  <cp:revision>539</cp:revision>
  <dcterms:modified xsi:type="dcterms:W3CDTF">2016-03-25T01:24:48Z</dcterms:modified>
</cp:coreProperties>
</file>