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218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正方形/長方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4" name="グループ化 13"/>
          <p:cNvGrpSpPr/>
          <p:nvPr userDrawn="1"/>
        </p:nvGrpSpPr>
        <p:grpSpPr>
          <a:xfrm>
            <a:off x="0" y="0"/>
            <a:ext cx="9144000" cy="4461494"/>
            <a:chOff x="0" y="0"/>
            <a:chExt cx="9144000" cy="1246080"/>
          </a:xfrm>
        </p:grpSpPr>
        <p:sp>
          <p:nvSpPr>
            <p:cNvPr id="15" name="正方形/長方形 14"/>
            <p:cNvSpPr/>
            <p:nvPr userDrawn="1"/>
          </p:nvSpPr>
          <p:spPr>
            <a:xfrm>
              <a:off x="0" y="0"/>
              <a:ext cx="9144000" cy="1196752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正方形/長方形 15"/>
            <p:cNvSpPr/>
            <p:nvPr userDrawn="1"/>
          </p:nvSpPr>
          <p:spPr>
            <a:xfrm>
              <a:off x="0" y="1195571"/>
              <a:ext cx="9144000" cy="50509"/>
            </a:xfrm>
            <a:prstGeom prst="rect">
              <a:avLst/>
            </a:prstGeom>
            <a:solidFill>
              <a:srgbClr val="FEDB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936104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 smtClean="0"/>
              <a:t>マスター サブタイトルの書式設定</a:t>
            </a:r>
            <a:endParaRPr kumimoji="0" lang="en-US" dirty="0"/>
          </a:p>
        </p:txBody>
      </p:sp>
      <p:sp>
        <p:nvSpPr>
          <p:cNvPr id="28" name="日付プレースホルダー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75F4-CBCF-44EC-80FE-C90861F5A6AA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17" name="フッター プレースホルダー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9" name="スライド番号プレースホルダー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E684DEF0-CFA9-4681-A31B-B32AF51B2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457200" y="1772816"/>
            <a:ext cx="8229600" cy="1470025"/>
          </a:xfrm>
        </p:spPr>
        <p:txBody>
          <a:bodyPr anchor="ctr">
            <a:noAutofit/>
          </a:bodyPr>
          <a:lstStyle>
            <a:lvl1pPr algn="ctr">
              <a:defRPr lang="en-US" sz="4800" dirty="0">
                <a:solidFill>
                  <a:srgbClr val="FFFFFF"/>
                </a:solidFill>
              </a:defRPr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0" y="0"/>
            <a:ext cx="9144000" cy="1299605"/>
            <a:chOff x="0" y="0"/>
            <a:chExt cx="9144000" cy="1299605"/>
          </a:xfrm>
        </p:grpSpPr>
        <p:sp>
          <p:nvSpPr>
            <p:cNvPr id="12" name="正方形/長方形 11"/>
            <p:cNvSpPr/>
            <p:nvPr userDrawn="1"/>
          </p:nvSpPr>
          <p:spPr>
            <a:xfrm>
              <a:off x="0" y="0"/>
              <a:ext cx="9144000" cy="1196752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0" y="1198586"/>
              <a:ext cx="9144000" cy="101019"/>
            </a:xfrm>
            <a:prstGeom prst="rect">
              <a:avLst/>
            </a:prstGeom>
            <a:solidFill>
              <a:srgbClr val="FEDB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 anchor="b" anchorCtr="0"/>
          <a:lstStyle>
            <a:lvl1pPr algn="ctr">
              <a:buNone/>
              <a:defRPr sz="4000" b="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2"/>
          </p:nvPr>
        </p:nvSpPr>
        <p:spPr>
          <a:xfrm>
            <a:off x="683568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1"/>
          </p:nvPr>
        </p:nvSpPr>
        <p:spPr>
          <a:xfrm>
            <a:off x="2740968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3752"/>
            <a:ext cx="7772400" cy="1143000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sz="quarter" idx="1"/>
          </p:nvPr>
        </p:nvSpPr>
        <p:spPr>
          <a:xfrm>
            <a:off x="685800" y="1447800"/>
            <a:ext cx="7772400" cy="5005536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0975F4-CBCF-44EC-80FE-C90861F5A6AA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E684DEF0-CFA9-4681-A31B-B32AF51B26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9" name="コンテンツ プレースホルダー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 dirty="0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44624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3568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3"/>
          </p:nvPr>
        </p:nvSpPr>
        <p:spPr>
          <a:xfrm>
            <a:off x="4722168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ja-JP" altLang="en-US" smtClean="0"/>
              <a:t>マスター テキストの書式設定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ー 10"/>
          <p:cNvSpPr>
            <a:spLocks noGrp="1"/>
          </p:cNvSpPr>
          <p:nvPr>
            <p:ph sz="half" idx="2"/>
          </p:nvPr>
        </p:nvSpPr>
        <p:spPr>
          <a:xfrm>
            <a:off x="683568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13" name="コンテンツ プレースホルダー 12"/>
          <p:cNvSpPr>
            <a:spLocks noGrp="1"/>
          </p:cNvSpPr>
          <p:nvPr>
            <p:ph sz="half" idx="4"/>
          </p:nvPr>
        </p:nvSpPr>
        <p:spPr>
          <a:xfrm>
            <a:off x="4722168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ja-JP" altLang="en-US" smtClean="0"/>
              <a:t>マスター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 smtClean="0"/>
              <a:t>マスター タイトルの書式設定</a:t>
            </a:r>
            <a:endParaRPr kumimoji="0"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3"/>
          </p:nvPr>
        </p:nvSpPr>
        <p:spPr>
          <a:xfrm>
            <a:off x="1619250" y="1484313"/>
            <a:ext cx="6121400" cy="4465637"/>
          </a:xfrm>
        </p:spPr>
        <p:txBody>
          <a:bodyPr/>
          <a:lstStyle/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4883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図プレースホルダー 6"/>
          <p:cNvSpPr>
            <a:spLocks noGrp="1"/>
          </p:cNvSpPr>
          <p:nvPr>
            <p:ph type="pic" sz="quarter" idx="13"/>
          </p:nvPr>
        </p:nvSpPr>
        <p:spPr>
          <a:xfrm>
            <a:off x="539651" y="1916509"/>
            <a:ext cx="3816350" cy="2881312"/>
          </a:xfrm>
        </p:spPr>
        <p:txBody>
          <a:bodyPr/>
          <a:lstStyle/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8" name="図プレースホルダー 6"/>
          <p:cNvSpPr>
            <a:spLocks noGrp="1"/>
          </p:cNvSpPr>
          <p:nvPr>
            <p:ph type="pic" sz="quarter" idx="14"/>
          </p:nvPr>
        </p:nvSpPr>
        <p:spPr>
          <a:xfrm>
            <a:off x="4716016" y="1916509"/>
            <a:ext cx="3816350" cy="2881312"/>
          </a:xfrm>
        </p:spPr>
        <p:txBody>
          <a:bodyPr/>
          <a:lstStyle/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/>
          </p:nvPr>
        </p:nvSpPr>
        <p:spPr>
          <a:xfrm>
            <a:off x="539651" y="5012109"/>
            <a:ext cx="3816350" cy="360363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/>
          </p:nvPr>
        </p:nvSpPr>
        <p:spPr>
          <a:xfrm>
            <a:off x="4716016" y="5012853"/>
            <a:ext cx="3816350" cy="360363"/>
          </a:xfrm>
        </p:spPr>
        <p:txBody>
          <a:bodyPr>
            <a:noAutofit/>
          </a:bodyPr>
          <a:lstStyle>
            <a:lvl1pPr marL="0" indent="0" algn="ctr">
              <a:buNone/>
              <a:defRPr sz="2000"/>
            </a:lvl1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533938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0"/>
            <a:ext cx="9144000" cy="1299605"/>
            <a:chOff x="0" y="0"/>
            <a:chExt cx="9144000" cy="1299605"/>
          </a:xfrm>
        </p:grpSpPr>
        <p:sp>
          <p:nvSpPr>
            <p:cNvPr id="2" name="正方形/長方形 1"/>
            <p:cNvSpPr/>
            <p:nvPr userDrawn="1"/>
          </p:nvSpPr>
          <p:spPr>
            <a:xfrm>
              <a:off x="0" y="0"/>
              <a:ext cx="9144000" cy="1196752"/>
            </a:xfrm>
            <a:prstGeom prst="rect">
              <a:avLst/>
            </a:prstGeom>
            <a:solidFill>
              <a:srgbClr val="0099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 userDrawn="1"/>
          </p:nvSpPr>
          <p:spPr>
            <a:xfrm>
              <a:off x="0" y="1198586"/>
              <a:ext cx="9144000" cy="101019"/>
            </a:xfrm>
            <a:prstGeom prst="rect">
              <a:avLst/>
            </a:prstGeom>
            <a:solidFill>
              <a:srgbClr val="FEDB0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タイトル プレースホルダー 21"/>
          <p:cNvSpPr>
            <a:spLocks noGrp="1"/>
          </p:cNvSpPr>
          <p:nvPr>
            <p:ph type="title"/>
          </p:nvPr>
        </p:nvSpPr>
        <p:spPr>
          <a:xfrm>
            <a:off x="914400" y="53752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ja-JP" altLang="en-US" dirty="0" smtClean="0"/>
              <a:t>マスター タイトルの書式設定</a:t>
            </a:r>
            <a:endParaRPr kumimoji="0" lang="en-US" dirty="0"/>
          </a:p>
        </p:txBody>
      </p:sp>
      <p:sp>
        <p:nvSpPr>
          <p:cNvPr id="13" name="テキスト プレースホルダー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ja-JP" altLang="en-US" dirty="0" smtClean="0"/>
              <a:t>マスター テキストの書式設定</a:t>
            </a:r>
          </a:p>
          <a:p>
            <a:pPr lvl="1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2 </a:t>
            </a:r>
            <a:r>
              <a:rPr kumimoji="0" lang="ja-JP" altLang="en-US" dirty="0" smtClean="0"/>
              <a:t>レベル</a:t>
            </a:r>
          </a:p>
          <a:p>
            <a:pPr lvl="2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3 </a:t>
            </a:r>
            <a:r>
              <a:rPr kumimoji="0" lang="ja-JP" altLang="en-US" dirty="0" smtClean="0"/>
              <a:t>レベル</a:t>
            </a:r>
          </a:p>
          <a:p>
            <a:pPr lvl="3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4 </a:t>
            </a:r>
            <a:r>
              <a:rPr kumimoji="0" lang="ja-JP" altLang="en-US" dirty="0" smtClean="0"/>
              <a:t>レベル</a:t>
            </a:r>
          </a:p>
          <a:p>
            <a:pPr lvl="4" eaLnBrk="1" latinLnBrk="0" hangingPunct="1"/>
            <a:r>
              <a:rPr kumimoji="0" lang="ja-JP" altLang="en-US" dirty="0" smtClean="0"/>
              <a:t>第 </a:t>
            </a:r>
            <a:r>
              <a:rPr kumimoji="0" lang="en-US" altLang="ja-JP" dirty="0" smtClean="0"/>
              <a:t>5 </a:t>
            </a:r>
            <a:r>
              <a:rPr kumimoji="0" lang="ja-JP" altLang="en-US" dirty="0" smtClean="0"/>
              <a:t>レベル</a:t>
            </a:r>
            <a:endParaRPr kumimoji="0" lang="en-US" dirty="0"/>
          </a:p>
        </p:txBody>
      </p:sp>
      <p:sp>
        <p:nvSpPr>
          <p:cNvPr id="14" name="日付プレースホルダー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A26611E-58F4-4450-B604-B04D1BABC3AD}" type="datetimeFigureOut">
              <a:rPr kumimoji="1" lang="ja-JP" altLang="en-US" smtClean="0"/>
              <a:t>2014/1/8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23" name="スライド番号プレースホルダー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9FF8EDAE-372E-469A-874C-764CE7ABED82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8" r:id="rId8"/>
    <p:sldLayoutId id="2147483779" r:id="rId9"/>
    <p:sldLayoutId id="2147483774" r:id="rId10"/>
    <p:sldLayoutId id="2147483776" r:id="rId11"/>
    <p:sldLayoutId id="2147483777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1" sz="40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1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サブタイトル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ja-JP" dirty="0" smtClean="0"/>
              <a:t>CG</a:t>
            </a:r>
            <a:r>
              <a:rPr lang="ja-JP" altLang="en-US" dirty="0" smtClean="0"/>
              <a:t>研究室</a:t>
            </a:r>
            <a:endParaRPr lang="en-US" altLang="ja-JP" dirty="0" smtClean="0"/>
          </a:p>
          <a:p>
            <a:r>
              <a:rPr kumimoji="1" lang="ja-JP" altLang="en-US" dirty="0" smtClean="0"/>
              <a:t>中根</a:t>
            </a:r>
            <a:endParaRPr kumimoji="1" lang="ja-JP" altLang="en-US" dirty="0"/>
          </a:p>
        </p:txBody>
      </p:sp>
      <p:sp>
        <p:nvSpPr>
          <p:cNvPr id="3" name="タイトル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階層グラフカットで</a:t>
            </a:r>
            <a:r>
              <a:rPr kumimoji="1" lang="en-US" altLang="ja-JP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ja-JP" altLang="en-US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ステレオ！</a:t>
            </a:r>
            <a:r>
              <a:rPr kumimoji="1" lang="en-US" altLang="ja-JP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/>
            </a:r>
            <a:br>
              <a:rPr kumimoji="1" lang="en-US" altLang="ja-JP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</a:br>
            <a:r>
              <a:rPr kumimoji="1" lang="en-US" altLang="ja-JP" sz="2400" spc="600" dirty="0" smtClean="0"/>
              <a:t/>
            </a:r>
            <a:br>
              <a:rPr kumimoji="1" lang="en-US" altLang="ja-JP" sz="2400" spc="600" dirty="0" smtClean="0"/>
            </a:br>
            <a:r>
              <a:rPr kumimoji="1" lang="en-US" altLang="ja-JP" sz="4400" spc="600" dirty="0" smtClean="0"/>
              <a:t>-</a:t>
            </a:r>
            <a:r>
              <a:rPr lang="ja-JP" altLang="en-US" sz="4000" spc="600" dirty="0" smtClean="0"/>
              <a:t>中間発表</a:t>
            </a:r>
            <a:r>
              <a:rPr lang="en-US" altLang="ja-JP" sz="4000" spc="600" dirty="0" smtClean="0"/>
              <a:t>-</a:t>
            </a:r>
            <a:endParaRPr kumimoji="1" lang="ja-JP" altLang="en-US" sz="4400" spc="600" dirty="0"/>
          </a:p>
        </p:txBody>
      </p:sp>
    </p:spTree>
    <p:extLst>
      <p:ext uri="{BB962C8B-B14F-4D97-AF65-F5344CB8AC3E}">
        <p14:creationId xmlns:p14="http://schemas.microsoft.com/office/powerpoint/2010/main" val="122536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-99392"/>
            <a:ext cx="7772400" cy="1143000"/>
          </a:xfrm>
        </p:spPr>
        <p:txBody>
          <a:bodyPr/>
          <a:lstStyle/>
          <a:p>
            <a:r>
              <a:rPr kumimoji="1" lang="ja-JP" altLang="en-US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現　　状</a:t>
            </a:r>
            <a:endParaRPr kumimoji="1" lang="ja-JP" altLang="en-US" spc="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85800" y="1663824"/>
            <a:ext cx="7772400" cy="5005536"/>
          </a:xfrm>
        </p:spPr>
        <p:txBody>
          <a:bodyPr/>
          <a:lstStyle/>
          <a:p>
            <a:r>
              <a:rPr kumimoji="1" lang="en-US" altLang="ja-JP" dirty="0" smtClean="0"/>
              <a:t>α</a:t>
            </a:r>
            <a:r>
              <a:rPr kumimoji="1" lang="ja-JP" altLang="en-US" dirty="0" smtClean="0"/>
              <a:t>拡張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階層グラフカット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187563" y="1719197"/>
            <a:ext cx="1080120" cy="360040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00" spc="600" dirty="0"/>
              <a:t> </a:t>
            </a:r>
            <a:r>
              <a:rPr kumimoji="1" lang="ja-JP" altLang="en-US" sz="1400" spc="600" dirty="0" smtClean="0"/>
              <a:t>完 成</a:t>
            </a:r>
            <a:endParaRPr kumimoji="1" lang="ja-JP" altLang="en-US" sz="1400" spc="600" dirty="0"/>
          </a:p>
        </p:txBody>
      </p:sp>
      <p:pic>
        <p:nvPicPr>
          <p:cNvPr id="2050" name="Picture 2" descr="C:\Users\nakane\Desktop\06\GazoOyo2\GazoOyo\alpha2_3_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2348880"/>
            <a:ext cx="2647951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nakane\Desktop\06\GazoOyo2\GazoOyo\alpha_5_3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348880"/>
            <a:ext cx="2647951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正方形/長方形 6"/>
          <p:cNvSpPr/>
          <p:nvPr/>
        </p:nvSpPr>
        <p:spPr>
          <a:xfrm>
            <a:off x="3603623" y="5517232"/>
            <a:ext cx="1080120" cy="36004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" spc="600" dirty="0" smtClean="0"/>
              <a:t> </a:t>
            </a:r>
            <a:r>
              <a:rPr lang="ja-JP" altLang="en-US" sz="1100" spc="600" dirty="0" smtClean="0"/>
              <a:t>未完成</a:t>
            </a:r>
            <a:endParaRPr kumimoji="1" lang="ja-JP" altLang="en-US" sz="1400" spc="600" dirty="0"/>
          </a:p>
        </p:txBody>
      </p:sp>
    </p:spTree>
    <p:extLst>
      <p:ext uri="{BB962C8B-B14F-4D97-AF65-F5344CB8AC3E}">
        <p14:creationId xmlns:p14="http://schemas.microsoft.com/office/powerpoint/2010/main" val="2865174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60040" y="-99392"/>
            <a:ext cx="7772400" cy="1143000"/>
          </a:xfrm>
        </p:spPr>
        <p:txBody>
          <a:bodyPr/>
          <a:lstStyle/>
          <a:p>
            <a:r>
              <a:rPr kumimoji="1" lang="ja-JP" altLang="en-US" spc="600" dirty="0" smtClean="0"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階層グラフカット</a:t>
            </a:r>
            <a:endParaRPr kumimoji="1" lang="ja-JP" altLang="en-US" spc="600" dirty="0"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quarter" idx="1"/>
          </p:nvPr>
        </p:nvSpPr>
        <p:spPr>
          <a:xfrm>
            <a:off x="685800" y="1556792"/>
            <a:ext cx="7772400" cy="5005536"/>
          </a:xfrm>
        </p:spPr>
        <p:txBody>
          <a:bodyPr/>
          <a:lstStyle/>
          <a:p>
            <a:r>
              <a:rPr kumimoji="1" lang="en-US" altLang="ja-JP" dirty="0" smtClean="0"/>
              <a:t>α</a:t>
            </a:r>
            <a:r>
              <a:rPr kumimoji="1" lang="ja-JP" altLang="en-US" dirty="0" smtClean="0"/>
              <a:t>拡張より結果が悪いので なおしたい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コストの工夫 したい</a:t>
            </a:r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dirty="0" smtClean="0"/>
          </a:p>
          <a:p>
            <a:endParaRPr lang="en-US" altLang="ja-JP" dirty="0"/>
          </a:p>
          <a:p>
            <a:endParaRPr kumimoji="1" lang="en-US" altLang="ja-JP" sz="1600" dirty="0" smtClean="0"/>
          </a:p>
          <a:p>
            <a:r>
              <a:rPr kumimoji="1" lang="ja-JP" altLang="en-US" dirty="0" smtClean="0"/>
              <a:t>初期値の工夫 したい</a:t>
            </a:r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5866421" y="2476299"/>
            <a:ext cx="2647950" cy="2508568"/>
            <a:chOff x="5868144" y="1507629"/>
            <a:chExt cx="2647950" cy="2508568"/>
          </a:xfrm>
        </p:grpSpPr>
        <p:pic>
          <p:nvPicPr>
            <p:cNvPr id="3074" name="Picture 2" descr="C:\Users\nakane\Desktop\06\GazoOyo2\GazoOyo\output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68144" y="1507629"/>
              <a:ext cx="2647950" cy="211455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テキスト ボックス 3"/>
            <p:cNvSpPr txBox="1"/>
            <p:nvPr/>
          </p:nvSpPr>
          <p:spPr>
            <a:xfrm>
              <a:off x="6663769" y="3708420"/>
              <a:ext cx="105670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spc="300" dirty="0" smtClean="0"/>
                <a:t>実行結果</a:t>
              </a:r>
              <a:endParaRPr kumimoji="1" lang="ja-JP" altLang="en-US" sz="1400" spc="300" dirty="0"/>
            </a:p>
          </p:txBody>
        </p:sp>
      </p:grpSp>
      <p:sp>
        <p:nvSpPr>
          <p:cNvPr id="6" name="円/楕円 5"/>
          <p:cNvSpPr/>
          <p:nvPr/>
        </p:nvSpPr>
        <p:spPr>
          <a:xfrm>
            <a:off x="6058937" y="2787944"/>
            <a:ext cx="595107" cy="12241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6821354" y="4096978"/>
            <a:ext cx="335923" cy="22017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559454" y="3777142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 smtClean="0">
                <a:solidFill>
                  <a:schemeClr val="accent1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これ無くしたい</a:t>
            </a:r>
            <a:endParaRPr kumimoji="1" lang="ja-JP" altLang="en-US" sz="1200" dirty="0">
              <a:solidFill>
                <a:schemeClr val="accent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テキスト ボックス 8"/>
              <p:cNvSpPr txBox="1"/>
              <p:nvPr/>
            </p:nvSpPr>
            <p:spPr>
              <a:xfrm>
                <a:off x="1061504" y="4185033"/>
                <a:ext cx="3972754" cy="10243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/>
                        </a:rPr>
                        <m:t>𝑐</m:t>
                      </m:r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"/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kumimoji="1" lang="en-US" altLang="ja-JP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kumimoji="1" lang="en-US" altLang="ja-JP" b="0" i="1" smtClean="0">
                                      <a:latin typeface="Cambria Math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   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𝑖𝑓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&gt;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e>
                              <m:sSub>
                                <m:sSubPr>
                                  <m:ctrlPr>
                                    <a:rPr kumimoji="1" lang="en-US" altLang="ja-JP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kumimoji="1" lang="en-US" altLang="ja-JP" b="0" i="1" smtClean="0">
                                      <a:latin typeface="Cambria Math"/>
                                    </a:rPr>
                                    <m:t>𝑐</m:t>
                                  </m:r>
                                </m:e>
                                <m:sub>
                                  <m:r>
                                    <a:rPr kumimoji="1" lang="en-US" altLang="ja-JP" b="0" i="1" smtClean="0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   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𝑖𝑓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 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𝑑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  <a:ea typeface="Cambria Math"/>
                                </a:rPr>
                                <m:t>≤</m:t>
                              </m:r>
                              <m:r>
                                <a:rPr kumimoji="1" lang="en-US" altLang="ja-JP" b="0" i="1" smtClean="0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kumimoji="1" lang="en-US" altLang="ja-JP" dirty="0" smtClean="0"/>
              </a:p>
              <a:p>
                <a:endParaRPr kumimoji="1" lang="en-US" altLang="ja-JP" sz="800" dirty="0" smtClean="0"/>
              </a:p>
              <a:p>
                <a:r>
                  <a:rPr lang="ja-JP" altLang="en-US" dirty="0" smtClean="0"/>
                  <a:t>　　　　エッジの強さ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𝑑</m:t>
                    </m:r>
                    <m:r>
                      <a:rPr lang="en-US" altLang="ja-JP" i="1">
                        <a:latin typeface="Cambria Math"/>
                      </a:rPr>
                      <m:t> </m:t>
                    </m:r>
                  </m:oMath>
                </a14:m>
                <a:r>
                  <a:rPr lang="ja-JP" altLang="en-US" dirty="0" smtClean="0"/>
                  <a:t>によって</a:t>
                </a:r>
                <a14:m>
                  <m:oMath xmlns:m="http://schemas.openxmlformats.org/officeDocument/2006/math">
                    <m:r>
                      <a:rPr lang="en-US" altLang="ja-JP" i="1">
                        <a:latin typeface="Cambria Math"/>
                      </a:rPr>
                      <m:t>𝑐</m:t>
                    </m:r>
                  </m:oMath>
                </a14:m>
                <a:r>
                  <a:rPr kumimoji="1" lang="ja-JP" altLang="en-US" dirty="0" smtClean="0"/>
                  <a:t>を変える</a:t>
                </a:r>
                <a:endParaRPr kumimoji="1" lang="ja-JP" altLang="en-US" dirty="0"/>
              </a:p>
            </p:txBody>
          </p:sp>
        </mc:Choice>
        <mc:Fallback>
          <p:sp>
            <p:nvSpPr>
              <p:cNvPr id="9" name="テキスト ボックス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1504" y="4185033"/>
                <a:ext cx="3972754" cy="1024319"/>
              </a:xfrm>
              <a:prstGeom prst="rect">
                <a:avLst/>
              </a:prstGeom>
              <a:blipFill rotWithShape="1">
                <a:blip r:embed="rId3"/>
                <a:stretch>
                  <a:fillRect r="-767" b="-6548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正方形/長方形 10"/>
          <p:cNvSpPr/>
          <p:nvPr/>
        </p:nvSpPr>
        <p:spPr>
          <a:xfrm>
            <a:off x="1187624" y="3065128"/>
            <a:ext cx="2088232" cy="36004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spc="600" dirty="0" smtClean="0"/>
              <a:t>スムーズコスト</a:t>
            </a:r>
            <a:endParaRPr kumimoji="1" lang="ja-JP" altLang="en-US" sz="1400" b="1" spc="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1619672" y="3601583"/>
                <a:ext cx="2311594" cy="4104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/>
                        </a:rPr>
                        <m:t>𝑉</m:t>
                      </m:r>
                      <m:d>
                        <m:d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  <m:r>
                        <a:rPr kumimoji="1" lang="en-US" altLang="ja-JP" b="0" i="1" smtClean="0">
                          <a:latin typeface="Cambria Math"/>
                        </a:rPr>
                        <m:t>=</m:t>
                      </m:r>
                      <m:r>
                        <a:rPr kumimoji="1" lang="en-US" altLang="ja-JP" b="0" i="1" smtClean="0">
                          <a:latin typeface="Cambria Math"/>
                        </a:rPr>
                        <m:t>𝑐</m:t>
                      </m:r>
                      <m:d>
                        <m:dPr>
                          <m:begChr m:val="|"/>
                          <m:endChr m:val="|"/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kumimoji="1" lang="en-US" altLang="ja-JP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𝑓</m:t>
                              </m:r>
                            </m:e>
                            <m:sub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𝑞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kumimoji="1" lang="ja-JP" altLang="en-US" dirty="0"/>
              </a:p>
            </p:txBody>
          </p:sp>
        </mc:Choice>
        <mc:Fallback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9672" y="3601583"/>
                <a:ext cx="2311594" cy="410497"/>
              </a:xfrm>
              <a:prstGeom prst="rect">
                <a:avLst/>
              </a:prstGeom>
              <a:blipFill rotWithShape="1">
                <a:blip r:embed="rId4"/>
                <a:stretch>
                  <a:fillRect b="-7463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8246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ユーザー定義 4">
      <a:dk1>
        <a:sysClr val="windowText" lastClr="000000"/>
      </a:dk1>
      <a:lt1>
        <a:sysClr val="window" lastClr="FFFFFF"/>
      </a:lt1>
      <a:dk2>
        <a:srgbClr val="3F3F3F"/>
      </a:dk2>
      <a:lt2>
        <a:srgbClr val="E9E5DC"/>
      </a:lt2>
      <a:accent1>
        <a:srgbClr val="FF5C5C"/>
      </a:accent1>
      <a:accent2>
        <a:srgbClr val="000099"/>
      </a:accent2>
      <a:accent3>
        <a:srgbClr val="66FF33"/>
      </a:accent3>
      <a:accent4>
        <a:srgbClr val="FF66CC"/>
      </a:accent4>
      <a:accent5>
        <a:srgbClr val="FF6600"/>
      </a:accent5>
      <a:accent6>
        <a:srgbClr val="9933FF"/>
      </a:accent6>
      <a:hlink>
        <a:srgbClr val="7F7F7F"/>
      </a:hlink>
      <a:folHlink>
        <a:srgbClr val="7F7F7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コンポジット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206</TotalTime>
  <Words>82</Words>
  <Application>Microsoft Office PowerPoint</Application>
  <PresentationFormat>画面に合わせる (4:3)</PresentationFormat>
  <Paragraphs>33</Paragraphs>
  <Slides>3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4" baseType="lpstr">
      <vt:lpstr>Default Theme</vt:lpstr>
      <vt:lpstr>階層グラフカットで ステレオ！  -中間発表-</vt:lpstr>
      <vt:lpstr>現　　状</vt:lpstr>
      <vt:lpstr>階層グラフカット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Tomoe Nakane</dc:creator>
  <cp:lastModifiedBy>Tomoe Nakane</cp:lastModifiedBy>
  <cp:revision>7</cp:revision>
  <dcterms:created xsi:type="dcterms:W3CDTF">2014-01-08T08:02:54Z</dcterms:created>
  <dcterms:modified xsi:type="dcterms:W3CDTF">2014-01-08T11:29:32Z</dcterms:modified>
</cp:coreProperties>
</file>