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82" r:id="rId3"/>
    <p:sldId id="283" r:id="rId4"/>
    <p:sldId id="284" r:id="rId5"/>
    <p:sldId id="285" r:id="rId6"/>
    <p:sldId id="286" r:id="rId7"/>
    <p:sldId id="292" r:id="rId8"/>
    <p:sldId id="291" r:id="rId9"/>
    <p:sldId id="293" r:id="rId10"/>
    <p:sldId id="294" r:id="rId11"/>
    <p:sldId id="295" r:id="rId1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3424" autoAdjust="0"/>
  </p:normalViewPr>
  <p:slideViewPr>
    <p:cSldViewPr>
      <p:cViewPr varScale="1">
        <p:scale>
          <a:sx n="110" d="100"/>
          <a:sy n="110" d="100"/>
        </p:scale>
        <p:origin x="102" y="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B2B1F-BA93-43D8-8089-DD28EA3C8671}" type="datetimeFigureOut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492B2-F4E8-418B-BEFB-E167BF273B6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4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1293-1BB1-4CC3-B430-3767A8BA4DC6}" type="datetime1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0C13-516D-448B-B0F5-8771CAF6C585}" type="datetime1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E082-A9ED-409E-B26C-5F9F92C46836}" type="datetime1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C76A0-9659-427E-8C92-BF0E6B615A2A}" type="datetime1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8027C-469E-47C6-B2C7-BD6DC9B6893B}" type="datetime1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538B-062F-43BB-B5F3-705D96B4E7AC}" type="datetime1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774E-D6D2-482A-AD23-3C22FA579386}" type="datetime1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7A9B-3294-45CA-BC60-44F08A6498F1}" type="datetime1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C42C-D6CC-484C-BFB2-2F776989A851}" type="datetime1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D94FF-C91B-49B4-B196-870AC2699C76}" type="datetime1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2A287-2DF2-4B9C-BEC4-5D31D3C888C9}" type="datetime1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B3F8BBC-3D78-4A16-A65F-595BF025EC06}" type="datetime1">
              <a:rPr kumimoji="1" lang="ja-JP" altLang="en-US" smtClean="0"/>
              <a:t>2016/3/25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97E1CEA-595C-4C7A-961A-F513C74A5D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画像応用数学特論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医用</a:t>
            </a:r>
            <a:r>
              <a:rPr lang="ja-JP" altLang="en-US" dirty="0" smtClean="0"/>
              <a:t>画像工学</a:t>
            </a:r>
            <a:r>
              <a:rPr lang="ja-JP" altLang="en-US" dirty="0"/>
              <a:t>研究室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ja-JP" altLang="en-US" dirty="0" smtClean="0"/>
              <a:t>　松本　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513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326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kumimoji="1" lang="ja-JP" altLang="en-US" dirty="0" smtClean="0"/>
                  <a:t>のとき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32656"/>
              </a:xfrm>
              <a:blipFill rotWithShape="0">
                <a:blip r:embed="rId2"/>
                <a:stretch>
                  <a:fillRect l="-667" t="-12644" b="-8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35696" y="570552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α</a:t>
            </a:r>
            <a:r>
              <a:rPr lang="ja-JP" altLang="en-US" dirty="0" smtClean="0"/>
              <a:t>拡張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570552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階層グラフカット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613373" cy="318127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613373" cy="31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6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結果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18986163"/>
                  </p:ext>
                </p:extLst>
              </p:nvPr>
            </p:nvGraphicFramePr>
            <p:xfrm>
              <a:off x="971600" y="2060848"/>
              <a:ext cx="7211145" cy="22250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403715"/>
                    <a:gridCol w="2403715"/>
                    <a:gridCol w="24037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α</a:t>
                          </a:r>
                          <a:r>
                            <a:rPr kumimoji="1" lang="ja-JP" altLang="en-US" dirty="0" smtClean="0"/>
                            <a:t>拡張</a:t>
                          </a:r>
                          <a:r>
                            <a:rPr kumimoji="1" lang="en-US" altLang="ja-JP" dirty="0" smtClean="0"/>
                            <a:t>[s]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階層グラフカット</a:t>
                          </a:r>
                          <a:r>
                            <a:rPr kumimoji="1" lang="en-US" altLang="ja-JP" dirty="0" smtClean="0"/>
                            <a:t>[s]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14.21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5.23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11.99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6.45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25.82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7.61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40.76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11.2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oMath>
                            </m:oMathPara>
                          </a14:m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61.01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23.92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コンテンツ プレースホルダー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18986163"/>
                  </p:ext>
                </p:extLst>
              </p:nvPr>
            </p:nvGraphicFramePr>
            <p:xfrm>
              <a:off x="971600" y="2060848"/>
              <a:ext cx="7211145" cy="2225040"/>
            </p:xfrm>
            <a:graphic>
              <a:graphicData uri="http://schemas.openxmlformats.org/drawingml/2006/table">
                <a:tbl>
                  <a:tblPr firstRow="1" bandRow="1">
                    <a:tableStyleId>{D7AC3CCA-C797-4891-BE02-D94E43425B78}</a:tableStyleId>
                  </a:tblPr>
                  <a:tblGrid>
                    <a:gridCol w="2403715"/>
                    <a:gridCol w="2403715"/>
                    <a:gridCol w="240371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α</a:t>
                          </a:r>
                          <a:r>
                            <a:rPr kumimoji="1" lang="ja-JP" altLang="en-US" dirty="0" smtClean="0"/>
                            <a:t>拡張</a:t>
                          </a:r>
                          <a:r>
                            <a:rPr kumimoji="1" lang="en-US" altLang="ja-JP" dirty="0" smtClean="0"/>
                            <a:t>[s]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ja-JP" altLang="en-US" dirty="0" smtClean="0"/>
                            <a:t>階層グラフカット</a:t>
                          </a:r>
                          <a:r>
                            <a:rPr kumimoji="1" lang="en-US" altLang="ja-JP" dirty="0" smtClean="0"/>
                            <a:t>[s]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3" t="-111475" r="-20025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14.21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5.23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3" t="-211475" r="-200253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11.99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6.45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3" t="-311475" r="-200253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25.82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7.61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3" t="-411475" r="-200253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40.76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11.2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53" t="-511475" r="-200253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61.01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kumimoji="1" lang="en-US" altLang="ja-JP" dirty="0" smtClean="0"/>
                            <a:t>23.92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75856" y="4581128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処理時間の比較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09418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課題内容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kumimoji="1" lang="en-US" altLang="ja-JP" sz="2800" b="1" dirty="0" smtClean="0"/>
              </a:p>
              <a:p>
                <a:r>
                  <a:rPr kumimoji="1" lang="en-US" altLang="ja-JP" sz="2800" b="1" dirty="0" smtClean="0"/>
                  <a:t>2</a:t>
                </a:r>
                <a:r>
                  <a:rPr kumimoji="1" lang="ja-JP" altLang="en-US" sz="2800" b="1" dirty="0" smtClean="0"/>
                  <a:t>種類の方法によるステレオマッチングの　　　　　　制度・処理速度の比較</a:t>
                </a:r>
                <a:endParaRPr lang="en-US" altLang="ja-JP" sz="2800" b="1" dirty="0"/>
              </a:p>
              <a:p>
                <a:pPr lvl="1"/>
                <a:r>
                  <a:rPr kumimoji="1" lang="ja-JP" altLang="en-US" sz="2400" u="sng" dirty="0" smtClean="0"/>
                  <a:t>階層グラフカット</a:t>
                </a:r>
                <a:endParaRPr kumimoji="1" lang="en-US" altLang="ja-JP" sz="2400" u="sng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sz="2400" i="1" u="sng">
                        <a:latin typeface="Cambria Math" panose="02040503050406030204" pitchFamily="18" charset="0"/>
                      </a:rPr>
                      <m:t>𝛼</m:t>
                    </m:r>
                    <m:r>
                      <a:rPr lang="ja-JP" altLang="en-US" sz="2400" i="1" u="sng">
                        <a:latin typeface="Cambria Math" panose="02040503050406030204" pitchFamily="18" charset="0"/>
                      </a:rPr>
                      <m:t>拡張</m:t>
                    </m:r>
                  </m:oMath>
                </a14:m>
                <a:endParaRPr kumimoji="1" lang="en-US" altLang="ja-JP" sz="2400" u="sng" dirty="0" smtClean="0"/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85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コストの設定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3701008"/>
              </a:xfrm>
            </p:spPr>
            <p:txBody>
              <a:bodyPr>
                <a:normAutofit/>
              </a:bodyPr>
              <a:lstStyle/>
              <a:p>
                <a:endParaRPr kumimoji="1" lang="en-US" altLang="ja-JP" sz="2800" b="1" dirty="0" smtClean="0"/>
              </a:p>
              <a:p>
                <a:r>
                  <a:rPr kumimoji="1" lang="ja-JP" altLang="en-US" sz="2800" b="1" dirty="0" smtClean="0"/>
                  <a:t>データコスト</a:t>
                </a:r>
                <a14:m>
                  <m:oMath xmlns:m="http://schemas.openxmlformats.org/officeDocument/2006/math">
                    <m:r>
                      <a:rPr kumimoji="1" lang="en-US" altLang="ja-JP" sz="2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endParaRPr kumimoji="1" lang="en-US" altLang="ja-JP" sz="2800" b="1" dirty="0" smtClean="0"/>
              </a:p>
              <a:p>
                <a:pPr marL="0" indent="0">
                  <a:buNone/>
                </a:pPr>
                <a:r>
                  <a:rPr kumimoji="1" lang="en-US" altLang="ja-JP" sz="2800" dirty="0" smtClean="0"/>
                  <a:t>	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sub>
                      <m:sup/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)||</m:t>
                        </m:r>
                      </m:e>
                    </m:nary>
                  </m:oMath>
                </a14:m>
                <a:r>
                  <a:rPr kumimoji="1" lang="ja-JP" altLang="en-US" sz="2800" b="0" dirty="0" smtClean="0"/>
                  <a:t>　</a:t>
                </a:r>
                <a:endParaRPr lang="en-US" altLang="ja-JP" sz="2800" dirty="0"/>
              </a:p>
              <a:p>
                <a:pPr marL="0" indent="0">
                  <a:buNone/>
                </a:pPr>
                <a:endParaRPr kumimoji="1" lang="en-US" altLang="ja-JP" sz="2800" b="0" dirty="0" smtClean="0"/>
              </a:p>
              <a:p>
                <a:r>
                  <a:rPr lang="ja-JP" altLang="en-US" sz="2800" b="1" dirty="0" smtClean="0"/>
                  <a:t>スムーズコスト</a:t>
                </a:r>
                <a14:m>
                  <m:oMath xmlns:m="http://schemas.openxmlformats.org/officeDocument/2006/math">
                    <m:r>
                      <a:rPr lang="en-US" altLang="ja-JP" sz="2800" b="1" i="1" smtClean="0">
                        <a:latin typeface="Cambria Math" panose="02040503050406030204" pitchFamily="18" charset="0"/>
                      </a:rPr>
                      <m:t>𝑽</m:t>
                    </m:r>
                  </m:oMath>
                </a14:m>
                <a:endParaRPr lang="en-US" altLang="ja-JP" sz="2800" b="1" dirty="0" smtClean="0"/>
              </a:p>
              <a:p>
                <a:pPr marL="0" indent="0">
                  <a:buNone/>
                </a:pPr>
                <a:r>
                  <a:rPr kumimoji="1" lang="en-US" altLang="ja-JP" sz="2800" dirty="0" smtClean="0"/>
                  <a:t>	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sz="2800" b="0" dirty="0" smtClean="0"/>
                  <a:t>　</a:t>
                </a:r>
                <a:r>
                  <a:rPr kumimoji="1" lang="en-US" altLang="ja-JP" sz="2800" b="0" dirty="0" smtClean="0"/>
                  <a:t>(</a:t>
                </a:r>
                <a:r>
                  <a:rPr kumimoji="1" lang="ja-JP" altLang="en-US" sz="2800" b="0" dirty="0" smtClean="0"/>
                  <a:t>今回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kumimoji="1" lang="en-US" altLang="ja-JP" sz="28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kumimoji="1" lang="en-US" altLang="ja-JP" sz="2800" b="0" dirty="0" smtClean="0"/>
                  <a:t>)</a:t>
                </a:r>
              </a:p>
              <a:p>
                <a:pPr marL="0" indent="0">
                  <a:buNone/>
                </a:pPr>
                <a:endParaRPr kumimoji="1" lang="en-US" altLang="ja-JP" sz="2800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3701008"/>
              </a:xfrm>
              <a:blipFill rotWithShape="0">
                <a:blip r:embed="rId2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6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ja-JP" altLang="en-US" dirty="0" smtClean="0"/>
                  <a:t>動作環境</a:t>
                </a:r>
                <a:endParaRPr kumimoji="1" lang="en-US" altLang="ja-JP" dirty="0" smtClean="0"/>
              </a:p>
              <a:p>
                <a:pPr lvl="1"/>
                <a:r>
                  <a:rPr lang="en-US" altLang="ja-JP" dirty="0" smtClean="0"/>
                  <a:t>OS</a:t>
                </a:r>
                <a:r>
                  <a:rPr lang="ja-JP" altLang="en-US" dirty="0"/>
                  <a:t> </a:t>
                </a:r>
                <a:r>
                  <a:rPr lang="en-US" altLang="ja-JP" dirty="0" smtClean="0"/>
                  <a:t>: Linux Cent OS 5.5</a:t>
                </a:r>
              </a:p>
              <a:p>
                <a:pPr lvl="1"/>
                <a:r>
                  <a:rPr kumimoji="1" lang="en-US" altLang="ja-JP" dirty="0" smtClean="0"/>
                  <a:t>CPU : Intel Core i7 @ 3.20GHz</a:t>
                </a:r>
              </a:p>
              <a:p>
                <a:pPr lvl="1"/>
                <a:r>
                  <a:rPr lang="ja-JP" altLang="en-US" dirty="0" smtClean="0"/>
                  <a:t>メモリ </a:t>
                </a:r>
                <a:r>
                  <a:rPr lang="en-US" altLang="ja-JP" dirty="0" smtClean="0"/>
                  <a:t>: 24GB</a:t>
                </a:r>
              </a:p>
              <a:p>
                <a:pPr lvl="1"/>
                <a:r>
                  <a:rPr kumimoji="1" lang="ja-JP" altLang="en-US" dirty="0" smtClean="0"/>
                  <a:t>コンパイラ </a:t>
                </a:r>
                <a:r>
                  <a:rPr kumimoji="1" lang="en-US" altLang="ja-JP" dirty="0" smtClean="0"/>
                  <a:t>: </a:t>
                </a:r>
                <a:r>
                  <a:rPr kumimoji="1" lang="en-US" altLang="ja-JP" dirty="0" err="1" smtClean="0"/>
                  <a:t>gcc</a:t>
                </a:r>
                <a:r>
                  <a:rPr kumimoji="1" lang="ja-JP" altLang="en-US" dirty="0" smtClean="0"/>
                  <a:t>　パージョン </a:t>
                </a:r>
                <a:r>
                  <a:rPr kumimoji="1" lang="en-US" altLang="ja-JP" dirty="0" smtClean="0"/>
                  <a:t>4.1.2</a:t>
                </a:r>
                <a:endParaRPr lang="en-US" altLang="ja-JP" dirty="0" smtClean="0"/>
              </a:p>
              <a:p>
                <a:pPr lvl="1"/>
                <a:endParaRPr kumimoji="1" lang="en-US" altLang="ja-JP" dirty="0"/>
              </a:p>
              <a:p>
                <a:r>
                  <a:rPr lang="ja-JP" altLang="en-US" dirty="0" smtClean="0"/>
                  <a:t>評価項目</a:t>
                </a:r>
                <a:endParaRPr lang="en-US" altLang="ja-JP" dirty="0" smtClean="0"/>
              </a:p>
              <a:p>
                <a:pPr lvl="1"/>
                <a:r>
                  <a:rPr kumimoji="1" lang="ja-JP" altLang="en-US" dirty="0" smtClean="0"/>
                  <a:t>視差の計算の際のウィンドウサイズ</a:t>
                </a:r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ja-JP" altLang="en-US" dirty="0"/>
                  <a:t>の</a:t>
                </a:r>
                <a:r>
                  <a:rPr kumimoji="1" lang="ja-JP" altLang="en-US" dirty="0" smtClean="0"/>
                  <a:t>変化による結果</a:t>
                </a:r>
                <a:endParaRPr kumimoji="1" lang="en-US" altLang="ja-JP" dirty="0" smtClean="0"/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=1, 3, 5, 7 ,9 </m:t>
                    </m:r>
                    <m:r>
                      <a:rPr kumimoji="1" lang="ja-JP" altLang="en-US" i="1" dirty="0" smtClean="0">
                        <a:latin typeface="Cambria Math" panose="02040503050406030204" pitchFamily="18" charset="0"/>
                      </a:rPr>
                      <m:t>の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kumimoji="1" lang="ja-JP" altLang="en-US" i="1" dirty="0" smtClean="0">
                        <a:latin typeface="Cambria Math" panose="02040503050406030204" pitchFamily="18" charset="0"/>
                      </a:rPr>
                      <m:t>種類</m:t>
                    </m:r>
                  </m:oMath>
                </a14:m>
                <a:endParaRPr kumimoji="1" lang="en-US" altLang="ja-JP" dirty="0" smtClean="0"/>
              </a:p>
              <a:p>
                <a:pPr lvl="1"/>
                <a:r>
                  <a:rPr lang="ja-JP" altLang="en-US" dirty="0" smtClean="0"/>
                  <a:t>処理</a:t>
                </a:r>
                <a:r>
                  <a:rPr lang="ja-JP" altLang="en-US" dirty="0"/>
                  <a:t>時間</a:t>
                </a:r>
                <a:endParaRPr kumimoji="1" lang="en-US" altLang="ja-JP" dirty="0" smtClean="0"/>
              </a:p>
              <a:p>
                <a:pPr lvl="1"/>
                <a:endParaRPr kumimoji="1" lang="en-US" altLang="ja-JP" dirty="0" smtClean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67" t="-13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110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入力画像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8680"/>
          </a:xfrm>
        </p:spPr>
        <p:txBody>
          <a:bodyPr/>
          <a:lstStyle/>
          <a:p>
            <a:r>
              <a:rPr kumimoji="1" lang="ja-JP" altLang="en-US" dirty="0" smtClean="0"/>
              <a:t>サイズ </a:t>
            </a:r>
            <a:r>
              <a:rPr kumimoji="1" lang="en-US" altLang="ja-JP" dirty="0" smtClean="0"/>
              <a:t>: 433×381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5030"/>
            <a:ext cx="3613373" cy="318127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5030"/>
            <a:ext cx="3613373" cy="31812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50489" y="569864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左</a:t>
            </a:r>
            <a:r>
              <a:rPr lang="ja-JP" altLang="en-US" dirty="0"/>
              <a:t>画像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32153" y="568991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右</a:t>
            </a:r>
            <a:r>
              <a:rPr lang="ja-JP" altLang="en-US" dirty="0" smtClean="0"/>
              <a:t>画像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10974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326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kumimoji="1" lang="ja-JP" altLang="en-US" dirty="0" smtClean="0"/>
                  <a:t>のとき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32656"/>
              </a:xfrm>
              <a:blipFill rotWithShape="0">
                <a:blip r:embed="rId2"/>
                <a:stretch>
                  <a:fillRect l="-667" t="-12644" b="-8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8"/>
            <a:ext cx="3613373" cy="318127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7"/>
            <a:ext cx="3613373" cy="318127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835696" y="570552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α</a:t>
            </a:r>
            <a:r>
              <a:rPr lang="ja-JP" altLang="en-US" dirty="0" smtClean="0"/>
              <a:t>拡張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570552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階層グラフカット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7065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326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 = 3 </m:t>
                    </m:r>
                  </m:oMath>
                </a14:m>
                <a:r>
                  <a:rPr kumimoji="1" lang="ja-JP" altLang="en-US" dirty="0" smtClean="0"/>
                  <a:t>のとき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32656"/>
              </a:xfrm>
              <a:blipFill rotWithShape="0">
                <a:blip r:embed="rId2"/>
                <a:stretch>
                  <a:fillRect l="-667" t="-12644" b="-8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35696" y="570552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α</a:t>
            </a:r>
            <a:r>
              <a:rPr lang="ja-JP" altLang="en-US" dirty="0" smtClean="0"/>
              <a:t>拡張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570552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階層グラフカット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613373" cy="318127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0887"/>
            <a:ext cx="3613373" cy="31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2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326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ja-JP" i="1" dirty="0" smtClean="0">
                        <a:latin typeface="Cambria Math" panose="02040503050406030204" pitchFamily="18" charset="0"/>
                      </a:rPr>
                      <m:t> = 5 </m:t>
                    </m:r>
                  </m:oMath>
                </a14:m>
                <a:r>
                  <a:rPr kumimoji="1" lang="ja-JP" altLang="en-US" dirty="0" smtClean="0"/>
                  <a:t>のとき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32656"/>
              </a:xfrm>
              <a:blipFill rotWithShape="0">
                <a:blip r:embed="rId2"/>
                <a:stretch>
                  <a:fillRect l="-667" t="-12644" b="-8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35696" y="570552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α</a:t>
            </a:r>
            <a:r>
              <a:rPr lang="ja-JP" altLang="en-US" dirty="0" smtClean="0"/>
              <a:t>拡張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570552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階層グラフカット</a:t>
            </a:r>
            <a:endParaRPr kumimoji="1" lang="ja-JP" altLang="en-US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613373" cy="3181271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27201"/>
            <a:ext cx="3613373" cy="31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85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326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r>
                  <a:rPr kumimoji="1" lang="ja-JP" altLang="en-US" dirty="0" smtClean="0"/>
                  <a:t>のとき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32656"/>
              </a:xfrm>
              <a:blipFill rotWithShape="0">
                <a:blip r:embed="rId2"/>
                <a:stretch>
                  <a:fillRect l="-667" t="-12644" b="-80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E1CEA-595C-4C7A-961A-F513C74A5D4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35696" y="5705523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α</a:t>
            </a:r>
            <a:r>
              <a:rPr lang="ja-JP" altLang="en-US" dirty="0" smtClean="0"/>
              <a:t>拡張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2160" y="5705523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階層グラフカット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420888"/>
            <a:ext cx="3613373" cy="318127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16936"/>
            <a:ext cx="3603729" cy="317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15581</TotalTime>
  <Words>155</Words>
  <Application>Microsoft Office PowerPoint</Application>
  <PresentationFormat>画面に合わせる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Calibri</vt:lpstr>
      <vt:lpstr>Cambria Math</vt:lpstr>
      <vt:lpstr>クラリティ</vt:lpstr>
      <vt:lpstr>画像応用数学特論</vt:lpstr>
      <vt:lpstr>課題内容</vt:lpstr>
      <vt:lpstr>コストの設定</vt:lpstr>
      <vt:lpstr>実験</vt:lpstr>
      <vt:lpstr>入力画像</vt:lpstr>
      <vt:lpstr>結果</vt:lpstr>
      <vt:lpstr>結果</vt:lpstr>
      <vt:lpstr>結果</vt:lpstr>
      <vt:lpstr>結果</vt:lpstr>
      <vt:lpstr>結果</vt:lpstr>
      <vt:lpstr>結果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研究計画発表</dc:title>
  <dc:creator>Takashi Matsumoto</dc:creator>
  <cp:lastModifiedBy>Daisuke Miyazaki</cp:lastModifiedBy>
  <cp:revision>129</cp:revision>
  <dcterms:created xsi:type="dcterms:W3CDTF">2014-08-03T01:38:28Z</dcterms:created>
  <dcterms:modified xsi:type="dcterms:W3CDTF">2016-03-25T09:30:05Z</dcterms:modified>
</cp:coreProperties>
</file>